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1" r:id="rId8"/>
    <p:sldId id="282" r:id="rId9"/>
    <p:sldId id="283" r:id="rId10"/>
    <p:sldId id="284" r:id="rId11"/>
    <p:sldId id="280" r:id="rId12"/>
    <p:sldId id="292" r:id="rId13"/>
    <p:sldId id="285" r:id="rId14"/>
    <p:sldId id="287" r:id="rId15"/>
    <p:sldId id="288" r:id="rId16"/>
    <p:sldId id="289" r:id="rId17"/>
    <p:sldId id="290" r:id="rId18"/>
    <p:sldId id="286" r:id="rId19"/>
    <p:sldId id="291" r:id="rId20"/>
    <p:sldId id="293" r:id="rId21"/>
    <p:sldId id="294" r:id="rId22"/>
    <p:sldId id="295" r:id="rId23"/>
    <p:sldId id="296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8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77420-585E-4D57-8DC7-9B0B02FAF465}" type="datetimeFigureOut">
              <a:rPr lang="cs-CZ" smtClean="0"/>
              <a:pPr/>
              <a:t>9.5.2012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FE58A-A512-45B2-AF52-31A6B020472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Topologie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84836" y="5949280"/>
            <a:ext cx="4528592" cy="478904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Šimon Suchomel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Prohlédnem</a:t>
            </a:r>
            <a:r>
              <a:rPr lang="cs-CZ" dirty="0" smtClean="0"/>
              <a:t> si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Directory</a:t>
            </a:r>
            <a:r>
              <a:rPr lang="cs-CZ" dirty="0" smtClean="0"/>
              <a:t> </a:t>
            </a:r>
            <a:r>
              <a:rPr lang="cs-CZ" dirty="0" err="1" smtClean="0"/>
              <a:t>Partition</a:t>
            </a:r>
            <a:endParaRPr lang="cs-CZ" dirty="0" smtClean="0"/>
          </a:p>
          <a:p>
            <a:pPr lvl="1"/>
            <a:r>
              <a:rPr lang="cs-CZ" dirty="0" smtClean="0"/>
              <a:t>ADSI Editor, WK </a:t>
            </a:r>
            <a:r>
              <a:rPr lang="cs-CZ" dirty="0" err="1" smtClean="0"/>
              <a:t>Naming</a:t>
            </a:r>
            <a:r>
              <a:rPr lang="cs-CZ" dirty="0" smtClean="0"/>
              <a:t> </a:t>
            </a:r>
            <a:r>
              <a:rPr lang="cs-CZ" dirty="0" err="1" smtClean="0"/>
              <a:t>Context</a:t>
            </a:r>
            <a:r>
              <a:rPr lang="cs-CZ" dirty="0" smtClean="0"/>
              <a:t> </a:t>
            </a:r>
            <a:r>
              <a:rPr lang="cs-CZ" dirty="0" err="1" smtClean="0"/>
              <a:t>vyberem</a:t>
            </a:r>
            <a:r>
              <a:rPr lang="cs-CZ" dirty="0" smtClean="0"/>
              <a:t> </a:t>
            </a:r>
            <a:r>
              <a:rPr lang="cs-CZ" i="1" dirty="0" err="1" smtClean="0"/>
              <a:t>Configuration</a:t>
            </a:r>
            <a:r>
              <a:rPr lang="cs-CZ" dirty="0" smtClean="0"/>
              <a:t> a </a:t>
            </a:r>
            <a:r>
              <a:rPr lang="cs-CZ" dirty="0" err="1" smtClean="0"/>
              <a:t>proklikáme</a:t>
            </a:r>
            <a:r>
              <a:rPr lang="cs-CZ" dirty="0" smtClean="0"/>
              <a:t> se k </a:t>
            </a:r>
            <a:r>
              <a:rPr lang="cs-CZ" dirty="0" err="1" smtClean="0"/>
              <a:t>partitions</a:t>
            </a:r>
            <a:endParaRPr lang="cs-CZ" dirty="0" smtClean="0"/>
          </a:p>
          <a:p>
            <a:pPr lvl="1"/>
            <a:r>
              <a:rPr lang="cs-CZ" dirty="0" smtClean="0"/>
              <a:t>Všimneme si </a:t>
            </a:r>
            <a:r>
              <a:rPr lang="cs-CZ" i="1" dirty="0" err="1" smtClean="0"/>
              <a:t>Directory</a:t>
            </a:r>
            <a:r>
              <a:rPr lang="cs-CZ" i="1" dirty="0" smtClean="0"/>
              <a:t> </a:t>
            </a:r>
            <a:r>
              <a:rPr lang="cs-CZ" i="1" dirty="0" err="1" smtClean="0"/>
              <a:t>Partition</a:t>
            </a:r>
            <a:r>
              <a:rPr lang="cs-CZ" i="1" dirty="0" smtClean="0"/>
              <a:t> </a:t>
            </a:r>
            <a:r>
              <a:rPr lang="cs-CZ" i="1" dirty="0" err="1" smtClean="0"/>
              <a:t>Name</a:t>
            </a:r>
            <a:r>
              <a:rPr lang="cs-CZ" i="1" dirty="0" smtClean="0"/>
              <a:t> </a:t>
            </a:r>
            <a:r>
              <a:rPr lang="cs-CZ" dirty="0" smtClean="0"/>
              <a:t>doménové DNS zóny</a:t>
            </a:r>
          </a:p>
          <a:p>
            <a:pPr lvl="1"/>
            <a:r>
              <a:rPr lang="cs-CZ" dirty="0" smtClean="0"/>
              <a:t>Přepojíme ADSI Editor a zadáme DN jméno do pole pro DN</a:t>
            </a:r>
          </a:p>
          <a:p>
            <a:pPr lvl="1"/>
            <a:r>
              <a:rPr lang="cs-CZ" dirty="0" err="1" smtClean="0"/>
              <a:t>Proklikáme</a:t>
            </a:r>
            <a:r>
              <a:rPr lang="cs-CZ" dirty="0" smtClean="0"/>
              <a:t> se k záznamům DNS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DCs</a:t>
            </a:r>
            <a:r>
              <a:rPr lang="cs-CZ" dirty="0" smtClean="0"/>
              <a:t> in </a:t>
            </a:r>
            <a:r>
              <a:rPr lang="cs-CZ" dirty="0" err="1" smtClean="0"/>
              <a:t>sites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Kdy spravovat DC v </a:t>
            </a:r>
            <a:r>
              <a:rPr lang="cs-CZ" dirty="0" err="1" smtClean="0"/>
              <a:t>sites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Když přidáme novou </a:t>
            </a:r>
            <a:r>
              <a:rPr lang="cs-CZ" dirty="0" err="1" smtClean="0"/>
              <a:t>site</a:t>
            </a:r>
            <a:r>
              <a:rPr lang="cs-CZ" dirty="0" smtClean="0"/>
              <a:t> a přesouváme existující DC</a:t>
            </a:r>
          </a:p>
          <a:p>
            <a:pPr lvl="1"/>
            <a:r>
              <a:rPr lang="cs-CZ" dirty="0" smtClean="0"/>
              <a:t>Když rušíme DC</a:t>
            </a:r>
          </a:p>
          <a:p>
            <a:pPr lvl="1"/>
            <a:r>
              <a:rPr lang="cs-CZ" dirty="0" smtClean="0"/>
              <a:t>Když instalujeme nové DC</a:t>
            </a:r>
          </a:p>
          <a:p>
            <a:r>
              <a:rPr lang="cs-CZ" dirty="0" err="1" smtClean="0"/>
              <a:t>Site</a:t>
            </a:r>
            <a:r>
              <a:rPr lang="cs-CZ" dirty="0" smtClean="0"/>
              <a:t> </a:t>
            </a:r>
            <a:r>
              <a:rPr lang="cs-CZ" dirty="0" err="1" smtClean="0"/>
              <a:t>Coverage</a:t>
            </a:r>
            <a:r>
              <a:rPr lang="cs-CZ" dirty="0" smtClean="0"/>
              <a:t> – pro </a:t>
            </a:r>
            <a:r>
              <a:rPr lang="cs-CZ" dirty="0" err="1" smtClean="0"/>
              <a:t>site</a:t>
            </a:r>
            <a:r>
              <a:rPr lang="cs-CZ" dirty="0" smtClean="0"/>
              <a:t> bez DC</a:t>
            </a:r>
          </a:p>
          <a:p>
            <a:r>
              <a:rPr lang="cs-CZ" dirty="0" smtClean="0"/>
              <a:t>SRV záznamy v DNS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Změníme síťovou konfiguraci:</a:t>
            </a:r>
          </a:p>
          <a:p>
            <a:pPr lvl="1"/>
            <a:r>
              <a:rPr lang="cs-CZ" dirty="0" smtClean="0"/>
              <a:t>Serveru 1 – Brno – přidáme 2 další IP adresy k LAN rozhraní, 10.10.11.1/24 a 10.10.12.1/24</a:t>
            </a:r>
          </a:p>
          <a:p>
            <a:pPr lvl="1"/>
            <a:r>
              <a:rPr lang="cs-CZ" dirty="0" smtClean="0"/>
              <a:t>Serveru 2 – Vídeň – nastavíme IP 10.10.11.2/24</a:t>
            </a:r>
          </a:p>
          <a:p>
            <a:pPr lvl="1"/>
            <a:r>
              <a:rPr lang="cs-CZ" dirty="0" smtClean="0"/>
              <a:t>Serveru 3 – Bratislava – nastavíme IP 10.10.12.2/24</a:t>
            </a:r>
          </a:p>
          <a:p>
            <a:r>
              <a:rPr lang="cs-CZ" dirty="0" smtClean="0"/>
              <a:t>Přesuneme Vídeň do Dolního Rakouska</a:t>
            </a:r>
          </a:p>
          <a:p>
            <a:pPr lvl="1"/>
            <a:endParaRPr lang="cs-CZ" dirty="0" smtClean="0"/>
          </a:p>
          <a:p>
            <a:pPr lvl="1"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Dělení data </a:t>
            </a:r>
            <a:r>
              <a:rPr lang="cs-CZ" dirty="0" err="1" smtClean="0"/>
              <a:t>store</a:t>
            </a:r>
            <a:r>
              <a:rPr lang="cs-CZ" dirty="0" smtClean="0"/>
              <a:t>. NC v rámci domény </a:t>
            </a:r>
          </a:p>
          <a:p>
            <a:r>
              <a:rPr lang="cs-CZ" dirty="0" smtClean="0"/>
              <a:t>Automatické generování replikační topologie</a:t>
            </a:r>
          </a:p>
          <a:p>
            <a:r>
              <a:rPr lang="cs-CZ" dirty="0" err="1" smtClean="0"/>
              <a:t>Attribute</a:t>
            </a:r>
            <a:r>
              <a:rPr lang="en-GB" dirty="0" smtClean="0"/>
              <a:t>-l</a:t>
            </a:r>
            <a:r>
              <a:rPr lang="cs-CZ" dirty="0" err="1" smtClean="0"/>
              <a:t>evel</a:t>
            </a:r>
            <a:r>
              <a:rPr lang="cs-CZ" dirty="0" smtClean="0"/>
              <a:t> </a:t>
            </a:r>
            <a:r>
              <a:rPr lang="cs-CZ" dirty="0" err="1" smtClean="0"/>
              <a:t>Replication</a:t>
            </a:r>
            <a:endParaRPr lang="en-GB" dirty="0" smtClean="0"/>
          </a:p>
          <a:p>
            <a:r>
              <a:rPr lang="en-GB" dirty="0" smtClean="0"/>
              <a:t>Odd</a:t>
            </a:r>
            <a:r>
              <a:rPr lang="cs-CZ" dirty="0" err="1" smtClean="0"/>
              <a:t>ělené</a:t>
            </a:r>
            <a:r>
              <a:rPr lang="cs-CZ" dirty="0" smtClean="0"/>
              <a:t> řízení </a:t>
            </a:r>
            <a:r>
              <a:rPr lang="cs-CZ" dirty="0" err="1" smtClean="0"/>
              <a:t>intrasite</a:t>
            </a:r>
            <a:r>
              <a:rPr lang="cs-CZ" dirty="0" smtClean="0"/>
              <a:t> a </a:t>
            </a:r>
            <a:r>
              <a:rPr lang="cs-CZ" dirty="0" err="1" smtClean="0"/>
              <a:t>intersite</a:t>
            </a:r>
            <a:r>
              <a:rPr lang="cs-CZ" dirty="0" smtClean="0"/>
              <a:t> replikace </a:t>
            </a:r>
          </a:p>
          <a:p>
            <a:r>
              <a:rPr lang="cs-CZ" dirty="0" smtClean="0"/>
              <a:t>Detekce kolizí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Objekty typu </a:t>
            </a:r>
            <a:r>
              <a:rPr lang="cs-CZ" dirty="0" err="1" smtClean="0"/>
              <a:t>Connection</a:t>
            </a:r>
            <a:endParaRPr lang="cs-CZ" dirty="0" smtClean="0"/>
          </a:p>
          <a:p>
            <a:pPr lvl="1"/>
            <a:r>
              <a:rPr lang="cs-CZ" dirty="0" smtClean="0"/>
              <a:t>jednocestné</a:t>
            </a:r>
          </a:p>
          <a:p>
            <a:r>
              <a:rPr lang="cs-CZ" dirty="0" smtClean="0"/>
              <a:t>KCC</a:t>
            </a:r>
          </a:p>
          <a:p>
            <a:r>
              <a:rPr lang="cs-CZ" dirty="0" err="1" smtClean="0"/>
              <a:t>Intrasite</a:t>
            </a:r>
            <a:r>
              <a:rPr lang="cs-CZ" dirty="0" smtClean="0"/>
              <a:t> </a:t>
            </a:r>
            <a:r>
              <a:rPr lang="cs-CZ" dirty="0" err="1" smtClean="0"/>
              <a:t>Replication</a:t>
            </a:r>
            <a:endParaRPr lang="cs-CZ" dirty="0" smtClean="0"/>
          </a:p>
          <a:p>
            <a:pPr lvl="1"/>
            <a:r>
              <a:rPr lang="cs-CZ" dirty="0" smtClean="0"/>
              <a:t>Notifikace – server se změnou počká 15 sekund na </a:t>
            </a:r>
            <a:r>
              <a:rPr lang="cs-CZ" dirty="0" err="1" smtClean="0"/>
              <a:t>initial</a:t>
            </a:r>
            <a:r>
              <a:rPr lang="cs-CZ" dirty="0" smtClean="0"/>
              <a:t> </a:t>
            </a:r>
            <a:r>
              <a:rPr lang="cs-CZ" dirty="0" err="1" smtClean="0"/>
              <a:t>notification</a:t>
            </a:r>
            <a:r>
              <a:rPr lang="cs-CZ" dirty="0" smtClean="0"/>
              <a:t>, potom 3 sekundy na </a:t>
            </a:r>
            <a:r>
              <a:rPr lang="cs-CZ" dirty="0" err="1" smtClean="0"/>
              <a:t>subsequent</a:t>
            </a:r>
            <a:r>
              <a:rPr lang="cs-CZ" dirty="0" smtClean="0"/>
              <a:t> </a:t>
            </a:r>
            <a:r>
              <a:rPr lang="cs-CZ" dirty="0" err="1" smtClean="0"/>
              <a:t>notification</a:t>
            </a:r>
            <a:endParaRPr lang="cs-CZ" dirty="0" smtClean="0"/>
          </a:p>
          <a:p>
            <a:pPr lvl="1"/>
            <a:r>
              <a:rPr lang="cs-CZ" dirty="0" smtClean="0"/>
              <a:t>Replikační topologie o maximálně 3 skocích</a:t>
            </a:r>
          </a:p>
          <a:p>
            <a:pPr lvl="1"/>
            <a:r>
              <a:rPr lang="cs-CZ" dirty="0" smtClean="0"/>
              <a:t>Replikace dokončená během 1 minuty</a:t>
            </a:r>
          </a:p>
          <a:p>
            <a:pPr lvl="1"/>
            <a:r>
              <a:rPr lang="cs-CZ" dirty="0" err="1" smtClean="0"/>
              <a:t>Polling</a:t>
            </a:r>
            <a:r>
              <a:rPr lang="cs-CZ" dirty="0" smtClean="0"/>
              <a:t> – jednou za hodinu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Intersite</a:t>
            </a:r>
            <a:r>
              <a:rPr lang="cs-CZ" dirty="0" smtClean="0"/>
              <a:t> Replikace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Pomocí objektů </a:t>
            </a:r>
            <a:r>
              <a:rPr lang="cs-CZ" sz="2800" dirty="0" err="1" smtClean="0"/>
              <a:t>site</a:t>
            </a:r>
            <a:r>
              <a:rPr lang="cs-CZ" sz="2800" dirty="0" smtClean="0"/>
              <a:t> </a:t>
            </a:r>
            <a:r>
              <a:rPr lang="cs-CZ" sz="2800" dirty="0" err="1" smtClean="0"/>
              <a:t>links</a:t>
            </a:r>
            <a:endParaRPr lang="cs-CZ" sz="2800" dirty="0" smtClean="0"/>
          </a:p>
          <a:p>
            <a:pPr lvl="1"/>
            <a:r>
              <a:rPr lang="cs-CZ" sz="1600" dirty="0" smtClean="0"/>
              <a:t>Reprezentuje dostupnou cestu pro replikaci</a:t>
            </a:r>
          </a:p>
          <a:p>
            <a:pPr lvl="1"/>
            <a:r>
              <a:rPr lang="cs-CZ" sz="1600" dirty="0" smtClean="0"/>
              <a:t>Obsahuje 2 a více </a:t>
            </a:r>
            <a:r>
              <a:rPr lang="cs-CZ" sz="1600" dirty="0" err="1" smtClean="0"/>
              <a:t>Site</a:t>
            </a:r>
            <a:endParaRPr lang="cs-CZ" sz="1600" dirty="0" smtClean="0"/>
          </a:p>
          <a:p>
            <a:pPr lvl="1"/>
            <a:r>
              <a:rPr lang="cs-CZ" sz="1600" dirty="0" smtClean="0"/>
              <a:t>ISTG (</a:t>
            </a:r>
            <a:r>
              <a:rPr lang="cs-CZ" sz="1600" dirty="0" err="1" smtClean="0"/>
              <a:t>InterSite</a:t>
            </a:r>
            <a:r>
              <a:rPr lang="cs-CZ" sz="1600" dirty="0" smtClean="0"/>
              <a:t> </a:t>
            </a:r>
            <a:r>
              <a:rPr lang="cs-CZ" sz="1600" dirty="0" err="1" smtClean="0"/>
              <a:t>Topology</a:t>
            </a:r>
            <a:r>
              <a:rPr lang="cs-CZ" sz="1600" dirty="0" smtClean="0"/>
              <a:t> </a:t>
            </a:r>
            <a:r>
              <a:rPr lang="cs-CZ" sz="1600" dirty="0" err="1" smtClean="0"/>
              <a:t>Generator</a:t>
            </a:r>
            <a:r>
              <a:rPr lang="cs-CZ" sz="1600" dirty="0" smtClean="0"/>
              <a:t>) buduje spojení mezi servery, součást KCC</a:t>
            </a:r>
          </a:p>
          <a:p>
            <a:pPr lvl="1">
              <a:buNone/>
            </a:pPr>
            <a:endParaRPr lang="cs-CZ" dirty="0"/>
          </a:p>
        </p:txBody>
      </p:sp>
      <p:sp>
        <p:nvSpPr>
          <p:cNvPr id="4" name="TextovéPole 5"/>
          <p:cNvSpPr txBox="1"/>
          <p:nvPr/>
        </p:nvSpPr>
        <p:spPr>
          <a:xfrm>
            <a:off x="0" y="6309320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dirty="0" smtClean="0"/>
              <a:t>P</a:t>
            </a:r>
            <a:r>
              <a:rPr lang="cs-CZ" sz="1000" dirty="0" err="1" smtClean="0"/>
              <a:t>řevzato</a:t>
            </a:r>
            <a:r>
              <a:rPr lang="cs-CZ" sz="1000" dirty="0" smtClean="0"/>
              <a:t> z MCTS </a:t>
            </a:r>
            <a:r>
              <a:rPr lang="cs-CZ" sz="1000" dirty="0" err="1" smtClean="0"/>
              <a:t>Self</a:t>
            </a:r>
            <a:r>
              <a:rPr lang="cs-CZ" sz="1000" dirty="0" smtClean="0"/>
              <a:t> </a:t>
            </a:r>
            <a:r>
              <a:rPr lang="cs-CZ" sz="1000" dirty="0" err="1" smtClean="0"/>
              <a:t>Paced</a:t>
            </a:r>
            <a:r>
              <a:rPr lang="cs-CZ" sz="1000" dirty="0" smtClean="0"/>
              <a:t> </a:t>
            </a:r>
            <a:r>
              <a:rPr lang="cs-CZ" sz="1000" dirty="0" err="1" smtClean="0"/>
              <a:t>Training</a:t>
            </a:r>
            <a:r>
              <a:rPr lang="cs-CZ" sz="1000" dirty="0" smtClean="0"/>
              <a:t> </a:t>
            </a:r>
            <a:r>
              <a:rPr lang="cs-CZ" sz="1000" dirty="0" err="1" smtClean="0"/>
              <a:t>Kit</a:t>
            </a:r>
            <a:r>
              <a:rPr lang="cs-CZ" sz="1000" dirty="0" smtClean="0"/>
              <a:t> </a:t>
            </a:r>
            <a:r>
              <a:rPr lang="cs-CZ" sz="1000" dirty="0" err="1" smtClean="0"/>
              <a:t>Exam</a:t>
            </a:r>
            <a:r>
              <a:rPr lang="cs-CZ" sz="1000" dirty="0" smtClean="0"/>
              <a:t> 70-640.Configuring Windows Server 2008 </a:t>
            </a:r>
            <a:r>
              <a:rPr lang="cs-CZ" sz="1000" dirty="0" err="1" smtClean="0"/>
              <a:t>Active</a:t>
            </a:r>
            <a:r>
              <a:rPr lang="cs-CZ" sz="1000" dirty="0" smtClean="0"/>
              <a:t> </a:t>
            </a:r>
            <a:r>
              <a:rPr lang="cs-CZ" sz="1000" dirty="0" err="1" smtClean="0"/>
              <a:t>Directory</a:t>
            </a:r>
            <a:endParaRPr lang="cs-CZ" sz="1000" dirty="0"/>
          </a:p>
        </p:txBody>
      </p:sp>
      <p:pic>
        <p:nvPicPr>
          <p:cNvPr id="1026" name="Picture 2" descr="C:\Users\Simik\Pictures\NTAASS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96952"/>
            <a:ext cx="4752528" cy="3244379"/>
          </a:xfrm>
          <a:prstGeom prst="rect">
            <a:avLst/>
          </a:prstGeom>
          <a:noFill/>
        </p:spPr>
      </p:pic>
      <p:pic>
        <p:nvPicPr>
          <p:cNvPr id="1027" name="Picture 3" descr="C:\Users\Simik\Pictures\NTAATS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085491"/>
            <a:ext cx="4608512" cy="30138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Bridgehead</a:t>
            </a:r>
            <a:r>
              <a:rPr lang="cs-CZ" dirty="0" smtClean="0"/>
              <a:t> </a:t>
            </a:r>
            <a:r>
              <a:rPr lang="cs-CZ" dirty="0" err="1" smtClean="0"/>
              <a:t>servers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97152"/>
            <a:ext cx="8229600" cy="1872208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Lze nakonfigurovat preferované </a:t>
            </a:r>
            <a:r>
              <a:rPr lang="cs-CZ" dirty="0" err="1" smtClean="0"/>
              <a:t>bridgehead</a:t>
            </a:r>
            <a:r>
              <a:rPr lang="cs-CZ" dirty="0" smtClean="0"/>
              <a:t> servery</a:t>
            </a:r>
          </a:p>
          <a:p>
            <a:pPr lvl="1"/>
            <a:r>
              <a:rPr lang="cs-CZ" dirty="0" smtClean="0"/>
              <a:t>Může ji být více</a:t>
            </a:r>
          </a:p>
          <a:p>
            <a:pPr lvl="1"/>
            <a:r>
              <a:rPr lang="cs-CZ" dirty="0" smtClean="0"/>
              <a:t>Z důvodu výkonnosti</a:t>
            </a:r>
          </a:p>
          <a:p>
            <a:pPr lvl="1"/>
            <a:r>
              <a:rPr lang="cs-CZ" dirty="0" smtClean="0"/>
              <a:t>Nastavení Firewall</a:t>
            </a:r>
            <a:endParaRPr lang="cs-CZ" dirty="0"/>
          </a:p>
        </p:txBody>
      </p:sp>
      <p:pic>
        <p:nvPicPr>
          <p:cNvPr id="2050" name="Picture 2" descr="C:\Users\Simik\Pictures\bridgea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196752"/>
            <a:ext cx="7344816" cy="3627387"/>
          </a:xfrm>
          <a:prstGeom prst="rect">
            <a:avLst/>
          </a:prstGeom>
          <a:noFill/>
        </p:spPr>
      </p:pic>
      <p:sp>
        <p:nvSpPr>
          <p:cNvPr id="5" name="TextovéPole 5"/>
          <p:cNvSpPr txBox="1"/>
          <p:nvPr/>
        </p:nvSpPr>
        <p:spPr>
          <a:xfrm>
            <a:off x="0" y="6611779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dirty="0" smtClean="0"/>
              <a:t>P</a:t>
            </a:r>
            <a:r>
              <a:rPr lang="cs-CZ" sz="1000" dirty="0" err="1" smtClean="0"/>
              <a:t>řevzato</a:t>
            </a:r>
            <a:r>
              <a:rPr lang="cs-CZ" sz="1000" dirty="0" smtClean="0"/>
              <a:t> z MCTS </a:t>
            </a:r>
            <a:r>
              <a:rPr lang="cs-CZ" sz="1000" dirty="0" err="1" smtClean="0"/>
              <a:t>Self</a:t>
            </a:r>
            <a:r>
              <a:rPr lang="cs-CZ" sz="1000" dirty="0" smtClean="0"/>
              <a:t> </a:t>
            </a:r>
            <a:r>
              <a:rPr lang="cs-CZ" sz="1000" dirty="0" err="1" smtClean="0"/>
              <a:t>Paced</a:t>
            </a:r>
            <a:r>
              <a:rPr lang="cs-CZ" sz="1000" dirty="0" smtClean="0"/>
              <a:t> </a:t>
            </a:r>
            <a:r>
              <a:rPr lang="cs-CZ" sz="1000" dirty="0" err="1" smtClean="0"/>
              <a:t>Training</a:t>
            </a:r>
            <a:r>
              <a:rPr lang="cs-CZ" sz="1000" dirty="0" smtClean="0"/>
              <a:t> </a:t>
            </a:r>
            <a:r>
              <a:rPr lang="cs-CZ" sz="1000" dirty="0" err="1" smtClean="0"/>
              <a:t>Kit</a:t>
            </a:r>
            <a:r>
              <a:rPr lang="cs-CZ" sz="1000" dirty="0" smtClean="0"/>
              <a:t> </a:t>
            </a:r>
            <a:r>
              <a:rPr lang="cs-CZ" sz="1000" dirty="0" err="1" smtClean="0"/>
              <a:t>Exam</a:t>
            </a:r>
            <a:r>
              <a:rPr lang="cs-CZ" sz="1000" dirty="0" smtClean="0"/>
              <a:t> 70-640.Configuring Windows Server 2008 </a:t>
            </a:r>
            <a:r>
              <a:rPr lang="cs-CZ" sz="1000" dirty="0" err="1" smtClean="0"/>
              <a:t>Active</a:t>
            </a:r>
            <a:r>
              <a:rPr lang="cs-CZ" sz="1000" dirty="0" smtClean="0"/>
              <a:t> </a:t>
            </a:r>
            <a:r>
              <a:rPr lang="cs-CZ" sz="1000" dirty="0" err="1" smtClean="0"/>
              <a:t>Directory</a:t>
            </a:r>
            <a:endParaRPr lang="cs-CZ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Nástroje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Repadmin</a:t>
            </a:r>
            <a:endParaRPr lang="cs-CZ" dirty="0" smtClean="0"/>
          </a:p>
          <a:p>
            <a:r>
              <a:rPr lang="cs-CZ" dirty="0" err="1" smtClean="0"/>
              <a:t>Dcdiag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Vytvoříme a zrušíme </a:t>
            </a:r>
            <a:r>
              <a:rPr lang="cs-CZ" dirty="0" err="1" smtClean="0"/>
              <a:t>Connection</a:t>
            </a:r>
            <a:r>
              <a:rPr lang="cs-CZ" dirty="0" smtClean="0"/>
              <a:t> </a:t>
            </a:r>
            <a:r>
              <a:rPr lang="cs-CZ" dirty="0" err="1" smtClean="0"/>
              <a:t>Object</a:t>
            </a:r>
            <a:r>
              <a:rPr lang="cs-CZ" dirty="0" smtClean="0"/>
              <a:t> z Brna do Vídně, Brno – </a:t>
            </a:r>
            <a:r>
              <a:rPr lang="cs-CZ" dirty="0" err="1" smtClean="0"/>
              <a:t>Operations</a:t>
            </a:r>
            <a:r>
              <a:rPr lang="cs-CZ" dirty="0" smtClean="0"/>
              <a:t> Master</a:t>
            </a:r>
          </a:p>
          <a:p>
            <a:r>
              <a:rPr lang="cs-CZ" dirty="0" smtClean="0"/>
              <a:t>Přesuneme </a:t>
            </a:r>
            <a:r>
              <a:rPr lang="cs-CZ" dirty="0" err="1" smtClean="0"/>
              <a:t>Infrastructure</a:t>
            </a:r>
            <a:r>
              <a:rPr lang="cs-CZ" dirty="0" smtClean="0"/>
              <a:t> master.  Je to k něčemu?</a:t>
            </a:r>
          </a:p>
          <a:p>
            <a:r>
              <a:rPr lang="cs-CZ" dirty="0" smtClean="0"/>
              <a:t>Ve Vídni zapneme GC</a:t>
            </a:r>
          </a:p>
          <a:p>
            <a:r>
              <a:rPr lang="cs-CZ" dirty="0" smtClean="0"/>
              <a:t>Přejmenujeme defaultní </a:t>
            </a:r>
            <a:r>
              <a:rPr lang="cs-CZ" dirty="0" err="1" smtClean="0"/>
              <a:t>site</a:t>
            </a:r>
            <a:r>
              <a:rPr lang="cs-CZ" dirty="0" smtClean="0"/>
              <a:t> link na HQ-</a:t>
            </a:r>
            <a:r>
              <a:rPr lang="cs-CZ" dirty="0" err="1" smtClean="0"/>
              <a:t>Dolni</a:t>
            </a:r>
            <a:r>
              <a:rPr lang="cs-CZ" dirty="0" smtClean="0"/>
              <a:t>_Rakousko, odstraníme z něj Bratislavský kraj</a:t>
            </a:r>
          </a:p>
          <a:p>
            <a:r>
              <a:rPr lang="cs-CZ" dirty="0" smtClean="0"/>
              <a:t>Vytvoříme nový </a:t>
            </a:r>
            <a:r>
              <a:rPr lang="cs-CZ" dirty="0" err="1" smtClean="0"/>
              <a:t>site</a:t>
            </a:r>
            <a:r>
              <a:rPr lang="cs-CZ" dirty="0" smtClean="0"/>
              <a:t> link HQ-Bratislavský_kraj</a:t>
            </a:r>
          </a:p>
          <a:p>
            <a:r>
              <a:rPr lang="cs-CZ" dirty="0" smtClean="0"/>
              <a:t>Zvolíme preferovaný </a:t>
            </a:r>
            <a:r>
              <a:rPr lang="cs-CZ" dirty="0" err="1" smtClean="0"/>
              <a:t>Bridghead</a:t>
            </a:r>
            <a:r>
              <a:rPr lang="cs-CZ" dirty="0" smtClean="0"/>
              <a:t> Server</a:t>
            </a:r>
            <a:endParaRPr lang="en-US" dirty="0" smtClean="0"/>
          </a:p>
          <a:p>
            <a:pPr lvl="1"/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vlastnostech</a:t>
            </a:r>
            <a:r>
              <a:rPr lang="en-US" dirty="0" smtClean="0"/>
              <a:t> </a:t>
            </a:r>
            <a:r>
              <a:rPr lang="en-US" dirty="0" err="1" smtClean="0"/>
              <a:t>serveru</a:t>
            </a:r>
            <a:r>
              <a:rPr lang="en-US" dirty="0" smtClean="0"/>
              <a:t> pod </a:t>
            </a:r>
            <a:r>
              <a:rPr lang="en-US" dirty="0" err="1" smtClean="0"/>
              <a:t>objektem</a:t>
            </a:r>
            <a:r>
              <a:rPr lang="en-US" dirty="0" smtClean="0"/>
              <a:t> Site</a:t>
            </a:r>
            <a:endParaRPr lang="cs-CZ" dirty="0" smtClean="0"/>
          </a:p>
          <a:p>
            <a:r>
              <a:rPr lang="cs-CZ" dirty="0" smtClean="0"/>
              <a:t>Nastavíme častější replikaci mezi HQ  a Vídní</a:t>
            </a:r>
          </a:p>
          <a:p>
            <a:r>
              <a:rPr lang="cs-CZ" dirty="0" smtClean="0"/>
              <a:t>Nastavíme cenu na 300 mezi </a:t>
            </a:r>
            <a:r>
              <a:rPr lang="en-US" dirty="0" err="1" smtClean="0"/>
              <a:t>Brnem</a:t>
            </a:r>
            <a:r>
              <a:rPr lang="en-US" dirty="0" smtClean="0"/>
              <a:t> </a:t>
            </a:r>
            <a:r>
              <a:rPr lang="cs-CZ" dirty="0" smtClean="0"/>
              <a:t>a </a:t>
            </a:r>
            <a:r>
              <a:rPr lang="cs-CZ" dirty="0" smtClean="0"/>
              <a:t>Bratislavou</a:t>
            </a:r>
            <a:endParaRPr lang="en-US" dirty="0" smtClean="0"/>
          </a:p>
          <a:p>
            <a:pPr lvl="1"/>
            <a:r>
              <a:rPr lang="en-US" dirty="0" err="1" smtClean="0"/>
              <a:t>Oboje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vlastnostech</a:t>
            </a:r>
            <a:r>
              <a:rPr lang="en-US" dirty="0" smtClean="0"/>
              <a:t> </a:t>
            </a:r>
            <a:r>
              <a:rPr lang="en-US" dirty="0" err="1" smtClean="0"/>
              <a:t>objektu</a:t>
            </a:r>
            <a:r>
              <a:rPr lang="en-US" dirty="0" smtClean="0"/>
              <a:t> Site Link</a:t>
            </a:r>
            <a:endParaRPr lang="cs-CZ" dirty="0" smtClean="0"/>
          </a:p>
          <a:p>
            <a:r>
              <a:rPr lang="cs-CZ" dirty="0" smtClean="0"/>
              <a:t>Omrkneme transitivní linky ve vlastnostech </a:t>
            </a:r>
            <a:r>
              <a:rPr lang="cs-CZ" dirty="0" err="1" smtClean="0"/>
              <a:t>Inter</a:t>
            </a:r>
            <a:r>
              <a:rPr lang="cs-CZ" dirty="0" smtClean="0"/>
              <a:t>-</a:t>
            </a:r>
            <a:r>
              <a:rPr lang="cs-CZ" dirty="0" err="1" smtClean="0"/>
              <a:t>Site</a:t>
            </a:r>
            <a:r>
              <a:rPr lang="cs-CZ" dirty="0" smtClean="0"/>
              <a:t> transportního protokolu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Nainstalujeme </a:t>
            </a:r>
            <a:r>
              <a:rPr lang="cs-CZ" dirty="0" err="1" smtClean="0"/>
              <a:t>child</a:t>
            </a:r>
            <a:r>
              <a:rPr lang="cs-CZ" dirty="0" smtClean="0"/>
              <a:t> doménu na serveru Bratislava</a:t>
            </a:r>
          </a:p>
          <a:p>
            <a:r>
              <a:rPr lang="cs-CZ" dirty="0" smtClean="0"/>
              <a:t>Při instalaci zapneme DNS i </a:t>
            </a:r>
            <a:r>
              <a:rPr lang="cs-CZ" dirty="0" smtClean="0"/>
              <a:t>GC</a:t>
            </a:r>
            <a:endParaRPr lang="en-US" dirty="0" smtClean="0"/>
          </a:p>
          <a:p>
            <a:r>
              <a:rPr lang="en-US" dirty="0" err="1" smtClean="0"/>
              <a:t>Replikaci</a:t>
            </a:r>
            <a:r>
              <a:rPr lang="en-US" dirty="0" smtClean="0"/>
              <a:t> </a:t>
            </a:r>
            <a:r>
              <a:rPr lang="en-US" dirty="0" err="1" smtClean="0"/>
              <a:t>zvol</a:t>
            </a:r>
            <a:r>
              <a:rPr lang="cs-CZ" dirty="0" err="1" smtClean="0"/>
              <a:t>íme</a:t>
            </a:r>
            <a:r>
              <a:rPr lang="cs-CZ" dirty="0" smtClean="0"/>
              <a:t> ze serveru Brno</a:t>
            </a:r>
          </a:p>
          <a:p>
            <a:r>
              <a:rPr lang="cs-CZ" dirty="0" smtClean="0"/>
              <a:t>Po restartu přidáme DNS </a:t>
            </a:r>
            <a:r>
              <a:rPr lang="cs-CZ" dirty="0" err="1" smtClean="0"/>
              <a:t>forwarder</a:t>
            </a:r>
            <a:r>
              <a:rPr lang="cs-CZ" dirty="0" smtClean="0"/>
              <a:t> na Brno</a:t>
            </a:r>
          </a:p>
          <a:p>
            <a:r>
              <a:rPr lang="cs-CZ" smtClean="0"/>
              <a:t>Znovu restartujeme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Nainstalujeme 2. řadič domény</a:t>
            </a:r>
          </a:p>
          <a:p>
            <a:r>
              <a:rPr lang="cs-CZ" dirty="0" smtClean="0"/>
              <a:t>Povolíme DNS, jinak žádné role</a:t>
            </a:r>
          </a:p>
          <a:p>
            <a:r>
              <a:rPr lang="cs-CZ" dirty="0" smtClean="0"/>
              <a:t>Po instalaci se mrkneme na DNS </a:t>
            </a:r>
            <a:r>
              <a:rPr lang="cs-CZ" dirty="0" err="1" smtClean="0"/>
              <a:t>Forwarders</a:t>
            </a:r>
            <a:r>
              <a:rPr lang="cs-CZ" dirty="0" smtClean="0"/>
              <a:t> – nastavíme Brno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Trusty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Jedná se o Kerberos autentizaci</a:t>
            </a:r>
          </a:p>
          <a:p>
            <a:r>
              <a:rPr lang="cs-CZ" dirty="0" smtClean="0"/>
              <a:t>Logické spojení mezi doménami umožňující přeposlanou autentizaci</a:t>
            </a:r>
          </a:p>
          <a:p>
            <a:r>
              <a:rPr lang="cs-CZ" dirty="0" smtClean="0"/>
              <a:t>Vlastnosti:</a:t>
            </a:r>
          </a:p>
          <a:p>
            <a:pPr lvl="1"/>
            <a:r>
              <a:rPr lang="cs-CZ" dirty="0" smtClean="0"/>
              <a:t>Transitivní / netransitivní</a:t>
            </a:r>
          </a:p>
          <a:p>
            <a:pPr lvl="1"/>
            <a:r>
              <a:rPr lang="cs-CZ" dirty="0" smtClean="0"/>
              <a:t>Jednosměrné / obousměrné</a:t>
            </a:r>
          </a:p>
          <a:p>
            <a:pPr lvl="1"/>
            <a:r>
              <a:rPr lang="cs-CZ" dirty="0" smtClean="0"/>
              <a:t>Automatické / Manuální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Automatické trusty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Transitivní</a:t>
            </a:r>
          </a:p>
          <a:p>
            <a:r>
              <a:rPr lang="cs-CZ" dirty="0" smtClean="0"/>
              <a:t>Obousměrné</a:t>
            </a:r>
          </a:p>
          <a:p>
            <a:r>
              <a:rPr lang="cs-CZ" dirty="0" smtClean="0"/>
              <a:t>Automatické</a:t>
            </a:r>
            <a:endParaRPr lang="cs-CZ" dirty="0"/>
          </a:p>
        </p:txBody>
      </p:sp>
      <p:pic>
        <p:nvPicPr>
          <p:cNvPr id="1026" name="Picture 2" descr="D:\prac\path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429000"/>
            <a:ext cx="6336704" cy="2971055"/>
          </a:xfrm>
          <a:prstGeom prst="rect">
            <a:avLst/>
          </a:prstGeom>
          <a:noFill/>
        </p:spPr>
      </p:pic>
      <p:sp>
        <p:nvSpPr>
          <p:cNvPr id="5" name="TextovéPole 5"/>
          <p:cNvSpPr txBox="1"/>
          <p:nvPr/>
        </p:nvSpPr>
        <p:spPr>
          <a:xfrm>
            <a:off x="0" y="6611779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dirty="0" smtClean="0"/>
              <a:t>P</a:t>
            </a:r>
            <a:r>
              <a:rPr lang="cs-CZ" sz="1000" dirty="0" err="1" smtClean="0"/>
              <a:t>řevzato</a:t>
            </a:r>
            <a:r>
              <a:rPr lang="cs-CZ" sz="1000" dirty="0" smtClean="0"/>
              <a:t> z MCTS </a:t>
            </a:r>
            <a:r>
              <a:rPr lang="cs-CZ" sz="1000" dirty="0" err="1" smtClean="0"/>
              <a:t>Self</a:t>
            </a:r>
            <a:r>
              <a:rPr lang="cs-CZ" sz="1000" dirty="0" smtClean="0"/>
              <a:t> </a:t>
            </a:r>
            <a:r>
              <a:rPr lang="cs-CZ" sz="1000" dirty="0" err="1" smtClean="0"/>
              <a:t>Paced</a:t>
            </a:r>
            <a:r>
              <a:rPr lang="cs-CZ" sz="1000" dirty="0" smtClean="0"/>
              <a:t> </a:t>
            </a:r>
            <a:r>
              <a:rPr lang="cs-CZ" sz="1000" dirty="0" err="1" smtClean="0"/>
              <a:t>Training</a:t>
            </a:r>
            <a:r>
              <a:rPr lang="cs-CZ" sz="1000" dirty="0" smtClean="0"/>
              <a:t> </a:t>
            </a:r>
            <a:r>
              <a:rPr lang="cs-CZ" sz="1000" dirty="0" err="1" smtClean="0"/>
              <a:t>Kit</a:t>
            </a:r>
            <a:r>
              <a:rPr lang="cs-CZ" sz="1000" dirty="0" smtClean="0"/>
              <a:t> </a:t>
            </a:r>
            <a:r>
              <a:rPr lang="cs-CZ" sz="1000" dirty="0" err="1" smtClean="0"/>
              <a:t>Exam</a:t>
            </a:r>
            <a:r>
              <a:rPr lang="cs-CZ" sz="1000" dirty="0" smtClean="0"/>
              <a:t> 70-640.Configuring Windows Server 2008 </a:t>
            </a:r>
            <a:r>
              <a:rPr lang="cs-CZ" sz="1000" dirty="0" err="1" smtClean="0"/>
              <a:t>Active</a:t>
            </a:r>
            <a:r>
              <a:rPr lang="cs-CZ" sz="1000" dirty="0" smtClean="0"/>
              <a:t> </a:t>
            </a:r>
            <a:r>
              <a:rPr lang="cs-CZ" sz="1000" dirty="0" err="1" smtClean="0"/>
              <a:t>Directory</a:t>
            </a:r>
            <a:endParaRPr lang="cs-CZ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Manuální trusty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Shorcuts</a:t>
            </a:r>
            <a:r>
              <a:rPr lang="cs-CZ" dirty="0" smtClean="0"/>
              <a:t> – mezi </a:t>
            </a:r>
            <a:r>
              <a:rPr lang="cs-CZ" dirty="0" err="1" smtClean="0"/>
              <a:t>doménamy</a:t>
            </a:r>
            <a:r>
              <a:rPr lang="cs-CZ" dirty="0" smtClean="0"/>
              <a:t> v lese</a:t>
            </a:r>
          </a:p>
          <a:p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 smtClean="0"/>
              <a:t>Trusts</a:t>
            </a:r>
            <a:r>
              <a:rPr lang="cs-CZ" dirty="0" smtClean="0"/>
              <a:t> – trust s doménou z jiného lesa</a:t>
            </a:r>
          </a:p>
          <a:p>
            <a:r>
              <a:rPr lang="cs-CZ" dirty="0" err="1" smtClean="0"/>
              <a:t>Realm</a:t>
            </a:r>
            <a:r>
              <a:rPr lang="cs-CZ" dirty="0" smtClean="0"/>
              <a:t> Trust – </a:t>
            </a:r>
            <a:r>
              <a:rPr lang="cs-CZ" dirty="0" err="1" smtClean="0"/>
              <a:t>cross</a:t>
            </a:r>
            <a:r>
              <a:rPr lang="cs-CZ" dirty="0" smtClean="0"/>
              <a:t> </a:t>
            </a:r>
            <a:r>
              <a:rPr lang="cs-CZ" dirty="0" err="1" smtClean="0"/>
              <a:t>platform</a:t>
            </a:r>
            <a:r>
              <a:rPr lang="cs-CZ" dirty="0" smtClean="0"/>
              <a:t> </a:t>
            </a:r>
            <a:r>
              <a:rPr lang="cs-CZ" dirty="0" err="1" smtClean="0"/>
              <a:t>interoperabilita</a:t>
            </a:r>
            <a:endParaRPr lang="cs-CZ" dirty="0" smtClean="0"/>
          </a:p>
          <a:p>
            <a:r>
              <a:rPr lang="cs-CZ" dirty="0" err="1" smtClean="0"/>
              <a:t>Forest</a:t>
            </a:r>
            <a:r>
              <a:rPr lang="cs-CZ" dirty="0" smtClean="0"/>
              <a:t> Trust – </a:t>
            </a:r>
            <a:r>
              <a:rPr lang="cs-CZ" dirty="0" err="1" smtClean="0"/>
              <a:t>trust</a:t>
            </a:r>
            <a:r>
              <a:rPr lang="cs-CZ" dirty="0" smtClean="0"/>
              <a:t> mezi 2 nezávislými </a:t>
            </a:r>
            <a:r>
              <a:rPr lang="cs-CZ" dirty="0" err="1" smtClean="0"/>
              <a:t>foresty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Ověřte automatický trust v AD </a:t>
            </a:r>
            <a:r>
              <a:rPr lang="cs-CZ" dirty="0" err="1" smtClean="0"/>
              <a:t>Domains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Trusts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Sites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Překládáno jako síť, nejedná se o fyzickou síť</a:t>
            </a:r>
          </a:p>
          <a:p>
            <a:r>
              <a:rPr lang="cs-CZ" dirty="0" smtClean="0"/>
              <a:t>AD </a:t>
            </a:r>
            <a:r>
              <a:rPr lang="cs-CZ" dirty="0" err="1" smtClean="0"/>
              <a:t>sites</a:t>
            </a:r>
            <a:r>
              <a:rPr lang="cs-CZ" dirty="0" smtClean="0"/>
              <a:t> a </a:t>
            </a:r>
            <a:r>
              <a:rPr lang="cs-CZ" dirty="0" err="1" smtClean="0"/>
              <a:t>site</a:t>
            </a:r>
            <a:r>
              <a:rPr lang="cs-CZ" dirty="0" smtClean="0"/>
              <a:t> </a:t>
            </a:r>
            <a:r>
              <a:rPr lang="cs-CZ" dirty="0" err="1" smtClean="0"/>
              <a:t>links</a:t>
            </a:r>
            <a:r>
              <a:rPr lang="cs-CZ" dirty="0" smtClean="0"/>
              <a:t>, nemusí odpovídat topologii fyzických sítí</a:t>
            </a:r>
          </a:p>
          <a:p>
            <a:r>
              <a:rPr lang="cs-CZ" dirty="0" err="1" smtClean="0"/>
              <a:t>Site</a:t>
            </a:r>
            <a:r>
              <a:rPr lang="cs-CZ" dirty="0" smtClean="0"/>
              <a:t> je „oblast“, </a:t>
            </a:r>
            <a:r>
              <a:rPr lang="cs-CZ" dirty="0" err="1" smtClean="0"/>
              <a:t>site</a:t>
            </a:r>
            <a:r>
              <a:rPr lang="cs-CZ" dirty="0" smtClean="0"/>
              <a:t> link je cesta, </a:t>
            </a:r>
            <a:r>
              <a:rPr lang="cs-CZ" dirty="0" err="1" smtClean="0"/>
              <a:t>site</a:t>
            </a:r>
            <a:r>
              <a:rPr lang="cs-CZ" dirty="0" smtClean="0"/>
              <a:t> musí mít </a:t>
            </a:r>
            <a:r>
              <a:rPr lang="cs-CZ" dirty="0" err="1" smtClean="0"/>
              <a:t>site</a:t>
            </a:r>
            <a:r>
              <a:rPr lang="cs-CZ" smtClean="0"/>
              <a:t> link 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Slouží k:</a:t>
            </a:r>
          </a:p>
          <a:p>
            <a:pPr lvl="1"/>
            <a:r>
              <a:rPr lang="cs-CZ" dirty="0" smtClean="0"/>
              <a:t>Řízení replikačního provozu</a:t>
            </a:r>
          </a:p>
          <a:p>
            <a:pPr lvl="1"/>
            <a:r>
              <a:rPr lang="cs-CZ" dirty="0" smtClean="0"/>
              <a:t>Usnadnění rozmístění služeb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Sites</a:t>
            </a:r>
            <a:r>
              <a:rPr lang="cs-CZ" dirty="0" smtClean="0"/>
              <a:t> plánování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Př.:</a:t>
            </a:r>
          </a:p>
          <a:p>
            <a:pPr lvl="1"/>
            <a:r>
              <a:rPr lang="cs-CZ" sz="2200" dirty="0" smtClean="0"/>
              <a:t>2 vzdálené lokace, 1DC v každé lokaci, jsou spojené rychlou sítí, rozhodli jsme se pro 1 společnou </a:t>
            </a:r>
            <a:r>
              <a:rPr lang="cs-CZ" sz="2200" dirty="0" err="1" smtClean="0"/>
              <a:t>site</a:t>
            </a:r>
            <a:endParaRPr lang="cs-CZ" sz="2200" dirty="0" smtClean="0"/>
          </a:p>
          <a:p>
            <a:pPr lvl="1"/>
            <a:r>
              <a:rPr lang="cs-CZ" sz="2200" dirty="0" smtClean="0"/>
              <a:t>Podnik v rámci velkého dobře zasíťovaného kampusu, chceme vést uživatele k užívání zdrojů v jejich budově, rozhodli jsme se pro více </a:t>
            </a:r>
            <a:r>
              <a:rPr lang="cs-CZ" sz="2200" dirty="0" err="1" smtClean="0"/>
              <a:t>site</a:t>
            </a:r>
            <a:r>
              <a:rPr lang="cs-CZ" sz="2200" dirty="0" smtClean="0"/>
              <a:t> kvůli </a:t>
            </a:r>
            <a:r>
              <a:rPr lang="cs-CZ" sz="2200" dirty="0" err="1" smtClean="0"/>
              <a:t>prioritizaci</a:t>
            </a:r>
            <a:r>
              <a:rPr lang="cs-CZ" sz="2200" dirty="0" smtClean="0"/>
              <a:t> lokálních služeb</a:t>
            </a:r>
          </a:p>
          <a:p>
            <a:r>
              <a:rPr lang="cs-CZ" dirty="0" smtClean="0"/>
              <a:t>Typicky spojují lokace s „dobrým“ síťovým spojením</a:t>
            </a:r>
          </a:p>
          <a:p>
            <a:r>
              <a:rPr lang="cs-CZ" dirty="0" smtClean="0"/>
              <a:t>Rozmístění služeb</a:t>
            </a:r>
            <a:r>
              <a:rPr lang="en-US" dirty="0" smtClean="0"/>
              <a:t> – p</a:t>
            </a:r>
            <a:r>
              <a:rPr lang="cs-CZ" dirty="0" err="1" smtClean="0"/>
              <a:t>ř</a:t>
            </a:r>
            <a:r>
              <a:rPr lang="cs-CZ" dirty="0" smtClean="0"/>
              <a:t>. </a:t>
            </a:r>
            <a:r>
              <a:rPr lang="en-US" dirty="0" smtClean="0"/>
              <a:t>DC, DFS</a:t>
            </a:r>
            <a:endParaRPr lang="cs-CZ" dirty="0" smtClean="0"/>
          </a:p>
          <a:p>
            <a:r>
              <a:rPr lang="cs-CZ" dirty="0" smtClean="0"/>
              <a:t>Koncentrace uživatelů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Sites</a:t>
            </a:r>
            <a:r>
              <a:rPr lang="cs-CZ" dirty="0" smtClean="0"/>
              <a:t> plánování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Vytvoření nové </a:t>
            </a:r>
            <a:r>
              <a:rPr lang="cs-CZ" dirty="0" err="1" smtClean="0"/>
              <a:t>site</a:t>
            </a:r>
            <a:r>
              <a:rPr lang="cs-CZ" dirty="0" smtClean="0"/>
              <a:t> v případě:</a:t>
            </a:r>
          </a:p>
          <a:p>
            <a:pPr lvl="1"/>
            <a:r>
              <a:rPr lang="cs-CZ" dirty="0" smtClean="0"/>
              <a:t>Část sítě je spojená pomalým připojením</a:t>
            </a:r>
          </a:p>
          <a:p>
            <a:pPr lvl="1"/>
            <a:r>
              <a:rPr lang="cs-CZ" dirty="0" smtClean="0"/>
              <a:t>V síti je lokace, kde je dost uživatelů pro vynucení hostování služeb v té lokaci</a:t>
            </a:r>
          </a:p>
          <a:p>
            <a:pPr lvl="1"/>
            <a:r>
              <a:rPr lang="cs-CZ" dirty="0" smtClean="0"/>
              <a:t>Provoz sítě si vynucuje „lokální“ DC</a:t>
            </a:r>
          </a:p>
          <a:p>
            <a:pPr lvl="1"/>
            <a:r>
              <a:rPr lang="cs-CZ" dirty="0" smtClean="0"/>
              <a:t>Chceme řídit lokalizaci služeb</a:t>
            </a:r>
          </a:p>
          <a:p>
            <a:pPr lvl="1"/>
            <a:r>
              <a:rPr lang="cs-CZ" dirty="0" smtClean="0"/>
              <a:t>Chceme řídit replikaci mezi DC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Subnet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Objekt typu </a:t>
            </a:r>
            <a:r>
              <a:rPr lang="cs-CZ" dirty="0" err="1" smtClean="0"/>
              <a:t>subnet</a:t>
            </a:r>
            <a:r>
              <a:rPr lang="cs-CZ" dirty="0" smtClean="0"/>
              <a:t> definuje rozsah IP adres</a:t>
            </a:r>
          </a:p>
          <a:p>
            <a:r>
              <a:rPr lang="cs-CZ" dirty="0" smtClean="0"/>
              <a:t>Je spojený s objektem typu </a:t>
            </a:r>
            <a:r>
              <a:rPr lang="cs-CZ" dirty="0" err="1" smtClean="0"/>
              <a:t>site</a:t>
            </a:r>
            <a:endParaRPr lang="cs-CZ" dirty="0" smtClean="0"/>
          </a:p>
          <a:p>
            <a:r>
              <a:rPr lang="cs-CZ" dirty="0" smtClean="0"/>
              <a:t>Lokalizace služeb probíhá tak, že se IP adresa stroje spojí s danou </a:t>
            </a:r>
            <a:r>
              <a:rPr lang="cs-CZ" dirty="0" err="1" smtClean="0"/>
              <a:t>site</a:t>
            </a:r>
            <a:r>
              <a:rPr lang="cs-CZ" dirty="0" smtClean="0"/>
              <a:t> pomocí vztahu mezi objekty </a:t>
            </a:r>
            <a:r>
              <a:rPr lang="cs-CZ" dirty="0" err="1" smtClean="0"/>
              <a:t>site</a:t>
            </a:r>
            <a:r>
              <a:rPr lang="cs-CZ" dirty="0" smtClean="0"/>
              <a:t> a </a:t>
            </a:r>
            <a:r>
              <a:rPr lang="cs-CZ" dirty="0" err="1" smtClean="0"/>
              <a:t>subnet</a:t>
            </a:r>
            <a:endParaRPr lang="cs-CZ" dirty="0" smtClean="0"/>
          </a:p>
          <a:p>
            <a:r>
              <a:rPr lang="cs-CZ" dirty="0" err="1" smtClean="0"/>
              <a:t>Site</a:t>
            </a:r>
            <a:r>
              <a:rPr lang="cs-CZ" dirty="0" smtClean="0"/>
              <a:t> může mít více </a:t>
            </a:r>
            <a:r>
              <a:rPr lang="cs-CZ" dirty="0" err="1" smtClean="0"/>
              <a:t>subnets</a:t>
            </a:r>
            <a:endParaRPr lang="cs-CZ" dirty="0" smtClean="0"/>
          </a:p>
          <a:p>
            <a:r>
              <a:rPr lang="cs-CZ" dirty="0" err="1" smtClean="0"/>
              <a:t>Subnet</a:t>
            </a:r>
            <a:r>
              <a:rPr lang="cs-CZ" dirty="0" smtClean="0"/>
              <a:t> může být asociována pouze k 1 </a:t>
            </a:r>
            <a:r>
              <a:rPr lang="cs-CZ" dirty="0" err="1" smtClean="0"/>
              <a:t>site</a:t>
            </a:r>
            <a:endParaRPr lang="cs-CZ" dirty="0" smtClean="0"/>
          </a:p>
          <a:p>
            <a:r>
              <a:rPr lang="cs-CZ" dirty="0" smtClean="0"/>
              <a:t>Př. 10.10.10.0/24</a:t>
            </a:r>
          </a:p>
          <a:p>
            <a:r>
              <a:rPr lang="cs-CZ" dirty="0" err="1" smtClean="0"/>
              <a:t>Vžy</a:t>
            </a:r>
            <a:r>
              <a:rPr lang="cs-CZ" dirty="0" smtClean="0"/>
              <a:t> definujte všechny fyzické podsítě jako objekt</a:t>
            </a:r>
            <a:r>
              <a:rPr lang="en-US" dirty="0" smtClean="0"/>
              <a:t>y</a:t>
            </a:r>
            <a:r>
              <a:rPr lang="cs-CZ" dirty="0" smtClean="0"/>
              <a:t> AD </a:t>
            </a:r>
            <a:r>
              <a:rPr lang="cs-CZ" dirty="0" err="1" smtClean="0"/>
              <a:t>subnet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Přejmenujeme defaultní </a:t>
            </a:r>
            <a:r>
              <a:rPr lang="cs-CZ" dirty="0" err="1" smtClean="0"/>
              <a:t>site</a:t>
            </a:r>
            <a:r>
              <a:rPr lang="cs-CZ" dirty="0" smtClean="0"/>
              <a:t> na </a:t>
            </a:r>
            <a:r>
              <a:rPr lang="cs-CZ" dirty="0" err="1" smtClean="0"/>
              <a:t>Headquarters</a:t>
            </a:r>
            <a:endParaRPr lang="cs-CZ" dirty="0" smtClean="0"/>
          </a:p>
          <a:p>
            <a:r>
              <a:rPr lang="cs-CZ" dirty="0" smtClean="0"/>
              <a:t>Vytvoříme </a:t>
            </a:r>
            <a:r>
              <a:rPr lang="cs-CZ" dirty="0" err="1" smtClean="0"/>
              <a:t>subnety</a:t>
            </a:r>
            <a:r>
              <a:rPr lang="cs-CZ" dirty="0" smtClean="0"/>
              <a:t> 10.10.10.0/24 a 10.10.15.0/24 pro defaultní </a:t>
            </a:r>
            <a:r>
              <a:rPr lang="cs-CZ" dirty="0" err="1" smtClean="0"/>
              <a:t>site</a:t>
            </a:r>
            <a:endParaRPr lang="cs-CZ" dirty="0" smtClean="0"/>
          </a:p>
          <a:p>
            <a:r>
              <a:rPr lang="cs-CZ" dirty="0" smtClean="0"/>
              <a:t>Vytvoříme novou </a:t>
            </a:r>
            <a:r>
              <a:rPr lang="cs-CZ" dirty="0" err="1" smtClean="0"/>
              <a:t>site</a:t>
            </a:r>
            <a:r>
              <a:rPr lang="cs-CZ" dirty="0" smtClean="0"/>
              <a:t> </a:t>
            </a:r>
            <a:r>
              <a:rPr lang="cs-CZ" dirty="0" err="1" smtClean="0"/>
              <a:t>Dolni</a:t>
            </a:r>
            <a:r>
              <a:rPr lang="en-GB" dirty="0" err="1" smtClean="0"/>
              <a:t>Rakousko</a:t>
            </a:r>
            <a:endParaRPr lang="cs-CZ" dirty="0" smtClean="0"/>
          </a:p>
          <a:p>
            <a:r>
              <a:rPr lang="cs-CZ" dirty="0" smtClean="0"/>
              <a:t>Vytvoříme novou </a:t>
            </a:r>
            <a:r>
              <a:rPr lang="cs-CZ" dirty="0" err="1" smtClean="0"/>
              <a:t>subnet</a:t>
            </a:r>
            <a:r>
              <a:rPr lang="cs-CZ" dirty="0" smtClean="0"/>
              <a:t> 10.10.11.0/24 pro Dolní Rakousko</a:t>
            </a:r>
          </a:p>
          <a:p>
            <a:r>
              <a:rPr lang="cs-CZ" dirty="0" smtClean="0"/>
              <a:t>Vytvoříme novou </a:t>
            </a:r>
            <a:r>
              <a:rPr lang="cs-CZ" dirty="0" err="1" smtClean="0"/>
              <a:t>site</a:t>
            </a:r>
            <a:r>
              <a:rPr lang="cs-CZ" dirty="0" smtClean="0"/>
              <a:t> </a:t>
            </a:r>
            <a:r>
              <a:rPr lang="cs-CZ" dirty="0" err="1" smtClean="0"/>
              <a:t>Bratislavsky</a:t>
            </a:r>
            <a:r>
              <a:rPr lang="en-US" dirty="0" smtClean="0"/>
              <a:t>K</a:t>
            </a:r>
            <a:r>
              <a:rPr lang="cs-CZ" dirty="0" err="1" smtClean="0"/>
              <a:t>raj</a:t>
            </a:r>
            <a:endParaRPr lang="en-GB" dirty="0" smtClean="0"/>
          </a:p>
          <a:p>
            <a:r>
              <a:rPr lang="cs-CZ" dirty="0" smtClean="0"/>
              <a:t>Vytvoříme novou </a:t>
            </a:r>
            <a:r>
              <a:rPr lang="cs-CZ" dirty="0" err="1" smtClean="0"/>
              <a:t>subnet</a:t>
            </a:r>
            <a:r>
              <a:rPr lang="cs-CZ" dirty="0" smtClean="0"/>
              <a:t> 10.10.12.0/24 pro Bratislavský kraj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Kontrolní otázka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Klientký</a:t>
            </a:r>
            <a:r>
              <a:rPr lang="cs-CZ" dirty="0" smtClean="0"/>
              <a:t> počítač, který je umístěn ve vzdálené pobočce P, je pomalý během přihlašovacího procesu. Všimli jste si, že počítač hlásí, že jeho </a:t>
            </a:r>
            <a:r>
              <a:rPr lang="cs-CZ" dirty="0" err="1" smtClean="0"/>
              <a:t>logon</a:t>
            </a:r>
            <a:r>
              <a:rPr lang="cs-CZ" dirty="0" smtClean="0"/>
              <a:t> server je DC ve vzdálené </a:t>
            </a:r>
            <a:r>
              <a:rPr lang="cs-CZ" dirty="0" err="1" smtClean="0"/>
              <a:t>site</a:t>
            </a:r>
            <a:r>
              <a:rPr lang="cs-CZ" dirty="0" smtClean="0"/>
              <a:t> místo DC v </a:t>
            </a:r>
            <a:r>
              <a:rPr lang="cs-CZ" dirty="0" err="1" smtClean="0"/>
              <a:t>site</a:t>
            </a:r>
            <a:r>
              <a:rPr lang="cs-CZ" dirty="0" smtClean="0"/>
              <a:t> v rámci pobočky P. Co z následujícího může být zdrojem potíží:</a:t>
            </a:r>
          </a:p>
          <a:p>
            <a:pPr marL="971550" lvl="1" indent="-514350">
              <a:buFont typeface="+mj-lt"/>
              <a:buAutoNum type="alphaUcPeriod"/>
            </a:pPr>
            <a:r>
              <a:rPr lang="cs-CZ" dirty="0" smtClean="0"/>
              <a:t>DC na pobočce P nemá přiřazenou </a:t>
            </a:r>
            <a:r>
              <a:rPr lang="cs-CZ" dirty="0" err="1" smtClean="0"/>
              <a:t>site</a:t>
            </a:r>
            <a:endParaRPr lang="cs-CZ" dirty="0" smtClean="0"/>
          </a:p>
          <a:p>
            <a:pPr marL="971550" lvl="1" indent="-514350">
              <a:buFont typeface="+mj-lt"/>
              <a:buAutoNum type="alphaUcPeriod"/>
            </a:pPr>
            <a:r>
              <a:rPr lang="cs-CZ" dirty="0" err="1" smtClean="0"/>
              <a:t>Site</a:t>
            </a:r>
            <a:r>
              <a:rPr lang="cs-CZ" dirty="0" smtClean="0"/>
              <a:t> na pobočce P není v žádném </a:t>
            </a:r>
            <a:r>
              <a:rPr lang="cs-CZ" dirty="0" err="1" smtClean="0"/>
              <a:t>site</a:t>
            </a:r>
            <a:r>
              <a:rPr lang="cs-CZ" dirty="0" smtClean="0"/>
              <a:t> link</a:t>
            </a:r>
          </a:p>
          <a:p>
            <a:pPr marL="971550" lvl="1" indent="-514350">
              <a:buFont typeface="+mj-lt"/>
              <a:buAutoNum type="alphaUcPeriod"/>
            </a:pPr>
            <a:r>
              <a:rPr lang="cs-CZ" dirty="0" smtClean="0">
                <a:solidFill>
                  <a:srgbClr val="FF0000"/>
                </a:solidFill>
              </a:rPr>
              <a:t>Rozsah IP adres pobočky P není asociovaný s danou </a:t>
            </a:r>
            <a:r>
              <a:rPr lang="cs-CZ" dirty="0" err="1" smtClean="0">
                <a:solidFill>
                  <a:srgbClr val="FF0000"/>
                </a:solidFill>
              </a:rPr>
              <a:t>site</a:t>
            </a:r>
            <a:endParaRPr lang="cs-CZ" dirty="0" smtClean="0">
              <a:solidFill>
                <a:srgbClr val="FF0000"/>
              </a:solidFill>
            </a:endParaRPr>
          </a:p>
          <a:p>
            <a:pPr marL="971550" lvl="1" indent="-514350">
              <a:buFont typeface="+mj-lt"/>
              <a:buAutoNum type="alphaUcPeriod"/>
            </a:pPr>
            <a:r>
              <a:rPr lang="cs-CZ" dirty="0" err="1" smtClean="0"/>
              <a:t>Subnet</a:t>
            </a:r>
            <a:r>
              <a:rPr lang="cs-CZ" dirty="0" smtClean="0"/>
              <a:t> pro pobočku P je přiřazena pro 2 </a:t>
            </a:r>
            <a:r>
              <a:rPr lang="cs-CZ" dirty="0" err="1" smtClean="0"/>
              <a:t>site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Active</a:t>
            </a:r>
            <a:r>
              <a:rPr lang="cs-CZ" dirty="0" smtClean="0"/>
              <a:t> </a:t>
            </a:r>
            <a:r>
              <a:rPr lang="cs-CZ" dirty="0" err="1" smtClean="0"/>
              <a:t>Directory</a:t>
            </a:r>
            <a:r>
              <a:rPr lang="cs-CZ" dirty="0" smtClean="0"/>
              <a:t> </a:t>
            </a:r>
            <a:r>
              <a:rPr lang="cs-CZ" dirty="0" err="1" smtClean="0"/>
              <a:t>Partitions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partition</a:t>
            </a:r>
            <a:endParaRPr lang="cs-CZ" dirty="0" smtClean="0"/>
          </a:p>
          <a:p>
            <a:pPr lvl="1"/>
            <a:r>
              <a:rPr lang="cs-CZ" dirty="0" smtClean="0"/>
              <a:t>Všechny doménové objekty (uživatelé, skupiny, počítače, </a:t>
            </a:r>
            <a:r>
              <a:rPr lang="cs-CZ" dirty="0" err="1" smtClean="0"/>
              <a:t>Group</a:t>
            </a:r>
            <a:r>
              <a:rPr lang="cs-CZ" dirty="0" smtClean="0"/>
              <a:t> </a:t>
            </a:r>
            <a:r>
              <a:rPr lang="cs-CZ" dirty="0" err="1" smtClean="0"/>
              <a:t>Policy</a:t>
            </a:r>
            <a:r>
              <a:rPr lang="cs-CZ" dirty="0" smtClean="0"/>
              <a:t> </a:t>
            </a:r>
            <a:r>
              <a:rPr lang="cs-CZ" dirty="0" err="1" smtClean="0"/>
              <a:t>Containers</a:t>
            </a:r>
            <a:r>
              <a:rPr lang="cs-CZ" dirty="0" smtClean="0"/>
              <a:t>), </a:t>
            </a:r>
            <a:r>
              <a:rPr lang="cs-CZ" dirty="0" err="1" smtClean="0"/>
              <a:t>repl</a:t>
            </a:r>
            <a:r>
              <a:rPr lang="cs-CZ" dirty="0" smtClean="0"/>
              <a:t>. Na DC v rámci domény</a:t>
            </a:r>
          </a:p>
          <a:p>
            <a:r>
              <a:rPr lang="cs-CZ" dirty="0" err="1" smtClean="0"/>
              <a:t>Configuration</a:t>
            </a:r>
            <a:r>
              <a:rPr lang="cs-CZ" dirty="0" smtClean="0"/>
              <a:t> </a:t>
            </a:r>
            <a:r>
              <a:rPr lang="cs-CZ" dirty="0" err="1" smtClean="0"/>
              <a:t>partition</a:t>
            </a:r>
            <a:endParaRPr lang="cs-CZ" dirty="0" smtClean="0"/>
          </a:p>
          <a:p>
            <a:pPr lvl="1"/>
            <a:r>
              <a:rPr lang="cs-CZ" dirty="0" smtClean="0"/>
              <a:t>Objekty reprezentující logickou strukturu lesa  a topologii (domény, </a:t>
            </a:r>
            <a:r>
              <a:rPr lang="cs-CZ" dirty="0" err="1" smtClean="0"/>
              <a:t>sites</a:t>
            </a:r>
            <a:r>
              <a:rPr lang="cs-CZ" dirty="0" smtClean="0"/>
              <a:t>, </a:t>
            </a:r>
            <a:r>
              <a:rPr lang="cs-CZ" dirty="0" err="1" smtClean="0"/>
              <a:t>subnets</a:t>
            </a:r>
            <a:r>
              <a:rPr lang="cs-CZ" dirty="0" smtClean="0"/>
              <a:t>), </a:t>
            </a:r>
            <a:r>
              <a:rPr lang="cs-CZ" dirty="0" err="1" smtClean="0"/>
              <a:t>repl</a:t>
            </a:r>
            <a:r>
              <a:rPr lang="cs-CZ" dirty="0" smtClean="0"/>
              <a:t>. na všechny DC v lese</a:t>
            </a:r>
          </a:p>
          <a:p>
            <a:r>
              <a:rPr lang="cs-CZ" dirty="0" err="1" smtClean="0"/>
              <a:t>Schema</a:t>
            </a:r>
            <a:r>
              <a:rPr lang="cs-CZ" dirty="0" smtClean="0"/>
              <a:t> </a:t>
            </a:r>
            <a:r>
              <a:rPr lang="cs-CZ" dirty="0" err="1" smtClean="0"/>
              <a:t>partition</a:t>
            </a:r>
            <a:endParaRPr lang="cs-CZ" dirty="0" smtClean="0"/>
          </a:p>
          <a:p>
            <a:pPr lvl="1"/>
            <a:r>
              <a:rPr lang="cs-CZ" dirty="0" smtClean="0"/>
              <a:t>Třídy a atributy objektů, </a:t>
            </a:r>
            <a:r>
              <a:rPr lang="cs-CZ" dirty="0" err="1" smtClean="0"/>
              <a:t>repl</a:t>
            </a:r>
            <a:r>
              <a:rPr lang="cs-CZ" dirty="0" smtClean="0"/>
              <a:t>. na všechny DC v lese</a:t>
            </a:r>
          </a:p>
          <a:p>
            <a:r>
              <a:rPr lang="cs-CZ" dirty="0" smtClean="0"/>
              <a:t>=</a:t>
            </a:r>
            <a:r>
              <a:rPr lang="en-GB" dirty="0" smtClean="0"/>
              <a:t>&gt; </a:t>
            </a:r>
            <a:r>
              <a:rPr lang="en-US" dirty="0" smtClean="0"/>
              <a:t>ntds.dit</a:t>
            </a:r>
          </a:p>
          <a:p>
            <a:r>
              <a:rPr lang="en-US" dirty="0" smtClean="0"/>
              <a:t>GC </a:t>
            </a:r>
            <a:r>
              <a:rPr lang="en-US" dirty="0" err="1" smtClean="0"/>
              <a:t>nese</a:t>
            </a:r>
            <a:r>
              <a:rPr lang="en-US" dirty="0" smtClean="0"/>
              <a:t> </a:t>
            </a:r>
            <a:r>
              <a:rPr lang="en-US" dirty="0" err="1" smtClean="0"/>
              <a:t>tzv</a:t>
            </a:r>
            <a:r>
              <a:rPr lang="en-US" dirty="0" smtClean="0"/>
              <a:t>. </a:t>
            </a:r>
            <a:r>
              <a:rPr lang="en-US" dirty="0" err="1" smtClean="0"/>
              <a:t>Patrial</a:t>
            </a:r>
            <a:r>
              <a:rPr lang="en-US" dirty="0" smtClean="0"/>
              <a:t> attribute set (</a:t>
            </a:r>
            <a:r>
              <a:rPr lang="en-US" dirty="0" err="1" smtClean="0"/>
              <a:t>ze</a:t>
            </a:r>
            <a:r>
              <a:rPr lang="en-US" dirty="0" smtClean="0"/>
              <a:t> v</a:t>
            </a:r>
            <a:r>
              <a:rPr lang="cs-CZ" dirty="0" smtClean="0"/>
              <a:t>šech domén)</a:t>
            </a:r>
          </a:p>
          <a:p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directory</a:t>
            </a:r>
            <a:r>
              <a:rPr lang="cs-CZ" dirty="0" smtClean="0"/>
              <a:t> </a:t>
            </a:r>
            <a:r>
              <a:rPr lang="cs-CZ" dirty="0" err="1" smtClean="0"/>
              <a:t>partition</a:t>
            </a:r>
            <a:endParaRPr lang="en-GB" dirty="0" smtClean="0"/>
          </a:p>
          <a:p>
            <a:pPr lvl="1"/>
            <a:r>
              <a:rPr lang="en-GB" dirty="0" err="1" smtClean="0"/>
              <a:t>Obsahuje</a:t>
            </a:r>
            <a:r>
              <a:rPr lang="en-GB" dirty="0" smtClean="0"/>
              <a:t> </a:t>
            </a:r>
            <a:r>
              <a:rPr lang="en-GB" dirty="0" err="1" smtClean="0"/>
              <a:t>objekty</a:t>
            </a:r>
            <a:r>
              <a:rPr lang="en-GB" dirty="0" smtClean="0"/>
              <a:t> pro </a:t>
            </a:r>
            <a:r>
              <a:rPr lang="en-GB" dirty="0" err="1" smtClean="0"/>
              <a:t>aplikace</a:t>
            </a:r>
            <a:r>
              <a:rPr lang="en-GB" dirty="0" smtClean="0"/>
              <a:t> </a:t>
            </a:r>
            <a:r>
              <a:rPr lang="cs-CZ" dirty="0" smtClean="0"/>
              <a:t>či služby mimo jádra AD DS, může být replikováno na specifické řadiče, př. DNS </a:t>
            </a:r>
            <a:r>
              <a:rPr lang="cs-CZ" dirty="0" err="1" smtClean="0"/>
              <a:t>Active</a:t>
            </a:r>
            <a:r>
              <a:rPr lang="cs-CZ" dirty="0" smtClean="0"/>
              <a:t> </a:t>
            </a:r>
            <a:r>
              <a:rPr lang="cs-CZ" dirty="0" err="1" smtClean="0"/>
              <a:t>Directory</a:t>
            </a:r>
            <a:r>
              <a:rPr lang="cs-CZ" dirty="0" smtClean="0"/>
              <a:t> </a:t>
            </a:r>
            <a:r>
              <a:rPr lang="cs-CZ" dirty="0" err="1" smtClean="0"/>
              <a:t>Integrated</a:t>
            </a:r>
            <a:r>
              <a:rPr lang="cs-CZ" dirty="0" smtClean="0"/>
              <a:t> </a:t>
            </a:r>
            <a:r>
              <a:rPr lang="cs-CZ" dirty="0" err="1" smtClean="0"/>
              <a:t>Zone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1799</TotalTime>
  <Words>948</Words>
  <Application>Microsoft Office PowerPoint</Application>
  <PresentationFormat>Předvádění na obrazovce (4:3)</PresentationFormat>
  <Paragraphs>147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sady Office</vt:lpstr>
      <vt:lpstr>Topologie</vt:lpstr>
      <vt:lpstr>Úkoly</vt:lpstr>
      <vt:lpstr>Sites</vt:lpstr>
      <vt:lpstr>Sites plánování</vt:lpstr>
      <vt:lpstr>Sites plánování</vt:lpstr>
      <vt:lpstr>Subnet</vt:lpstr>
      <vt:lpstr>Úkoly</vt:lpstr>
      <vt:lpstr>Kontrolní otázka</vt:lpstr>
      <vt:lpstr>Active Directory Partitions</vt:lpstr>
      <vt:lpstr>Úkoly</vt:lpstr>
      <vt:lpstr>DCs in sites</vt:lpstr>
      <vt:lpstr>Úkoly</vt:lpstr>
      <vt:lpstr>Replikace</vt:lpstr>
      <vt:lpstr>Replikace</vt:lpstr>
      <vt:lpstr>Intersite Replikace</vt:lpstr>
      <vt:lpstr>Bridgehead servers</vt:lpstr>
      <vt:lpstr>Nástroje</vt:lpstr>
      <vt:lpstr>Úkoly</vt:lpstr>
      <vt:lpstr>Úkoly</vt:lpstr>
      <vt:lpstr>Trusty</vt:lpstr>
      <vt:lpstr>Automatické trusty</vt:lpstr>
      <vt:lpstr>Manuální trusty</vt:lpstr>
      <vt:lpstr>Úkoly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Simon Suchomel</dc:creator>
  <cp:lastModifiedBy>Simon Suchomel</cp:lastModifiedBy>
  <cp:revision>110</cp:revision>
  <dcterms:created xsi:type="dcterms:W3CDTF">2011-02-28T16:28:25Z</dcterms:created>
  <dcterms:modified xsi:type="dcterms:W3CDTF">2012-05-09T07:48:39Z</dcterms:modified>
</cp:coreProperties>
</file>