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9" r:id="rId4"/>
    <p:sldId id="258" r:id="rId5"/>
    <p:sldId id="272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3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960EC-1C3C-4732-A226-A58FCB4F87F7}" type="datetimeFigureOut">
              <a:rPr lang="cs-CZ" smtClean="0"/>
              <a:t>10.3.2012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0E7EA-10F8-4F1D-AA8E-659E0736CF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70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0E7EA-10F8-4F1D-AA8E-659E0736CF1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734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10.3.2012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svislý tex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10.3.2012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0"/>
            <a:ext cx="1868424" cy="365125"/>
          </a:xfrm>
        </p:spPr>
        <p:txBody>
          <a:bodyPr/>
          <a:lstStyle/>
          <a:p>
            <a:fld id="{B125D79B-0C67-4F62-9D02-F1611D26197E}" type="datetimeFigureOut">
              <a:rPr lang="cs-CZ" smtClean="0"/>
              <a:t>10.3.2012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10.3.2012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10.3.2012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10.3.2012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10.3.2012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10.3.2012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10.3.2012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10.3.2012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10.3.2012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B125D79B-0C67-4F62-9D02-F1611D26197E}" type="datetimeFigureOut">
              <a:rPr lang="cs-CZ" smtClean="0"/>
              <a:t>10.3.2012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Management by </a:t>
            </a:r>
            <a:r>
              <a:rPr lang="cs-CZ" dirty="0" err="1" smtClean="0"/>
              <a:t>competencies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we know what to do?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67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 influence to Czech republic</a:t>
            </a:r>
          </a:p>
          <a:p>
            <a:pPr lvl="1"/>
            <a:r>
              <a:rPr lang="en-US" dirty="0" smtClean="0"/>
              <a:t>Entry of international capital, founding of join ventures companies</a:t>
            </a:r>
          </a:p>
          <a:p>
            <a:pPr lvl="1"/>
            <a:r>
              <a:rPr lang="en-US" dirty="0" smtClean="0"/>
              <a:t>Membership of Czech republic in EU</a:t>
            </a:r>
          </a:p>
          <a:p>
            <a:pPr lvl="1"/>
            <a:r>
              <a:rPr lang="en-US" dirty="0" smtClean="0"/>
              <a:t>International tourism</a:t>
            </a:r>
          </a:p>
          <a:p>
            <a:pPr lvl="1"/>
            <a:r>
              <a:rPr lang="en-US" dirty="0" smtClean="0"/>
              <a:t>International mobility of manpower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49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National culture</a:t>
            </a:r>
          </a:p>
          <a:p>
            <a:pPr lvl="1"/>
            <a:r>
              <a:rPr lang="en-US" dirty="0" smtClean="0"/>
              <a:t>Known behavior of the people</a:t>
            </a:r>
          </a:p>
          <a:p>
            <a:pPr lvl="1"/>
            <a:r>
              <a:rPr lang="en-US" dirty="0" smtClean="0"/>
              <a:t>Shared by all members of society</a:t>
            </a:r>
          </a:p>
          <a:p>
            <a:pPr lvl="1"/>
            <a:r>
              <a:rPr lang="en-US" dirty="0" smtClean="0"/>
              <a:t>Forming their ranking of values, life style</a:t>
            </a:r>
          </a:p>
          <a:p>
            <a:r>
              <a:rPr lang="en-US" dirty="0" smtClean="0"/>
              <a:t>Stakeholders</a:t>
            </a:r>
          </a:p>
          <a:p>
            <a:r>
              <a:rPr lang="en-US" dirty="0" smtClean="0"/>
              <a:t>Traffic, information and communication infrastructure</a:t>
            </a:r>
          </a:p>
          <a:p>
            <a:r>
              <a:rPr lang="en-US" dirty="0" smtClean="0"/>
              <a:t>Nature and resources</a:t>
            </a:r>
          </a:p>
          <a:p>
            <a:r>
              <a:rPr lang="en-US" dirty="0" smtClean="0"/>
              <a:t>Business conditions (6C)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790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52417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Country</a:t>
            </a:r>
          </a:p>
          <a:p>
            <a:pPr lvl="1"/>
            <a:r>
              <a:rPr lang="en-US" dirty="0" smtClean="0"/>
              <a:t>Taxes, specific law</a:t>
            </a:r>
          </a:p>
          <a:p>
            <a:r>
              <a:rPr lang="en-US" dirty="0" smtClean="0"/>
              <a:t>Corporations</a:t>
            </a:r>
          </a:p>
          <a:p>
            <a:pPr lvl="1"/>
            <a:r>
              <a:rPr lang="en-US" dirty="0" smtClean="0"/>
              <a:t>Forms of business companies</a:t>
            </a:r>
          </a:p>
          <a:p>
            <a:r>
              <a:rPr lang="en-US" dirty="0" smtClean="0"/>
              <a:t>Customers</a:t>
            </a:r>
          </a:p>
          <a:p>
            <a:pPr lvl="1"/>
            <a:r>
              <a:rPr lang="en-US" dirty="0" smtClean="0"/>
              <a:t>How much, their purchasing power</a:t>
            </a:r>
          </a:p>
          <a:p>
            <a:r>
              <a:rPr lang="en-US" dirty="0" smtClean="0"/>
              <a:t>Costs</a:t>
            </a:r>
          </a:p>
          <a:p>
            <a:pPr lvl="1"/>
            <a:r>
              <a:rPr lang="en-US" dirty="0" smtClean="0"/>
              <a:t>What does influence costs?</a:t>
            </a:r>
          </a:p>
          <a:p>
            <a:r>
              <a:rPr lang="en-US" dirty="0" smtClean="0"/>
              <a:t>Competitors</a:t>
            </a:r>
          </a:p>
          <a:p>
            <a:pPr lvl="1"/>
            <a:r>
              <a:rPr lang="en-US" dirty="0" smtClean="0"/>
              <a:t>How many competitors are present in the country</a:t>
            </a:r>
          </a:p>
          <a:p>
            <a:r>
              <a:rPr lang="en-US" dirty="0" smtClean="0"/>
              <a:t>Currency</a:t>
            </a:r>
          </a:p>
          <a:p>
            <a:pPr lvl="1"/>
            <a:r>
              <a:rPr lang="en-US" dirty="0" smtClean="0"/>
              <a:t>Exchange rates, stability of the currency</a:t>
            </a:r>
          </a:p>
          <a:p>
            <a:endParaRPr lang="en-US" dirty="0"/>
          </a:p>
          <a:p>
            <a:endParaRPr lang="en-US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conditions (6C)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57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Factors from the company’s neighborhood</a:t>
            </a:r>
          </a:p>
          <a:p>
            <a:r>
              <a:rPr lang="en-US" dirty="0" smtClean="0"/>
              <a:t>Very important for small companies </a:t>
            </a:r>
          </a:p>
          <a:p>
            <a:r>
              <a:rPr lang="en-US" dirty="0" smtClean="0"/>
              <a:t>Local advantages or disadvantages</a:t>
            </a:r>
          </a:p>
          <a:p>
            <a:r>
              <a:rPr lang="en-US" dirty="0" smtClean="0"/>
              <a:t>Local government fees and taxes</a:t>
            </a:r>
          </a:p>
          <a:p>
            <a:endParaRPr lang="en-US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83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Key actors (3C)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Consumers</a:t>
            </a:r>
          </a:p>
          <a:p>
            <a:r>
              <a:rPr lang="en-US" dirty="0" smtClean="0"/>
              <a:t>Collaborators</a:t>
            </a:r>
            <a:endParaRPr lang="en-US" dirty="0"/>
          </a:p>
          <a:p>
            <a:r>
              <a:rPr lang="en-US" dirty="0"/>
              <a:t>Competitors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Key features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Market size</a:t>
            </a:r>
          </a:p>
          <a:p>
            <a:r>
              <a:rPr lang="en-US" dirty="0" smtClean="0"/>
              <a:t>Level of the branch</a:t>
            </a:r>
          </a:p>
          <a:p>
            <a:r>
              <a:rPr lang="en-US" dirty="0" smtClean="0"/>
              <a:t>Life stadium</a:t>
            </a:r>
          </a:p>
          <a:p>
            <a:r>
              <a:rPr lang="en-US" dirty="0" smtClean="0"/>
              <a:t>Competitors in the branch</a:t>
            </a:r>
          </a:p>
          <a:p>
            <a:r>
              <a:rPr lang="en-US" dirty="0" smtClean="0"/>
              <a:t>Dependence on </a:t>
            </a:r>
          </a:p>
          <a:p>
            <a:pPr lvl="1"/>
            <a:r>
              <a:rPr lang="en-US" dirty="0" smtClean="0"/>
              <a:t>Ecology</a:t>
            </a:r>
          </a:p>
          <a:p>
            <a:pPr lvl="1"/>
            <a:r>
              <a:rPr lang="en-US" dirty="0" smtClean="0"/>
              <a:t>Politics</a:t>
            </a:r>
          </a:p>
          <a:p>
            <a:pPr lvl="1"/>
            <a:r>
              <a:rPr lang="en-US" dirty="0" smtClean="0"/>
              <a:t>Law</a:t>
            </a:r>
          </a:p>
          <a:p>
            <a:r>
              <a:rPr lang="en-US" dirty="0" smtClean="0"/>
              <a:t>Profitability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66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Pioneers, adventurers</a:t>
            </a:r>
          </a:p>
          <a:p>
            <a:r>
              <a:rPr lang="en-US" dirty="0" smtClean="0"/>
              <a:t>Growing up</a:t>
            </a:r>
          </a:p>
          <a:p>
            <a:pPr lvl="1"/>
            <a:r>
              <a:rPr lang="en-US" dirty="0" smtClean="0"/>
              <a:t>Serious companies</a:t>
            </a:r>
          </a:p>
          <a:p>
            <a:r>
              <a:rPr lang="en-US" dirty="0" smtClean="0"/>
              <a:t>Maturation</a:t>
            </a:r>
          </a:p>
          <a:p>
            <a:pPr lvl="1"/>
            <a:r>
              <a:rPr lang="en-US" dirty="0" smtClean="0"/>
              <a:t>Stabile situation</a:t>
            </a:r>
          </a:p>
          <a:p>
            <a:r>
              <a:rPr lang="en-US" dirty="0" smtClean="0"/>
              <a:t>Comedown</a:t>
            </a:r>
          </a:p>
          <a:p>
            <a:pPr lvl="1"/>
            <a:r>
              <a:rPr lang="en-US" dirty="0" smtClean="0"/>
              <a:t>Most companies are leaving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stadium of branch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102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Weak parts</a:t>
            </a:r>
          </a:p>
          <a:p>
            <a:pPr lvl="1"/>
            <a:r>
              <a:rPr lang="en-US" dirty="0" smtClean="0"/>
              <a:t>What is our disadvantage?</a:t>
            </a:r>
          </a:p>
          <a:p>
            <a:pPr lvl="1"/>
            <a:r>
              <a:rPr lang="en-US" dirty="0" smtClean="0"/>
              <a:t>How can we be harmed?</a:t>
            </a:r>
          </a:p>
          <a:p>
            <a:r>
              <a:rPr lang="en-US" dirty="0" smtClean="0"/>
              <a:t>Strong parts</a:t>
            </a:r>
          </a:p>
          <a:p>
            <a:pPr lvl="1"/>
            <a:r>
              <a:rPr lang="en-US" dirty="0" smtClean="0"/>
              <a:t>Where are we unique?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543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Company environment</a:t>
            </a:r>
          </a:p>
          <a:p>
            <a:pPr lvl="1"/>
            <a:r>
              <a:rPr lang="en-US" dirty="0" smtClean="0"/>
              <a:t>Outer</a:t>
            </a:r>
          </a:p>
          <a:p>
            <a:pPr lvl="2"/>
            <a:r>
              <a:rPr lang="en-US" dirty="0" smtClean="0"/>
              <a:t>Macro x trade</a:t>
            </a:r>
          </a:p>
          <a:p>
            <a:pPr lvl="2"/>
            <a:r>
              <a:rPr lang="en-US" dirty="0" err="1" smtClean="0"/>
              <a:t>Analys</a:t>
            </a:r>
            <a:r>
              <a:rPr lang="cs-CZ" dirty="0" err="1" smtClean="0"/>
              <a:t>is</a:t>
            </a:r>
            <a:r>
              <a:rPr lang="en-US" dirty="0" smtClean="0"/>
              <a:t> </a:t>
            </a:r>
            <a:r>
              <a:rPr lang="cs-CZ" dirty="0" smtClean="0"/>
              <a:t>– PESTE</a:t>
            </a:r>
          </a:p>
          <a:p>
            <a:pPr lvl="1"/>
            <a:r>
              <a:rPr lang="cs-CZ" dirty="0" err="1" smtClean="0"/>
              <a:t>Inner</a:t>
            </a:r>
            <a:endParaRPr lang="en-US" dirty="0" smtClean="0"/>
          </a:p>
          <a:p>
            <a:pPr lvl="2"/>
            <a:r>
              <a:rPr lang="en-US" dirty="0" smtClean="0"/>
              <a:t>Weak x Strong</a:t>
            </a:r>
            <a:endParaRPr lang="cs-CZ" dirty="0" smtClean="0"/>
          </a:p>
          <a:p>
            <a:pPr lvl="2"/>
            <a:r>
              <a:rPr lang="cs-CZ" dirty="0" err="1" smtClean="0"/>
              <a:t>Analysis</a:t>
            </a:r>
            <a:r>
              <a:rPr lang="cs-CZ" dirty="0" smtClean="0"/>
              <a:t> –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:o)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732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attention</a:t>
            </a:r>
            <a:r>
              <a:rPr lang="cs-CZ" dirty="0"/>
              <a:t>… </a:t>
            </a:r>
            <a:br>
              <a:rPr lang="cs-CZ" dirty="0"/>
            </a:b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975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main goal of the management</a:t>
            </a:r>
          </a:p>
          <a:p>
            <a:pPr lvl="1"/>
            <a:r>
              <a:rPr lang="en-US" dirty="0"/>
              <a:t>To form production process in the best way</a:t>
            </a:r>
          </a:p>
          <a:p>
            <a:pPr lvl="1"/>
            <a:r>
              <a:rPr lang="en-US" dirty="0"/>
              <a:t>Main idea is maximizing of the profit</a:t>
            </a:r>
          </a:p>
          <a:p>
            <a:r>
              <a:rPr lang="en-US" dirty="0"/>
              <a:t>Shareholders x Stockholders attitude</a:t>
            </a:r>
          </a:p>
          <a:p>
            <a:pPr lvl="1"/>
            <a:r>
              <a:rPr lang="en-US" dirty="0"/>
              <a:t>Different targets, same idea (maximizing the profit)</a:t>
            </a:r>
          </a:p>
          <a:p>
            <a:pPr lvl="1"/>
            <a:r>
              <a:rPr lang="en-US" dirty="0"/>
              <a:t>Motivation of the subjects</a:t>
            </a:r>
          </a:p>
          <a:p>
            <a:r>
              <a:rPr lang="en-US" dirty="0"/>
              <a:t>Corporate Governance</a:t>
            </a:r>
          </a:p>
          <a:p>
            <a:pPr lvl="1"/>
            <a:r>
              <a:rPr lang="en-US" dirty="0"/>
              <a:t>Moral hazard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know?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35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2997525"/>
              </p:ext>
            </p:extLst>
          </p:nvPr>
        </p:nvGraphicFramePr>
        <p:xfrm>
          <a:off x="467544" y="2132856"/>
          <a:ext cx="8229600" cy="404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592"/>
                <a:gridCol w="3456384"/>
                <a:gridCol w="25306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Name of the group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Requirements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Benefits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Owners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Profit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Capital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Creditor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repayment and interest of the loan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Capital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Employees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Fair wage, motivation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Labor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Management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Reward,</a:t>
                      </a:r>
                      <a:r>
                        <a:rPr lang="en-US" baseline="0" noProof="0" smtClean="0"/>
                        <a:t> power, prestige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Leadership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Customers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Goods or services for the good price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Consumption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Suppliers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reliable payment obligations, long-term profitable relationships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delivery of goods and services (of the</a:t>
                      </a:r>
                      <a:r>
                        <a:rPr lang="en-US" baseline="0" noProof="0" smtClean="0"/>
                        <a:t> best quality)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Public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Paying taxes, law enforcement, environmental behavior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infrastructure, rule of law</a:t>
                      </a:r>
                      <a:endParaRPr lang="en-US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table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interests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0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Outer environment</a:t>
            </a:r>
          </a:p>
          <a:p>
            <a:pPr lvl="1"/>
            <a:r>
              <a:rPr lang="en-US" dirty="0" smtClean="0"/>
              <a:t>Macro environment</a:t>
            </a:r>
          </a:p>
          <a:p>
            <a:pPr lvl="2"/>
            <a:r>
              <a:rPr lang="en-US" dirty="0" smtClean="0"/>
              <a:t>International</a:t>
            </a:r>
          </a:p>
          <a:p>
            <a:pPr lvl="2"/>
            <a:r>
              <a:rPr lang="en-US" dirty="0" smtClean="0"/>
              <a:t>National</a:t>
            </a:r>
          </a:p>
          <a:p>
            <a:pPr lvl="2"/>
            <a:r>
              <a:rPr lang="en-US" dirty="0" smtClean="0"/>
              <a:t>Regional</a:t>
            </a:r>
          </a:p>
          <a:p>
            <a:pPr lvl="1"/>
            <a:r>
              <a:rPr lang="en-US" dirty="0" smtClean="0"/>
              <a:t>Trade environment</a:t>
            </a:r>
          </a:p>
          <a:p>
            <a:r>
              <a:rPr lang="en-US" dirty="0" smtClean="0"/>
              <a:t>Inner environment</a:t>
            </a:r>
          </a:p>
          <a:p>
            <a:pPr lvl="1"/>
            <a:r>
              <a:rPr lang="en-US" dirty="0" smtClean="0"/>
              <a:t>Weak sides</a:t>
            </a:r>
          </a:p>
          <a:p>
            <a:pPr lvl="1"/>
            <a:r>
              <a:rPr lang="en-US" dirty="0" smtClean="0"/>
              <a:t>Strong sides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company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9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801525" y="5445224"/>
            <a:ext cx="5486400" cy="566738"/>
          </a:xfrm>
        </p:spPr>
        <p:txBody>
          <a:bodyPr/>
          <a:lstStyle/>
          <a:p>
            <a:pPr algn="ctr"/>
            <a:r>
              <a:rPr lang="en-US" dirty="0" smtClean="0"/>
              <a:t>Company’s environment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851920" y="2780928"/>
            <a:ext cx="172819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company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115616" y="2780928"/>
            <a:ext cx="165618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r>
              <a:rPr lang="en-US" dirty="0" smtClean="0"/>
              <a:t>uter</a:t>
            </a:r>
          </a:p>
        </p:txBody>
      </p:sp>
      <p:sp>
        <p:nvSpPr>
          <p:cNvPr id="7" name="Obdélník 6"/>
          <p:cNvSpPr/>
          <p:nvPr/>
        </p:nvSpPr>
        <p:spPr>
          <a:xfrm>
            <a:off x="6444208" y="2780928"/>
            <a:ext cx="165618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inner</a:t>
            </a:r>
          </a:p>
        </p:txBody>
      </p:sp>
      <p:sp>
        <p:nvSpPr>
          <p:cNvPr id="8" name="Obdélník 7"/>
          <p:cNvSpPr/>
          <p:nvPr/>
        </p:nvSpPr>
        <p:spPr>
          <a:xfrm>
            <a:off x="8630" y="1556792"/>
            <a:ext cx="165618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macro</a:t>
            </a:r>
          </a:p>
        </p:txBody>
      </p:sp>
      <p:sp>
        <p:nvSpPr>
          <p:cNvPr id="9" name="Obdélník 8"/>
          <p:cNvSpPr/>
          <p:nvPr/>
        </p:nvSpPr>
        <p:spPr>
          <a:xfrm>
            <a:off x="-23478" y="4077072"/>
            <a:ext cx="165618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trade</a:t>
            </a:r>
          </a:p>
        </p:txBody>
      </p:sp>
      <p:sp>
        <p:nvSpPr>
          <p:cNvPr id="10" name="Obdélník 9"/>
          <p:cNvSpPr/>
          <p:nvPr/>
        </p:nvSpPr>
        <p:spPr>
          <a:xfrm>
            <a:off x="7388533" y="1556792"/>
            <a:ext cx="165618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weak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7356425" y="4077072"/>
            <a:ext cx="165618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strong</a:t>
            </a:r>
          </a:p>
        </p:txBody>
      </p:sp>
      <p:cxnSp>
        <p:nvCxnSpPr>
          <p:cNvPr id="13" name="Přímá spojnice se šipkou 12"/>
          <p:cNvCxnSpPr>
            <a:stCxn id="5" idx="1"/>
            <a:endCxn id="6" idx="3"/>
          </p:cNvCxnSpPr>
          <p:nvPr/>
        </p:nvCxnSpPr>
        <p:spPr>
          <a:xfrm flipH="1">
            <a:off x="2771800" y="3176972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6" idx="0"/>
            <a:endCxn id="8" idx="2"/>
          </p:cNvCxnSpPr>
          <p:nvPr/>
        </p:nvCxnSpPr>
        <p:spPr>
          <a:xfrm flipH="1" flipV="1">
            <a:off x="836722" y="2348880"/>
            <a:ext cx="110698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6" idx="2"/>
            <a:endCxn id="9" idx="0"/>
          </p:cNvCxnSpPr>
          <p:nvPr/>
        </p:nvCxnSpPr>
        <p:spPr>
          <a:xfrm flipH="1">
            <a:off x="804614" y="3573016"/>
            <a:ext cx="113909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5" idx="3"/>
            <a:endCxn id="7" idx="1"/>
          </p:cNvCxnSpPr>
          <p:nvPr/>
        </p:nvCxnSpPr>
        <p:spPr>
          <a:xfrm>
            <a:off x="5580112" y="3176972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7" idx="0"/>
          </p:cNvCxnSpPr>
          <p:nvPr/>
        </p:nvCxnSpPr>
        <p:spPr>
          <a:xfrm flipV="1">
            <a:off x="7272300" y="2348880"/>
            <a:ext cx="82809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7" idx="2"/>
            <a:endCxn id="11" idx="0"/>
          </p:cNvCxnSpPr>
          <p:nvPr/>
        </p:nvCxnSpPr>
        <p:spPr>
          <a:xfrm>
            <a:off x="7272300" y="3573016"/>
            <a:ext cx="912217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815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Development of information and communication ecologies</a:t>
            </a:r>
          </a:p>
          <a:p>
            <a:r>
              <a:rPr lang="en-US" dirty="0" smtClean="0"/>
              <a:t>Increasing level of customer’s requests</a:t>
            </a:r>
          </a:p>
          <a:p>
            <a:r>
              <a:rPr lang="en-US" dirty="0" smtClean="0"/>
              <a:t>Increasing level of competitions</a:t>
            </a:r>
          </a:p>
          <a:p>
            <a:r>
              <a:rPr lang="en-US" dirty="0" smtClean="0"/>
              <a:t>Intensifies the market globalization and forms of business</a:t>
            </a:r>
          </a:p>
          <a:p>
            <a:r>
              <a:rPr lang="en-US" dirty="0" smtClean="0"/>
              <a:t>The influence of the government is limited</a:t>
            </a:r>
          </a:p>
          <a:p>
            <a:r>
              <a:rPr lang="en-US" dirty="0" smtClean="0"/>
              <a:t>Sectors and branches are getting closer</a:t>
            </a:r>
          </a:p>
          <a:p>
            <a:r>
              <a:rPr lang="en-US" dirty="0" smtClean="0"/>
              <a:t>The importance of ecology is growing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Outer environment – key features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44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of outer environment</a:t>
            </a:r>
          </a:p>
          <a:p>
            <a:r>
              <a:rPr lang="en-US" dirty="0" smtClean="0"/>
              <a:t>Factors are based on international, national or regional environment</a:t>
            </a:r>
          </a:p>
          <a:p>
            <a:r>
              <a:rPr lang="en-US" dirty="0" smtClean="0"/>
              <a:t>Those factors touch the most of organization directly</a:t>
            </a:r>
          </a:p>
          <a:p>
            <a:r>
              <a:rPr lang="en-US" dirty="0" smtClean="0"/>
              <a:t>But to their product or services only vicariously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495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Social</a:t>
            </a:r>
          </a:p>
          <a:p>
            <a:pPr lvl="1"/>
            <a:r>
              <a:rPr lang="en-US" dirty="0" smtClean="0"/>
              <a:t>The level of society, social state</a:t>
            </a:r>
          </a:p>
          <a:p>
            <a:r>
              <a:rPr lang="en-US" dirty="0" smtClean="0"/>
              <a:t>Technics and technological</a:t>
            </a:r>
          </a:p>
          <a:p>
            <a:pPr lvl="1"/>
            <a:r>
              <a:rPr lang="en-US" dirty="0" smtClean="0"/>
              <a:t>Technological development, computer skills</a:t>
            </a:r>
          </a:p>
          <a:p>
            <a:r>
              <a:rPr lang="en-US" dirty="0" smtClean="0"/>
              <a:t>Economics</a:t>
            </a:r>
          </a:p>
          <a:p>
            <a:pPr lvl="1"/>
            <a:r>
              <a:rPr lang="en-US" dirty="0" smtClean="0"/>
              <a:t>Tax rate, interest rate, wage level</a:t>
            </a:r>
          </a:p>
          <a:p>
            <a:r>
              <a:rPr lang="en-US" dirty="0" smtClean="0"/>
              <a:t>Political and law</a:t>
            </a:r>
          </a:p>
          <a:p>
            <a:pPr lvl="1"/>
            <a:r>
              <a:rPr lang="en-US" dirty="0" smtClean="0"/>
              <a:t>Stability, corruption, law enforcement</a:t>
            </a:r>
          </a:p>
          <a:p>
            <a:r>
              <a:rPr lang="en-US" dirty="0" smtClean="0"/>
              <a:t>Ecological</a:t>
            </a:r>
          </a:p>
          <a:p>
            <a:pPr lvl="1"/>
            <a:r>
              <a:rPr lang="en-US" dirty="0" smtClean="0"/>
              <a:t>Attitude to environment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STEPE (PESTE) analyses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334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Globalization of the business</a:t>
            </a:r>
          </a:p>
          <a:p>
            <a:pPr lvl="1"/>
            <a:r>
              <a:rPr lang="en-US" dirty="0" smtClean="0"/>
              <a:t>National borders are not important</a:t>
            </a:r>
          </a:p>
          <a:p>
            <a:pPr lvl="1"/>
            <a:r>
              <a:rPr lang="en-US" dirty="0" smtClean="0"/>
              <a:t>The production is moving to the low costs</a:t>
            </a:r>
          </a:p>
          <a:p>
            <a:pPr lvl="1"/>
            <a:r>
              <a:rPr lang="en-US" dirty="0" smtClean="0"/>
              <a:t>Competition of the states is replaced by competition of the international companies</a:t>
            </a:r>
          </a:p>
          <a:p>
            <a:pPr lvl="1"/>
            <a:r>
              <a:rPr lang="en-US" dirty="0" smtClean="0"/>
              <a:t>The number of national and business restriction is reduces</a:t>
            </a:r>
          </a:p>
          <a:p>
            <a:r>
              <a:rPr lang="en-US" dirty="0" smtClean="0"/>
              <a:t>The world population is growing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861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untain">
  <a:themeElements>
    <a:clrScheme name="Mountain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Mountain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untain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Horský motiv</Template>
  <TotalTime>2105</TotalTime>
  <Words>556</Words>
  <Application>Microsoft Office PowerPoint</Application>
  <PresentationFormat>Předvádění na obrazovce (4:3)</PresentationFormat>
  <Paragraphs>160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Mountain</vt:lpstr>
      <vt:lpstr>Management by competencies</vt:lpstr>
      <vt:lpstr>What we know?</vt:lpstr>
      <vt:lpstr>The table of interests</vt:lpstr>
      <vt:lpstr>The company environment</vt:lpstr>
      <vt:lpstr>Company’s environment</vt:lpstr>
      <vt:lpstr>Outer environment – key features</vt:lpstr>
      <vt:lpstr>Macro environment</vt:lpstr>
      <vt:lpstr>STEPE (PESTE) analyses</vt:lpstr>
      <vt:lpstr>International environment</vt:lpstr>
      <vt:lpstr>International environment</vt:lpstr>
      <vt:lpstr>National environment</vt:lpstr>
      <vt:lpstr>Business conditions (6C)</vt:lpstr>
      <vt:lpstr>Regional environment</vt:lpstr>
      <vt:lpstr>Trade environment</vt:lpstr>
      <vt:lpstr>Life stadium of branch</vt:lpstr>
      <vt:lpstr>Inner environment</vt:lpstr>
      <vt:lpstr>Summary</vt:lpstr>
      <vt:lpstr>Thank you for your attention…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leonard</dc:creator>
  <cp:lastModifiedBy>leonard</cp:lastModifiedBy>
  <cp:revision>15</cp:revision>
  <dcterms:created xsi:type="dcterms:W3CDTF">2012-03-04T09:50:15Z</dcterms:created>
  <dcterms:modified xsi:type="dcterms:W3CDTF">2012-03-10T18:22:44Z</dcterms:modified>
</cp:coreProperties>
</file>