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84" r:id="rId5"/>
    <p:sldId id="259" r:id="rId6"/>
    <p:sldId id="265" r:id="rId7"/>
    <p:sldId id="266" r:id="rId8"/>
    <p:sldId id="267" r:id="rId9"/>
    <p:sldId id="268" r:id="rId10"/>
    <p:sldId id="281" r:id="rId11"/>
    <p:sldId id="282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3" r:id="rId24"/>
  </p:sldIdLst>
  <p:sldSz cx="9144000" cy="6858000" type="screen4x3"/>
  <p:notesSz cx="6743700" cy="9893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CCFF"/>
    <a:srgbClr val="0066FF"/>
    <a:srgbClr val="00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32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D331429-D138-41BF-90CC-03694EACD2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436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1363"/>
            <a:ext cx="4946650" cy="370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9000"/>
            <a:ext cx="5394325" cy="445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7EB4C89-5BBD-4CD7-9EEE-B72FD0D9D5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939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0" y="3929063"/>
            <a:ext cx="871538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7338" y="3929063"/>
            <a:ext cx="87153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51100" y="3929063"/>
            <a:ext cx="8699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2243153"/>
          </a:xfrm>
        </p:spPr>
        <p:txBody>
          <a:bodyPr/>
          <a:lstStyle>
            <a:lvl1pPr>
              <a:lnSpc>
                <a:spcPts val="6000"/>
              </a:lnSpc>
              <a:defRPr sz="6000" spc="-3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8992" y="4071942"/>
            <a:ext cx="5000660" cy="1566858"/>
          </a:xfrm>
        </p:spPr>
        <p:txBody>
          <a:bodyPr/>
          <a:lstStyle>
            <a:lvl1pPr marL="0" indent="0" algn="l">
              <a:buNone/>
              <a:defRPr b="1" spc="-15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5" name="Rovnoramenný trojúhelník 4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6000">
              <a:defRPr/>
            </a:lvl1pPr>
            <a:lvl2pPr marL="720000">
              <a:defRPr/>
            </a:lvl2pPr>
            <a:lvl3pPr marL="1080000">
              <a:defRPr/>
            </a:lvl3pPr>
            <a:lvl4pPr marL="1620000">
              <a:defRPr/>
            </a:lvl4pPr>
            <a:lvl5pPr marL="1980000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6" name="Rovnoramenný trojúhelník 5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8" name="Rovnoramenný trojúhelník 7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4" name="Rovnoramenný trojúhelník 3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spc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4975" y="1357313"/>
            <a:ext cx="8137525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Výukovou pomůcku zpracovalo </a:t>
            </a:r>
            <a:b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Servisní středisko pro e-</a:t>
            </a:r>
            <a:r>
              <a:rPr lang="cs-CZ" sz="2400" b="1" dirty="0" err="1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learning</a:t>
            </a: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na MU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u="sng" dirty="0">
                <a:solidFill>
                  <a:schemeClr val="accent3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http://is.muni.cz/stech/</a:t>
            </a:r>
          </a:p>
        </p:txBody>
      </p:sp>
      <p:sp>
        <p:nvSpPr>
          <p:cNvPr id="3" name="AutoShape 2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AutoShape 4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0988" y="3643313"/>
            <a:ext cx="59055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451725" y="6572250"/>
            <a:ext cx="1655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BB11D350-616B-4C86-84A2-F0E2E86A3C43}" type="slidenum">
              <a:rPr lang="en-US" sz="1200" b="1">
                <a:solidFill>
                  <a:schemeClr val="bg1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r>
              <a:rPr lang="cs-CZ" sz="1200" b="1" dirty="0">
                <a:solidFill>
                  <a:schemeClr val="bg1"/>
                </a:solidFill>
              </a:rPr>
              <a:t>/23</a:t>
            </a:r>
          </a:p>
          <a:p>
            <a:pPr algn="ctr">
              <a:spcBef>
                <a:spcPct val="50000"/>
              </a:spcBef>
              <a:defRPr/>
            </a:pPr>
            <a:endParaRPr lang="cs-CZ" sz="1200" b="1" dirty="0">
              <a:solidFill>
                <a:schemeClr val="bg1"/>
              </a:solidFill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pc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4" r:id="rId3"/>
    <p:sldLayoutId id="2147483739" r:id="rId4"/>
    <p:sldLayoutId id="2147483740" r:id="rId5"/>
    <p:sldLayoutId id="2147483741" r:id="rId6"/>
    <p:sldLayoutId id="2147483735" r:id="rId7"/>
    <p:sldLayoutId id="2147483736" r:id="rId8"/>
    <p:sldLayoutId id="2147483742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 spc="-150">
          <a:solidFill>
            <a:srgbClr val="0D0D2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5pPr>
      <a:lvl6pPr marL="4572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95288" indent="-395288" algn="l" rtl="0" eaLnBrk="0" fontAlgn="base" hangingPunct="0">
        <a:spcBef>
          <a:spcPts val="1800"/>
        </a:spcBef>
        <a:spcAft>
          <a:spcPct val="0"/>
        </a:spcAft>
        <a:buClr>
          <a:srgbClr val="333399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079500" indent="-287338" algn="l" rtl="0" eaLnBrk="0" fontAlgn="base" hangingPunct="0">
        <a:spcBef>
          <a:spcPts val="600"/>
        </a:spcBef>
        <a:spcAft>
          <a:spcPct val="0"/>
        </a:spcAft>
        <a:buClr>
          <a:srgbClr val="33CCFF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PB153</a:t>
            </a:r>
            <a:br>
              <a:rPr lang="en-US" dirty="0"/>
            </a:br>
            <a:r>
              <a:rPr lang="en-US" dirty="0"/>
              <a:t>Opera</a:t>
            </a:r>
            <a:r>
              <a:rPr lang="cs-CZ" dirty="0"/>
              <a:t>ční systémy a jejich rozhraní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4071938"/>
            <a:ext cx="5000625" cy="15668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Uv</a:t>
            </a:r>
            <a:r>
              <a:rPr lang="cs-CZ" dirty="0" err="1"/>
              <a:t>áznutí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065963" y="4621213"/>
            <a:ext cx="1819275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cs-CZ" sz="12000" b="1" spc="-300" dirty="0">
                <a:solidFill>
                  <a:srgbClr val="33CCFF"/>
                </a:solidFill>
              </a:rPr>
              <a:t>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 RAG (S UVÁZNUTÍM)</a:t>
            </a:r>
            <a:endParaRPr lang="cs-CZ" dirty="0"/>
          </a:p>
        </p:txBody>
      </p:sp>
      <p:sp>
        <p:nvSpPr>
          <p:cNvPr id="1741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7412" name="Obdélník 5"/>
          <p:cNvSpPr>
            <a:spLocks noChangeArrowheads="1"/>
          </p:cNvSpPr>
          <p:nvPr/>
        </p:nvSpPr>
        <p:spPr bwMode="auto">
          <a:xfrm>
            <a:off x="3000375" y="1714500"/>
            <a:ext cx="1000125" cy="6429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3" name="Obdélník 6"/>
          <p:cNvSpPr>
            <a:spLocks noChangeArrowheads="1"/>
          </p:cNvSpPr>
          <p:nvPr/>
        </p:nvSpPr>
        <p:spPr bwMode="auto">
          <a:xfrm>
            <a:off x="4786313" y="1714500"/>
            <a:ext cx="1000125" cy="6429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4" name="Obdélník 7"/>
          <p:cNvSpPr>
            <a:spLocks noChangeArrowheads="1"/>
          </p:cNvSpPr>
          <p:nvPr/>
        </p:nvSpPr>
        <p:spPr bwMode="auto">
          <a:xfrm>
            <a:off x="3143250" y="4214813"/>
            <a:ext cx="1000125" cy="9286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5" name="Obdélník 8"/>
          <p:cNvSpPr>
            <a:spLocks noChangeArrowheads="1"/>
          </p:cNvSpPr>
          <p:nvPr/>
        </p:nvSpPr>
        <p:spPr bwMode="auto">
          <a:xfrm>
            <a:off x="4929188" y="4286250"/>
            <a:ext cx="1000125" cy="15001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6" name="Elipsa 9"/>
          <p:cNvSpPr>
            <a:spLocks noChangeArrowheads="1"/>
          </p:cNvSpPr>
          <p:nvPr/>
        </p:nvSpPr>
        <p:spPr bwMode="auto">
          <a:xfrm>
            <a:off x="2357438" y="3143250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7" name="Elipsa 10"/>
          <p:cNvSpPr>
            <a:spLocks noChangeArrowheads="1"/>
          </p:cNvSpPr>
          <p:nvPr/>
        </p:nvSpPr>
        <p:spPr bwMode="auto">
          <a:xfrm>
            <a:off x="4071938" y="3143250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8" name="Elipsa 11"/>
          <p:cNvSpPr>
            <a:spLocks noChangeArrowheads="1"/>
          </p:cNvSpPr>
          <p:nvPr/>
        </p:nvSpPr>
        <p:spPr bwMode="auto">
          <a:xfrm>
            <a:off x="5786438" y="3143250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9" name="Elipsa 38"/>
          <p:cNvSpPr>
            <a:spLocks noChangeArrowheads="1"/>
          </p:cNvSpPr>
          <p:nvPr/>
        </p:nvSpPr>
        <p:spPr bwMode="auto">
          <a:xfrm>
            <a:off x="3463925" y="2000250"/>
            <a:ext cx="71438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7420" name="Elipsa 39"/>
          <p:cNvSpPr>
            <a:spLocks noChangeArrowheads="1"/>
          </p:cNvSpPr>
          <p:nvPr/>
        </p:nvSpPr>
        <p:spPr bwMode="auto">
          <a:xfrm>
            <a:off x="5251450" y="2000250"/>
            <a:ext cx="71438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7421" name="Elipsa 38"/>
          <p:cNvSpPr>
            <a:spLocks noChangeArrowheads="1"/>
          </p:cNvSpPr>
          <p:nvPr/>
        </p:nvSpPr>
        <p:spPr bwMode="auto">
          <a:xfrm>
            <a:off x="3606800" y="4462463"/>
            <a:ext cx="71438" cy="71437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7422" name="Elipsa 38"/>
          <p:cNvSpPr>
            <a:spLocks noChangeArrowheads="1"/>
          </p:cNvSpPr>
          <p:nvPr/>
        </p:nvSpPr>
        <p:spPr bwMode="auto">
          <a:xfrm>
            <a:off x="3606800" y="4819650"/>
            <a:ext cx="71438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7423" name="Elipsa 38"/>
          <p:cNvSpPr>
            <a:spLocks noChangeArrowheads="1"/>
          </p:cNvSpPr>
          <p:nvPr/>
        </p:nvSpPr>
        <p:spPr bwMode="auto">
          <a:xfrm>
            <a:off x="5394325" y="4643438"/>
            <a:ext cx="71438" cy="71437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7424" name="Elipsa 38"/>
          <p:cNvSpPr>
            <a:spLocks noChangeArrowheads="1"/>
          </p:cNvSpPr>
          <p:nvPr/>
        </p:nvSpPr>
        <p:spPr bwMode="auto">
          <a:xfrm>
            <a:off x="5394325" y="5000625"/>
            <a:ext cx="71438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7425" name="Elipsa 38"/>
          <p:cNvSpPr>
            <a:spLocks noChangeArrowheads="1"/>
          </p:cNvSpPr>
          <p:nvPr/>
        </p:nvSpPr>
        <p:spPr bwMode="auto">
          <a:xfrm>
            <a:off x="5394325" y="5357813"/>
            <a:ext cx="71438" cy="71437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7426" name="TextovéPole 19"/>
          <p:cNvSpPr txBox="1">
            <a:spLocks noChangeArrowheads="1"/>
          </p:cNvSpPr>
          <p:nvPr/>
        </p:nvSpPr>
        <p:spPr bwMode="auto">
          <a:xfrm>
            <a:off x="2428875" y="3316288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1</a:t>
            </a:r>
            <a:endParaRPr lang="cs-CZ" b="1" i="1"/>
          </a:p>
        </p:txBody>
      </p:sp>
      <p:sp>
        <p:nvSpPr>
          <p:cNvPr id="17427" name="TextovéPole 20"/>
          <p:cNvSpPr txBox="1">
            <a:spLocks noChangeArrowheads="1"/>
          </p:cNvSpPr>
          <p:nvPr/>
        </p:nvSpPr>
        <p:spPr bwMode="auto">
          <a:xfrm>
            <a:off x="4143375" y="3316288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2</a:t>
            </a:r>
            <a:endParaRPr lang="cs-CZ" b="1" i="1"/>
          </a:p>
        </p:txBody>
      </p:sp>
      <p:sp>
        <p:nvSpPr>
          <p:cNvPr id="17428" name="TextovéPole 21"/>
          <p:cNvSpPr txBox="1">
            <a:spLocks noChangeArrowheads="1"/>
          </p:cNvSpPr>
          <p:nvPr/>
        </p:nvSpPr>
        <p:spPr bwMode="auto">
          <a:xfrm>
            <a:off x="5857875" y="3316288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3</a:t>
            </a:r>
            <a:endParaRPr lang="cs-CZ" b="1" i="1"/>
          </a:p>
        </p:txBody>
      </p:sp>
      <p:sp>
        <p:nvSpPr>
          <p:cNvPr id="17429" name="TextovéPole 22"/>
          <p:cNvSpPr txBox="1">
            <a:spLocks noChangeArrowheads="1"/>
          </p:cNvSpPr>
          <p:nvPr/>
        </p:nvSpPr>
        <p:spPr bwMode="auto">
          <a:xfrm>
            <a:off x="3214688" y="1357313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1</a:t>
            </a:r>
            <a:endParaRPr lang="cs-CZ" b="1" i="1"/>
          </a:p>
        </p:txBody>
      </p:sp>
      <p:sp>
        <p:nvSpPr>
          <p:cNvPr id="17430" name="TextovéPole 23"/>
          <p:cNvSpPr txBox="1">
            <a:spLocks noChangeArrowheads="1"/>
          </p:cNvSpPr>
          <p:nvPr/>
        </p:nvSpPr>
        <p:spPr bwMode="auto">
          <a:xfrm>
            <a:off x="5000625" y="1357313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3</a:t>
            </a:r>
            <a:endParaRPr lang="cs-CZ" b="1" i="1"/>
          </a:p>
        </p:txBody>
      </p:sp>
      <p:sp>
        <p:nvSpPr>
          <p:cNvPr id="17431" name="TextovéPole 24"/>
          <p:cNvSpPr txBox="1">
            <a:spLocks noChangeArrowheads="1"/>
          </p:cNvSpPr>
          <p:nvPr/>
        </p:nvSpPr>
        <p:spPr bwMode="auto">
          <a:xfrm>
            <a:off x="3357563" y="5143500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2</a:t>
            </a:r>
            <a:endParaRPr lang="cs-CZ" b="1" i="1"/>
          </a:p>
        </p:txBody>
      </p:sp>
      <p:sp>
        <p:nvSpPr>
          <p:cNvPr id="17432" name="TextovéPole 25"/>
          <p:cNvSpPr txBox="1">
            <a:spLocks noChangeArrowheads="1"/>
          </p:cNvSpPr>
          <p:nvPr/>
        </p:nvSpPr>
        <p:spPr bwMode="auto">
          <a:xfrm>
            <a:off x="5143500" y="578643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4</a:t>
            </a:r>
            <a:endParaRPr lang="cs-CZ" b="1" i="1"/>
          </a:p>
        </p:txBody>
      </p:sp>
      <p:cxnSp>
        <p:nvCxnSpPr>
          <p:cNvPr id="17433" name="Přímá spojovací šipka 26"/>
          <p:cNvCxnSpPr>
            <a:cxnSpLocks noChangeShapeType="1"/>
            <a:stCxn id="17416" idx="7"/>
            <a:endCxn id="17412" idx="2"/>
          </p:cNvCxnSpPr>
          <p:nvPr/>
        </p:nvCxnSpPr>
        <p:spPr bwMode="auto">
          <a:xfrm rot="5400000" flipH="1" flipV="1">
            <a:off x="2788444" y="2536032"/>
            <a:ext cx="890587" cy="5334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34" name="Přímá spojovací šipka 27"/>
          <p:cNvCxnSpPr>
            <a:cxnSpLocks noChangeShapeType="1"/>
            <a:endCxn id="17417" idx="0"/>
          </p:cNvCxnSpPr>
          <p:nvPr/>
        </p:nvCxnSpPr>
        <p:spPr bwMode="auto">
          <a:xfrm rot="16200000" flipH="1">
            <a:off x="3464719" y="2178844"/>
            <a:ext cx="1071562" cy="8572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35" name="Přímá spojovací šipka 28"/>
          <p:cNvCxnSpPr>
            <a:cxnSpLocks noChangeShapeType="1"/>
            <a:stCxn id="17417" idx="7"/>
            <a:endCxn id="17413" idx="2"/>
          </p:cNvCxnSpPr>
          <p:nvPr/>
        </p:nvCxnSpPr>
        <p:spPr bwMode="auto">
          <a:xfrm rot="5400000" flipH="1" flipV="1">
            <a:off x="4538663" y="2500313"/>
            <a:ext cx="890587" cy="60483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36" name="Přímá spojovací šipka 29"/>
          <p:cNvCxnSpPr>
            <a:cxnSpLocks noChangeShapeType="1"/>
          </p:cNvCxnSpPr>
          <p:nvPr/>
        </p:nvCxnSpPr>
        <p:spPr bwMode="auto">
          <a:xfrm rot="16200000" flipH="1">
            <a:off x="5250657" y="2178844"/>
            <a:ext cx="1071562" cy="8572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37" name="Přímá spojovací šipka 30"/>
          <p:cNvCxnSpPr>
            <a:cxnSpLocks noChangeShapeType="1"/>
            <a:endCxn id="17417" idx="3"/>
          </p:cNvCxnSpPr>
          <p:nvPr/>
        </p:nvCxnSpPr>
        <p:spPr bwMode="auto">
          <a:xfrm rot="5400000" flipH="1" flipV="1">
            <a:off x="3571875" y="3824288"/>
            <a:ext cx="676275" cy="5334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38" name="Přímá spojovací šipka 31"/>
          <p:cNvCxnSpPr>
            <a:cxnSpLocks noChangeShapeType="1"/>
            <a:endCxn id="17416" idx="5"/>
          </p:cNvCxnSpPr>
          <p:nvPr/>
        </p:nvCxnSpPr>
        <p:spPr bwMode="auto">
          <a:xfrm rot="16200000" flipV="1">
            <a:off x="2788444" y="3931444"/>
            <a:ext cx="1033463" cy="6762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39" name="Přímá spojovací šipka 33"/>
          <p:cNvCxnSpPr>
            <a:cxnSpLocks noChangeShapeType="1"/>
            <a:stCxn id="17418" idx="3"/>
          </p:cNvCxnSpPr>
          <p:nvPr/>
        </p:nvCxnSpPr>
        <p:spPr bwMode="auto">
          <a:xfrm rot="5400000">
            <a:off x="4643437" y="3252788"/>
            <a:ext cx="747713" cy="174783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 RAG (BEZ UVÁZNUTÍ)</a:t>
            </a:r>
            <a:endParaRPr lang="cs-CZ" dirty="0"/>
          </a:p>
        </p:txBody>
      </p:sp>
      <p:sp>
        <p:nvSpPr>
          <p:cNvPr id="1843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8436" name="Elipsa 5"/>
          <p:cNvSpPr>
            <a:spLocks noChangeArrowheads="1"/>
          </p:cNvSpPr>
          <p:nvPr/>
        </p:nvSpPr>
        <p:spPr bwMode="auto">
          <a:xfrm>
            <a:off x="1857375" y="3286125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37" name="TextovéPole 6"/>
          <p:cNvSpPr txBox="1">
            <a:spLocks noChangeArrowheads="1"/>
          </p:cNvSpPr>
          <p:nvPr/>
        </p:nvSpPr>
        <p:spPr bwMode="auto">
          <a:xfrm>
            <a:off x="1928813" y="3459163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1</a:t>
            </a:r>
            <a:endParaRPr lang="cs-CZ" b="1" i="1"/>
          </a:p>
        </p:txBody>
      </p:sp>
      <p:sp>
        <p:nvSpPr>
          <p:cNvPr id="18438" name="Elipsa 7"/>
          <p:cNvSpPr>
            <a:spLocks noChangeArrowheads="1"/>
          </p:cNvSpPr>
          <p:nvPr/>
        </p:nvSpPr>
        <p:spPr bwMode="auto">
          <a:xfrm>
            <a:off x="5929313" y="1571625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39" name="TextovéPole 8"/>
          <p:cNvSpPr txBox="1">
            <a:spLocks noChangeArrowheads="1"/>
          </p:cNvSpPr>
          <p:nvPr/>
        </p:nvSpPr>
        <p:spPr bwMode="auto">
          <a:xfrm>
            <a:off x="6000750" y="1744663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2</a:t>
            </a:r>
            <a:endParaRPr lang="cs-CZ" b="1" i="1"/>
          </a:p>
        </p:txBody>
      </p:sp>
      <p:sp>
        <p:nvSpPr>
          <p:cNvPr id="18440" name="Elipsa 9"/>
          <p:cNvSpPr>
            <a:spLocks noChangeArrowheads="1"/>
          </p:cNvSpPr>
          <p:nvPr/>
        </p:nvSpPr>
        <p:spPr bwMode="auto">
          <a:xfrm>
            <a:off x="5929313" y="2928938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41" name="TextovéPole 10"/>
          <p:cNvSpPr txBox="1">
            <a:spLocks noChangeArrowheads="1"/>
          </p:cNvSpPr>
          <p:nvPr/>
        </p:nvSpPr>
        <p:spPr bwMode="auto">
          <a:xfrm>
            <a:off x="6000750" y="3101975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3</a:t>
            </a:r>
            <a:endParaRPr lang="cs-CZ" b="1" i="1"/>
          </a:p>
        </p:txBody>
      </p:sp>
      <p:sp>
        <p:nvSpPr>
          <p:cNvPr id="18442" name="Elipsa 11"/>
          <p:cNvSpPr>
            <a:spLocks noChangeArrowheads="1"/>
          </p:cNvSpPr>
          <p:nvPr/>
        </p:nvSpPr>
        <p:spPr bwMode="auto">
          <a:xfrm>
            <a:off x="5929313" y="5000625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43" name="TextovéPole 12"/>
          <p:cNvSpPr txBox="1">
            <a:spLocks noChangeArrowheads="1"/>
          </p:cNvSpPr>
          <p:nvPr/>
        </p:nvSpPr>
        <p:spPr bwMode="auto">
          <a:xfrm>
            <a:off x="6000750" y="5173663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4</a:t>
            </a:r>
            <a:endParaRPr lang="cs-CZ" b="1" i="1"/>
          </a:p>
        </p:txBody>
      </p:sp>
      <p:sp>
        <p:nvSpPr>
          <p:cNvPr id="18444" name="Obdélník 13"/>
          <p:cNvSpPr>
            <a:spLocks noChangeArrowheads="1"/>
          </p:cNvSpPr>
          <p:nvPr/>
        </p:nvSpPr>
        <p:spPr bwMode="auto">
          <a:xfrm>
            <a:off x="3500438" y="2214563"/>
            <a:ext cx="1000125" cy="9286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45" name="Elipsa 38"/>
          <p:cNvSpPr>
            <a:spLocks noChangeArrowheads="1"/>
          </p:cNvSpPr>
          <p:nvPr/>
        </p:nvSpPr>
        <p:spPr bwMode="auto">
          <a:xfrm>
            <a:off x="3963988" y="2462213"/>
            <a:ext cx="71437" cy="71437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8446" name="Elipsa 38"/>
          <p:cNvSpPr>
            <a:spLocks noChangeArrowheads="1"/>
          </p:cNvSpPr>
          <p:nvPr/>
        </p:nvSpPr>
        <p:spPr bwMode="auto">
          <a:xfrm>
            <a:off x="3963988" y="2819400"/>
            <a:ext cx="71437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8447" name="Obdélník 16"/>
          <p:cNvSpPr>
            <a:spLocks noChangeArrowheads="1"/>
          </p:cNvSpPr>
          <p:nvPr/>
        </p:nvSpPr>
        <p:spPr bwMode="auto">
          <a:xfrm>
            <a:off x="3500438" y="4143375"/>
            <a:ext cx="1000125" cy="9286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48" name="Elipsa 38"/>
          <p:cNvSpPr>
            <a:spLocks noChangeArrowheads="1"/>
          </p:cNvSpPr>
          <p:nvPr/>
        </p:nvSpPr>
        <p:spPr bwMode="auto">
          <a:xfrm>
            <a:off x="3963988" y="4391025"/>
            <a:ext cx="71437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8449" name="Elipsa 38"/>
          <p:cNvSpPr>
            <a:spLocks noChangeArrowheads="1"/>
          </p:cNvSpPr>
          <p:nvPr/>
        </p:nvSpPr>
        <p:spPr bwMode="auto">
          <a:xfrm>
            <a:off x="3963988" y="4748213"/>
            <a:ext cx="71437" cy="71437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8450" name="TextovéPole 22"/>
          <p:cNvSpPr txBox="1">
            <a:spLocks noChangeArrowheads="1"/>
          </p:cNvSpPr>
          <p:nvPr/>
        </p:nvSpPr>
        <p:spPr bwMode="auto">
          <a:xfrm>
            <a:off x="3714750" y="1857375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1</a:t>
            </a:r>
            <a:endParaRPr lang="cs-CZ" b="1" i="1"/>
          </a:p>
        </p:txBody>
      </p:sp>
      <p:sp>
        <p:nvSpPr>
          <p:cNvPr id="18451" name="TextovéPole 23"/>
          <p:cNvSpPr txBox="1">
            <a:spLocks noChangeArrowheads="1"/>
          </p:cNvSpPr>
          <p:nvPr/>
        </p:nvSpPr>
        <p:spPr bwMode="auto">
          <a:xfrm>
            <a:off x="3714750" y="378618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2</a:t>
            </a:r>
            <a:endParaRPr lang="cs-CZ" b="1" i="1"/>
          </a:p>
        </p:txBody>
      </p:sp>
      <p:cxnSp>
        <p:nvCxnSpPr>
          <p:cNvPr id="18452" name="Přímá spojovací šipka 25"/>
          <p:cNvCxnSpPr>
            <a:cxnSpLocks noChangeShapeType="1"/>
            <a:stCxn id="18436" idx="7"/>
            <a:endCxn id="18444" idx="1"/>
          </p:cNvCxnSpPr>
          <p:nvPr/>
        </p:nvCxnSpPr>
        <p:spPr bwMode="auto">
          <a:xfrm rot="5400000" flipH="1" flipV="1">
            <a:off x="2627313" y="2517775"/>
            <a:ext cx="712787" cy="10334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8453" name="Přímá spojovací šipka 27"/>
          <p:cNvCxnSpPr>
            <a:cxnSpLocks noChangeShapeType="1"/>
            <a:stCxn id="18440" idx="3"/>
          </p:cNvCxnSpPr>
          <p:nvPr/>
        </p:nvCxnSpPr>
        <p:spPr bwMode="auto">
          <a:xfrm rot="5400000">
            <a:off x="4964907" y="3074194"/>
            <a:ext cx="604837" cy="153352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8454" name="Přímá spojovací šipka 29"/>
          <p:cNvCxnSpPr>
            <a:cxnSpLocks noChangeShapeType="1"/>
            <a:endCxn id="18438" idx="2"/>
          </p:cNvCxnSpPr>
          <p:nvPr/>
        </p:nvCxnSpPr>
        <p:spPr bwMode="auto">
          <a:xfrm flipV="1">
            <a:off x="4071938" y="1928813"/>
            <a:ext cx="1857375" cy="5000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8455" name="Přímá spojovací šipka 32"/>
          <p:cNvCxnSpPr>
            <a:cxnSpLocks noChangeShapeType="1"/>
            <a:endCxn id="18440" idx="2"/>
          </p:cNvCxnSpPr>
          <p:nvPr/>
        </p:nvCxnSpPr>
        <p:spPr bwMode="auto">
          <a:xfrm>
            <a:off x="4071938" y="2928938"/>
            <a:ext cx="1857375" cy="3571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8456" name="Přímá spojovací šipka 36"/>
          <p:cNvCxnSpPr>
            <a:cxnSpLocks noChangeShapeType="1"/>
            <a:endCxn id="18436" idx="5"/>
          </p:cNvCxnSpPr>
          <p:nvPr/>
        </p:nvCxnSpPr>
        <p:spPr bwMode="auto">
          <a:xfrm rot="10800000">
            <a:off x="2466975" y="3895725"/>
            <a:ext cx="1462088" cy="4619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8457" name="Přímá spojovací šipka 39"/>
          <p:cNvCxnSpPr>
            <a:cxnSpLocks noChangeShapeType="1"/>
            <a:endCxn id="18442" idx="2"/>
          </p:cNvCxnSpPr>
          <p:nvPr/>
        </p:nvCxnSpPr>
        <p:spPr bwMode="auto">
          <a:xfrm>
            <a:off x="4071938" y="4857750"/>
            <a:ext cx="1857375" cy="5000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68313" y="1916113"/>
            <a:ext cx="8135937" cy="4403725"/>
          </a:xfrm>
        </p:spPr>
        <p:txBody>
          <a:bodyPr/>
          <a:lstStyle/>
          <a:p>
            <a:pPr eaLnBrk="1" hangingPunct="1"/>
            <a:r>
              <a:rPr lang="cs-CZ" sz="2600" smtClean="0"/>
              <a:t>Jestliže se v RAG nevyskytuje cyklus – k uváznutí nedošlo</a:t>
            </a:r>
          </a:p>
          <a:p>
            <a:pPr eaLnBrk="1" hangingPunct="1"/>
            <a:r>
              <a:rPr lang="cs-CZ" sz="2600" smtClean="0"/>
              <a:t>Jestliže se v RAG vyskytuje cyklus</a:t>
            </a:r>
          </a:p>
          <a:p>
            <a:pPr lvl="1" eaLnBrk="1" hangingPunct="1"/>
            <a:r>
              <a:rPr lang="cs-CZ" smtClean="0"/>
              <a:t>existuje pouze jedna instance zdroje daného typu </a:t>
            </a:r>
            <a:br>
              <a:rPr lang="cs-CZ" smtClean="0"/>
            </a:br>
            <a:r>
              <a:rPr lang="cs-CZ" smtClean="0">
                <a:cs typeface="Arial" charset="0"/>
              </a:rPr>
              <a:t>→</a:t>
            </a:r>
            <a:r>
              <a:rPr lang="cs-CZ" smtClean="0"/>
              <a:t> k uváznutí došlo</a:t>
            </a:r>
          </a:p>
          <a:p>
            <a:pPr lvl="1" eaLnBrk="1" hangingPunct="1"/>
            <a:r>
              <a:rPr lang="cs-CZ" smtClean="0"/>
              <a:t>existuje více instancí zdroje daného typu </a:t>
            </a:r>
            <a:br>
              <a:rPr lang="cs-CZ" smtClean="0"/>
            </a:br>
            <a:r>
              <a:rPr lang="cs-CZ" smtClean="0">
                <a:cs typeface="Arial" charset="0"/>
              </a:rPr>
              <a:t>→</a:t>
            </a:r>
            <a:r>
              <a:rPr lang="cs-CZ" smtClean="0"/>
              <a:t> k uváznutí může (ale nemusí) dojít</a:t>
            </a:r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RAG: ZÁVĚRY</a:t>
            </a:r>
            <a:endParaRPr lang="cs-CZ" dirty="0"/>
          </a:p>
        </p:txBody>
      </p:sp>
      <p:sp>
        <p:nvSpPr>
          <p:cNvPr id="19460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Ochrana před uváznutím prevencí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zajistíme, že se systém nikdy nedostane do stavu uváznutí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zrušíme platnost některé nutné podmínky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Obcházení uváznutí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detekce potenciální možnosti vzniku uváznutí a nepřipuštění takového stavu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zamezujeme současné platnosti všech nutných podmínek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prostředek se nepřidělí, pokud by hrozilo uváznutí (hrozí stárnutí)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Obnova po uváznutí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uváznutí povolíme, ale jeho vznik detekujeme a řešíme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Ignorování hrozby uváznutí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uváznutí je věc aplikace ne systému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způsob řešení zvolený většinou OS</a:t>
            </a:r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PROBLÉM UVÁZNUTÍ</a:t>
            </a:r>
            <a:endParaRPr lang="cs-CZ" dirty="0"/>
          </a:p>
        </p:txBody>
      </p:sp>
      <p:sp>
        <p:nvSpPr>
          <p:cNvPr id="2048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mtClean="0"/>
              <a:t>Nepřímé metody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zneplatnění některé nutné podmínky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mtClean="0"/>
              <a:t>Virtualizací prostředků, ruším nutnost vzájemné výlučnosti při přístupu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mtClean="0"/>
              <a:t>požadováním všech prostředků najednou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mtClean="0"/>
              <a:t>odebíráním prostředků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mtClean="0"/>
              <a:t>Přímé metody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nepřipuštění platnosti postačující podmínky (cyklus v grafu)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mtClean="0"/>
              <a:t>uspořádání pořadí vyžadování prostředků</a:t>
            </a:r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OCHRANA PREVENCÍ</a:t>
            </a:r>
            <a:endParaRPr lang="cs-CZ" dirty="0"/>
          </a:p>
        </p:txBody>
      </p:sp>
      <p:sp>
        <p:nvSpPr>
          <p:cNvPr id="2150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500" smtClean="0"/>
              <a:t>Vzájemné vyloučení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podmínka není nutná pro sdílené zdroje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u nesdílených zdrojů musí podmínka platit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řeší se např. virtualizací prostředků (např. tiskárny)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500" smtClean="0"/>
              <a:t>Ponechání zdrojů a čekání na další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při žádosti o zdroje proces žádné zdroje „vlastnit“ nesmí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proces musí požádat o zdroje a obdržet je dříve než je spuštěn běh procesu 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důsledkem je nízká efektivita využití zdrojů a možnost stárnutí</a:t>
            </a:r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PREVENCE UVÁZNUTÍ (1)</a:t>
            </a:r>
            <a:endParaRPr lang="cs-CZ" dirty="0"/>
          </a:p>
        </p:txBody>
      </p:sp>
      <p:sp>
        <p:nvSpPr>
          <p:cNvPr id="2253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Zakázané předbíhání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jestliže proces držící nějaké zdroje a požadující přidělení dalšího zdroje, nemůže zdroje získat okamžitě, pak se uvolní všechny tímto procesem držené zdroje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„odebrané“ zdroje se zapíší do seznamu zdrojů, na které proces čeká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proces bude obnoven, pouze jakmile může získat jak jím původně držené zdroje, tak jím nově požadované zdroje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Zabránění kruhovému pořadí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zavedeme úplné uspořádání typů zdrojů a každý proces bude žádat o prostředky v pořadí daném vzrůstajícím pořadí výčtu</a:t>
            </a:r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PREVENCE UVÁZNUTÍ (2)</a:t>
            </a:r>
            <a:endParaRPr lang="cs-CZ" dirty="0"/>
          </a:p>
        </p:txBody>
      </p:sp>
      <p:sp>
        <p:nvSpPr>
          <p:cNvPr id="2355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Systém musí mít nějaké dodatečné apriorní informace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Nejjednodušší a nejužitečnější model požaduje, aby každý proces udal maxima počtu prostředků každého typu, které může požadovat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Algoritmus řešící obcházení uváznutí dynamicky zkouší, zda stav systému přidělování zdrojů zaručuje, že se procesy v žádném případě nedostanou do cyklické fronty čekání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Stav systému přidělování zdrojů se definuje počtem dostupných a přidělených zdrojů a maximem žádostí procesů</a:t>
            </a:r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OBCHÁZENÍ UVÁZNUTÍ</a:t>
            </a:r>
            <a:endParaRPr lang="cs-CZ" dirty="0"/>
          </a:p>
        </p:txBody>
      </p:sp>
      <p:sp>
        <p:nvSpPr>
          <p:cNvPr id="2458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Umožníme, aby došlo k uváznutí</a:t>
            </a:r>
          </a:p>
          <a:p>
            <a:pPr marL="395288" eaLnBrk="1" hangingPunct="1"/>
            <a:r>
              <a:rPr lang="cs-CZ" smtClean="0"/>
              <a:t>Ale toto uváznutí detekujeme</a:t>
            </a:r>
          </a:p>
          <a:p>
            <a:pPr marL="395288" eaLnBrk="1" hangingPunct="1"/>
            <a:r>
              <a:rPr lang="cs-CZ" smtClean="0"/>
              <a:t>Aplikujeme plán obnovy</a:t>
            </a:r>
          </a:p>
          <a:p>
            <a:pPr marL="395288" eaLnBrk="1" hangingPunct="1"/>
            <a:endParaRPr lang="cs-CZ" smtClean="0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DETEKCE UVÁZNUTÍ</a:t>
            </a:r>
            <a:endParaRPr lang="cs-CZ" dirty="0"/>
          </a:p>
        </p:txBody>
      </p:sp>
      <p:sp>
        <p:nvSpPr>
          <p:cNvPr id="2560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Udržuje se graf čekání (wait-for graph)</a:t>
            </a:r>
          </a:p>
          <a:p>
            <a:pPr marL="719138" lvl="1" eaLnBrk="1" hangingPunct="1"/>
            <a:r>
              <a:rPr lang="cs-CZ" smtClean="0"/>
              <a:t>uzly jsou procesy</a:t>
            </a:r>
          </a:p>
          <a:p>
            <a:pPr marL="719138" lvl="1" eaLnBrk="1" hangingPunct="1"/>
            <a:r>
              <a:rPr lang="cs-CZ" smtClean="0"/>
              <a:t>P</a:t>
            </a:r>
            <a:r>
              <a:rPr lang="cs-CZ" baseline="-10000" smtClean="0"/>
              <a:t>i</a:t>
            </a:r>
            <a:r>
              <a:rPr lang="cs-CZ" smtClean="0"/>
              <a:t> </a:t>
            </a:r>
            <a:r>
              <a:rPr lang="cs-CZ" smtClean="0">
                <a:cs typeface="Arial" charset="0"/>
              </a:rPr>
              <a:t>→ P</a:t>
            </a:r>
            <a:r>
              <a:rPr lang="cs-CZ" baseline="-10000" smtClean="0">
                <a:cs typeface="Arial" charset="0"/>
              </a:rPr>
              <a:t>j</a:t>
            </a:r>
            <a:r>
              <a:rPr lang="cs-CZ" smtClean="0">
                <a:cs typeface="Arial" charset="0"/>
              </a:rPr>
              <a:t> jestliže P</a:t>
            </a:r>
            <a:r>
              <a:rPr lang="cs-CZ" baseline="-10000" smtClean="0">
                <a:cs typeface="Arial" charset="0"/>
              </a:rPr>
              <a:t>i</a:t>
            </a:r>
            <a:r>
              <a:rPr lang="cs-CZ" smtClean="0">
                <a:cs typeface="Arial" charset="0"/>
              </a:rPr>
              <a:t> čeká na P</a:t>
            </a:r>
            <a:r>
              <a:rPr lang="cs-CZ" baseline="-10000" smtClean="0">
                <a:cs typeface="Arial" charset="0"/>
              </a:rPr>
              <a:t>j</a:t>
            </a:r>
          </a:p>
          <a:p>
            <a:pPr marL="395288" eaLnBrk="1" hangingPunct="1"/>
            <a:r>
              <a:rPr lang="cs-CZ" smtClean="0">
                <a:cs typeface="Arial" charset="0"/>
              </a:rPr>
              <a:t>Periodicky se provádí algoritmus, který v grafu hledá cykly</a:t>
            </a:r>
          </a:p>
          <a:p>
            <a:pPr marL="395288" eaLnBrk="1" hangingPunct="1"/>
            <a:r>
              <a:rPr lang="cs-CZ" smtClean="0">
                <a:cs typeface="Arial" charset="0"/>
              </a:rPr>
              <a:t>Algoritmus pro detekci cyklu v grafu požaduje provedení </a:t>
            </a:r>
            <a:r>
              <a:rPr lang="cs-CZ" i="1" smtClean="0">
                <a:cs typeface="Arial" charset="0"/>
              </a:rPr>
              <a:t>n</a:t>
            </a:r>
            <a:r>
              <a:rPr lang="cs-CZ" i="1" baseline="20000" smtClean="0">
                <a:cs typeface="Arial" charset="0"/>
              </a:rPr>
              <a:t>2</a:t>
            </a:r>
            <a:r>
              <a:rPr lang="cs-CZ" smtClean="0">
                <a:cs typeface="Arial" charset="0"/>
              </a:rPr>
              <a:t> operací, kde </a:t>
            </a:r>
            <a:r>
              <a:rPr lang="cs-CZ" i="1" smtClean="0">
                <a:cs typeface="Arial" charset="0"/>
              </a:rPr>
              <a:t>n</a:t>
            </a:r>
            <a:r>
              <a:rPr lang="cs-CZ" smtClean="0">
                <a:cs typeface="Arial" charset="0"/>
              </a:rPr>
              <a:t> je počet uzlů v grafu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1 INSTANCE PROSTŘEDKU KAŽDÉHO TYPU</a:t>
            </a:r>
            <a:endParaRPr lang="cs-CZ" sz="3200" dirty="0"/>
          </a:p>
        </p:txBody>
      </p:sp>
      <p:sp>
        <p:nvSpPr>
          <p:cNvPr id="2662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Existuje množina blokovaných procesů, každý </a:t>
            </a:r>
            <a:r>
              <a:rPr lang="en-US" sz="2600" smtClean="0"/>
              <a:t>proces </a:t>
            </a:r>
            <a:r>
              <a:rPr lang="cs-CZ" sz="2600" smtClean="0"/>
              <a:t>vlastní nějaký prostředek (zdroj) a čeká na zdroj držený jiným procesem z této množiny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Příklad 1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v systému existují 2 páskové mechaniky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procesy P</a:t>
            </a:r>
            <a:r>
              <a:rPr lang="cs-CZ" baseline="-10000" smtClean="0"/>
              <a:t>1</a:t>
            </a:r>
            <a:r>
              <a:rPr lang="cs-CZ" smtClean="0"/>
              <a:t> a P</a:t>
            </a:r>
            <a:r>
              <a:rPr lang="cs-CZ" baseline="-10000" smtClean="0"/>
              <a:t>2</a:t>
            </a:r>
            <a:r>
              <a:rPr lang="cs-CZ" smtClean="0"/>
              <a:t> chtějí kopírovat data z pásky na pásku, každý z procesů „vlastní“ jednu mechaniku a požaduje alokací druhé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Příklad 2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Semafory A a B, inicializované na 1</a:t>
            </a:r>
          </a:p>
          <a:p>
            <a:pPr marL="1979613" lvl="4"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</a:t>
            </a:r>
            <a:r>
              <a:rPr lang="en-US" sz="1800" i="1" smtClean="0"/>
              <a:t>P</a:t>
            </a:r>
            <a:r>
              <a:rPr lang="en-US" sz="1800" baseline="-25000" smtClean="0"/>
              <a:t>0</a:t>
            </a:r>
            <a:r>
              <a:rPr lang="en-US" sz="1800" smtClean="0"/>
              <a:t>		   </a:t>
            </a:r>
            <a:r>
              <a:rPr lang="en-US" sz="1800" i="1" smtClean="0"/>
              <a:t>P</a:t>
            </a:r>
            <a:r>
              <a:rPr lang="en-US" sz="1800" baseline="-25000" smtClean="0"/>
              <a:t>1</a:t>
            </a:r>
            <a:endParaRPr lang="en-US" sz="1800" smtClean="0"/>
          </a:p>
          <a:p>
            <a:pPr marL="1979613" lvl="4" eaLnBrk="1" hangingPunct="1">
              <a:lnSpc>
                <a:spcPct val="80000"/>
              </a:lnSpc>
              <a:buFontTx/>
              <a:buNone/>
            </a:pPr>
            <a:r>
              <a:rPr lang="en-US" sz="1800" i="1" smtClean="0"/>
              <a:t>wait (A);		wait(B)</a:t>
            </a:r>
          </a:p>
          <a:p>
            <a:pPr marL="1979613" lvl="4" eaLnBrk="1" hangingPunct="1">
              <a:lnSpc>
                <a:spcPct val="80000"/>
              </a:lnSpc>
              <a:buFontTx/>
              <a:buNone/>
            </a:pPr>
            <a:r>
              <a:rPr lang="en-US" sz="1800" i="1" smtClean="0"/>
              <a:t>wait (B);		wait(A)</a:t>
            </a:r>
            <a:endParaRPr lang="cs-CZ" sz="1800" smtClean="0"/>
          </a:p>
        </p:txBody>
      </p:sp>
      <p:sp>
        <p:nvSpPr>
          <p:cNvPr id="117780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PROBLÉM UVÁZNUTÍ</a:t>
            </a:r>
            <a:endParaRPr lang="cs-CZ" dirty="0"/>
          </a:p>
        </p:txBody>
      </p:sp>
      <p:sp>
        <p:nvSpPr>
          <p:cNvPr id="1024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500063" y="1320800"/>
            <a:ext cx="3525837" cy="5715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600" b="1" smtClean="0">
                <a:cs typeface="Arial" charset="0"/>
              </a:rPr>
              <a:t>Graf přidělení zdrojů</a:t>
            </a:r>
          </a:p>
        </p:txBody>
      </p:sp>
      <p:sp>
        <p:nvSpPr>
          <p:cNvPr id="27651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756150" y="1312863"/>
            <a:ext cx="4137025" cy="5873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600" b="1" smtClean="0">
                <a:cs typeface="Arial" charset="0"/>
              </a:rPr>
              <a:t>Odpovídající graf čekání</a:t>
            </a:r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GRAFY</a:t>
            </a:r>
            <a:endParaRPr lang="cs-CZ" dirty="0"/>
          </a:p>
        </p:txBody>
      </p:sp>
      <p:sp>
        <p:nvSpPr>
          <p:cNvPr id="27653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pSp>
        <p:nvGrpSpPr>
          <p:cNvPr id="27654" name="Skupina 73"/>
          <p:cNvGrpSpPr>
            <a:grpSpLocks/>
          </p:cNvGrpSpPr>
          <p:nvPr/>
        </p:nvGrpSpPr>
        <p:grpSpPr bwMode="auto">
          <a:xfrm>
            <a:off x="1897063" y="2005013"/>
            <a:ext cx="714375" cy="714375"/>
            <a:chOff x="1928794" y="2000240"/>
            <a:chExt cx="714380" cy="714380"/>
          </a:xfrm>
        </p:grpSpPr>
        <p:sp>
          <p:nvSpPr>
            <p:cNvPr id="27716" name="Elipsa 25"/>
            <p:cNvSpPr>
              <a:spLocks noChangeArrowheads="1"/>
            </p:cNvSpPr>
            <p:nvPr/>
          </p:nvSpPr>
          <p:spPr bwMode="auto">
            <a:xfrm>
              <a:off x="1928794" y="2000240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7717" name="TextovéPole 26"/>
            <p:cNvSpPr txBox="1">
              <a:spLocks noChangeArrowheads="1"/>
            </p:cNvSpPr>
            <p:nvPr/>
          </p:nvSpPr>
          <p:spPr bwMode="auto">
            <a:xfrm>
              <a:off x="2000232" y="2172764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5</a:t>
              </a:r>
              <a:endParaRPr lang="cs-CZ" b="1" i="1"/>
            </a:p>
          </p:txBody>
        </p:sp>
      </p:grpSp>
      <p:grpSp>
        <p:nvGrpSpPr>
          <p:cNvPr id="27655" name="Skupina 74"/>
          <p:cNvGrpSpPr>
            <a:grpSpLocks/>
          </p:cNvGrpSpPr>
          <p:nvPr/>
        </p:nvGrpSpPr>
        <p:grpSpPr bwMode="auto">
          <a:xfrm>
            <a:off x="500063" y="3143250"/>
            <a:ext cx="720725" cy="720725"/>
            <a:chOff x="428596" y="3000372"/>
            <a:chExt cx="720000" cy="720000"/>
          </a:xfrm>
        </p:grpSpPr>
        <p:sp>
          <p:nvSpPr>
            <p:cNvPr id="27714" name="Obdélník 9"/>
            <p:cNvSpPr>
              <a:spLocks noChangeArrowheads="1"/>
            </p:cNvSpPr>
            <p:nvPr/>
          </p:nvSpPr>
          <p:spPr bwMode="auto">
            <a:xfrm>
              <a:off x="428596" y="3000372"/>
              <a:ext cx="720000" cy="72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7715" name="TextovéPole 34"/>
            <p:cNvSpPr txBox="1">
              <a:spLocks noChangeArrowheads="1"/>
            </p:cNvSpPr>
            <p:nvPr/>
          </p:nvSpPr>
          <p:spPr bwMode="auto">
            <a:xfrm>
              <a:off x="502844" y="3175706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R</a:t>
              </a:r>
              <a:r>
                <a:rPr lang="cs-CZ" b="1" i="1" baseline="-25000"/>
                <a:t>1</a:t>
              </a:r>
              <a:endParaRPr lang="cs-CZ" b="1" i="1"/>
            </a:p>
          </p:txBody>
        </p:sp>
      </p:grpSp>
      <p:grpSp>
        <p:nvGrpSpPr>
          <p:cNvPr id="27656" name="Skupina 72"/>
          <p:cNvGrpSpPr>
            <a:grpSpLocks/>
          </p:cNvGrpSpPr>
          <p:nvPr/>
        </p:nvGrpSpPr>
        <p:grpSpPr bwMode="auto">
          <a:xfrm>
            <a:off x="1893888" y="3144838"/>
            <a:ext cx="720725" cy="719137"/>
            <a:chOff x="1904997" y="2995608"/>
            <a:chExt cx="720000" cy="720000"/>
          </a:xfrm>
        </p:grpSpPr>
        <p:sp>
          <p:nvSpPr>
            <p:cNvPr id="27712" name="Obdélník 31"/>
            <p:cNvSpPr>
              <a:spLocks noChangeArrowheads="1"/>
            </p:cNvSpPr>
            <p:nvPr/>
          </p:nvSpPr>
          <p:spPr bwMode="auto">
            <a:xfrm>
              <a:off x="1904997" y="2995608"/>
              <a:ext cx="720000" cy="72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7713" name="TextovéPole 35"/>
            <p:cNvSpPr txBox="1">
              <a:spLocks noChangeArrowheads="1"/>
            </p:cNvSpPr>
            <p:nvPr/>
          </p:nvSpPr>
          <p:spPr bwMode="auto">
            <a:xfrm>
              <a:off x="2003042" y="3175706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R</a:t>
              </a:r>
              <a:r>
                <a:rPr lang="cs-CZ" b="1" i="1" baseline="-25000"/>
                <a:t>3</a:t>
              </a:r>
              <a:endParaRPr lang="cs-CZ" b="1" i="1"/>
            </a:p>
          </p:txBody>
        </p:sp>
      </p:grpSp>
      <p:grpSp>
        <p:nvGrpSpPr>
          <p:cNvPr id="27657" name="Skupina 75"/>
          <p:cNvGrpSpPr>
            <a:grpSpLocks/>
          </p:cNvGrpSpPr>
          <p:nvPr/>
        </p:nvGrpSpPr>
        <p:grpSpPr bwMode="auto">
          <a:xfrm>
            <a:off x="3286125" y="3143250"/>
            <a:ext cx="720725" cy="720725"/>
            <a:chOff x="3178959" y="3000372"/>
            <a:chExt cx="720000" cy="720000"/>
          </a:xfrm>
        </p:grpSpPr>
        <p:sp>
          <p:nvSpPr>
            <p:cNvPr id="27710" name="Obdélník 32"/>
            <p:cNvSpPr>
              <a:spLocks noChangeArrowheads="1"/>
            </p:cNvSpPr>
            <p:nvPr/>
          </p:nvSpPr>
          <p:spPr bwMode="auto">
            <a:xfrm>
              <a:off x="3178959" y="3000372"/>
              <a:ext cx="720000" cy="72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7711" name="TextovéPole 36"/>
            <p:cNvSpPr txBox="1">
              <a:spLocks noChangeArrowheads="1"/>
            </p:cNvSpPr>
            <p:nvPr/>
          </p:nvSpPr>
          <p:spPr bwMode="auto">
            <a:xfrm>
              <a:off x="3253207" y="3175706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R</a:t>
              </a:r>
              <a:r>
                <a:rPr lang="cs-CZ" b="1" i="1" baseline="-25000"/>
                <a:t>4</a:t>
              </a:r>
              <a:endParaRPr lang="cs-CZ" b="1" i="1"/>
            </a:p>
          </p:txBody>
        </p:sp>
      </p:grpSp>
      <p:grpSp>
        <p:nvGrpSpPr>
          <p:cNvPr id="27658" name="Skupina 76"/>
          <p:cNvGrpSpPr>
            <a:grpSpLocks/>
          </p:cNvGrpSpPr>
          <p:nvPr/>
        </p:nvGrpSpPr>
        <p:grpSpPr bwMode="auto">
          <a:xfrm>
            <a:off x="3268663" y="5429250"/>
            <a:ext cx="719137" cy="720725"/>
            <a:chOff x="3178959" y="5429264"/>
            <a:chExt cx="720000" cy="720000"/>
          </a:xfrm>
        </p:grpSpPr>
        <p:sp>
          <p:nvSpPr>
            <p:cNvPr id="27708" name="Obdélník 12"/>
            <p:cNvSpPr>
              <a:spLocks noChangeArrowheads="1"/>
            </p:cNvSpPr>
            <p:nvPr/>
          </p:nvSpPr>
          <p:spPr bwMode="auto">
            <a:xfrm>
              <a:off x="3178959" y="5429264"/>
              <a:ext cx="720000" cy="72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709" name="TextovéPole 37"/>
            <p:cNvSpPr txBox="1">
              <a:spLocks noChangeArrowheads="1"/>
            </p:cNvSpPr>
            <p:nvPr/>
          </p:nvSpPr>
          <p:spPr bwMode="auto">
            <a:xfrm>
              <a:off x="3253207" y="5604598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R</a:t>
              </a:r>
              <a:r>
                <a:rPr lang="cs-CZ" b="1" i="1" baseline="-25000"/>
                <a:t>5</a:t>
              </a:r>
              <a:endParaRPr lang="cs-CZ" b="1" i="1"/>
            </a:p>
          </p:txBody>
        </p:sp>
      </p:grpSp>
      <p:grpSp>
        <p:nvGrpSpPr>
          <p:cNvPr id="27659" name="Skupina 77"/>
          <p:cNvGrpSpPr>
            <a:grpSpLocks/>
          </p:cNvGrpSpPr>
          <p:nvPr/>
        </p:nvGrpSpPr>
        <p:grpSpPr bwMode="auto">
          <a:xfrm>
            <a:off x="500063" y="5429250"/>
            <a:ext cx="720725" cy="720725"/>
            <a:chOff x="428596" y="5429264"/>
            <a:chExt cx="720000" cy="720000"/>
          </a:xfrm>
        </p:grpSpPr>
        <p:sp>
          <p:nvSpPr>
            <p:cNvPr id="27706" name="Obdélník 13"/>
            <p:cNvSpPr>
              <a:spLocks noChangeArrowheads="1"/>
            </p:cNvSpPr>
            <p:nvPr/>
          </p:nvSpPr>
          <p:spPr bwMode="auto">
            <a:xfrm>
              <a:off x="428596" y="5429264"/>
              <a:ext cx="720000" cy="72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707" name="TextovéPole 38"/>
            <p:cNvSpPr txBox="1">
              <a:spLocks noChangeArrowheads="1"/>
            </p:cNvSpPr>
            <p:nvPr/>
          </p:nvSpPr>
          <p:spPr bwMode="auto">
            <a:xfrm>
              <a:off x="502844" y="5604598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R</a:t>
              </a:r>
              <a:r>
                <a:rPr lang="cs-CZ" b="1" i="1" baseline="-25000"/>
                <a:t>2</a:t>
              </a:r>
              <a:endParaRPr lang="cs-CZ" b="1" i="1"/>
            </a:p>
          </p:txBody>
        </p:sp>
      </p:grpSp>
      <p:grpSp>
        <p:nvGrpSpPr>
          <p:cNvPr id="27660" name="Skupina 55"/>
          <p:cNvGrpSpPr>
            <a:grpSpLocks/>
          </p:cNvGrpSpPr>
          <p:nvPr/>
        </p:nvGrpSpPr>
        <p:grpSpPr bwMode="auto">
          <a:xfrm>
            <a:off x="4929188" y="3786188"/>
            <a:ext cx="714375" cy="714375"/>
            <a:chOff x="4893471" y="4214818"/>
            <a:chExt cx="714380" cy="714380"/>
          </a:xfrm>
        </p:grpSpPr>
        <p:sp>
          <p:nvSpPr>
            <p:cNvPr id="27704" name="Elipsa 45"/>
            <p:cNvSpPr>
              <a:spLocks noChangeArrowheads="1"/>
            </p:cNvSpPr>
            <p:nvPr/>
          </p:nvSpPr>
          <p:spPr bwMode="auto">
            <a:xfrm>
              <a:off x="4893471" y="4214818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705" name="TextovéPole 46"/>
            <p:cNvSpPr txBox="1">
              <a:spLocks noChangeArrowheads="1"/>
            </p:cNvSpPr>
            <p:nvPr/>
          </p:nvSpPr>
          <p:spPr bwMode="auto">
            <a:xfrm>
              <a:off x="4964909" y="4387342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1</a:t>
              </a:r>
              <a:endParaRPr lang="cs-CZ" b="1" i="1"/>
            </a:p>
          </p:txBody>
        </p:sp>
      </p:grpSp>
      <p:grpSp>
        <p:nvGrpSpPr>
          <p:cNvPr id="27661" name="Skupina 56"/>
          <p:cNvGrpSpPr>
            <a:grpSpLocks/>
          </p:cNvGrpSpPr>
          <p:nvPr/>
        </p:nvGrpSpPr>
        <p:grpSpPr bwMode="auto">
          <a:xfrm>
            <a:off x="6313488" y="3786188"/>
            <a:ext cx="714375" cy="714375"/>
            <a:chOff x="6252198" y="4214818"/>
            <a:chExt cx="714380" cy="714380"/>
          </a:xfrm>
        </p:grpSpPr>
        <p:sp>
          <p:nvSpPr>
            <p:cNvPr id="27702" name="Elipsa 47"/>
            <p:cNvSpPr>
              <a:spLocks noChangeArrowheads="1"/>
            </p:cNvSpPr>
            <p:nvPr/>
          </p:nvSpPr>
          <p:spPr bwMode="auto">
            <a:xfrm>
              <a:off x="6252198" y="4214818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703" name="TextovéPole 48"/>
            <p:cNvSpPr txBox="1">
              <a:spLocks noChangeArrowheads="1"/>
            </p:cNvSpPr>
            <p:nvPr/>
          </p:nvSpPr>
          <p:spPr bwMode="auto">
            <a:xfrm>
              <a:off x="6323636" y="4387342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2</a:t>
              </a:r>
              <a:endParaRPr lang="cs-CZ" b="1" i="1"/>
            </a:p>
          </p:txBody>
        </p:sp>
      </p:grpSp>
      <p:grpSp>
        <p:nvGrpSpPr>
          <p:cNvPr id="27662" name="Skupina 57"/>
          <p:cNvGrpSpPr>
            <a:grpSpLocks/>
          </p:cNvGrpSpPr>
          <p:nvPr/>
        </p:nvGrpSpPr>
        <p:grpSpPr bwMode="auto">
          <a:xfrm>
            <a:off x="7680325" y="3786188"/>
            <a:ext cx="714375" cy="714375"/>
            <a:chOff x="7643834" y="4214818"/>
            <a:chExt cx="714380" cy="714380"/>
          </a:xfrm>
        </p:grpSpPr>
        <p:sp>
          <p:nvSpPr>
            <p:cNvPr id="27700" name="Elipsa 49"/>
            <p:cNvSpPr>
              <a:spLocks noChangeArrowheads="1"/>
            </p:cNvSpPr>
            <p:nvPr/>
          </p:nvSpPr>
          <p:spPr bwMode="auto">
            <a:xfrm>
              <a:off x="7643834" y="4214818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701" name="TextovéPole 50"/>
            <p:cNvSpPr txBox="1">
              <a:spLocks noChangeArrowheads="1"/>
            </p:cNvSpPr>
            <p:nvPr/>
          </p:nvSpPr>
          <p:spPr bwMode="auto">
            <a:xfrm>
              <a:off x="7715272" y="4387342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3</a:t>
              </a:r>
              <a:endParaRPr lang="cs-CZ" b="1" i="1"/>
            </a:p>
          </p:txBody>
        </p:sp>
      </p:grpSp>
      <p:grpSp>
        <p:nvGrpSpPr>
          <p:cNvPr id="27663" name="Skupina 59"/>
          <p:cNvGrpSpPr>
            <a:grpSpLocks/>
          </p:cNvGrpSpPr>
          <p:nvPr/>
        </p:nvGrpSpPr>
        <p:grpSpPr bwMode="auto">
          <a:xfrm>
            <a:off x="6313488" y="5000625"/>
            <a:ext cx="714375" cy="714375"/>
            <a:chOff x="6252198" y="5432074"/>
            <a:chExt cx="714380" cy="714380"/>
          </a:xfrm>
        </p:grpSpPr>
        <p:sp>
          <p:nvSpPr>
            <p:cNvPr id="27698" name="Elipsa 51"/>
            <p:cNvSpPr>
              <a:spLocks noChangeArrowheads="1"/>
            </p:cNvSpPr>
            <p:nvPr/>
          </p:nvSpPr>
          <p:spPr bwMode="auto">
            <a:xfrm>
              <a:off x="6252198" y="5432074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699" name="TextovéPole 52"/>
            <p:cNvSpPr txBox="1">
              <a:spLocks noChangeArrowheads="1"/>
            </p:cNvSpPr>
            <p:nvPr/>
          </p:nvSpPr>
          <p:spPr bwMode="auto">
            <a:xfrm>
              <a:off x="6323636" y="5604598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4</a:t>
              </a:r>
              <a:endParaRPr lang="cs-CZ" b="1" i="1"/>
            </a:p>
          </p:txBody>
        </p:sp>
      </p:grpSp>
      <p:grpSp>
        <p:nvGrpSpPr>
          <p:cNvPr id="27664" name="Skupina 58"/>
          <p:cNvGrpSpPr>
            <a:grpSpLocks/>
          </p:cNvGrpSpPr>
          <p:nvPr/>
        </p:nvGrpSpPr>
        <p:grpSpPr bwMode="auto">
          <a:xfrm>
            <a:off x="6313488" y="2571750"/>
            <a:ext cx="714375" cy="714375"/>
            <a:chOff x="6286512" y="3000372"/>
            <a:chExt cx="714380" cy="714380"/>
          </a:xfrm>
        </p:grpSpPr>
        <p:sp>
          <p:nvSpPr>
            <p:cNvPr id="27696" name="Elipsa 53"/>
            <p:cNvSpPr>
              <a:spLocks noChangeArrowheads="1"/>
            </p:cNvSpPr>
            <p:nvPr/>
          </p:nvSpPr>
          <p:spPr bwMode="auto">
            <a:xfrm>
              <a:off x="6286512" y="3000372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697" name="TextovéPole 54"/>
            <p:cNvSpPr txBox="1">
              <a:spLocks noChangeArrowheads="1"/>
            </p:cNvSpPr>
            <p:nvPr/>
          </p:nvSpPr>
          <p:spPr bwMode="auto">
            <a:xfrm>
              <a:off x="6357950" y="3172896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5</a:t>
              </a:r>
              <a:endParaRPr lang="cs-CZ" b="1" i="1"/>
            </a:p>
          </p:txBody>
        </p:sp>
      </p:grpSp>
      <p:grpSp>
        <p:nvGrpSpPr>
          <p:cNvPr id="27665" name="Skupina 60"/>
          <p:cNvGrpSpPr>
            <a:grpSpLocks/>
          </p:cNvGrpSpPr>
          <p:nvPr/>
        </p:nvGrpSpPr>
        <p:grpSpPr bwMode="auto">
          <a:xfrm>
            <a:off x="500063" y="4286250"/>
            <a:ext cx="714375" cy="714375"/>
            <a:chOff x="4893471" y="4214818"/>
            <a:chExt cx="714380" cy="714380"/>
          </a:xfrm>
        </p:grpSpPr>
        <p:sp>
          <p:nvSpPr>
            <p:cNvPr id="27694" name="Elipsa 61"/>
            <p:cNvSpPr>
              <a:spLocks noChangeArrowheads="1"/>
            </p:cNvSpPr>
            <p:nvPr/>
          </p:nvSpPr>
          <p:spPr bwMode="auto">
            <a:xfrm>
              <a:off x="4893471" y="4214818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7695" name="TextovéPole 62"/>
            <p:cNvSpPr txBox="1">
              <a:spLocks noChangeArrowheads="1"/>
            </p:cNvSpPr>
            <p:nvPr/>
          </p:nvSpPr>
          <p:spPr bwMode="auto">
            <a:xfrm>
              <a:off x="4964909" y="4387342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1</a:t>
              </a:r>
              <a:endParaRPr lang="cs-CZ" b="1" i="1"/>
            </a:p>
          </p:txBody>
        </p:sp>
      </p:grpSp>
      <p:grpSp>
        <p:nvGrpSpPr>
          <p:cNvPr id="27666" name="Skupina 63"/>
          <p:cNvGrpSpPr>
            <a:grpSpLocks/>
          </p:cNvGrpSpPr>
          <p:nvPr/>
        </p:nvGrpSpPr>
        <p:grpSpPr bwMode="auto">
          <a:xfrm>
            <a:off x="1897063" y="4289425"/>
            <a:ext cx="714375" cy="714375"/>
            <a:chOff x="6252198" y="4214818"/>
            <a:chExt cx="714380" cy="714380"/>
          </a:xfrm>
        </p:grpSpPr>
        <p:sp>
          <p:nvSpPr>
            <p:cNvPr id="27692" name="Elipsa 64"/>
            <p:cNvSpPr>
              <a:spLocks noChangeArrowheads="1"/>
            </p:cNvSpPr>
            <p:nvPr/>
          </p:nvSpPr>
          <p:spPr bwMode="auto">
            <a:xfrm>
              <a:off x="6252198" y="4214818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7693" name="TextovéPole 65"/>
            <p:cNvSpPr txBox="1">
              <a:spLocks noChangeArrowheads="1"/>
            </p:cNvSpPr>
            <p:nvPr/>
          </p:nvSpPr>
          <p:spPr bwMode="auto">
            <a:xfrm>
              <a:off x="6323636" y="4387342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/>
                <a:t>P</a:t>
              </a:r>
              <a:r>
                <a:rPr lang="cs-CZ" b="1" baseline="-25000"/>
                <a:t>2</a:t>
              </a:r>
              <a:endParaRPr lang="cs-CZ" b="1"/>
            </a:p>
          </p:txBody>
        </p:sp>
      </p:grpSp>
      <p:grpSp>
        <p:nvGrpSpPr>
          <p:cNvPr id="27667" name="Skupina 66"/>
          <p:cNvGrpSpPr>
            <a:grpSpLocks/>
          </p:cNvGrpSpPr>
          <p:nvPr/>
        </p:nvGrpSpPr>
        <p:grpSpPr bwMode="auto">
          <a:xfrm>
            <a:off x="3286125" y="4286250"/>
            <a:ext cx="714375" cy="714375"/>
            <a:chOff x="7643834" y="4214818"/>
            <a:chExt cx="714380" cy="714380"/>
          </a:xfrm>
        </p:grpSpPr>
        <p:sp>
          <p:nvSpPr>
            <p:cNvPr id="27690" name="Elipsa 67"/>
            <p:cNvSpPr>
              <a:spLocks noChangeArrowheads="1"/>
            </p:cNvSpPr>
            <p:nvPr/>
          </p:nvSpPr>
          <p:spPr bwMode="auto">
            <a:xfrm>
              <a:off x="7643834" y="4214818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691" name="TextovéPole 68"/>
            <p:cNvSpPr txBox="1">
              <a:spLocks noChangeArrowheads="1"/>
            </p:cNvSpPr>
            <p:nvPr/>
          </p:nvSpPr>
          <p:spPr bwMode="auto">
            <a:xfrm>
              <a:off x="7715272" y="4387342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3</a:t>
              </a:r>
              <a:endParaRPr lang="cs-CZ" b="1" i="1"/>
            </a:p>
          </p:txBody>
        </p:sp>
      </p:grpSp>
      <p:grpSp>
        <p:nvGrpSpPr>
          <p:cNvPr id="27668" name="Skupina 69"/>
          <p:cNvGrpSpPr>
            <a:grpSpLocks/>
          </p:cNvGrpSpPr>
          <p:nvPr/>
        </p:nvGrpSpPr>
        <p:grpSpPr bwMode="auto">
          <a:xfrm>
            <a:off x="1897063" y="5429250"/>
            <a:ext cx="714375" cy="714375"/>
            <a:chOff x="6252198" y="5432074"/>
            <a:chExt cx="714380" cy="714380"/>
          </a:xfrm>
        </p:grpSpPr>
        <p:sp>
          <p:nvSpPr>
            <p:cNvPr id="27688" name="Elipsa 70"/>
            <p:cNvSpPr>
              <a:spLocks noChangeArrowheads="1"/>
            </p:cNvSpPr>
            <p:nvPr/>
          </p:nvSpPr>
          <p:spPr bwMode="auto">
            <a:xfrm>
              <a:off x="6252198" y="5432074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689" name="TextovéPole 71"/>
            <p:cNvSpPr txBox="1">
              <a:spLocks noChangeArrowheads="1"/>
            </p:cNvSpPr>
            <p:nvPr/>
          </p:nvSpPr>
          <p:spPr bwMode="auto">
            <a:xfrm>
              <a:off x="6323636" y="5604598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4</a:t>
              </a:r>
              <a:endParaRPr lang="cs-CZ" b="1" i="1"/>
            </a:p>
          </p:txBody>
        </p:sp>
      </p:grpSp>
      <p:cxnSp>
        <p:nvCxnSpPr>
          <p:cNvPr id="27669" name="Přímá spojovací šipka 79"/>
          <p:cNvCxnSpPr>
            <a:cxnSpLocks noChangeShapeType="1"/>
            <a:stCxn id="27712" idx="0"/>
            <a:endCxn id="27716" idx="4"/>
          </p:cNvCxnSpPr>
          <p:nvPr/>
        </p:nvCxnSpPr>
        <p:spPr bwMode="auto">
          <a:xfrm rot="5400000" flipH="1" flipV="1">
            <a:off x="2042319" y="2931319"/>
            <a:ext cx="42545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0" name="Přímá spojovací šipka 81"/>
          <p:cNvCxnSpPr>
            <a:cxnSpLocks noChangeShapeType="1"/>
            <a:stCxn id="27694" idx="0"/>
            <a:endCxn id="27714" idx="2"/>
          </p:cNvCxnSpPr>
          <p:nvPr/>
        </p:nvCxnSpPr>
        <p:spPr bwMode="auto">
          <a:xfrm rot="5400000" flipH="1" flipV="1">
            <a:off x="647700" y="4073525"/>
            <a:ext cx="422275" cy="31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1" name="Přímá spojovací šipka 83"/>
          <p:cNvCxnSpPr>
            <a:cxnSpLocks noChangeShapeType="1"/>
            <a:stCxn id="27706" idx="0"/>
            <a:endCxn id="27694" idx="4"/>
          </p:cNvCxnSpPr>
          <p:nvPr/>
        </p:nvCxnSpPr>
        <p:spPr bwMode="auto">
          <a:xfrm rot="16200000" flipV="1">
            <a:off x="644525" y="5213350"/>
            <a:ext cx="428625" cy="31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2" name="Přímá spojovací šipka 85"/>
          <p:cNvCxnSpPr>
            <a:cxnSpLocks noChangeShapeType="1"/>
            <a:stCxn id="27688" idx="2"/>
            <a:endCxn id="27706" idx="3"/>
          </p:cNvCxnSpPr>
          <p:nvPr/>
        </p:nvCxnSpPr>
        <p:spPr bwMode="auto">
          <a:xfrm rot="10800000" flipV="1">
            <a:off x="1220788" y="5786438"/>
            <a:ext cx="676275" cy="31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3" name="Přímá spojovací šipka 87"/>
          <p:cNvCxnSpPr>
            <a:cxnSpLocks noChangeShapeType="1"/>
            <a:stCxn id="27708" idx="1"/>
            <a:endCxn id="27688" idx="6"/>
          </p:cNvCxnSpPr>
          <p:nvPr/>
        </p:nvCxnSpPr>
        <p:spPr bwMode="auto">
          <a:xfrm rot="10800000">
            <a:off x="2611438" y="5786438"/>
            <a:ext cx="657225" cy="31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4" name="Přímá spojovací šipka 89"/>
          <p:cNvCxnSpPr>
            <a:cxnSpLocks noChangeShapeType="1"/>
            <a:endCxn id="27692" idx="1"/>
          </p:cNvCxnSpPr>
          <p:nvPr/>
        </p:nvCxnSpPr>
        <p:spPr bwMode="auto">
          <a:xfrm>
            <a:off x="1214438" y="3857625"/>
            <a:ext cx="787400" cy="5365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5" name="Přímá spojovací šipka 91"/>
          <p:cNvCxnSpPr>
            <a:cxnSpLocks noChangeShapeType="1"/>
            <a:stCxn id="27692" idx="0"/>
            <a:endCxn id="27712" idx="2"/>
          </p:cNvCxnSpPr>
          <p:nvPr/>
        </p:nvCxnSpPr>
        <p:spPr bwMode="auto">
          <a:xfrm rot="5400000" flipH="1" flipV="1">
            <a:off x="2042319" y="4077494"/>
            <a:ext cx="42545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6" name="Přímá spojovací šipka 93"/>
          <p:cNvCxnSpPr>
            <a:cxnSpLocks noChangeShapeType="1"/>
            <a:stCxn id="27692" idx="7"/>
          </p:cNvCxnSpPr>
          <p:nvPr/>
        </p:nvCxnSpPr>
        <p:spPr bwMode="auto">
          <a:xfrm rot="5400000" flipH="1" flipV="1">
            <a:off x="2628106" y="3736182"/>
            <a:ext cx="536575" cy="7794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7" name="Přímá spojovací šipka 95"/>
          <p:cNvCxnSpPr>
            <a:cxnSpLocks noChangeShapeType="1"/>
            <a:stCxn id="27710" idx="2"/>
            <a:endCxn id="27690" idx="0"/>
          </p:cNvCxnSpPr>
          <p:nvPr/>
        </p:nvCxnSpPr>
        <p:spPr bwMode="auto">
          <a:xfrm rot="5400000">
            <a:off x="3433763" y="4073525"/>
            <a:ext cx="422275" cy="31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8" name="Přímá spojovací šipka 97"/>
          <p:cNvCxnSpPr>
            <a:cxnSpLocks noChangeShapeType="1"/>
            <a:stCxn id="27690" idx="4"/>
            <a:endCxn id="27708" idx="0"/>
          </p:cNvCxnSpPr>
          <p:nvPr/>
        </p:nvCxnSpPr>
        <p:spPr bwMode="auto">
          <a:xfrm rot="5400000">
            <a:off x="3421856" y="5207794"/>
            <a:ext cx="428625" cy="142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9" name="Přímá spojovací šipka 99"/>
          <p:cNvCxnSpPr>
            <a:cxnSpLocks noChangeShapeType="1"/>
            <a:stCxn id="27692" idx="5"/>
          </p:cNvCxnSpPr>
          <p:nvPr/>
        </p:nvCxnSpPr>
        <p:spPr bwMode="auto">
          <a:xfrm rot="16200000" flipH="1">
            <a:off x="2631281" y="4774407"/>
            <a:ext cx="530225" cy="7794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80" name="Přímá spojovací šipka 101"/>
          <p:cNvCxnSpPr>
            <a:cxnSpLocks noChangeShapeType="1"/>
            <a:stCxn id="27702" idx="0"/>
            <a:endCxn id="27696" idx="4"/>
          </p:cNvCxnSpPr>
          <p:nvPr/>
        </p:nvCxnSpPr>
        <p:spPr bwMode="auto">
          <a:xfrm rot="5400000" flipH="1" flipV="1">
            <a:off x="6419057" y="3536156"/>
            <a:ext cx="501650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81" name="Přímá spojovací šipka 104"/>
          <p:cNvCxnSpPr>
            <a:cxnSpLocks noChangeShapeType="1"/>
            <a:stCxn id="27704" idx="6"/>
            <a:endCxn id="27702" idx="2"/>
          </p:cNvCxnSpPr>
          <p:nvPr/>
        </p:nvCxnSpPr>
        <p:spPr bwMode="auto">
          <a:xfrm>
            <a:off x="5643563" y="4143375"/>
            <a:ext cx="669925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82" name="Přímá spojovací šipka 106"/>
          <p:cNvCxnSpPr>
            <a:cxnSpLocks noChangeShapeType="1"/>
            <a:stCxn id="27702" idx="6"/>
            <a:endCxn id="27700" idx="2"/>
          </p:cNvCxnSpPr>
          <p:nvPr/>
        </p:nvCxnSpPr>
        <p:spPr bwMode="auto">
          <a:xfrm>
            <a:off x="7027863" y="4143375"/>
            <a:ext cx="652462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83" name="Přímá spojovací šipka 110"/>
          <p:cNvCxnSpPr>
            <a:cxnSpLocks noChangeShapeType="1"/>
            <a:stCxn id="27702" idx="4"/>
            <a:endCxn id="27698" idx="0"/>
          </p:cNvCxnSpPr>
          <p:nvPr/>
        </p:nvCxnSpPr>
        <p:spPr bwMode="auto">
          <a:xfrm rot="5400000">
            <a:off x="6419850" y="4751388"/>
            <a:ext cx="500063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84" name="Přímá spojovací šipka 112"/>
          <p:cNvCxnSpPr>
            <a:cxnSpLocks noChangeShapeType="1"/>
            <a:stCxn id="27698" idx="1"/>
            <a:endCxn id="27704" idx="5"/>
          </p:cNvCxnSpPr>
          <p:nvPr/>
        </p:nvCxnSpPr>
        <p:spPr bwMode="auto">
          <a:xfrm rot="16200000" flipV="1">
            <a:off x="5623720" y="4310856"/>
            <a:ext cx="709612" cy="8794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85" name="Přímá spojovací šipka 114"/>
          <p:cNvCxnSpPr>
            <a:cxnSpLocks noChangeShapeType="1"/>
            <a:stCxn id="27700" idx="3"/>
            <a:endCxn id="27698" idx="7"/>
          </p:cNvCxnSpPr>
          <p:nvPr/>
        </p:nvCxnSpPr>
        <p:spPr bwMode="auto">
          <a:xfrm rot="5400000">
            <a:off x="6998495" y="4320381"/>
            <a:ext cx="709612" cy="86042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27686" name="TextovéPole 115"/>
          <p:cNvSpPr txBox="1">
            <a:spLocks noChangeArrowheads="1"/>
          </p:cNvSpPr>
          <p:nvPr/>
        </p:nvSpPr>
        <p:spPr bwMode="auto">
          <a:xfrm>
            <a:off x="357188" y="2035175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/>
              <a:t>(a)</a:t>
            </a:r>
          </a:p>
        </p:txBody>
      </p:sp>
      <p:sp>
        <p:nvSpPr>
          <p:cNvPr id="27687" name="TextovéPole 116"/>
          <p:cNvSpPr txBox="1">
            <a:spLocks noChangeArrowheads="1"/>
          </p:cNvSpPr>
          <p:nvPr/>
        </p:nvSpPr>
        <p:spPr bwMode="auto">
          <a:xfrm>
            <a:off x="4500563" y="2035175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/>
              <a:t>(b)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Násilné ukončení uváznutých procesů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Násilně se ukončuje jednotlivě proces po procesu, dokud se neodstraní cyklus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Čím je dáno pořadí násilného ukončení?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priorita procesu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doba běhu procesu, doba potřebná k ukončení procesu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prostředky, které proces použil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prostředky, které proces potřebuje k ukončení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počet procesů, které bude potřeba ukončit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preference interaktivních nebo dávkových procesů</a:t>
            </a:r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OBNOVA: UKONČENÍ PROCESU</a:t>
            </a:r>
            <a:endParaRPr lang="cs-CZ" dirty="0"/>
          </a:p>
        </p:txBody>
      </p:sp>
      <p:sp>
        <p:nvSpPr>
          <p:cNvPr id="2867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Výběr oběti: minimalizace ceny</a:t>
            </a:r>
          </a:p>
          <a:p>
            <a:pPr marL="395288" eaLnBrk="1" hangingPunct="1"/>
            <a:r>
              <a:rPr lang="cs-CZ" smtClean="0"/>
              <a:t>Návrat zpět (rollback) – návrat do některého bezpečného stavu, proces restartujeme z tohoto stavu</a:t>
            </a:r>
          </a:p>
          <a:p>
            <a:pPr marL="395288" eaLnBrk="1" hangingPunct="1"/>
            <a:r>
              <a:rPr lang="cs-CZ" smtClean="0"/>
              <a:t>Stárnutí – některý proces může být vybírán jako oběť trvale</a:t>
            </a:r>
          </a:p>
          <a:p>
            <a:pPr marL="719138" lvl="1" eaLnBrk="1" hangingPunct="1"/>
            <a:r>
              <a:rPr lang="cs-CZ" smtClean="0"/>
              <a:t>řešení: do cenové funkce zahrneme počet restartů (rollbacků)</a:t>
            </a:r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OBNOVA: NOVÉ ROZDĚLENÍ PROSTŘEDKŮ</a:t>
            </a:r>
            <a:endParaRPr lang="cs-CZ" sz="3200" dirty="0"/>
          </a:p>
        </p:txBody>
      </p:sp>
      <p:sp>
        <p:nvSpPr>
          <p:cNvPr id="2970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2928938"/>
            <a:ext cx="8207375" cy="3357562"/>
          </a:xfrm>
        </p:spPr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Most s jednosměrným provozem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Každý vjezd mostu lze chápat jako zdroj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Dojde-li k uváznutí, lze ho řešit tím, že se jedno auto vrátí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Preempce zdroje (přivlastnění si zdroje, který vlastnil někdo jiný) a vrácení soupeře do situace před žádostí o přidělení zdroje (preemption a rollback)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Při řešení uváznutí se může vracet i více vozů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Může docházet ke stárnutí</a:t>
            </a:r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ÚZKÝ MOST</a:t>
            </a:r>
            <a:endParaRPr lang="cs-CZ" dirty="0"/>
          </a:p>
        </p:txBody>
      </p:sp>
      <p:sp>
        <p:nvSpPr>
          <p:cNvPr id="1126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cxnSp>
        <p:nvCxnSpPr>
          <p:cNvPr id="11269" name="Přímá spojovací čára 36"/>
          <p:cNvCxnSpPr>
            <a:cxnSpLocks noChangeShapeType="1"/>
          </p:cNvCxnSpPr>
          <p:nvPr/>
        </p:nvCxnSpPr>
        <p:spPr bwMode="auto">
          <a:xfrm>
            <a:off x="928688" y="1428750"/>
            <a:ext cx="2500312" cy="1588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0" name="Přímá spojovací čára 37"/>
          <p:cNvCxnSpPr>
            <a:cxnSpLocks noChangeShapeType="1"/>
          </p:cNvCxnSpPr>
          <p:nvPr/>
        </p:nvCxnSpPr>
        <p:spPr bwMode="auto">
          <a:xfrm>
            <a:off x="928688" y="2643188"/>
            <a:ext cx="2500312" cy="1587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1" name="Přímá spojovací čára 38"/>
          <p:cNvCxnSpPr>
            <a:cxnSpLocks noChangeShapeType="1"/>
          </p:cNvCxnSpPr>
          <p:nvPr/>
        </p:nvCxnSpPr>
        <p:spPr bwMode="auto">
          <a:xfrm>
            <a:off x="928688" y="2035175"/>
            <a:ext cx="2500312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1272" name="Přímá spojovací čára 43"/>
          <p:cNvCxnSpPr>
            <a:cxnSpLocks noChangeShapeType="1"/>
          </p:cNvCxnSpPr>
          <p:nvPr/>
        </p:nvCxnSpPr>
        <p:spPr bwMode="auto">
          <a:xfrm>
            <a:off x="3429000" y="1428750"/>
            <a:ext cx="428625" cy="285750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3" name="Přímá spojovací čára 44"/>
          <p:cNvCxnSpPr>
            <a:cxnSpLocks noChangeShapeType="1"/>
          </p:cNvCxnSpPr>
          <p:nvPr/>
        </p:nvCxnSpPr>
        <p:spPr bwMode="auto">
          <a:xfrm rot="10800000" flipH="1">
            <a:off x="3429000" y="2357438"/>
            <a:ext cx="428625" cy="285750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4" name="Přímá spojovací čára 46"/>
          <p:cNvCxnSpPr>
            <a:cxnSpLocks noChangeShapeType="1"/>
          </p:cNvCxnSpPr>
          <p:nvPr/>
        </p:nvCxnSpPr>
        <p:spPr bwMode="auto">
          <a:xfrm>
            <a:off x="3857625" y="1714500"/>
            <a:ext cx="1152525" cy="1588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5" name="Přímá spojovací čára 47"/>
          <p:cNvCxnSpPr>
            <a:cxnSpLocks noChangeShapeType="1"/>
          </p:cNvCxnSpPr>
          <p:nvPr/>
        </p:nvCxnSpPr>
        <p:spPr bwMode="auto">
          <a:xfrm>
            <a:off x="3857625" y="2357438"/>
            <a:ext cx="1152525" cy="1587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1276" name="Skupina 53"/>
          <p:cNvGrpSpPr>
            <a:grpSpLocks/>
          </p:cNvGrpSpPr>
          <p:nvPr/>
        </p:nvGrpSpPr>
        <p:grpSpPr bwMode="auto">
          <a:xfrm flipH="1">
            <a:off x="5000625" y="1428750"/>
            <a:ext cx="2928938" cy="1216025"/>
            <a:chOff x="4929190" y="1500174"/>
            <a:chExt cx="2928958" cy="1216034"/>
          </a:xfrm>
        </p:grpSpPr>
        <p:cxnSp>
          <p:nvCxnSpPr>
            <p:cNvPr id="11292" name="Přímá spojovací čára 48"/>
            <p:cNvCxnSpPr>
              <a:cxnSpLocks noChangeShapeType="1"/>
            </p:cNvCxnSpPr>
            <p:nvPr/>
          </p:nvCxnSpPr>
          <p:spPr bwMode="auto">
            <a:xfrm>
              <a:off x="4929190" y="1500174"/>
              <a:ext cx="250033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293" name="Přímá spojovací čára 49"/>
            <p:cNvCxnSpPr>
              <a:cxnSpLocks noChangeShapeType="1"/>
            </p:cNvCxnSpPr>
            <p:nvPr/>
          </p:nvCxnSpPr>
          <p:spPr bwMode="auto">
            <a:xfrm>
              <a:off x="4929190" y="2714620"/>
              <a:ext cx="250033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294" name="Přímá spojovací čára 50"/>
            <p:cNvCxnSpPr>
              <a:cxnSpLocks noChangeShapeType="1"/>
            </p:cNvCxnSpPr>
            <p:nvPr/>
          </p:nvCxnSpPr>
          <p:spPr bwMode="auto">
            <a:xfrm>
              <a:off x="4929190" y="2107397"/>
              <a:ext cx="2500330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11295" name="Přímá spojovací čára 51"/>
            <p:cNvCxnSpPr>
              <a:cxnSpLocks noChangeShapeType="1"/>
            </p:cNvCxnSpPr>
            <p:nvPr/>
          </p:nvCxnSpPr>
          <p:spPr bwMode="auto">
            <a:xfrm>
              <a:off x="7429520" y="1500174"/>
              <a:ext cx="428628" cy="285752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296" name="Přímá spojovací čára 52"/>
            <p:cNvCxnSpPr>
              <a:cxnSpLocks noChangeShapeType="1"/>
            </p:cNvCxnSpPr>
            <p:nvPr/>
          </p:nvCxnSpPr>
          <p:spPr bwMode="auto">
            <a:xfrm rot="10800000" flipH="1">
              <a:off x="7429520" y="2428868"/>
              <a:ext cx="428628" cy="285752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11277" name="Skupina 56"/>
          <p:cNvGrpSpPr>
            <a:grpSpLocks/>
          </p:cNvGrpSpPr>
          <p:nvPr/>
        </p:nvGrpSpPr>
        <p:grpSpPr bwMode="auto">
          <a:xfrm>
            <a:off x="2286000" y="2214563"/>
            <a:ext cx="714375" cy="357187"/>
            <a:chOff x="2285984" y="2214554"/>
            <a:chExt cx="714380" cy="357190"/>
          </a:xfrm>
        </p:grpSpPr>
        <p:sp>
          <p:nvSpPr>
            <p:cNvPr id="11290" name="Obdélník 54"/>
            <p:cNvSpPr>
              <a:spLocks noChangeArrowheads="1"/>
            </p:cNvSpPr>
            <p:nvPr/>
          </p:nvSpPr>
          <p:spPr bwMode="auto">
            <a:xfrm>
              <a:off x="2285984" y="2214554"/>
              <a:ext cx="714380" cy="357190"/>
            </a:xfrm>
            <a:prstGeom prst="rect">
              <a:avLst/>
            </a:prstGeom>
            <a:solidFill>
              <a:srgbClr val="FFC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1291" name="Obdélník 55"/>
            <p:cNvSpPr>
              <a:spLocks noChangeArrowheads="1"/>
            </p:cNvSpPr>
            <p:nvPr/>
          </p:nvSpPr>
          <p:spPr bwMode="auto">
            <a:xfrm>
              <a:off x="2714612" y="2250273"/>
              <a:ext cx="214314" cy="285752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grpSp>
        <p:nvGrpSpPr>
          <p:cNvPr id="11278" name="Skupina 69"/>
          <p:cNvGrpSpPr>
            <a:grpSpLocks/>
          </p:cNvGrpSpPr>
          <p:nvPr/>
        </p:nvGrpSpPr>
        <p:grpSpPr bwMode="auto">
          <a:xfrm>
            <a:off x="3643313" y="1857375"/>
            <a:ext cx="714375" cy="357188"/>
            <a:chOff x="2285984" y="2214554"/>
            <a:chExt cx="714380" cy="357190"/>
          </a:xfrm>
        </p:grpSpPr>
        <p:sp>
          <p:nvSpPr>
            <p:cNvPr id="11288" name="Obdélník 70"/>
            <p:cNvSpPr>
              <a:spLocks noChangeArrowheads="1"/>
            </p:cNvSpPr>
            <p:nvPr/>
          </p:nvSpPr>
          <p:spPr bwMode="auto">
            <a:xfrm>
              <a:off x="2285984" y="2214554"/>
              <a:ext cx="714380" cy="357190"/>
            </a:xfrm>
            <a:prstGeom prst="rect">
              <a:avLst/>
            </a:prstGeom>
            <a:solidFill>
              <a:srgbClr val="FFC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1289" name="Obdélník 71"/>
            <p:cNvSpPr>
              <a:spLocks noChangeArrowheads="1"/>
            </p:cNvSpPr>
            <p:nvPr/>
          </p:nvSpPr>
          <p:spPr bwMode="auto">
            <a:xfrm>
              <a:off x="2714612" y="2250273"/>
              <a:ext cx="214314" cy="285752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grpSp>
        <p:nvGrpSpPr>
          <p:cNvPr id="11279" name="Skupina 72"/>
          <p:cNvGrpSpPr>
            <a:grpSpLocks/>
          </p:cNvGrpSpPr>
          <p:nvPr/>
        </p:nvGrpSpPr>
        <p:grpSpPr bwMode="auto">
          <a:xfrm flipH="1">
            <a:off x="4500563" y="1857375"/>
            <a:ext cx="714375" cy="357188"/>
            <a:chOff x="2285984" y="2214554"/>
            <a:chExt cx="714380" cy="357190"/>
          </a:xfrm>
        </p:grpSpPr>
        <p:sp>
          <p:nvSpPr>
            <p:cNvPr id="11286" name="Obdélník 73"/>
            <p:cNvSpPr>
              <a:spLocks noChangeArrowheads="1"/>
            </p:cNvSpPr>
            <p:nvPr/>
          </p:nvSpPr>
          <p:spPr bwMode="auto">
            <a:xfrm>
              <a:off x="2285984" y="2214554"/>
              <a:ext cx="714380" cy="357190"/>
            </a:xfrm>
            <a:prstGeom prst="rect">
              <a:avLst/>
            </a:prstGeom>
            <a:solidFill>
              <a:srgbClr val="FFC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1287" name="Obdélník 74"/>
            <p:cNvSpPr>
              <a:spLocks noChangeArrowheads="1"/>
            </p:cNvSpPr>
            <p:nvPr/>
          </p:nvSpPr>
          <p:spPr bwMode="auto">
            <a:xfrm>
              <a:off x="2714612" y="2250273"/>
              <a:ext cx="214314" cy="285752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grpSp>
        <p:nvGrpSpPr>
          <p:cNvPr id="11280" name="Skupina 75"/>
          <p:cNvGrpSpPr>
            <a:grpSpLocks/>
          </p:cNvGrpSpPr>
          <p:nvPr/>
        </p:nvGrpSpPr>
        <p:grpSpPr bwMode="auto">
          <a:xfrm flipH="1">
            <a:off x="5857875" y="1571625"/>
            <a:ext cx="714375" cy="357188"/>
            <a:chOff x="2285984" y="2214554"/>
            <a:chExt cx="714380" cy="357190"/>
          </a:xfrm>
        </p:grpSpPr>
        <p:sp>
          <p:nvSpPr>
            <p:cNvPr id="11284" name="Obdélník 76"/>
            <p:cNvSpPr>
              <a:spLocks noChangeArrowheads="1"/>
            </p:cNvSpPr>
            <p:nvPr/>
          </p:nvSpPr>
          <p:spPr bwMode="auto">
            <a:xfrm>
              <a:off x="2285984" y="2214554"/>
              <a:ext cx="714380" cy="357190"/>
            </a:xfrm>
            <a:prstGeom prst="rect">
              <a:avLst/>
            </a:prstGeom>
            <a:solidFill>
              <a:srgbClr val="FFC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1285" name="Obdélník 77"/>
            <p:cNvSpPr>
              <a:spLocks noChangeArrowheads="1"/>
            </p:cNvSpPr>
            <p:nvPr/>
          </p:nvSpPr>
          <p:spPr bwMode="auto">
            <a:xfrm>
              <a:off x="2714612" y="2250273"/>
              <a:ext cx="214314" cy="285752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grpSp>
        <p:nvGrpSpPr>
          <p:cNvPr id="11281" name="Skupina 78"/>
          <p:cNvGrpSpPr>
            <a:grpSpLocks/>
          </p:cNvGrpSpPr>
          <p:nvPr/>
        </p:nvGrpSpPr>
        <p:grpSpPr bwMode="auto">
          <a:xfrm flipH="1">
            <a:off x="6715125" y="1571625"/>
            <a:ext cx="714375" cy="357188"/>
            <a:chOff x="2285984" y="2214554"/>
            <a:chExt cx="714380" cy="357190"/>
          </a:xfrm>
        </p:grpSpPr>
        <p:sp>
          <p:nvSpPr>
            <p:cNvPr id="11282" name="Obdélník 79"/>
            <p:cNvSpPr>
              <a:spLocks noChangeArrowheads="1"/>
            </p:cNvSpPr>
            <p:nvPr/>
          </p:nvSpPr>
          <p:spPr bwMode="auto">
            <a:xfrm>
              <a:off x="2285984" y="2214554"/>
              <a:ext cx="714380" cy="357190"/>
            </a:xfrm>
            <a:prstGeom prst="rect">
              <a:avLst/>
            </a:prstGeom>
            <a:solidFill>
              <a:srgbClr val="FFC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1283" name="Obdélník 80"/>
            <p:cNvSpPr>
              <a:spLocks noChangeArrowheads="1"/>
            </p:cNvSpPr>
            <p:nvPr/>
          </p:nvSpPr>
          <p:spPr bwMode="auto">
            <a:xfrm>
              <a:off x="2714612" y="2250273"/>
              <a:ext cx="214314" cy="285752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ANIMACE ÚZKÉHO MOSTU</a:t>
            </a:r>
            <a:endParaRPr lang="cs-CZ" dirty="0"/>
          </a:p>
        </p:txBody>
      </p:sp>
      <p:sp>
        <p:nvSpPr>
          <p:cNvPr id="102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9" name="ShockwaveFlash1" r:id="rId2" imgW="6095238" imgH="4858428"/>
        </mc:Choice>
        <mc:Fallback>
          <p:control name="ShockwaveFlash1" r:id="rId2" imgW="6095238" imgH="4858428">
            <p:pic>
              <p:nvPicPr>
                <p:cNvPr id="0" name="ShockwaveFlash1"/>
                <p:cNvPicPr preferRelativeResize="0">
                  <a:picLocks noChangeAspect="1"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24000" y="1308100"/>
                  <a:ext cx="6096000" cy="4857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mtClean="0"/>
              <a:t>Uváznutí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množina procesů </a:t>
            </a:r>
            <a:r>
              <a:rPr lang="cs-CZ" i="1" smtClean="0"/>
              <a:t>P</a:t>
            </a:r>
            <a:r>
              <a:rPr lang="cs-CZ" smtClean="0"/>
              <a:t> uvázla, jestliže každý proces </a:t>
            </a:r>
            <a:r>
              <a:rPr lang="cs-CZ" i="1" smtClean="0"/>
              <a:t>P</a:t>
            </a:r>
            <a:r>
              <a:rPr lang="cs-CZ" i="1" baseline="-10000" smtClean="0"/>
              <a:t>i</a:t>
            </a:r>
            <a:r>
              <a:rPr lang="cs-CZ" smtClean="0"/>
              <a:t> z </a:t>
            </a:r>
            <a:r>
              <a:rPr lang="cs-CZ" i="1" smtClean="0"/>
              <a:t>P</a:t>
            </a:r>
            <a:r>
              <a:rPr lang="cs-CZ" smtClean="0"/>
              <a:t> čeká na událost (uvolnění prostředku, zaslání zprávy), kterou vyvolá pouze některý z procesů </a:t>
            </a:r>
            <a:r>
              <a:rPr lang="cs-CZ" i="1" smtClean="0"/>
              <a:t>P</a:t>
            </a:r>
            <a:endParaRPr lang="cs-CZ" smtClean="0"/>
          </a:p>
          <a:p>
            <a:pPr marL="395288" eaLnBrk="1" hangingPunct="1">
              <a:lnSpc>
                <a:spcPct val="90000"/>
              </a:lnSpc>
            </a:pPr>
            <a:r>
              <a:rPr lang="cs-CZ" smtClean="0"/>
              <a:t>Stárnutí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požadavky 1 nebo více procesů z </a:t>
            </a:r>
            <a:r>
              <a:rPr lang="cs-CZ" i="1" smtClean="0"/>
              <a:t>P</a:t>
            </a:r>
            <a:r>
              <a:rPr lang="cs-CZ" smtClean="0"/>
              <a:t> nebudou splněny v konečném čase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mtClean="0"/>
              <a:t>z důvodů vyšších priorit jiného procesu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mtClean="0"/>
              <a:t>z důvodů prevence uváznutí apod.</a:t>
            </a:r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DEFINICE UVÁZNUTÍ A STÁRNUTÍ</a:t>
            </a:r>
            <a:endParaRPr lang="cs-CZ" dirty="0"/>
          </a:p>
        </p:txBody>
      </p:sp>
      <p:sp>
        <p:nvSpPr>
          <p:cNvPr id="1229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Typy zdrojů R</a:t>
            </a:r>
            <a:r>
              <a:rPr lang="cs-CZ" baseline="-10000" smtClean="0"/>
              <a:t>1</a:t>
            </a:r>
            <a:r>
              <a:rPr lang="cs-CZ" smtClean="0"/>
              <a:t>, R</a:t>
            </a:r>
            <a:r>
              <a:rPr lang="cs-CZ" baseline="-10000" smtClean="0"/>
              <a:t>2</a:t>
            </a:r>
            <a:r>
              <a:rPr lang="cs-CZ" smtClean="0"/>
              <a:t>, …, R</a:t>
            </a:r>
            <a:r>
              <a:rPr lang="cs-CZ" baseline="-10000" smtClean="0"/>
              <a:t>m</a:t>
            </a:r>
          </a:p>
          <a:p>
            <a:pPr marL="1371600" lvl="2" indent="-457200" eaLnBrk="1" hangingPunct="1"/>
            <a:r>
              <a:rPr lang="cs-CZ" smtClean="0"/>
              <a:t>tiskárna, paměť, I/O zařízení, …</a:t>
            </a:r>
          </a:p>
          <a:p>
            <a:pPr marL="571500" indent="-571500" eaLnBrk="1" hangingPunct="1"/>
            <a:r>
              <a:rPr lang="cs-CZ" smtClean="0"/>
              <a:t>Každý zdroj R</a:t>
            </a:r>
            <a:r>
              <a:rPr lang="cs-CZ" baseline="-10000" smtClean="0"/>
              <a:t>i</a:t>
            </a:r>
            <a:r>
              <a:rPr lang="cs-CZ" smtClean="0"/>
              <a:t> má W</a:t>
            </a:r>
            <a:r>
              <a:rPr lang="cs-CZ" baseline="-10000" smtClean="0"/>
              <a:t>i</a:t>
            </a:r>
            <a:r>
              <a:rPr lang="cs-CZ" smtClean="0"/>
              <a:t> instancí</a:t>
            </a:r>
          </a:p>
          <a:p>
            <a:pPr marL="571500" indent="-571500" eaLnBrk="1" hangingPunct="1"/>
            <a:r>
              <a:rPr lang="cs-CZ" smtClean="0"/>
              <a:t>Každý proces používá zdroj následujícím způsobem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</a:pPr>
            <a:r>
              <a:rPr lang="cs-CZ" smtClean="0"/>
              <a:t>žádost 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</a:pPr>
            <a:r>
              <a:rPr lang="cs-CZ" smtClean="0"/>
              <a:t>použití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</a:pPr>
            <a:r>
              <a:rPr lang="cs-CZ" smtClean="0"/>
              <a:t>uvolnění (v konečném čase)</a:t>
            </a: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MODEL</a:t>
            </a:r>
            <a:endParaRPr lang="cs-CZ" dirty="0"/>
          </a:p>
        </p:txBody>
      </p:sp>
      <p:sp>
        <p:nvSpPr>
          <p:cNvPr id="1331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K uváznutí dojde, když začnou současně platit 4 následující podmínky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vzájemné vyloučení (mutual exclusion)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sdílený zdroj může v jednom okamžiku používat pouze jeden proces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ponechání si zdroje a čekání na další (hold and wait)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proces vlastnící alespoň zdroj čeká na získání dalšího zdroje, dosud vlastněného jiným procesem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bez předbíhání (no preemption)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zdroj lze uvolnit pouze procesem, který ho vlastní, dobrovolně po té, co daný proces zdroj dále nepotřebuje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kruhové čekání (circular wait)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existuje takový seznam čekajících procesů (P</a:t>
            </a:r>
            <a:r>
              <a:rPr lang="cs-CZ" sz="1800" baseline="-10000" smtClean="0"/>
              <a:t>0</a:t>
            </a:r>
            <a:r>
              <a:rPr lang="cs-CZ" sz="1800" smtClean="0"/>
              <a:t>, P</a:t>
            </a:r>
            <a:r>
              <a:rPr lang="cs-CZ" sz="1800" baseline="-10000" smtClean="0"/>
              <a:t>1</a:t>
            </a:r>
            <a:r>
              <a:rPr lang="cs-CZ" sz="1800" smtClean="0"/>
              <a:t>, …, P</a:t>
            </a:r>
            <a:r>
              <a:rPr lang="cs-CZ" sz="1800" baseline="-10000" smtClean="0"/>
              <a:t>n</a:t>
            </a:r>
            <a:r>
              <a:rPr lang="cs-CZ" sz="1800" smtClean="0"/>
              <a:t>), že P</a:t>
            </a:r>
            <a:r>
              <a:rPr lang="cs-CZ" sz="1800" baseline="-10000" smtClean="0"/>
              <a:t>0</a:t>
            </a:r>
            <a:r>
              <a:rPr lang="cs-CZ" sz="1800" smtClean="0"/>
              <a:t> čeká na uvolnění zdroje drženého P</a:t>
            </a:r>
            <a:r>
              <a:rPr lang="cs-CZ" sz="1800" baseline="-10000" smtClean="0"/>
              <a:t>1</a:t>
            </a:r>
            <a:r>
              <a:rPr lang="cs-CZ" sz="1800" smtClean="0"/>
              <a:t>, P</a:t>
            </a:r>
            <a:r>
              <a:rPr lang="cs-CZ" sz="1800" baseline="-10000" smtClean="0"/>
              <a:t>1</a:t>
            </a:r>
            <a:r>
              <a:rPr lang="cs-CZ" sz="1800" smtClean="0"/>
              <a:t> čeká na uvolnění zdroje drženého P</a:t>
            </a:r>
            <a:r>
              <a:rPr lang="cs-CZ" sz="1800" baseline="-10000" smtClean="0"/>
              <a:t>2</a:t>
            </a:r>
            <a:r>
              <a:rPr lang="cs-CZ" sz="1800" smtClean="0"/>
              <a:t>, …, P</a:t>
            </a:r>
            <a:r>
              <a:rPr lang="cs-CZ" sz="1800" baseline="-10000" smtClean="0"/>
              <a:t>n-1</a:t>
            </a:r>
            <a:r>
              <a:rPr lang="cs-CZ" sz="1800" smtClean="0"/>
              <a:t>čeká na uvolnění zdroje drženého P</a:t>
            </a:r>
            <a:r>
              <a:rPr lang="cs-CZ" sz="1800" baseline="-10000" smtClean="0"/>
              <a:t>n</a:t>
            </a:r>
            <a:r>
              <a:rPr lang="cs-CZ" sz="1800" smtClean="0"/>
              <a:t>, a P</a:t>
            </a:r>
            <a:r>
              <a:rPr lang="cs-CZ" sz="1800" baseline="-10000" smtClean="0"/>
              <a:t>n</a:t>
            </a:r>
            <a:r>
              <a:rPr lang="cs-CZ" sz="1800" smtClean="0"/>
              <a:t> čeká na uvolnění zdroje drženého P</a:t>
            </a:r>
            <a:r>
              <a:rPr lang="cs-CZ" sz="1800" baseline="-10000" smtClean="0"/>
              <a:t>0</a:t>
            </a:r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CHARAKTERISTIKA UVÁZNUTÍ</a:t>
            </a:r>
            <a:endParaRPr lang="cs-CZ" dirty="0"/>
          </a:p>
        </p:txBody>
      </p:sp>
      <p:sp>
        <p:nvSpPr>
          <p:cNvPr id="1434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 err="1"/>
              <a:t>Resource</a:t>
            </a:r>
            <a:r>
              <a:rPr lang="cs-CZ" sz="2000" dirty="0"/>
              <a:t>-</a:t>
            </a:r>
            <a:r>
              <a:rPr lang="cs-CZ" sz="2000" dirty="0" err="1"/>
              <a:t>Allocation</a:t>
            </a:r>
            <a:r>
              <a:rPr lang="cs-CZ" sz="2000" dirty="0"/>
              <a:t> </a:t>
            </a:r>
            <a:r>
              <a:rPr lang="cs-CZ" sz="2000" dirty="0" err="1"/>
              <a:t>Graph</a:t>
            </a:r>
            <a:r>
              <a:rPr lang="cs-CZ" sz="2000" dirty="0"/>
              <a:t>, RAG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Množina uzlů V a množina hran 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uzly jsou dvou typů: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P= </a:t>
            </a:r>
            <a:r>
              <a:rPr lang="en-US" sz="2000" dirty="0"/>
              <a:t>{</a:t>
            </a:r>
            <a:r>
              <a:rPr lang="cs-CZ" sz="2000" dirty="0"/>
              <a:t>P</a:t>
            </a:r>
            <a:r>
              <a:rPr lang="cs-CZ" sz="2000" baseline="-10000" dirty="0"/>
              <a:t>1</a:t>
            </a:r>
            <a:r>
              <a:rPr lang="cs-CZ" sz="2000" dirty="0"/>
              <a:t>, P</a:t>
            </a:r>
            <a:r>
              <a:rPr lang="cs-CZ" sz="2000" baseline="-10000" dirty="0"/>
              <a:t>2</a:t>
            </a:r>
            <a:r>
              <a:rPr lang="cs-CZ" sz="2000" dirty="0"/>
              <a:t>, …, </a:t>
            </a:r>
            <a:r>
              <a:rPr lang="cs-CZ" sz="2000" dirty="0" err="1"/>
              <a:t>P</a:t>
            </a:r>
            <a:r>
              <a:rPr lang="cs-CZ" sz="2000" baseline="-10000" dirty="0" err="1"/>
              <a:t>n</a:t>
            </a:r>
            <a:r>
              <a:rPr lang="en-US" sz="2000" dirty="0"/>
              <a:t>}</a:t>
            </a:r>
            <a:r>
              <a:rPr lang="cs-CZ" sz="2000" dirty="0"/>
              <a:t>, množina procesů existujících v systému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R = </a:t>
            </a:r>
            <a:r>
              <a:rPr lang="en-US" sz="2000" dirty="0"/>
              <a:t>{</a:t>
            </a:r>
            <a:r>
              <a:rPr lang="cs-CZ" sz="2000" dirty="0"/>
              <a:t>R</a:t>
            </a:r>
            <a:r>
              <a:rPr lang="cs-CZ" sz="2000" baseline="-10000" dirty="0"/>
              <a:t>1</a:t>
            </a:r>
            <a:r>
              <a:rPr lang="cs-CZ" sz="2000" dirty="0"/>
              <a:t>, R</a:t>
            </a:r>
            <a:r>
              <a:rPr lang="cs-CZ" sz="2000" baseline="-10000" dirty="0"/>
              <a:t>2</a:t>
            </a:r>
            <a:r>
              <a:rPr lang="cs-CZ" sz="2000" dirty="0"/>
              <a:t>, …, </a:t>
            </a:r>
            <a:r>
              <a:rPr lang="cs-CZ" sz="2000" dirty="0" err="1"/>
              <a:t>R</a:t>
            </a:r>
            <a:r>
              <a:rPr lang="cs-CZ" sz="2000" baseline="-10000" dirty="0" err="1"/>
              <a:t>m</a:t>
            </a:r>
            <a:r>
              <a:rPr lang="en-US" sz="2000" dirty="0"/>
              <a:t>}</a:t>
            </a:r>
            <a:r>
              <a:rPr lang="cs-CZ" sz="2000" dirty="0"/>
              <a:t>, množina zdrojů existujících v systému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Hrana požadavku – orientovaná hrana  </a:t>
            </a:r>
            <a:r>
              <a:rPr lang="cs-CZ" sz="2000" dirty="0" err="1"/>
              <a:t>P</a:t>
            </a:r>
            <a:r>
              <a:rPr lang="cs-CZ" sz="2000" baseline="-10000" dirty="0" err="1"/>
              <a:t>i</a:t>
            </a:r>
            <a:r>
              <a:rPr lang="cs-CZ" sz="2000" baseline="-10000" dirty="0"/>
              <a:t> </a:t>
            </a:r>
            <a:r>
              <a:rPr lang="cs-CZ" sz="2000" dirty="0">
                <a:cs typeface="Arial" charset="0"/>
              </a:rPr>
              <a:t>→</a:t>
            </a:r>
            <a:r>
              <a:rPr lang="cs-CZ" sz="2000" dirty="0"/>
              <a:t> </a:t>
            </a:r>
            <a:r>
              <a:rPr lang="cs-CZ" sz="2000" dirty="0" err="1"/>
              <a:t>R</a:t>
            </a:r>
            <a:r>
              <a:rPr lang="cs-CZ" sz="2000" baseline="-10000" dirty="0" err="1"/>
              <a:t>j</a:t>
            </a:r>
            <a:endParaRPr lang="cs-CZ" sz="2000" baseline="-10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Hrana přidělení    – orientovaná hrana  </a:t>
            </a:r>
            <a:r>
              <a:rPr lang="cs-CZ" sz="2000" dirty="0" err="1"/>
              <a:t>R</a:t>
            </a:r>
            <a:r>
              <a:rPr lang="cs-CZ" sz="2000" baseline="-10000" dirty="0" err="1"/>
              <a:t>j</a:t>
            </a:r>
            <a:r>
              <a:rPr lang="cs-CZ" sz="2000" baseline="-10000" dirty="0"/>
              <a:t> </a:t>
            </a:r>
            <a:r>
              <a:rPr lang="cs-CZ" sz="2000" dirty="0">
                <a:cs typeface="Arial" charset="0"/>
              </a:rPr>
              <a:t>→</a:t>
            </a:r>
            <a:r>
              <a:rPr lang="cs-CZ" sz="2000" dirty="0"/>
              <a:t> </a:t>
            </a:r>
            <a:r>
              <a:rPr lang="cs-CZ" sz="2000" dirty="0" err="1"/>
              <a:t>P</a:t>
            </a:r>
            <a:r>
              <a:rPr lang="cs-CZ" sz="2000" baseline="-10000" dirty="0" err="1"/>
              <a:t>i</a:t>
            </a:r>
            <a:endParaRPr lang="cs-CZ" sz="2000" baseline="-10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Proces: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Zdroj se 4 instancemi: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Proces </a:t>
            </a:r>
            <a:r>
              <a:rPr lang="cs-CZ" sz="2000" dirty="0" err="1"/>
              <a:t>P</a:t>
            </a:r>
            <a:r>
              <a:rPr lang="cs-CZ" sz="2000" baseline="-10000" dirty="0" err="1"/>
              <a:t>i</a:t>
            </a:r>
            <a:r>
              <a:rPr lang="cs-CZ" sz="2000" dirty="0"/>
              <a:t> požadující prostředek </a:t>
            </a:r>
            <a:r>
              <a:rPr lang="cs-CZ" sz="2000" dirty="0" err="1"/>
              <a:t>R</a:t>
            </a:r>
            <a:r>
              <a:rPr lang="cs-CZ" sz="2000" baseline="-10000" dirty="0" err="1"/>
              <a:t>j</a:t>
            </a:r>
            <a:r>
              <a:rPr lang="cs-CZ" sz="2000" dirty="0"/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baseline="-10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Proces </a:t>
            </a:r>
            <a:r>
              <a:rPr lang="cs-CZ" sz="2000" dirty="0" err="1"/>
              <a:t>P</a:t>
            </a:r>
            <a:r>
              <a:rPr lang="cs-CZ" sz="2000" baseline="-10000" dirty="0" err="1"/>
              <a:t>i</a:t>
            </a:r>
            <a:r>
              <a:rPr lang="cs-CZ" sz="2000" baseline="-10000" dirty="0"/>
              <a:t>  </a:t>
            </a:r>
            <a:r>
              <a:rPr lang="cs-CZ" sz="2000" dirty="0"/>
              <a:t>vlastnící prostředek </a:t>
            </a:r>
            <a:r>
              <a:rPr lang="cs-CZ" sz="2000" dirty="0" err="1"/>
              <a:t>R</a:t>
            </a:r>
            <a:r>
              <a:rPr lang="cs-CZ" sz="2000" baseline="-10000" dirty="0" err="1"/>
              <a:t>j</a:t>
            </a:r>
            <a:r>
              <a:rPr lang="cs-CZ" sz="2000" baseline="-10000" dirty="0"/>
              <a:t> </a:t>
            </a:r>
            <a:r>
              <a:rPr lang="cs-CZ" sz="2000" dirty="0"/>
              <a:t>:</a:t>
            </a:r>
            <a:endParaRPr lang="cs-CZ" sz="2000" baseline="-10000" dirty="0"/>
          </a:p>
          <a:p>
            <a:pPr eaLnBrk="1" hangingPunct="1">
              <a:lnSpc>
                <a:spcPct val="90000"/>
              </a:lnSpc>
              <a:defRPr/>
            </a:pPr>
            <a:endParaRPr lang="cs-CZ" sz="2000" baseline="-10000" dirty="0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GRAF PŘIDĚLENÍ ZDROJŮ</a:t>
            </a:r>
            <a:endParaRPr lang="cs-CZ" dirty="0"/>
          </a:p>
        </p:txBody>
      </p:sp>
      <p:sp>
        <p:nvSpPr>
          <p:cNvPr id="1536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5365" name="Oval 27"/>
          <p:cNvSpPr>
            <a:spLocks noChangeArrowheads="1"/>
          </p:cNvSpPr>
          <p:nvPr/>
        </p:nvSpPr>
        <p:spPr bwMode="auto">
          <a:xfrm>
            <a:off x="1785938" y="3714750"/>
            <a:ext cx="495300" cy="495300"/>
          </a:xfrm>
          <a:prstGeom prst="ellipse">
            <a:avLst/>
          </a:prstGeom>
          <a:solidFill>
            <a:srgbClr val="FFFF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 i="1">
                <a:cs typeface="Arial" charset="0"/>
              </a:rPr>
              <a:t>P</a:t>
            </a:r>
            <a:r>
              <a:rPr lang="en-US" b="1" i="1" baseline="-25000">
                <a:cs typeface="Arial" charset="0"/>
              </a:rPr>
              <a:t>i</a:t>
            </a:r>
            <a:endParaRPr lang="en-US" b="1" i="1">
              <a:cs typeface="Arial" charset="0"/>
            </a:endParaRPr>
          </a:p>
        </p:txBody>
      </p:sp>
      <p:grpSp>
        <p:nvGrpSpPr>
          <p:cNvPr id="15366" name="Skupina 32"/>
          <p:cNvGrpSpPr>
            <a:grpSpLocks/>
          </p:cNvGrpSpPr>
          <p:nvPr/>
        </p:nvGrpSpPr>
        <p:grpSpPr bwMode="auto">
          <a:xfrm>
            <a:off x="2928938" y="4429125"/>
            <a:ext cx="438150" cy="419100"/>
            <a:chOff x="5857884" y="4500570"/>
            <a:chExt cx="438150" cy="419100"/>
          </a:xfrm>
        </p:grpSpPr>
        <p:sp>
          <p:nvSpPr>
            <p:cNvPr id="15383" name="Rectangle 6"/>
            <p:cNvSpPr>
              <a:spLocks noChangeArrowheads="1"/>
            </p:cNvSpPr>
            <p:nvPr/>
          </p:nvSpPr>
          <p:spPr bwMode="auto">
            <a:xfrm>
              <a:off x="5857884" y="4500570"/>
              <a:ext cx="438150" cy="4191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4" name="Rectangle 7"/>
            <p:cNvSpPr>
              <a:spLocks noChangeArrowheads="1"/>
            </p:cNvSpPr>
            <p:nvPr/>
          </p:nvSpPr>
          <p:spPr bwMode="auto">
            <a:xfrm>
              <a:off x="5969011" y="4610108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5" name="Rectangle 8"/>
            <p:cNvSpPr>
              <a:spLocks noChangeArrowheads="1"/>
            </p:cNvSpPr>
            <p:nvPr/>
          </p:nvSpPr>
          <p:spPr bwMode="auto">
            <a:xfrm>
              <a:off x="6121411" y="4610108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6" name="Rectangle 9"/>
            <p:cNvSpPr>
              <a:spLocks noChangeArrowheads="1"/>
            </p:cNvSpPr>
            <p:nvPr/>
          </p:nvSpPr>
          <p:spPr bwMode="auto">
            <a:xfrm>
              <a:off x="5969011" y="4740283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7" name="Rectangle 10"/>
            <p:cNvSpPr>
              <a:spLocks noChangeArrowheads="1"/>
            </p:cNvSpPr>
            <p:nvPr/>
          </p:nvSpPr>
          <p:spPr bwMode="auto">
            <a:xfrm>
              <a:off x="6121411" y="4740283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5367" name="Skupina 33"/>
          <p:cNvGrpSpPr>
            <a:grpSpLocks/>
          </p:cNvGrpSpPr>
          <p:nvPr/>
        </p:nvGrpSpPr>
        <p:grpSpPr bwMode="auto">
          <a:xfrm>
            <a:off x="4714875" y="5214938"/>
            <a:ext cx="438150" cy="419100"/>
            <a:chOff x="5857884" y="4500570"/>
            <a:chExt cx="438150" cy="419100"/>
          </a:xfrm>
        </p:grpSpPr>
        <p:sp>
          <p:nvSpPr>
            <p:cNvPr id="15378" name="Rectangle 6"/>
            <p:cNvSpPr>
              <a:spLocks noChangeArrowheads="1"/>
            </p:cNvSpPr>
            <p:nvPr/>
          </p:nvSpPr>
          <p:spPr bwMode="auto">
            <a:xfrm>
              <a:off x="5857884" y="4500570"/>
              <a:ext cx="438150" cy="4191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9" name="Rectangle 7"/>
            <p:cNvSpPr>
              <a:spLocks noChangeArrowheads="1"/>
            </p:cNvSpPr>
            <p:nvPr/>
          </p:nvSpPr>
          <p:spPr bwMode="auto">
            <a:xfrm>
              <a:off x="5969011" y="4610108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0" name="Rectangle 8"/>
            <p:cNvSpPr>
              <a:spLocks noChangeArrowheads="1"/>
            </p:cNvSpPr>
            <p:nvPr/>
          </p:nvSpPr>
          <p:spPr bwMode="auto">
            <a:xfrm>
              <a:off x="6121411" y="4610108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1" name="Rectangle 9"/>
            <p:cNvSpPr>
              <a:spLocks noChangeArrowheads="1"/>
            </p:cNvSpPr>
            <p:nvPr/>
          </p:nvSpPr>
          <p:spPr bwMode="auto">
            <a:xfrm>
              <a:off x="5969011" y="4740283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2" name="Rectangle 10"/>
            <p:cNvSpPr>
              <a:spLocks noChangeArrowheads="1"/>
            </p:cNvSpPr>
            <p:nvPr/>
          </p:nvSpPr>
          <p:spPr bwMode="auto">
            <a:xfrm>
              <a:off x="6121411" y="4740283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5368" name="Oval 11"/>
          <p:cNvSpPr>
            <a:spLocks noChangeArrowheads="1"/>
          </p:cNvSpPr>
          <p:nvPr/>
        </p:nvSpPr>
        <p:spPr bwMode="auto">
          <a:xfrm>
            <a:off x="3857625" y="5143500"/>
            <a:ext cx="495300" cy="495300"/>
          </a:xfrm>
          <a:prstGeom prst="ellipse">
            <a:avLst/>
          </a:prstGeom>
          <a:solidFill>
            <a:srgbClr val="FFFF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 i="1">
                <a:cs typeface="Arial" charset="0"/>
              </a:rPr>
              <a:t>P</a:t>
            </a:r>
            <a:r>
              <a:rPr lang="en-US" b="1" i="1" baseline="-25000">
                <a:cs typeface="Arial" charset="0"/>
              </a:rPr>
              <a:t>i</a:t>
            </a:r>
            <a:endParaRPr lang="en-US" b="1" i="1">
              <a:cs typeface="Arial" charset="0"/>
            </a:endParaRPr>
          </a:p>
        </p:txBody>
      </p:sp>
      <p:cxnSp>
        <p:nvCxnSpPr>
          <p:cNvPr id="15369" name="Přímá spojovací šipka 29"/>
          <p:cNvCxnSpPr>
            <a:cxnSpLocks noChangeShapeType="1"/>
            <a:stCxn id="15368" idx="6"/>
          </p:cNvCxnSpPr>
          <p:nvPr/>
        </p:nvCxnSpPr>
        <p:spPr bwMode="auto">
          <a:xfrm>
            <a:off x="4352925" y="5391150"/>
            <a:ext cx="290513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grpSp>
        <p:nvGrpSpPr>
          <p:cNvPr id="15370" name="Skupina 39"/>
          <p:cNvGrpSpPr>
            <a:grpSpLocks/>
          </p:cNvGrpSpPr>
          <p:nvPr/>
        </p:nvGrpSpPr>
        <p:grpSpPr bwMode="auto">
          <a:xfrm>
            <a:off x="4714875" y="5786438"/>
            <a:ext cx="438150" cy="419100"/>
            <a:chOff x="5857884" y="4500570"/>
            <a:chExt cx="438150" cy="419100"/>
          </a:xfrm>
        </p:grpSpPr>
        <p:sp>
          <p:nvSpPr>
            <p:cNvPr id="15373" name="Rectangle 6"/>
            <p:cNvSpPr>
              <a:spLocks noChangeArrowheads="1"/>
            </p:cNvSpPr>
            <p:nvPr/>
          </p:nvSpPr>
          <p:spPr bwMode="auto">
            <a:xfrm>
              <a:off x="5857884" y="4500570"/>
              <a:ext cx="438150" cy="4191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4" name="Rectangle 7"/>
            <p:cNvSpPr>
              <a:spLocks noChangeArrowheads="1"/>
            </p:cNvSpPr>
            <p:nvPr/>
          </p:nvSpPr>
          <p:spPr bwMode="auto">
            <a:xfrm>
              <a:off x="5969011" y="4610108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5" name="Rectangle 8"/>
            <p:cNvSpPr>
              <a:spLocks noChangeArrowheads="1"/>
            </p:cNvSpPr>
            <p:nvPr/>
          </p:nvSpPr>
          <p:spPr bwMode="auto">
            <a:xfrm>
              <a:off x="6121411" y="4610108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6" name="Rectangle 9"/>
            <p:cNvSpPr>
              <a:spLocks noChangeArrowheads="1"/>
            </p:cNvSpPr>
            <p:nvPr/>
          </p:nvSpPr>
          <p:spPr bwMode="auto">
            <a:xfrm>
              <a:off x="5969011" y="4740283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7" name="Rectangle 10"/>
            <p:cNvSpPr>
              <a:spLocks noChangeArrowheads="1"/>
            </p:cNvSpPr>
            <p:nvPr/>
          </p:nvSpPr>
          <p:spPr bwMode="auto">
            <a:xfrm>
              <a:off x="6121411" y="4740283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5371" name="Oval 19"/>
          <p:cNvSpPr>
            <a:spLocks noChangeArrowheads="1"/>
          </p:cNvSpPr>
          <p:nvPr/>
        </p:nvSpPr>
        <p:spPr bwMode="auto">
          <a:xfrm>
            <a:off x="3857625" y="5786438"/>
            <a:ext cx="495300" cy="495300"/>
          </a:xfrm>
          <a:prstGeom prst="ellipse">
            <a:avLst/>
          </a:prstGeom>
          <a:solidFill>
            <a:srgbClr val="FFFF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 i="1">
                <a:cs typeface="Arial" charset="0"/>
              </a:rPr>
              <a:t>P</a:t>
            </a:r>
            <a:r>
              <a:rPr lang="en-US" b="1" i="1" baseline="-25000">
                <a:cs typeface="Arial" charset="0"/>
              </a:rPr>
              <a:t>i</a:t>
            </a:r>
            <a:endParaRPr lang="en-US" b="1">
              <a:cs typeface="Arial" charset="0"/>
            </a:endParaRPr>
          </a:p>
        </p:txBody>
      </p:sp>
      <p:cxnSp>
        <p:nvCxnSpPr>
          <p:cNvPr id="15372" name="Přímá spojovací šipka 31"/>
          <p:cNvCxnSpPr>
            <a:cxnSpLocks noChangeShapeType="1"/>
            <a:endCxn id="15371" idx="6"/>
          </p:cNvCxnSpPr>
          <p:nvPr/>
        </p:nvCxnSpPr>
        <p:spPr bwMode="auto">
          <a:xfrm rot="-5400000" flipH="1" flipV="1">
            <a:off x="4515644" y="5757069"/>
            <a:ext cx="114300" cy="43973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 RAG (BEZ CYKLU)</a:t>
            </a:r>
            <a:endParaRPr lang="cs-CZ" dirty="0"/>
          </a:p>
        </p:txBody>
      </p:sp>
      <p:sp>
        <p:nvSpPr>
          <p:cNvPr id="16387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6388" name="Obdélník 6"/>
          <p:cNvSpPr>
            <a:spLocks noChangeArrowheads="1"/>
          </p:cNvSpPr>
          <p:nvPr/>
        </p:nvSpPr>
        <p:spPr bwMode="auto">
          <a:xfrm>
            <a:off x="3000375" y="1714500"/>
            <a:ext cx="1000125" cy="6429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6389" name="Obdélník 7"/>
          <p:cNvSpPr>
            <a:spLocks noChangeArrowheads="1"/>
          </p:cNvSpPr>
          <p:nvPr/>
        </p:nvSpPr>
        <p:spPr bwMode="auto">
          <a:xfrm>
            <a:off x="4786313" y="1714500"/>
            <a:ext cx="1000125" cy="6429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6390" name="Obdélník 8"/>
          <p:cNvSpPr>
            <a:spLocks noChangeArrowheads="1"/>
          </p:cNvSpPr>
          <p:nvPr/>
        </p:nvSpPr>
        <p:spPr bwMode="auto">
          <a:xfrm>
            <a:off x="3143250" y="4214813"/>
            <a:ext cx="1000125" cy="9286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6391" name="Obdélník 9"/>
          <p:cNvSpPr>
            <a:spLocks noChangeArrowheads="1"/>
          </p:cNvSpPr>
          <p:nvPr/>
        </p:nvSpPr>
        <p:spPr bwMode="auto">
          <a:xfrm>
            <a:off x="4929188" y="4286250"/>
            <a:ext cx="1000125" cy="15001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6392" name="Elipsa 10"/>
          <p:cNvSpPr>
            <a:spLocks noChangeArrowheads="1"/>
          </p:cNvSpPr>
          <p:nvPr/>
        </p:nvSpPr>
        <p:spPr bwMode="auto">
          <a:xfrm>
            <a:off x="2357438" y="3143250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6393" name="Elipsa 11"/>
          <p:cNvSpPr>
            <a:spLocks noChangeArrowheads="1"/>
          </p:cNvSpPr>
          <p:nvPr/>
        </p:nvSpPr>
        <p:spPr bwMode="auto">
          <a:xfrm>
            <a:off x="4071938" y="3143250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6394" name="Elipsa 12"/>
          <p:cNvSpPr>
            <a:spLocks noChangeArrowheads="1"/>
          </p:cNvSpPr>
          <p:nvPr/>
        </p:nvSpPr>
        <p:spPr bwMode="auto">
          <a:xfrm>
            <a:off x="5786438" y="3143250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6395" name="Elipsa 38"/>
          <p:cNvSpPr>
            <a:spLocks noChangeArrowheads="1"/>
          </p:cNvSpPr>
          <p:nvPr/>
        </p:nvSpPr>
        <p:spPr bwMode="auto">
          <a:xfrm>
            <a:off x="3463925" y="2000250"/>
            <a:ext cx="71438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6396" name="Elipsa 39"/>
          <p:cNvSpPr>
            <a:spLocks noChangeArrowheads="1"/>
          </p:cNvSpPr>
          <p:nvPr/>
        </p:nvSpPr>
        <p:spPr bwMode="auto">
          <a:xfrm>
            <a:off x="5251450" y="2000250"/>
            <a:ext cx="71438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6397" name="Elipsa 38"/>
          <p:cNvSpPr>
            <a:spLocks noChangeArrowheads="1"/>
          </p:cNvSpPr>
          <p:nvPr/>
        </p:nvSpPr>
        <p:spPr bwMode="auto">
          <a:xfrm>
            <a:off x="3606800" y="4462463"/>
            <a:ext cx="71438" cy="71437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6398" name="Elipsa 38"/>
          <p:cNvSpPr>
            <a:spLocks noChangeArrowheads="1"/>
          </p:cNvSpPr>
          <p:nvPr/>
        </p:nvSpPr>
        <p:spPr bwMode="auto">
          <a:xfrm>
            <a:off x="3606800" y="4819650"/>
            <a:ext cx="71438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6399" name="Elipsa 38"/>
          <p:cNvSpPr>
            <a:spLocks noChangeArrowheads="1"/>
          </p:cNvSpPr>
          <p:nvPr/>
        </p:nvSpPr>
        <p:spPr bwMode="auto">
          <a:xfrm>
            <a:off x="5394325" y="4643438"/>
            <a:ext cx="71438" cy="71437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6400" name="Elipsa 38"/>
          <p:cNvSpPr>
            <a:spLocks noChangeArrowheads="1"/>
          </p:cNvSpPr>
          <p:nvPr/>
        </p:nvSpPr>
        <p:spPr bwMode="auto">
          <a:xfrm>
            <a:off x="5394325" y="5000625"/>
            <a:ext cx="71438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6401" name="Elipsa 38"/>
          <p:cNvSpPr>
            <a:spLocks noChangeArrowheads="1"/>
          </p:cNvSpPr>
          <p:nvPr/>
        </p:nvSpPr>
        <p:spPr bwMode="auto">
          <a:xfrm>
            <a:off x="5394325" y="5357813"/>
            <a:ext cx="71438" cy="71437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6402" name="TextovéPole 30"/>
          <p:cNvSpPr txBox="1">
            <a:spLocks noChangeArrowheads="1"/>
          </p:cNvSpPr>
          <p:nvPr/>
        </p:nvSpPr>
        <p:spPr bwMode="auto">
          <a:xfrm>
            <a:off x="2428875" y="3316288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1</a:t>
            </a:r>
            <a:endParaRPr lang="cs-CZ" b="1" i="1"/>
          </a:p>
        </p:txBody>
      </p:sp>
      <p:sp>
        <p:nvSpPr>
          <p:cNvPr id="16403" name="TextovéPole 31"/>
          <p:cNvSpPr txBox="1">
            <a:spLocks noChangeArrowheads="1"/>
          </p:cNvSpPr>
          <p:nvPr/>
        </p:nvSpPr>
        <p:spPr bwMode="auto">
          <a:xfrm>
            <a:off x="4143375" y="3316288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2</a:t>
            </a:r>
            <a:endParaRPr lang="cs-CZ" b="1" i="1"/>
          </a:p>
        </p:txBody>
      </p:sp>
      <p:sp>
        <p:nvSpPr>
          <p:cNvPr id="16404" name="TextovéPole 32"/>
          <p:cNvSpPr txBox="1">
            <a:spLocks noChangeArrowheads="1"/>
          </p:cNvSpPr>
          <p:nvPr/>
        </p:nvSpPr>
        <p:spPr bwMode="auto">
          <a:xfrm>
            <a:off x="5857875" y="3316288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3</a:t>
            </a:r>
            <a:endParaRPr lang="cs-CZ" b="1" i="1"/>
          </a:p>
        </p:txBody>
      </p:sp>
      <p:sp>
        <p:nvSpPr>
          <p:cNvPr id="16405" name="TextovéPole 33"/>
          <p:cNvSpPr txBox="1">
            <a:spLocks noChangeArrowheads="1"/>
          </p:cNvSpPr>
          <p:nvPr/>
        </p:nvSpPr>
        <p:spPr bwMode="auto">
          <a:xfrm>
            <a:off x="3214688" y="1357313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1</a:t>
            </a:r>
            <a:endParaRPr lang="cs-CZ" b="1" i="1"/>
          </a:p>
        </p:txBody>
      </p:sp>
      <p:sp>
        <p:nvSpPr>
          <p:cNvPr id="16406" name="TextovéPole 34"/>
          <p:cNvSpPr txBox="1">
            <a:spLocks noChangeArrowheads="1"/>
          </p:cNvSpPr>
          <p:nvPr/>
        </p:nvSpPr>
        <p:spPr bwMode="auto">
          <a:xfrm>
            <a:off x="5000625" y="1357313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3</a:t>
            </a:r>
            <a:endParaRPr lang="cs-CZ" b="1" i="1"/>
          </a:p>
        </p:txBody>
      </p:sp>
      <p:sp>
        <p:nvSpPr>
          <p:cNvPr id="16407" name="TextovéPole 35"/>
          <p:cNvSpPr txBox="1">
            <a:spLocks noChangeArrowheads="1"/>
          </p:cNvSpPr>
          <p:nvPr/>
        </p:nvSpPr>
        <p:spPr bwMode="auto">
          <a:xfrm>
            <a:off x="3357563" y="5143500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2</a:t>
            </a:r>
            <a:endParaRPr lang="cs-CZ" b="1" i="1"/>
          </a:p>
        </p:txBody>
      </p:sp>
      <p:sp>
        <p:nvSpPr>
          <p:cNvPr id="16408" name="TextovéPole 36"/>
          <p:cNvSpPr txBox="1">
            <a:spLocks noChangeArrowheads="1"/>
          </p:cNvSpPr>
          <p:nvPr/>
        </p:nvSpPr>
        <p:spPr bwMode="auto">
          <a:xfrm>
            <a:off x="5143500" y="578643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4</a:t>
            </a:r>
            <a:endParaRPr lang="cs-CZ" b="1" i="1"/>
          </a:p>
        </p:txBody>
      </p:sp>
      <p:cxnSp>
        <p:nvCxnSpPr>
          <p:cNvPr id="16409" name="Přímá spojovací šipka 40"/>
          <p:cNvCxnSpPr>
            <a:cxnSpLocks noChangeShapeType="1"/>
            <a:stCxn id="16392" idx="7"/>
            <a:endCxn id="16388" idx="2"/>
          </p:cNvCxnSpPr>
          <p:nvPr/>
        </p:nvCxnSpPr>
        <p:spPr bwMode="auto">
          <a:xfrm rot="5400000" flipH="1" flipV="1">
            <a:off x="2788444" y="2536032"/>
            <a:ext cx="890587" cy="5334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6410" name="Přímá spojovací šipka 46"/>
          <p:cNvCxnSpPr>
            <a:cxnSpLocks noChangeShapeType="1"/>
            <a:endCxn id="16393" idx="0"/>
          </p:cNvCxnSpPr>
          <p:nvPr/>
        </p:nvCxnSpPr>
        <p:spPr bwMode="auto">
          <a:xfrm rot="16200000" flipH="1">
            <a:off x="3464719" y="2178844"/>
            <a:ext cx="1071562" cy="8572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6411" name="Přímá spojovací šipka 48"/>
          <p:cNvCxnSpPr>
            <a:cxnSpLocks noChangeShapeType="1"/>
            <a:stCxn id="16393" idx="7"/>
            <a:endCxn id="16389" idx="2"/>
          </p:cNvCxnSpPr>
          <p:nvPr/>
        </p:nvCxnSpPr>
        <p:spPr bwMode="auto">
          <a:xfrm rot="5400000" flipH="1" flipV="1">
            <a:off x="4538663" y="2500313"/>
            <a:ext cx="890587" cy="60483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6412" name="Přímá spojovací šipka 49"/>
          <p:cNvCxnSpPr>
            <a:cxnSpLocks noChangeShapeType="1"/>
          </p:cNvCxnSpPr>
          <p:nvPr/>
        </p:nvCxnSpPr>
        <p:spPr bwMode="auto">
          <a:xfrm rot="16200000" flipH="1">
            <a:off x="5250657" y="2178844"/>
            <a:ext cx="1071562" cy="8572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6413" name="Přímá spojovací šipka 51"/>
          <p:cNvCxnSpPr>
            <a:cxnSpLocks noChangeShapeType="1"/>
            <a:endCxn id="16393" idx="3"/>
          </p:cNvCxnSpPr>
          <p:nvPr/>
        </p:nvCxnSpPr>
        <p:spPr bwMode="auto">
          <a:xfrm rot="5400000" flipH="1" flipV="1">
            <a:off x="3571875" y="3824288"/>
            <a:ext cx="676275" cy="5334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6414" name="Přímá spojovací šipka 54"/>
          <p:cNvCxnSpPr>
            <a:cxnSpLocks noChangeShapeType="1"/>
            <a:endCxn id="16392" idx="5"/>
          </p:cNvCxnSpPr>
          <p:nvPr/>
        </p:nvCxnSpPr>
        <p:spPr bwMode="auto">
          <a:xfrm rot="16200000" flipV="1">
            <a:off x="2788444" y="3931444"/>
            <a:ext cx="1033463" cy="6762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-pb153-operacni-systemy">
  <a:themeElements>
    <a:clrScheme name="PB153-operacni-systemy-a-jejich-rozhrani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0C0"/>
      </a:hlink>
      <a:folHlink>
        <a:srgbClr val="71BEC4"/>
      </a:folHlink>
    </a:clrScheme>
    <a:fontScheme name="2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PB153_vzor</Template>
  <TotalTime>1054</TotalTime>
  <Words>1222</Words>
  <Application>Microsoft Office PowerPoint</Application>
  <PresentationFormat>Předvádění na obrazovce (4:3)</PresentationFormat>
  <Paragraphs>202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motiv-pb153-operacni-systemy</vt:lpstr>
      <vt:lpstr>PB153 Operační systémy a jejich rozhraní</vt:lpstr>
      <vt:lpstr>PROBLÉM UVÁZNUTÍ</vt:lpstr>
      <vt:lpstr>PŘÍKLAD: ÚZKÝ MOST</vt:lpstr>
      <vt:lpstr>ANIMACE ÚZKÉHO MOSTU</vt:lpstr>
      <vt:lpstr>DEFINICE UVÁZNUTÍ A STÁRNUTÍ</vt:lpstr>
      <vt:lpstr>MODEL</vt:lpstr>
      <vt:lpstr>CHARAKTERISTIKA UVÁZNUTÍ</vt:lpstr>
      <vt:lpstr>GRAF PŘIDĚLENÍ ZDROJŮ</vt:lpstr>
      <vt:lpstr>PŘÍKLAD RAG (BEZ CYKLU)</vt:lpstr>
      <vt:lpstr>PŘÍKLAD RAG (S UVÁZNUTÍM)</vt:lpstr>
      <vt:lpstr>PŘÍKLAD RAG (BEZ UVÁZNUTÍ)</vt:lpstr>
      <vt:lpstr>RAG: ZÁVĚRY</vt:lpstr>
      <vt:lpstr>PROBLÉM UVÁZNUTÍ</vt:lpstr>
      <vt:lpstr>OCHRANA PREVENCÍ</vt:lpstr>
      <vt:lpstr>PREVENCE UVÁZNUTÍ (1)</vt:lpstr>
      <vt:lpstr>PREVENCE UVÁZNUTÍ (2)</vt:lpstr>
      <vt:lpstr>OBCHÁZENÍ UVÁZNUTÍ</vt:lpstr>
      <vt:lpstr>DETEKCE UVÁZNUTÍ</vt:lpstr>
      <vt:lpstr>1 INSTANCE PROSTŘEDKU KAŽDÉHO TYPU</vt:lpstr>
      <vt:lpstr>GRAFY</vt:lpstr>
      <vt:lpstr>OBNOVA: UKONČENÍ PROCESU</vt:lpstr>
      <vt:lpstr>OBNOVA: NOVÉ ROZDĚLENÍ PROSTŘEDKŮ</vt:lpstr>
      <vt:lpstr>Prezentace aplikace PowerPoint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PB153 Operační systémy a jejich rozhraní</dc:title>
  <dc:creator>.</dc:creator>
  <cp:lastModifiedBy>Ada</cp:lastModifiedBy>
  <cp:revision>90</cp:revision>
  <dcterms:created xsi:type="dcterms:W3CDTF">2004-04-18T18:49:36Z</dcterms:created>
  <dcterms:modified xsi:type="dcterms:W3CDTF">2013-04-05T12:42:10Z</dcterms:modified>
</cp:coreProperties>
</file>