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42" autoAdjust="0"/>
    <p:restoredTop sz="86443" autoAdjust="0"/>
  </p:normalViewPr>
  <p:slideViewPr>
    <p:cSldViewPr>
      <p:cViewPr varScale="1">
        <p:scale>
          <a:sx n="59" d="100"/>
          <a:sy n="59" d="100"/>
        </p:scale>
        <p:origin x="-84" y="-9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0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E5860-8EED-4127-9347-7101538F23AF}" type="datetimeFigureOut">
              <a:rPr lang="cs-CZ" smtClean="0"/>
              <a:t>23.3.2014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93BEC-C8A9-4227-B923-F0F5F7B51F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3378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93BEC-C8A9-4227-B923-F0F5F7B51FD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803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Tools</a:t>
            </a:r>
            <a:r>
              <a:rPr lang="cs-CZ" dirty="0" smtClean="0"/>
              <a:t> are made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support </a:t>
            </a:r>
            <a:r>
              <a:rPr lang="cs-CZ" dirty="0" err="1" smtClean="0"/>
              <a:t>of</a:t>
            </a:r>
            <a:r>
              <a:rPr lang="cs-CZ" dirty="0" smtClean="0"/>
              <a:t> ontology – </a:t>
            </a:r>
            <a:r>
              <a:rPr lang="cs-CZ" dirty="0" err="1" smtClean="0"/>
              <a:t>repeating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lead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us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its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development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93BEC-C8A9-4227-B923-F0F5F7B51FD9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693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Platform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contains</a:t>
            </a:r>
            <a:r>
              <a:rPr lang="cs-CZ" baseline="0" dirty="0" smtClean="0"/>
              <a:t> APIS, OLAP, ontology </a:t>
            </a:r>
            <a:r>
              <a:rPr lang="cs-CZ" baseline="0" dirty="0" err="1" smtClean="0"/>
              <a:t>repository</a:t>
            </a:r>
            <a:r>
              <a:rPr lang="cs-CZ" baseline="0" dirty="0" smtClean="0"/>
              <a:t>, </a:t>
            </a:r>
            <a:r>
              <a:rPr lang="cs-CZ" baseline="0" dirty="0" err="1" smtClean="0"/>
              <a:t>guidlines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for</a:t>
            </a:r>
            <a:r>
              <a:rPr lang="cs-CZ" baseline="0" dirty="0" smtClean="0"/>
              <a:t> </a:t>
            </a:r>
            <a:r>
              <a:rPr lang="cs-CZ" baseline="0" dirty="0" err="1" smtClean="0"/>
              <a:t>querying</a:t>
            </a:r>
            <a:endParaRPr lang="cs-CZ" baseline="0" dirty="0" smtClean="0"/>
          </a:p>
          <a:p>
            <a:r>
              <a:rPr lang="cs-CZ" baseline="0" dirty="0" err="1" smtClean="0"/>
              <a:t>Development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</a:t>
            </a:r>
            <a:r>
              <a:rPr lang="cs-CZ" baseline="0" dirty="0" err="1" smtClean="0"/>
              <a:t>new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applications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will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reduced</a:t>
            </a:r>
            <a:r>
              <a:rPr lang="cs-CZ" baseline="0" dirty="0" smtClean="0"/>
              <a:t> to </a:t>
            </a:r>
            <a:r>
              <a:rPr lang="cs-CZ" baseline="0" dirty="0" err="1" smtClean="0"/>
              <a:t>fornt</a:t>
            </a:r>
            <a:r>
              <a:rPr lang="cs-CZ" baseline="0" dirty="0" smtClean="0"/>
              <a:t>-end and </a:t>
            </a:r>
            <a:r>
              <a:rPr lang="cs-CZ" baseline="0" dirty="0" err="1" smtClean="0"/>
              <a:t>analytical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features</a:t>
            </a:r>
            <a:r>
              <a:rPr lang="cs-CZ" baseline="0" dirty="0" smtClean="0"/>
              <a:t> (</a:t>
            </a:r>
            <a:r>
              <a:rPr lang="cs-CZ" baseline="0" dirty="0" err="1" smtClean="0"/>
              <a:t>machine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learning</a:t>
            </a:r>
            <a:r>
              <a:rPr lang="cs-CZ" baseline="0" dirty="0" smtClean="0"/>
              <a:t>,...)</a:t>
            </a:r>
          </a:p>
          <a:p>
            <a:r>
              <a:rPr lang="cs-CZ" baseline="0" dirty="0" smtClean="0"/>
              <a:t>Not many </a:t>
            </a:r>
            <a:r>
              <a:rPr lang="cs-CZ" baseline="0" dirty="0" err="1" smtClean="0"/>
              <a:t>people</a:t>
            </a:r>
            <a:r>
              <a:rPr lang="cs-CZ" baseline="0" dirty="0" smtClean="0"/>
              <a:t> </a:t>
            </a:r>
            <a:r>
              <a:rPr lang="cs-CZ" baseline="0" dirty="0" err="1" smtClean="0"/>
              <a:t>understands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all</a:t>
            </a:r>
            <a:r>
              <a:rPr lang="cs-CZ" baseline="0" dirty="0" smtClean="0"/>
              <a:t> </a:t>
            </a:r>
            <a:r>
              <a:rPr lang="cs-CZ" baseline="0" dirty="0" err="1" smtClean="0"/>
              <a:t>areas</a:t>
            </a:r>
            <a:r>
              <a:rPr lang="cs-CZ" baseline="0" dirty="0" smtClean="0"/>
              <a:t> - BMS, GIS, AI</a:t>
            </a:r>
            <a:endParaRPr lang="cs-CZ" dirty="0" smtClean="0"/>
          </a:p>
          <a:p>
            <a:r>
              <a:rPr lang="cs-CZ" dirty="0" err="1" smtClean="0"/>
              <a:t>Incorporation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BMS data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decission</a:t>
            </a:r>
            <a:r>
              <a:rPr lang="cs-CZ" dirty="0" smtClean="0"/>
              <a:t> support </a:t>
            </a:r>
            <a:r>
              <a:rPr lang="cs-CZ" dirty="0" err="1" smtClean="0"/>
              <a:t>tools</a:t>
            </a:r>
            <a:r>
              <a:rPr lang="cs-CZ" dirty="0" smtClean="0"/>
              <a:t> </a:t>
            </a:r>
            <a:r>
              <a:rPr lang="cs-CZ" dirty="0" err="1" smtClean="0"/>
              <a:t>provided</a:t>
            </a:r>
            <a:r>
              <a:rPr lang="cs-CZ" dirty="0" smtClean="0"/>
              <a:t> by CAFM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93BEC-C8A9-4227-B923-F0F5F7B51FD9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315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élní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élní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élní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úhe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" name="Přímá spojnice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úhe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úhe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8" name="Přímá spojnice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Přímá spojnice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úhe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3573016"/>
            <a:ext cx="6858000" cy="990600"/>
          </a:xfrm>
        </p:spPr>
        <p:txBody>
          <a:bodyPr>
            <a:noAutofit/>
          </a:bodyPr>
          <a:lstStyle/>
          <a:p>
            <a:r>
              <a:rPr lang="en-US" sz="2800" b="1" noProof="0" dirty="0" smtClean="0"/>
              <a:t>Towards systems architecture for building operation analysis in </a:t>
            </a:r>
            <a:br>
              <a:rPr lang="en-US" sz="2800" b="1" noProof="0" dirty="0" smtClean="0"/>
            </a:br>
            <a:r>
              <a:rPr lang="en-US" sz="2800" b="1" noProof="0" dirty="0" smtClean="0"/>
              <a:t>large-scale environments</a:t>
            </a:r>
            <a:endParaRPr lang="en-US" sz="2800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 smtClean="0"/>
              <a:t>Adam </a:t>
            </a:r>
            <a:r>
              <a:rPr lang="en-US" noProof="0" dirty="0" err="1" smtClean="0"/>
              <a:t>Kučera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96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Issues of BMS</a:t>
            </a:r>
            <a:endParaRPr lang="en-US" noProof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noProof="0" dirty="0" smtClean="0"/>
              <a:t>Inaccessible data</a:t>
            </a:r>
          </a:p>
          <a:p>
            <a:r>
              <a:rPr lang="en-US" noProof="0" dirty="0" smtClean="0"/>
              <a:t>Missing semantic</a:t>
            </a:r>
            <a:r>
              <a:rPr lang="en-US" noProof="0" dirty="0" smtClean="0"/>
              <a:t>s</a:t>
            </a:r>
          </a:p>
          <a:p>
            <a:r>
              <a:rPr lang="en-US" noProof="0" dirty="0" smtClean="0"/>
              <a:t>Inflexible built-in analytical features</a:t>
            </a:r>
            <a:endParaRPr lang="en-US" noProof="0" dirty="0" smtClean="0"/>
          </a:p>
          <a:p>
            <a:pPr marL="0" indent="0">
              <a:buNone/>
            </a:pPr>
            <a:r>
              <a:rPr lang="en-US" noProof="0" dirty="0" smtClean="0"/>
              <a:t>=&gt;</a:t>
            </a:r>
          </a:p>
          <a:p>
            <a:r>
              <a:rPr lang="en-US" noProof="0" dirty="0" smtClean="0"/>
              <a:t>Advanced analytical tools are unavailable for large-scale environments</a:t>
            </a:r>
          </a:p>
          <a:p>
            <a:r>
              <a:rPr lang="en-US" noProof="0" dirty="0" smtClean="0"/>
              <a:t>Integration of BMS, BIM and CAFM does not exist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9084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Two types of users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BMS contain precise and detailed data about building operation</a:t>
            </a:r>
          </a:p>
          <a:p>
            <a:r>
              <a:rPr lang="en-US" noProof="0" dirty="0" smtClean="0"/>
              <a:t>Those data are not easily accessible</a:t>
            </a:r>
          </a:p>
          <a:p>
            <a:r>
              <a:rPr lang="en-US" noProof="0" dirty="0" smtClean="0"/>
              <a:t>Two kinds of people:</a:t>
            </a:r>
          </a:p>
          <a:p>
            <a:pPr lvl="1"/>
            <a:r>
              <a:rPr lang="en-US" noProof="0" dirty="0" smtClean="0"/>
              <a:t>Knows how to analyze data but can‘t get them (Facility managers)</a:t>
            </a:r>
          </a:p>
          <a:p>
            <a:pPr lvl="1"/>
            <a:r>
              <a:rPr lang="en-US" noProof="0" dirty="0" smtClean="0"/>
              <a:t>Knows how to get the data but can‘t analyze them (BMS operators)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0062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Methods &amp; Areas of research</a:t>
            </a:r>
            <a:endParaRPr lang="en-US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Steps toward</a:t>
            </a:r>
            <a:r>
              <a:rPr lang="en-US" noProof="0" dirty="0" smtClean="0"/>
              <a:t>s flexible and efficient analysis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220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dam\Documents\muni\IA068 Informatický seminář\integr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086" y="1236114"/>
            <a:ext cx="57890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Methods and areas of research</a:t>
            </a:r>
            <a:endParaRPr lang="en-US" noProof="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51520" y="1556792"/>
            <a:ext cx="3466728" cy="4525963"/>
          </a:xfrm>
        </p:spPr>
        <p:txBody>
          <a:bodyPr>
            <a:normAutofit/>
          </a:bodyPr>
          <a:lstStyle/>
          <a:p>
            <a:r>
              <a:rPr lang="en-US" sz="2000" noProof="0" dirty="0" smtClean="0"/>
              <a:t>Systems architecture</a:t>
            </a:r>
            <a:endParaRPr lang="en-US" sz="2000" noProof="0" dirty="0" smtClean="0"/>
          </a:p>
          <a:p>
            <a:r>
              <a:rPr lang="en-US" sz="2000" noProof="0" dirty="0" smtClean="0"/>
              <a:t>Exposing the BMS data</a:t>
            </a:r>
          </a:p>
          <a:p>
            <a:r>
              <a:rPr lang="en-US" sz="2000" noProof="0" dirty="0" smtClean="0"/>
              <a:t>BMS data s</a:t>
            </a:r>
            <a:r>
              <a:rPr lang="en-US" sz="2000" noProof="0" dirty="0" smtClean="0"/>
              <a:t>emantics</a:t>
            </a:r>
            <a:endParaRPr lang="en-US" sz="2000" noProof="0" dirty="0" smtClean="0"/>
          </a:p>
          <a:p>
            <a:r>
              <a:rPr lang="en-US" sz="2000" noProof="0" dirty="0" smtClean="0"/>
              <a:t>BMS specific operators</a:t>
            </a:r>
          </a:p>
          <a:p>
            <a:r>
              <a:rPr lang="en-US" sz="2000" noProof="0" dirty="0" smtClean="0"/>
              <a:t>Query typology</a:t>
            </a:r>
          </a:p>
          <a:p>
            <a:r>
              <a:rPr lang="en-US" sz="2000" noProof="0" dirty="0" smtClean="0"/>
              <a:t>Query definition</a:t>
            </a:r>
          </a:p>
          <a:p>
            <a:r>
              <a:rPr lang="en-US" sz="2000" noProof="0" dirty="0" smtClean="0"/>
              <a:t>Visualization of results</a:t>
            </a:r>
          </a:p>
        </p:txBody>
      </p:sp>
    </p:spTree>
    <p:extLst>
      <p:ext uri="{BB962C8B-B14F-4D97-AF65-F5344CB8AC3E}">
        <p14:creationId xmlns:p14="http://schemas.microsoft.com/office/powerpoint/2010/main" val="51694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Existing applications &amp; tools, Work in progress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680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Exposing data</a:t>
            </a:r>
          </a:p>
          <a:p>
            <a:pPr lvl="1"/>
            <a:r>
              <a:rPr lang="en-US" sz="2000" noProof="0" dirty="0" smtClean="0"/>
              <a:t>Technology data mart</a:t>
            </a:r>
          </a:p>
          <a:p>
            <a:pPr lvl="1"/>
            <a:r>
              <a:rPr lang="en-US" sz="2000" noProof="0" dirty="0" smtClean="0"/>
              <a:t>BMS API</a:t>
            </a:r>
          </a:p>
          <a:p>
            <a:r>
              <a:rPr lang="en-US" noProof="0" dirty="0" smtClean="0"/>
              <a:t>Integrating BMS&amp;BIM</a:t>
            </a:r>
          </a:p>
          <a:p>
            <a:pPr lvl="1"/>
            <a:r>
              <a:rPr lang="en-US" sz="2000" noProof="0" dirty="0" smtClean="0"/>
              <a:t>Ontology repository</a:t>
            </a:r>
            <a:endParaRPr lang="en-US" sz="2000" noProof="0" dirty="0" smtClean="0"/>
          </a:p>
          <a:p>
            <a:r>
              <a:rPr lang="en-US" noProof="0" dirty="0" smtClean="0"/>
              <a:t>Analysis &amp; UI</a:t>
            </a:r>
          </a:p>
          <a:p>
            <a:pPr lvl="1"/>
            <a:r>
              <a:rPr lang="en-US" sz="2000" noProof="0" dirty="0" smtClean="0"/>
              <a:t>CEP engine</a:t>
            </a:r>
          </a:p>
          <a:p>
            <a:pPr lvl="1"/>
            <a:r>
              <a:rPr lang="en-US" sz="2000" noProof="0" dirty="0" smtClean="0"/>
              <a:t>Archive </a:t>
            </a:r>
            <a:r>
              <a:rPr lang="en-US" sz="2000" noProof="0" dirty="0" smtClean="0"/>
              <a:t>data</a:t>
            </a:r>
            <a:r>
              <a:rPr lang="en-US" sz="2000" noProof="0" dirty="0" smtClean="0"/>
              <a:t> browser</a:t>
            </a:r>
          </a:p>
          <a:p>
            <a:pPr lvl="1"/>
            <a:r>
              <a:rPr lang="en-US" sz="2000" noProof="0" dirty="0" smtClean="0"/>
              <a:t>Machine learning methods</a:t>
            </a:r>
            <a:endParaRPr lang="en-US" sz="2000" noProof="0" dirty="0" smtClean="0"/>
          </a:p>
        </p:txBody>
      </p:sp>
      <p:pic>
        <p:nvPicPr>
          <p:cNvPr id="7" name="Picture 5" descr="C:\Users\Adam\Documents\muni\IA068 Informatický seminář\uc_8_v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77874"/>
            <a:ext cx="1927739" cy="125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am\Documents\muni\IA068 Informatický seminář\uc_8_v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17263"/>
            <a:ext cx="2503803" cy="162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C:\Users\Adam\Documents\muni\IA068 Informatický seminář\chart3_tp_cro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0356"/>
            <a:ext cx="2759342" cy="22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Results</a:t>
            </a:r>
            <a:endParaRPr lang="en-US" noProof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67" y="4289877"/>
            <a:ext cx="3832142" cy="1878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am\Documents\muni\IA068 Informatický seminář\uc_6_v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214" y="4896927"/>
            <a:ext cx="1949895" cy="12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58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Benefits</a:t>
            </a:r>
            <a:r>
              <a:rPr lang="en-US" noProof="0" dirty="0" smtClean="0"/>
              <a:t> of proposed solution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8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Conclusion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45916" cy="4937760"/>
          </a:xfrm>
        </p:spPr>
        <p:txBody>
          <a:bodyPr/>
          <a:lstStyle/>
          <a:p>
            <a:r>
              <a:rPr lang="en-US" noProof="0" dirty="0" smtClean="0"/>
              <a:t>The main goal: </a:t>
            </a:r>
          </a:p>
          <a:p>
            <a:pPr lvl="1"/>
            <a:r>
              <a:rPr lang="en-US" noProof="0" dirty="0" smtClean="0"/>
              <a:t>Platform/Architecture</a:t>
            </a:r>
            <a:r>
              <a:rPr lang="en-US" noProof="0" dirty="0" smtClean="0"/>
              <a:t> for FM data processing</a:t>
            </a:r>
          </a:p>
          <a:p>
            <a:r>
              <a:rPr lang="en-US" noProof="0" dirty="0" smtClean="0"/>
              <a:t>Developers will focus on:</a:t>
            </a:r>
          </a:p>
          <a:p>
            <a:pPr lvl="1"/>
            <a:r>
              <a:rPr lang="en-US" noProof="0" dirty="0" smtClean="0"/>
              <a:t>Analytical methods</a:t>
            </a:r>
          </a:p>
          <a:p>
            <a:pPr lvl="1"/>
            <a:r>
              <a:rPr lang="en-US" noProof="0" dirty="0" smtClean="0"/>
              <a:t>Convenient user interfaces</a:t>
            </a:r>
            <a:endParaRPr lang="en-US" noProof="0" dirty="0" smtClean="0"/>
          </a:p>
          <a:p>
            <a:r>
              <a:rPr lang="en-US" noProof="0" dirty="0" smtClean="0"/>
              <a:t>F</a:t>
            </a:r>
            <a:r>
              <a:rPr lang="en-US" noProof="0" dirty="0" smtClean="0"/>
              <a:t>acility managers will be provided with:</a:t>
            </a:r>
          </a:p>
          <a:p>
            <a:pPr lvl="1"/>
            <a:r>
              <a:rPr lang="en-US" noProof="0" dirty="0" smtClean="0"/>
              <a:t>Direct querying of the BMS</a:t>
            </a:r>
          </a:p>
          <a:p>
            <a:pPr lvl="1"/>
            <a:r>
              <a:rPr lang="en-US" noProof="0" dirty="0" smtClean="0"/>
              <a:t>Flexible reports</a:t>
            </a:r>
          </a:p>
          <a:p>
            <a:pPr lvl="1"/>
            <a:r>
              <a:rPr lang="en-US" noProof="0" dirty="0" smtClean="0"/>
              <a:t>Advanced analytical tools</a:t>
            </a:r>
          </a:p>
          <a:p>
            <a:pPr lvl="1"/>
            <a:r>
              <a:rPr lang="en-US" noProof="0" dirty="0" smtClean="0"/>
              <a:t>Incorporation of BMS data into CAFM</a:t>
            </a:r>
          </a:p>
          <a:p>
            <a:pPr lvl="1"/>
            <a:endParaRPr lang="en-US" noProof="0" dirty="0" smtClean="0"/>
          </a:p>
          <a:p>
            <a:endParaRPr lang="en-US" noProof="0" dirty="0"/>
          </a:p>
        </p:txBody>
      </p:sp>
      <p:pic>
        <p:nvPicPr>
          <p:cNvPr id="4" name="Picture 3" descr="C:\Users\Adam\Documents\muni\IA068 Informatický seminář\02_ukb_teplo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7072"/>
            <a:ext cx="2690956" cy="175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1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Thank You for your attention.</a:t>
            </a:r>
            <a:endParaRPr lang="en-US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Questions?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364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noProof="0" dirty="0" smtClean="0"/>
              <a:t>Introduction &amp; Motivation – Facility Management systems</a:t>
            </a:r>
          </a:p>
          <a:p>
            <a:r>
              <a:rPr lang="en-US" noProof="0" dirty="0" smtClean="0"/>
              <a:t>Problem – BMS data analysis</a:t>
            </a:r>
          </a:p>
          <a:p>
            <a:r>
              <a:rPr lang="en-US" noProof="0" dirty="0" smtClean="0"/>
              <a:t>Methods &amp; Areas of research</a:t>
            </a:r>
          </a:p>
          <a:p>
            <a:r>
              <a:rPr lang="en-US" noProof="0" dirty="0" smtClean="0"/>
              <a:t>Results</a:t>
            </a:r>
          </a:p>
          <a:p>
            <a:r>
              <a:rPr lang="en-US" noProof="0" dirty="0" smtClean="0"/>
              <a:t>Conclusions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04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Introduction</a:t>
            </a:r>
            <a:endParaRPr lang="en-US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Facility management systems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49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Facility management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According to IFMA (International Facility management association): </a:t>
            </a:r>
            <a:r>
              <a:rPr lang="en-US" b="1" noProof="0" dirty="0" smtClean="0"/>
              <a:t>„a profession that encompasses multiple disciplines to ensure functionality of the built environment by integrating people, place, process and technology“</a:t>
            </a:r>
          </a:p>
          <a:p>
            <a:r>
              <a:rPr lang="en-US" noProof="0" dirty="0" smtClean="0"/>
              <a:t>FM ensures tasks, which are not part of organization‘s „core business“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32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CAFM(</a:t>
            </a:r>
            <a:r>
              <a:rPr lang="en-US" noProof="0" dirty="0" smtClean="0"/>
              <a:t>Computer-Aided Facility Management)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CAFM software supports:</a:t>
            </a:r>
          </a:p>
          <a:p>
            <a:pPr lvl="1"/>
            <a:r>
              <a:rPr lang="en-US" noProof="0" dirty="0" smtClean="0"/>
              <a:t>Space management</a:t>
            </a:r>
          </a:p>
          <a:p>
            <a:pPr lvl="1"/>
            <a:r>
              <a:rPr lang="en-US" noProof="0" dirty="0" smtClean="0"/>
              <a:t>Maintenance</a:t>
            </a:r>
          </a:p>
          <a:p>
            <a:pPr lvl="1"/>
            <a:r>
              <a:rPr lang="en-US" noProof="0" dirty="0" smtClean="0"/>
              <a:t>Energy management</a:t>
            </a:r>
          </a:p>
          <a:p>
            <a:r>
              <a:rPr lang="en-US" noProof="0" dirty="0" smtClean="0"/>
              <a:t>Provides advanced analytical tools</a:t>
            </a:r>
            <a:endParaRPr lang="en-US" noProof="0" dirty="0"/>
          </a:p>
        </p:txBody>
      </p:sp>
      <p:pic>
        <p:nvPicPr>
          <p:cNvPr id="5" name="Picture 7" descr="C:\Users\Adam\Documents\muni\IA068 Informatický seminář\energy_mgt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4038600" cy="20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am\Documents\muni\IA068 Informatický seminář\30_scr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970" y="4437112"/>
            <a:ext cx="2786758" cy="174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am\Documents\muni\IA068 Informatický seminář\10_1_s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07" y="1316067"/>
            <a:ext cx="2143126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C:\Users\Adam\Documents\muni\IA068 Informatický seminář\31_screensho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2062705" cy="129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BIM (Building Infrastructure Modelling)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noProof="0" dirty="0" smtClean="0"/>
              <a:t>Database of building constructions and devices</a:t>
            </a:r>
          </a:p>
        </p:txBody>
      </p:sp>
      <p:pic>
        <p:nvPicPr>
          <p:cNvPr id="4" name="Picture 5" descr="C:\Users\Adam\Documents\muni\IA068 Informatický seminář\tpas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" y="2708920"/>
            <a:ext cx="4352728" cy="314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am\Documents\muni\IA068 Informatický seminář\spas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3933536" cy="284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am\Documents\muni\IA068 Informatický seminář\3d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56792"/>
            <a:ext cx="489991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9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BMS (Building management system)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noProof="0" dirty="0" smtClean="0"/>
              <a:t>Monitors and controls building automation systems</a:t>
            </a:r>
          </a:p>
          <a:p>
            <a:r>
              <a:rPr lang="en-US" sz="2800" noProof="0" dirty="0" smtClean="0"/>
              <a:t>MU has large BMS (40 buildings, 1000 devices,...)</a:t>
            </a:r>
            <a:endParaRPr lang="en-US" sz="2800" noProof="0" dirty="0"/>
          </a:p>
        </p:txBody>
      </p:sp>
      <p:pic>
        <p:nvPicPr>
          <p:cNvPr id="5" name="Picture 2" descr="C:\Users\Adam\Documents\muni\IA068 Informatický seminář\web_schem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3600400" cy="260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011" y="2772762"/>
            <a:ext cx="2249103" cy="1851185"/>
          </a:xfrm>
          <a:prstGeom prst="rect">
            <a:avLst/>
          </a:prstGeom>
        </p:spPr>
      </p:pic>
      <p:pic>
        <p:nvPicPr>
          <p:cNvPr id="4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3561276" cy="2664296"/>
          </a:xfrm>
          <a:prstGeom prst="rect">
            <a:avLst/>
          </a:prstGeom>
        </p:spPr>
      </p:pic>
      <p:pic>
        <p:nvPicPr>
          <p:cNvPr id="6" name="Picture 5" descr="C:\Users\Adam\Documents\muni\IA068 Informatický seminář\bms_m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653136"/>
            <a:ext cx="2764417" cy="199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2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Motivation</a:t>
            </a:r>
            <a:endParaRPr lang="en-US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Facility manager should be able to query the BMS system in similar manner to those examples:</a:t>
            </a:r>
          </a:p>
          <a:p>
            <a:pPr lvl="1"/>
            <a:r>
              <a:rPr lang="en-US" sz="2400" noProof="0" dirty="0" smtClean="0"/>
              <a:t>Show me which rooms on the second floor of A11 building had running AC units during last 8 weekends.</a:t>
            </a:r>
          </a:p>
          <a:p>
            <a:pPr lvl="1"/>
            <a:r>
              <a:rPr lang="en-US" sz="2400" noProof="0" dirty="0" smtClean="0"/>
              <a:t>Tomorrow morning, I want to receive report about electricity consumption in 5 minute intervals for those 4 buildings during this night.</a:t>
            </a:r>
          </a:p>
          <a:p>
            <a:pPr lvl="1"/>
            <a:r>
              <a:rPr lang="en-US" sz="2400" noProof="0" dirty="0" smtClean="0"/>
              <a:t>I want to know which devices influence temperature in office of Mr./Mrs. XY. </a:t>
            </a:r>
          </a:p>
          <a:p>
            <a:pPr lvl="1"/>
            <a:r>
              <a:rPr lang="en-US" sz="2400" noProof="0" dirty="0" smtClean="0"/>
              <a:t>For all buildings at University Campus, compare electricity consumption per square meter.</a:t>
            </a:r>
          </a:p>
          <a:p>
            <a:pPr lvl="1"/>
            <a:endParaRPr lang="en-US" sz="1800" noProof="0" dirty="0"/>
          </a:p>
        </p:txBody>
      </p:sp>
    </p:spTree>
    <p:extLst>
      <p:ext uri="{BB962C8B-B14F-4D97-AF65-F5344CB8AC3E}">
        <p14:creationId xmlns:p14="http://schemas.microsoft.com/office/powerpoint/2010/main" val="41272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Problem</a:t>
            </a:r>
            <a:endParaRPr lang="en-US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Issues od building operation analysis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358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ůvod">
  <a:themeElements>
    <a:clrScheme name="Pů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ů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ů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4468</TotalTime>
  <Words>506</Words>
  <Application>Microsoft Office PowerPoint</Application>
  <PresentationFormat>Předvádění na obrazovce (4:3)</PresentationFormat>
  <Paragraphs>89</Paragraphs>
  <Slides>18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19" baseType="lpstr">
      <vt:lpstr>Původ</vt:lpstr>
      <vt:lpstr>Towards systems architecture for building operation analysis in  large-scale environments</vt:lpstr>
      <vt:lpstr>Prezentace aplikace PowerPoint</vt:lpstr>
      <vt:lpstr>Introduction</vt:lpstr>
      <vt:lpstr>Facility management</vt:lpstr>
      <vt:lpstr>CAFM(Computer-Aided Facility Management)</vt:lpstr>
      <vt:lpstr>BIM (Building Infrastructure Modelling)</vt:lpstr>
      <vt:lpstr>BMS (Building management system)</vt:lpstr>
      <vt:lpstr>Motivation</vt:lpstr>
      <vt:lpstr>Problem</vt:lpstr>
      <vt:lpstr>Issues of BMS</vt:lpstr>
      <vt:lpstr>Two types of users</vt:lpstr>
      <vt:lpstr>Methods &amp; Areas of research</vt:lpstr>
      <vt:lpstr>Methods and areas of research</vt:lpstr>
      <vt:lpstr>Results</vt:lpstr>
      <vt:lpstr>Results</vt:lpstr>
      <vt:lpstr>Conclusions</vt:lpstr>
      <vt:lpstr>Conclusion</vt:lpstr>
      <vt:lpstr>Thank You for your attention.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Adam</dc:creator>
  <cp:lastModifiedBy>Adam</cp:lastModifiedBy>
  <cp:revision>101</cp:revision>
  <dcterms:created xsi:type="dcterms:W3CDTF">2014-03-18T21:00:55Z</dcterms:created>
  <dcterms:modified xsi:type="dcterms:W3CDTF">2014-03-25T23:48:56Z</dcterms:modified>
</cp:coreProperties>
</file>