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sldIdLst>
    <p:sldId id="256" r:id="rId6"/>
    <p:sldId id="258" r:id="rId7"/>
    <p:sldId id="257" r:id="rId8"/>
    <p:sldId id="259" r:id="rId9"/>
    <p:sldId id="270" r:id="rId10"/>
    <p:sldId id="260" r:id="rId11"/>
    <p:sldId id="261" r:id="rId12"/>
    <p:sldId id="271" r:id="rId13"/>
    <p:sldId id="272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0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09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7FD2C7-AD65-4A48-8A05-3CB08A97A1AF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74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4F59-AE23-4EA5-9185-010435129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90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E8AC7-4067-479D-95CD-C8233D6503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04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7D894-17A7-4A62-8241-1CE6E024A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0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B624-42D4-4AF5-A772-67C2D53CD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94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AC4BE-3B55-4446-9466-032564AB1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480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F633-83F9-4DBB-BCA5-7C4331117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29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8634-7EAC-42A6-A558-0835E3A98E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76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089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E166-4380-47BE-9765-233A1AD0C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96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110B-7050-4201-9EE4-B61C312629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444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7601-7959-4922-8365-70626E8ECD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2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0ED8F-C54A-4318-8A3B-F102CD109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9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E44C4-9EDF-476C-AE16-6D90EA3A6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91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643D2-9449-4940-A757-E34FD7D96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58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DEB03-E270-4F94-B23F-7F337F423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000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0BD63-8ACF-4018-A689-35302C01B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60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DDEF8-F32B-4F25-98A4-7BF31DBD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81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2C193-0A24-43F1-AD5F-8C280FEC1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222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33A11-8133-45E2-A0EE-712C4ED04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73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EBF0-8989-460D-B006-0EB490364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72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AB084-2319-4633-AA01-5BF6580E3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990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11FE5-92E0-45B9-B319-8B439E76F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443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9A6C-DA5B-4269-9C77-178504A19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868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F0B7-CFCD-4837-887C-8958C5A80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080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A0CA0-3089-48D1-B36F-BDFEB15097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2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C92F-F24F-4244-8FE1-659B9A1FE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92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9407-405F-420D-BC96-447F0EA01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87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2B3B-EE19-4208-AA7D-538C3F928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3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6553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B82A-F998-428C-B5AB-709900562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075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8CE3-BAA1-46C2-9C0D-E92D64F29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361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7EA80-2031-47EA-A69C-DF52F6F39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157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AB49-A83A-431E-9DD3-1CACBD3D9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730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303C-57D9-4578-9CC7-410564909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89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E80F-9EE0-4EAE-8C59-A717902DE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B13D-FEAB-42AC-9EDE-EC07E50CB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828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3591-F7D5-444C-9B53-216426D01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322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BED6-3EBF-4532-9E20-D2C045BFB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676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7C22-AAE3-4A1B-945E-BA744C875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4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444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FA9A4-82CC-4CF4-AEB6-E935DD4B7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664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B5A25-1989-4503-AF0D-37D392B6B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208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50A5-A1CD-4239-9EB1-DE93AD9C8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7550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6D35-107C-4AC3-BB87-D5931109A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765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C618-D0DC-4D58-80E5-4412AF071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431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A2DA0-4103-4737-B02F-1793A5DD3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73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4BC1-A648-4D84-AFD3-E749C39D8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6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0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2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2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7C6B7AD-3EC1-40D8-B785-CF252672E79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98601289-0D6F-4295-B528-E04988BB9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64666F8-6873-4C77-9292-48D05F2D1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682F84-9840-4904-BD41-D5621E0E15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8" descr="OPVK_MU_vlevo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736E296D-C6D3-4E88-A168-CD201AD82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Product</a:t>
            </a:r>
            <a:r>
              <a:rPr lang="cs-CZ" dirty="0" smtClean="0"/>
              <a:t> and </a:t>
            </a:r>
            <a:r>
              <a:rPr lang="cs-CZ" dirty="0" err="1" smtClean="0"/>
              <a:t>Service</a:t>
            </a:r>
            <a:r>
              <a:rPr lang="cs-CZ" dirty="0" smtClean="0"/>
              <a:t> Dominant </a:t>
            </a:r>
            <a:r>
              <a:rPr lang="cs-CZ" dirty="0" err="1" smtClean="0"/>
              <a:t>Logic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Service</a:t>
            </a:r>
            <a:r>
              <a:rPr lang="cs-CZ" dirty="0" smtClean="0"/>
              <a:t> Science</a:t>
            </a:r>
          </a:p>
          <a:p>
            <a:r>
              <a:rPr lang="cs-CZ" dirty="0" smtClean="0"/>
              <a:t>© Leonard Walletzký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0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is the fundamental basis of exchange</a:t>
            </a:r>
          </a:p>
          <a:p>
            <a:r>
              <a:rPr lang="en-US" dirty="0" smtClean="0"/>
              <a:t>The customer is always a co</a:t>
            </a:r>
            <a:r>
              <a:rPr lang="cs-CZ" dirty="0" smtClean="0"/>
              <a:t>-</a:t>
            </a:r>
            <a:r>
              <a:rPr lang="en-US" dirty="0" smtClean="0"/>
              <a:t>creator of the value</a:t>
            </a:r>
          </a:p>
          <a:p>
            <a:r>
              <a:rPr lang="en-US" dirty="0" smtClean="0"/>
              <a:t>All social and economics actors are the resource integrators</a:t>
            </a:r>
          </a:p>
          <a:p>
            <a:r>
              <a:rPr lang="en-US" dirty="0" smtClean="0"/>
              <a:t>Value is always uniquely and </a:t>
            </a:r>
            <a:r>
              <a:rPr lang="en-US" dirty="0" err="1" smtClean="0"/>
              <a:t>phenomenologically</a:t>
            </a:r>
            <a:r>
              <a:rPr lang="en-US" dirty="0" smtClean="0"/>
              <a:t> determined by the beneficiary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6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is the fundamental basis of </a:t>
            </a:r>
            <a:r>
              <a:rPr lang="en-US" dirty="0" smtClean="0"/>
              <a:t>exchange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application of operant resources</a:t>
            </a:r>
          </a:p>
          <a:p>
            <a:pPr lvl="1"/>
            <a:r>
              <a:rPr lang="en-US" dirty="0" smtClean="0"/>
              <a:t>The seller uses his resources to provide the service</a:t>
            </a:r>
          </a:p>
          <a:p>
            <a:r>
              <a:rPr lang="en-US" dirty="0" smtClean="0"/>
              <a:t>The basis for all exchange</a:t>
            </a:r>
          </a:p>
          <a:p>
            <a:pPr lvl="1"/>
            <a:r>
              <a:rPr lang="en-US" dirty="0" smtClean="0"/>
              <a:t>There is not possible to simply exchange the product without using services or this possibility is only marginal</a:t>
            </a:r>
          </a:p>
          <a:p>
            <a:r>
              <a:rPr lang="en-US" dirty="0" smtClean="0"/>
              <a:t>Service is exchanged for service</a:t>
            </a:r>
          </a:p>
          <a:p>
            <a:pPr lvl="1"/>
            <a:r>
              <a:rPr lang="en-US" dirty="0" smtClean="0"/>
              <a:t>Services must be used on both sides of the market to finish the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customer is always a co-creator of the </a:t>
            </a:r>
            <a:r>
              <a:rPr lang="en-US" dirty="0" smtClean="0"/>
              <a:t>value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role of the customer is interactional</a:t>
            </a:r>
          </a:p>
          <a:p>
            <a:r>
              <a:rPr lang="en-US" dirty="0" smtClean="0"/>
              <a:t>The customer can not be ignored</a:t>
            </a:r>
          </a:p>
          <a:p>
            <a:r>
              <a:rPr lang="en-US" dirty="0" smtClean="0"/>
              <a:t>Without interaction with the customer the transaction can not be 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2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social and economics actors are the resource </a:t>
            </a:r>
            <a:r>
              <a:rPr lang="en-US" dirty="0" smtClean="0"/>
              <a:t>integrators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creation is network of networks</a:t>
            </a:r>
          </a:p>
          <a:p>
            <a:r>
              <a:rPr lang="en-US" dirty="0" smtClean="0"/>
              <a:t>The sellers needs to buy other services</a:t>
            </a:r>
          </a:p>
          <a:p>
            <a:r>
              <a:rPr lang="en-US" dirty="0" smtClean="0"/>
              <a:t>The integration of the resources is kind of the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5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is always uniquely and </a:t>
            </a:r>
            <a:r>
              <a:rPr lang="en-US" dirty="0" err="1"/>
              <a:t>phenomenologically</a:t>
            </a:r>
            <a:r>
              <a:rPr lang="en-US" dirty="0"/>
              <a:t> determined by the </a:t>
            </a:r>
            <a:r>
              <a:rPr lang="en-US" dirty="0" smtClean="0"/>
              <a:t>beneficiary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is</a:t>
            </a:r>
          </a:p>
          <a:p>
            <a:pPr lvl="1"/>
            <a:r>
              <a:rPr lang="en-US" dirty="0" smtClean="0"/>
              <a:t>Idiosyncratic</a:t>
            </a:r>
          </a:p>
          <a:p>
            <a:pPr lvl="1"/>
            <a:r>
              <a:rPr lang="en-US" dirty="0" smtClean="0"/>
              <a:t>Experiential</a:t>
            </a:r>
          </a:p>
          <a:p>
            <a:pPr lvl="1"/>
            <a:r>
              <a:rPr lang="en-US" dirty="0" smtClean="0"/>
              <a:t>Contextual</a:t>
            </a:r>
          </a:p>
          <a:p>
            <a:pPr lvl="1"/>
            <a:r>
              <a:rPr lang="en-US" dirty="0" smtClean="0"/>
              <a:t>Meaning laden</a:t>
            </a:r>
          </a:p>
          <a:p>
            <a:r>
              <a:rPr lang="en-US" dirty="0" smtClean="0"/>
              <a:t>The provider is not able to set the value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4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Advanced</a:t>
            </a:r>
            <a:r>
              <a:rPr lang="cs-CZ" dirty="0" smtClean="0"/>
              <a:t> SDL </a:t>
            </a:r>
            <a:r>
              <a:rPr lang="cs-CZ" dirty="0" err="1" smtClean="0"/>
              <a:t>Paradigms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exchange masks the fundamental basis of exchange</a:t>
            </a:r>
          </a:p>
          <a:p>
            <a:r>
              <a:rPr lang="en-US" dirty="0" smtClean="0"/>
              <a:t>Goods are distribution mechanism for service provision</a:t>
            </a:r>
          </a:p>
          <a:p>
            <a:r>
              <a:rPr lang="en-US" dirty="0" smtClean="0"/>
              <a:t>Operant resources are the fundamental source of competitive advantage</a:t>
            </a:r>
          </a:p>
          <a:p>
            <a:r>
              <a:rPr lang="en-US" dirty="0" smtClean="0"/>
              <a:t>All economies are service economies</a:t>
            </a:r>
          </a:p>
          <a:p>
            <a:r>
              <a:rPr lang="en-US" dirty="0" smtClean="0"/>
              <a:t>The enterprise cannot deliver value, but only value proposition</a:t>
            </a:r>
          </a:p>
          <a:p>
            <a:r>
              <a:rPr lang="en-US" dirty="0" smtClean="0"/>
              <a:t>A service-centered view is inherently customer oriented and relational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9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Comparsion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Product Dominant Logic</a:t>
            </a:r>
          </a:p>
          <a:p>
            <a:r>
              <a:rPr lang="en-US" sz="2400" dirty="0" smtClean="0"/>
              <a:t>Customer is value destroyer</a:t>
            </a:r>
          </a:p>
          <a:p>
            <a:r>
              <a:rPr lang="en-US" sz="2400" dirty="0" smtClean="0"/>
              <a:t>Customer has limited power to impact quality or features</a:t>
            </a:r>
          </a:p>
          <a:p>
            <a:r>
              <a:rPr lang="en-US" sz="2400" dirty="0" smtClean="0"/>
              <a:t>Customer is motivated to destroy goods to buy new one</a:t>
            </a:r>
          </a:p>
          <a:p>
            <a:r>
              <a:rPr lang="en-US" sz="2400" dirty="0" smtClean="0"/>
              <a:t>Seller is maximizing short time profit</a:t>
            </a:r>
            <a:endParaRPr lang="en-US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Service Dominant Logic</a:t>
            </a:r>
          </a:p>
          <a:p>
            <a:r>
              <a:rPr lang="en-US" sz="2400" dirty="0" smtClean="0"/>
              <a:t>Customer is value co-creator</a:t>
            </a:r>
          </a:p>
          <a:p>
            <a:r>
              <a:rPr lang="en-US" sz="2400" dirty="0" smtClean="0"/>
              <a:t>Customer communicate with seller about all features of the service</a:t>
            </a:r>
          </a:p>
          <a:p>
            <a:r>
              <a:rPr lang="en-US" sz="2400" dirty="0" smtClean="0"/>
              <a:t>Long time relationship is preferred</a:t>
            </a:r>
          </a:p>
          <a:p>
            <a:r>
              <a:rPr lang="en-US" sz="2400" dirty="0" smtClean="0"/>
              <a:t>Seller is maximizing the long time profit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13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Dominant Logic</a:t>
            </a:r>
          </a:p>
          <a:p>
            <a:r>
              <a:rPr lang="en-US" dirty="0" smtClean="0"/>
              <a:t>Service Dominant logic</a:t>
            </a:r>
          </a:p>
          <a:p>
            <a:r>
              <a:rPr lang="en-US" dirty="0" smtClean="0"/>
              <a:t>The paradigms of PDL and SDL</a:t>
            </a:r>
          </a:p>
          <a:p>
            <a:r>
              <a:rPr lang="en-US" dirty="0" smtClean="0"/>
              <a:t>The examples of PDL and SDL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3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economics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061267"/>
              </p:ext>
            </p:extLst>
          </p:nvPr>
        </p:nvGraphicFramePr>
        <p:xfrm>
          <a:off x="720725" y="2017713"/>
          <a:ext cx="8234364" cy="4434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394"/>
                <a:gridCol w="1470769"/>
                <a:gridCol w="1274019"/>
                <a:gridCol w="1372394"/>
                <a:gridCol w="1242019"/>
                <a:gridCol w="1502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Economics Offering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Commodity Goods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Packaged Goods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Commodity Services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Consumer Services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Business Services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Economy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Agrarian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Industrial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Service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Experience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Transformation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Economic Function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Extract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Make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Deliver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Stage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Co-create value growth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Nature of Offering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Fungible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Tangible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Intangible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Memorable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Effectual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Key Attribute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Natural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Standard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Custom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Personal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Value growth relationship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Method of Supply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Stored in Bulk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Inventory of product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Delivered on demand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Reveal over duration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Sustained over time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Settler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Trader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Manufacturer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Provider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Stager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Collaborator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Buyer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Market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Customer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Client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Guest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Collaborator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Factors of Demand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Characteristics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Features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Benefits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Sensations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Capabilities (Cultural values)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2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Product</a:t>
            </a:r>
            <a:r>
              <a:rPr lang="cs-CZ" dirty="0" smtClean="0"/>
              <a:t> dominant </a:t>
            </a:r>
            <a:r>
              <a:rPr lang="cs-CZ" dirty="0" err="1" smtClean="0"/>
              <a:t>logic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manufacturer develops a product</a:t>
            </a:r>
          </a:p>
          <a:p>
            <a:r>
              <a:rPr lang="en-US" dirty="0" smtClean="0"/>
              <a:t>The manufacturer makes the product</a:t>
            </a:r>
          </a:p>
          <a:p>
            <a:r>
              <a:rPr lang="en-US" dirty="0" smtClean="0"/>
              <a:t>The product is given to the market</a:t>
            </a:r>
          </a:p>
          <a:p>
            <a:r>
              <a:rPr lang="en-US" dirty="0" smtClean="0"/>
              <a:t>A consumer buys the product</a:t>
            </a:r>
          </a:p>
          <a:p>
            <a:r>
              <a:rPr lang="en-US" dirty="0" smtClean="0"/>
              <a:t>The consumer uses the product</a:t>
            </a:r>
          </a:p>
          <a:p>
            <a:r>
              <a:rPr lang="en-US" dirty="0" smtClean="0"/>
              <a:t>The supplier eventually provides additional support of the product</a:t>
            </a:r>
          </a:p>
          <a:p>
            <a:r>
              <a:rPr lang="en-US" dirty="0" smtClean="0"/>
              <a:t>The consumer gets rid of the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0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Product</a:t>
            </a:r>
            <a:r>
              <a:rPr lang="cs-CZ" dirty="0" smtClean="0"/>
              <a:t> dominant </a:t>
            </a:r>
            <a:r>
              <a:rPr lang="cs-CZ" dirty="0" err="1" smtClean="0"/>
              <a:t>logic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The process is considered as an ownership transfer</a:t>
            </a:r>
          </a:p>
          <a:p>
            <a:r>
              <a:rPr lang="en-US" sz="2200" dirty="0" smtClean="0"/>
              <a:t>The producer and buyer are not closely connected</a:t>
            </a:r>
          </a:p>
          <a:p>
            <a:pPr lvl="1"/>
            <a:r>
              <a:rPr lang="en-US" sz="2200" dirty="0" smtClean="0"/>
              <a:t>They are in touch only in the moment of ownership transfer</a:t>
            </a:r>
          </a:p>
          <a:p>
            <a:r>
              <a:rPr lang="en-US" sz="2200" dirty="0" smtClean="0"/>
              <a:t>The product is tangible and it is easy to convert it to money</a:t>
            </a:r>
          </a:p>
          <a:p>
            <a:r>
              <a:rPr lang="en-US" sz="2200" dirty="0" smtClean="0"/>
              <a:t>The major task in production is an optimization of product quantity according to fixed and variable costs</a:t>
            </a:r>
          </a:p>
          <a:p>
            <a:r>
              <a:rPr lang="en-US" sz="2200" dirty="0" smtClean="0"/>
              <a:t>The main goal is to achieve maximum profit in short term</a:t>
            </a:r>
          </a:p>
          <a:p>
            <a:r>
              <a:rPr lang="en-US" sz="2200" dirty="0" smtClean="0"/>
              <a:t>Only difference for the services is immateriality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4382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Service is</a:t>
            </a:r>
          </a:p>
          <a:p>
            <a:pPr lvl="1"/>
            <a:r>
              <a:rPr lang="en-US" sz="2000" dirty="0" smtClean="0"/>
              <a:t>Associated with the work that servants did for their masters</a:t>
            </a:r>
          </a:p>
          <a:p>
            <a:pPr lvl="1"/>
            <a:r>
              <a:rPr lang="en-US" sz="2000" dirty="0" smtClean="0"/>
              <a:t>Set of the benefits delivered from accountable service provider, mostly in close coaction with his service suppliers, generated by the functions of technical systems and/or by distinct activities of individuals, commissioned </a:t>
            </a:r>
            <a:r>
              <a:rPr lang="en-US" sz="2000" dirty="0" err="1" smtClean="0"/>
              <a:t>acording</a:t>
            </a:r>
            <a:r>
              <a:rPr lang="en-US" sz="2000" dirty="0" smtClean="0"/>
              <a:t> to the needs of his service customers</a:t>
            </a:r>
          </a:p>
          <a:p>
            <a:pPr lvl="1"/>
            <a:r>
              <a:rPr lang="en-US" sz="2000" dirty="0" smtClean="0"/>
              <a:t>Application of specialized competencies through deeds, processes and performances for benefit of another entity or entity itself (</a:t>
            </a:r>
            <a:r>
              <a:rPr lang="en-US" sz="2000" dirty="0" err="1" smtClean="0"/>
              <a:t>Vargo</a:t>
            </a:r>
            <a:r>
              <a:rPr lang="en-US" sz="2000" dirty="0" smtClean="0"/>
              <a:t> and Lush)</a:t>
            </a:r>
          </a:p>
          <a:p>
            <a:pPr lvl="1"/>
            <a:r>
              <a:rPr lang="en-US" sz="2000" dirty="0" smtClean="0"/>
              <a:t>Application of competencies for the benefit of another, meaning that service is kind of action, performance or promise that is exchanged for value between provider and client</a:t>
            </a:r>
            <a:r>
              <a:rPr lang="cs-CZ" sz="2000" dirty="0" smtClean="0"/>
              <a:t> (</a:t>
            </a:r>
            <a:r>
              <a:rPr lang="cs-CZ" sz="2000" dirty="0" err="1" smtClean="0"/>
              <a:t>Spohrer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848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dominant </a:t>
            </a:r>
            <a:r>
              <a:rPr lang="cs-CZ" dirty="0" err="1" smtClean="0"/>
              <a:t>logic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emphasis is not on tangible product</a:t>
            </a:r>
          </a:p>
          <a:p>
            <a:pPr lvl="1"/>
            <a:r>
              <a:rPr lang="en-US" dirty="0" smtClean="0"/>
              <a:t>Is on services the customer can get</a:t>
            </a:r>
          </a:p>
          <a:p>
            <a:r>
              <a:rPr lang="en-US" dirty="0" smtClean="0"/>
              <a:t>No matter if the service is realized through the product or someone else to perform the service</a:t>
            </a:r>
          </a:p>
          <a:p>
            <a:r>
              <a:rPr lang="en-US" dirty="0" smtClean="0"/>
              <a:t>Ownership is not important</a:t>
            </a:r>
          </a:p>
          <a:p>
            <a:r>
              <a:rPr lang="en-US" dirty="0" smtClean="0"/>
              <a:t>The customer obtain benefits by renting to:</a:t>
            </a:r>
          </a:p>
          <a:p>
            <a:pPr lvl="1"/>
            <a:r>
              <a:rPr lang="en-US" dirty="0" smtClean="0"/>
              <a:t>use a physical object</a:t>
            </a:r>
          </a:p>
          <a:p>
            <a:pPr lvl="1"/>
            <a:r>
              <a:rPr lang="en-US" dirty="0" smtClean="0"/>
              <a:t>hire the labor and expertise</a:t>
            </a:r>
          </a:p>
          <a:p>
            <a:pPr lvl="1"/>
            <a:r>
              <a:rPr lang="en-US" dirty="0" smtClean="0"/>
              <a:t>pay for access to facilities and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1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dominant </a:t>
            </a:r>
            <a:r>
              <a:rPr lang="cs-CZ" dirty="0" err="1" smtClean="0"/>
              <a:t>logic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 do not buy goods or services</a:t>
            </a:r>
          </a:p>
          <a:p>
            <a:pPr lvl="1"/>
            <a:r>
              <a:rPr lang="en-US" dirty="0" smtClean="0"/>
              <a:t>They buy offerings which render services that create value</a:t>
            </a:r>
          </a:p>
          <a:p>
            <a:r>
              <a:rPr lang="en-US" dirty="0" smtClean="0"/>
              <a:t>Traditional division between goods and services is outdated</a:t>
            </a:r>
          </a:p>
          <a:p>
            <a:pPr lvl="1"/>
            <a:r>
              <a:rPr lang="en-US" dirty="0" smtClean="0"/>
              <a:t>Activities render services</a:t>
            </a:r>
          </a:p>
          <a:p>
            <a:pPr lvl="1"/>
            <a:r>
              <a:rPr lang="en-US" dirty="0" smtClean="0"/>
              <a:t>Things render services</a:t>
            </a:r>
          </a:p>
          <a:p>
            <a:r>
              <a:rPr lang="en-US" dirty="0" smtClean="0"/>
              <a:t>The shift in focus to services leads to shift from producer perspective to customer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Provider</a:t>
            </a:r>
          </a:p>
          <a:p>
            <a:pPr lvl="1"/>
            <a:r>
              <a:rPr lang="en-US" sz="1600" dirty="0" smtClean="0"/>
              <a:t>Individual</a:t>
            </a:r>
          </a:p>
          <a:p>
            <a:pPr lvl="1"/>
            <a:r>
              <a:rPr lang="en-US" sz="1600" dirty="0" smtClean="0"/>
              <a:t>Organization</a:t>
            </a:r>
          </a:p>
          <a:p>
            <a:pPr lvl="1"/>
            <a:r>
              <a:rPr lang="en-US" sz="1600" dirty="0" smtClean="0"/>
              <a:t>Technology that provider is responsible for</a:t>
            </a:r>
          </a:p>
          <a:p>
            <a:r>
              <a:rPr lang="en-US" sz="1600" dirty="0" smtClean="0"/>
              <a:t>Client</a:t>
            </a:r>
          </a:p>
          <a:p>
            <a:pPr lvl="1"/>
            <a:r>
              <a:rPr lang="en-US" sz="1600" dirty="0" smtClean="0"/>
              <a:t>Individual</a:t>
            </a:r>
          </a:p>
          <a:p>
            <a:pPr lvl="1"/>
            <a:r>
              <a:rPr lang="en-US" sz="1600" dirty="0" smtClean="0"/>
              <a:t>Organization</a:t>
            </a:r>
          </a:p>
          <a:p>
            <a:pPr lvl="1"/>
            <a:r>
              <a:rPr lang="en-US" sz="1600" dirty="0" smtClean="0"/>
              <a:t>Portion of reality owned by Client</a:t>
            </a:r>
          </a:p>
          <a:p>
            <a:r>
              <a:rPr lang="en-US" sz="1600" dirty="0" smtClean="0"/>
              <a:t>Target</a:t>
            </a:r>
          </a:p>
          <a:p>
            <a:pPr lvl="1"/>
            <a:r>
              <a:rPr lang="en-US" sz="1600" dirty="0" smtClean="0"/>
              <a:t>The reality to be transformed or operated on by Provider for sake of Client</a:t>
            </a:r>
          </a:p>
          <a:p>
            <a:pPr lvl="1"/>
            <a:r>
              <a:rPr lang="en-US" sz="1600" dirty="0" smtClean="0"/>
              <a:t>People, dimensions of business</a:t>
            </a:r>
          </a:p>
          <a:p>
            <a:pPr lvl="1"/>
            <a:r>
              <a:rPr lang="en-US" sz="1600" dirty="0" smtClean="0"/>
              <a:t>Dimensions of products, technology artefacts &amp; environment</a:t>
            </a:r>
          </a:p>
          <a:p>
            <a:pPr lvl="1"/>
            <a:r>
              <a:rPr lang="en-US" sz="1600" dirty="0" smtClean="0"/>
              <a:t>Information, codified knowledge</a:t>
            </a:r>
            <a:endParaRPr lang="en-US" sz="1600" b="1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346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72" y="1988840"/>
            <a:ext cx="725805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11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_OPVK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Motiv_OPVK</Template>
  <TotalTime>219</TotalTime>
  <Words>830</Words>
  <Application>Microsoft Office PowerPoint</Application>
  <PresentationFormat>Předvádění na obrazovce (4:3)</PresentationFormat>
  <Paragraphs>161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Motiv_OPVK</vt:lpstr>
      <vt:lpstr>1_Směsi</vt:lpstr>
      <vt:lpstr>2_Směsi</vt:lpstr>
      <vt:lpstr>1_MU_PPTprezentace_sablona_CZ</vt:lpstr>
      <vt:lpstr>3_Směsi</vt:lpstr>
      <vt:lpstr>Product and Service Dominant Logic</vt:lpstr>
      <vt:lpstr>History of economics paradigms</vt:lpstr>
      <vt:lpstr>Product dominant logic paradigms</vt:lpstr>
      <vt:lpstr>Product dominant logic</vt:lpstr>
      <vt:lpstr>Service Economy</vt:lpstr>
      <vt:lpstr>Service dominant logic</vt:lpstr>
      <vt:lpstr>Service dominant logic</vt:lpstr>
      <vt:lpstr>Service system</vt:lpstr>
      <vt:lpstr>Service system</vt:lpstr>
      <vt:lpstr>Basic Service Economy Paradigms</vt:lpstr>
      <vt:lpstr>Service is the fundamental basis of exchange</vt:lpstr>
      <vt:lpstr>The customer is always a co-creator of the value</vt:lpstr>
      <vt:lpstr>All social and economics actors are the resource integrators</vt:lpstr>
      <vt:lpstr>Value is always uniquely and phenomenologically determined by the beneficiary</vt:lpstr>
      <vt:lpstr>Advanced SDL Paradigms</vt:lpstr>
      <vt:lpstr>Comparsion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Service Dominant Logic</dc:title>
  <dc:creator>leonard</dc:creator>
  <cp:lastModifiedBy>leonard</cp:lastModifiedBy>
  <cp:revision>10</cp:revision>
  <dcterms:created xsi:type="dcterms:W3CDTF">2014-02-27T09:20:20Z</dcterms:created>
  <dcterms:modified xsi:type="dcterms:W3CDTF">2014-02-27T13:00:08Z</dcterms:modified>
</cp:coreProperties>
</file>