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8" r:id="rId3"/>
    <p:sldId id="260" r:id="rId4"/>
    <p:sldId id="262" r:id="rId5"/>
    <p:sldId id="311" r:id="rId6"/>
    <p:sldId id="312" r:id="rId7"/>
    <p:sldId id="263" r:id="rId8"/>
    <p:sldId id="298" r:id="rId9"/>
    <p:sldId id="265" r:id="rId10"/>
    <p:sldId id="316" r:id="rId11"/>
    <p:sldId id="266" r:id="rId12"/>
    <p:sldId id="267" r:id="rId13"/>
    <p:sldId id="300" r:id="rId14"/>
    <p:sldId id="318" r:id="rId15"/>
    <p:sldId id="270" r:id="rId16"/>
    <p:sldId id="302" r:id="rId17"/>
    <p:sldId id="271" r:id="rId18"/>
    <p:sldId id="272" r:id="rId19"/>
    <p:sldId id="273" r:id="rId20"/>
    <p:sldId id="274" r:id="rId21"/>
    <p:sldId id="275" r:id="rId22"/>
    <p:sldId id="276" r:id="rId23"/>
    <p:sldId id="303" r:id="rId24"/>
    <p:sldId id="304" r:id="rId25"/>
    <p:sldId id="277" r:id="rId26"/>
    <p:sldId id="310" r:id="rId27"/>
    <p:sldId id="280" r:id="rId28"/>
    <p:sldId id="281" r:id="rId29"/>
    <p:sldId id="305" r:id="rId30"/>
    <p:sldId id="283" r:id="rId31"/>
    <p:sldId id="284" r:id="rId32"/>
    <p:sldId id="285" r:id="rId33"/>
    <p:sldId id="306" r:id="rId34"/>
    <p:sldId id="308" r:id="rId35"/>
    <p:sldId id="287" r:id="rId36"/>
    <p:sldId id="309" r:id="rId37"/>
    <p:sldId id="307" r:id="rId38"/>
    <p:sldId id="313" r:id="rId39"/>
    <p:sldId id="314" r:id="rId40"/>
    <p:sldId id="315" r:id="rId41"/>
    <p:sldId id="317" r:id="rId42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6600"/>
    <a:srgbClr val="FFFF99"/>
    <a:srgbClr val="FFCC66"/>
    <a:srgbClr val="FFFF00"/>
    <a:srgbClr val="33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329890-43CD-4DA5-9A45-0013CF4E2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66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49880E-AE78-4CA4-B7A3-592D9D04BC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65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9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1673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1784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49848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65922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22910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667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43388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55789593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D3F8DDF8-4ECA-4994-A24A-3E06F912FA94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>
                <a:solidFill>
                  <a:schemeClr val="bg1"/>
                </a:solidFill>
              </a:rPr>
              <a:t>/</a:t>
            </a:r>
            <a:r>
              <a:rPr lang="cs-CZ" sz="1200" b="1" smtClean="0">
                <a:solidFill>
                  <a:schemeClr val="bg1"/>
                </a:solidFill>
              </a:rPr>
              <a:t>41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79" r:id="rId3"/>
    <p:sldLayoutId id="2147483784" r:id="rId4"/>
    <p:sldLayoutId id="2147483785" r:id="rId5"/>
    <p:sldLayoutId id="2147483786" r:id="rId6"/>
    <p:sldLayoutId id="2147483780" r:id="rId7"/>
    <p:sldLayoutId id="2147483781" r:id="rId8"/>
    <p:sldLayoutId id="214748378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Správa paměti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Linux</a:t>
            </a:r>
          </a:p>
          <a:p>
            <a:pPr marL="719138" lvl="1" eaLnBrk="1" hangingPunct="1"/>
            <a:r>
              <a:rPr lang="cs-CZ" smtClean="0"/>
              <a:t>dlopen</a:t>
            </a:r>
          </a:p>
          <a:p>
            <a:pPr marL="719138" lvl="1" eaLnBrk="1" hangingPunct="1"/>
            <a:r>
              <a:rPr lang="cs-CZ" smtClean="0"/>
              <a:t>dlsym</a:t>
            </a:r>
          </a:p>
          <a:p>
            <a:pPr marL="719138" lvl="1" eaLnBrk="1" hangingPunct="1"/>
            <a:r>
              <a:rPr lang="cs-CZ" smtClean="0"/>
              <a:t>dlclose</a:t>
            </a:r>
          </a:p>
          <a:p>
            <a:pPr marL="395288" eaLnBrk="1" hangingPunct="1"/>
            <a:r>
              <a:rPr lang="cs-CZ" smtClean="0"/>
              <a:t>Windows API</a:t>
            </a:r>
          </a:p>
          <a:p>
            <a:pPr marL="719138" lvl="1" eaLnBrk="1" hangingPunct="1"/>
            <a:r>
              <a:rPr lang="cs-CZ" smtClean="0"/>
              <a:t>LoadLibrary(Ex)</a:t>
            </a:r>
          </a:p>
          <a:p>
            <a:pPr marL="719138" lvl="1" eaLnBrk="1" hangingPunct="1"/>
            <a:r>
              <a:rPr lang="cs-CZ" smtClean="0"/>
              <a:t>GetProcAddress</a:t>
            </a:r>
          </a:p>
          <a:p>
            <a:pPr marL="719138" lvl="1" eaLnBrk="1" hangingPunct="1"/>
            <a:r>
              <a:rPr lang="cs-CZ" smtClean="0"/>
              <a:t>FreeLibrary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ZAVÁDĚNÍ - PŘÍKLAD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Dynamic linking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Vázání je odkládáno na dobu běhu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Pro umístění příslušných knihovních programů rezidentních v operační paměti se používá kód malého rozsahu – tzv. stub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Při zavolání stub nahradí sám sebe adresou skutečné funkce a předá jí řízení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OS musí kontrolovat, zda funkce je mapována do paměti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Je to technika vhodná zvláště pro knihovní funkce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VÁZÁNÍ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V operační paměti se uchovávají pouze ty instrukce a data, která jsou potřeba po celou dobu běhu</a:t>
            </a:r>
          </a:p>
          <a:p>
            <a:pPr marL="395288" eaLnBrk="1" hangingPunct="1"/>
            <a:r>
              <a:rPr lang="cs-CZ" sz="2600" smtClean="0"/>
              <a:t>Technika, která je nutná v případech, kdy je přidělený prostor paměti menší než je souhrn potřeb procesu</a:t>
            </a:r>
          </a:p>
          <a:p>
            <a:pPr marL="395288" eaLnBrk="1" hangingPunct="1"/>
            <a:r>
              <a:rPr lang="cs-CZ" sz="2600" smtClean="0"/>
              <a:t>Vyvolávání překryvů je implementované </a:t>
            </a:r>
            <a:r>
              <a:rPr lang="en-US" sz="2600" smtClean="0"/>
              <a:t>program</a:t>
            </a:r>
            <a:r>
              <a:rPr lang="cs-CZ" sz="2600" smtClean="0"/>
              <a:t>á</a:t>
            </a:r>
            <a:r>
              <a:rPr lang="en-US" sz="2600" smtClean="0"/>
              <a:t>torem</a:t>
            </a:r>
            <a:r>
              <a:rPr lang="cs-CZ" sz="2600" smtClean="0"/>
              <a:t>, od OS se nepožaduje žádná speciální podpora</a:t>
            </a:r>
          </a:p>
          <a:p>
            <a:pPr marL="395288" eaLnBrk="1" hangingPunct="1"/>
            <a:r>
              <a:rPr lang="cs-CZ" sz="2600" smtClean="0"/>
              <a:t>Návrh překryvové struktury ze strany programátora je značně složitý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PŘEKRYVY, OVERLAYS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OVERLAY: PŘÍKLAD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0484" name="Obdélník 4"/>
          <p:cNvSpPr>
            <a:spLocks noChangeArrowheads="1"/>
          </p:cNvSpPr>
          <p:nvPr/>
        </p:nvSpPr>
        <p:spPr bwMode="auto">
          <a:xfrm>
            <a:off x="3500438" y="1285875"/>
            <a:ext cx="1571625" cy="1643063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5" name="Obdélník 5"/>
          <p:cNvSpPr>
            <a:spLocks noChangeArrowheads="1"/>
          </p:cNvSpPr>
          <p:nvPr/>
        </p:nvSpPr>
        <p:spPr bwMode="auto">
          <a:xfrm>
            <a:off x="3500438" y="2928938"/>
            <a:ext cx="1571625" cy="1500187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6" name="Obdélník 6"/>
          <p:cNvSpPr>
            <a:spLocks noChangeArrowheads="1"/>
          </p:cNvSpPr>
          <p:nvPr/>
        </p:nvSpPr>
        <p:spPr bwMode="auto">
          <a:xfrm>
            <a:off x="3500438" y="4429125"/>
            <a:ext cx="1571625" cy="500063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7" name="Obdélník 7"/>
          <p:cNvSpPr>
            <a:spLocks noChangeArrowheads="1"/>
          </p:cNvSpPr>
          <p:nvPr/>
        </p:nvSpPr>
        <p:spPr bwMode="auto">
          <a:xfrm>
            <a:off x="3500438" y="4929188"/>
            <a:ext cx="1571625" cy="121443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488" name="Obdélník 10"/>
          <p:cNvSpPr>
            <a:spLocks noChangeArrowheads="1"/>
          </p:cNvSpPr>
          <p:nvPr/>
        </p:nvSpPr>
        <p:spPr bwMode="auto">
          <a:xfrm>
            <a:off x="1071563" y="4214813"/>
            <a:ext cx="1714500" cy="1636712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9" name="TextovéPole 12"/>
          <p:cNvSpPr txBox="1">
            <a:spLocks noChangeArrowheads="1"/>
          </p:cNvSpPr>
          <p:nvPr/>
        </p:nvSpPr>
        <p:spPr bwMode="auto">
          <a:xfrm>
            <a:off x="1320800" y="4879975"/>
            <a:ext cx="121443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pass 1</a:t>
            </a:r>
          </a:p>
        </p:txBody>
      </p:sp>
      <p:cxnSp>
        <p:nvCxnSpPr>
          <p:cNvPr id="20490" name="Přímá spojovací šipka 14"/>
          <p:cNvCxnSpPr>
            <a:cxnSpLocks noChangeShapeType="1"/>
          </p:cNvCxnSpPr>
          <p:nvPr/>
        </p:nvCxnSpPr>
        <p:spPr bwMode="auto">
          <a:xfrm>
            <a:off x="2643188" y="5429250"/>
            <a:ext cx="10715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Obdélník 15"/>
          <p:cNvSpPr>
            <a:spLocks noChangeArrowheads="1"/>
          </p:cNvSpPr>
          <p:nvPr/>
        </p:nvSpPr>
        <p:spPr bwMode="auto">
          <a:xfrm flipH="1">
            <a:off x="5786438" y="4214813"/>
            <a:ext cx="1714500" cy="1636712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92" name="TextovéPole 16"/>
          <p:cNvSpPr txBox="1">
            <a:spLocks noChangeArrowheads="1"/>
          </p:cNvSpPr>
          <p:nvPr/>
        </p:nvSpPr>
        <p:spPr bwMode="auto">
          <a:xfrm flipH="1">
            <a:off x="6037263" y="4879975"/>
            <a:ext cx="12144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pass 2</a:t>
            </a:r>
          </a:p>
        </p:txBody>
      </p:sp>
      <p:cxnSp>
        <p:nvCxnSpPr>
          <p:cNvPr id="20493" name="Přímá spojovací šipka 17"/>
          <p:cNvCxnSpPr>
            <a:cxnSpLocks noChangeShapeType="1"/>
          </p:cNvCxnSpPr>
          <p:nvPr/>
        </p:nvCxnSpPr>
        <p:spPr bwMode="auto">
          <a:xfrm flipH="1">
            <a:off x="4857750" y="5429250"/>
            <a:ext cx="10715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TextovéPole 19"/>
          <p:cNvSpPr txBox="1">
            <a:spLocks noChangeArrowheads="1"/>
          </p:cNvSpPr>
          <p:nvPr/>
        </p:nvSpPr>
        <p:spPr bwMode="auto">
          <a:xfrm>
            <a:off x="500063" y="4879975"/>
            <a:ext cx="5715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70K</a:t>
            </a:r>
          </a:p>
        </p:txBody>
      </p:sp>
      <p:sp>
        <p:nvSpPr>
          <p:cNvPr id="20495" name="TextovéPole 20"/>
          <p:cNvSpPr txBox="1">
            <a:spLocks noChangeArrowheads="1"/>
          </p:cNvSpPr>
          <p:nvPr/>
        </p:nvSpPr>
        <p:spPr bwMode="auto">
          <a:xfrm>
            <a:off x="7500938" y="4879975"/>
            <a:ext cx="6429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80K</a:t>
            </a:r>
          </a:p>
        </p:txBody>
      </p:sp>
      <p:sp>
        <p:nvSpPr>
          <p:cNvPr id="20496" name="TextovéPole 21"/>
          <p:cNvSpPr txBox="1">
            <a:spLocks noChangeArrowheads="1"/>
          </p:cNvSpPr>
          <p:nvPr/>
        </p:nvSpPr>
        <p:spPr bwMode="auto">
          <a:xfrm>
            <a:off x="5143500" y="195421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20K</a:t>
            </a:r>
          </a:p>
        </p:txBody>
      </p:sp>
      <p:sp>
        <p:nvSpPr>
          <p:cNvPr id="20497" name="TextovéPole 24"/>
          <p:cNvSpPr txBox="1">
            <a:spLocks noChangeArrowheads="1"/>
          </p:cNvSpPr>
          <p:nvPr/>
        </p:nvSpPr>
        <p:spPr bwMode="auto">
          <a:xfrm>
            <a:off x="5143500" y="3525838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30K</a:t>
            </a:r>
          </a:p>
        </p:txBody>
      </p:sp>
      <p:sp>
        <p:nvSpPr>
          <p:cNvPr id="20498" name="TextovéPole 25"/>
          <p:cNvSpPr txBox="1">
            <a:spLocks noChangeArrowheads="1"/>
          </p:cNvSpPr>
          <p:nvPr/>
        </p:nvSpPr>
        <p:spPr bwMode="auto">
          <a:xfrm>
            <a:off x="5143500" y="452596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10K</a:t>
            </a:r>
          </a:p>
        </p:txBody>
      </p:sp>
      <p:sp>
        <p:nvSpPr>
          <p:cNvPr id="20499" name="TextovéPole 26"/>
          <p:cNvSpPr txBox="1">
            <a:spLocks noChangeArrowheads="1"/>
          </p:cNvSpPr>
          <p:nvPr/>
        </p:nvSpPr>
        <p:spPr bwMode="auto">
          <a:xfrm>
            <a:off x="3678238" y="1846263"/>
            <a:ext cx="1216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symbol table</a:t>
            </a:r>
          </a:p>
        </p:txBody>
      </p:sp>
      <p:sp>
        <p:nvSpPr>
          <p:cNvPr id="20500" name="TextovéPole 27"/>
          <p:cNvSpPr txBox="1">
            <a:spLocks noChangeArrowheads="1"/>
          </p:cNvSpPr>
          <p:nvPr/>
        </p:nvSpPr>
        <p:spPr bwMode="auto">
          <a:xfrm>
            <a:off x="3678238" y="3417888"/>
            <a:ext cx="1216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common routines</a:t>
            </a:r>
          </a:p>
        </p:txBody>
      </p:sp>
      <p:sp>
        <p:nvSpPr>
          <p:cNvPr id="20501" name="TextovéPole 28"/>
          <p:cNvSpPr txBox="1">
            <a:spLocks noChangeArrowheads="1"/>
          </p:cNvSpPr>
          <p:nvPr/>
        </p:nvSpPr>
        <p:spPr bwMode="auto">
          <a:xfrm>
            <a:off x="3678238" y="4429125"/>
            <a:ext cx="1216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overlay driver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ANIMACE: OVERLAY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414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00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Operační paměť se dělí do dvou sekcí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rezidentní OS, obvykle na počátku FAP s tabulkou ovladačů přerušení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uživatelské procesy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Přidělování jedné souvislé části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 ochranu procesů uživatelů mezi sebou a OS lze použít schéma s relokačním registrem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relokační registr: hodnota nejmenší fyzické adresy paměti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mezní registr: rozpětí logických adres, </a:t>
            </a:r>
            <a:br>
              <a:rPr lang="cs-CZ" smtClean="0"/>
            </a:br>
            <a:r>
              <a:rPr lang="cs-CZ" smtClean="0"/>
              <a:t>logická adresa musí být menší nebo rovna meznímu registru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SOUVISLÉ OBLASTI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Vývojový diagram: rozhodnutí 9"/>
          <p:cNvSpPr>
            <a:spLocks noChangeArrowheads="1"/>
          </p:cNvSpPr>
          <p:nvPr/>
        </p:nvSpPr>
        <p:spPr bwMode="auto">
          <a:xfrm>
            <a:off x="2773363" y="3608388"/>
            <a:ext cx="1071562" cy="785812"/>
          </a:xfrm>
          <a:prstGeom prst="flowChartDecision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HW PODPORA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2533" name="Obdélník 7"/>
          <p:cNvSpPr>
            <a:spLocks noChangeArrowheads="1"/>
          </p:cNvSpPr>
          <p:nvPr/>
        </p:nvSpPr>
        <p:spPr bwMode="auto">
          <a:xfrm>
            <a:off x="7000875" y="2286000"/>
            <a:ext cx="1500188" cy="3429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4" name="Obdélník 5"/>
          <p:cNvSpPr>
            <a:spLocks noChangeArrowheads="1"/>
          </p:cNvSpPr>
          <p:nvPr/>
        </p:nvSpPr>
        <p:spPr bwMode="auto">
          <a:xfrm>
            <a:off x="785813" y="3500438"/>
            <a:ext cx="1000125" cy="1000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5" name="TextovéPole 14"/>
          <p:cNvSpPr txBox="1">
            <a:spLocks noChangeArrowheads="1"/>
          </p:cNvSpPr>
          <p:nvPr/>
        </p:nvSpPr>
        <p:spPr bwMode="auto">
          <a:xfrm>
            <a:off x="928688" y="3830638"/>
            <a:ext cx="714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sp>
        <p:nvSpPr>
          <p:cNvPr id="22536" name="Obdélník 4"/>
          <p:cNvSpPr>
            <a:spLocks noChangeArrowheads="1"/>
          </p:cNvSpPr>
          <p:nvPr/>
        </p:nvSpPr>
        <p:spPr bwMode="auto">
          <a:xfrm>
            <a:off x="2738438" y="2286000"/>
            <a:ext cx="1143000" cy="7143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7" name="TextovéPole 15"/>
          <p:cNvSpPr txBox="1">
            <a:spLocks noChangeArrowheads="1"/>
          </p:cNvSpPr>
          <p:nvPr/>
        </p:nvSpPr>
        <p:spPr bwMode="auto">
          <a:xfrm>
            <a:off x="2773363" y="2351088"/>
            <a:ext cx="107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limit register</a:t>
            </a:r>
          </a:p>
        </p:txBody>
      </p:sp>
      <p:sp>
        <p:nvSpPr>
          <p:cNvPr id="22538" name="Elipsa 8"/>
          <p:cNvSpPr>
            <a:spLocks noChangeArrowheads="1"/>
          </p:cNvSpPr>
          <p:nvPr/>
        </p:nvSpPr>
        <p:spPr bwMode="auto">
          <a:xfrm>
            <a:off x="5156200" y="3714750"/>
            <a:ext cx="571500" cy="57150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9" name="Obdélník 6"/>
          <p:cNvSpPr>
            <a:spLocks noChangeArrowheads="1"/>
          </p:cNvSpPr>
          <p:nvPr/>
        </p:nvSpPr>
        <p:spPr bwMode="auto">
          <a:xfrm>
            <a:off x="4870450" y="2286000"/>
            <a:ext cx="1143000" cy="7143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40" name="TextovéPole 16"/>
          <p:cNvSpPr txBox="1">
            <a:spLocks noChangeArrowheads="1"/>
          </p:cNvSpPr>
          <p:nvPr/>
        </p:nvSpPr>
        <p:spPr bwMode="auto">
          <a:xfrm>
            <a:off x="4833938" y="2351088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relocation register</a:t>
            </a:r>
          </a:p>
        </p:txBody>
      </p:sp>
      <p:sp>
        <p:nvSpPr>
          <p:cNvPr id="22541" name="TextovéPole 21"/>
          <p:cNvSpPr txBox="1">
            <a:spLocks noChangeArrowheads="1"/>
          </p:cNvSpPr>
          <p:nvPr/>
        </p:nvSpPr>
        <p:spPr bwMode="auto">
          <a:xfrm>
            <a:off x="7143750" y="3830638"/>
            <a:ext cx="12144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memory</a:t>
            </a:r>
          </a:p>
        </p:txBody>
      </p:sp>
      <p:sp>
        <p:nvSpPr>
          <p:cNvPr id="22542" name="TextovéPole 22"/>
          <p:cNvSpPr txBox="1">
            <a:spLocks noChangeArrowheads="1"/>
          </p:cNvSpPr>
          <p:nvPr/>
        </p:nvSpPr>
        <p:spPr bwMode="auto">
          <a:xfrm>
            <a:off x="5715000" y="3357563"/>
            <a:ext cx="1214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address</a:t>
            </a:r>
          </a:p>
        </p:txBody>
      </p:sp>
      <p:sp>
        <p:nvSpPr>
          <p:cNvPr id="22543" name="TextovéPole 23"/>
          <p:cNvSpPr txBox="1">
            <a:spLocks noChangeArrowheads="1"/>
          </p:cNvSpPr>
          <p:nvPr/>
        </p:nvSpPr>
        <p:spPr bwMode="auto">
          <a:xfrm>
            <a:off x="3714750" y="3571875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yes</a:t>
            </a:r>
          </a:p>
        </p:txBody>
      </p:sp>
      <p:sp>
        <p:nvSpPr>
          <p:cNvPr id="22544" name="TextovéPole 24"/>
          <p:cNvSpPr txBox="1">
            <a:spLocks noChangeArrowheads="1"/>
          </p:cNvSpPr>
          <p:nvPr/>
        </p:nvSpPr>
        <p:spPr bwMode="auto">
          <a:xfrm>
            <a:off x="3286125" y="4286250"/>
            <a:ext cx="500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no</a:t>
            </a:r>
          </a:p>
        </p:txBody>
      </p:sp>
      <p:sp>
        <p:nvSpPr>
          <p:cNvPr id="22545" name="TextovéPole 25"/>
          <p:cNvSpPr txBox="1">
            <a:spLocks noChangeArrowheads="1"/>
          </p:cNvSpPr>
          <p:nvPr/>
        </p:nvSpPr>
        <p:spPr bwMode="auto">
          <a:xfrm>
            <a:off x="1785938" y="3357563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address</a:t>
            </a:r>
          </a:p>
        </p:txBody>
      </p:sp>
      <p:cxnSp>
        <p:nvCxnSpPr>
          <p:cNvPr id="22546" name="Přímá spojovací šipka 27"/>
          <p:cNvCxnSpPr>
            <a:cxnSpLocks noChangeShapeType="1"/>
            <a:stCxn id="22534" idx="3"/>
            <a:endCxn id="22530" idx="1"/>
          </p:cNvCxnSpPr>
          <p:nvPr/>
        </p:nvCxnSpPr>
        <p:spPr bwMode="auto">
          <a:xfrm>
            <a:off x="1785938" y="4000500"/>
            <a:ext cx="9874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Přímá spojovací šipka 30"/>
          <p:cNvCxnSpPr>
            <a:cxnSpLocks noChangeShapeType="1"/>
            <a:stCxn id="22530" idx="3"/>
            <a:endCxn id="22538" idx="2"/>
          </p:cNvCxnSpPr>
          <p:nvPr/>
        </p:nvCxnSpPr>
        <p:spPr bwMode="auto">
          <a:xfrm>
            <a:off x="3844925" y="4000500"/>
            <a:ext cx="13112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8" name="Přímá spojovací šipka 32"/>
          <p:cNvCxnSpPr>
            <a:cxnSpLocks noChangeShapeType="1"/>
            <a:stCxn id="22536" idx="2"/>
            <a:endCxn id="22530" idx="0"/>
          </p:cNvCxnSpPr>
          <p:nvPr/>
        </p:nvCxnSpPr>
        <p:spPr bwMode="auto">
          <a:xfrm rot="5400000">
            <a:off x="3005137" y="3303588"/>
            <a:ext cx="6080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9" name="Přímá spojovací šipka 34"/>
          <p:cNvCxnSpPr>
            <a:cxnSpLocks noChangeShapeType="1"/>
            <a:stCxn id="22539" idx="2"/>
            <a:endCxn id="22538" idx="0"/>
          </p:cNvCxnSpPr>
          <p:nvPr/>
        </p:nvCxnSpPr>
        <p:spPr bwMode="auto">
          <a:xfrm rot="5400000">
            <a:off x="5083175" y="3357563"/>
            <a:ext cx="7159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Přímá spojovací šipka 36"/>
          <p:cNvCxnSpPr>
            <a:cxnSpLocks noChangeShapeType="1"/>
            <a:stCxn id="22538" idx="6"/>
            <a:endCxn id="22533" idx="1"/>
          </p:cNvCxnSpPr>
          <p:nvPr/>
        </p:nvCxnSpPr>
        <p:spPr bwMode="auto">
          <a:xfrm>
            <a:off x="5727700" y="4000500"/>
            <a:ext cx="12731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Přímá spojovací šipka 39"/>
          <p:cNvCxnSpPr>
            <a:cxnSpLocks noChangeShapeType="1"/>
          </p:cNvCxnSpPr>
          <p:nvPr/>
        </p:nvCxnSpPr>
        <p:spPr bwMode="auto">
          <a:xfrm rot="5400000">
            <a:off x="3001963" y="4699000"/>
            <a:ext cx="60801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2" name="TextovéPole 40"/>
          <p:cNvSpPr txBox="1">
            <a:spLocks noChangeArrowheads="1"/>
          </p:cNvSpPr>
          <p:nvPr/>
        </p:nvSpPr>
        <p:spPr bwMode="auto">
          <a:xfrm>
            <a:off x="1928813" y="5072063"/>
            <a:ext cx="2786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trap; addressing error</a:t>
            </a:r>
          </a:p>
        </p:txBody>
      </p:sp>
      <p:sp>
        <p:nvSpPr>
          <p:cNvPr id="22553" name="TextovéPole 23"/>
          <p:cNvSpPr txBox="1">
            <a:spLocks noChangeArrowheads="1"/>
          </p:cNvSpPr>
          <p:nvPr/>
        </p:nvSpPr>
        <p:spPr bwMode="auto">
          <a:xfrm>
            <a:off x="2981325" y="3829050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&lt;</a:t>
            </a:r>
          </a:p>
        </p:txBody>
      </p:sp>
      <p:sp>
        <p:nvSpPr>
          <p:cNvPr id="22554" name="TextovéPole 23"/>
          <p:cNvSpPr txBox="1">
            <a:spLocks noChangeArrowheads="1"/>
          </p:cNvSpPr>
          <p:nvPr/>
        </p:nvSpPr>
        <p:spPr bwMode="auto">
          <a:xfrm>
            <a:off x="5124450" y="3819525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73250"/>
          </a:xfrm>
        </p:spPr>
        <p:txBody>
          <a:bodyPr/>
          <a:lstStyle/>
          <a:p>
            <a:pPr marL="395288" eaLnBrk="1" hangingPunct="1"/>
            <a:r>
              <a:rPr lang="cs-CZ" smtClean="0"/>
              <a:t>Přidělování několika částí paměti</a:t>
            </a:r>
          </a:p>
          <a:p>
            <a:pPr marL="719138" lvl="1" eaLnBrk="1" hangingPunct="1"/>
            <a:r>
              <a:rPr lang="cs-CZ" i="1" smtClean="0"/>
              <a:t>díra</a:t>
            </a:r>
            <a:r>
              <a:rPr lang="cs-CZ" smtClean="0"/>
              <a:t> – blok dostupné paměti</a:t>
            </a:r>
          </a:p>
          <a:p>
            <a:pPr marL="1079500" lvl="2" eaLnBrk="1" hangingPunct="1"/>
            <a:r>
              <a:rPr lang="cs-CZ" smtClean="0"/>
              <a:t>Bloky jsou roztroušeny po FAP</a:t>
            </a:r>
          </a:p>
          <a:p>
            <a:pPr marL="719138" lvl="1" eaLnBrk="1" hangingPunct="1"/>
            <a:r>
              <a:rPr lang="cs-CZ" smtClean="0"/>
              <a:t>evidenci o přidělených a volných sekcí udržuje OS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SOUVISLÉ OBLASTI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0572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10572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10572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>
            <a:off x="10572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1408113" y="3500438"/>
            <a:ext cx="44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10953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1095375" y="4572000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8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1071563" y="52578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 dirty="0">
                <a:latin typeface="+mj-lt"/>
              </a:rPr>
              <a:t>process 2</a:t>
            </a:r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28860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6" name="Line 13"/>
          <p:cNvSpPr>
            <a:spLocks noChangeShapeType="1"/>
          </p:cNvSpPr>
          <p:nvPr/>
        </p:nvSpPr>
        <p:spPr bwMode="auto">
          <a:xfrm>
            <a:off x="28860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7" name="Line 14"/>
          <p:cNvSpPr>
            <a:spLocks noChangeShapeType="1"/>
          </p:cNvSpPr>
          <p:nvPr/>
        </p:nvSpPr>
        <p:spPr bwMode="auto">
          <a:xfrm>
            <a:off x="28860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8" name="Line 15"/>
          <p:cNvSpPr>
            <a:spLocks noChangeShapeType="1"/>
          </p:cNvSpPr>
          <p:nvPr/>
        </p:nvSpPr>
        <p:spPr bwMode="auto">
          <a:xfrm>
            <a:off x="28860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32369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29241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29241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72" name="Rectangle 19"/>
          <p:cNvSpPr>
            <a:spLocks noChangeArrowheads="1"/>
          </p:cNvSpPr>
          <p:nvPr/>
        </p:nvSpPr>
        <p:spPr bwMode="auto">
          <a:xfrm>
            <a:off x="47148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7148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>
            <a:off x="47148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47148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6" name="Text Box 23"/>
          <p:cNvSpPr txBox="1">
            <a:spLocks noChangeArrowheads="1"/>
          </p:cNvSpPr>
          <p:nvPr/>
        </p:nvSpPr>
        <p:spPr bwMode="auto">
          <a:xfrm>
            <a:off x="50657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47529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47529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79" name="Rectangle 26"/>
          <p:cNvSpPr>
            <a:spLocks noChangeArrowheads="1"/>
          </p:cNvSpPr>
          <p:nvPr/>
        </p:nvSpPr>
        <p:spPr bwMode="auto">
          <a:xfrm>
            <a:off x="65436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0" name="Line 27"/>
          <p:cNvSpPr>
            <a:spLocks noChangeShapeType="1"/>
          </p:cNvSpPr>
          <p:nvPr/>
        </p:nvSpPr>
        <p:spPr bwMode="auto">
          <a:xfrm>
            <a:off x="65436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1" name="Line 28"/>
          <p:cNvSpPr>
            <a:spLocks noChangeShapeType="1"/>
          </p:cNvSpPr>
          <p:nvPr/>
        </p:nvSpPr>
        <p:spPr bwMode="auto">
          <a:xfrm>
            <a:off x="65436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2" name="Line 29"/>
          <p:cNvSpPr>
            <a:spLocks noChangeShapeType="1"/>
          </p:cNvSpPr>
          <p:nvPr/>
        </p:nvSpPr>
        <p:spPr bwMode="auto">
          <a:xfrm>
            <a:off x="65436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3" name="Text Box 30"/>
          <p:cNvSpPr txBox="1">
            <a:spLocks noChangeArrowheads="1"/>
          </p:cNvSpPr>
          <p:nvPr/>
        </p:nvSpPr>
        <p:spPr bwMode="auto">
          <a:xfrm>
            <a:off x="68945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84" name="Text Box 31"/>
          <p:cNvSpPr txBox="1">
            <a:spLocks noChangeArrowheads="1"/>
          </p:cNvSpPr>
          <p:nvPr/>
        </p:nvSpPr>
        <p:spPr bwMode="auto">
          <a:xfrm>
            <a:off x="65817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85" name="Text Box 32"/>
          <p:cNvSpPr txBox="1">
            <a:spLocks noChangeArrowheads="1"/>
          </p:cNvSpPr>
          <p:nvPr/>
        </p:nvSpPr>
        <p:spPr bwMode="auto">
          <a:xfrm>
            <a:off x="6581775" y="4281488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9</a:t>
            </a:r>
          </a:p>
        </p:txBody>
      </p:sp>
      <p:sp>
        <p:nvSpPr>
          <p:cNvPr id="23586" name="Text Box 33"/>
          <p:cNvSpPr txBox="1">
            <a:spLocks noChangeArrowheads="1"/>
          </p:cNvSpPr>
          <p:nvPr/>
        </p:nvSpPr>
        <p:spPr bwMode="auto">
          <a:xfrm>
            <a:off x="65817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87" name="Rectangle 34"/>
          <p:cNvSpPr>
            <a:spLocks noChangeArrowheads="1"/>
          </p:cNvSpPr>
          <p:nvPr/>
        </p:nvSpPr>
        <p:spPr bwMode="auto">
          <a:xfrm>
            <a:off x="2886075" y="4262438"/>
            <a:ext cx="1143000" cy="9906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8" name="Rectangle 35"/>
          <p:cNvSpPr>
            <a:spLocks noChangeArrowheads="1"/>
          </p:cNvSpPr>
          <p:nvPr/>
        </p:nvSpPr>
        <p:spPr bwMode="auto">
          <a:xfrm>
            <a:off x="4714875" y="4643438"/>
            <a:ext cx="1143000" cy="6096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9" name="Text Box 36"/>
          <p:cNvSpPr txBox="1">
            <a:spLocks noChangeArrowheads="1"/>
          </p:cNvSpPr>
          <p:nvPr/>
        </p:nvSpPr>
        <p:spPr bwMode="auto">
          <a:xfrm>
            <a:off x="4714875" y="4286250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9</a:t>
            </a:r>
          </a:p>
        </p:txBody>
      </p:sp>
      <p:sp>
        <p:nvSpPr>
          <p:cNvPr id="23590" name="Rectangle 37"/>
          <p:cNvSpPr>
            <a:spLocks noChangeArrowheads="1"/>
          </p:cNvSpPr>
          <p:nvPr/>
        </p:nvSpPr>
        <p:spPr bwMode="auto">
          <a:xfrm>
            <a:off x="6543675" y="4948238"/>
            <a:ext cx="1143000" cy="3048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1" name="Line 38"/>
          <p:cNvSpPr>
            <a:spLocks noChangeShapeType="1"/>
          </p:cNvSpPr>
          <p:nvPr/>
        </p:nvSpPr>
        <p:spPr bwMode="auto">
          <a:xfrm>
            <a:off x="6543675" y="459898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92" name="Text Box 39"/>
          <p:cNvSpPr txBox="1">
            <a:spLocks noChangeArrowheads="1"/>
          </p:cNvSpPr>
          <p:nvPr/>
        </p:nvSpPr>
        <p:spPr bwMode="auto">
          <a:xfrm>
            <a:off x="6500813" y="4643438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10</a:t>
            </a:r>
          </a:p>
        </p:txBody>
      </p:sp>
      <p:sp>
        <p:nvSpPr>
          <p:cNvPr id="23593" name="AutoShape 40"/>
          <p:cNvSpPr>
            <a:spLocks noChangeArrowheads="1"/>
          </p:cNvSpPr>
          <p:nvPr/>
        </p:nvSpPr>
        <p:spPr bwMode="auto">
          <a:xfrm>
            <a:off x="22764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4" name="AutoShape 41"/>
          <p:cNvSpPr>
            <a:spLocks noChangeArrowheads="1"/>
          </p:cNvSpPr>
          <p:nvPr/>
        </p:nvSpPr>
        <p:spPr bwMode="auto">
          <a:xfrm>
            <a:off x="41052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5" name="AutoShape 42"/>
          <p:cNvSpPr>
            <a:spLocks noChangeArrowheads="1"/>
          </p:cNvSpPr>
          <p:nvPr/>
        </p:nvSpPr>
        <p:spPr bwMode="auto">
          <a:xfrm>
            <a:off x="59340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Kterou oblast délky n přidělit, když volná paměť je rozmístěna ve více souvislých nesousedních sekcích?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First-fit: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první dostatečně dlouhá volná oblast resp. její počátek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Best-fit: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nejmenší dostatečně dlouhá volná oblast resp. její počátek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generují se velmi malé (nejmenší) možné volné díry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Worst-fit: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největší dostatečně dlouhá volná oblast resp. její počátek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generují se největší možné volné díry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Z hlediska rychlosti a kvality využití paměti jsou First-fit a Best-fit jsou lepší techniky než technika Worst-fit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PŘIDĚLOVÁNÍ PAMĚTI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Vnější fragmentace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souhrn volné paměti je dostatečný, ale ne v dostatečné souvislé oblasti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vnitřní fragmentace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přidělená oblast paměti je větší než požadovaná velikost, tj. část přidělené paměti je nevyužitá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Snižování vnější fragmentace setřásáním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přesouvají se obsahy paměti s cílem vytvořit (jeden) velký volný blok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použitelné jen když je možná dynamická relokace (viz MMU)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provádí se v době běhu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problém I/O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s vyrovnávacími paměťmi plněnými z periférií autonomně nelze hýbat – umisťují se proto do prostoru OS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FRAGMENTACE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Pro běh procesu je nutné, aby program, který </a:t>
            </a:r>
            <a:r>
              <a:rPr lang="en-US" smtClean="0"/>
              <a:t>je vyko</a:t>
            </a:r>
            <a:r>
              <a:rPr lang="cs-CZ" smtClean="0"/>
              <a:t>náván byl umístěn v operační paměti (hlavní paměti)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Z programu se stává proces (aktivní entita schopná spuštění na CPU) provedením celé řady kroků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naplnění tabulek, umístění do operační paměti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vázání adres instrukcí a dat na adresy operační paměti</a:t>
            </a:r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PRINCIPY, ZÁKLADY</a:t>
            </a:r>
            <a:endParaRPr lang="cs-CZ" dirty="0"/>
          </a:p>
        </p:txBody>
      </p:sp>
      <p:sp>
        <p:nvSpPr>
          <p:cNvPr id="92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LAP procesu nemusí být jedinou souvislou sekcí FAP, LAP se zobrazuje do (po částech volných) sekcí FAP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FAP se dělí na sekce zvané rámce (</a:t>
            </a:r>
            <a:r>
              <a:rPr lang="cs-CZ" sz="2000" dirty="0" err="1"/>
              <a:t>frames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pevná délka, </a:t>
            </a:r>
            <a:r>
              <a:rPr lang="cs-CZ" sz="2000" dirty="0" err="1"/>
              <a:t>délka</a:t>
            </a:r>
            <a:r>
              <a:rPr lang="cs-CZ" sz="2000" dirty="0"/>
              <a:t> v násobcích mocnin 2 (obvykle mezi 512 až 8192 bajty)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LAP se dělí na sekce zvané stránky (</a:t>
            </a:r>
            <a:r>
              <a:rPr lang="cs-CZ" sz="2000" dirty="0" err="1"/>
              <a:t>pages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pevná délka, shodná s délkou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Udržujeme seznam volných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Program délky </a:t>
            </a:r>
            <a:r>
              <a:rPr lang="cs-CZ" sz="2000" i="1" dirty="0"/>
              <a:t>n</a:t>
            </a:r>
            <a:r>
              <a:rPr lang="cs-CZ" sz="2000" dirty="0"/>
              <a:t> stránek se umístí (zavede) do </a:t>
            </a:r>
            <a:r>
              <a:rPr lang="cs-CZ" sz="2000" b="1" dirty="0"/>
              <a:t>n</a:t>
            </a:r>
            <a:r>
              <a:rPr lang="cs-CZ" sz="2000" dirty="0"/>
              <a:t>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Překlad logická adresa </a:t>
            </a:r>
            <a:r>
              <a:rPr lang="cs-CZ" sz="2000" dirty="0">
                <a:cs typeface="Arial" charset="0"/>
              </a:rPr>
              <a:t>→ fyzická adresa − pomocí překladové tabulky nastavované OS a interpretované MMU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>
                <a:cs typeface="Arial" charset="0"/>
              </a:rPr>
              <a:t>V</a:t>
            </a:r>
            <a:r>
              <a:rPr lang="en-US" sz="2000" dirty="0">
                <a:cs typeface="Arial" charset="0"/>
              </a:rPr>
              <a:t>z</a:t>
            </a:r>
            <a:r>
              <a:rPr lang="cs-CZ" sz="2000" dirty="0" err="1">
                <a:cs typeface="Arial" charset="0"/>
              </a:rPr>
              <a:t>niká</a:t>
            </a:r>
            <a:r>
              <a:rPr lang="cs-CZ" sz="2000" dirty="0">
                <a:cs typeface="Arial" charset="0"/>
              </a:rPr>
              <a:t> vnitřní fragmentace, neboť paměť je procesu přidělována v násobcích velikosti rámce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STRÁNKOVÁNÍ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3302000"/>
          </a:xfrm>
        </p:spPr>
        <p:txBody>
          <a:bodyPr/>
          <a:lstStyle/>
          <a:p>
            <a:pPr marL="395288" eaLnBrk="1" hangingPunct="1"/>
            <a:r>
              <a:rPr lang="cs-CZ" smtClean="0"/>
              <a:t>Logická adresa (generovaná CPU) se dělí</a:t>
            </a:r>
          </a:p>
          <a:p>
            <a:pPr marL="719138" lvl="1" eaLnBrk="1" hangingPunct="1"/>
            <a:r>
              <a:rPr lang="cs-CZ" smtClean="0"/>
              <a:t>číslo stránky, p</a:t>
            </a:r>
          </a:p>
          <a:p>
            <a:pPr marL="1079500" lvl="2" eaLnBrk="1" hangingPunct="1"/>
            <a:r>
              <a:rPr lang="cs-CZ" smtClean="0"/>
              <a:t>index do tabulky stránek</a:t>
            </a:r>
          </a:p>
          <a:p>
            <a:pPr marL="1079500" lvl="2" eaLnBrk="1" hangingPunct="1"/>
            <a:r>
              <a:rPr lang="cs-CZ" smtClean="0"/>
              <a:t>index bázové adresy rámce přiděleného stránce, které patří logická adresa</a:t>
            </a:r>
          </a:p>
          <a:p>
            <a:pPr marL="719138" lvl="1" eaLnBrk="1" hangingPunct="1"/>
            <a:r>
              <a:rPr lang="cs-CZ" smtClean="0"/>
              <a:t>offset ve stránce, d</a:t>
            </a:r>
          </a:p>
          <a:p>
            <a:pPr marL="1079500" lvl="2" eaLnBrk="1" hangingPunct="1"/>
            <a:r>
              <a:rPr lang="cs-CZ" smtClean="0"/>
              <a:t>přičítáme k začátku stránky/rámce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DYNAMICKÝ PŘEKLAD ADRES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628775" y="4572000"/>
            <a:ext cx="1800225" cy="50323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3429000" y="4572000"/>
            <a:ext cx="2305050" cy="503238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7655" name="Line 5"/>
          <p:cNvSpPr>
            <a:spLocks noChangeShapeType="1"/>
          </p:cNvSpPr>
          <p:nvPr/>
        </p:nvSpPr>
        <p:spPr bwMode="auto">
          <a:xfrm>
            <a:off x="3429000" y="45720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2071688" y="465455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/>
              <a:t>stránka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4210050" y="4654550"/>
            <a:ext cx="742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/>
              <a:t>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8676" name="Obdélník 4"/>
          <p:cNvSpPr>
            <a:spLocks noChangeArrowheads="1"/>
          </p:cNvSpPr>
          <p:nvPr/>
        </p:nvSpPr>
        <p:spPr bwMode="auto">
          <a:xfrm>
            <a:off x="1143000" y="2678113"/>
            <a:ext cx="928688" cy="11445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7" name="Obdélník 5"/>
          <p:cNvSpPr>
            <a:spLocks noChangeArrowheads="1"/>
          </p:cNvSpPr>
          <p:nvPr/>
        </p:nvSpPr>
        <p:spPr bwMode="auto">
          <a:xfrm>
            <a:off x="2643188" y="3071813"/>
            <a:ext cx="928687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8" name="Obdélník 6"/>
          <p:cNvSpPr>
            <a:spLocks noChangeArrowheads="1"/>
          </p:cNvSpPr>
          <p:nvPr/>
        </p:nvSpPr>
        <p:spPr bwMode="auto">
          <a:xfrm>
            <a:off x="4643438" y="3071813"/>
            <a:ext cx="928687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9" name="Obdélník 7"/>
          <p:cNvSpPr>
            <a:spLocks noChangeArrowheads="1"/>
          </p:cNvSpPr>
          <p:nvPr/>
        </p:nvSpPr>
        <p:spPr bwMode="auto">
          <a:xfrm>
            <a:off x="3571875" y="4000500"/>
            <a:ext cx="1143000" cy="1785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80" name="Obdélník 8"/>
          <p:cNvSpPr>
            <a:spLocks noChangeArrowheads="1"/>
          </p:cNvSpPr>
          <p:nvPr/>
        </p:nvSpPr>
        <p:spPr bwMode="auto">
          <a:xfrm>
            <a:off x="6000750" y="1357313"/>
            <a:ext cx="1571625" cy="3786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81" name="TextovéPole 9"/>
          <p:cNvSpPr txBox="1">
            <a:spLocks noChangeArrowheads="1"/>
          </p:cNvSpPr>
          <p:nvPr/>
        </p:nvSpPr>
        <p:spPr bwMode="auto">
          <a:xfrm>
            <a:off x="1320800" y="309721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CPU</a:t>
            </a:r>
          </a:p>
        </p:txBody>
      </p:sp>
      <p:sp>
        <p:nvSpPr>
          <p:cNvPr id="28682" name="TextovéPole 10"/>
          <p:cNvSpPr txBox="1">
            <a:spLocks noChangeArrowheads="1"/>
          </p:cNvSpPr>
          <p:nvPr/>
        </p:nvSpPr>
        <p:spPr bwMode="auto">
          <a:xfrm>
            <a:off x="2714625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</a:p>
        </p:txBody>
      </p:sp>
      <p:sp>
        <p:nvSpPr>
          <p:cNvPr id="28683" name="TextovéPole 11"/>
          <p:cNvSpPr txBox="1">
            <a:spLocks noChangeArrowheads="1"/>
          </p:cNvSpPr>
          <p:nvPr/>
        </p:nvSpPr>
        <p:spPr bwMode="auto">
          <a:xfrm>
            <a:off x="3143250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cxnSp>
        <p:nvCxnSpPr>
          <p:cNvPr id="28684" name="Přímá spojovací čára 13"/>
          <p:cNvCxnSpPr>
            <a:cxnSpLocks noChangeShapeType="1"/>
            <a:stCxn id="28677" idx="0"/>
            <a:endCxn id="28677" idx="2"/>
          </p:cNvCxnSpPr>
          <p:nvPr/>
        </p:nvCxnSpPr>
        <p:spPr bwMode="auto">
          <a:xfrm rot="16200000" flipH="1">
            <a:off x="2928144" y="3250407"/>
            <a:ext cx="35877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5" name="TextovéPole 14"/>
          <p:cNvSpPr txBox="1">
            <a:spLocks noChangeArrowheads="1"/>
          </p:cNvSpPr>
          <p:nvPr/>
        </p:nvSpPr>
        <p:spPr bwMode="auto">
          <a:xfrm>
            <a:off x="4714875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</a:t>
            </a:r>
          </a:p>
        </p:txBody>
      </p:sp>
      <p:sp>
        <p:nvSpPr>
          <p:cNvPr id="28686" name="TextovéPole 15"/>
          <p:cNvSpPr txBox="1">
            <a:spLocks noChangeArrowheads="1"/>
          </p:cNvSpPr>
          <p:nvPr/>
        </p:nvSpPr>
        <p:spPr bwMode="auto">
          <a:xfrm>
            <a:off x="5143500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cxnSp>
        <p:nvCxnSpPr>
          <p:cNvPr id="28687" name="Přímá spojovací čára 18"/>
          <p:cNvCxnSpPr>
            <a:cxnSpLocks noChangeShapeType="1"/>
            <a:stCxn id="28678" idx="0"/>
            <a:endCxn id="28678" idx="2"/>
          </p:cNvCxnSpPr>
          <p:nvPr/>
        </p:nvCxnSpPr>
        <p:spPr bwMode="auto">
          <a:xfrm rot="16200000" flipH="1">
            <a:off x="4928394" y="3250407"/>
            <a:ext cx="35877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Přímá spojovací šipka 20"/>
          <p:cNvCxnSpPr>
            <a:cxnSpLocks noChangeShapeType="1"/>
            <a:stCxn id="28676" idx="3"/>
            <a:endCxn id="28677" idx="1"/>
          </p:cNvCxnSpPr>
          <p:nvPr/>
        </p:nvCxnSpPr>
        <p:spPr bwMode="auto">
          <a:xfrm>
            <a:off x="2071688" y="3249613"/>
            <a:ext cx="5715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9" name="Přímá spojovací šipka 22"/>
          <p:cNvCxnSpPr>
            <a:cxnSpLocks noChangeShapeType="1"/>
            <a:stCxn id="28678" idx="3"/>
            <a:endCxn id="28680" idx="1"/>
          </p:cNvCxnSpPr>
          <p:nvPr/>
        </p:nvCxnSpPr>
        <p:spPr bwMode="auto">
          <a:xfrm>
            <a:off x="5572125" y="3249613"/>
            <a:ext cx="428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0" name="Tvar 24"/>
          <p:cNvCxnSpPr>
            <a:cxnSpLocks noChangeShapeType="1"/>
          </p:cNvCxnSpPr>
          <p:nvPr/>
        </p:nvCxnSpPr>
        <p:spPr bwMode="auto">
          <a:xfrm rot="16200000" flipH="1">
            <a:off x="2487613" y="3852863"/>
            <a:ext cx="1490662" cy="6778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1" name="Tvar 28"/>
          <p:cNvCxnSpPr>
            <a:cxnSpLocks noChangeShapeType="1"/>
          </p:cNvCxnSpPr>
          <p:nvPr/>
        </p:nvCxnSpPr>
        <p:spPr bwMode="auto">
          <a:xfrm flipV="1">
            <a:off x="4714875" y="3429000"/>
            <a:ext cx="179388" cy="148907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Pravoúhlá spojovací čára 32"/>
          <p:cNvCxnSpPr>
            <a:cxnSpLocks noChangeShapeType="1"/>
          </p:cNvCxnSpPr>
          <p:nvPr/>
        </p:nvCxnSpPr>
        <p:spPr bwMode="auto">
          <a:xfrm rot="5400000" flipH="1" flipV="1">
            <a:off x="4285456" y="2072482"/>
            <a:ext cx="1587" cy="2000250"/>
          </a:xfrm>
          <a:prstGeom prst="bentConnector3">
            <a:avLst>
              <a:gd name="adj1" fmla="val 14395468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3" name="TextovéPole 33"/>
          <p:cNvSpPr txBox="1">
            <a:spLocks noChangeArrowheads="1"/>
          </p:cNvSpPr>
          <p:nvPr/>
        </p:nvSpPr>
        <p:spPr bwMode="auto">
          <a:xfrm>
            <a:off x="3000375" y="4275138"/>
            <a:ext cx="357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</a:p>
        </p:txBody>
      </p:sp>
      <p:sp>
        <p:nvSpPr>
          <p:cNvPr id="28694" name="Levá složená závorka 34"/>
          <p:cNvSpPr>
            <a:spLocks/>
          </p:cNvSpPr>
          <p:nvPr/>
        </p:nvSpPr>
        <p:spPr bwMode="auto">
          <a:xfrm>
            <a:off x="3357563" y="4000500"/>
            <a:ext cx="142875" cy="85725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95" name="TextovéPole 35"/>
          <p:cNvSpPr txBox="1">
            <a:spLocks noChangeArrowheads="1"/>
          </p:cNvSpPr>
          <p:nvPr/>
        </p:nvSpPr>
        <p:spPr bwMode="auto">
          <a:xfrm>
            <a:off x="2786063" y="221456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adresses</a:t>
            </a:r>
          </a:p>
        </p:txBody>
      </p:sp>
      <p:sp>
        <p:nvSpPr>
          <p:cNvPr id="28696" name="TextovéPole 36"/>
          <p:cNvSpPr txBox="1">
            <a:spLocks noChangeArrowheads="1"/>
          </p:cNvSpPr>
          <p:nvPr/>
        </p:nvSpPr>
        <p:spPr bwMode="auto">
          <a:xfrm>
            <a:off x="4786313" y="221456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adresses</a:t>
            </a:r>
          </a:p>
        </p:txBody>
      </p:sp>
      <p:sp>
        <p:nvSpPr>
          <p:cNvPr id="28697" name="TextovéPole 37"/>
          <p:cNvSpPr txBox="1">
            <a:spLocks noChangeArrowheads="1"/>
          </p:cNvSpPr>
          <p:nvPr/>
        </p:nvSpPr>
        <p:spPr bwMode="auto">
          <a:xfrm>
            <a:off x="3963988" y="4740275"/>
            <a:ext cx="357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</a:t>
            </a:r>
          </a:p>
        </p:txBody>
      </p:sp>
      <p:cxnSp>
        <p:nvCxnSpPr>
          <p:cNvPr id="28698" name="Přímá spojovací čára 39"/>
          <p:cNvCxnSpPr>
            <a:cxnSpLocks noChangeShapeType="1"/>
          </p:cNvCxnSpPr>
          <p:nvPr/>
        </p:nvCxnSpPr>
        <p:spPr bwMode="auto">
          <a:xfrm>
            <a:off x="3571875" y="4714875"/>
            <a:ext cx="11430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9" name="Přímá spojovací čára 40"/>
          <p:cNvCxnSpPr>
            <a:cxnSpLocks noChangeShapeType="1"/>
          </p:cNvCxnSpPr>
          <p:nvPr/>
        </p:nvCxnSpPr>
        <p:spPr bwMode="auto">
          <a:xfrm>
            <a:off x="3571875" y="5072063"/>
            <a:ext cx="1143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0" name="Přímá spojovací čára 41"/>
          <p:cNvCxnSpPr>
            <a:cxnSpLocks noChangeShapeType="1"/>
          </p:cNvCxnSpPr>
          <p:nvPr/>
        </p:nvCxnSpPr>
        <p:spPr bwMode="auto">
          <a:xfrm>
            <a:off x="3714750" y="4429125"/>
            <a:ext cx="9001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1" name="Přímá spojovací čára 42"/>
          <p:cNvCxnSpPr>
            <a:cxnSpLocks noChangeShapeType="1"/>
          </p:cNvCxnSpPr>
          <p:nvPr/>
        </p:nvCxnSpPr>
        <p:spPr bwMode="auto">
          <a:xfrm>
            <a:off x="3714750" y="4143375"/>
            <a:ext cx="9001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2" name="Přímá spojovací čára 43"/>
          <p:cNvCxnSpPr>
            <a:cxnSpLocks noChangeShapeType="1"/>
          </p:cNvCxnSpPr>
          <p:nvPr/>
        </p:nvCxnSpPr>
        <p:spPr bwMode="auto">
          <a:xfrm>
            <a:off x="3714750" y="5357813"/>
            <a:ext cx="9001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3" name="Přímá spojovací čára 44"/>
          <p:cNvCxnSpPr>
            <a:cxnSpLocks noChangeShapeType="1"/>
          </p:cNvCxnSpPr>
          <p:nvPr/>
        </p:nvCxnSpPr>
        <p:spPr bwMode="auto">
          <a:xfrm>
            <a:off x="3714750" y="5643563"/>
            <a:ext cx="9001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4" name="TextovéPole 45"/>
          <p:cNvSpPr txBox="1">
            <a:spLocks noChangeArrowheads="1"/>
          </p:cNvSpPr>
          <p:nvPr/>
        </p:nvSpPr>
        <p:spPr bwMode="auto">
          <a:xfrm>
            <a:off x="3606800" y="5857875"/>
            <a:ext cx="1073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page table</a:t>
            </a:r>
          </a:p>
        </p:txBody>
      </p:sp>
      <p:sp>
        <p:nvSpPr>
          <p:cNvPr id="28705" name="TextovéPole 48"/>
          <p:cNvSpPr txBox="1">
            <a:spLocks noChangeArrowheads="1"/>
          </p:cNvSpPr>
          <p:nvPr/>
        </p:nvSpPr>
        <p:spPr bwMode="auto">
          <a:xfrm>
            <a:off x="6251575" y="521493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28706" name="TextovéPole 49"/>
          <p:cNvSpPr txBox="1">
            <a:spLocks noChangeArrowheads="1"/>
          </p:cNvSpPr>
          <p:nvPr/>
        </p:nvSpPr>
        <p:spPr bwMode="auto">
          <a:xfrm>
            <a:off x="7929563" y="1668463"/>
            <a:ext cx="3571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f</a:t>
            </a:r>
          </a:p>
        </p:txBody>
      </p:sp>
      <p:cxnSp>
        <p:nvCxnSpPr>
          <p:cNvPr id="28707" name="Přímá spojovací čára 51"/>
          <p:cNvCxnSpPr>
            <a:cxnSpLocks noChangeShapeType="1"/>
          </p:cNvCxnSpPr>
          <p:nvPr/>
        </p:nvCxnSpPr>
        <p:spPr bwMode="auto">
          <a:xfrm rot="10800000" flipH="1">
            <a:off x="6000750" y="2286000"/>
            <a:ext cx="15716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8" name="Přímá spojovací čára 55"/>
          <p:cNvCxnSpPr>
            <a:cxnSpLocks noChangeShapeType="1"/>
          </p:cNvCxnSpPr>
          <p:nvPr/>
        </p:nvCxnSpPr>
        <p:spPr bwMode="auto">
          <a:xfrm rot="10800000" flipH="1">
            <a:off x="6000750" y="2714625"/>
            <a:ext cx="15716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9" name="TextovéPole 56"/>
          <p:cNvSpPr txBox="1">
            <a:spLocks noChangeArrowheads="1"/>
          </p:cNvSpPr>
          <p:nvPr/>
        </p:nvSpPr>
        <p:spPr bwMode="auto">
          <a:xfrm>
            <a:off x="6072188" y="2347913"/>
            <a:ext cx="14287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f0000 … 0000</a:t>
            </a:r>
          </a:p>
        </p:txBody>
      </p:sp>
      <p:cxnSp>
        <p:nvCxnSpPr>
          <p:cNvPr id="28710" name="Přímá spojovací čára 60"/>
          <p:cNvCxnSpPr>
            <a:cxnSpLocks noChangeShapeType="1"/>
          </p:cNvCxnSpPr>
          <p:nvPr/>
        </p:nvCxnSpPr>
        <p:spPr bwMode="auto">
          <a:xfrm rot="10800000" flipH="1">
            <a:off x="6000750" y="3786188"/>
            <a:ext cx="15716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11" name="Přímá spojovací čára 61"/>
          <p:cNvCxnSpPr>
            <a:cxnSpLocks noChangeShapeType="1"/>
          </p:cNvCxnSpPr>
          <p:nvPr/>
        </p:nvCxnSpPr>
        <p:spPr bwMode="auto">
          <a:xfrm rot="10800000" flipH="1">
            <a:off x="6000750" y="4214813"/>
            <a:ext cx="15716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12" name="TextovéPole 62"/>
          <p:cNvSpPr txBox="1">
            <a:spLocks noChangeArrowheads="1"/>
          </p:cNvSpPr>
          <p:nvPr/>
        </p:nvSpPr>
        <p:spPr bwMode="auto">
          <a:xfrm>
            <a:off x="6072188" y="3848100"/>
            <a:ext cx="14287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f1111 … 1111</a:t>
            </a:r>
          </a:p>
        </p:txBody>
      </p:sp>
      <p:sp>
        <p:nvSpPr>
          <p:cNvPr id="28713" name="Pravá složená závorka 63"/>
          <p:cNvSpPr>
            <a:spLocks/>
          </p:cNvSpPr>
          <p:nvPr/>
        </p:nvSpPr>
        <p:spPr bwMode="auto">
          <a:xfrm>
            <a:off x="7715250" y="1357313"/>
            <a:ext cx="214313" cy="928687"/>
          </a:xfrm>
          <a:prstGeom prst="rightBrace">
            <a:avLst>
              <a:gd name="adj1" fmla="val 832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 (2)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43063" y="2643188"/>
          <a:ext cx="647700" cy="1097176"/>
        </p:xfrm>
        <a:graphic>
          <a:graphicData uri="http://schemas.openxmlformats.org/drawingml/2006/table">
            <a:tbl>
              <a:tblPr/>
              <a:tblGrid>
                <a:gridCol w="323850"/>
                <a:gridCol w="32385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643188" y="1714500"/>
          <a:ext cx="1285876" cy="3714752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9744" name="TextovéPole 7"/>
          <p:cNvSpPr txBox="1">
            <a:spLocks noChangeArrowheads="1"/>
          </p:cNvSpPr>
          <p:nvPr/>
        </p:nvSpPr>
        <p:spPr bwMode="auto">
          <a:xfrm>
            <a:off x="2649538" y="1143000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/>
              <a:t>frame number</a:t>
            </a:r>
          </a:p>
        </p:txBody>
      </p:sp>
      <p:sp>
        <p:nvSpPr>
          <p:cNvPr id="29745" name="TextovéPole 8"/>
          <p:cNvSpPr txBox="1">
            <a:spLocks noChangeArrowheads="1"/>
          </p:cNvSpPr>
          <p:nvPr/>
        </p:nvSpPr>
        <p:spPr bwMode="auto">
          <a:xfrm>
            <a:off x="3106738" y="557212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29746" name="TextovéPole 9"/>
          <p:cNvSpPr txBox="1">
            <a:spLocks noChangeArrowheads="1"/>
          </p:cNvSpPr>
          <p:nvPr/>
        </p:nvSpPr>
        <p:spPr bwMode="auto">
          <a:xfrm>
            <a:off x="1571625" y="3786188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57188" y="2643188"/>
          <a:ext cx="792162" cy="1152524"/>
        </p:xfrm>
        <a:graphic>
          <a:graphicData uri="http://schemas.openxmlformats.org/drawingml/2006/table">
            <a:tbl>
              <a:tblPr/>
              <a:tblGrid>
                <a:gridCol w="792162"/>
              </a:tblGrid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759" name="TextovéPole 12"/>
          <p:cNvSpPr txBox="1">
            <a:spLocks noChangeArrowheads="1"/>
          </p:cNvSpPr>
          <p:nvPr/>
        </p:nvSpPr>
        <p:spPr bwMode="auto">
          <a:xfrm>
            <a:off x="252413" y="385762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memory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6072188" y="2357438"/>
          <a:ext cx="647700" cy="1097176"/>
        </p:xfrm>
        <a:graphic>
          <a:graphicData uri="http://schemas.openxmlformats.org/drawingml/2006/table">
            <a:tbl>
              <a:tblPr/>
              <a:tblGrid>
                <a:gridCol w="323850"/>
                <a:gridCol w="32385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7429500" y="1143000"/>
          <a:ext cx="1285876" cy="5319080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804" name="TextovéPole 15"/>
          <p:cNvSpPr txBox="1">
            <a:spLocks noChangeArrowheads="1"/>
          </p:cNvSpPr>
          <p:nvPr/>
        </p:nvSpPr>
        <p:spPr bwMode="auto">
          <a:xfrm>
            <a:off x="6000750" y="3500438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4786313" y="2000250"/>
          <a:ext cx="857250" cy="2720344"/>
        </p:xfrm>
        <a:graphic>
          <a:graphicData uri="http://schemas.openxmlformats.org/drawingml/2006/table">
            <a:tbl>
              <a:tblPr/>
              <a:tblGrid>
                <a:gridCol w="428625"/>
                <a:gridCol w="428625"/>
              </a:tblGrid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820" name="TextovéPole 17"/>
          <p:cNvSpPr txBox="1">
            <a:spLocks noChangeArrowheads="1"/>
          </p:cNvSpPr>
          <p:nvPr/>
        </p:nvSpPr>
        <p:spPr bwMode="auto">
          <a:xfrm>
            <a:off x="4714875" y="4643438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memory</a:t>
            </a:r>
          </a:p>
        </p:txBody>
      </p:sp>
      <p:sp>
        <p:nvSpPr>
          <p:cNvPr id="29821" name="TextovéPole 18"/>
          <p:cNvSpPr txBox="1">
            <a:spLocks noChangeArrowheads="1"/>
          </p:cNvSpPr>
          <p:nvPr/>
        </p:nvSpPr>
        <p:spPr bwMode="auto">
          <a:xfrm>
            <a:off x="6215063" y="5786438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 (3)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0724" name="Vývojový diagram: magnetický disk 15"/>
          <p:cNvSpPr>
            <a:spLocks noChangeArrowheads="1"/>
          </p:cNvSpPr>
          <p:nvPr/>
        </p:nvSpPr>
        <p:spPr bwMode="auto">
          <a:xfrm>
            <a:off x="963613" y="2643188"/>
            <a:ext cx="1214437" cy="2143125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25" name="Skupina 16"/>
          <p:cNvGrpSpPr>
            <a:grpSpLocks/>
          </p:cNvGrpSpPr>
          <p:nvPr/>
        </p:nvGrpSpPr>
        <p:grpSpPr bwMode="auto">
          <a:xfrm>
            <a:off x="1000125" y="3500438"/>
            <a:ext cx="1143000" cy="857250"/>
            <a:chOff x="571472" y="3357562"/>
            <a:chExt cx="1143008" cy="857256"/>
          </a:xfrm>
        </p:grpSpPr>
        <p:sp>
          <p:nvSpPr>
            <p:cNvPr id="30819" name="Obdélník 18"/>
            <p:cNvSpPr>
              <a:spLocks noChangeArrowheads="1"/>
            </p:cNvSpPr>
            <p:nvPr/>
          </p:nvSpPr>
          <p:spPr bwMode="auto">
            <a:xfrm>
              <a:off x="857224" y="3357562"/>
              <a:ext cx="571504" cy="8572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820" name="TextovéPole 19"/>
            <p:cNvSpPr txBox="1">
              <a:spLocks noChangeArrowheads="1"/>
            </p:cNvSpPr>
            <p:nvPr/>
          </p:nvSpPr>
          <p:spPr bwMode="auto">
            <a:xfrm>
              <a:off x="571472" y="3357562"/>
              <a:ext cx="11430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0</a:t>
              </a:r>
            </a:p>
            <a:p>
              <a:pPr algn="ctr" eaLnBrk="1" hangingPunct="1"/>
              <a:r>
                <a:rPr lang="cs-CZ" sz="1200" b="1"/>
                <a:t>page 1</a:t>
              </a:r>
            </a:p>
            <a:p>
              <a:pPr algn="ctr" eaLnBrk="1" hangingPunct="1"/>
              <a:r>
                <a:rPr lang="cs-CZ" sz="1200" b="1"/>
                <a:t>page 2</a:t>
              </a:r>
            </a:p>
            <a:p>
              <a:pPr algn="ctr" eaLnBrk="1" hangingPunct="1"/>
              <a:r>
                <a:rPr lang="cs-CZ" sz="1200" b="1"/>
                <a:t>page 3</a:t>
              </a:r>
            </a:p>
          </p:txBody>
        </p:sp>
      </p:grpSp>
      <p:sp>
        <p:nvSpPr>
          <p:cNvPr id="30726" name="TextovéPole 17"/>
          <p:cNvSpPr txBox="1">
            <a:spLocks noChangeArrowheads="1"/>
          </p:cNvSpPr>
          <p:nvPr/>
        </p:nvSpPr>
        <p:spPr bwMode="auto">
          <a:xfrm>
            <a:off x="1000125" y="4357688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new process</a:t>
            </a:r>
          </a:p>
        </p:txBody>
      </p:sp>
      <p:sp>
        <p:nvSpPr>
          <p:cNvPr id="30727" name="TextovéPole 20"/>
          <p:cNvSpPr txBox="1">
            <a:spLocks noChangeArrowheads="1"/>
          </p:cNvSpPr>
          <p:nvPr/>
        </p:nvSpPr>
        <p:spPr bwMode="auto">
          <a:xfrm>
            <a:off x="857250" y="121443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free-frame list</a:t>
            </a:r>
          </a:p>
        </p:txBody>
      </p:sp>
      <p:sp>
        <p:nvSpPr>
          <p:cNvPr id="30728" name="TextovéPole 21"/>
          <p:cNvSpPr txBox="1">
            <a:spLocks noChangeArrowheads="1"/>
          </p:cNvSpPr>
          <p:nvPr/>
        </p:nvSpPr>
        <p:spPr bwMode="auto">
          <a:xfrm>
            <a:off x="857250" y="1500188"/>
            <a:ext cx="1428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14</a:t>
            </a:r>
          </a:p>
          <a:p>
            <a:pPr algn="ctr" eaLnBrk="1" hangingPunct="1"/>
            <a:r>
              <a:rPr lang="cs-CZ" sz="1200"/>
              <a:t>13</a:t>
            </a:r>
          </a:p>
          <a:p>
            <a:pPr algn="ctr" eaLnBrk="1" hangingPunct="1"/>
            <a:r>
              <a:rPr lang="cs-CZ" sz="1200"/>
              <a:t>18</a:t>
            </a:r>
          </a:p>
          <a:p>
            <a:pPr algn="ctr" eaLnBrk="1" hangingPunct="1"/>
            <a:r>
              <a:rPr lang="cs-CZ" sz="1200"/>
              <a:t>20</a:t>
            </a:r>
          </a:p>
          <a:p>
            <a:pPr algn="ctr" eaLnBrk="1" hangingPunct="1"/>
            <a:r>
              <a:rPr lang="cs-CZ" sz="1200"/>
              <a:t>15</a:t>
            </a:r>
          </a:p>
        </p:txBody>
      </p:sp>
      <p:sp>
        <p:nvSpPr>
          <p:cNvPr id="30729" name="Vývojový diagram: magnetický disk 23"/>
          <p:cNvSpPr>
            <a:spLocks noChangeArrowheads="1"/>
          </p:cNvSpPr>
          <p:nvPr/>
        </p:nvSpPr>
        <p:spPr bwMode="auto">
          <a:xfrm>
            <a:off x="5214938" y="2214563"/>
            <a:ext cx="1214437" cy="2143125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30" name="Skupina 24"/>
          <p:cNvGrpSpPr>
            <a:grpSpLocks/>
          </p:cNvGrpSpPr>
          <p:nvPr/>
        </p:nvGrpSpPr>
        <p:grpSpPr bwMode="auto">
          <a:xfrm>
            <a:off x="5251450" y="3071813"/>
            <a:ext cx="1143000" cy="857250"/>
            <a:chOff x="571472" y="3357562"/>
            <a:chExt cx="1143008" cy="857256"/>
          </a:xfrm>
        </p:grpSpPr>
        <p:sp>
          <p:nvSpPr>
            <p:cNvPr id="30817" name="Obdélník 26"/>
            <p:cNvSpPr>
              <a:spLocks noChangeArrowheads="1"/>
            </p:cNvSpPr>
            <p:nvPr/>
          </p:nvSpPr>
          <p:spPr bwMode="auto">
            <a:xfrm>
              <a:off x="857224" y="3357562"/>
              <a:ext cx="571504" cy="8572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818" name="TextovéPole 27"/>
            <p:cNvSpPr txBox="1">
              <a:spLocks noChangeArrowheads="1"/>
            </p:cNvSpPr>
            <p:nvPr/>
          </p:nvSpPr>
          <p:spPr bwMode="auto">
            <a:xfrm>
              <a:off x="571472" y="3357562"/>
              <a:ext cx="11430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0</a:t>
              </a:r>
            </a:p>
            <a:p>
              <a:pPr algn="ctr" eaLnBrk="1" hangingPunct="1"/>
              <a:r>
                <a:rPr lang="cs-CZ" sz="1200" b="1"/>
                <a:t>page 1</a:t>
              </a:r>
            </a:p>
            <a:p>
              <a:pPr algn="ctr" eaLnBrk="1" hangingPunct="1"/>
              <a:r>
                <a:rPr lang="cs-CZ" sz="1200" b="1"/>
                <a:t>page 2</a:t>
              </a:r>
            </a:p>
            <a:p>
              <a:pPr algn="ctr" eaLnBrk="1" hangingPunct="1"/>
              <a:r>
                <a:rPr lang="cs-CZ" sz="1200" b="1"/>
                <a:t>page 3</a:t>
              </a:r>
            </a:p>
          </p:txBody>
        </p:sp>
      </p:grpSp>
      <p:sp>
        <p:nvSpPr>
          <p:cNvPr id="30731" name="TextovéPole 25"/>
          <p:cNvSpPr txBox="1">
            <a:spLocks noChangeArrowheads="1"/>
          </p:cNvSpPr>
          <p:nvPr/>
        </p:nvSpPr>
        <p:spPr bwMode="auto">
          <a:xfrm>
            <a:off x="5251450" y="3929063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new process</a:t>
            </a:r>
          </a:p>
        </p:txBody>
      </p:sp>
      <p:sp>
        <p:nvSpPr>
          <p:cNvPr id="30732" name="TextovéPole 28"/>
          <p:cNvSpPr txBox="1">
            <a:spLocks noChangeArrowheads="1"/>
          </p:cNvSpPr>
          <p:nvPr/>
        </p:nvSpPr>
        <p:spPr bwMode="auto">
          <a:xfrm>
            <a:off x="5108575" y="121443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free-frame list</a:t>
            </a:r>
          </a:p>
        </p:txBody>
      </p:sp>
      <p:sp>
        <p:nvSpPr>
          <p:cNvPr id="30733" name="TextovéPole 29"/>
          <p:cNvSpPr txBox="1">
            <a:spLocks noChangeArrowheads="1"/>
          </p:cNvSpPr>
          <p:nvPr/>
        </p:nvSpPr>
        <p:spPr bwMode="auto">
          <a:xfrm>
            <a:off x="5108575" y="150018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15</a:t>
            </a:r>
          </a:p>
        </p:txBody>
      </p:sp>
      <p:graphicFrame>
        <p:nvGraphicFramePr>
          <p:cNvPr id="34" name="Tabulka 33"/>
          <p:cNvGraphicFramePr>
            <a:graphicFrameLocks noGrp="1"/>
          </p:cNvGraphicFramePr>
          <p:nvPr/>
        </p:nvGraphicFramePr>
        <p:xfrm>
          <a:off x="2786063" y="1285875"/>
          <a:ext cx="1285876" cy="4465635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285801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" name="Tabulka 36"/>
          <p:cNvGraphicFramePr>
            <a:graphicFrameLocks noGrp="1"/>
          </p:cNvGraphicFramePr>
          <p:nvPr/>
        </p:nvGraphicFramePr>
        <p:xfrm>
          <a:off x="7000875" y="1285875"/>
          <a:ext cx="1285876" cy="4465635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285801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Tabulka 41"/>
          <p:cNvGraphicFramePr>
            <a:graphicFrameLocks noGrp="1"/>
          </p:cNvGraphicFramePr>
          <p:nvPr/>
        </p:nvGraphicFramePr>
        <p:xfrm>
          <a:off x="4929188" y="4572000"/>
          <a:ext cx="1219200" cy="1097176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0814" name="TextovéPole 42"/>
          <p:cNvSpPr txBox="1">
            <a:spLocks noChangeArrowheads="1"/>
          </p:cNvSpPr>
          <p:nvPr/>
        </p:nvSpPr>
        <p:spPr bwMode="auto">
          <a:xfrm>
            <a:off x="4857750" y="5715000"/>
            <a:ext cx="1928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new process page table</a:t>
            </a:r>
          </a:p>
        </p:txBody>
      </p:sp>
      <p:sp>
        <p:nvSpPr>
          <p:cNvPr id="30815" name="TextovéPole 43"/>
          <p:cNvSpPr txBox="1">
            <a:spLocks noChangeArrowheads="1"/>
          </p:cNvSpPr>
          <p:nvPr/>
        </p:nvSpPr>
        <p:spPr bwMode="auto">
          <a:xfrm>
            <a:off x="1285875" y="6037263"/>
            <a:ext cx="571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(a)</a:t>
            </a:r>
          </a:p>
        </p:txBody>
      </p:sp>
      <p:sp>
        <p:nvSpPr>
          <p:cNvPr id="30816" name="TextovéPole 44"/>
          <p:cNvSpPr txBox="1">
            <a:spLocks noChangeArrowheads="1"/>
          </p:cNvSpPr>
          <p:nvPr/>
        </p:nvSpPr>
        <p:spPr bwMode="auto">
          <a:xfrm>
            <a:off x="5500688" y="6037263"/>
            <a:ext cx="642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Je uložena v operační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Její počátek a konec je odkazován registrem</a:t>
            </a:r>
          </a:p>
          <a:p>
            <a:pPr marL="719138"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Page-table base register (PTBR), Page-table length register (PTLR)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Zpřístupnění údaje / instrukce v operační paměti vyžaduje dva přístupy do operační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jednou do tabulky stránek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jednou pro údaj/instrukci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Problém zhoršení efektivnosti dvojím přístupem lze řešit speciální rychlou hardwarovou cache pamětí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asociativní paměť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translation look-aside buffers (TLBs)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TABULKA STRÁNEK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bdélník 50"/>
          <p:cNvSpPr>
            <a:spLocks noChangeArrowheads="1"/>
          </p:cNvSpPr>
          <p:nvPr/>
        </p:nvSpPr>
        <p:spPr bwMode="auto">
          <a:xfrm>
            <a:off x="2643188" y="2571750"/>
            <a:ext cx="1571625" cy="1011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STRÁNKOVÁNÍ S TLB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2773" name="Obdélník 4"/>
          <p:cNvSpPr>
            <a:spLocks noChangeArrowheads="1"/>
          </p:cNvSpPr>
          <p:nvPr/>
        </p:nvSpPr>
        <p:spPr bwMode="auto">
          <a:xfrm>
            <a:off x="500063" y="1214438"/>
            <a:ext cx="1000125" cy="1000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74" name="TextovéPole 5"/>
          <p:cNvSpPr txBox="1">
            <a:spLocks noChangeArrowheads="1"/>
          </p:cNvSpPr>
          <p:nvPr/>
        </p:nvSpPr>
        <p:spPr bwMode="auto">
          <a:xfrm>
            <a:off x="606425" y="1544638"/>
            <a:ext cx="785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grpSp>
        <p:nvGrpSpPr>
          <p:cNvPr id="32775" name="Skupina 6"/>
          <p:cNvGrpSpPr>
            <a:grpSpLocks/>
          </p:cNvGrpSpPr>
          <p:nvPr/>
        </p:nvGrpSpPr>
        <p:grpSpPr bwMode="auto">
          <a:xfrm>
            <a:off x="1857375" y="1516063"/>
            <a:ext cx="1147763" cy="358775"/>
            <a:chOff x="4572000" y="3071810"/>
            <a:chExt cx="1147504" cy="360000"/>
          </a:xfrm>
        </p:grpSpPr>
        <p:sp>
          <p:nvSpPr>
            <p:cNvPr id="32820" name="Obdélník 7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2821" name="TextovéPole 8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cxnSp>
          <p:nvCxnSpPr>
            <p:cNvPr id="32822" name="Přímá spojovací čára 11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3" name="TextovéPole 12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</a:t>
              </a:r>
            </a:p>
          </p:txBody>
        </p:sp>
      </p:grpSp>
      <p:grpSp>
        <p:nvGrpSpPr>
          <p:cNvPr id="32776" name="Skupina 13"/>
          <p:cNvGrpSpPr>
            <a:grpSpLocks/>
          </p:cNvGrpSpPr>
          <p:nvPr/>
        </p:nvGrpSpPr>
        <p:grpSpPr bwMode="auto">
          <a:xfrm>
            <a:off x="5214938" y="3357563"/>
            <a:ext cx="1147762" cy="360362"/>
            <a:chOff x="4572000" y="3071810"/>
            <a:chExt cx="1147504" cy="360000"/>
          </a:xfrm>
        </p:grpSpPr>
        <p:sp>
          <p:nvSpPr>
            <p:cNvPr id="32816" name="Obdélník 14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2817" name="TextovéPole 15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cxnSp>
          <p:nvCxnSpPr>
            <p:cNvPr id="32818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19" name="TextovéPole 17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f</a:t>
              </a:r>
            </a:p>
          </p:txBody>
        </p:sp>
      </p:grpSp>
      <p:sp>
        <p:nvSpPr>
          <p:cNvPr id="32777" name="Obdélník 18"/>
          <p:cNvSpPr>
            <a:spLocks noChangeArrowheads="1"/>
          </p:cNvSpPr>
          <p:nvPr/>
        </p:nvSpPr>
        <p:spPr bwMode="auto">
          <a:xfrm>
            <a:off x="7000875" y="1428750"/>
            <a:ext cx="1857375" cy="3786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78" name="TextovéPole 19"/>
          <p:cNvSpPr txBox="1">
            <a:spLocks noChangeArrowheads="1"/>
          </p:cNvSpPr>
          <p:nvPr/>
        </p:nvSpPr>
        <p:spPr bwMode="auto">
          <a:xfrm>
            <a:off x="7108825" y="5224463"/>
            <a:ext cx="1643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32779" name="Obdélník 20"/>
          <p:cNvSpPr>
            <a:spLocks noChangeArrowheads="1"/>
          </p:cNvSpPr>
          <p:nvPr/>
        </p:nvSpPr>
        <p:spPr bwMode="auto">
          <a:xfrm>
            <a:off x="3786188" y="4143375"/>
            <a:ext cx="1143000" cy="192881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0" name="Obdélník 21"/>
          <p:cNvSpPr>
            <a:spLocks noChangeArrowheads="1"/>
          </p:cNvSpPr>
          <p:nvPr/>
        </p:nvSpPr>
        <p:spPr bwMode="auto">
          <a:xfrm>
            <a:off x="3786188" y="4927600"/>
            <a:ext cx="1143000" cy="3603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1" name="TextovéPole 22"/>
          <p:cNvSpPr txBox="1">
            <a:spLocks noChangeArrowheads="1"/>
          </p:cNvSpPr>
          <p:nvPr/>
        </p:nvSpPr>
        <p:spPr bwMode="auto">
          <a:xfrm>
            <a:off x="3786188" y="4929188"/>
            <a:ext cx="1147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f</a:t>
            </a:r>
          </a:p>
        </p:txBody>
      </p:sp>
      <p:cxnSp>
        <p:nvCxnSpPr>
          <p:cNvPr id="32782" name="Přímá spojovací čára 24"/>
          <p:cNvCxnSpPr>
            <a:cxnSpLocks noChangeShapeType="1"/>
          </p:cNvCxnSpPr>
          <p:nvPr/>
        </p:nvCxnSpPr>
        <p:spPr bwMode="auto">
          <a:xfrm>
            <a:off x="3963988" y="4357688"/>
            <a:ext cx="787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Přímá spojovací čára 25"/>
          <p:cNvCxnSpPr>
            <a:cxnSpLocks noChangeShapeType="1"/>
          </p:cNvCxnSpPr>
          <p:nvPr/>
        </p:nvCxnSpPr>
        <p:spPr bwMode="auto">
          <a:xfrm>
            <a:off x="3963988" y="4643438"/>
            <a:ext cx="787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Přímá spojovací čára 26"/>
          <p:cNvCxnSpPr>
            <a:cxnSpLocks noChangeShapeType="1"/>
          </p:cNvCxnSpPr>
          <p:nvPr/>
        </p:nvCxnSpPr>
        <p:spPr bwMode="auto">
          <a:xfrm>
            <a:off x="3963988" y="5572125"/>
            <a:ext cx="787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5" name="Přímá spojovací čára 27"/>
          <p:cNvCxnSpPr>
            <a:cxnSpLocks noChangeShapeType="1"/>
          </p:cNvCxnSpPr>
          <p:nvPr/>
        </p:nvCxnSpPr>
        <p:spPr bwMode="auto">
          <a:xfrm>
            <a:off x="3963988" y="5857875"/>
            <a:ext cx="787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6" name="Pravá složená závorka 29"/>
          <p:cNvSpPr>
            <a:spLocks/>
          </p:cNvSpPr>
          <p:nvPr/>
        </p:nvSpPr>
        <p:spPr bwMode="auto">
          <a:xfrm flipH="1">
            <a:off x="3429000" y="4143375"/>
            <a:ext cx="285750" cy="785813"/>
          </a:xfrm>
          <a:prstGeom prst="rightBrace">
            <a:avLst>
              <a:gd name="adj1" fmla="val 833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7" name="TextovéPole 30"/>
          <p:cNvSpPr txBox="1">
            <a:spLocks noChangeArrowheads="1"/>
          </p:cNvSpPr>
          <p:nvPr/>
        </p:nvSpPr>
        <p:spPr bwMode="auto">
          <a:xfrm>
            <a:off x="3071813" y="4367213"/>
            <a:ext cx="433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</a:t>
            </a:r>
          </a:p>
        </p:txBody>
      </p:sp>
      <p:sp>
        <p:nvSpPr>
          <p:cNvPr id="32788" name="TextovéPole 31"/>
          <p:cNvSpPr txBox="1">
            <a:spLocks noChangeArrowheads="1"/>
          </p:cNvSpPr>
          <p:nvPr/>
        </p:nvSpPr>
        <p:spPr bwMode="auto">
          <a:xfrm>
            <a:off x="3643313" y="6072188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sp>
        <p:nvSpPr>
          <p:cNvPr id="32789" name="TextovéPole 33"/>
          <p:cNvSpPr txBox="1">
            <a:spLocks noChangeArrowheads="1"/>
          </p:cNvSpPr>
          <p:nvPr/>
        </p:nvSpPr>
        <p:spPr bwMode="auto">
          <a:xfrm>
            <a:off x="2643188" y="2071688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number</a:t>
            </a:r>
          </a:p>
        </p:txBody>
      </p:sp>
      <p:sp>
        <p:nvSpPr>
          <p:cNvPr id="32790" name="TextovéPole 34"/>
          <p:cNvSpPr txBox="1">
            <a:spLocks noChangeArrowheads="1"/>
          </p:cNvSpPr>
          <p:nvPr/>
        </p:nvSpPr>
        <p:spPr bwMode="auto">
          <a:xfrm>
            <a:off x="3429000" y="20716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frame</a:t>
            </a:r>
          </a:p>
          <a:p>
            <a:pPr algn="ctr" eaLnBrk="1" hangingPunct="1"/>
            <a:r>
              <a:rPr lang="cs-CZ" sz="1200"/>
              <a:t>number</a:t>
            </a:r>
          </a:p>
        </p:txBody>
      </p:sp>
      <p:sp>
        <p:nvSpPr>
          <p:cNvPr id="32791" name="TextovéPole 35"/>
          <p:cNvSpPr txBox="1">
            <a:spLocks noChangeArrowheads="1"/>
          </p:cNvSpPr>
          <p:nvPr/>
        </p:nvSpPr>
        <p:spPr bwMode="auto">
          <a:xfrm>
            <a:off x="3106738" y="3571875"/>
            <a:ext cx="642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</a:t>
            </a:r>
          </a:p>
        </p:txBody>
      </p:sp>
      <p:sp>
        <p:nvSpPr>
          <p:cNvPr id="32792" name="TextovéPole 36"/>
          <p:cNvSpPr txBox="1">
            <a:spLocks noChangeArrowheads="1"/>
          </p:cNvSpPr>
          <p:nvPr/>
        </p:nvSpPr>
        <p:spPr bwMode="auto">
          <a:xfrm>
            <a:off x="4286250" y="2714625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 hit</a:t>
            </a:r>
          </a:p>
        </p:txBody>
      </p:sp>
      <p:sp>
        <p:nvSpPr>
          <p:cNvPr id="32793" name="TextovéPole 37"/>
          <p:cNvSpPr txBox="1">
            <a:spLocks noChangeArrowheads="1"/>
          </p:cNvSpPr>
          <p:nvPr/>
        </p:nvSpPr>
        <p:spPr bwMode="auto">
          <a:xfrm>
            <a:off x="2000250" y="4714875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 miss</a:t>
            </a:r>
          </a:p>
        </p:txBody>
      </p:sp>
      <p:cxnSp>
        <p:nvCxnSpPr>
          <p:cNvPr id="32794" name="Přímá spojovací šipka 43"/>
          <p:cNvCxnSpPr>
            <a:cxnSpLocks noChangeShapeType="1"/>
          </p:cNvCxnSpPr>
          <p:nvPr/>
        </p:nvCxnSpPr>
        <p:spPr bwMode="auto">
          <a:xfrm>
            <a:off x="1500188" y="1714500"/>
            <a:ext cx="3603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5" name="Tvar 45"/>
          <p:cNvCxnSpPr>
            <a:cxnSpLocks noChangeShapeType="1"/>
            <a:endCxn id="32781" idx="1"/>
          </p:cNvCxnSpPr>
          <p:nvPr/>
        </p:nvCxnSpPr>
        <p:spPr bwMode="auto">
          <a:xfrm rot="16200000" flipH="1">
            <a:off x="1273175" y="2584450"/>
            <a:ext cx="3240088" cy="17859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6" name="Přímá spojovací čára 52"/>
          <p:cNvCxnSpPr>
            <a:cxnSpLocks noChangeShapeType="1"/>
          </p:cNvCxnSpPr>
          <p:nvPr/>
        </p:nvCxnSpPr>
        <p:spPr bwMode="auto">
          <a:xfrm rot="10800000" flipH="1">
            <a:off x="2643188" y="300037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7" name="Přímá spojovací čára 53"/>
          <p:cNvCxnSpPr>
            <a:cxnSpLocks noChangeShapeType="1"/>
          </p:cNvCxnSpPr>
          <p:nvPr/>
        </p:nvCxnSpPr>
        <p:spPr bwMode="auto">
          <a:xfrm rot="10800000" flipH="1">
            <a:off x="2643188" y="271462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8" name="Přímá spojovací čára 55"/>
          <p:cNvCxnSpPr>
            <a:cxnSpLocks noChangeShapeType="1"/>
          </p:cNvCxnSpPr>
          <p:nvPr/>
        </p:nvCxnSpPr>
        <p:spPr bwMode="auto">
          <a:xfrm rot="10800000" flipH="1">
            <a:off x="2643188" y="285750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9" name="Přímá spojovací čára 56"/>
          <p:cNvCxnSpPr>
            <a:cxnSpLocks noChangeShapeType="1"/>
          </p:cNvCxnSpPr>
          <p:nvPr/>
        </p:nvCxnSpPr>
        <p:spPr bwMode="auto">
          <a:xfrm rot="10800000" flipH="1">
            <a:off x="2643188" y="314325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0" name="Přímá spojovací čára 57"/>
          <p:cNvCxnSpPr>
            <a:cxnSpLocks noChangeShapeType="1"/>
          </p:cNvCxnSpPr>
          <p:nvPr/>
        </p:nvCxnSpPr>
        <p:spPr bwMode="auto">
          <a:xfrm rot="10800000" flipH="1">
            <a:off x="2643188" y="328612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1" name="Přímá spojovací čára 58"/>
          <p:cNvCxnSpPr>
            <a:cxnSpLocks noChangeShapeType="1"/>
          </p:cNvCxnSpPr>
          <p:nvPr/>
        </p:nvCxnSpPr>
        <p:spPr bwMode="auto">
          <a:xfrm rot="10800000" flipH="1">
            <a:off x="2643188" y="342900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2" name="Přímá spojovací čára 60"/>
          <p:cNvCxnSpPr>
            <a:cxnSpLocks noChangeShapeType="1"/>
          </p:cNvCxnSpPr>
          <p:nvPr/>
        </p:nvCxnSpPr>
        <p:spPr bwMode="auto">
          <a:xfrm rot="5400000">
            <a:off x="2924968" y="3075782"/>
            <a:ext cx="10080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3" name="Tvar 62"/>
          <p:cNvCxnSpPr>
            <a:cxnSpLocks noChangeShapeType="1"/>
            <a:endCxn id="32770" idx="1"/>
          </p:cNvCxnSpPr>
          <p:nvPr/>
        </p:nvCxnSpPr>
        <p:spPr bwMode="auto">
          <a:xfrm rot="16200000" flipH="1">
            <a:off x="1832769" y="2267744"/>
            <a:ext cx="1187450" cy="43338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4" name="Tvar 64"/>
          <p:cNvCxnSpPr>
            <a:cxnSpLocks noChangeShapeType="1"/>
            <a:stCxn id="32770" idx="3"/>
            <a:endCxn id="32819" idx="0"/>
          </p:cNvCxnSpPr>
          <p:nvPr/>
        </p:nvCxnSpPr>
        <p:spPr bwMode="auto">
          <a:xfrm>
            <a:off x="4214813" y="3078163"/>
            <a:ext cx="1287462" cy="2794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5" name="Tvar 66"/>
          <p:cNvCxnSpPr>
            <a:cxnSpLocks noChangeShapeType="1"/>
            <a:stCxn id="32781" idx="3"/>
          </p:cNvCxnSpPr>
          <p:nvPr/>
        </p:nvCxnSpPr>
        <p:spPr bwMode="auto">
          <a:xfrm flipV="1">
            <a:off x="4933950" y="3714750"/>
            <a:ext cx="566738" cy="13843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6" name="Pravoúhlá spojovací čára 68"/>
          <p:cNvCxnSpPr>
            <a:cxnSpLocks noChangeShapeType="1"/>
            <a:stCxn id="32821" idx="0"/>
            <a:endCxn id="32817" idx="0"/>
          </p:cNvCxnSpPr>
          <p:nvPr/>
        </p:nvCxnSpPr>
        <p:spPr bwMode="auto">
          <a:xfrm rot="16200000" flipH="1">
            <a:off x="3475832" y="758031"/>
            <a:ext cx="1841500" cy="3357563"/>
          </a:xfrm>
          <a:prstGeom prst="bentConnector3">
            <a:avLst>
              <a:gd name="adj1" fmla="val -12412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7" name="Přímá spojovací šipka 71"/>
          <p:cNvCxnSpPr>
            <a:cxnSpLocks noChangeShapeType="1"/>
          </p:cNvCxnSpPr>
          <p:nvPr/>
        </p:nvCxnSpPr>
        <p:spPr bwMode="auto">
          <a:xfrm>
            <a:off x="6357938" y="3536950"/>
            <a:ext cx="6477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08" name="TextovéPole 72"/>
          <p:cNvSpPr txBox="1">
            <a:spLocks noChangeArrowheads="1"/>
          </p:cNvSpPr>
          <p:nvPr/>
        </p:nvSpPr>
        <p:spPr bwMode="auto">
          <a:xfrm>
            <a:off x="1928813" y="1071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address</a:t>
            </a:r>
          </a:p>
        </p:txBody>
      </p:sp>
      <p:sp>
        <p:nvSpPr>
          <p:cNvPr id="32809" name="TextovéPole 73"/>
          <p:cNvSpPr txBox="1">
            <a:spLocks noChangeArrowheads="1"/>
          </p:cNvSpPr>
          <p:nvPr/>
        </p:nvSpPr>
        <p:spPr bwMode="auto">
          <a:xfrm>
            <a:off x="6143625" y="28575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physicaladdress</a:t>
            </a:r>
          </a:p>
        </p:txBody>
      </p:sp>
      <p:cxnSp>
        <p:nvCxnSpPr>
          <p:cNvPr id="32810" name="Pravoúhlá spojovací čára 85"/>
          <p:cNvCxnSpPr>
            <a:cxnSpLocks noChangeShapeType="1"/>
          </p:cNvCxnSpPr>
          <p:nvPr/>
        </p:nvCxnSpPr>
        <p:spPr bwMode="auto">
          <a:xfrm flipV="1">
            <a:off x="2357438" y="2928938"/>
            <a:ext cx="285750" cy="142875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1" name="Pravoúhlá spojovací čára 90"/>
          <p:cNvCxnSpPr>
            <a:cxnSpLocks noChangeShapeType="1"/>
          </p:cNvCxnSpPr>
          <p:nvPr/>
        </p:nvCxnSpPr>
        <p:spPr bwMode="auto">
          <a:xfrm>
            <a:off x="2357438" y="3071813"/>
            <a:ext cx="285750" cy="142875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2" name="Pravoúhlá spojovací čára 92"/>
          <p:cNvCxnSpPr>
            <a:cxnSpLocks noChangeShapeType="1"/>
          </p:cNvCxnSpPr>
          <p:nvPr/>
        </p:nvCxnSpPr>
        <p:spPr bwMode="auto">
          <a:xfrm>
            <a:off x="2357438" y="3071813"/>
            <a:ext cx="287337" cy="287337"/>
          </a:xfrm>
          <a:prstGeom prst="bentConnector3">
            <a:avLst>
              <a:gd name="adj1" fmla="val 359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3" name="Pravoúhlá spojovací čára 93"/>
          <p:cNvCxnSpPr>
            <a:cxnSpLocks noChangeShapeType="1"/>
          </p:cNvCxnSpPr>
          <p:nvPr/>
        </p:nvCxnSpPr>
        <p:spPr bwMode="auto">
          <a:xfrm>
            <a:off x="2357438" y="3071813"/>
            <a:ext cx="287337" cy="431800"/>
          </a:xfrm>
          <a:prstGeom prst="bentConnector3">
            <a:avLst>
              <a:gd name="adj1" fmla="val 359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4" name="Pravoúhlá spojovací čára 94"/>
          <p:cNvCxnSpPr>
            <a:cxnSpLocks noChangeShapeType="1"/>
          </p:cNvCxnSpPr>
          <p:nvPr/>
        </p:nvCxnSpPr>
        <p:spPr bwMode="auto">
          <a:xfrm flipV="1">
            <a:off x="2357438" y="2786063"/>
            <a:ext cx="285750" cy="287337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5" name="Pravoúhlá spojovací čára 95"/>
          <p:cNvCxnSpPr>
            <a:cxnSpLocks noChangeShapeType="1"/>
          </p:cNvCxnSpPr>
          <p:nvPr/>
        </p:nvCxnSpPr>
        <p:spPr bwMode="auto">
          <a:xfrm flipV="1">
            <a:off x="2357438" y="2643188"/>
            <a:ext cx="285750" cy="431800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32-bitový procesor s 4KB stránkou</a:t>
            </a:r>
          </a:p>
          <a:p>
            <a:pPr marL="395288" eaLnBrk="1" hangingPunct="1"/>
            <a:r>
              <a:rPr lang="cs-CZ" smtClean="0"/>
              <a:t>PT (tabulka stránek) je stránkovaná</a:t>
            </a:r>
          </a:p>
          <a:p>
            <a:pPr marL="395288" eaLnBrk="1" hangingPunct="1"/>
            <a:r>
              <a:rPr lang="cs-CZ" smtClean="0"/>
              <a:t>Logická adresa</a:t>
            </a:r>
          </a:p>
          <a:p>
            <a:pPr marL="719138" lvl="1" eaLnBrk="1" hangingPunct="1"/>
            <a:r>
              <a:rPr lang="cs-CZ" smtClean="0"/>
              <a:t>číslo stránky: 20 bitů</a:t>
            </a:r>
          </a:p>
          <a:p>
            <a:pPr marL="719138" lvl="1" eaLnBrk="1" hangingPunct="1"/>
            <a:r>
              <a:rPr lang="cs-CZ" smtClean="0"/>
              <a:t>adresa ve stránce: 12 bitů</a:t>
            </a:r>
          </a:p>
          <a:p>
            <a:pPr marL="395288" eaLnBrk="1" hangingPunct="1"/>
            <a:r>
              <a:rPr lang="cs-CZ" smtClean="0"/>
              <a:t>Číslo stránky se dále dělí</a:t>
            </a:r>
          </a:p>
          <a:p>
            <a:pPr marL="719138" lvl="1" eaLnBrk="1" hangingPunct="1"/>
            <a:r>
              <a:rPr lang="cs-CZ" smtClean="0"/>
              <a:t>číslo stránky 10-bitů</a:t>
            </a:r>
          </a:p>
          <a:p>
            <a:pPr marL="719138" lvl="1" eaLnBrk="1" hangingPunct="1"/>
            <a:r>
              <a:rPr lang="cs-CZ" smtClean="0"/>
              <a:t>adresa v tabulce stránek 10-bitů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DVOUÚROVŇOVÁ TABULKA STRÁNEK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5643563" y="3754438"/>
            <a:ext cx="3105150" cy="4381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>
            <a:off x="6481763" y="3763963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 flipH="1">
            <a:off x="7277100" y="3744913"/>
            <a:ext cx="3175" cy="428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5484813" y="3322638"/>
            <a:ext cx="1544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page number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7348538" y="3335338"/>
            <a:ext cx="1322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page offset</a:t>
            </a: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5929313" y="3786188"/>
            <a:ext cx="368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p</a:t>
            </a:r>
            <a:r>
              <a:rPr lang="en-US" b="1" baseline="-25000">
                <a:cs typeface="Arial" charset="0"/>
              </a:rPr>
              <a:t>i</a:t>
            </a:r>
            <a:endParaRPr lang="en-US" b="1">
              <a:cs typeface="Arial" charset="0"/>
            </a:endParaRP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6715125" y="3786188"/>
            <a:ext cx="411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p</a:t>
            </a:r>
            <a:r>
              <a:rPr lang="en-US" b="1" baseline="-25000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33804" name="Text Box 11"/>
          <p:cNvSpPr txBox="1">
            <a:spLocks noChangeArrowheads="1"/>
          </p:cNvSpPr>
          <p:nvPr/>
        </p:nvSpPr>
        <p:spPr bwMode="auto">
          <a:xfrm>
            <a:off x="7858125" y="3786188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d</a:t>
            </a:r>
            <a:endParaRPr lang="en-US" b="1">
              <a:cs typeface="Arial" charset="0"/>
            </a:endParaRPr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5857875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10</a:t>
            </a:r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6715125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10</a:t>
            </a:r>
          </a:p>
        </p:txBody>
      </p:sp>
      <p:sp>
        <p:nvSpPr>
          <p:cNvPr id="33807" name="Text Box 12"/>
          <p:cNvSpPr txBox="1">
            <a:spLocks noChangeArrowheads="1"/>
          </p:cNvSpPr>
          <p:nvPr/>
        </p:nvSpPr>
        <p:spPr bwMode="auto">
          <a:xfrm>
            <a:off x="7786688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DVOUÚROVŇOVÁ TABULKA STRÁNEK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4820" name="Obdélník 4"/>
          <p:cNvSpPr>
            <a:spLocks noChangeArrowheads="1"/>
          </p:cNvSpPr>
          <p:nvPr/>
        </p:nvSpPr>
        <p:spPr bwMode="auto">
          <a:xfrm>
            <a:off x="1428750" y="2643188"/>
            <a:ext cx="1000125" cy="1928812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21" name="TextovéPole 5"/>
          <p:cNvSpPr txBox="1">
            <a:spLocks noChangeArrowheads="1"/>
          </p:cNvSpPr>
          <p:nvPr/>
        </p:nvSpPr>
        <p:spPr bwMode="auto">
          <a:xfrm>
            <a:off x="1357313" y="4643438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outer-page table</a:t>
            </a:r>
          </a:p>
        </p:txBody>
      </p:sp>
      <p:sp>
        <p:nvSpPr>
          <p:cNvPr id="34822" name="Obdélník 11"/>
          <p:cNvSpPr>
            <a:spLocks noChangeArrowheads="1"/>
          </p:cNvSpPr>
          <p:nvPr/>
        </p:nvSpPr>
        <p:spPr bwMode="auto">
          <a:xfrm>
            <a:off x="1428750" y="2643188"/>
            <a:ext cx="1000125" cy="4318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4823" name="Přímá spojovací čára 12"/>
          <p:cNvCxnSpPr>
            <a:cxnSpLocks noChangeShapeType="1"/>
          </p:cNvCxnSpPr>
          <p:nvPr/>
        </p:nvCxnSpPr>
        <p:spPr bwMode="auto">
          <a:xfrm rot="10800000" flipH="1">
            <a:off x="1428750" y="2857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4" name="Obdélník 13"/>
          <p:cNvSpPr>
            <a:spLocks noChangeArrowheads="1"/>
          </p:cNvSpPr>
          <p:nvPr/>
        </p:nvSpPr>
        <p:spPr bwMode="auto">
          <a:xfrm>
            <a:off x="1428750" y="4357688"/>
            <a:ext cx="1000125" cy="215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4825" name="Skupina 17"/>
          <p:cNvGrpSpPr>
            <a:grpSpLocks/>
          </p:cNvGrpSpPr>
          <p:nvPr/>
        </p:nvGrpSpPr>
        <p:grpSpPr bwMode="auto">
          <a:xfrm>
            <a:off x="1892300" y="3500438"/>
            <a:ext cx="71438" cy="357187"/>
            <a:chOff x="2857488" y="3357562"/>
            <a:chExt cx="71438" cy="357187"/>
          </a:xfrm>
        </p:grpSpPr>
        <p:sp>
          <p:nvSpPr>
            <p:cNvPr id="34927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928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929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34826" name="Obdélník 18"/>
          <p:cNvSpPr>
            <a:spLocks noChangeArrowheads="1"/>
          </p:cNvSpPr>
          <p:nvPr/>
        </p:nvSpPr>
        <p:spPr bwMode="auto">
          <a:xfrm>
            <a:off x="3357563" y="1143000"/>
            <a:ext cx="1428750" cy="4929188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4827" name="Skupina 48"/>
          <p:cNvGrpSpPr>
            <a:grpSpLocks/>
          </p:cNvGrpSpPr>
          <p:nvPr/>
        </p:nvGrpSpPr>
        <p:grpSpPr bwMode="auto">
          <a:xfrm>
            <a:off x="3606800" y="1266825"/>
            <a:ext cx="928688" cy="1098550"/>
            <a:chOff x="3571868" y="1694472"/>
            <a:chExt cx="928693" cy="1154271"/>
          </a:xfrm>
        </p:grpSpPr>
        <p:sp>
          <p:nvSpPr>
            <p:cNvPr id="34918" name="Obdélník 19"/>
            <p:cNvSpPr>
              <a:spLocks noChangeArrowheads="1"/>
            </p:cNvSpPr>
            <p:nvPr/>
          </p:nvSpPr>
          <p:spPr bwMode="auto">
            <a:xfrm>
              <a:off x="3571872" y="1714491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9" name="Obdélník 20"/>
            <p:cNvSpPr>
              <a:spLocks noChangeArrowheads="1"/>
            </p:cNvSpPr>
            <p:nvPr/>
          </p:nvSpPr>
          <p:spPr bwMode="auto">
            <a:xfrm>
              <a:off x="3571872" y="1714492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20" name="Obdélník 22"/>
            <p:cNvSpPr>
              <a:spLocks noChangeArrowheads="1"/>
            </p:cNvSpPr>
            <p:nvPr/>
          </p:nvSpPr>
          <p:spPr bwMode="auto">
            <a:xfrm>
              <a:off x="3571868" y="2571744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21" name="Skupina 23"/>
            <p:cNvGrpSpPr>
              <a:grpSpLocks/>
            </p:cNvGrpSpPr>
            <p:nvPr/>
          </p:nvGrpSpPr>
          <p:grpSpPr bwMode="auto">
            <a:xfrm>
              <a:off x="4000497" y="2071678"/>
              <a:ext cx="71438" cy="357187"/>
              <a:chOff x="2857488" y="3357562"/>
              <a:chExt cx="71438" cy="357187"/>
            </a:xfrm>
          </p:grpSpPr>
          <p:sp>
            <p:nvSpPr>
              <p:cNvPr id="34924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25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26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22" name="TextovéPole 28"/>
            <p:cNvSpPr txBox="1">
              <a:spLocks noChangeArrowheads="1"/>
            </p:cNvSpPr>
            <p:nvPr/>
          </p:nvSpPr>
          <p:spPr bwMode="auto">
            <a:xfrm>
              <a:off x="3821902" y="1694472"/>
              <a:ext cx="4286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1</a:t>
              </a:r>
            </a:p>
          </p:txBody>
        </p:sp>
        <p:sp>
          <p:nvSpPr>
            <p:cNvPr id="34923" name="TextovéPole 29"/>
            <p:cNvSpPr txBox="1">
              <a:spLocks noChangeArrowheads="1"/>
            </p:cNvSpPr>
            <p:nvPr/>
          </p:nvSpPr>
          <p:spPr bwMode="auto">
            <a:xfrm>
              <a:off x="3786183" y="2571744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500</a:t>
              </a:r>
            </a:p>
          </p:txBody>
        </p:sp>
      </p:grpSp>
      <p:grpSp>
        <p:nvGrpSpPr>
          <p:cNvPr id="34828" name="Skupina 49"/>
          <p:cNvGrpSpPr>
            <a:grpSpLocks/>
          </p:cNvGrpSpPr>
          <p:nvPr/>
        </p:nvGrpSpPr>
        <p:grpSpPr bwMode="auto">
          <a:xfrm>
            <a:off x="3606800" y="2828925"/>
            <a:ext cx="928688" cy="1108075"/>
            <a:chOff x="3571864" y="3184659"/>
            <a:chExt cx="928693" cy="1164279"/>
          </a:xfrm>
        </p:grpSpPr>
        <p:sp>
          <p:nvSpPr>
            <p:cNvPr id="34909" name="Obdélník 30"/>
            <p:cNvSpPr>
              <a:spLocks noChangeArrowheads="1"/>
            </p:cNvSpPr>
            <p:nvPr/>
          </p:nvSpPr>
          <p:spPr bwMode="auto">
            <a:xfrm>
              <a:off x="3571868" y="3214686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0" name="Obdélník 31"/>
            <p:cNvSpPr>
              <a:spLocks noChangeArrowheads="1"/>
            </p:cNvSpPr>
            <p:nvPr/>
          </p:nvSpPr>
          <p:spPr bwMode="auto">
            <a:xfrm>
              <a:off x="3571868" y="3214687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1" name="Obdélník 32"/>
            <p:cNvSpPr>
              <a:spLocks noChangeArrowheads="1"/>
            </p:cNvSpPr>
            <p:nvPr/>
          </p:nvSpPr>
          <p:spPr bwMode="auto">
            <a:xfrm>
              <a:off x="3571864" y="4071939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12" name="Skupina 33"/>
            <p:cNvGrpSpPr>
              <a:grpSpLocks/>
            </p:cNvGrpSpPr>
            <p:nvPr/>
          </p:nvGrpSpPr>
          <p:grpSpPr bwMode="auto">
            <a:xfrm>
              <a:off x="4000493" y="3571873"/>
              <a:ext cx="71438" cy="357187"/>
              <a:chOff x="2857488" y="3357562"/>
              <a:chExt cx="71438" cy="357187"/>
            </a:xfrm>
          </p:grpSpPr>
          <p:sp>
            <p:nvSpPr>
              <p:cNvPr id="34915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16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17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13" name="TextovéPole 37"/>
            <p:cNvSpPr txBox="1">
              <a:spLocks noChangeArrowheads="1"/>
            </p:cNvSpPr>
            <p:nvPr/>
          </p:nvSpPr>
          <p:spPr bwMode="auto">
            <a:xfrm>
              <a:off x="3714740" y="3184659"/>
              <a:ext cx="6429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100</a:t>
              </a:r>
            </a:p>
          </p:txBody>
        </p:sp>
        <p:sp>
          <p:nvSpPr>
            <p:cNvPr id="34914" name="TextovéPole 38"/>
            <p:cNvSpPr txBox="1">
              <a:spLocks noChangeArrowheads="1"/>
            </p:cNvSpPr>
            <p:nvPr/>
          </p:nvSpPr>
          <p:spPr bwMode="auto">
            <a:xfrm>
              <a:off x="3786179" y="4071939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708</a:t>
              </a:r>
            </a:p>
          </p:txBody>
        </p:sp>
      </p:grpSp>
      <p:grpSp>
        <p:nvGrpSpPr>
          <p:cNvPr id="34829" name="Skupina 50"/>
          <p:cNvGrpSpPr>
            <a:grpSpLocks/>
          </p:cNvGrpSpPr>
          <p:nvPr/>
        </p:nvGrpSpPr>
        <p:grpSpPr bwMode="auto">
          <a:xfrm>
            <a:off x="3606800" y="4410075"/>
            <a:ext cx="928688" cy="1098550"/>
            <a:chOff x="3571868" y="4623429"/>
            <a:chExt cx="928693" cy="1154272"/>
          </a:xfrm>
        </p:grpSpPr>
        <p:sp>
          <p:nvSpPr>
            <p:cNvPr id="34900" name="Obdélník 39"/>
            <p:cNvSpPr>
              <a:spLocks noChangeArrowheads="1"/>
            </p:cNvSpPr>
            <p:nvPr/>
          </p:nvSpPr>
          <p:spPr bwMode="auto">
            <a:xfrm>
              <a:off x="3571872" y="4643449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01" name="Obdélník 40"/>
            <p:cNvSpPr>
              <a:spLocks noChangeArrowheads="1"/>
            </p:cNvSpPr>
            <p:nvPr/>
          </p:nvSpPr>
          <p:spPr bwMode="auto">
            <a:xfrm>
              <a:off x="3571872" y="4643450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02" name="Obdélník 41"/>
            <p:cNvSpPr>
              <a:spLocks noChangeArrowheads="1"/>
            </p:cNvSpPr>
            <p:nvPr/>
          </p:nvSpPr>
          <p:spPr bwMode="auto">
            <a:xfrm>
              <a:off x="3571868" y="5500702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03" name="Skupina 42"/>
            <p:cNvGrpSpPr>
              <a:grpSpLocks/>
            </p:cNvGrpSpPr>
            <p:nvPr/>
          </p:nvGrpSpPr>
          <p:grpSpPr bwMode="auto">
            <a:xfrm>
              <a:off x="4000497" y="5000636"/>
              <a:ext cx="71438" cy="357187"/>
              <a:chOff x="2857488" y="3357562"/>
              <a:chExt cx="71438" cy="357187"/>
            </a:xfrm>
          </p:grpSpPr>
          <p:sp>
            <p:nvSpPr>
              <p:cNvPr id="34906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07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08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04" name="TextovéPole 46"/>
            <p:cNvSpPr txBox="1">
              <a:spLocks noChangeArrowheads="1"/>
            </p:cNvSpPr>
            <p:nvPr/>
          </p:nvSpPr>
          <p:spPr bwMode="auto">
            <a:xfrm>
              <a:off x="3714744" y="4623429"/>
              <a:ext cx="6429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929</a:t>
              </a:r>
            </a:p>
          </p:txBody>
        </p:sp>
        <p:sp>
          <p:nvSpPr>
            <p:cNvPr id="34905" name="TextovéPole 47"/>
            <p:cNvSpPr txBox="1">
              <a:spLocks noChangeArrowheads="1"/>
            </p:cNvSpPr>
            <p:nvPr/>
          </p:nvSpPr>
          <p:spPr bwMode="auto">
            <a:xfrm>
              <a:off x="3786183" y="5500702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900</a:t>
              </a:r>
            </a:p>
          </p:txBody>
        </p:sp>
      </p:grpSp>
      <p:sp>
        <p:nvSpPr>
          <p:cNvPr id="34830" name="TextovéPole 51"/>
          <p:cNvSpPr txBox="1">
            <a:spLocks noChangeArrowheads="1"/>
          </p:cNvSpPr>
          <p:nvPr/>
        </p:nvSpPr>
        <p:spPr bwMode="auto">
          <a:xfrm>
            <a:off x="3463925" y="5500688"/>
            <a:ext cx="1216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of page table</a:t>
            </a:r>
          </a:p>
        </p:txBody>
      </p:sp>
      <p:sp>
        <p:nvSpPr>
          <p:cNvPr id="34831" name="TextovéPole 52"/>
          <p:cNvSpPr txBox="1">
            <a:spLocks noChangeArrowheads="1"/>
          </p:cNvSpPr>
          <p:nvPr/>
        </p:nvSpPr>
        <p:spPr bwMode="auto">
          <a:xfrm>
            <a:off x="3463925" y="6072188"/>
            <a:ext cx="1216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pSp>
        <p:nvGrpSpPr>
          <p:cNvPr id="34832" name="Skupina 53"/>
          <p:cNvGrpSpPr>
            <a:grpSpLocks/>
          </p:cNvGrpSpPr>
          <p:nvPr/>
        </p:nvGrpSpPr>
        <p:grpSpPr bwMode="auto">
          <a:xfrm>
            <a:off x="4035425" y="4000500"/>
            <a:ext cx="71438" cy="357188"/>
            <a:chOff x="2857488" y="3357562"/>
            <a:chExt cx="71438" cy="357187"/>
          </a:xfrm>
        </p:grpSpPr>
        <p:sp>
          <p:nvSpPr>
            <p:cNvPr id="34897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8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9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33" name="Skupina 57"/>
          <p:cNvGrpSpPr>
            <a:grpSpLocks/>
          </p:cNvGrpSpPr>
          <p:nvPr/>
        </p:nvGrpSpPr>
        <p:grpSpPr bwMode="auto">
          <a:xfrm>
            <a:off x="4035425" y="2428875"/>
            <a:ext cx="71438" cy="357188"/>
            <a:chOff x="2857488" y="3357562"/>
            <a:chExt cx="71438" cy="357187"/>
          </a:xfrm>
        </p:grpSpPr>
        <p:sp>
          <p:nvSpPr>
            <p:cNvPr id="34894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5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6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34834" name="Přímá spojovací šipka 62"/>
          <p:cNvCxnSpPr>
            <a:cxnSpLocks noChangeShapeType="1"/>
          </p:cNvCxnSpPr>
          <p:nvPr/>
        </p:nvCxnSpPr>
        <p:spPr bwMode="auto">
          <a:xfrm rot="5400000" flipH="1" flipV="1">
            <a:off x="2363788" y="1471612"/>
            <a:ext cx="1308100" cy="11779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5" name="Přímá spojovací šipka 64"/>
          <p:cNvCxnSpPr>
            <a:cxnSpLocks noChangeShapeType="1"/>
          </p:cNvCxnSpPr>
          <p:nvPr/>
        </p:nvCxnSpPr>
        <p:spPr bwMode="auto">
          <a:xfrm flipV="1">
            <a:off x="2428875" y="2978150"/>
            <a:ext cx="1177925" cy="22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6" name="Přímá spojovací šipka 66"/>
          <p:cNvCxnSpPr>
            <a:cxnSpLocks noChangeShapeType="1"/>
            <a:stCxn id="34824" idx="3"/>
          </p:cNvCxnSpPr>
          <p:nvPr/>
        </p:nvCxnSpPr>
        <p:spPr bwMode="auto">
          <a:xfrm>
            <a:off x="2428875" y="4465638"/>
            <a:ext cx="1177925" cy="841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7" name="Obdélník 72"/>
          <p:cNvSpPr>
            <a:spLocks noChangeArrowheads="1"/>
          </p:cNvSpPr>
          <p:nvPr/>
        </p:nvSpPr>
        <p:spPr bwMode="auto">
          <a:xfrm>
            <a:off x="6572250" y="1285875"/>
            <a:ext cx="1000125" cy="46799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4838" name="Přímá spojovací čára 74"/>
          <p:cNvCxnSpPr>
            <a:cxnSpLocks noChangeShapeType="1"/>
          </p:cNvCxnSpPr>
          <p:nvPr/>
        </p:nvCxnSpPr>
        <p:spPr bwMode="auto">
          <a:xfrm rot="10800000" flipH="1">
            <a:off x="6572250" y="164306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9" name="Přímá spojovací čára 75"/>
          <p:cNvCxnSpPr>
            <a:cxnSpLocks noChangeShapeType="1"/>
          </p:cNvCxnSpPr>
          <p:nvPr/>
        </p:nvCxnSpPr>
        <p:spPr bwMode="auto">
          <a:xfrm rot="10800000" flipH="1">
            <a:off x="6572250" y="2000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0" name="Přímá spojovací čára 76"/>
          <p:cNvCxnSpPr>
            <a:cxnSpLocks noChangeShapeType="1"/>
          </p:cNvCxnSpPr>
          <p:nvPr/>
        </p:nvCxnSpPr>
        <p:spPr bwMode="auto">
          <a:xfrm rot="10800000" flipH="1">
            <a:off x="6572250" y="235743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1" name="Přímá spojovací čára 77"/>
          <p:cNvCxnSpPr>
            <a:cxnSpLocks noChangeShapeType="1"/>
          </p:cNvCxnSpPr>
          <p:nvPr/>
        </p:nvCxnSpPr>
        <p:spPr bwMode="auto">
          <a:xfrm rot="10800000" flipH="1">
            <a:off x="6572250" y="271462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2" name="Přímá spojovací čára 78"/>
          <p:cNvCxnSpPr>
            <a:cxnSpLocks noChangeShapeType="1"/>
          </p:cNvCxnSpPr>
          <p:nvPr/>
        </p:nvCxnSpPr>
        <p:spPr bwMode="auto">
          <a:xfrm rot="10800000" flipH="1">
            <a:off x="6572250" y="307181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3" name="Přímá spojovací čára 79"/>
          <p:cNvCxnSpPr>
            <a:cxnSpLocks noChangeShapeType="1"/>
          </p:cNvCxnSpPr>
          <p:nvPr/>
        </p:nvCxnSpPr>
        <p:spPr bwMode="auto">
          <a:xfrm rot="10800000" flipH="1">
            <a:off x="6572250" y="3429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4" name="Přímá spojovací čára 80"/>
          <p:cNvCxnSpPr>
            <a:cxnSpLocks noChangeShapeType="1"/>
          </p:cNvCxnSpPr>
          <p:nvPr/>
        </p:nvCxnSpPr>
        <p:spPr bwMode="auto">
          <a:xfrm rot="10800000" flipH="1">
            <a:off x="6572250" y="378618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5" name="Přímá spojovací čára 81"/>
          <p:cNvCxnSpPr>
            <a:cxnSpLocks noChangeShapeType="1"/>
          </p:cNvCxnSpPr>
          <p:nvPr/>
        </p:nvCxnSpPr>
        <p:spPr bwMode="auto">
          <a:xfrm rot="10800000" flipH="1">
            <a:off x="6572250" y="414337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6" name="Přímá spojovací čára 82"/>
          <p:cNvCxnSpPr>
            <a:cxnSpLocks noChangeShapeType="1"/>
          </p:cNvCxnSpPr>
          <p:nvPr/>
        </p:nvCxnSpPr>
        <p:spPr bwMode="auto">
          <a:xfrm rot="10800000" flipH="1">
            <a:off x="6572250" y="450056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7" name="Přímá spojovací čára 83"/>
          <p:cNvCxnSpPr>
            <a:cxnSpLocks noChangeShapeType="1"/>
          </p:cNvCxnSpPr>
          <p:nvPr/>
        </p:nvCxnSpPr>
        <p:spPr bwMode="auto">
          <a:xfrm rot="10800000" flipH="1">
            <a:off x="6572250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8" name="Přímá spojovací čára 84"/>
          <p:cNvCxnSpPr>
            <a:cxnSpLocks noChangeShapeType="1"/>
          </p:cNvCxnSpPr>
          <p:nvPr/>
        </p:nvCxnSpPr>
        <p:spPr bwMode="auto">
          <a:xfrm rot="10800000" flipH="1">
            <a:off x="6572250" y="521493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9" name="Přímá spojovací čára 85"/>
          <p:cNvCxnSpPr>
            <a:cxnSpLocks noChangeShapeType="1"/>
          </p:cNvCxnSpPr>
          <p:nvPr/>
        </p:nvCxnSpPr>
        <p:spPr bwMode="auto">
          <a:xfrm rot="10800000" flipH="1">
            <a:off x="6572250" y="557212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4850" name="Skupina 86"/>
          <p:cNvGrpSpPr>
            <a:grpSpLocks/>
          </p:cNvGrpSpPr>
          <p:nvPr/>
        </p:nvGrpSpPr>
        <p:grpSpPr bwMode="auto">
          <a:xfrm>
            <a:off x="7037388" y="2038350"/>
            <a:ext cx="71437" cy="276225"/>
            <a:chOff x="5644757" y="2040731"/>
            <a:chExt cx="71438" cy="276215"/>
          </a:xfrm>
        </p:grpSpPr>
        <p:sp>
          <p:nvSpPr>
            <p:cNvPr id="34891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2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3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1" name="Skupina 87"/>
          <p:cNvGrpSpPr>
            <a:grpSpLocks/>
          </p:cNvGrpSpPr>
          <p:nvPr/>
        </p:nvGrpSpPr>
        <p:grpSpPr bwMode="auto">
          <a:xfrm>
            <a:off x="7037388" y="2757488"/>
            <a:ext cx="71437" cy="276225"/>
            <a:chOff x="5644757" y="2040731"/>
            <a:chExt cx="71438" cy="276215"/>
          </a:xfrm>
        </p:grpSpPr>
        <p:sp>
          <p:nvSpPr>
            <p:cNvPr id="34888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9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0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2" name="Skupina 91"/>
          <p:cNvGrpSpPr>
            <a:grpSpLocks/>
          </p:cNvGrpSpPr>
          <p:nvPr/>
        </p:nvGrpSpPr>
        <p:grpSpPr bwMode="auto">
          <a:xfrm>
            <a:off x="7037388" y="3467100"/>
            <a:ext cx="71437" cy="276225"/>
            <a:chOff x="5644757" y="2040731"/>
            <a:chExt cx="71438" cy="276215"/>
          </a:xfrm>
        </p:grpSpPr>
        <p:sp>
          <p:nvSpPr>
            <p:cNvPr id="34885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6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7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3" name="Skupina 95"/>
          <p:cNvGrpSpPr>
            <a:grpSpLocks/>
          </p:cNvGrpSpPr>
          <p:nvPr/>
        </p:nvGrpSpPr>
        <p:grpSpPr bwMode="auto">
          <a:xfrm>
            <a:off x="7037388" y="4179888"/>
            <a:ext cx="71437" cy="274637"/>
            <a:chOff x="5644757" y="2040731"/>
            <a:chExt cx="71438" cy="276215"/>
          </a:xfrm>
        </p:grpSpPr>
        <p:sp>
          <p:nvSpPr>
            <p:cNvPr id="34882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3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4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4" name="Skupina 99"/>
          <p:cNvGrpSpPr>
            <a:grpSpLocks/>
          </p:cNvGrpSpPr>
          <p:nvPr/>
        </p:nvGrpSpPr>
        <p:grpSpPr bwMode="auto">
          <a:xfrm>
            <a:off x="7037388" y="4894263"/>
            <a:ext cx="71437" cy="276225"/>
            <a:chOff x="5644757" y="2040731"/>
            <a:chExt cx="71438" cy="276215"/>
          </a:xfrm>
        </p:grpSpPr>
        <p:sp>
          <p:nvSpPr>
            <p:cNvPr id="34879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0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1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5" name="Skupina 103"/>
          <p:cNvGrpSpPr>
            <a:grpSpLocks/>
          </p:cNvGrpSpPr>
          <p:nvPr/>
        </p:nvGrpSpPr>
        <p:grpSpPr bwMode="auto">
          <a:xfrm>
            <a:off x="7037388" y="5611813"/>
            <a:ext cx="71437" cy="276225"/>
            <a:chOff x="5644757" y="2040731"/>
            <a:chExt cx="71438" cy="276215"/>
          </a:xfrm>
        </p:grpSpPr>
        <p:sp>
          <p:nvSpPr>
            <p:cNvPr id="34876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77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78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34856" name="Obdélník 108"/>
          <p:cNvSpPr>
            <a:spLocks noChangeArrowheads="1"/>
          </p:cNvSpPr>
          <p:nvPr/>
        </p:nvSpPr>
        <p:spPr bwMode="auto">
          <a:xfrm>
            <a:off x="6572250" y="164306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7" name="Obdélník 109"/>
          <p:cNvSpPr>
            <a:spLocks noChangeArrowheads="1"/>
          </p:cNvSpPr>
          <p:nvPr/>
        </p:nvSpPr>
        <p:spPr bwMode="auto">
          <a:xfrm>
            <a:off x="6572250" y="235743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8" name="Obdélník 110"/>
          <p:cNvSpPr>
            <a:spLocks noChangeArrowheads="1"/>
          </p:cNvSpPr>
          <p:nvPr/>
        </p:nvSpPr>
        <p:spPr bwMode="auto">
          <a:xfrm>
            <a:off x="6572250" y="307181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9" name="Obdélník 111"/>
          <p:cNvSpPr>
            <a:spLocks noChangeArrowheads="1"/>
          </p:cNvSpPr>
          <p:nvPr/>
        </p:nvSpPr>
        <p:spPr bwMode="auto">
          <a:xfrm>
            <a:off x="6572250" y="378618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0" name="Obdélník 112"/>
          <p:cNvSpPr>
            <a:spLocks noChangeArrowheads="1"/>
          </p:cNvSpPr>
          <p:nvPr/>
        </p:nvSpPr>
        <p:spPr bwMode="auto">
          <a:xfrm>
            <a:off x="6572250" y="450056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1" name="Obdélník 113"/>
          <p:cNvSpPr>
            <a:spLocks noChangeArrowheads="1"/>
          </p:cNvSpPr>
          <p:nvPr/>
        </p:nvSpPr>
        <p:spPr bwMode="auto">
          <a:xfrm>
            <a:off x="6572250" y="521493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2" name="TextovéPole 114"/>
          <p:cNvSpPr txBox="1">
            <a:spLocks noChangeArrowheads="1"/>
          </p:cNvSpPr>
          <p:nvPr/>
        </p:nvSpPr>
        <p:spPr bwMode="auto">
          <a:xfrm>
            <a:off x="6500813" y="6000750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memory</a:t>
            </a:r>
          </a:p>
        </p:txBody>
      </p:sp>
      <p:sp>
        <p:nvSpPr>
          <p:cNvPr id="34863" name="TextovéPole 115"/>
          <p:cNvSpPr txBox="1">
            <a:spLocks noChangeArrowheads="1"/>
          </p:cNvSpPr>
          <p:nvPr/>
        </p:nvSpPr>
        <p:spPr bwMode="auto">
          <a:xfrm>
            <a:off x="6138863" y="11430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0</a:t>
            </a:r>
          </a:p>
        </p:txBody>
      </p:sp>
      <p:cxnSp>
        <p:nvCxnSpPr>
          <p:cNvPr id="34864" name="Přímá spojovací šipka 117"/>
          <p:cNvCxnSpPr>
            <a:cxnSpLocks noChangeShapeType="1"/>
            <a:stCxn id="34919" idx="3"/>
          </p:cNvCxnSpPr>
          <p:nvPr/>
        </p:nvCxnSpPr>
        <p:spPr bwMode="auto">
          <a:xfrm>
            <a:off x="4535488" y="1406525"/>
            <a:ext cx="1965325" cy="2365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5" name="Přímá spojovací šipka 119"/>
          <p:cNvCxnSpPr>
            <a:cxnSpLocks noChangeShapeType="1"/>
            <a:stCxn id="34920" idx="3"/>
          </p:cNvCxnSpPr>
          <p:nvPr/>
        </p:nvCxnSpPr>
        <p:spPr bwMode="auto">
          <a:xfrm>
            <a:off x="4535488" y="2220913"/>
            <a:ext cx="1965325" cy="8509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6" name="Přímá spojovací šipka 121"/>
          <p:cNvCxnSpPr>
            <a:cxnSpLocks noChangeShapeType="1"/>
            <a:stCxn id="34910" idx="3"/>
          </p:cNvCxnSpPr>
          <p:nvPr/>
        </p:nvCxnSpPr>
        <p:spPr bwMode="auto">
          <a:xfrm flipV="1">
            <a:off x="4535488" y="2428875"/>
            <a:ext cx="1965325" cy="549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7" name="Přímá spojovací šipka 123"/>
          <p:cNvCxnSpPr>
            <a:cxnSpLocks noChangeShapeType="1"/>
            <a:stCxn id="34911" idx="3"/>
          </p:cNvCxnSpPr>
          <p:nvPr/>
        </p:nvCxnSpPr>
        <p:spPr bwMode="auto">
          <a:xfrm flipV="1">
            <a:off x="4535488" y="3786188"/>
            <a:ext cx="1965325" cy="63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8" name="Přímá spojovací šipka 125"/>
          <p:cNvCxnSpPr>
            <a:cxnSpLocks noChangeShapeType="1"/>
            <a:stCxn id="34901" idx="3"/>
          </p:cNvCxnSpPr>
          <p:nvPr/>
        </p:nvCxnSpPr>
        <p:spPr bwMode="auto">
          <a:xfrm>
            <a:off x="4535488" y="4549775"/>
            <a:ext cx="1965325" cy="6651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9" name="Přímá spojovací šipka 127"/>
          <p:cNvCxnSpPr>
            <a:cxnSpLocks noChangeShapeType="1"/>
            <a:stCxn id="34902" idx="3"/>
          </p:cNvCxnSpPr>
          <p:nvPr/>
        </p:nvCxnSpPr>
        <p:spPr bwMode="auto">
          <a:xfrm flipV="1">
            <a:off x="4535488" y="4572000"/>
            <a:ext cx="1965325" cy="7921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70" name="TextovéPole 128"/>
          <p:cNvSpPr txBox="1">
            <a:spLocks noChangeArrowheads="1"/>
          </p:cNvSpPr>
          <p:nvPr/>
        </p:nvSpPr>
        <p:spPr bwMode="auto">
          <a:xfrm>
            <a:off x="6143625" y="1692275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</a:t>
            </a:r>
          </a:p>
        </p:txBody>
      </p:sp>
      <p:sp>
        <p:nvSpPr>
          <p:cNvPr id="34871" name="TextovéPole 129"/>
          <p:cNvSpPr txBox="1">
            <a:spLocks noChangeArrowheads="1"/>
          </p:cNvSpPr>
          <p:nvPr/>
        </p:nvSpPr>
        <p:spPr bwMode="auto">
          <a:xfrm>
            <a:off x="6072188" y="211455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100</a:t>
            </a:r>
          </a:p>
        </p:txBody>
      </p:sp>
      <p:sp>
        <p:nvSpPr>
          <p:cNvPr id="34872" name="TextovéPole 131"/>
          <p:cNvSpPr txBox="1">
            <a:spLocks noChangeArrowheads="1"/>
          </p:cNvSpPr>
          <p:nvPr/>
        </p:nvSpPr>
        <p:spPr bwMode="auto">
          <a:xfrm>
            <a:off x="6000750" y="307181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500</a:t>
            </a:r>
          </a:p>
        </p:txBody>
      </p:sp>
      <p:sp>
        <p:nvSpPr>
          <p:cNvPr id="34873" name="TextovéPole 132"/>
          <p:cNvSpPr txBox="1">
            <a:spLocks noChangeArrowheads="1"/>
          </p:cNvSpPr>
          <p:nvPr/>
        </p:nvSpPr>
        <p:spPr bwMode="auto">
          <a:xfrm>
            <a:off x="6000750" y="3835400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708</a:t>
            </a:r>
          </a:p>
        </p:txBody>
      </p:sp>
      <p:sp>
        <p:nvSpPr>
          <p:cNvPr id="34874" name="TextovéPole 133"/>
          <p:cNvSpPr txBox="1">
            <a:spLocks noChangeArrowheads="1"/>
          </p:cNvSpPr>
          <p:nvPr/>
        </p:nvSpPr>
        <p:spPr bwMode="auto">
          <a:xfrm>
            <a:off x="6000750" y="4286250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900</a:t>
            </a:r>
          </a:p>
        </p:txBody>
      </p:sp>
      <p:sp>
        <p:nvSpPr>
          <p:cNvPr id="34875" name="TextovéPole 134"/>
          <p:cNvSpPr txBox="1">
            <a:spLocks noChangeArrowheads="1"/>
          </p:cNvSpPr>
          <p:nvPr/>
        </p:nvSpPr>
        <p:spPr bwMode="auto">
          <a:xfrm>
            <a:off x="6000750" y="521493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929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TVORBA ADRESY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5844" name="Obdélník 7"/>
          <p:cNvSpPr>
            <a:spLocks noChangeArrowheads="1"/>
          </p:cNvSpPr>
          <p:nvPr/>
        </p:nvSpPr>
        <p:spPr bwMode="auto">
          <a:xfrm>
            <a:off x="928688" y="1714500"/>
            <a:ext cx="2160587" cy="72072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5845" name="Přímá spojovací čára 9"/>
          <p:cNvCxnSpPr>
            <a:cxnSpLocks noChangeShapeType="1"/>
          </p:cNvCxnSpPr>
          <p:nvPr/>
        </p:nvCxnSpPr>
        <p:spPr bwMode="auto">
          <a:xfrm rot="16200000" flipH="1">
            <a:off x="1997869" y="2074069"/>
            <a:ext cx="7207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6" name="Přímá spojovací čára 10"/>
          <p:cNvCxnSpPr>
            <a:cxnSpLocks noChangeShapeType="1"/>
          </p:cNvCxnSpPr>
          <p:nvPr/>
        </p:nvCxnSpPr>
        <p:spPr bwMode="auto">
          <a:xfrm rot="16200000" flipH="1">
            <a:off x="1283494" y="2074069"/>
            <a:ext cx="7207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7" name="TextovéPole 11"/>
          <p:cNvSpPr txBox="1">
            <a:spLocks noChangeArrowheads="1"/>
          </p:cNvSpPr>
          <p:nvPr/>
        </p:nvSpPr>
        <p:spPr bwMode="auto">
          <a:xfrm>
            <a:off x="1071563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  <a:r>
              <a:rPr lang="cs-CZ" sz="1400" b="1" baseline="-25000"/>
              <a:t>1</a:t>
            </a:r>
            <a:endParaRPr lang="cs-CZ" sz="1400" b="1"/>
          </a:p>
        </p:txBody>
      </p:sp>
      <p:sp>
        <p:nvSpPr>
          <p:cNvPr id="35848" name="TextovéPole 12"/>
          <p:cNvSpPr txBox="1">
            <a:spLocks noChangeArrowheads="1"/>
          </p:cNvSpPr>
          <p:nvPr/>
        </p:nvSpPr>
        <p:spPr bwMode="auto">
          <a:xfrm>
            <a:off x="1785938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  <a:r>
              <a:rPr lang="cs-CZ" sz="1400" b="1" baseline="-25000"/>
              <a:t>2</a:t>
            </a:r>
            <a:endParaRPr lang="cs-CZ" sz="1400" b="1"/>
          </a:p>
        </p:txBody>
      </p:sp>
      <p:sp>
        <p:nvSpPr>
          <p:cNvPr id="35849" name="TextovéPole 13"/>
          <p:cNvSpPr txBox="1">
            <a:spLocks noChangeArrowheads="1"/>
          </p:cNvSpPr>
          <p:nvPr/>
        </p:nvSpPr>
        <p:spPr bwMode="auto">
          <a:xfrm>
            <a:off x="2500313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grpSp>
        <p:nvGrpSpPr>
          <p:cNvPr id="35850" name="Skupina 6"/>
          <p:cNvGrpSpPr>
            <a:grpSpLocks/>
          </p:cNvGrpSpPr>
          <p:nvPr/>
        </p:nvGrpSpPr>
        <p:grpSpPr bwMode="auto">
          <a:xfrm>
            <a:off x="3354388" y="2786063"/>
            <a:ext cx="1006475" cy="1295400"/>
            <a:chOff x="3214678" y="3071810"/>
            <a:chExt cx="1008000" cy="1296000"/>
          </a:xfrm>
        </p:grpSpPr>
        <p:sp>
          <p:nvSpPr>
            <p:cNvPr id="35869" name="Obdélník 4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70" name="Obdélník 5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1" name="Levá složená závorka 14"/>
          <p:cNvSpPr>
            <a:spLocks/>
          </p:cNvSpPr>
          <p:nvPr/>
        </p:nvSpPr>
        <p:spPr bwMode="auto">
          <a:xfrm>
            <a:off x="3214688" y="2786063"/>
            <a:ext cx="71437" cy="500062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2" name="TextovéPole 15"/>
          <p:cNvSpPr txBox="1">
            <a:spLocks noChangeArrowheads="1"/>
          </p:cNvSpPr>
          <p:nvPr/>
        </p:nvSpPr>
        <p:spPr bwMode="auto">
          <a:xfrm>
            <a:off x="2786063" y="2882900"/>
            <a:ext cx="428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  <a:r>
              <a:rPr lang="cs-CZ" sz="1400" baseline="-25000"/>
              <a:t>1</a:t>
            </a:r>
            <a:endParaRPr lang="cs-CZ" sz="1400"/>
          </a:p>
        </p:txBody>
      </p:sp>
      <p:sp>
        <p:nvSpPr>
          <p:cNvPr id="35853" name="TextovéPole 16"/>
          <p:cNvSpPr txBox="1">
            <a:spLocks noChangeArrowheads="1"/>
          </p:cNvSpPr>
          <p:nvPr/>
        </p:nvSpPr>
        <p:spPr bwMode="auto">
          <a:xfrm>
            <a:off x="3286125" y="4143375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outer-page table</a:t>
            </a:r>
          </a:p>
        </p:txBody>
      </p:sp>
      <p:grpSp>
        <p:nvGrpSpPr>
          <p:cNvPr id="35854" name="Skupina 19"/>
          <p:cNvGrpSpPr>
            <a:grpSpLocks/>
          </p:cNvGrpSpPr>
          <p:nvPr/>
        </p:nvGrpSpPr>
        <p:grpSpPr bwMode="auto">
          <a:xfrm>
            <a:off x="5426075" y="3465513"/>
            <a:ext cx="1006475" cy="1295400"/>
            <a:chOff x="3214678" y="3071810"/>
            <a:chExt cx="1008000" cy="1296000"/>
          </a:xfrm>
        </p:grpSpPr>
        <p:sp>
          <p:nvSpPr>
            <p:cNvPr id="35867" name="Obdélník 23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68" name="Obdélník 24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5" name="Levá složená závorka 20"/>
          <p:cNvSpPr>
            <a:spLocks/>
          </p:cNvSpPr>
          <p:nvPr/>
        </p:nvSpPr>
        <p:spPr bwMode="auto">
          <a:xfrm>
            <a:off x="5286375" y="3465513"/>
            <a:ext cx="71438" cy="500062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6" name="TextovéPole 21"/>
          <p:cNvSpPr txBox="1">
            <a:spLocks noChangeArrowheads="1"/>
          </p:cNvSpPr>
          <p:nvPr/>
        </p:nvSpPr>
        <p:spPr bwMode="auto">
          <a:xfrm>
            <a:off x="4857750" y="356076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  <a:r>
              <a:rPr lang="cs-CZ" sz="1400" baseline="-25000"/>
              <a:t>2</a:t>
            </a:r>
            <a:endParaRPr lang="cs-CZ" sz="1400"/>
          </a:p>
        </p:txBody>
      </p:sp>
      <p:sp>
        <p:nvSpPr>
          <p:cNvPr id="35857" name="TextovéPole 22"/>
          <p:cNvSpPr txBox="1">
            <a:spLocks noChangeArrowheads="1"/>
          </p:cNvSpPr>
          <p:nvPr/>
        </p:nvSpPr>
        <p:spPr bwMode="auto">
          <a:xfrm>
            <a:off x="5357813" y="4822825"/>
            <a:ext cx="1143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of page table</a:t>
            </a:r>
          </a:p>
        </p:txBody>
      </p:sp>
      <p:grpSp>
        <p:nvGrpSpPr>
          <p:cNvPr id="35858" name="Skupina 26"/>
          <p:cNvGrpSpPr>
            <a:grpSpLocks/>
          </p:cNvGrpSpPr>
          <p:nvPr/>
        </p:nvGrpSpPr>
        <p:grpSpPr bwMode="auto">
          <a:xfrm>
            <a:off x="7497763" y="4143375"/>
            <a:ext cx="1006475" cy="1295400"/>
            <a:chOff x="3214678" y="3071810"/>
            <a:chExt cx="1008000" cy="1296000"/>
          </a:xfrm>
        </p:grpSpPr>
        <p:sp>
          <p:nvSpPr>
            <p:cNvPr id="35865" name="Obdélník 30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66" name="Obdélník 31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9" name="Levá složená závorka 27"/>
          <p:cNvSpPr>
            <a:spLocks/>
          </p:cNvSpPr>
          <p:nvPr/>
        </p:nvSpPr>
        <p:spPr bwMode="auto">
          <a:xfrm>
            <a:off x="7358063" y="4143375"/>
            <a:ext cx="71437" cy="500063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60" name="TextovéPole 28"/>
          <p:cNvSpPr txBox="1">
            <a:spLocks noChangeArrowheads="1"/>
          </p:cNvSpPr>
          <p:nvPr/>
        </p:nvSpPr>
        <p:spPr bwMode="auto">
          <a:xfrm>
            <a:off x="6929438" y="4240213"/>
            <a:ext cx="4286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d</a:t>
            </a:r>
          </a:p>
        </p:txBody>
      </p:sp>
      <p:cxnSp>
        <p:nvCxnSpPr>
          <p:cNvPr id="35861" name="Pravoúhlá spojovací čára 33"/>
          <p:cNvCxnSpPr>
            <a:cxnSpLocks noChangeShapeType="1"/>
            <a:endCxn id="35870" idx="1"/>
          </p:cNvCxnSpPr>
          <p:nvPr/>
        </p:nvCxnSpPr>
        <p:spPr bwMode="auto">
          <a:xfrm>
            <a:off x="1285875" y="2428875"/>
            <a:ext cx="2071688" cy="1004888"/>
          </a:xfrm>
          <a:prstGeom prst="bentConnector3">
            <a:avLst>
              <a:gd name="adj1" fmla="val -2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2" name="Přímá spojovací šipka 36"/>
          <p:cNvCxnSpPr>
            <a:cxnSpLocks noChangeShapeType="1"/>
            <a:stCxn id="35870" idx="3"/>
          </p:cNvCxnSpPr>
          <p:nvPr/>
        </p:nvCxnSpPr>
        <p:spPr bwMode="auto">
          <a:xfrm flipV="1">
            <a:off x="4357688" y="3429000"/>
            <a:ext cx="1000125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3" name="Přímá spojovací šipka 39"/>
          <p:cNvCxnSpPr>
            <a:cxnSpLocks noChangeShapeType="1"/>
          </p:cNvCxnSpPr>
          <p:nvPr/>
        </p:nvCxnSpPr>
        <p:spPr bwMode="auto">
          <a:xfrm flipV="1">
            <a:off x="6429375" y="4110038"/>
            <a:ext cx="1000125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4" name="TextovéPole 22"/>
          <p:cNvSpPr txBox="1">
            <a:spLocks noChangeArrowheads="1"/>
          </p:cNvSpPr>
          <p:nvPr/>
        </p:nvSpPr>
        <p:spPr bwMode="auto">
          <a:xfrm>
            <a:off x="752475" y="1381125"/>
            <a:ext cx="2500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lipsa 11"/>
          <p:cNvSpPr>
            <a:spLocks noChangeArrowheads="1"/>
          </p:cNvSpPr>
          <p:nvPr/>
        </p:nvSpPr>
        <p:spPr bwMode="auto">
          <a:xfrm>
            <a:off x="6715125" y="1285875"/>
            <a:ext cx="2214563" cy="257175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6246812" cy="3016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Program je složen z částí se vzájemně</a:t>
            </a:r>
            <a:br>
              <a:rPr lang="cs-CZ" sz="2600" smtClean="0"/>
            </a:br>
            <a:r>
              <a:rPr lang="cs-CZ" sz="2600" smtClean="0"/>
              <a:t>odlišnými vlastnostmi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moduly s instrukcemi jsou označovány „jen ke spuštění“ (execute-only).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datové moduly jsou buďto „rea</a:t>
            </a:r>
            <a:r>
              <a:rPr lang="en-US" smtClean="0"/>
              <a:t>d</a:t>
            </a:r>
            <a:r>
              <a:rPr lang="cs-CZ" smtClean="0"/>
              <a:t>-only“ nebo „read/write“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některé moduly jsou „soukromé“ (private), jiné jsou veřejné „public“</a:t>
            </a:r>
          </a:p>
        </p:txBody>
      </p:sp>
      <p:sp>
        <p:nvSpPr>
          <p:cNvPr id="10244" name="Zástupný symbol pro obsah 5"/>
          <p:cNvSpPr>
            <a:spLocks noGrp="1"/>
          </p:cNvSpPr>
          <p:nvPr>
            <p:ph sz="half" idx="2"/>
          </p:nvPr>
        </p:nvSpPr>
        <p:spPr>
          <a:xfrm>
            <a:off x="468313" y="4429125"/>
            <a:ext cx="8393112" cy="16430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Více procesů může sdílet společnou část paměti, aniž by se tím porušovala ochrana paměti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n</a:t>
            </a:r>
            <a:r>
              <a:rPr lang="cs-CZ" smtClean="0"/>
              <a:t>eboť sdílení jedné datové struktury je lepší řešení než udržování konzistence násobných kopií vlastněných jednotlivými proces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SPRÁVA PAMĚTI</a:t>
            </a:r>
            <a:endParaRPr lang="cs-CZ" dirty="0"/>
          </a:p>
        </p:txBody>
      </p:sp>
      <p:sp>
        <p:nvSpPr>
          <p:cNvPr id="102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0247" name="Obdélník 6"/>
          <p:cNvSpPr>
            <a:spLocks noChangeArrowheads="1"/>
          </p:cNvSpPr>
          <p:nvPr/>
        </p:nvSpPr>
        <p:spPr bwMode="auto">
          <a:xfrm>
            <a:off x="7072313" y="1714500"/>
            <a:ext cx="642937" cy="642938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8" name="Obdélník 9"/>
          <p:cNvSpPr>
            <a:spLocks noChangeArrowheads="1"/>
          </p:cNvSpPr>
          <p:nvPr/>
        </p:nvSpPr>
        <p:spPr bwMode="auto">
          <a:xfrm>
            <a:off x="7072313" y="2643188"/>
            <a:ext cx="571500" cy="785812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9" name="TextovéPole 12"/>
          <p:cNvSpPr txBox="1">
            <a:spLocks noChangeArrowheads="1"/>
          </p:cNvSpPr>
          <p:nvPr/>
        </p:nvSpPr>
        <p:spPr bwMode="auto">
          <a:xfrm>
            <a:off x="6929438" y="1920875"/>
            <a:ext cx="9286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subroutine</a:t>
            </a:r>
          </a:p>
        </p:txBody>
      </p:sp>
      <p:sp>
        <p:nvSpPr>
          <p:cNvPr id="10250" name="Obdélník 7"/>
          <p:cNvSpPr>
            <a:spLocks noChangeArrowheads="1"/>
          </p:cNvSpPr>
          <p:nvPr/>
        </p:nvSpPr>
        <p:spPr bwMode="auto">
          <a:xfrm>
            <a:off x="7858125" y="1643063"/>
            <a:ext cx="571500" cy="428625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1" name="TextovéPole 13"/>
          <p:cNvSpPr txBox="1">
            <a:spLocks noChangeArrowheads="1"/>
          </p:cNvSpPr>
          <p:nvPr/>
        </p:nvSpPr>
        <p:spPr bwMode="auto">
          <a:xfrm>
            <a:off x="7858125" y="1741488"/>
            <a:ext cx="571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stack</a:t>
            </a:r>
          </a:p>
        </p:txBody>
      </p:sp>
      <p:sp>
        <p:nvSpPr>
          <p:cNvPr id="10252" name="Obdélník 8"/>
          <p:cNvSpPr>
            <a:spLocks noChangeArrowheads="1"/>
          </p:cNvSpPr>
          <p:nvPr/>
        </p:nvSpPr>
        <p:spPr bwMode="auto">
          <a:xfrm>
            <a:off x="8143875" y="2178050"/>
            <a:ext cx="642938" cy="571500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3" name="TextovéPole 14"/>
          <p:cNvSpPr txBox="1">
            <a:spLocks noChangeArrowheads="1"/>
          </p:cNvSpPr>
          <p:nvPr/>
        </p:nvSpPr>
        <p:spPr bwMode="auto">
          <a:xfrm>
            <a:off x="8143875" y="22510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symbol table</a:t>
            </a:r>
          </a:p>
        </p:txBody>
      </p:sp>
      <p:sp>
        <p:nvSpPr>
          <p:cNvPr id="10254" name="Obdélník 10"/>
          <p:cNvSpPr>
            <a:spLocks noChangeArrowheads="1"/>
          </p:cNvSpPr>
          <p:nvPr/>
        </p:nvSpPr>
        <p:spPr bwMode="auto">
          <a:xfrm>
            <a:off x="7929563" y="2857500"/>
            <a:ext cx="642937" cy="571500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5" name="TextovéPole 15"/>
          <p:cNvSpPr txBox="1">
            <a:spLocks noChangeArrowheads="1"/>
          </p:cNvSpPr>
          <p:nvPr/>
        </p:nvSpPr>
        <p:spPr bwMode="auto">
          <a:xfrm>
            <a:off x="7858125" y="2959100"/>
            <a:ext cx="785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main program</a:t>
            </a:r>
          </a:p>
        </p:txBody>
      </p:sp>
      <p:sp>
        <p:nvSpPr>
          <p:cNvPr id="10256" name="TextovéPole 16"/>
          <p:cNvSpPr txBox="1">
            <a:spLocks noChangeArrowheads="1"/>
          </p:cNvSpPr>
          <p:nvPr/>
        </p:nvSpPr>
        <p:spPr bwMode="auto">
          <a:xfrm>
            <a:off x="7072313" y="2921000"/>
            <a:ext cx="5715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sqrt</a:t>
            </a:r>
          </a:p>
        </p:txBody>
      </p:sp>
      <p:sp>
        <p:nvSpPr>
          <p:cNvPr id="10257" name="TextovéPole 17"/>
          <p:cNvSpPr txBox="1">
            <a:spLocks noChangeArrowheads="1"/>
          </p:cNvSpPr>
          <p:nvPr/>
        </p:nvSpPr>
        <p:spPr bwMode="auto">
          <a:xfrm>
            <a:off x="6858000" y="3862388"/>
            <a:ext cx="1928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1 položka v PT pro každý rámec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Obsahuje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logickou (virtuální) adresu stránky uchovávané v odpovídajícím rámci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informaci o procesu, který stránku vlastní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Snižuje se velikost paměti potřebné pro uchovávání PT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Zvyšuje se doba přístupu do PT, indexový přístup je nahrazen prohledáváním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lze zvýšit efektivnost </a:t>
            </a:r>
            <a:r>
              <a:rPr lang="en-US" smtClean="0"/>
              <a:t>vyu</a:t>
            </a:r>
            <a:r>
              <a:rPr lang="cs-CZ" smtClean="0"/>
              <a:t>žitím hašování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perfektní hašování – 1 přístup k PT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jinak několik přístupů k PT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INVERTOVANÁ TABULKA STRÁNEK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71625"/>
            <a:ext cx="8207375" cy="657225"/>
          </a:xfrm>
        </p:spPr>
        <p:txBody>
          <a:bodyPr/>
          <a:lstStyle/>
          <a:p>
            <a:pPr marL="395288" eaLnBrk="1" hangingPunct="1"/>
            <a:r>
              <a:rPr lang="cs-CZ" smtClean="0"/>
              <a:t>Např. AS400 (IBM), UltraSPARC, PowerPC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INVERTOVANÁ TABULKA: PŘÍKLAD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7893" name="Obdélník 5"/>
          <p:cNvSpPr>
            <a:spLocks noChangeArrowheads="1"/>
          </p:cNvSpPr>
          <p:nvPr/>
        </p:nvSpPr>
        <p:spPr bwMode="auto">
          <a:xfrm>
            <a:off x="571500" y="2857500"/>
            <a:ext cx="1000125" cy="6477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894" name="TextovéPole 6"/>
          <p:cNvSpPr txBox="1">
            <a:spLocks noChangeArrowheads="1"/>
          </p:cNvSpPr>
          <p:nvPr/>
        </p:nvSpPr>
        <p:spPr bwMode="auto">
          <a:xfrm>
            <a:off x="677863" y="3011488"/>
            <a:ext cx="785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grpSp>
        <p:nvGrpSpPr>
          <p:cNvPr id="37895" name="Skupina 30"/>
          <p:cNvGrpSpPr>
            <a:grpSpLocks/>
          </p:cNvGrpSpPr>
          <p:nvPr/>
        </p:nvGrpSpPr>
        <p:grpSpPr bwMode="auto">
          <a:xfrm>
            <a:off x="2428875" y="3001963"/>
            <a:ext cx="1727200" cy="358775"/>
            <a:chOff x="2071670" y="3071810"/>
            <a:chExt cx="1728000" cy="360000"/>
          </a:xfrm>
        </p:grpSpPr>
        <p:sp>
          <p:nvSpPr>
            <p:cNvPr id="37926" name="Obdélník 10"/>
            <p:cNvSpPr>
              <a:spLocks noChangeArrowheads="1"/>
            </p:cNvSpPr>
            <p:nvPr/>
          </p:nvSpPr>
          <p:spPr bwMode="auto">
            <a:xfrm>
              <a:off x="2071670" y="3071810"/>
              <a:ext cx="1728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7" name="TextovéPole 12"/>
            <p:cNvSpPr txBox="1">
              <a:spLocks noChangeArrowheads="1"/>
            </p:cNvSpPr>
            <p:nvPr/>
          </p:nvSpPr>
          <p:spPr bwMode="auto">
            <a:xfrm>
              <a:off x="3214678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sp>
          <p:nvSpPr>
            <p:cNvPr id="37928" name="TextovéPole 13"/>
            <p:cNvSpPr txBox="1">
              <a:spLocks noChangeArrowheads="1"/>
            </p:cNvSpPr>
            <p:nvPr/>
          </p:nvSpPr>
          <p:spPr bwMode="auto">
            <a:xfrm>
              <a:off x="264317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</a:t>
              </a:r>
            </a:p>
          </p:txBody>
        </p:sp>
        <p:sp>
          <p:nvSpPr>
            <p:cNvPr id="37929" name="Obdélník 20"/>
            <p:cNvSpPr>
              <a:spLocks noChangeArrowheads="1"/>
            </p:cNvSpPr>
            <p:nvPr/>
          </p:nvSpPr>
          <p:spPr bwMode="auto">
            <a:xfrm>
              <a:off x="2071670" y="3071810"/>
              <a:ext cx="571504" cy="35719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30" name="TextovéPole 14"/>
            <p:cNvSpPr txBox="1">
              <a:spLocks noChangeArrowheads="1"/>
            </p:cNvSpPr>
            <p:nvPr/>
          </p:nvSpPr>
          <p:spPr bwMode="auto">
            <a:xfrm>
              <a:off x="207167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pid</a:t>
              </a:r>
            </a:p>
          </p:txBody>
        </p:sp>
        <p:cxnSp>
          <p:nvCxnSpPr>
            <p:cNvPr id="37931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246457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32" name="Přímá spojovací čára 18"/>
            <p:cNvCxnSpPr>
              <a:cxnSpLocks noChangeShapeType="1"/>
            </p:cNvCxnSpPr>
            <p:nvPr/>
          </p:nvCxnSpPr>
          <p:spPr bwMode="auto">
            <a:xfrm rot="5400000">
              <a:off x="3036083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7896" name="Skupina 31"/>
          <p:cNvGrpSpPr>
            <a:grpSpLocks/>
          </p:cNvGrpSpPr>
          <p:nvPr/>
        </p:nvGrpSpPr>
        <p:grpSpPr bwMode="auto">
          <a:xfrm>
            <a:off x="4714875" y="3000375"/>
            <a:ext cx="1147763" cy="360363"/>
            <a:chOff x="4572000" y="3071810"/>
            <a:chExt cx="1147504" cy="360000"/>
          </a:xfrm>
        </p:grpSpPr>
        <p:sp>
          <p:nvSpPr>
            <p:cNvPr id="37921" name="Obdélník 21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2" name="TextovéPole 23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sp>
          <p:nvSpPr>
            <p:cNvPr id="37923" name="Obdélník 24"/>
            <p:cNvSpPr>
              <a:spLocks noChangeArrowheads="1"/>
            </p:cNvSpPr>
            <p:nvPr/>
          </p:nvSpPr>
          <p:spPr bwMode="auto">
            <a:xfrm>
              <a:off x="4572000" y="3071810"/>
              <a:ext cx="571504" cy="35719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4" name="TextovéPole 25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i</a:t>
              </a:r>
            </a:p>
          </p:txBody>
        </p:sp>
        <p:cxnSp>
          <p:nvCxnSpPr>
            <p:cNvPr id="37925" name="Přímá spojovací čára 26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7897" name="Obdélník 28"/>
          <p:cNvSpPr>
            <a:spLocks noChangeArrowheads="1"/>
          </p:cNvSpPr>
          <p:nvPr/>
        </p:nvSpPr>
        <p:spPr bwMode="auto">
          <a:xfrm>
            <a:off x="6786563" y="2214563"/>
            <a:ext cx="2071687" cy="307181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898" name="TextovéPole 29"/>
          <p:cNvSpPr txBox="1">
            <a:spLocks noChangeArrowheads="1"/>
          </p:cNvSpPr>
          <p:nvPr/>
        </p:nvSpPr>
        <p:spPr bwMode="auto">
          <a:xfrm>
            <a:off x="7008813" y="3457575"/>
            <a:ext cx="16271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physical memory</a:t>
            </a:r>
          </a:p>
        </p:txBody>
      </p:sp>
      <p:sp>
        <p:nvSpPr>
          <p:cNvPr id="37899" name="TextovéPole 34"/>
          <p:cNvSpPr txBox="1">
            <a:spLocks noChangeArrowheads="1"/>
          </p:cNvSpPr>
          <p:nvPr/>
        </p:nvSpPr>
        <p:spPr bwMode="auto">
          <a:xfrm>
            <a:off x="2543175" y="2428875"/>
            <a:ext cx="1500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address</a:t>
            </a:r>
          </a:p>
        </p:txBody>
      </p:sp>
      <p:sp>
        <p:nvSpPr>
          <p:cNvPr id="37900" name="TextovéPole 35"/>
          <p:cNvSpPr txBox="1">
            <a:spLocks noChangeArrowheads="1"/>
          </p:cNvSpPr>
          <p:nvPr/>
        </p:nvSpPr>
        <p:spPr bwMode="auto">
          <a:xfrm>
            <a:off x="5643563" y="2428875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address</a:t>
            </a:r>
          </a:p>
        </p:txBody>
      </p:sp>
      <p:sp>
        <p:nvSpPr>
          <p:cNvPr id="37901" name="Obdélník 36"/>
          <p:cNvSpPr>
            <a:spLocks noChangeArrowheads="1"/>
          </p:cNvSpPr>
          <p:nvPr/>
        </p:nvSpPr>
        <p:spPr bwMode="auto">
          <a:xfrm>
            <a:off x="3357563" y="4000500"/>
            <a:ext cx="1143000" cy="192881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02" name="Obdélník 39"/>
          <p:cNvSpPr>
            <a:spLocks noChangeArrowheads="1"/>
          </p:cNvSpPr>
          <p:nvPr/>
        </p:nvSpPr>
        <p:spPr bwMode="auto">
          <a:xfrm>
            <a:off x="3357563" y="4784725"/>
            <a:ext cx="1143000" cy="360363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03" name="TextovéPole 40"/>
          <p:cNvSpPr txBox="1">
            <a:spLocks noChangeArrowheads="1"/>
          </p:cNvSpPr>
          <p:nvPr/>
        </p:nvSpPr>
        <p:spPr bwMode="auto">
          <a:xfrm>
            <a:off x="3929063" y="4795838"/>
            <a:ext cx="576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</a:t>
            </a:r>
          </a:p>
        </p:txBody>
      </p:sp>
      <p:cxnSp>
        <p:nvCxnSpPr>
          <p:cNvPr id="37904" name="Přímá spojovací čára 43"/>
          <p:cNvCxnSpPr>
            <a:cxnSpLocks noChangeShapeType="1"/>
          </p:cNvCxnSpPr>
          <p:nvPr/>
        </p:nvCxnSpPr>
        <p:spPr bwMode="auto">
          <a:xfrm rot="5400000">
            <a:off x="3749675" y="4964113"/>
            <a:ext cx="3571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5" name="Přímá spojovací čára 45"/>
          <p:cNvCxnSpPr>
            <a:cxnSpLocks noChangeShapeType="1"/>
          </p:cNvCxnSpPr>
          <p:nvPr/>
        </p:nvCxnSpPr>
        <p:spPr bwMode="auto">
          <a:xfrm>
            <a:off x="3535363" y="4214813"/>
            <a:ext cx="785812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6" name="Přímá spojovací čára 47"/>
          <p:cNvCxnSpPr>
            <a:cxnSpLocks noChangeShapeType="1"/>
          </p:cNvCxnSpPr>
          <p:nvPr/>
        </p:nvCxnSpPr>
        <p:spPr bwMode="auto">
          <a:xfrm>
            <a:off x="3535363" y="4500563"/>
            <a:ext cx="785812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7" name="Přímá spojovací čára 48"/>
          <p:cNvCxnSpPr>
            <a:cxnSpLocks noChangeShapeType="1"/>
          </p:cNvCxnSpPr>
          <p:nvPr/>
        </p:nvCxnSpPr>
        <p:spPr bwMode="auto">
          <a:xfrm>
            <a:off x="3535363" y="5429250"/>
            <a:ext cx="7858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Přímá spojovací čára 49"/>
          <p:cNvCxnSpPr>
            <a:cxnSpLocks noChangeShapeType="1"/>
          </p:cNvCxnSpPr>
          <p:nvPr/>
        </p:nvCxnSpPr>
        <p:spPr bwMode="auto">
          <a:xfrm>
            <a:off x="3535363" y="5715000"/>
            <a:ext cx="7858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9" name="TextovéPole 50"/>
          <p:cNvSpPr txBox="1">
            <a:spLocks noChangeArrowheads="1"/>
          </p:cNvSpPr>
          <p:nvPr/>
        </p:nvSpPr>
        <p:spPr bwMode="auto">
          <a:xfrm>
            <a:off x="3357563" y="4795838"/>
            <a:ext cx="576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pid</a:t>
            </a:r>
          </a:p>
        </p:txBody>
      </p:sp>
      <p:sp>
        <p:nvSpPr>
          <p:cNvPr id="37910" name="TextovéPole 51"/>
          <p:cNvSpPr txBox="1">
            <a:spLocks noChangeArrowheads="1"/>
          </p:cNvSpPr>
          <p:nvPr/>
        </p:nvSpPr>
        <p:spPr bwMode="auto">
          <a:xfrm>
            <a:off x="4765675" y="4213225"/>
            <a:ext cx="285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i</a:t>
            </a:r>
          </a:p>
        </p:txBody>
      </p:sp>
      <p:sp>
        <p:nvSpPr>
          <p:cNvPr id="37911" name="Pravá složená závorka 52"/>
          <p:cNvSpPr>
            <a:spLocks/>
          </p:cNvSpPr>
          <p:nvPr/>
        </p:nvSpPr>
        <p:spPr bwMode="auto">
          <a:xfrm>
            <a:off x="4538663" y="3992563"/>
            <a:ext cx="285750" cy="787400"/>
          </a:xfrm>
          <a:prstGeom prst="rightBrace">
            <a:avLst>
              <a:gd name="adj1" fmla="val 835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12" name="TextovéPole 53"/>
          <p:cNvSpPr txBox="1">
            <a:spLocks noChangeArrowheads="1"/>
          </p:cNvSpPr>
          <p:nvPr/>
        </p:nvSpPr>
        <p:spPr bwMode="auto">
          <a:xfrm>
            <a:off x="2286000" y="4286250"/>
            <a:ext cx="92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search</a:t>
            </a:r>
          </a:p>
        </p:txBody>
      </p:sp>
      <p:sp>
        <p:nvSpPr>
          <p:cNvPr id="37913" name="TextovéPole 54"/>
          <p:cNvSpPr txBox="1">
            <a:spLocks noChangeArrowheads="1"/>
          </p:cNvSpPr>
          <p:nvPr/>
        </p:nvSpPr>
        <p:spPr bwMode="auto">
          <a:xfrm>
            <a:off x="3214688" y="600075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page table</a:t>
            </a:r>
          </a:p>
        </p:txBody>
      </p:sp>
      <p:cxnSp>
        <p:nvCxnSpPr>
          <p:cNvPr id="37914" name="Přímá spojovací šipka 56"/>
          <p:cNvCxnSpPr>
            <a:cxnSpLocks noChangeShapeType="1"/>
            <a:stCxn id="37893" idx="3"/>
          </p:cNvCxnSpPr>
          <p:nvPr/>
        </p:nvCxnSpPr>
        <p:spPr bwMode="auto">
          <a:xfrm flipV="1">
            <a:off x="1571625" y="3170238"/>
            <a:ext cx="857250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5" name="Pravoúhlá spojovací čára 58"/>
          <p:cNvCxnSpPr>
            <a:cxnSpLocks noChangeShapeType="1"/>
          </p:cNvCxnSpPr>
          <p:nvPr/>
        </p:nvCxnSpPr>
        <p:spPr bwMode="auto">
          <a:xfrm rot="5400000" flipH="1" flipV="1">
            <a:off x="4715669" y="2143919"/>
            <a:ext cx="1588" cy="1714500"/>
          </a:xfrm>
          <a:prstGeom prst="bentConnector3">
            <a:avLst>
              <a:gd name="adj1" fmla="val 20438074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Tvar 60"/>
          <p:cNvCxnSpPr>
            <a:cxnSpLocks noChangeShapeType="1"/>
          </p:cNvCxnSpPr>
          <p:nvPr/>
        </p:nvCxnSpPr>
        <p:spPr bwMode="auto">
          <a:xfrm rot="16200000" flipH="1">
            <a:off x="2712244" y="3359944"/>
            <a:ext cx="647700" cy="6429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7" name="Přímá spojovací čára 62"/>
          <p:cNvCxnSpPr>
            <a:cxnSpLocks noChangeShapeType="1"/>
          </p:cNvCxnSpPr>
          <p:nvPr/>
        </p:nvCxnSpPr>
        <p:spPr bwMode="auto">
          <a:xfrm rot="5400000">
            <a:off x="2862262" y="3213101"/>
            <a:ext cx="282575" cy="577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8" name="Šipka dolů 63"/>
          <p:cNvSpPr>
            <a:spLocks noChangeArrowheads="1"/>
          </p:cNvSpPr>
          <p:nvPr/>
        </p:nvSpPr>
        <p:spPr bwMode="auto">
          <a:xfrm>
            <a:off x="3071813" y="4143375"/>
            <a:ext cx="214312" cy="7143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7919" name="Přímá spojovací šipka 69"/>
          <p:cNvCxnSpPr>
            <a:cxnSpLocks noChangeShapeType="1"/>
          </p:cNvCxnSpPr>
          <p:nvPr/>
        </p:nvCxnSpPr>
        <p:spPr bwMode="auto">
          <a:xfrm>
            <a:off x="5857875" y="3179763"/>
            <a:ext cx="936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0" name="Tvar 71"/>
          <p:cNvCxnSpPr>
            <a:cxnSpLocks noChangeShapeType="1"/>
            <a:stCxn id="37903" idx="3"/>
          </p:cNvCxnSpPr>
          <p:nvPr/>
        </p:nvCxnSpPr>
        <p:spPr bwMode="auto">
          <a:xfrm flipV="1">
            <a:off x="4505325" y="3357563"/>
            <a:ext cx="495300" cy="16081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07375" cy="4608512"/>
          </a:xfrm>
        </p:spPr>
        <p:txBody>
          <a:bodyPr/>
          <a:lstStyle/>
          <a:p>
            <a:pPr marL="395288" eaLnBrk="1" hangingPunct="1"/>
            <a:r>
              <a:rPr lang="cs-CZ" smtClean="0"/>
              <a:t>Sdílený kód je umístěn v paměti pouze jednou</a:t>
            </a:r>
          </a:p>
          <a:p>
            <a:pPr marL="719138" lvl="1" eaLnBrk="1" hangingPunct="1"/>
            <a:r>
              <a:rPr lang="cs-CZ" smtClean="0"/>
              <a:t>kód je reentrantní a „read-only“</a:t>
            </a:r>
          </a:p>
          <a:p>
            <a:pPr marL="719138" lvl="1" eaLnBrk="1" hangingPunct="1"/>
            <a:r>
              <a:rPr lang="cs-CZ" smtClean="0"/>
              <a:t>musí se nacházet na stejné logické adrese ve všech procesech</a:t>
            </a:r>
          </a:p>
          <a:p>
            <a:pPr marL="395288" eaLnBrk="1" hangingPunct="1"/>
            <a:r>
              <a:rPr lang="cs-CZ" smtClean="0"/>
              <a:t>Privátní data</a:t>
            </a:r>
          </a:p>
          <a:p>
            <a:pPr marL="719138" lvl="1" eaLnBrk="1" hangingPunct="1"/>
            <a:r>
              <a:rPr lang="cs-CZ" smtClean="0"/>
              <a:t>každý proces udržuje svoji privátní kopii dat</a:t>
            </a:r>
            <a:br>
              <a:rPr lang="cs-CZ" smtClean="0"/>
            </a:br>
            <a:r>
              <a:rPr lang="cs-CZ" smtClean="0"/>
              <a:t>(a nesdíleného kódu)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SDÍLENÍ STRÁNEK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SDÍLENÍ STRÁNEK: PŘÍKLAD</a:t>
            </a:r>
            <a:endParaRPr lang="cs-CZ" dirty="0"/>
          </a:p>
        </p:txBody>
      </p:sp>
      <p:sp>
        <p:nvSpPr>
          <p:cNvPr id="399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58000" y="1357313"/>
          <a:ext cx="1285875" cy="4751387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410200" y="3143250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143375" y="2786063"/>
          <a:ext cx="714375" cy="1577975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02" name="TextovéPole 7"/>
          <p:cNvSpPr txBox="1">
            <a:spLocks noChangeArrowheads="1"/>
          </p:cNvSpPr>
          <p:nvPr/>
        </p:nvSpPr>
        <p:spPr bwMode="auto">
          <a:xfrm>
            <a:off x="3857625" y="4357688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2</a:t>
            </a:r>
            <a:endParaRPr lang="cs-CZ" sz="1400" i="1"/>
          </a:p>
        </p:txBody>
      </p:sp>
      <p:sp>
        <p:nvSpPr>
          <p:cNvPr id="40003" name="TextovéPole 8"/>
          <p:cNvSpPr txBox="1">
            <a:spLocks noChangeArrowheads="1"/>
          </p:cNvSpPr>
          <p:nvPr/>
        </p:nvSpPr>
        <p:spPr bwMode="auto">
          <a:xfrm>
            <a:off x="4929188" y="4000500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2</a:t>
            </a:r>
            <a:endParaRPr lang="cs-CZ" sz="1400" i="1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2481263" y="1785938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214438" y="1428750"/>
          <a:ext cx="714375" cy="1577975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28" name="TextovéPole 11"/>
          <p:cNvSpPr txBox="1">
            <a:spLocks noChangeArrowheads="1"/>
          </p:cNvSpPr>
          <p:nvPr/>
        </p:nvSpPr>
        <p:spPr bwMode="auto">
          <a:xfrm>
            <a:off x="928688" y="3000375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1</a:t>
            </a:r>
            <a:endParaRPr lang="cs-CZ" sz="1400" i="1"/>
          </a:p>
        </p:txBody>
      </p:sp>
      <p:sp>
        <p:nvSpPr>
          <p:cNvPr id="40029" name="TextovéPole 12"/>
          <p:cNvSpPr txBox="1">
            <a:spLocks noChangeArrowheads="1"/>
          </p:cNvSpPr>
          <p:nvPr/>
        </p:nvSpPr>
        <p:spPr bwMode="auto">
          <a:xfrm>
            <a:off x="2000250" y="26431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1</a:t>
            </a:r>
            <a:endParaRPr lang="cs-CZ" sz="1400" i="1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2481263" y="4357688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1214438" y="4000500"/>
          <a:ext cx="714375" cy="1577975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54" name="TextovéPole 15"/>
          <p:cNvSpPr txBox="1">
            <a:spLocks noChangeArrowheads="1"/>
          </p:cNvSpPr>
          <p:nvPr/>
        </p:nvSpPr>
        <p:spPr bwMode="auto">
          <a:xfrm>
            <a:off x="928688" y="5572125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3</a:t>
            </a:r>
            <a:endParaRPr lang="cs-CZ" sz="1400" i="1"/>
          </a:p>
        </p:txBody>
      </p:sp>
      <p:sp>
        <p:nvSpPr>
          <p:cNvPr id="40055" name="TextovéPole 16"/>
          <p:cNvSpPr txBox="1">
            <a:spLocks noChangeArrowheads="1"/>
          </p:cNvSpPr>
          <p:nvPr/>
        </p:nvSpPr>
        <p:spPr bwMode="auto">
          <a:xfrm>
            <a:off x="2000250" y="521493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3</a:t>
            </a:r>
            <a:endParaRPr lang="cs-CZ" sz="1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lipsa 11"/>
          <p:cNvSpPr>
            <a:spLocks noChangeArrowheads="1"/>
          </p:cNvSpPr>
          <p:nvPr/>
        </p:nvSpPr>
        <p:spPr bwMode="auto">
          <a:xfrm>
            <a:off x="3857625" y="1643063"/>
            <a:ext cx="2878138" cy="334327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SEGMENTOVÁNÍ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0965" name="Rectangle 22"/>
          <p:cNvSpPr>
            <a:spLocks noChangeArrowheads="1"/>
          </p:cNvSpPr>
          <p:nvPr/>
        </p:nvSpPr>
        <p:spPr bwMode="auto">
          <a:xfrm>
            <a:off x="4357688" y="2286000"/>
            <a:ext cx="990600" cy="533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1</a:t>
            </a:r>
            <a:endParaRPr lang="en-US" b="1">
              <a:cs typeface="Arial" charset="0"/>
            </a:endParaRPr>
          </a:p>
        </p:txBody>
      </p:sp>
      <p:sp>
        <p:nvSpPr>
          <p:cNvPr id="40966" name="Rectangle 23"/>
          <p:cNvSpPr>
            <a:spLocks noChangeArrowheads="1"/>
          </p:cNvSpPr>
          <p:nvPr/>
        </p:nvSpPr>
        <p:spPr bwMode="auto">
          <a:xfrm>
            <a:off x="4286250" y="3286125"/>
            <a:ext cx="914400" cy="914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3</a:t>
            </a:r>
            <a:endParaRPr lang="en-US" b="1">
              <a:cs typeface="Arial" charset="0"/>
            </a:endParaRPr>
          </a:p>
        </p:txBody>
      </p:sp>
      <p:sp>
        <p:nvSpPr>
          <p:cNvPr id="40967" name="Rectangle 24"/>
          <p:cNvSpPr>
            <a:spLocks noChangeArrowheads="1"/>
          </p:cNvSpPr>
          <p:nvPr/>
        </p:nvSpPr>
        <p:spPr bwMode="auto">
          <a:xfrm>
            <a:off x="5572125" y="2714625"/>
            <a:ext cx="914400" cy="381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40968" name="Rectangle 25"/>
          <p:cNvSpPr>
            <a:spLocks noChangeArrowheads="1"/>
          </p:cNvSpPr>
          <p:nvPr/>
        </p:nvSpPr>
        <p:spPr bwMode="auto">
          <a:xfrm>
            <a:off x="5572125" y="3500438"/>
            <a:ext cx="914400" cy="533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4</a:t>
            </a:r>
            <a:endParaRPr lang="en-US" b="1">
              <a:cs typeface="Arial" charset="0"/>
            </a:endParaRPr>
          </a:p>
        </p:txBody>
      </p:sp>
      <p:sp>
        <p:nvSpPr>
          <p:cNvPr id="40969" name="Rectangle 28"/>
          <p:cNvSpPr>
            <a:spLocks noChangeArrowheads="1"/>
          </p:cNvSpPr>
          <p:nvPr/>
        </p:nvSpPr>
        <p:spPr bwMode="auto">
          <a:xfrm>
            <a:off x="7267575" y="1628775"/>
            <a:ext cx="1143000" cy="1066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0" name="Line 29"/>
          <p:cNvSpPr>
            <a:spLocks noChangeShapeType="1"/>
          </p:cNvSpPr>
          <p:nvPr/>
        </p:nvSpPr>
        <p:spPr bwMode="auto">
          <a:xfrm>
            <a:off x="7267575" y="21621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1" name="Rectangle 31"/>
          <p:cNvSpPr>
            <a:spLocks noChangeArrowheads="1"/>
          </p:cNvSpPr>
          <p:nvPr/>
        </p:nvSpPr>
        <p:spPr bwMode="auto">
          <a:xfrm>
            <a:off x="7267575" y="2695575"/>
            <a:ext cx="1143000" cy="10668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2" name="Line 32"/>
          <p:cNvSpPr>
            <a:spLocks noChangeShapeType="1"/>
          </p:cNvSpPr>
          <p:nvPr/>
        </p:nvSpPr>
        <p:spPr bwMode="auto">
          <a:xfrm>
            <a:off x="7267575" y="3228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3" name="Text Box 33"/>
          <p:cNvSpPr txBox="1">
            <a:spLocks noChangeArrowheads="1"/>
          </p:cNvSpPr>
          <p:nvPr/>
        </p:nvSpPr>
        <p:spPr bwMode="auto">
          <a:xfrm>
            <a:off x="7683500" y="17145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1</a:t>
            </a:r>
            <a:endParaRPr lang="en-US" b="1">
              <a:cs typeface="Arial" charset="0"/>
            </a:endParaRPr>
          </a:p>
        </p:txBody>
      </p:sp>
      <p:sp>
        <p:nvSpPr>
          <p:cNvPr id="40974" name="Text Box 34"/>
          <p:cNvSpPr txBox="1">
            <a:spLocks noChangeArrowheads="1"/>
          </p:cNvSpPr>
          <p:nvPr/>
        </p:nvSpPr>
        <p:spPr bwMode="auto">
          <a:xfrm>
            <a:off x="7681913" y="2238375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4</a:t>
            </a:r>
            <a:endParaRPr lang="en-US" b="1">
              <a:cs typeface="Arial" charset="0"/>
            </a:endParaRPr>
          </a:p>
        </p:txBody>
      </p:sp>
      <p:sp>
        <p:nvSpPr>
          <p:cNvPr id="40975" name="Rectangle 35"/>
          <p:cNvSpPr>
            <a:spLocks noChangeArrowheads="1"/>
          </p:cNvSpPr>
          <p:nvPr/>
        </p:nvSpPr>
        <p:spPr bwMode="auto">
          <a:xfrm>
            <a:off x="7267575" y="3762375"/>
            <a:ext cx="11430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6" name="Rectangle 36"/>
          <p:cNvSpPr>
            <a:spLocks noChangeArrowheads="1"/>
          </p:cNvSpPr>
          <p:nvPr/>
        </p:nvSpPr>
        <p:spPr bwMode="auto">
          <a:xfrm>
            <a:off x="7267575" y="5210175"/>
            <a:ext cx="1143000" cy="381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7" name="Line 37"/>
          <p:cNvSpPr>
            <a:spLocks noChangeShapeType="1"/>
          </p:cNvSpPr>
          <p:nvPr/>
        </p:nvSpPr>
        <p:spPr bwMode="auto">
          <a:xfrm>
            <a:off x="7286625" y="421481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8" name="Text Box 38"/>
          <p:cNvSpPr txBox="1">
            <a:spLocks noChangeArrowheads="1"/>
          </p:cNvSpPr>
          <p:nvPr/>
        </p:nvSpPr>
        <p:spPr bwMode="auto">
          <a:xfrm>
            <a:off x="7681913" y="3808413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40979" name="Text Box 39"/>
          <p:cNvSpPr txBox="1">
            <a:spLocks noChangeArrowheads="1"/>
          </p:cNvSpPr>
          <p:nvPr/>
        </p:nvSpPr>
        <p:spPr bwMode="auto">
          <a:xfrm>
            <a:off x="7681913" y="4538663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3</a:t>
            </a:r>
            <a:endParaRPr lang="en-US" b="1">
              <a:cs typeface="Arial" charset="0"/>
            </a:endParaRPr>
          </a:p>
        </p:txBody>
      </p:sp>
      <p:sp>
        <p:nvSpPr>
          <p:cNvPr id="40980" name="Text Box 41"/>
          <p:cNvSpPr txBox="1">
            <a:spLocks noChangeArrowheads="1"/>
          </p:cNvSpPr>
          <p:nvPr/>
        </p:nvSpPr>
        <p:spPr bwMode="auto">
          <a:xfrm>
            <a:off x="6643688" y="5643563"/>
            <a:ext cx="2327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memory space</a:t>
            </a:r>
          </a:p>
        </p:txBody>
      </p:sp>
      <p:sp>
        <p:nvSpPr>
          <p:cNvPr id="40981" name="Elipsa 11"/>
          <p:cNvSpPr>
            <a:spLocks noChangeArrowheads="1"/>
          </p:cNvSpPr>
          <p:nvPr/>
        </p:nvSpPr>
        <p:spPr bwMode="auto">
          <a:xfrm>
            <a:off x="571500" y="1785938"/>
            <a:ext cx="2878138" cy="334327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2" name="Obdélník 6"/>
          <p:cNvSpPr>
            <a:spLocks noChangeArrowheads="1"/>
          </p:cNvSpPr>
          <p:nvPr/>
        </p:nvSpPr>
        <p:spPr bwMode="auto">
          <a:xfrm>
            <a:off x="1035050" y="2343150"/>
            <a:ext cx="836613" cy="835025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3" name="Obdélník 9"/>
          <p:cNvSpPr>
            <a:spLocks noChangeArrowheads="1"/>
          </p:cNvSpPr>
          <p:nvPr/>
        </p:nvSpPr>
        <p:spPr bwMode="auto">
          <a:xfrm>
            <a:off x="1035050" y="3549650"/>
            <a:ext cx="742950" cy="10223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4" name="TextovéPole 12"/>
          <p:cNvSpPr txBox="1">
            <a:spLocks noChangeArrowheads="1"/>
          </p:cNvSpPr>
          <p:nvPr/>
        </p:nvSpPr>
        <p:spPr bwMode="auto">
          <a:xfrm>
            <a:off x="849313" y="2622550"/>
            <a:ext cx="1208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subroutine</a:t>
            </a:r>
          </a:p>
        </p:txBody>
      </p:sp>
      <p:sp>
        <p:nvSpPr>
          <p:cNvPr id="40985" name="Obdélník 7"/>
          <p:cNvSpPr>
            <a:spLocks noChangeArrowheads="1"/>
          </p:cNvSpPr>
          <p:nvPr/>
        </p:nvSpPr>
        <p:spPr bwMode="auto">
          <a:xfrm>
            <a:off x="2057400" y="2249488"/>
            <a:ext cx="742950" cy="55721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6" name="TextovéPole 13"/>
          <p:cNvSpPr txBox="1">
            <a:spLocks noChangeArrowheads="1"/>
          </p:cNvSpPr>
          <p:nvPr/>
        </p:nvSpPr>
        <p:spPr bwMode="auto">
          <a:xfrm>
            <a:off x="2057400" y="2390775"/>
            <a:ext cx="74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stack</a:t>
            </a:r>
          </a:p>
        </p:txBody>
      </p:sp>
      <p:sp>
        <p:nvSpPr>
          <p:cNvPr id="40987" name="Obdélník 8"/>
          <p:cNvSpPr>
            <a:spLocks noChangeArrowheads="1"/>
          </p:cNvSpPr>
          <p:nvPr/>
        </p:nvSpPr>
        <p:spPr bwMode="auto">
          <a:xfrm>
            <a:off x="2428875" y="2946400"/>
            <a:ext cx="835025" cy="742950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8" name="TextovéPole 14"/>
          <p:cNvSpPr txBox="1">
            <a:spLocks noChangeArrowheads="1"/>
          </p:cNvSpPr>
          <p:nvPr/>
        </p:nvSpPr>
        <p:spPr bwMode="auto">
          <a:xfrm>
            <a:off x="2428875" y="30861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symbol table</a:t>
            </a:r>
          </a:p>
        </p:txBody>
      </p:sp>
      <p:sp>
        <p:nvSpPr>
          <p:cNvPr id="40989" name="Obdélník 10"/>
          <p:cNvSpPr>
            <a:spLocks noChangeArrowheads="1"/>
          </p:cNvSpPr>
          <p:nvPr/>
        </p:nvSpPr>
        <p:spPr bwMode="auto">
          <a:xfrm>
            <a:off x="2149475" y="3829050"/>
            <a:ext cx="836613" cy="7429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90" name="TextovéPole 15"/>
          <p:cNvSpPr txBox="1">
            <a:spLocks noChangeArrowheads="1"/>
          </p:cNvSpPr>
          <p:nvPr/>
        </p:nvSpPr>
        <p:spPr bwMode="auto">
          <a:xfrm>
            <a:off x="2057400" y="3970338"/>
            <a:ext cx="1020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main program</a:t>
            </a:r>
          </a:p>
        </p:txBody>
      </p:sp>
      <p:sp>
        <p:nvSpPr>
          <p:cNvPr id="40991" name="TextovéPole 16"/>
          <p:cNvSpPr txBox="1">
            <a:spLocks noChangeArrowheads="1"/>
          </p:cNvSpPr>
          <p:nvPr/>
        </p:nvSpPr>
        <p:spPr bwMode="auto">
          <a:xfrm>
            <a:off x="1035050" y="3922713"/>
            <a:ext cx="74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sqrt</a:t>
            </a:r>
          </a:p>
        </p:txBody>
      </p:sp>
      <p:sp>
        <p:nvSpPr>
          <p:cNvPr id="40992" name="TextovéPole 17"/>
          <p:cNvSpPr txBox="1">
            <a:spLocks noChangeArrowheads="1"/>
          </p:cNvSpPr>
          <p:nvPr/>
        </p:nvSpPr>
        <p:spPr bwMode="auto">
          <a:xfrm>
            <a:off x="757238" y="5221288"/>
            <a:ext cx="25066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adresses space</a:t>
            </a:r>
          </a:p>
        </p:txBody>
      </p:sp>
      <p:sp>
        <p:nvSpPr>
          <p:cNvPr id="40993" name="TextovéPole 17"/>
          <p:cNvSpPr txBox="1">
            <a:spLocks noChangeArrowheads="1"/>
          </p:cNvSpPr>
          <p:nvPr/>
        </p:nvSpPr>
        <p:spPr bwMode="auto">
          <a:xfrm>
            <a:off x="4071938" y="5072063"/>
            <a:ext cx="2506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user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Logická adresa je dvojice (segment s, offset d)</a:t>
            </a:r>
          </a:p>
          <a:p>
            <a:pPr marL="395288" eaLnBrk="1" hangingPunct="1"/>
            <a:r>
              <a:rPr lang="cs-CZ" sz="2600" i="1" smtClean="0"/>
              <a:t>Tabulka segmentů, Segment table</a:t>
            </a:r>
            <a:r>
              <a:rPr lang="cs-CZ" sz="2600" smtClean="0"/>
              <a:t>, ST</a:t>
            </a:r>
          </a:p>
          <a:p>
            <a:pPr marL="719138" lvl="1" eaLnBrk="1" hangingPunct="1"/>
            <a:r>
              <a:rPr lang="cs-CZ" i="1" smtClean="0"/>
              <a:t>base</a:t>
            </a:r>
            <a:r>
              <a:rPr lang="cs-CZ" smtClean="0"/>
              <a:t> – počáteční adresa umístění segmentu ve FAP</a:t>
            </a:r>
          </a:p>
          <a:p>
            <a:pPr marL="719138" lvl="1" eaLnBrk="1" hangingPunct="1"/>
            <a:r>
              <a:rPr lang="cs-CZ" i="1" smtClean="0"/>
              <a:t>limit</a:t>
            </a:r>
            <a:r>
              <a:rPr lang="cs-CZ" smtClean="0"/>
              <a:t> – délka segmentu</a:t>
            </a:r>
          </a:p>
          <a:p>
            <a:pPr marL="395288" eaLnBrk="1" hangingPunct="1"/>
            <a:r>
              <a:rPr lang="cs-CZ" sz="2600" i="1" smtClean="0"/>
              <a:t>Segment-table base register (STBR)</a:t>
            </a:r>
          </a:p>
          <a:p>
            <a:pPr marL="719138" lvl="1" eaLnBrk="1" hangingPunct="1"/>
            <a:r>
              <a:rPr lang="cs-CZ" smtClean="0"/>
              <a:t>odkaz na umístění ST v paměti</a:t>
            </a:r>
          </a:p>
          <a:p>
            <a:pPr marL="395288" eaLnBrk="1" hangingPunct="1"/>
            <a:r>
              <a:rPr lang="cs-CZ" sz="2600" i="1" smtClean="0"/>
              <a:t>Segment-table length register (STLR)</a:t>
            </a:r>
          </a:p>
          <a:p>
            <a:pPr marL="719138" lvl="1" eaLnBrk="1" hangingPunct="1"/>
            <a:r>
              <a:rPr lang="cs-CZ" smtClean="0"/>
              <a:t>počet segmentů, s je legální když </a:t>
            </a:r>
            <a:r>
              <a:rPr lang="cs-CZ" i="1" smtClean="0"/>
              <a:t>s</a:t>
            </a:r>
            <a:r>
              <a:rPr lang="cs-CZ" smtClean="0"/>
              <a:t> </a:t>
            </a:r>
            <a:r>
              <a:rPr lang="en-US" smtClean="0"/>
              <a:t>&lt;</a:t>
            </a:r>
            <a:r>
              <a:rPr lang="cs-CZ" smtClean="0"/>
              <a:t> STLR</a:t>
            </a:r>
          </a:p>
          <a:p>
            <a:pPr marL="395288" eaLnBrk="1" hangingPunct="1"/>
            <a:r>
              <a:rPr lang="cs-CZ" sz="2600" smtClean="0"/>
              <a:t>Relokace – dynamická, pomocí ST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SEGMENTOVÁNÍ</a:t>
            </a:r>
            <a:endParaRPr lang="cs-CZ" dirty="0"/>
          </a:p>
        </p:txBody>
      </p:sp>
      <p:sp>
        <p:nvSpPr>
          <p:cNvPr id="419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SEGMENTACE</a:t>
            </a:r>
            <a:endParaRPr lang="cs-CZ" dirty="0"/>
          </a:p>
        </p:txBody>
      </p:sp>
      <p:sp>
        <p:nvSpPr>
          <p:cNvPr id="430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3012" name="Elipsa 11"/>
          <p:cNvSpPr>
            <a:spLocks noChangeArrowheads="1"/>
          </p:cNvSpPr>
          <p:nvPr/>
        </p:nvSpPr>
        <p:spPr bwMode="auto">
          <a:xfrm>
            <a:off x="500063" y="1428750"/>
            <a:ext cx="3357562" cy="389890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3013" name="TextovéPole 17"/>
          <p:cNvSpPr txBox="1">
            <a:spLocks noChangeArrowheads="1"/>
          </p:cNvSpPr>
          <p:nvPr/>
        </p:nvSpPr>
        <p:spPr bwMode="auto">
          <a:xfrm>
            <a:off x="925513" y="5357813"/>
            <a:ext cx="2506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adresses space</a:t>
            </a:r>
          </a:p>
        </p:txBody>
      </p:sp>
      <p:grpSp>
        <p:nvGrpSpPr>
          <p:cNvPr id="43014" name="Skupina 40"/>
          <p:cNvGrpSpPr>
            <a:grpSpLocks/>
          </p:cNvGrpSpPr>
          <p:nvPr/>
        </p:nvGrpSpPr>
        <p:grpSpPr bwMode="auto">
          <a:xfrm>
            <a:off x="928688" y="2000250"/>
            <a:ext cx="1206500" cy="1133475"/>
            <a:chOff x="978670" y="2071678"/>
            <a:chExt cx="1207293" cy="1134255"/>
          </a:xfrm>
        </p:grpSpPr>
        <p:sp>
          <p:nvSpPr>
            <p:cNvPr id="43086" name="Obdélník 6"/>
            <p:cNvSpPr>
              <a:spLocks noChangeArrowheads="1"/>
            </p:cNvSpPr>
            <p:nvPr/>
          </p:nvSpPr>
          <p:spPr bwMode="auto">
            <a:xfrm>
              <a:off x="1164407" y="2071678"/>
              <a:ext cx="835818" cy="835819"/>
            </a:xfrm>
            <a:prstGeom prst="rect">
              <a:avLst/>
            </a:prstGeom>
            <a:solidFill>
              <a:srgbClr val="FF99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7" name="TextovéPole 12"/>
            <p:cNvSpPr txBox="1">
              <a:spLocks noChangeArrowheads="1"/>
            </p:cNvSpPr>
            <p:nvPr/>
          </p:nvSpPr>
          <p:spPr bwMode="auto">
            <a:xfrm>
              <a:off x="978670" y="235108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subroutine</a:t>
              </a:r>
            </a:p>
          </p:txBody>
        </p:sp>
        <p:sp>
          <p:nvSpPr>
            <p:cNvPr id="43088" name="TextovéPole 12"/>
            <p:cNvSpPr txBox="1">
              <a:spLocks noChangeArrowheads="1"/>
            </p:cNvSpPr>
            <p:nvPr/>
          </p:nvSpPr>
          <p:spPr bwMode="auto">
            <a:xfrm>
              <a:off x="978670" y="2928934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0</a:t>
              </a:r>
            </a:p>
          </p:txBody>
        </p:sp>
      </p:grpSp>
      <p:grpSp>
        <p:nvGrpSpPr>
          <p:cNvPr id="43015" name="Skupina 39"/>
          <p:cNvGrpSpPr>
            <a:grpSpLocks/>
          </p:cNvGrpSpPr>
          <p:nvPr/>
        </p:nvGrpSpPr>
        <p:grpSpPr bwMode="auto">
          <a:xfrm>
            <a:off x="2071688" y="1857375"/>
            <a:ext cx="1206500" cy="847725"/>
            <a:chOff x="2143108" y="1857364"/>
            <a:chExt cx="1207293" cy="848503"/>
          </a:xfrm>
        </p:grpSpPr>
        <p:sp>
          <p:nvSpPr>
            <p:cNvPr id="43083" name="Obdélník 7"/>
            <p:cNvSpPr>
              <a:spLocks noChangeArrowheads="1"/>
            </p:cNvSpPr>
            <p:nvPr/>
          </p:nvSpPr>
          <p:spPr bwMode="auto">
            <a:xfrm>
              <a:off x="2375279" y="1857364"/>
              <a:ext cx="742950" cy="557213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4" name="TextovéPole 13"/>
            <p:cNvSpPr txBox="1">
              <a:spLocks noChangeArrowheads="1"/>
            </p:cNvSpPr>
            <p:nvPr/>
          </p:nvSpPr>
          <p:spPr bwMode="auto">
            <a:xfrm>
              <a:off x="2375279" y="1997471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stack</a:t>
              </a:r>
            </a:p>
          </p:txBody>
        </p:sp>
        <p:sp>
          <p:nvSpPr>
            <p:cNvPr id="43085" name="TextovéPole 12"/>
            <p:cNvSpPr txBox="1">
              <a:spLocks noChangeArrowheads="1"/>
            </p:cNvSpPr>
            <p:nvPr/>
          </p:nvSpPr>
          <p:spPr bwMode="auto">
            <a:xfrm>
              <a:off x="2143108" y="242886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3</a:t>
              </a:r>
            </a:p>
          </p:txBody>
        </p:sp>
      </p:grpSp>
      <p:grpSp>
        <p:nvGrpSpPr>
          <p:cNvPr id="43016" name="Skupina 38"/>
          <p:cNvGrpSpPr>
            <a:grpSpLocks/>
          </p:cNvGrpSpPr>
          <p:nvPr/>
        </p:nvGrpSpPr>
        <p:grpSpPr bwMode="auto">
          <a:xfrm>
            <a:off x="2571750" y="2786063"/>
            <a:ext cx="1206500" cy="990600"/>
            <a:chOff x="2500298" y="2714620"/>
            <a:chExt cx="1207293" cy="991379"/>
          </a:xfrm>
        </p:grpSpPr>
        <p:sp>
          <p:nvSpPr>
            <p:cNvPr id="43080" name="Obdélník 8"/>
            <p:cNvSpPr>
              <a:spLocks noChangeArrowheads="1"/>
            </p:cNvSpPr>
            <p:nvPr/>
          </p:nvSpPr>
          <p:spPr bwMode="auto">
            <a:xfrm>
              <a:off x="2686035" y="2714620"/>
              <a:ext cx="835819" cy="742950"/>
            </a:xfrm>
            <a:prstGeom prst="rect">
              <a:avLst/>
            </a:prstGeom>
            <a:solidFill>
              <a:srgbClr val="FF99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1" name="TextovéPole 14"/>
            <p:cNvSpPr txBox="1">
              <a:spLocks noChangeArrowheads="1"/>
            </p:cNvSpPr>
            <p:nvPr/>
          </p:nvSpPr>
          <p:spPr bwMode="auto">
            <a:xfrm>
              <a:off x="2686035" y="2855263"/>
              <a:ext cx="8358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symbol table</a:t>
              </a:r>
            </a:p>
          </p:txBody>
        </p:sp>
        <p:sp>
          <p:nvSpPr>
            <p:cNvPr id="43082" name="TextovéPole 12"/>
            <p:cNvSpPr txBox="1">
              <a:spLocks noChangeArrowheads="1"/>
            </p:cNvSpPr>
            <p:nvPr/>
          </p:nvSpPr>
          <p:spPr bwMode="auto">
            <a:xfrm>
              <a:off x="2500298" y="3429000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4</a:t>
              </a:r>
            </a:p>
          </p:txBody>
        </p:sp>
      </p:grpSp>
      <p:grpSp>
        <p:nvGrpSpPr>
          <p:cNvPr id="43017" name="Skupina 37"/>
          <p:cNvGrpSpPr>
            <a:grpSpLocks/>
          </p:cNvGrpSpPr>
          <p:nvPr/>
        </p:nvGrpSpPr>
        <p:grpSpPr bwMode="auto">
          <a:xfrm>
            <a:off x="928688" y="3571875"/>
            <a:ext cx="1206500" cy="1276350"/>
            <a:chOff x="928662" y="3429000"/>
            <a:chExt cx="1207293" cy="1277131"/>
          </a:xfrm>
        </p:grpSpPr>
        <p:sp>
          <p:nvSpPr>
            <p:cNvPr id="43077" name="Obdélník 9"/>
            <p:cNvSpPr>
              <a:spLocks noChangeArrowheads="1"/>
            </p:cNvSpPr>
            <p:nvPr/>
          </p:nvSpPr>
          <p:spPr bwMode="auto">
            <a:xfrm>
              <a:off x="1160833" y="3429000"/>
              <a:ext cx="742950" cy="10215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78" name="TextovéPole 16"/>
            <p:cNvSpPr txBox="1">
              <a:spLocks noChangeArrowheads="1"/>
            </p:cNvSpPr>
            <p:nvPr/>
          </p:nvSpPr>
          <p:spPr bwMode="auto">
            <a:xfrm>
              <a:off x="1160833" y="3801279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Sqrt</a:t>
              </a:r>
            </a:p>
          </p:txBody>
        </p:sp>
        <p:sp>
          <p:nvSpPr>
            <p:cNvPr id="43079" name="TextovéPole 12"/>
            <p:cNvSpPr txBox="1">
              <a:spLocks noChangeArrowheads="1"/>
            </p:cNvSpPr>
            <p:nvPr/>
          </p:nvSpPr>
          <p:spPr bwMode="auto">
            <a:xfrm>
              <a:off x="928662" y="4429132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1</a:t>
              </a:r>
            </a:p>
          </p:txBody>
        </p:sp>
      </p:grpSp>
      <p:grpSp>
        <p:nvGrpSpPr>
          <p:cNvPr id="43018" name="Skupina 36"/>
          <p:cNvGrpSpPr>
            <a:grpSpLocks/>
          </p:cNvGrpSpPr>
          <p:nvPr/>
        </p:nvGrpSpPr>
        <p:grpSpPr bwMode="auto">
          <a:xfrm>
            <a:off x="2214563" y="3857625"/>
            <a:ext cx="1206500" cy="990600"/>
            <a:chOff x="2214546" y="3857628"/>
            <a:chExt cx="1207293" cy="991379"/>
          </a:xfrm>
        </p:grpSpPr>
        <p:sp>
          <p:nvSpPr>
            <p:cNvPr id="43074" name="Obdélník 10"/>
            <p:cNvSpPr>
              <a:spLocks noChangeArrowheads="1"/>
            </p:cNvSpPr>
            <p:nvPr/>
          </p:nvSpPr>
          <p:spPr bwMode="auto">
            <a:xfrm>
              <a:off x="2400283" y="3857628"/>
              <a:ext cx="835819" cy="74295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75" name="TextovéPole 15"/>
            <p:cNvSpPr txBox="1">
              <a:spLocks noChangeArrowheads="1"/>
            </p:cNvSpPr>
            <p:nvPr/>
          </p:nvSpPr>
          <p:spPr bwMode="auto">
            <a:xfrm>
              <a:off x="2307414" y="3998271"/>
              <a:ext cx="10215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main program</a:t>
              </a:r>
            </a:p>
          </p:txBody>
        </p:sp>
        <p:sp>
          <p:nvSpPr>
            <p:cNvPr id="43076" name="TextovéPole 12"/>
            <p:cNvSpPr txBox="1">
              <a:spLocks noChangeArrowheads="1"/>
            </p:cNvSpPr>
            <p:nvPr/>
          </p:nvSpPr>
          <p:spPr bwMode="auto">
            <a:xfrm>
              <a:off x="2214546" y="457200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2</a:t>
              </a:r>
            </a:p>
          </p:txBody>
        </p:sp>
      </p:grpSp>
      <p:graphicFrame>
        <p:nvGraphicFramePr>
          <p:cNvPr id="42" name="Tabulka 41"/>
          <p:cNvGraphicFramePr>
            <a:graphicFrameLocks noGrp="1"/>
          </p:cNvGraphicFramePr>
          <p:nvPr/>
        </p:nvGraphicFramePr>
        <p:xfrm>
          <a:off x="4071938" y="2555875"/>
          <a:ext cx="1828800" cy="1646238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274373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limit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ulka 42"/>
          <p:cNvGraphicFramePr>
            <a:graphicFrameLocks noGrp="1"/>
          </p:cNvGraphicFramePr>
          <p:nvPr/>
        </p:nvGraphicFramePr>
        <p:xfrm>
          <a:off x="6715125" y="1143000"/>
          <a:ext cx="1543050" cy="4857750"/>
        </p:xfrm>
        <a:graphic>
          <a:graphicData uri="http://schemas.openxmlformats.org/drawingml/2006/table">
            <a:tbl>
              <a:tblPr/>
              <a:tblGrid>
                <a:gridCol w="678832"/>
                <a:gridCol w="864218"/>
              </a:tblGrid>
              <a:tr h="85523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893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5523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5260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630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5260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051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630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3072" name="TextovéPole 17"/>
          <p:cNvSpPr txBox="1">
            <a:spLocks noChangeArrowheads="1"/>
          </p:cNvSpPr>
          <p:nvPr/>
        </p:nvSpPr>
        <p:spPr bwMode="auto">
          <a:xfrm>
            <a:off x="6715125" y="6072188"/>
            <a:ext cx="2143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memory</a:t>
            </a:r>
          </a:p>
        </p:txBody>
      </p:sp>
      <p:sp>
        <p:nvSpPr>
          <p:cNvPr id="43073" name="TextovéPole 17"/>
          <p:cNvSpPr txBox="1">
            <a:spLocks noChangeArrowheads="1"/>
          </p:cNvSpPr>
          <p:nvPr/>
        </p:nvSpPr>
        <p:spPr bwMode="auto">
          <a:xfrm>
            <a:off x="4429125" y="4214813"/>
            <a:ext cx="16430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segment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/>
              <a:t>STRÁNKOVÁNÍ A SEGMENTOVÁNÍ (INTEL 386)</a:t>
            </a:r>
            <a:endParaRPr lang="cs-CZ" sz="3000" dirty="0"/>
          </a:p>
        </p:txBody>
      </p:sp>
      <p:sp>
        <p:nvSpPr>
          <p:cNvPr id="440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4036" name="Obdélník 4"/>
          <p:cNvSpPr>
            <a:spLocks noChangeArrowheads="1"/>
          </p:cNvSpPr>
          <p:nvPr/>
        </p:nvSpPr>
        <p:spPr bwMode="auto">
          <a:xfrm>
            <a:off x="2986088" y="1155700"/>
            <a:ext cx="3128962" cy="3000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7" name="Elipsa 5"/>
          <p:cNvSpPr>
            <a:spLocks noChangeArrowheads="1"/>
          </p:cNvSpPr>
          <p:nvPr/>
        </p:nvSpPr>
        <p:spPr bwMode="auto">
          <a:xfrm>
            <a:off x="4271963" y="2578100"/>
            <a:ext cx="300037" cy="30003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8" name="Obdélník 6"/>
          <p:cNvSpPr>
            <a:spLocks noChangeArrowheads="1"/>
          </p:cNvSpPr>
          <p:nvPr/>
        </p:nvSpPr>
        <p:spPr bwMode="auto">
          <a:xfrm>
            <a:off x="2343150" y="2171700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9" name="Obdélník 7"/>
          <p:cNvSpPr>
            <a:spLocks noChangeArrowheads="1"/>
          </p:cNvSpPr>
          <p:nvPr/>
        </p:nvSpPr>
        <p:spPr bwMode="auto">
          <a:xfrm>
            <a:off x="2343150" y="2557463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4040" name="Přímá spojovací čára 8"/>
          <p:cNvCxnSpPr>
            <a:cxnSpLocks noChangeShapeType="1"/>
          </p:cNvCxnSpPr>
          <p:nvPr/>
        </p:nvCxnSpPr>
        <p:spPr bwMode="auto">
          <a:xfrm rot="16200000" flipH="1">
            <a:off x="3736975" y="1292225"/>
            <a:ext cx="300038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1" name="TextovéPole 10"/>
          <p:cNvSpPr txBox="1">
            <a:spLocks noChangeArrowheads="1"/>
          </p:cNvSpPr>
          <p:nvPr/>
        </p:nvSpPr>
        <p:spPr bwMode="auto">
          <a:xfrm>
            <a:off x="1785938" y="1143000"/>
            <a:ext cx="1214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adress</a:t>
            </a:r>
          </a:p>
        </p:txBody>
      </p:sp>
      <p:sp>
        <p:nvSpPr>
          <p:cNvPr id="44042" name="TextovéPole 11"/>
          <p:cNvSpPr txBox="1">
            <a:spLocks noChangeArrowheads="1"/>
          </p:cNvSpPr>
          <p:nvPr/>
        </p:nvSpPr>
        <p:spPr bwMode="auto">
          <a:xfrm>
            <a:off x="3000375" y="1166813"/>
            <a:ext cx="8572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selector</a:t>
            </a:r>
          </a:p>
        </p:txBody>
      </p:sp>
      <p:sp>
        <p:nvSpPr>
          <p:cNvPr id="44043" name="TextovéPole 12"/>
          <p:cNvSpPr txBox="1">
            <a:spLocks noChangeArrowheads="1"/>
          </p:cNvSpPr>
          <p:nvPr/>
        </p:nvSpPr>
        <p:spPr bwMode="auto">
          <a:xfrm>
            <a:off x="4057650" y="1166813"/>
            <a:ext cx="1885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offset</a:t>
            </a:r>
          </a:p>
        </p:txBody>
      </p:sp>
      <p:sp>
        <p:nvSpPr>
          <p:cNvPr id="44044" name="TextovéPole 13"/>
          <p:cNvSpPr txBox="1">
            <a:spLocks noChangeArrowheads="1"/>
          </p:cNvSpPr>
          <p:nvPr/>
        </p:nvSpPr>
        <p:spPr bwMode="auto">
          <a:xfrm>
            <a:off x="2406650" y="1909763"/>
            <a:ext cx="1500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descriptor table</a:t>
            </a:r>
          </a:p>
        </p:txBody>
      </p:sp>
      <p:sp>
        <p:nvSpPr>
          <p:cNvPr id="44045" name="TextovéPole 14"/>
          <p:cNvSpPr txBox="1">
            <a:spLocks noChangeArrowheads="1"/>
          </p:cNvSpPr>
          <p:nvPr/>
        </p:nvSpPr>
        <p:spPr bwMode="auto">
          <a:xfrm>
            <a:off x="4306888" y="2573338"/>
            <a:ext cx="2333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+</a:t>
            </a:r>
          </a:p>
        </p:txBody>
      </p:sp>
      <p:sp>
        <p:nvSpPr>
          <p:cNvPr id="44046" name="TextovéPole 15"/>
          <p:cNvSpPr txBox="1">
            <a:spLocks noChangeArrowheads="1"/>
          </p:cNvSpPr>
          <p:nvPr/>
        </p:nvSpPr>
        <p:spPr bwMode="auto">
          <a:xfrm>
            <a:off x="2357438" y="2590800"/>
            <a:ext cx="1643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segment descriptor</a:t>
            </a:r>
          </a:p>
        </p:txBody>
      </p:sp>
      <p:cxnSp>
        <p:nvCxnSpPr>
          <p:cNvPr id="44047" name="Tvar 17"/>
          <p:cNvCxnSpPr>
            <a:cxnSpLocks noChangeShapeType="1"/>
            <a:endCxn id="44039" idx="1"/>
          </p:cNvCxnSpPr>
          <p:nvPr/>
        </p:nvCxnSpPr>
        <p:spPr bwMode="auto">
          <a:xfrm rot="5400000">
            <a:off x="2171700" y="1614488"/>
            <a:ext cx="1285875" cy="942975"/>
          </a:xfrm>
          <a:prstGeom prst="bentConnector4">
            <a:avLst>
              <a:gd name="adj1" fmla="val 30394"/>
              <a:gd name="adj2" fmla="val 12313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8" name="Přímá spojovací šipka 18"/>
          <p:cNvCxnSpPr>
            <a:cxnSpLocks noChangeShapeType="1"/>
          </p:cNvCxnSpPr>
          <p:nvPr/>
        </p:nvCxnSpPr>
        <p:spPr bwMode="auto">
          <a:xfrm rot="5400000">
            <a:off x="3244057" y="1699419"/>
            <a:ext cx="5143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9" name="Tvar 19"/>
          <p:cNvCxnSpPr>
            <a:cxnSpLocks noChangeShapeType="1"/>
            <a:endCxn id="44037" idx="6"/>
          </p:cNvCxnSpPr>
          <p:nvPr/>
        </p:nvCxnSpPr>
        <p:spPr bwMode="auto">
          <a:xfrm rot="5400000">
            <a:off x="4121944" y="1893094"/>
            <a:ext cx="1285875" cy="3857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Přímá spojovací šipka 20"/>
          <p:cNvCxnSpPr>
            <a:cxnSpLocks noChangeShapeType="1"/>
            <a:stCxn id="44039" idx="3"/>
            <a:endCxn id="44037" idx="2"/>
          </p:cNvCxnSpPr>
          <p:nvPr/>
        </p:nvCxnSpPr>
        <p:spPr bwMode="auto">
          <a:xfrm>
            <a:off x="3971925" y="2728913"/>
            <a:ext cx="300038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1" name="Přímá spojovací šipka 21"/>
          <p:cNvCxnSpPr>
            <a:cxnSpLocks noChangeShapeType="1"/>
          </p:cNvCxnSpPr>
          <p:nvPr/>
        </p:nvCxnSpPr>
        <p:spPr bwMode="auto">
          <a:xfrm rot="5400000">
            <a:off x="4097338" y="3201988"/>
            <a:ext cx="6477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2" name="Obdélník 31"/>
          <p:cNvSpPr>
            <a:spLocks noChangeArrowheads="1"/>
          </p:cNvSpPr>
          <p:nvPr/>
        </p:nvSpPr>
        <p:spPr bwMode="auto">
          <a:xfrm>
            <a:off x="7000875" y="3714750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3" name="Obdélník 32"/>
          <p:cNvSpPr>
            <a:spLocks noChangeArrowheads="1"/>
          </p:cNvSpPr>
          <p:nvPr/>
        </p:nvSpPr>
        <p:spPr bwMode="auto">
          <a:xfrm>
            <a:off x="7000875" y="4100513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4" name="TextovéPole 33"/>
          <p:cNvSpPr txBox="1">
            <a:spLocks noChangeArrowheads="1"/>
          </p:cNvSpPr>
          <p:nvPr/>
        </p:nvSpPr>
        <p:spPr bwMode="auto">
          <a:xfrm>
            <a:off x="7065963" y="3424238"/>
            <a:ext cx="150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frame</a:t>
            </a:r>
          </a:p>
        </p:txBody>
      </p:sp>
      <p:sp>
        <p:nvSpPr>
          <p:cNvPr id="44055" name="TextovéPole 34"/>
          <p:cNvSpPr txBox="1">
            <a:spLocks noChangeArrowheads="1"/>
          </p:cNvSpPr>
          <p:nvPr/>
        </p:nvSpPr>
        <p:spPr bwMode="auto">
          <a:xfrm>
            <a:off x="7015163" y="4133850"/>
            <a:ext cx="1643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physical address</a:t>
            </a:r>
          </a:p>
        </p:txBody>
      </p:sp>
      <p:sp>
        <p:nvSpPr>
          <p:cNvPr id="44056" name="Obdélník 35"/>
          <p:cNvSpPr>
            <a:spLocks noChangeArrowheads="1"/>
          </p:cNvSpPr>
          <p:nvPr/>
        </p:nvSpPr>
        <p:spPr bwMode="auto">
          <a:xfrm>
            <a:off x="4714875" y="4637088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7" name="Obdélník 36"/>
          <p:cNvSpPr>
            <a:spLocks noChangeArrowheads="1"/>
          </p:cNvSpPr>
          <p:nvPr/>
        </p:nvSpPr>
        <p:spPr bwMode="auto">
          <a:xfrm>
            <a:off x="4714875" y="5022850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8" name="TextovéPole 37"/>
          <p:cNvSpPr txBox="1">
            <a:spLocks noChangeArrowheads="1"/>
          </p:cNvSpPr>
          <p:nvPr/>
        </p:nvSpPr>
        <p:spPr bwMode="auto">
          <a:xfrm>
            <a:off x="4779963" y="4346575"/>
            <a:ext cx="150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table</a:t>
            </a:r>
          </a:p>
        </p:txBody>
      </p:sp>
      <p:sp>
        <p:nvSpPr>
          <p:cNvPr id="44059" name="TextovéPole 38"/>
          <p:cNvSpPr txBox="1">
            <a:spLocks noChangeArrowheads="1"/>
          </p:cNvSpPr>
          <p:nvPr/>
        </p:nvSpPr>
        <p:spPr bwMode="auto">
          <a:xfrm>
            <a:off x="4729163" y="5054600"/>
            <a:ext cx="16287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page table entry</a:t>
            </a:r>
          </a:p>
        </p:txBody>
      </p:sp>
      <p:grpSp>
        <p:nvGrpSpPr>
          <p:cNvPr id="44060" name="Skupina 54"/>
          <p:cNvGrpSpPr>
            <a:grpSpLocks/>
          </p:cNvGrpSpPr>
          <p:nvPr/>
        </p:nvGrpSpPr>
        <p:grpSpPr bwMode="auto">
          <a:xfrm>
            <a:off x="2357438" y="4346575"/>
            <a:ext cx="1657350" cy="1404938"/>
            <a:chOff x="2571736" y="4352932"/>
            <a:chExt cx="1657360" cy="1404947"/>
          </a:xfrm>
        </p:grpSpPr>
        <p:sp>
          <p:nvSpPr>
            <p:cNvPr id="44077" name="Obdélník 39"/>
            <p:cNvSpPr>
              <a:spLocks noChangeArrowheads="1"/>
            </p:cNvSpPr>
            <p:nvPr/>
          </p:nvSpPr>
          <p:spPr bwMode="auto">
            <a:xfrm>
              <a:off x="2571736" y="4643446"/>
              <a:ext cx="1628787" cy="1114433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cs typeface="Arial" charset="0"/>
              </a:endParaRPr>
            </a:p>
          </p:txBody>
        </p:sp>
        <p:sp>
          <p:nvSpPr>
            <p:cNvPr id="44078" name="Obdélník 40"/>
            <p:cNvSpPr>
              <a:spLocks noChangeArrowheads="1"/>
            </p:cNvSpPr>
            <p:nvPr/>
          </p:nvSpPr>
          <p:spPr bwMode="auto">
            <a:xfrm>
              <a:off x="2571736" y="5029211"/>
              <a:ext cx="1628787" cy="34290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cs typeface="Arial" charset="0"/>
              </a:endParaRPr>
            </a:p>
          </p:txBody>
        </p:sp>
        <p:sp>
          <p:nvSpPr>
            <p:cNvPr id="44079" name="TextovéPole 41"/>
            <p:cNvSpPr txBox="1">
              <a:spLocks noChangeArrowheads="1"/>
            </p:cNvSpPr>
            <p:nvPr/>
          </p:nvSpPr>
          <p:spPr bwMode="auto">
            <a:xfrm>
              <a:off x="2636030" y="4352932"/>
              <a:ext cx="15001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page directory</a:t>
              </a:r>
            </a:p>
          </p:txBody>
        </p:sp>
        <p:sp>
          <p:nvSpPr>
            <p:cNvPr id="44080" name="TextovéPole 42"/>
            <p:cNvSpPr txBox="1">
              <a:spLocks noChangeArrowheads="1"/>
            </p:cNvSpPr>
            <p:nvPr/>
          </p:nvSpPr>
          <p:spPr bwMode="auto">
            <a:xfrm>
              <a:off x="2586023" y="5062163"/>
              <a:ext cx="1643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directory entry</a:t>
              </a:r>
            </a:p>
          </p:txBody>
        </p:sp>
      </p:grpSp>
      <p:sp>
        <p:nvSpPr>
          <p:cNvPr id="44061" name="Obdélník 44"/>
          <p:cNvSpPr>
            <a:spLocks noChangeArrowheads="1"/>
          </p:cNvSpPr>
          <p:nvPr/>
        </p:nvSpPr>
        <p:spPr bwMode="auto">
          <a:xfrm>
            <a:off x="3071813" y="3500438"/>
            <a:ext cx="2700337" cy="3429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4062" name="Přímá spojovací čára 46"/>
          <p:cNvCxnSpPr>
            <a:cxnSpLocks noChangeShapeType="1"/>
          </p:cNvCxnSpPr>
          <p:nvPr/>
        </p:nvCxnSpPr>
        <p:spPr bwMode="auto">
          <a:xfrm rot="16200000" flipH="1">
            <a:off x="4687094" y="3671094"/>
            <a:ext cx="3429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63" name="Přímá spojovací čára 47"/>
          <p:cNvCxnSpPr>
            <a:cxnSpLocks noChangeShapeType="1"/>
          </p:cNvCxnSpPr>
          <p:nvPr/>
        </p:nvCxnSpPr>
        <p:spPr bwMode="auto">
          <a:xfrm rot="16200000" flipH="1">
            <a:off x="3758407" y="3671094"/>
            <a:ext cx="3429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4" name="TextovéPole 49"/>
          <p:cNvSpPr txBox="1">
            <a:spLocks noChangeArrowheads="1"/>
          </p:cNvSpPr>
          <p:nvPr/>
        </p:nvSpPr>
        <p:spPr bwMode="auto">
          <a:xfrm>
            <a:off x="4857750" y="353377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offset</a:t>
            </a:r>
          </a:p>
        </p:txBody>
      </p:sp>
      <p:sp>
        <p:nvSpPr>
          <p:cNvPr id="44065" name="TextovéPole 50"/>
          <p:cNvSpPr txBox="1">
            <a:spLocks noChangeArrowheads="1"/>
          </p:cNvSpPr>
          <p:nvPr/>
        </p:nvSpPr>
        <p:spPr bwMode="auto">
          <a:xfrm>
            <a:off x="3929063" y="353377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page</a:t>
            </a:r>
          </a:p>
        </p:txBody>
      </p:sp>
      <p:sp>
        <p:nvSpPr>
          <p:cNvPr id="44066" name="TextovéPole 51"/>
          <p:cNvSpPr txBox="1">
            <a:spLocks noChangeArrowheads="1"/>
          </p:cNvSpPr>
          <p:nvPr/>
        </p:nvSpPr>
        <p:spPr bwMode="auto">
          <a:xfrm>
            <a:off x="3071813" y="353377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directory</a:t>
            </a:r>
          </a:p>
        </p:txBody>
      </p:sp>
      <p:sp>
        <p:nvSpPr>
          <p:cNvPr id="44067" name="TextovéPole 52"/>
          <p:cNvSpPr txBox="1">
            <a:spLocks noChangeArrowheads="1"/>
          </p:cNvSpPr>
          <p:nvPr/>
        </p:nvSpPr>
        <p:spPr bwMode="auto">
          <a:xfrm>
            <a:off x="1738313" y="3533775"/>
            <a:ext cx="1357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linear address</a:t>
            </a:r>
          </a:p>
        </p:txBody>
      </p:sp>
      <p:grpSp>
        <p:nvGrpSpPr>
          <p:cNvPr id="44068" name="Skupina 57"/>
          <p:cNvGrpSpPr>
            <a:grpSpLocks/>
          </p:cNvGrpSpPr>
          <p:nvPr/>
        </p:nvGrpSpPr>
        <p:grpSpPr bwMode="auto">
          <a:xfrm>
            <a:off x="571500" y="5786438"/>
            <a:ext cx="1428750" cy="500062"/>
            <a:chOff x="642910" y="5357826"/>
            <a:chExt cx="1428760" cy="500066"/>
          </a:xfrm>
        </p:grpSpPr>
        <p:sp>
          <p:nvSpPr>
            <p:cNvPr id="44075" name="Obdélník 56"/>
            <p:cNvSpPr>
              <a:spLocks noChangeArrowheads="1"/>
            </p:cNvSpPr>
            <p:nvPr/>
          </p:nvSpPr>
          <p:spPr bwMode="auto">
            <a:xfrm>
              <a:off x="642910" y="5357826"/>
              <a:ext cx="1428760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4076" name="TextovéPole 55"/>
            <p:cNvSpPr txBox="1">
              <a:spLocks noChangeArrowheads="1"/>
            </p:cNvSpPr>
            <p:nvPr/>
          </p:nvSpPr>
          <p:spPr bwMode="auto">
            <a:xfrm>
              <a:off x="714348" y="5377027"/>
              <a:ext cx="12858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directory base register</a:t>
              </a:r>
            </a:p>
          </p:txBody>
        </p:sp>
      </p:grpSp>
      <p:cxnSp>
        <p:nvCxnSpPr>
          <p:cNvPr id="44069" name="Pravoúhlá spojovací čára 59"/>
          <p:cNvCxnSpPr>
            <a:cxnSpLocks noChangeShapeType="1"/>
            <a:endCxn id="44055" idx="1"/>
          </p:cNvCxnSpPr>
          <p:nvPr/>
        </p:nvCxnSpPr>
        <p:spPr bwMode="auto">
          <a:xfrm>
            <a:off x="5286375" y="3857625"/>
            <a:ext cx="1728788" cy="414338"/>
          </a:xfrm>
          <a:prstGeom prst="bentConnector3">
            <a:avLst>
              <a:gd name="adj1" fmla="val -292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0" name="Tvar 62"/>
          <p:cNvCxnSpPr>
            <a:cxnSpLocks noChangeShapeType="1"/>
            <a:stCxn id="44061" idx="2"/>
            <a:endCxn id="44057" idx="1"/>
          </p:cNvCxnSpPr>
          <p:nvPr/>
        </p:nvCxnSpPr>
        <p:spPr bwMode="auto">
          <a:xfrm rot="16200000" flipH="1">
            <a:off x="3892551" y="4371975"/>
            <a:ext cx="1350962" cy="29368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1" name="Tvar 64"/>
          <p:cNvCxnSpPr>
            <a:cxnSpLocks noChangeShapeType="1"/>
            <a:endCxn id="44080" idx="1"/>
          </p:cNvCxnSpPr>
          <p:nvPr/>
        </p:nvCxnSpPr>
        <p:spPr bwMode="auto">
          <a:xfrm rot="5400000">
            <a:off x="2267744" y="3961606"/>
            <a:ext cx="1336675" cy="1128713"/>
          </a:xfrm>
          <a:prstGeom prst="bentConnector4">
            <a:avLst>
              <a:gd name="adj1" fmla="val 33597"/>
              <a:gd name="adj2" fmla="val 12490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2" name="Tvar 68"/>
          <p:cNvCxnSpPr>
            <a:cxnSpLocks noChangeShapeType="1"/>
            <a:stCxn id="44080" idx="3"/>
            <a:endCxn id="44056" idx="2"/>
          </p:cNvCxnSpPr>
          <p:nvPr/>
        </p:nvCxnSpPr>
        <p:spPr bwMode="auto">
          <a:xfrm>
            <a:off x="4014788" y="5194300"/>
            <a:ext cx="1514475" cy="557213"/>
          </a:xfrm>
          <a:prstGeom prst="bentConnector4">
            <a:avLst>
              <a:gd name="adj1" fmla="val 17671"/>
              <a:gd name="adj2" fmla="val 16927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3" name="Tvar 72"/>
          <p:cNvCxnSpPr>
            <a:cxnSpLocks noChangeShapeType="1"/>
            <a:stCxn id="44075" idx="3"/>
            <a:endCxn id="44077" idx="2"/>
          </p:cNvCxnSpPr>
          <p:nvPr/>
        </p:nvCxnSpPr>
        <p:spPr bwMode="auto">
          <a:xfrm flipV="1">
            <a:off x="2000250" y="5751513"/>
            <a:ext cx="1171575" cy="2857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4" name="Tvar 74"/>
          <p:cNvCxnSpPr>
            <a:cxnSpLocks noChangeShapeType="1"/>
            <a:stCxn id="44057" idx="3"/>
            <a:endCxn id="44052" idx="2"/>
          </p:cNvCxnSpPr>
          <p:nvPr/>
        </p:nvCxnSpPr>
        <p:spPr bwMode="auto">
          <a:xfrm flipV="1">
            <a:off x="6343650" y="4829175"/>
            <a:ext cx="1471613" cy="3651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INTEL PENTIUM</a:t>
            </a:r>
            <a:endParaRPr lang="cs-CZ" dirty="0"/>
          </a:p>
        </p:txBody>
      </p:sp>
      <p:sp>
        <p:nvSpPr>
          <p:cNvPr id="450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5060" name="Obdélník 6"/>
          <p:cNvSpPr>
            <a:spLocks noChangeArrowheads="1"/>
          </p:cNvSpPr>
          <p:nvPr/>
        </p:nvSpPr>
        <p:spPr bwMode="auto">
          <a:xfrm>
            <a:off x="214313" y="3571875"/>
            <a:ext cx="4286250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5061" name="Přímá spojovací čára 8"/>
          <p:cNvCxnSpPr>
            <a:cxnSpLocks noChangeShapeType="1"/>
          </p:cNvCxnSpPr>
          <p:nvPr/>
        </p:nvCxnSpPr>
        <p:spPr bwMode="auto">
          <a:xfrm rot="5400000" flipH="1">
            <a:off x="1286669" y="3785394"/>
            <a:ext cx="4286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62" name="Přímá spojovací čára 9"/>
          <p:cNvCxnSpPr>
            <a:cxnSpLocks noChangeShapeType="1"/>
          </p:cNvCxnSpPr>
          <p:nvPr/>
        </p:nvCxnSpPr>
        <p:spPr bwMode="auto">
          <a:xfrm rot="5400000" flipH="1">
            <a:off x="2498725" y="3716338"/>
            <a:ext cx="576263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3" name="TextovéPole 10"/>
          <p:cNvSpPr txBox="1">
            <a:spLocks noChangeArrowheads="1"/>
          </p:cNvSpPr>
          <p:nvPr/>
        </p:nvSpPr>
        <p:spPr bwMode="auto">
          <a:xfrm>
            <a:off x="500063" y="4000500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10</a:t>
            </a:r>
          </a:p>
        </p:txBody>
      </p:sp>
      <p:sp>
        <p:nvSpPr>
          <p:cNvPr id="45064" name="TextovéPole 12"/>
          <p:cNvSpPr txBox="1">
            <a:spLocks noChangeArrowheads="1"/>
          </p:cNvSpPr>
          <p:nvPr/>
        </p:nvSpPr>
        <p:spPr bwMode="auto">
          <a:xfrm>
            <a:off x="1785938" y="4000500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10</a:t>
            </a:r>
          </a:p>
        </p:txBody>
      </p:sp>
      <p:sp>
        <p:nvSpPr>
          <p:cNvPr id="45065" name="TextovéPole 13"/>
          <p:cNvSpPr txBox="1">
            <a:spLocks noChangeArrowheads="1"/>
          </p:cNvSpPr>
          <p:nvPr/>
        </p:nvSpPr>
        <p:spPr bwMode="auto">
          <a:xfrm>
            <a:off x="2928938" y="400050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12</a:t>
            </a:r>
          </a:p>
        </p:txBody>
      </p:sp>
      <p:sp>
        <p:nvSpPr>
          <p:cNvPr id="45066" name="TextovéPole 14"/>
          <p:cNvSpPr txBox="1">
            <a:spLocks noChangeArrowheads="1"/>
          </p:cNvSpPr>
          <p:nvPr/>
        </p:nvSpPr>
        <p:spPr bwMode="auto">
          <a:xfrm>
            <a:off x="500063" y="3214688"/>
            <a:ext cx="2000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page number</a:t>
            </a:r>
          </a:p>
        </p:txBody>
      </p:sp>
      <p:sp>
        <p:nvSpPr>
          <p:cNvPr id="45067" name="TextovéPole 15"/>
          <p:cNvSpPr txBox="1">
            <a:spLocks noChangeArrowheads="1"/>
          </p:cNvSpPr>
          <p:nvPr/>
        </p:nvSpPr>
        <p:spPr bwMode="auto">
          <a:xfrm>
            <a:off x="2857500" y="3214688"/>
            <a:ext cx="1571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page offset</a:t>
            </a:r>
          </a:p>
        </p:txBody>
      </p:sp>
      <p:sp>
        <p:nvSpPr>
          <p:cNvPr id="45068" name="TextovéPole 16"/>
          <p:cNvSpPr txBox="1">
            <a:spLocks noChangeArrowheads="1"/>
          </p:cNvSpPr>
          <p:nvPr/>
        </p:nvSpPr>
        <p:spPr bwMode="auto">
          <a:xfrm>
            <a:off x="285750" y="3616325"/>
            <a:ext cx="1143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 i="1"/>
              <a:t>p</a:t>
            </a:r>
            <a:r>
              <a:rPr lang="cs-CZ" sz="1600" b="1" i="1" baseline="-25000"/>
              <a:t>1</a:t>
            </a:r>
            <a:endParaRPr lang="cs-CZ" sz="1600" b="1" i="1"/>
          </a:p>
        </p:txBody>
      </p:sp>
      <p:sp>
        <p:nvSpPr>
          <p:cNvPr id="45069" name="TextovéPole 17"/>
          <p:cNvSpPr txBox="1">
            <a:spLocks noChangeArrowheads="1"/>
          </p:cNvSpPr>
          <p:nvPr/>
        </p:nvSpPr>
        <p:spPr bwMode="auto">
          <a:xfrm>
            <a:off x="1571625" y="3616325"/>
            <a:ext cx="1143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 i="1"/>
              <a:t>p</a:t>
            </a:r>
            <a:r>
              <a:rPr lang="cs-CZ" sz="1600" b="1" i="1" baseline="-25000"/>
              <a:t>2</a:t>
            </a:r>
            <a:endParaRPr lang="cs-CZ" sz="1600" b="1" i="1"/>
          </a:p>
        </p:txBody>
      </p:sp>
      <p:sp>
        <p:nvSpPr>
          <p:cNvPr id="45070" name="TextovéPole 18"/>
          <p:cNvSpPr txBox="1">
            <a:spLocks noChangeArrowheads="1"/>
          </p:cNvSpPr>
          <p:nvPr/>
        </p:nvSpPr>
        <p:spPr bwMode="auto">
          <a:xfrm>
            <a:off x="3071813" y="3616325"/>
            <a:ext cx="1143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 i="1"/>
              <a:t>d</a:t>
            </a:r>
          </a:p>
        </p:txBody>
      </p:sp>
      <p:sp>
        <p:nvSpPr>
          <p:cNvPr id="45071" name="Obdélník 19"/>
          <p:cNvSpPr>
            <a:spLocks noChangeArrowheads="1"/>
          </p:cNvSpPr>
          <p:nvPr/>
        </p:nvSpPr>
        <p:spPr bwMode="auto">
          <a:xfrm>
            <a:off x="428625" y="1500188"/>
            <a:ext cx="1000125" cy="6477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5072" name="TextovéPole 23"/>
          <p:cNvSpPr txBox="1">
            <a:spLocks noChangeArrowheads="1"/>
          </p:cNvSpPr>
          <p:nvPr/>
        </p:nvSpPr>
        <p:spPr bwMode="auto">
          <a:xfrm>
            <a:off x="534988" y="1654175"/>
            <a:ext cx="785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sp>
        <p:nvSpPr>
          <p:cNvPr id="45073" name="Obdélník 20"/>
          <p:cNvSpPr>
            <a:spLocks noChangeArrowheads="1"/>
          </p:cNvSpPr>
          <p:nvPr/>
        </p:nvSpPr>
        <p:spPr bwMode="auto">
          <a:xfrm>
            <a:off x="2357438" y="1500188"/>
            <a:ext cx="1714500" cy="6477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5074" name="TextovéPole 24"/>
          <p:cNvSpPr txBox="1">
            <a:spLocks noChangeArrowheads="1"/>
          </p:cNvSpPr>
          <p:nvPr/>
        </p:nvSpPr>
        <p:spPr bwMode="auto">
          <a:xfrm>
            <a:off x="2428875" y="1531938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segmentation unit</a:t>
            </a:r>
          </a:p>
        </p:txBody>
      </p:sp>
      <p:sp>
        <p:nvSpPr>
          <p:cNvPr id="45075" name="Obdélník 21"/>
          <p:cNvSpPr>
            <a:spLocks noChangeArrowheads="1"/>
          </p:cNvSpPr>
          <p:nvPr/>
        </p:nvSpPr>
        <p:spPr bwMode="auto">
          <a:xfrm>
            <a:off x="5000625" y="1500188"/>
            <a:ext cx="1428750" cy="6477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5076" name="TextovéPole 25"/>
          <p:cNvSpPr txBox="1">
            <a:spLocks noChangeArrowheads="1"/>
          </p:cNvSpPr>
          <p:nvPr/>
        </p:nvSpPr>
        <p:spPr bwMode="auto">
          <a:xfrm>
            <a:off x="5143500" y="1531938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paging unit</a:t>
            </a:r>
          </a:p>
        </p:txBody>
      </p:sp>
      <p:sp>
        <p:nvSpPr>
          <p:cNvPr id="45077" name="Obdélník 22"/>
          <p:cNvSpPr>
            <a:spLocks noChangeArrowheads="1"/>
          </p:cNvSpPr>
          <p:nvPr/>
        </p:nvSpPr>
        <p:spPr bwMode="auto">
          <a:xfrm>
            <a:off x="7358063" y="1500188"/>
            <a:ext cx="1428750" cy="6477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5078" name="TextovéPole 26"/>
          <p:cNvSpPr txBox="1">
            <a:spLocks noChangeArrowheads="1"/>
          </p:cNvSpPr>
          <p:nvPr/>
        </p:nvSpPr>
        <p:spPr bwMode="auto">
          <a:xfrm>
            <a:off x="7500938" y="1531938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physical memory</a:t>
            </a:r>
          </a:p>
        </p:txBody>
      </p:sp>
      <p:cxnSp>
        <p:nvCxnSpPr>
          <p:cNvPr id="45079" name="Přímá spojovací šipka 32"/>
          <p:cNvCxnSpPr>
            <a:cxnSpLocks noChangeShapeType="1"/>
            <a:stCxn id="45071" idx="3"/>
            <a:endCxn id="45073" idx="1"/>
          </p:cNvCxnSpPr>
          <p:nvPr/>
        </p:nvCxnSpPr>
        <p:spPr bwMode="auto">
          <a:xfrm>
            <a:off x="1428750" y="1824038"/>
            <a:ext cx="928688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0" name="Přímá spojovací šipka 33"/>
          <p:cNvCxnSpPr>
            <a:cxnSpLocks noChangeShapeType="1"/>
          </p:cNvCxnSpPr>
          <p:nvPr/>
        </p:nvCxnSpPr>
        <p:spPr bwMode="auto">
          <a:xfrm>
            <a:off x="4071938" y="1785938"/>
            <a:ext cx="928687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1" name="Přímá spojovací šipka 34"/>
          <p:cNvCxnSpPr>
            <a:cxnSpLocks noChangeShapeType="1"/>
          </p:cNvCxnSpPr>
          <p:nvPr/>
        </p:nvCxnSpPr>
        <p:spPr bwMode="auto">
          <a:xfrm>
            <a:off x="6429375" y="1785938"/>
            <a:ext cx="928688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2" name="TextovéPole 35"/>
          <p:cNvSpPr txBox="1">
            <a:spLocks noChangeArrowheads="1"/>
          </p:cNvSpPr>
          <p:nvPr/>
        </p:nvSpPr>
        <p:spPr bwMode="auto">
          <a:xfrm>
            <a:off x="1428750" y="1214438"/>
            <a:ext cx="928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address</a:t>
            </a:r>
          </a:p>
        </p:txBody>
      </p:sp>
      <p:sp>
        <p:nvSpPr>
          <p:cNvPr id="45083" name="TextovéPole 36"/>
          <p:cNvSpPr txBox="1">
            <a:spLocks noChangeArrowheads="1"/>
          </p:cNvSpPr>
          <p:nvPr/>
        </p:nvSpPr>
        <p:spPr bwMode="auto">
          <a:xfrm>
            <a:off x="4071938" y="1214438"/>
            <a:ext cx="92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linear address</a:t>
            </a:r>
          </a:p>
        </p:txBody>
      </p:sp>
      <p:sp>
        <p:nvSpPr>
          <p:cNvPr id="45084" name="TextovéPole 37"/>
          <p:cNvSpPr txBox="1">
            <a:spLocks noChangeArrowheads="1"/>
          </p:cNvSpPr>
          <p:nvPr/>
        </p:nvSpPr>
        <p:spPr bwMode="auto">
          <a:xfrm>
            <a:off x="6429375" y="1214438"/>
            <a:ext cx="928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address</a:t>
            </a:r>
          </a:p>
        </p:txBody>
      </p:sp>
      <p:sp>
        <p:nvSpPr>
          <p:cNvPr id="45085" name="TextovéPole 45"/>
          <p:cNvSpPr txBox="1">
            <a:spLocks noChangeArrowheads="1"/>
          </p:cNvSpPr>
          <p:nvPr/>
        </p:nvSpPr>
        <p:spPr bwMode="auto">
          <a:xfrm>
            <a:off x="5929313" y="2371725"/>
            <a:ext cx="1785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(logical address)</a:t>
            </a:r>
          </a:p>
        </p:txBody>
      </p:sp>
      <p:cxnSp>
        <p:nvCxnSpPr>
          <p:cNvPr id="45086" name="Přímá spojovací čára 47"/>
          <p:cNvCxnSpPr>
            <a:cxnSpLocks noChangeShapeType="1"/>
          </p:cNvCxnSpPr>
          <p:nvPr/>
        </p:nvCxnSpPr>
        <p:spPr bwMode="auto">
          <a:xfrm>
            <a:off x="5037138" y="2928938"/>
            <a:ext cx="3779837" cy="0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7" name="TextovéPole 49"/>
          <p:cNvSpPr txBox="1">
            <a:spLocks noChangeArrowheads="1"/>
          </p:cNvSpPr>
          <p:nvPr/>
        </p:nvSpPr>
        <p:spPr bwMode="auto">
          <a:xfrm>
            <a:off x="5037138" y="2647950"/>
            <a:ext cx="1285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directory</a:t>
            </a:r>
          </a:p>
        </p:txBody>
      </p:sp>
      <p:sp>
        <p:nvSpPr>
          <p:cNvPr id="45088" name="TextovéPole 50"/>
          <p:cNvSpPr txBox="1">
            <a:spLocks noChangeArrowheads="1"/>
          </p:cNvSpPr>
          <p:nvPr/>
        </p:nvSpPr>
        <p:spPr bwMode="auto">
          <a:xfrm>
            <a:off x="6323013" y="2643188"/>
            <a:ext cx="12858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table</a:t>
            </a:r>
          </a:p>
        </p:txBody>
      </p:sp>
      <p:sp>
        <p:nvSpPr>
          <p:cNvPr id="45089" name="TextovéPole 51"/>
          <p:cNvSpPr txBox="1">
            <a:spLocks noChangeArrowheads="1"/>
          </p:cNvSpPr>
          <p:nvPr/>
        </p:nvSpPr>
        <p:spPr bwMode="auto">
          <a:xfrm>
            <a:off x="7608888" y="2643188"/>
            <a:ext cx="12858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offset</a:t>
            </a:r>
          </a:p>
        </p:txBody>
      </p:sp>
      <p:cxnSp>
        <p:nvCxnSpPr>
          <p:cNvPr id="45090" name="Přímá spojovací čára 53"/>
          <p:cNvCxnSpPr>
            <a:cxnSpLocks noChangeShapeType="1"/>
          </p:cNvCxnSpPr>
          <p:nvPr/>
        </p:nvCxnSpPr>
        <p:spPr bwMode="auto">
          <a:xfrm rot="5400000" flipH="1" flipV="1">
            <a:off x="4965701" y="2857500"/>
            <a:ext cx="1444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1" name="Přímá spojovací čára 54"/>
          <p:cNvCxnSpPr>
            <a:cxnSpLocks noChangeShapeType="1"/>
          </p:cNvCxnSpPr>
          <p:nvPr/>
        </p:nvCxnSpPr>
        <p:spPr bwMode="auto">
          <a:xfrm rot="5400000" flipH="1" flipV="1">
            <a:off x="6323013" y="2857500"/>
            <a:ext cx="1444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2" name="Přímá spojovací čára 55"/>
          <p:cNvCxnSpPr>
            <a:cxnSpLocks noChangeShapeType="1"/>
          </p:cNvCxnSpPr>
          <p:nvPr/>
        </p:nvCxnSpPr>
        <p:spPr bwMode="auto">
          <a:xfrm rot="5400000" flipH="1" flipV="1">
            <a:off x="7608888" y="2857500"/>
            <a:ext cx="1444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3" name="Přímá spojovací čára 56"/>
          <p:cNvCxnSpPr>
            <a:cxnSpLocks noChangeShapeType="1"/>
          </p:cNvCxnSpPr>
          <p:nvPr/>
        </p:nvCxnSpPr>
        <p:spPr bwMode="auto">
          <a:xfrm rot="5400000" flipH="1" flipV="1">
            <a:off x="8751888" y="2857500"/>
            <a:ext cx="1444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94" name="TextovéPole 57"/>
          <p:cNvSpPr txBox="1">
            <a:spLocks noChangeArrowheads="1"/>
          </p:cNvSpPr>
          <p:nvPr/>
        </p:nvSpPr>
        <p:spPr bwMode="auto">
          <a:xfrm>
            <a:off x="4822825" y="29289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31</a:t>
            </a:r>
          </a:p>
        </p:txBody>
      </p:sp>
      <p:sp>
        <p:nvSpPr>
          <p:cNvPr id="45095" name="TextovéPole 58"/>
          <p:cNvSpPr txBox="1">
            <a:spLocks noChangeArrowheads="1"/>
          </p:cNvSpPr>
          <p:nvPr/>
        </p:nvSpPr>
        <p:spPr bwMode="auto">
          <a:xfrm>
            <a:off x="6037263" y="2928938"/>
            <a:ext cx="35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22</a:t>
            </a:r>
          </a:p>
        </p:txBody>
      </p:sp>
      <p:sp>
        <p:nvSpPr>
          <p:cNvPr id="45096" name="TextovéPole 59"/>
          <p:cNvSpPr txBox="1">
            <a:spLocks noChangeArrowheads="1"/>
          </p:cNvSpPr>
          <p:nvPr/>
        </p:nvSpPr>
        <p:spPr bwMode="auto">
          <a:xfrm>
            <a:off x="6394450" y="29289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21</a:t>
            </a:r>
          </a:p>
        </p:txBody>
      </p:sp>
      <p:sp>
        <p:nvSpPr>
          <p:cNvPr id="45097" name="TextovéPole 60"/>
          <p:cNvSpPr txBox="1">
            <a:spLocks noChangeArrowheads="1"/>
          </p:cNvSpPr>
          <p:nvPr/>
        </p:nvSpPr>
        <p:spPr bwMode="auto">
          <a:xfrm>
            <a:off x="7323138" y="2928938"/>
            <a:ext cx="35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12</a:t>
            </a:r>
          </a:p>
        </p:txBody>
      </p:sp>
      <p:sp>
        <p:nvSpPr>
          <p:cNvPr id="45098" name="TextovéPole 61"/>
          <p:cNvSpPr txBox="1">
            <a:spLocks noChangeArrowheads="1"/>
          </p:cNvSpPr>
          <p:nvPr/>
        </p:nvSpPr>
        <p:spPr bwMode="auto">
          <a:xfrm>
            <a:off x="7680325" y="29289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11</a:t>
            </a:r>
          </a:p>
        </p:txBody>
      </p:sp>
      <p:sp>
        <p:nvSpPr>
          <p:cNvPr id="45099" name="TextovéPole 62"/>
          <p:cNvSpPr txBox="1">
            <a:spLocks noChangeArrowheads="1"/>
          </p:cNvSpPr>
          <p:nvPr/>
        </p:nvSpPr>
        <p:spPr bwMode="auto">
          <a:xfrm>
            <a:off x="8609013" y="2928938"/>
            <a:ext cx="35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0</a:t>
            </a:r>
          </a:p>
        </p:txBody>
      </p:sp>
      <p:cxnSp>
        <p:nvCxnSpPr>
          <p:cNvPr id="45100" name="Přímá spojovací čára 79"/>
          <p:cNvCxnSpPr>
            <a:cxnSpLocks noChangeShapeType="1"/>
          </p:cNvCxnSpPr>
          <p:nvPr/>
        </p:nvCxnSpPr>
        <p:spPr bwMode="auto">
          <a:xfrm>
            <a:off x="5037138" y="6072188"/>
            <a:ext cx="3779837" cy="0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01" name="TextovéPole 80"/>
          <p:cNvSpPr txBox="1">
            <a:spLocks noChangeArrowheads="1"/>
          </p:cNvSpPr>
          <p:nvPr/>
        </p:nvSpPr>
        <p:spPr bwMode="auto">
          <a:xfrm>
            <a:off x="5037138" y="5791200"/>
            <a:ext cx="1285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directory</a:t>
            </a:r>
          </a:p>
        </p:txBody>
      </p:sp>
      <p:sp>
        <p:nvSpPr>
          <p:cNvPr id="45102" name="TextovéPole 82"/>
          <p:cNvSpPr txBox="1">
            <a:spLocks noChangeArrowheads="1"/>
          </p:cNvSpPr>
          <p:nvPr/>
        </p:nvSpPr>
        <p:spPr bwMode="auto">
          <a:xfrm>
            <a:off x="7215188" y="5786438"/>
            <a:ext cx="642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offset</a:t>
            </a:r>
          </a:p>
        </p:txBody>
      </p:sp>
      <p:cxnSp>
        <p:nvCxnSpPr>
          <p:cNvPr id="45103" name="Přímá spojovací čára 83"/>
          <p:cNvCxnSpPr>
            <a:cxnSpLocks noChangeShapeType="1"/>
          </p:cNvCxnSpPr>
          <p:nvPr/>
        </p:nvCxnSpPr>
        <p:spPr bwMode="auto">
          <a:xfrm rot="5400000" flipH="1" flipV="1">
            <a:off x="4965701" y="6000750"/>
            <a:ext cx="1444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04" name="Přímá spojovací čára 84"/>
          <p:cNvCxnSpPr>
            <a:cxnSpLocks noChangeShapeType="1"/>
          </p:cNvCxnSpPr>
          <p:nvPr/>
        </p:nvCxnSpPr>
        <p:spPr bwMode="auto">
          <a:xfrm rot="5400000" flipH="1" flipV="1">
            <a:off x="6323013" y="6000750"/>
            <a:ext cx="1444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05" name="Přímá spojovací čára 86"/>
          <p:cNvCxnSpPr>
            <a:cxnSpLocks noChangeShapeType="1"/>
          </p:cNvCxnSpPr>
          <p:nvPr/>
        </p:nvCxnSpPr>
        <p:spPr bwMode="auto">
          <a:xfrm rot="5400000" flipH="1" flipV="1">
            <a:off x="8751888" y="6000750"/>
            <a:ext cx="1444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06" name="TextovéPole 87"/>
          <p:cNvSpPr txBox="1">
            <a:spLocks noChangeArrowheads="1"/>
          </p:cNvSpPr>
          <p:nvPr/>
        </p:nvSpPr>
        <p:spPr bwMode="auto">
          <a:xfrm>
            <a:off x="4822825" y="60721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31</a:t>
            </a:r>
          </a:p>
        </p:txBody>
      </p:sp>
      <p:sp>
        <p:nvSpPr>
          <p:cNvPr id="45107" name="TextovéPole 88"/>
          <p:cNvSpPr txBox="1">
            <a:spLocks noChangeArrowheads="1"/>
          </p:cNvSpPr>
          <p:nvPr/>
        </p:nvSpPr>
        <p:spPr bwMode="auto">
          <a:xfrm>
            <a:off x="6037263" y="6072188"/>
            <a:ext cx="35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22</a:t>
            </a:r>
          </a:p>
        </p:txBody>
      </p:sp>
      <p:sp>
        <p:nvSpPr>
          <p:cNvPr id="45108" name="TextovéPole 89"/>
          <p:cNvSpPr txBox="1">
            <a:spLocks noChangeArrowheads="1"/>
          </p:cNvSpPr>
          <p:nvPr/>
        </p:nvSpPr>
        <p:spPr bwMode="auto">
          <a:xfrm>
            <a:off x="6394450" y="60721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21</a:t>
            </a:r>
          </a:p>
        </p:txBody>
      </p:sp>
      <p:sp>
        <p:nvSpPr>
          <p:cNvPr id="45109" name="TextovéPole 92"/>
          <p:cNvSpPr txBox="1">
            <a:spLocks noChangeArrowheads="1"/>
          </p:cNvSpPr>
          <p:nvPr/>
        </p:nvSpPr>
        <p:spPr bwMode="auto">
          <a:xfrm>
            <a:off x="8609013" y="6072188"/>
            <a:ext cx="35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0</a:t>
            </a:r>
          </a:p>
        </p:txBody>
      </p:sp>
      <p:grpSp>
        <p:nvGrpSpPr>
          <p:cNvPr id="45110" name="Skupina 94"/>
          <p:cNvGrpSpPr>
            <a:grpSpLocks/>
          </p:cNvGrpSpPr>
          <p:nvPr/>
        </p:nvGrpSpPr>
        <p:grpSpPr bwMode="auto">
          <a:xfrm>
            <a:off x="5286375" y="3786188"/>
            <a:ext cx="936625" cy="1152525"/>
            <a:chOff x="5143504" y="3857628"/>
            <a:chExt cx="936000" cy="1152000"/>
          </a:xfrm>
        </p:grpSpPr>
        <p:sp>
          <p:nvSpPr>
            <p:cNvPr id="45130" name="Obdélník 38"/>
            <p:cNvSpPr>
              <a:spLocks noChangeArrowheads="1"/>
            </p:cNvSpPr>
            <p:nvPr/>
          </p:nvSpPr>
          <p:spPr bwMode="auto">
            <a:xfrm>
              <a:off x="5143504" y="3857628"/>
              <a:ext cx="936000" cy="115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5131" name="TextovéPole 93"/>
            <p:cNvSpPr txBox="1">
              <a:spLocks noChangeArrowheads="1"/>
            </p:cNvSpPr>
            <p:nvPr/>
          </p:nvSpPr>
          <p:spPr bwMode="auto">
            <a:xfrm>
              <a:off x="5182876" y="4202796"/>
              <a:ext cx="8572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</a:t>
              </a:r>
            </a:p>
            <a:p>
              <a:pPr algn="ctr" eaLnBrk="1" hangingPunct="1"/>
              <a:r>
                <a:rPr lang="cs-CZ" sz="1200" b="1"/>
                <a:t>directory</a:t>
              </a:r>
            </a:p>
          </p:txBody>
        </p:sp>
      </p:grpSp>
      <p:grpSp>
        <p:nvGrpSpPr>
          <p:cNvPr id="45111" name="Skupina 95"/>
          <p:cNvGrpSpPr>
            <a:grpSpLocks/>
          </p:cNvGrpSpPr>
          <p:nvPr/>
        </p:nvGrpSpPr>
        <p:grpSpPr bwMode="auto">
          <a:xfrm>
            <a:off x="6572250" y="3286125"/>
            <a:ext cx="936625" cy="1152525"/>
            <a:chOff x="5143504" y="3857628"/>
            <a:chExt cx="936000" cy="1152000"/>
          </a:xfrm>
        </p:grpSpPr>
        <p:sp>
          <p:nvSpPr>
            <p:cNvPr id="45128" name="Obdélník 96"/>
            <p:cNvSpPr>
              <a:spLocks noChangeArrowheads="1"/>
            </p:cNvSpPr>
            <p:nvPr/>
          </p:nvSpPr>
          <p:spPr bwMode="auto">
            <a:xfrm>
              <a:off x="5143504" y="3857628"/>
              <a:ext cx="936000" cy="115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5129" name="TextovéPole 97"/>
            <p:cNvSpPr txBox="1">
              <a:spLocks noChangeArrowheads="1"/>
            </p:cNvSpPr>
            <p:nvPr/>
          </p:nvSpPr>
          <p:spPr bwMode="auto">
            <a:xfrm>
              <a:off x="5182876" y="4202796"/>
              <a:ext cx="8572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</a:t>
              </a:r>
            </a:p>
            <a:p>
              <a:pPr algn="ctr" eaLnBrk="1" hangingPunct="1"/>
              <a:r>
                <a:rPr lang="cs-CZ" sz="1200" b="1"/>
                <a:t>table</a:t>
              </a:r>
            </a:p>
          </p:txBody>
        </p:sp>
      </p:grpSp>
      <p:grpSp>
        <p:nvGrpSpPr>
          <p:cNvPr id="45112" name="Skupina 98"/>
          <p:cNvGrpSpPr>
            <a:grpSpLocks/>
          </p:cNvGrpSpPr>
          <p:nvPr/>
        </p:nvGrpSpPr>
        <p:grpSpPr bwMode="auto">
          <a:xfrm>
            <a:off x="7858125" y="3286125"/>
            <a:ext cx="936625" cy="1152525"/>
            <a:chOff x="5143504" y="3857628"/>
            <a:chExt cx="936000" cy="1152000"/>
          </a:xfrm>
        </p:grpSpPr>
        <p:sp>
          <p:nvSpPr>
            <p:cNvPr id="45126" name="Obdélník 99"/>
            <p:cNvSpPr>
              <a:spLocks noChangeArrowheads="1"/>
            </p:cNvSpPr>
            <p:nvPr/>
          </p:nvSpPr>
          <p:spPr bwMode="auto">
            <a:xfrm>
              <a:off x="5143504" y="3857628"/>
              <a:ext cx="936000" cy="115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5127" name="TextovéPole 100"/>
            <p:cNvSpPr txBox="1">
              <a:spLocks noChangeArrowheads="1"/>
            </p:cNvSpPr>
            <p:nvPr/>
          </p:nvSpPr>
          <p:spPr bwMode="auto">
            <a:xfrm>
              <a:off x="5182876" y="4202796"/>
              <a:ext cx="8572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4-KB</a:t>
              </a:r>
            </a:p>
            <a:p>
              <a:pPr algn="ctr" eaLnBrk="1" hangingPunct="1"/>
              <a:r>
                <a:rPr lang="cs-CZ" sz="1200" b="1"/>
                <a:t>page</a:t>
              </a:r>
            </a:p>
          </p:txBody>
        </p:sp>
      </p:grpSp>
      <p:grpSp>
        <p:nvGrpSpPr>
          <p:cNvPr id="45113" name="Skupina 101"/>
          <p:cNvGrpSpPr>
            <a:grpSpLocks/>
          </p:cNvGrpSpPr>
          <p:nvPr/>
        </p:nvGrpSpPr>
        <p:grpSpPr bwMode="auto">
          <a:xfrm>
            <a:off x="7858125" y="4500563"/>
            <a:ext cx="936625" cy="1152525"/>
            <a:chOff x="5143504" y="3857628"/>
            <a:chExt cx="936000" cy="1152000"/>
          </a:xfrm>
        </p:grpSpPr>
        <p:sp>
          <p:nvSpPr>
            <p:cNvPr id="45124" name="Obdélník 102"/>
            <p:cNvSpPr>
              <a:spLocks noChangeArrowheads="1"/>
            </p:cNvSpPr>
            <p:nvPr/>
          </p:nvSpPr>
          <p:spPr bwMode="auto">
            <a:xfrm>
              <a:off x="5143504" y="3857628"/>
              <a:ext cx="936000" cy="115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5125" name="TextovéPole 103"/>
            <p:cNvSpPr txBox="1">
              <a:spLocks noChangeArrowheads="1"/>
            </p:cNvSpPr>
            <p:nvPr/>
          </p:nvSpPr>
          <p:spPr bwMode="auto">
            <a:xfrm>
              <a:off x="5182876" y="4202796"/>
              <a:ext cx="8572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4-MB</a:t>
              </a:r>
            </a:p>
            <a:p>
              <a:pPr algn="ctr" eaLnBrk="1" hangingPunct="1"/>
              <a:r>
                <a:rPr lang="cs-CZ" sz="1200" b="1"/>
                <a:t>page</a:t>
              </a:r>
            </a:p>
          </p:txBody>
        </p:sp>
      </p:grpSp>
      <p:cxnSp>
        <p:nvCxnSpPr>
          <p:cNvPr id="45114" name="Přímá spojovací šipka 107"/>
          <p:cNvCxnSpPr>
            <a:cxnSpLocks noChangeShapeType="1"/>
          </p:cNvCxnSpPr>
          <p:nvPr/>
        </p:nvCxnSpPr>
        <p:spPr bwMode="auto">
          <a:xfrm rot="5400000">
            <a:off x="5330825" y="3351213"/>
            <a:ext cx="8461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15" name="Přímá spojovací šipka 110"/>
          <p:cNvCxnSpPr>
            <a:cxnSpLocks noChangeShapeType="1"/>
          </p:cNvCxnSpPr>
          <p:nvPr/>
        </p:nvCxnSpPr>
        <p:spPr bwMode="auto">
          <a:xfrm rot="5400000">
            <a:off x="6859588" y="3108325"/>
            <a:ext cx="3603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16" name="Přímá spojovací šipka 112"/>
          <p:cNvCxnSpPr>
            <a:cxnSpLocks noChangeShapeType="1"/>
          </p:cNvCxnSpPr>
          <p:nvPr/>
        </p:nvCxnSpPr>
        <p:spPr bwMode="auto">
          <a:xfrm rot="5400000">
            <a:off x="8145463" y="3108325"/>
            <a:ext cx="3603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17" name="Přímá spojovací šipka 114"/>
          <p:cNvCxnSpPr>
            <a:cxnSpLocks noChangeShapeType="1"/>
            <a:stCxn id="45128" idx="3"/>
            <a:endCxn id="45126" idx="1"/>
          </p:cNvCxnSpPr>
          <p:nvPr/>
        </p:nvCxnSpPr>
        <p:spPr bwMode="auto">
          <a:xfrm>
            <a:off x="7508875" y="3862388"/>
            <a:ext cx="3492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18" name="Přímá spojovací šipka 116"/>
          <p:cNvCxnSpPr>
            <a:cxnSpLocks noChangeShapeType="1"/>
          </p:cNvCxnSpPr>
          <p:nvPr/>
        </p:nvCxnSpPr>
        <p:spPr bwMode="auto">
          <a:xfrm>
            <a:off x="6215063" y="4572000"/>
            <a:ext cx="1643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19" name="Pravoúhlá spojovací čára 118"/>
          <p:cNvCxnSpPr>
            <a:cxnSpLocks noChangeShapeType="1"/>
          </p:cNvCxnSpPr>
          <p:nvPr/>
        </p:nvCxnSpPr>
        <p:spPr bwMode="auto">
          <a:xfrm flipV="1">
            <a:off x="6215063" y="3286125"/>
            <a:ext cx="357187" cy="1044575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20" name="Přímá spojovací šipka 121"/>
          <p:cNvCxnSpPr>
            <a:cxnSpLocks noChangeShapeType="1"/>
          </p:cNvCxnSpPr>
          <p:nvPr/>
        </p:nvCxnSpPr>
        <p:spPr bwMode="auto">
          <a:xfrm rot="16200000" flipV="1">
            <a:off x="5330825" y="5351463"/>
            <a:ext cx="8461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21" name="Tvar 123"/>
          <p:cNvCxnSpPr>
            <a:cxnSpLocks noChangeShapeType="1"/>
            <a:stCxn id="45102" idx="3"/>
            <a:endCxn id="45124" idx="2"/>
          </p:cNvCxnSpPr>
          <p:nvPr/>
        </p:nvCxnSpPr>
        <p:spPr bwMode="auto">
          <a:xfrm flipV="1">
            <a:off x="7858125" y="5653088"/>
            <a:ext cx="900113" cy="2714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22" name="TextovéPole 126"/>
          <p:cNvSpPr txBox="1">
            <a:spLocks noChangeArrowheads="1"/>
          </p:cNvSpPr>
          <p:nvPr/>
        </p:nvSpPr>
        <p:spPr bwMode="auto">
          <a:xfrm>
            <a:off x="4214813" y="478631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CR3</a:t>
            </a:r>
          </a:p>
          <a:p>
            <a:pPr algn="ctr" eaLnBrk="1" hangingPunct="1"/>
            <a:r>
              <a:rPr lang="cs-CZ" sz="1200"/>
              <a:t>register</a:t>
            </a:r>
          </a:p>
        </p:txBody>
      </p:sp>
      <p:cxnSp>
        <p:nvCxnSpPr>
          <p:cNvPr id="45123" name="Přímá spojovací šipka 128"/>
          <p:cNvCxnSpPr>
            <a:cxnSpLocks noChangeShapeType="1"/>
          </p:cNvCxnSpPr>
          <p:nvPr/>
        </p:nvCxnSpPr>
        <p:spPr bwMode="auto">
          <a:xfrm>
            <a:off x="4857750" y="4929188"/>
            <a:ext cx="428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INTEL PENTIUM</a:t>
            </a:r>
            <a:endParaRPr lang="cs-CZ" dirty="0"/>
          </a:p>
        </p:txBody>
      </p:sp>
      <p:sp>
        <p:nvSpPr>
          <p:cNvPr id="460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6084" name="Obdélník 4"/>
          <p:cNvSpPr>
            <a:spLocks noChangeArrowheads="1"/>
          </p:cNvSpPr>
          <p:nvPr/>
        </p:nvSpPr>
        <p:spPr bwMode="auto">
          <a:xfrm>
            <a:off x="2786063" y="1643063"/>
            <a:ext cx="5214937" cy="500062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5" name="Elipsa 6"/>
          <p:cNvSpPr>
            <a:spLocks noChangeArrowheads="1"/>
          </p:cNvSpPr>
          <p:nvPr/>
        </p:nvSpPr>
        <p:spPr bwMode="auto">
          <a:xfrm>
            <a:off x="4929188" y="4037013"/>
            <a:ext cx="500062" cy="500062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6" name="Obdélník 5"/>
          <p:cNvSpPr>
            <a:spLocks noChangeArrowheads="1"/>
          </p:cNvSpPr>
          <p:nvPr/>
        </p:nvSpPr>
        <p:spPr bwMode="auto">
          <a:xfrm>
            <a:off x="1714500" y="3357563"/>
            <a:ext cx="2714625" cy="18573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7" name="Obdélník 7"/>
          <p:cNvSpPr>
            <a:spLocks noChangeArrowheads="1"/>
          </p:cNvSpPr>
          <p:nvPr/>
        </p:nvSpPr>
        <p:spPr bwMode="auto">
          <a:xfrm>
            <a:off x="1714500" y="4000500"/>
            <a:ext cx="2714625" cy="5715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6088" name="Přímá spojovací čára 10"/>
          <p:cNvCxnSpPr>
            <a:cxnSpLocks noChangeShapeType="1"/>
          </p:cNvCxnSpPr>
          <p:nvPr/>
        </p:nvCxnSpPr>
        <p:spPr bwMode="auto">
          <a:xfrm rot="16200000" flipH="1">
            <a:off x="4037013" y="189230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9" name="Přímá spojovací čára 12"/>
          <p:cNvCxnSpPr>
            <a:cxnSpLocks noChangeShapeType="1"/>
          </p:cNvCxnSpPr>
          <p:nvPr/>
        </p:nvCxnSpPr>
        <p:spPr bwMode="auto">
          <a:xfrm>
            <a:off x="3000375" y="5643563"/>
            <a:ext cx="4500563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0" name="TextovéPole 13"/>
          <p:cNvSpPr txBox="1">
            <a:spLocks noChangeArrowheads="1"/>
          </p:cNvSpPr>
          <p:nvPr/>
        </p:nvSpPr>
        <p:spPr bwMode="auto">
          <a:xfrm>
            <a:off x="1143000" y="1724025"/>
            <a:ext cx="1571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adress</a:t>
            </a:r>
          </a:p>
        </p:txBody>
      </p:sp>
      <p:sp>
        <p:nvSpPr>
          <p:cNvPr id="46091" name="TextovéPole 14"/>
          <p:cNvSpPr txBox="1">
            <a:spLocks noChangeArrowheads="1"/>
          </p:cNvSpPr>
          <p:nvPr/>
        </p:nvSpPr>
        <p:spPr bwMode="auto">
          <a:xfrm>
            <a:off x="2928938" y="1724025"/>
            <a:ext cx="12144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selector</a:t>
            </a:r>
          </a:p>
        </p:txBody>
      </p:sp>
      <p:sp>
        <p:nvSpPr>
          <p:cNvPr id="46092" name="TextovéPole 17"/>
          <p:cNvSpPr txBox="1">
            <a:spLocks noChangeArrowheads="1"/>
          </p:cNvSpPr>
          <p:nvPr/>
        </p:nvSpPr>
        <p:spPr bwMode="auto">
          <a:xfrm>
            <a:off x="4572000" y="1724025"/>
            <a:ext cx="3143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offset</a:t>
            </a:r>
          </a:p>
        </p:txBody>
      </p:sp>
      <p:sp>
        <p:nvSpPr>
          <p:cNvPr id="46093" name="TextovéPole 18"/>
          <p:cNvSpPr txBox="1">
            <a:spLocks noChangeArrowheads="1"/>
          </p:cNvSpPr>
          <p:nvPr/>
        </p:nvSpPr>
        <p:spPr bwMode="auto">
          <a:xfrm>
            <a:off x="1820863" y="3000375"/>
            <a:ext cx="2500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descriptor table</a:t>
            </a:r>
          </a:p>
        </p:txBody>
      </p:sp>
      <p:sp>
        <p:nvSpPr>
          <p:cNvPr id="46094" name="TextovéPole 19"/>
          <p:cNvSpPr txBox="1">
            <a:spLocks noChangeArrowheads="1"/>
          </p:cNvSpPr>
          <p:nvPr/>
        </p:nvSpPr>
        <p:spPr bwMode="auto">
          <a:xfrm>
            <a:off x="5000625" y="4116388"/>
            <a:ext cx="3571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+</a:t>
            </a:r>
          </a:p>
        </p:txBody>
      </p:sp>
      <p:sp>
        <p:nvSpPr>
          <p:cNvPr id="46095" name="TextovéPole 20"/>
          <p:cNvSpPr txBox="1">
            <a:spLocks noChangeArrowheads="1"/>
          </p:cNvSpPr>
          <p:nvPr/>
        </p:nvSpPr>
        <p:spPr bwMode="auto">
          <a:xfrm>
            <a:off x="1820863" y="4116388"/>
            <a:ext cx="2500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segment descriptor</a:t>
            </a:r>
          </a:p>
        </p:txBody>
      </p:sp>
      <p:sp>
        <p:nvSpPr>
          <p:cNvPr id="46096" name="TextovéPole 21"/>
          <p:cNvSpPr txBox="1">
            <a:spLocks noChangeArrowheads="1"/>
          </p:cNvSpPr>
          <p:nvPr/>
        </p:nvSpPr>
        <p:spPr bwMode="auto">
          <a:xfrm>
            <a:off x="3214688" y="5715000"/>
            <a:ext cx="4000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32-bit linear address</a:t>
            </a:r>
          </a:p>
        </p:txBody>
      </p:sp>
      <p:cxnSp>
        <p:nvCxnSpPr>
          <p:cNvPr id="46097" name="Tvar 23"/>
          <p:cNvCxnSpPr>
            <a:cxnSpLocks noChangeShapeType="1"/>
            <a:endCxn id="46087" idx="1"/>
          </p:cNvCxnSpPr>
          <p:nvPr/>
        </p:nvCxnSpPr>
        <p:spPr bwMode="auto">
          <a:xfrm rot="5400000">
            <a:off x="1428750" y="2428875"/>
            <a:ext cx="2143125" cy="1571625"/>
          </a:xfrm>
          <a:prstGeom prst="bentConnector4">
            <a:avLst>
              <a:gd name="adj1" fmla="val 30394"/>
              <a:gd name="adj2" fmla="val 12313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8" name="Přímá spojovací šipka 27"/>
          <p:cNvCxnSpPr>
            <a:cxnSpLocks noChangeShapeType="1"/>
          </p:cNvCxnSpPr>
          <p:nvPr/>
        </p:nvCxnSpPr>
        <p:spPr bwMode="auto">
          <a:xfrm rot="5400000">
            <a:off x="3215482" y="2570956"/>
            <a:ext cx="8572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9" name="Tvar 30"/>
          <p:cNvCxnSpPr>
            <a:cxnSpLocks noChangeShapeType="1"/>
            <a:endCxn id="46085" idx="6"/>
          </p:cNvCxnSpPr>
          <p:nvPr/>
        </p:nvCxnSpPr>
        <p:spPr bwMode="auto">
          <a:xfrm rot="5400000">
            <a:off x="4679156" y="2893219"/>
            <a:ext cx="2143125" cy="6429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0" name="Přímá spojovací šipka 34"/>
          <p:cNvCxnSpPr>
            <a:cxnSpLocks noChangeShapeType="1"/>
            <a:stCxn id="46087" idx="3"/>
            <a:endCxn id="46085" idx="2"/>
          </p:cNvCxnSpPr>
          <p:nvPr/>
        </p:nvCxnSpPr>
        <p:spPr bwMode="auto">
          <a:xfrm>
            <a:off x="4429125" y="4286250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1" name="Přímá spojovací šipka 40"/>
          <p:cNvCxnSpPr>
            <a:cxnSpLocks noChangeShapeType="1"/>
          </p:cNvCxnSpPr>
          <p:nvPr/>
        </p:nvCxnSpPr>
        <p:spPr bwMode="auto">
          <a:xfrm rot="5400000">
            <a:off x="4619625" y="5091113"/>
            <a:ext cx="11160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5750" y="1143000"/>
            <a:ext cx="8501063" cy="215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Při kompilaci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umístění v paměti je známé a priori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lze generovat absolutní kód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při změně umístění se musí program znovu přeložit</a:t>
            </a:r>
          </a:p>
        </p:txBody>
      </p:sp>
      <p:sp>
        <p:nvSpPr>
          <p:cNvPr id="11267" name="Zástupný symbol pro obsah 31"/>
          <p:cNvSpPr>
            <a:spLocks noGrp="1"/>
          </p:cNvSpPr>
          <p:nvPr>
            <p:ph sz="half" idx="2"/>
          </p:nvPr>
        </p:nvSpPr>
        <p:spPr>
          <a:xfrm>
            <a:off x="285750" y="2643188"/>
            <a:ext cx="5429250" cy="3357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Při zavádění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umístění v paměti není známé v době kompilace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generuje se přemístitelný kód (relocatable code).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Za běhu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jestliže proces může měnit svoji polohu </a:t>
            </a:r>
            <a:br>
              <a:rPr lang="cs-CZ" sz="2000" smtClean="0"/>
            </a:br>
            <a:r>
              <a:rPr lang="cs-CZ" sz="2000" smtClean="0"/>
              <a:t>během provádění, vázání se zpožďuje </a:t>
            </a:r>
            <a:br>
              <a:rPr lang="cs-CZ" sz="2000" smtClean="0"/>
            </a:br>
            <a:r>
              <a:rPr lang="cs-CZ" sz="2000" smtClean="0"/>
              <a:t>na dobu běhu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musí být dostupná hardwarová podpora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smtClean="0"/>
              <a:t>bázové registry, mezní registry, …</a:t>
            </a:r>
          </a:p>
          <a:p>
            <a:pPr lvl="1"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/>
            <a:endParaRPr lang="cs-CZ" smtClean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VÁZÁNÍ ADRES – MOŽNOSTI</a:t>
            </a:r>
            <a:endParaRPr lang="cs-CZ" dirty="0"/>
          </a:p>
        </p:txBody>
      </p:sp>
      <p:sp>
        <p:nvSpPr>
          <p:cNvPr id="1126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1270" name="Skupina 32"/>
          <p:cNvGrpSpPr>
            <a:grpSpLocks/>
          </p:cNvGrpSpPr>
          <p:nvPr/>
        </p:nvGrpSpPr>
        <p:grpSpPr bwMode="auto">
          <a:xfrm>
            <a:off x="5691188" y="2643188"/>
            <a:ext cx="3238500" cy="3070225"/>
            <a:chOff x="5906680" y="2937275"/>
            <a:chExt cx="3318288" cy="2923497"/>
          </a:xfrm>
        </p:grpSpPr>
        <p:grpSp>
          <p:nvGrpSpPr>
            <p:cNvPr id="11271" name="Skupina 8"/>
            <p:cNvGrpSpPr>
              <a:grpSpLocks/>
            </p:cNvGrpSpPr>
            <p:nvPr/>
          </p:nvGrpSpPr>
          <p:grpSpPr bwMode="auto">
            <a:xfrm>
              <a:off x="6507478" y="3022531"/>
              <a:ext cx="1472607" cy="2807900"/>
              <a:chOff x="1357291" y="1643050"/>
              <a:chExt cx="2143140" cy="4286280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1356448" y="1642127"/>
                <a:ext cx="2144746" cy="858397"/>
              </a:xfrm>
              <a:prstGeom prst="rect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356448" y="2500524"/>
                <a:ext cx="2144746" cy="856089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356448" y="3356612"/>
                <a:ext cx="2144746" cy="858397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1356448" y="4215009"/>
                <a:ext cx="2144746" cy="85609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1356448" y="5071099"/>
                <a:ext cx="2144746" cy="858397"/>
              </a:xfrm>
              <a:prstGeom prst="rect">
                <a:avLst/>
              </a:prstGeom>
              <a:solidFill>
                <a:srgbClr val="FF99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8" name="Obdélník 7"/>
            <p:cNvSpPr/>
            <p:nvPr/>
          </p:nvSpPr>
          <p:spPr bwMode="auto">
            <a:xfrm>
              <a:off x="8276653" y="4022627"/>
              <a:ext cx="883251" cy="232791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273" name="TextovéPole 36"/>
            <p:cNvSpPr txBox="1">
              <a:spLocks noChangeArrowheads="1"/>
            </p:cNvSpPr>
            <p:nvPr/>
          </p:nvSpPr>
          <p:spPr bwMode="auto">
            <a:xfrm>
              <a:off x="6804595" y="3127447"/>
              <a:ext cx="878370" cy="351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operating system</a:t>
              </a:r>
            </a:p>
          </p:txBody>
        </p:sp>
        <p:sp>
          <p:nvSpPr>
            <p:cNvPr id="11274" name="TextovéPole 39"/>
            <p:cNvSpPr txBox="1">
              <a:spLocks noChangeArrowheads="1"/>
            </p:cNvSpPr>
            <p:nvPr/>
          </p:nvSpPr>
          <p:spPr bwMode="auto">
            <a:xfrm>
              <a:off x="6841194" y="487814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  <p:sp>
          <p:nvSpPr>
            <p:cNvPr id="11275" name="TextovéPole 41"/>
            <p:cNvSpPr txBox="1">
              <a:spLocks noChangeArrowheads="1"/>
            </p:cNvSpPr>
            <p:nvPr/>
          </p:nvSpPr>
          <p:spPr bwMode="auto">
            <a:xfrm>
              <a:off x="8398127" y="4028170"/>
              <a:ext cx="638129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 b="1">
                  <a:cs typeface="Arial" charset="0"/>
                </a:rPr>
                <a:t>300040</a:t>
              </a:r>
            </a:p>
          </p:txBody>
        </p:sp>
        <p:sp>
          <p:nvSpPr>
            <p:cNvPr id="11276" name="TextovéPole 42"/>
            <p:cNvSpPr txBox="1">
              <a:spLocks noChangeArrowheads="1"/>
            </p:cNvSpPr>
            <p:nvPr/>
          </p:nvSpPr>
          <p:spPr bwMode="auto">
            <a:xfrm>
              <a:off x="6309422" y="2937275"/>
              <a:ext cx="245435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0</a:t>
              </a:r>
            </a:p>
          </p:txBody>
        </p:sp>
        <p:sp>
          <p:nvSpPr>
            <p:cNvPr id="11277" name="TextovéPole 43"/>
            <p:cNvSpPr txBox="1">
              <a:spLocks noChangeArrowheads="1"/>
            </p:cNvSpPr>
            <p:nvPr/>
          </p:nvSpPr>
          <p:spPr bwMode="auto">
            <a:xfrm>
              <a:off x="5955767" y="3492615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256000</a:t>
              </a:r>
            </a:p>
          </p:txBody>
        </p:sp>
        <p:sp>
          <p:nvSpPr>
            <p:cNvPr id="11278" name="TextovéPole 44"/>
            <p:cNvSpPr txBox="1">
              <a:spLocks noChangeArrowheads="1"/>
            </p:cNvSpPr>
            <p:nvPr/>
          </p:nvSpPr>
          <p:spPr bwMode="auto">
            <a:xfrm>
              <a:off x="5955767" y="404795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300040</a:t>
              </a:r>
            </a:p>
          </p:txBody>
        </p:sp>
        <p:sp>
          <p:nvSpPr>
            <p:cNvPr id="11279" name="TextovéPole 45"/>
            <p:cNvSpPr txBox="1">
              <a:spLocks noChangeArrowheads="1"/>
            </p:cNvSpPr>
            <p:nvPr/>
          </p:nvSpPr>
          <p:spPr bwMode="auto">
            <a:xfrm>
              <a:off x="5955767" y="460329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420940</a:t>
              </a:r>
            </a:p>
          </p:txBody>
        </p:sp>
        <p:sp>
          <p:nvSpPr>
            <p:cNvPr id="11280" name="TextovéPole 46"/>
            <p:cNvSpPr txBox="1">
              <a:spLocks noChangeArrowheads="1"/>
            </p:cNvSpPr>
            <p:nvPr/>
          </p:nvSpPr>
          <p:spPr bwMode="auto">
            <a:xfrm>
              <a:off x="5955767" y="515863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880000</a:t>
              </a:r>
            </a:p>
          </p:txBody>
        </p:sp>
        <p:sp>
          <p:nvSpPr>
            <p:cNvPr id="11281" name="TextovéPole 47"/>
            <p:cNvSpPr txBox="1">
              <a:spLocks noChangeArrowheads="1"/>
            </p:cNvSpPr>
            <p:nvPr/>
          </p:nvSpPr>
          <p:spPr bwMode="auto">
            <a:xfrm>
              <a:off x="5906680" y="5640929"/>
              <a:ext cx="687216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1024000</a:t>
              </a:r>
            </a:p>
          </p:txBody>
        </p:sp>
        <p:sp>
          <p:nvSpPr>
            <p:cNvPr id="11282" name="TextovéPole 48"/>
            <p:cNvSpPr txBox="1">
              <a:spLocks noChangeArrowheads="1"/>
            </p:cNvSpPr>
            <p:nvPr/>
          </p:nvSpPr>
          <p:spPr bwMode="auto">
            <a:xfrm>
              <a:off x="8248684" y="4228883"/>
              <a:ext cx="976284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>
                  <a:cs typeface="Arial" charset="0"/>
                </a:rPr>
                <a:t>base</a:t>
              </a:r>
            </a:p>
          </p:txBody>
        </p:sp>
        <p:cxnSp>
          <p:nvCxnSpPr>
            <p:cNvPr id="22" name="Přímá spojovací šipka 21"/>
            <p:cNvCxnSpPr/>
            <p:nvPr/>
          </p:nvCxnSpPr>
          <p:spPr bwMode="auto">
            <a:xfrm rot="10800000">
              <a:off x="7983863" y="4139022"/>
              <a:ext cx="287911" cy="15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bdélník 22"/>
            <p:cNvSpPr/>
            <p:nvPr/>
          </p:nvSpPr>
          <p:spPr bwMode="auto">
            <a:xfrm>
              <a:off x="8276653" y="4587978"/>
              <a:ext cx="883251" cy="234303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285" name="TextovéPole 51"/>
            <p:cNvSpPr txBox="1">
              <a:spLocks noChangeArrowheads="1"/>
            </p:cNvSpPr>
            <p:nvPr/>
          </p:nvSpPr>
          <p:spPr bwMode="auto">
            <a:xfrm>
              <a:off x="8398127" y="4594950"/>
              <a:ext cx="638129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 b="1">
                  <a:cs typeface="Arial" charset="0"/>
                </a:rPr>
                <a:t>120900</a:t>
              </a:r>
            </a:p>
          </p:txBody>
        </p:sp>
        <p:sp>
          <p:nvSpPr>
            <p:cNvPr id="11286" name="TextovéPole 52"/>
            <p:cNvSpPr txBox="1">
              <a:spLocks noChangeArrowheads="1"/>
            </p:cNvSpPr>
            <p:nvPr/>
          </p:nvSpPr>
          <p:spPr bwMode="auto">
            <a:xfrm>
              <a:off x="8273773" y="4813342"/>
              <a:ext cx="927197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>
                  <a:cs typeface="Arial" charset="0"/>
                </a:rPr>
                <a:t>limit</a:t>
              </a:r>
            </a:p>
          </p:txBody>
        </p:sp>
        <p:cxnSp>
          <p:nvCxnSpPr>
            <p:cNvPr id="26" name="Přímá spojovací šipka 25"/>
            <p:cNvCxnSpPr/>
            <p:nvPr/>
          </p:nvCxnSpPr>
          <p:spPr bwMode="auto">
            <a:xfrm rot="10800000">
              <a:off x="7985490" y="4704373"/>
              <a:ext cx="287910" cy="15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8" name="TextovéPole 39"/>
            <p:cNvSpPr txBox="1">
              <a:spLocks noChangeArrowheads="1"/>
            </p:cNvSpPr>
            <p:nvPr/>
          </p:nvSpPr>
          <p:spPr bwMode="auto">
            <a:xfrm>
              <a:off x="6841194" y="431656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  <p:sp>
          <p:nvSpPr>
            <p:cNvPr id="11289" name="TextovéPole 39"/>
            <p:cNvSpPr txBox="1">
              <a:spLocks noChangeArrowheads="1"/>
            </p:cNvSpPr>
            <p:nvPr/>
          </p:nvSpPr>
          <p:spPr bwMode="auto">
            <a:xfrm>
              <a:off x="6841194" y="375498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</a:t>
            </a:r>
            <a:endParaRPr lang="cs-CZ" dirty="0"/>
          </a:p>
        </p:txBody>
      </p:sp>
      <p:sp>
        <p:nvSpPr>
          <p:cNvPr id="471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cxnSp>
        <p:nvCxnSpPr>
          <p:cNvPr id="47108" name="Přímá spojovací čára 16"/>
          <p:cNvCxnSpPr>
            <a:cxnSpLocks noChangeShapeType="1"/>
          </p:cNvCxnSpPr>
          <p:nvPr/>
        </p:nvCxnSpPr>
        <p:spPr bwMode="auto">
          <a:xfrm>
            <a:off x="571500" y="2781300"/>
            <a:ext cx="8143875" cy="1588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7109" name="Skupina 42"/>
          <p:cNvGrpSpPr>
            <a:grpSpLocks/>
          </p:cNvGrpSpPr>
          <p:nvPr/>
        </p:nvGrpSpPr>
        <p:grpSpPr bwMode="auto">
          <a:xfrm>
            <a:off x="928688" y="1257300"/>
            <a:ext cx="7199312" cy="647700"/>
            <a:chOff x="928662" y="1393805"/>
            <a:chExt cx="7200000" cy="648001"/>
          </a:xfrm>
        </p:grpSpPr>
        <p:sp>
          <p:nvSpPr>
            <p:cNvPr id="47147" name="Obdélník 5"/>
            <p:cNvSpPr>
              <a:spLocks noChangeArrowheads="1"/>
            </p:cNvSpPr>
            <p:nvPr/>
          </p:nvSpPr>
          <p:spPr bwMode="auto">
            <a:xfrm>
              <a:off x="928662" y="1393805"/>
              <a:ext cx="7200000" cy="648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cxnSp>
          <p:nvCxnSpPr>
            <p:cNvPr id="47148" name="Přímá spojovací čára 18"/>
            <p:cNvCxnSpPr>
              <a:cxnSpLocks noChangeShapeType="1"/>
            </p:cNvCxnSpPr>
            <p:nvPr/>
          </p:nvCxnSpPr>
          <p:spPr bwMode="auto">
            <a:xfrm rot="16200000" flipH="1">
              <a:off x="4204662" y="1717011"/>
              <a:ext cx="64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49" name="Přímá spojovací čára 20"/>
            <p:cNvCxnSpPr>
              <a:cxnSpLocks noChangeShapeType="1"/>
            </p:cNvCxnSpPr>
            <p:nvPr/>
          </p:nvCxnSpPr>
          <p:spPr bwMode="auto">
            <a:xfrm rot="16200000" flipH="1">
              <a:off x="2391406" y="1717012"/>
              <a:ext cx="64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50" name="Přímá spojovací čára 23"/>
            <p:cNvCxnSpPr>
              <a:cxnSpLocks noChangeShapeType="1"/>
            </p:cNvCxnSpPr>
            <p:nvPr/>
          </p:nvCxnSpPr>
          <p:spPr bwMode="auto">
            <a:xfrm rot="16200000" flipH="1">
              <a:off x="6034744" y="1717011"/>
              <a:ext cx="64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51" name="TextovéPole 24"/>
            <p:cNvSpPr txBox="1">
              <a:spLocks noChangeArrowheads="1"/>
            </p:cNvSpPr>
            <p:nvPr/>
          </p:nvSpPr>
          <p:spPr bwMode="auto">
            <a:xfrm>
              <a:off x="1071538" y="1425418"/>
              <a:ext cx="150019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global directory</a:t>
              </a:r>
            </a:p>
          </p:txBody>
        </p:sp>
        <p:sp>
          <p:nvSpPr>
            <p:cNvPr id="47152" name="TextovéPole 25"/>
            <p:cNvSpPr txBox="1">
              <a:spLocks noChangeArrowheads="1"/>
            </p:cNvSpPr>
            <p:nvPr/>
          </p:nvSpPr>
          <p:spPr bwMode="auto">
            <a:xfrm>
              <a:off x="2857488" y="1425418"/>
              <a:ext cx="150019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middle</a:t>
              </a:r>
            </a:p>
            <a:p>
              <a:pPr algn="ctr" eaLnBrk="1" hangingPunct="1"/>
              <a:r>
                <a:rPr lang="cs-CZ" sz="1600" b="1"/>
                <a:t>directory</a:t>
              </a:r>
            </a:p>
          </p:txBody>
        </p:sp>
        <p:sp>
          <p:nvSpPr>
            <p:cNvPr id="47153" name="TextovéPole 26"/>
            <p:cNvSpPr txBox="1">
              <a:spLocks noChangeArrowheads="1"/>
            </p:cNvSpPr>
            <p:nvPr/>
          </p:nvSpPr>
          <p:spPr bwMode="auto">
            <a:xfrm>
              <a:off x="4714876" y="1425418"/>
              <a:ext cx="150019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page</a:t>
              </a:r>
            </a:p>
            <a:p>
              <a:pPr algn="ctr" eaLnBrk="1" hangingPunct="1"/>
              <a:r>
                <a:rPr lang="cs-CZ" sz="1600" b="1"/>
                <a:t>table</a:t>
              </a:r>
            </a:p>
          </p:txBody>
        </p:sp>
        <p:sp>
          <p:nvSpPr>
            <p:cNvPr id="47154" name="TextovéPole 27"/>
            <p:cNvSpPr txBox="1">
              <a:spLocks noChangeArrowheads="1"/>
            </p:cNvSpPr>
            <p:nvPr/>
          </p:nvSpPr>
          <p:spPr bwMode="auto">
            <a:xfrm>
              <a:off x="6500826" y="1548528"/>
              <a:ext cx="15001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offset</a:t>
              </a:r>
            </a:p>
          </p:txBody>
        </p:sp>
      </p:grpSp>
      <p:sp>
        <p:nvSpPr>
          <p:cNvPr id="47110" name="TextovéPole 28"/>
          <p:cNvSpPr txBox="1">
            <a:spLocks noChangeArrowheads="1"/>
          </p:cNvSpPr>
          <p:nvPr/>
        </p:nvSpPr>
        <p:spPr bwMode="auto">
          <a:xfrm>
            <a:off x="642938" y="2424113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global directory</a:t>
            </a:r>
          </a:p>
        </p:txBody>
      </p:sp>
      <p:sp>
        <p:nvSpPr>
          <p:cNvPr id="47111" name="TextovéPole 29"/>
          <p:cNvSpPr txBox="1">
            <a:spLocks noChangeArrowheads="1"/>
          </p:cNvSpPr>
          <p:nvPr/>
        </p:nvSpPr>
        <p:spPr bwMode="auto">
          <a:xfrm>
            <a:off x="2786063" y="2424113"/>
            <a:ext cx="1643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middle directory</a:t>
            </a:r>
          </a:p>
        </p:txBody>
      </p:sp>
      <p:sp>
        <p:nvSpPr>
          <p:cNvPr id="47112" name="TextovéPole 30"/>
          <p:cNvSpPr txBox="1">
            <a:spLocks noChangeArrowheads="1"/>
          </p:cNvSpPr>
          <p:nvPr/>
        </p:nvSpPr>
        <p:spPr bwMode="auto">
          <a:xfrm>
            <a:off x="4572000" y="2424113"/>
            <a:ext cx="171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sp>
        <p:nvSpPr>
          <p:cNvPr id="47113" name="TextovéPole 31"/>
          <p:cNvSpPr txBox="1">
            <a:spLocks noChangeArrowheads="1"/>
          </p:cNvSpPr>
          <p:nvPr/>
        </p:nvSpPr>
        <p:spPr bwMode="auto">
          <a:xfrm>
            <a:off x="6715125" y="2424113"/>
            <a:ext cx="1571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offset</a:t>
            </a:r>
          </a:p>
        </p:txBody>
      </p:sp>
      <p:sp>
        <p:nvSpPr>
          <p:cNvPr id="47114" name="TextovéPole 32"/>
          <p:cNvSpPr txBox="1">
            <a:spLocks noChangeArrowheads="1"/>
          </p:cNvSpPr>
          <p:nvPr/>
        </p:nvSpPr>
        <p:spPr bwMode="auto">
          <a:xfrm>
            <a:off x="3643313" y="2119313"/>
            <a:ext cx="1785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(linear adresses)</a:t>
            </a:r>
          </a:p>
        </p:txBody>
      </p:sp>
      <p:cxnSp>
        <p:nvCxnSpPr>
          <p:cNvPr id="47115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500856" y="2709069"/>
            <a:ext cx="1428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6" name="Přímá spojovací čára 37"/>
          <p:cNvCxnSpPr>
            <a:cxnSpLocks noChangeShapeType="1"/>
          </p:cNvCxnSpPr>
          <p:nvPr/>
        </p:nvCxnSpPr>
        <p:spPr bwMode="auto">
          <a:xfrm rot="5400000" flipH="1" flipV="1">
            <a:off x="8644731" y="2709069"/>
            <a:ext cx="1428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7" name="Přímá spojovací čára 38"/>
          <p:cNvCxnSpPr>
            <a:cxnSpLocks noChangeShapeType="1"/>
          </p:cNvCxnSpPr>
          <p:nvPr/>
        </p:nvCxnSpPr>
        <p:spPr bwMode="auto">
          <a:xfrm rot="5400000" flipH="1" flipV="1">
            <a:off x="6358731" y="2709069"/>
            <a:ext cx="1428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Přímá spojovací čára 39"/>
          <p:cNvCxnSpPr>
            <a:cxnSpLocks noChangeShapeType="1"/>
          </p:cNvCxnSpPr>
          <p:nvPr/>
        </p:nvCxnSpPr>
        <p:spPr bwMode="auto">
          <a:xfrm rot="5400000" flipH="1" flipV="1">
            <a:off x="4501356" y="2709069"/>
            <a:ext cx="1428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Přímá spojovací čára 40"/>
          <p:cNvCxnSpPr>
            <a:cxnSpLocks noChangeShapeType="1"/>
          </p:cNvCxnSpPr>
          <p:nvPr/>
        </p:nvCxnSpPr>
        <p:spPr bwMode="auto">
          <a:xfrm rot="5400000" flipH="1" flipV="1">
            <a:off x="2643981" y="2709069"/>
            <a:ext cx="1428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0" name="TextovéPole 43"/>
          <p:cNvSpPr txBox="1">
            <a:spLocks noChangeArrowheads="1"/>
          </p:cNvSpPr>
          <p:nvPr/>
        </p:nvSpPr>
        <p:spPr bwMode="auto">
          <a:xfrm>
            <a:off x="1143000" y="2995613"/>
            <a:ext cx="1214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global</a:t>
            </a:r>
          </a:p>
          <a:p>
            <a:pPr algn="ctr" eaLnBrk="1" hangingPunct="1"/>
            <a:r>
              <a:rPr lang="cs-CZ" sz="1400"/>
              <a:t>directory</a:t>
            </a:r>
          </a:p>
        </p:txBody>
      </p:sp>
      <p:sp>
        <p:nvSpPr>
          <p:cNvPr id="47121" name="TextovéPole 44"/>
          <p:cNvSpPr txBox="1">
            <a:spLocks noChangeArrowheads="1"/>
          </p:cNvSpPr>
          <p:nvPr/>
        </p:nvSpPr>
        <p:spPr bwMode="auto">
          <a:xfrm>
            <a:off x="3087688" y="3281363"/>
            <a:ext cx="1214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middle</a:t>
            </a:r>
          </a:p>
          <a:p>
            <a:pPr algn="ctr" eaLnBrk="1" hangingPunct="1"/>
            <a:r>
              <a:rPr lang="cs-CZ" sz="1400"/>
              <a:t>directory</a:t>
            </a:r>
          </a:p>
        </p:txBody>
      </p:sp>
      <p:sp>
        <p:nvSpPr>
          <p:cNvPr id="47122" name="TextovéPole 45"/>
          <p:cNvSpPr txBox="1">
            <a:spLocks noChangeArrowheads="1"/>
          </p:cNvSpPr>
          <p:nvPr/>
        </p:nvSpPr>
        <p:spPr bwMode="auto">
          <a:xfrm>
            <a:off x="4918075" y="3662363"/>
            <a:ext cx="1214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</a:t>
            </a:r>
          </a:p>
          <a:p>
            <a:pPr algn="ctr" eaLnBrk="1" hangingPunct="1"/>
            <a:r>
              <a:rPr lang="cs-CZ" sz="1400"/>
              <a:t>table</a:t>
            </a:r>
          </a:p>
        </p:txBody>
      </p:sp>
      <p:sp>
        <p:nvSpPr>
          <p:cNvPr id="47123" name="TextovéPole 46"/>
          <p:cNvSpPr txBox="1">
            <a:spLocks noChangeArrowheads="1"/>
          </p:cNvSpPr>
          <p:nvPr/>
        </p:nvSpPr>
        <p:spPr bwMode="auto">
          <a:xfrm>
            <a:off x="6786563" y="3924300"/>
            <a:ext cx="1214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</a:t>
            </a:r>
          </a:p>
          <a:p>
            <a:pPr algn="ctr" eaLnBrk="1" hangingPunct="1"/>
            <a:r>
              <a:rPr lang="cs-CZ" sz="1400"/>
              <a:t>frame</a:t>
            </a:r>
          </a:p>
        </p:txBody>
      </p:sp>
      <p:cxnSp>
        <p:nvCxnSpPr>
          <p:cNvPr id="47124" name="Tvar 48"/>
          <p:cNvCxnSpPr>
            <a:cxnSpLocks noChangeShapeType="1"/>
          </p:cNvCxnSpPr>
          <p:nvPr/>
        </p:nvCxnSpPr>
        <p:spPr bwMode="auto">
          <a:xfrm rot="16200000" flipH="1">
            <a:off x="138907" y="3356768"/>
            <a:ext cx="1511300" cy="3603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5" name="Obdélník 6"/>
          <p:cNvSpPr>
            <a:spLocks noChangeArrowheads="1"/>
          </p:cNvSpPr>
          <p:nvPr/>
        </p:nvSpPr>
        <p:spPr bwMode="auto">
          <a:xfrm>
            <a:off x="1071563" y="3567113"/>
            <a:ext cx="1368425" cy="18367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7126" name="Obdélník 50"/>
          <p:cNvSpPr>
            <a:spLocks noChangeArrowheads="1"/>
          </p:cNvSpPr>
          <p:nvPr/>
        </p:nvSpPr>
        <p:spPr bwMode="auto">
          <a:xfrm>
            <a:off x="1071563" y="4138613"/>
            <a:ext cx="1368425" cy="61277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7127" name="TextovéPole 51"/>
          <p:cNvSpPr txBox="1">
            <a:spLocks noChangeArrowheads="1"/>
          </p:cNvSpPr>
          <p:nvPr/>
        </p:nvSpPr>
        <p:spPr bwMode="auto">
          <a:xfrm>
            <a:off x="1116013" y="4213225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global directory entry</a:t>
            </a:r>
          </a:p>
        </p:txBody>
      </p:sp>
      <p:sp>
        <p:nvSpPr>
          <p:cNvPr id="47128" name="Obdélník 54"/>
          <p:cNvSpPr>
            <a:spLocks noChangeArrowheads="1"/>
          </p:cNvSpPr>
          <p:nvPr/>
        </p:nvSpPr>
        <p:spPr bwMode="auto">
          <a:xfrm>
            <a:off x="3001963" y="3876675"/>
            <a:ext cx="1368425" cy="18367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47129" name="Skupina 88"/>
          <p:cNvGrpSpPr>
            <a:grpSpLocks/>
          </p:cNvGrpSpPr>
          <p:nvPr/>
        </p:nvGrpSpPr>
        <p:grpSpPr bwMode="auto">
          <a:xfrm>
            <a:off x="3001963" y="4757738"/>
            <a:ext cx="1368425" cy="612775"/>
            <a:chOff x="3000364" y="4691235"/>
            <a:chExt cx="1368000" cy="612000"/>
          </a:xfrm>
        </p:grpSpPr>
        <p:sp>
          <p:nvSpPr>
            <p:cNvPr id="47145" name="Obdélník 55"/>
            <p:cNvSpPr>
              <a:spLocks noChangeArrowheads="1"/>
            </p:cNvSpPr>
            <p:nvPr/>
          </p:nvSpPr>
          <p:spPr bwMode="auto">
            <a:xfrm>
              <a:off x="3000364" y="4691235"/>
              <a:ext cx="1368000" cy="61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7146" name="TextovéPole 56"/>
            <p:cNvSpPr txBox="1">
              <a:spLocks noChangeArrowheads="1"/>
            </p:cNvSpPr>
            <p:nvPr/>
          </p:nvSpPr>
          <p:spPr bwMode="auto">
            <a:xfrm>
              <a:off x="3041422" y="4766403"/>
              <a:ext cx="128588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middle</a:t>
              </a:r>
            </a:p>
            <a:p>
              <a:pPr algn="ctr" eaLnBrk="1" hangingPunct="1"/>
              <a:r>
                <a:rPr lang="cs-CZ" sz="1200" b="1"/>
                <a:t>directory entry</a:t>
              </a:r>
            </a:p>
          </p:txBody>
        </p:sp>
      </p:grpSp>
      <p:sp>
        <p:nvSpPr>
          <p:cNvPr id="47130" name="Obdélník 58"/>
          <p:cNvSpPr>
            <a:spLocks noChangeArrowheads="1"/>
          </p:cNvSpPr>
          <p:nvPr/>
        </p:nvSpPr>
        <p:spPr bwMode="auto">
          <a:xfrm>
            <a:off x="4857750" y="4210050"/>
            <a:ext cx="1368425" cy="18367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47131" name="Skupina 89"/>
          <p:cNvGrpSpPr>
            <a:grpSpLocks/>
          </p:cNvGrpSpPr>
          <p:nvPr/>
        </p:nvGrpSpPr>
        <p:grpSpPr bwMode="auto">
          <a:xfrm>
            <a:off x="4857750" y="4519613"/>
            <a:ext cx="1368425" cy="612775"/>
            <a:chOff x="4694561" y="4429133"/>
            <a:chExt cx="1368000" cy="612000"/>
          </a:xfrm>
        </p:grpSpPr>
        <p:sp>
          <p:nvSpPr>
            <p:cNvPr id="47143" name="Obdélník 59"/>
            <p:cNvSpPr>
              <a:spLocks noChangeArrowheads="1"/>
            </p:cNvSpPr>
            <p:nvPr/>
          </p:nvSpPr>
          <p:spPr bwMode="auto">
            <a:xfrm>
              <a:off x="4694561" y="4429133"/>
              <a:ext cx="1368000" cy="61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7144" name="TextovéPole 60"/>
            <p:cNvSpPr txBox="1">
              <a:spLocks noChangeArrowheads="1"/>
            </p:cNvSpPr>
            <p:nvPr/>
          </p:nvSpPr>
          <p:spPr bwMode="auto">
            <a:xfrm>
              <a:off x="4771338" y="4504301"/>
              <a:ext cx="12144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table entry</a:t>
              </a:r>
            </a:p>
          </p:txBody>
        </p:sp>
      </p:grpSp>
      <p:grpSp>
        <p:nvGrpSpPr>
          <p:cNvPr id="47132" name="Skupina 90"/>
          <p:cNvGrpSpPr>
            <a:grpSpLocks/>
          </p:cNvGrpSpPr>
          <p:nvPr/>
        </p:nvGrpSpPr>
        <p:grpSpPr bwMode="auto">
          <a:xfrm>
            <a:off x="6696075" y="4495800"/>
            <a:ext cx="1368425" cy="1836738"/>
            <a:chOff x="6371605" y="4429132"/>
            <a:chExt cx="1368000" cy="1836000"/>
          </a:xfrm>
        </p:grpSpPr>
        <p:sp>
          <p:nvSpPr>
            <p:cNvPr id="47141" name="Obdélník 62"/>
            <p:cNvSpPr>
              <a:spLocks noChangeArrowheads="1"/>
            </p:cNvSpPr>
            <p:nvPr/>
          </p:nvSpPr>
          <p:spPr bwMode="auto">
            <a:xfrm>
              <a:off x="6371605" y="4429132"/>
              <a:ext cx="1368000" cy="183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7142" name="Obdélník 63"/>
            <p:cNvSpPr>
              <a:spLocks noChangeArrowheads="1"/>
            </p:cNvSpPr>
            <p:nvPr/>
          </p:nvSpPr>
          <p:spPr bwMode="auto">
            <a:xfrm>
              <a:off x="6371605" y="4714884"/>
              <a:ext cx="1368000" cy="61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cxnSp>
        <p:nvCxnSpPr>
          <p:cNvPr id="47133" name="Tvar 67"/>
          <p:cNvCxnSpPr>
            <a:cxnSpLocks noChangeShapeType="1"/>
          </p:cNvCxnSpPr>
          <p:nvPr/>
        </p:nvCxnSpPr>
        <p:spPr bwMode="auto">
          <a:xfrm rot="16200000" flipH="1">
            <a:off x="1867694" y="3699669"/>
            <a:ext cx="2052638" cy="2159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4" name="Tvar 76"/>
          <p:cNvCxnSpPr>
            <a:cxnSpLocks noChangeShapeType="1"/>
          </p:cNvCxnSpPr>
          <p:nvPr/>
        </p:nvCxnSpPr>
        <p:spPr bwMode="auto">
          <a:xfrm rot="16200000" flipH="1">
            <a:off x="3851275" y="3573463"/>
            <a:ext cx="1800225" cy="2159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5" name="Pravoúhlá spojovací čára 80"/>
          <p:cNvCxnSpPr>
            <a:cxnSpLocks noChangeShapeType="1"/>
          </p:cNvCxnSpPr>
          <p:nvPr/>
        </p:nvCxnSpPr>
        <p:spPr bwMode="auto">
          <a:xfrm>
            <a:off x="4357688" y="5067300"/>
            <a:ext cx="503237" cy="900113"/>
          </a:xfrm>
          <a:prstGeom prst="bentConnector3">
            <a:avLst>
              <a:gd name="adj1" fmla="val 3431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6" name="Přímá spojovací šipka 100"/>
          <p:cNvCxnSpPr>
            <a:cxnSpLocks noChangeShapeType="1"/>
          </p:cNvCxnSpPr>
          <p:nvPr/>
        </p:nvCxnSpPr>
        <p:spPr bwMode="auto">
          <a:xfrm>
            <a:off x="714375" y="5353050"/>
            <a:ext cx="357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7" name="Tvar 111"/>
          <p:cNvCxnSpPr>
            <a:cxnSpLocks noChangeShapeType="1"/>
          </p:cNvCxnSpPr>
          <p:nvPr/>
        </p:nvCxnSpPr>
        <p:spPr bwMode="auto">
          <a:xfrm rot="16200000" flipH="1">
            <a:off x="5564981" y="3717132"/>
            <a:ext cx="2087563" cy="2159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8" name="Pravoúhlá spojovací čára 112"/>
          <p:cNvCxnSpPr>
            <a:cxnSpLocks noChangeShapeType="1"/>
          </p:cNvCxnSpPr>
          <p:nvPr/>
        </p:nvCxnSpPr>
        <p:spPr bwMode="auto">
          <a:xfrm>
            <a:off x="2428875" y="4424363"/>
            <a:ext cx="576263" cy="1223962"/>
          </a:xfrm>
          <a:prstGeom prst="bentConnector3">
            <a:avLst>
              <a:gd name="adj1" fmla="val 3431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9" name="Pravoúhlá spojovací čára 113"/>
          <p:cNvCxnSpPr>
            <a:cxnSpLocks noChangeShapeType="1"/>
          </p:cNvCxnSpPr>
          <p:nvPr/>
        </p:nvCxnSpPr>
        <p:spPr bwMode="auto">
          <a:xfrm>
            <a:off x="6215063" y="4781550"/>
            <a:ext cx="503237" cy="1476375"/>
          </a:xfrm>
          <a:prstGeom prst="bentConnector3">
            <a:avLst>
              <a:gd name="adj1" fmla="val 3431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40" name="TextovéPole 114"/>
          <p:cNvSpPr txBox="1">
            <a:spLocks noChangeArrowheads="1"/>
          </p:cNvSpPr>
          <p:nvPr/>
        </p:nvSpPr>
        <p:spPr bwMode="auto">
          <a:xfrm>
            <a:off x="71438" y="5210175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CR3 register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Hardwarový modul převádějící </a:t>
            </a:r>
            <a:r>
              <a:rPr lang="en-US" smtClean="0"/>
              <a:t>logick</a:t>
            </a:r>
            <a:r>
              <a:rPr lang="cs-CZ" smtClean="0"/>
              <a:t>é adresy na fyzické adresy</a:t>
            </a:r>
          </a:p>
          <a:p>
            <a:pPr marL="395288" eaLnBrk="1" hangingPunct="1"/>
            <a:r>
              <a:rPr lang="cs-CZ" smtClean="0"/>
              <a:t>Uživatelský program pracuje s logickými adresami, uživatelský program nevidí fyzické adresy</a:t>
            </a:r>
          </a:p>
          <a:p>
            <a:pPr marL="395288" eaLnBrk="1" hangingPunct="1"/>
            <a:r>
              <a:rPr lang="cs-CZ" smtClean="0"/>
              <a:t>Připočítává se obsah „relokačního registru“ k adresám generovaným uživatelským procesem v okamžiku, kdy je předávána jako ukazatel do operační paměti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MEMORY-MANAGEMENT UNIT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délník 7"/>
          <p:cNvSpPr>
            <a:spLocks noChangeArrowheads="1"/>
          </p:cNvSpPr>
          <p:nvPr/>
        </p:nvSpPr>
        <p:spPr bwMode="auto">
          <a:xfrm>
            <a:off x="3357563" y="2268538"/>
            <a:ext cx="1357312" cy="2892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RELOKAČNÍ REGISTR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3317" name="Obdélník 4"/>
          <p:cNvSpPr>
            <a:spLocks noChangeArrowheads="1"/>
          </p:cNvSpPr>
          <p:nvPr/>
        </p:nvSpPr>
        <p:spPr bwMode="auto">
          <a:xfrm>
            <a:off x="6143625" y="1500188"/>
            <a:ext cx="1357313" cy="442912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8" name="Elipsa 5"/>
          <p:cNvSpPr>
            <a:spLocks noChangeArrowheads="1"/>
          </p:cNvSpPr>
          <p:nvPr/>
        </p:nvSpPr>
        <p:spPr bwMode="auto">
          <a:xfrm>
            <a:off x="3714750" y="3392488"/>
            <a:ext cx="642938" cy="64452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9" name="Obdélník 8"/>
          <p:cNvSpPr>
            <a:spLocks noChangeArrowheads="1"/>
          </p:cNvSpPr>
          <p:nvPr/>
        </p:nvSpPr>
        <p:spPr bwMode="auto">
          <a:xfrm>
            <a:off x="3606800" y="3011488"/>
            <a:ext cx="8572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0" name="Obdélník 6"/>
          <p:cNvSpPr>
            <a:spLocks noChangeArrowheads="1"/>
          </p:cNvSpPr>
          <p:nvPr/>
        </p:nvSpPr>
        <p:spPr bwMode="auto">
          <a:xfrm>
            <a:off x="1214438" y="3357563"/>
            <a:ext cx="714375" cy="71437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1" name="TextovéPole 9"/>
          <p:cNvSpPr txBox="1">
            <a:spLocks noChangeArrowheads="1"/>
          </p:cNvSpPr>
          <p:nvPr/>
        </p:nvSpPr>
        <p:spPr bwMode="auto">
          <a:xfrm>
            <a:off x="1214438" y="3560763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CPU</a:t>
            </a:r>
          </a:p>
        </p:txBody>
      </p:sp>
      <p:sp>
        <p:nvSpPr>
          <p:cNvPr id="13322" name="TextovéPole 12"/>
          <p:cNvSpPr txBox="1">
            <a:spLocks noChangeArrowheads="1"/>
          </p:cNvSpPr>
          <p:nvPr/>
        </p:nvSpPr>
        <p:spPr bwMode="auto">
          <a:xfrm>
            <a:off x="3500438" y="2357438"/>
            <a:ext cx="1071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relocation register</a:t>
            </a:r>
          </a:p>
        </p:txBody>
      </p:sp>
      <p:sp>
        <p:nvSpPr>
          <p:cNvPr id="13323" name="TextovéPole 17"/>
          <p:cNvSpPr txBox="1">
            <a:spLocks noChangeArrowheads="1"/>
          </p:cNvSpPr>
          <p:nvPr/>
        </p:nvSpPr>
        <p:spPr bwMode="auto">
          <a:xfrm>
            <a:off x="3678238" y="3000375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14000</a:t>
            </a:r>
          </a:p>
        </p:txBody>
      </p:sp>
      <p:sp>
        <p:nvSpPr>
          <p:cNvPr id="13324" name="TextovéPole 18"/>
          <p:cNvSpPr txBox="1">
            <a:spLocks noChangeArrowheads="1"/>
          </p:cNvSpPr>
          <p:nvPr/>
        </p:nvSpPr>
        <p:spPr bwMode="auto">
          <a:xfrm>
            <a:off x="3749675" y="35607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+</a:t>
            </a:r>
          </a:p>
        </p:txBody>
      </p:sp>
      <p:sp>
        <p:nvSpPr>
          <p:cNvPr id="13325" name="TextovéPole 19"/>
          <p:cNvSpPr txBox="1">
            <a:spLocks noChangeArrowheads="1"/>
          </p:cNvSpPr>
          <p:nvPr/>
        </p:nvSpPr>
        <p:spPr bwMode="auto">
          <a:xfrm>
            <a:off x="3678238" y="5286375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MMU</a:t>
            </a:r>
          </a:p>
        </p:txBody>
      </p:sp>
      <p:sp>
        <p:nvSpPr>
          <p:cNvPr id="13326" name="TextovéPole 20"/>
          <p:cNvSpPr txBox="1">
            <a:spLocks noChangeArrowheads="1"/>
          </p:cNvSpPr>
          <p:nvPr/>
        </p:nvSpPr>
        <p:spPr bwMode="auto">
          <a:xfrm>
            <a:off x="6323013" y="3560763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memory</a:t>
            </a:r>
          </a:p>
        </p:txBody>
      </p:sp>
      <p:cxnSp>
        <p:nvCxnSpPr>
          <p:cNvPr id="13327" name="Přímá spojovací šipka 22"/>
          <p:cNvCxnSpPr>
            <a:cxnSpLocks noChangeShapeType="1"/>
            <a:endCxn id="13318" idx="2"/>
          </p:cNvCxnSpPr>
          <p:nvPr/>
        </p:nvCxnSpPr>
        <p:spPr bwMode="auto">
          <a:xfrm flipV="1">
            <a:off x="1928813" y="3714750"/>
            <a:ext cx="1785937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8" name="Přímá spojovací šipka 23"/>
          <p:cNvCxnSpPr>
            <a:cxnSpLocks noChangeShapeType="1"/>
            <a:stCxn id="13318" idx="6"/>
          </p:cNvCxnSpPr>
          <p:nvPr/>
        </p:nvCxnSpPr>
        <p:spPr bwMode="auto">
          <a:xfrm>
            <a:off x="4357688" y="3714750"/>
            <a:ext cx="17859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9" name="TextovéPole 24"/>
          <p:cNvSpPr txBox="1">
            <a:spLocks noChangeArrowheads="1"/>
          </p:cNvSpPr>
          <p:nvPr/>
        </p:nvSpPr>
        <p:spPr bwMode="auto">
          <a:xfrm>
            <a:off x="4929188" y="3857625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14346</a:t>
            </a:r>
          </a:p>
        </p:txBody>
      </p:sp>
      <p:sp>
        <p:nvSpPr>
          <p:cNvPr id="13330" name="TextovéPole 27"/>
          <p:cNvSpPr txBox="1">
            <a:spLocks noChangeArrowheads="1"/>
          </p:cNvSpPr>
          <p:nvPr/>
        </p:nvSpPr>
        <p:spPr bwMode="auto">
          <a:xfrm>
            <a:off x="2143125" y="3857625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346</a:t>
            </a:r>
          </a:p>
        </p:txBody>
      </p:sp>
      <p:sp>
        <p:nvSpPr>
          <p:cNvPr id="13331" name="TextovéPole 28"/>
          <p:cNvSpPr txBox="1">
            <a:spLocks noChangeArrowheads="1"/>
          </p:cNvSpPr>
          <p:nvPr/>
        </p:nvSpPr>
        <p:spPr bwMode="auto">
          <a:xfrm>
            <a:off x="2143125" y="307181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adresses</a:t>
            </a:r>
          </a:p>
        </p:txBody>
      </p:sp>
      <p:sp>
        <p:nvSpPr>
          <p:cNvPr id="13332" name="TextovéPole 29"/>
          <p:cNvSpPr txBox="1">
            <a:spLocks noChangeArrowheads="1"/>
          </p:cNvSpPr>
          <p:nvPr/>
        </p:nvSpPr>
        <p:spPr bwMode="auto">
          <a:xfrm>
            <a:off x="4929188" y="307181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adresses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Logický adresový prostor (LAP), fyzický adresový prostor (FAP)</a:t>
            </a:r>
          </a:p>
          <a:p>
            <a:pPr marL="719138" lvl="1" eaLnBrk="1" hangingPunct="1"/>
            <a:r>
              <a:rPr lang="cs-CZ" smtClean="0"/>
              <a:t>LAP – (logická adresa, virtuální adresa) dána adresou ve strojovém jazyku, generuje CPU</a:t>
            </a:r>
          </a:p>
          <a:p>
            <a:pPr marL="719138" lvl="1" eaLnBrk="1" hangingPunct="1"/>
            <a:r>
              <a:rPr lang="cs-CZ" smtClean="0"/>
              <a:t>FAP – (fyzická) adresa akceptovaná operační pamětí</a:t>
            </a:r>
          </a:p>
          <a:p>
            <a:pPr marL="395288" eaLnBrk="1" hangingPunct="1"/>
            <a:r>
              <a:rPr lang="cs-CZ" sz="2600" smtClean="0"/>
              <a:t>Logické a fyzické adresové prostory se shodují v době kompilace a v době zavádění</a:t>
            </a:r>
          </a:p>
          <a:p>
            <a:pPr marL="395288" eaLnBrk="1" hangingPunct="1"/>
            <a:r>
              <a:rPr lang="cs-CZ" sz="2600" smtClean="0"/>
              <a:t>Logické a fyzické adresové prostory mohou být rozdílné při vázání v době běhu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ADRESOVÝ PROSTOR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 VYTVÁŘENÍ PROGRAMU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5364" name="Skupina 63"/>
          <p:cNvGrpSpPr>
            <a:grpSpLocks/>
          </p:cNvGrpSpPr>
          <p:nvPr/>
        </p:nvGrpSpPr>
        <p:grpSpPr bwMode="auto">
          <a:xfrm>
            <a:off x="2571750" y="1214438"/>
            <a:ext cx="4357688" cy="4953000"/>
            <a:chOff x="2928926" y="1262046"/>
            <a:chExt cx="4357718" cy="4953036"/>
          </a:xfrm>
        </p:grpSpPr>
        <p:sp>
          <p:nvSpPr>
            <p:cNvPr id="15366" name="Elipsa 4"/>
            <p:cNvSpPr>
              <a:spLocks noChangeArrowheads="1"/>
            </p:cNvSpPr>
            <p:nvPr/>
          </p:nvSpPr>
          <p:spPr bwMode="auto">
            <a:xfrm>
              <a:off x="4486917" y="1262046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67" name="TextovéPole 14"/>
            <p:cNvSpPr txBox="1">
              <a:spLocks noChangeArrowheads="1"/>
            </p:cNvSpPr>
            <p:nvPr/>
          </p:nvSpPr>
          <p:spPr bwMode="auto">
            <a:xfrm>
              <a:off x="4415479" y="1398851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source program</a:t>
              </a:r>
            </a:p>
          </p:txBody>
        </p:sp>
        <p:sp>
          <p:nvSpPr>
            <p:cNvPr id="15368" name="Obdélník 5"/>
            <p:cNvSpPr>
              <a:spLocks noChangeArrowheads="1"/>
            </p:cNvSpPr>
            <p:nvPr/>
          </p:nvSpPr>
          <p:spPr bwMode="auto">
            <a:xfrm>
              <a:off x="4268388" y="2109101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69" name="TextovéPole 15"/>
            <p:cNvSpPr txBox="1">
              <a:spLocks noChangeArrowheads="1"/>
            </p:cNvSpPr>
            <p:nvPr/>
          </p:nvSpPr>
          <p:spPr bwMode="auto">
            <a:xfrm>
              <a:off x="4344041" y="2104435"/>
              <a:ext cx="9286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compiler or assembler</a:t>
              </a:r>
            </a:p>
          </p:txBody>
        </p:sp>
        <p:sp>
          <p:nvSpPr>
            <p:cNvPr id="15370" name="Elipsa 6"/>
            <p:cNvSpPr>
              <a:spLocks noChangeArrowheads="1"/>
            </p:cNvSpPr>
            <p:nvPr/>
          </p:nvSpPr>
          <p:spPr bwMode="auto">
            <a:xfrm>
              <a:off x="4486917" y="2673214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1" name="TextovéPole 16"/>
            <p:cNvSpPr txBox="1">
              <a:spLocks noChangeArrowheads="1"/>
            </p:cNvSpPr>
            <p:nvPr/>
          </p:nvSpPr>
          <p:spPr bwMode="auto">
            <a:xfrm>
              <a:off x="4415479" y="2810019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object module</a:t>
              </a:r>
            </a:p>
          </p:txBody>
        </p:sp>
        <p:sp>
          <p:nvSpPr>
            <p:cNvPr id="15372" name="Obdélník 7"/>
            <p:cNvSpPr>
              <a:spLocks noChangeArrowheads="1"/>
            </p:cNvSpPr>
            <p:nvPr/>
          </p:nvSpPr>
          <p:spPr bwMode="auto">
            <a:xfrm>
              <a:off x="4268388" y="3515603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3" name="TextovéPole 17"/>
            <p:cNvSpPr txBox="1">
              <a:spLocks noChangeArrowheads="1"/>
            </p:cNvSpPr>
            <p:nvPr/>
          </p:nvSpPr>
          <p:spPr bwMode="auto">
            <a:xfrm>
              <a:off x="4344041" y="3580187"/>
              <a:ext cx="9286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linkage editor</a:t>
              </a:r>
            </a:p>
          </p:txBody>
        </p:sp>
        <p:sp>
          <p:nvSpPr>
            <p:cNvPr id="15374" name="Elipsa 8"/>
            <p:cNvSpPr>
              <a:spLocks noChangeArrowheads="1"/>
            </p:cNvSpPr>
            <p:nvPr/>
          </p:nvSpPr>
          <p:spPr bwMode="auto">
            <a:xfrm>
              <a:off x="4486917" y="4075050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5" name="TextovéPole 18"/>
            <p:cNvSpPr txBox="1">
              <a:spLocks noChangeArrowheads="1"/>
            </p:cNvSpPr>
            <p:nvPr/>
          </p:nvSpPr>
          <p:spPr bwMode="auto">
            <a:xfrm>
              <a:off x="4415479" y="4211855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load module</a:t>
              </a:r>
            </a:p>
          </p:txBody>
        </p:sp>
        <p:sp>
          <p:nvSpPr>
            <p:cNvPr id="15376" name="Obdélník 9"/>
            <p:cNvSpPr>
              <a:spLocks noChangeArrowheads="1"/>
            </p:cNvSpPr>
            <p:nvPr/>
          </p:nvSpPr>
          <p:spPr bwMode="auto">
            <a:xfrm>
              <a:off x="4268388" y="4917439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7" name="TextovéPole 19"/>
            <p:cNvSpPr txBox="1">
              <a:spLocks noChangeArrowheads="1"/>
            </p:cNvSpPr>
            <p:nvPr/>
          </p:nvSpPr>
          <p:spPr bwMode="auto">
            <a:xfrm>
              <a:off x="4344041" y="4982023"/>
              <a:ext cx="9286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loader</a:t>
              </a:r>
            </a:p>
          </p:txBody>
        </p:sp>
        <p:sp>
          <p:nvSpPr>
            <p:cNvPr id="15378" name="Obdélník 10"/>
            <p:cNvSpPr>
              <a:spLocks noChangeArrowheads="1"/>
            </p:cNvSpPr>
            <p:nvPr/>
          </p:nvSpPr>
          <p:spPr bwMode="auto">
            <a:xfrm>
              <a:off x="4268388" y="5476888"/>
              <a:ext cx="108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9" name="TextovéPole 20"/>
            <p:cNvSpPr txBox="1">
              <a:spLocks noChangeArrowheads="1"/>
            </p:cNvSpPr>
            <p:nvPr/>
          </p:nvSpPr>
          <p:spPr bwMode="auto">
            <a:xfrm>
              <a:off x="4344041" y="5513723"/>
              <a:ext cx="9286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in-memory binary memory image</a:t>
              </a:r>
            </a:p>
          </p:txBody>
        </p:sp>
        <p:grpSp>
          <p:nvGrpSpPr>
            <p:cNvPr id="15380" name="Skupina 33"/>
            <p:cNvGrpSpPr>
              <a:grpSpLocks/>
            </p:cNvGrpSpPr>
            <p:nvPr/>
          </p:nvGrpSpPr>
          <p:grpSpPr bwMode="auto">
            <a:xfrm>
              <a:off x="2964645" y="2762244"/>
              <a:ext cx="785818" cy="642942"/>
              <a:chOff x="2928926" y="2762244"/>
              <a:chExt cx="785818" cy="642942"/>
            </a:xfrm>
          </p:grpSpPr>
          <p:sp>
            <p:nvSpPr>
              <p:cNvPr id="15402" name="Elipsa 11"/>
              <p:cNvSpPr>
                <a:spLocks noChangeArrowheads="1"/>
              </p:cNvSpPr>
              <p:nvPr/>
            </p:nvSpPr>
            <p:spPr bwMode="auto">
              <a:xfrm>
                <a:off x="3000364" y="2762244"/>
                <a:ext cx="642942" cy="642942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403" name="TextovéPole 28"/>
              <p:cNvSpPr txBox="1">
                <a:spLocks noChangeArrowheads="1"/>
              </p:cNvSpPr>
              <p:nvPr/>
            </p:nvSpPr>
            <p:spPr bwMode="auto">
              <a:xfrm>
                <a:off x="2928926" y="2829800"/>
                <a:ext cx="785818" cy="507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other object modules</a:t>
                </a:r>
              </a:p>
            </p:txBody>
          </p:sp>
        </p:grpSp>
        <p:grpSp>
          <p:nvGrpSpPr>
            <p:cNvPr id="15381" name="Skupina 32"/>
            <p:cNvGrpSpPr>
              <a:grpSpLocks/>
            </p:cNvGrpSpPr>
            <p:nvPr/>
          </p:nvGrpSpPr>
          <p:grpSpPr bwMode="auto">
            <a:xfrm>
              <a:off x="2964645" y="4143380"/>
              <a:ext cx="785818" cy="642942"/>
              <a:chOff x="2928926" y="4119566"/>
              <a:chExt cx="785818" cy="642942"/>
            </a:xfrm>
          </p:grpSpPr>
          <p:sp>
            <p:nvSpPr>
              <p:cNvPr id="15400" name="Elipsa 12"/>
              <p:cNvSpPr>
                <a:spLocks noChangeArrowheads="1"/>
              </p:cNvSpPr>
              <p:nvPr/>
            </p:nvSpPr>
            <p:spPr bwMode="auto">
              <a:xfrm>
                <a:off x="3000364" y="4119566"/>
                <a:ext cx="642942" cy="642942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401" name="TextovéPole 29"/>
              <p:cNvSpPr txBox="1">
                <a:spLocks noChangeArrowheads="1"/>
              </p:cNvSpPr>
              <p:nvPr/>
            </p:nvSpPr>
            <p:spPr bwMode="auto">
              <a:xfrm>
                <a:off x="2928926" y="4256371"/>
                <a:ext cx="7858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system library</a:t>
                </a:r>
              </a:p>
            </p:txBody>
          </p:sp>
        </p:grpSp>
        <p:grpSp>
          <p:nvGrpSpPr>
            <p:cNvPr id="15382" name="Skupina 31"/>
            <p:cNvGrpSpPr>
              <a:grpSpLocks/>
            </p:cNvGrpSpPr>
            <p:nvPr/>
          </p:nvGrpSpPr>
          <p:grpSpPr bwMode="auto">
            <a:xfrm>
              <a:off x="2928926" y="5262588"/>
              <a:ext cx="857256" cy="833444"/>
              <a:chOff x="2928926" y="4810148"/>
              <a:chExt cx="857256" cy="833444"/>
            </a:xfrm>
          </p:grpSpPr>
          <p:sp>
            <p:nvSpPr>
              <p:cNvPr id="15398" name="Elipsa 13"/>
              <p:cNvSpPr>
                <a:spLocks noChangeArrowheads="1"/>
              </p:cNvSpPr>
              <p:nvPr/>
            </p:nvSpPr>
            <p:spPr bwMode="auto">
              <a:xfrm>
                <a:off x="2940832" y="4810148"/>
                <a:ext cx="833444" cy="833444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399" name="TextovéPole 30"/>
              <p:cNvSpPr txBox="1">
                <a:spLocks noChangeArrowheads="1"/>
              </p:cNvSpPr>
              <p:nvPr/>
            </p:nvSpPr>
            <p:spPr bwMode="auto">
              <a:xfrm>
                <a:off x="2928926" y="4927505"/>
                <a:ext cx="8572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dynamically loaded system library</a:t>
                </a:r>
              </a:p>
            </p:txBody>
          </p:sp>
        </p:grpSp>
        <p:cxnSp>
          <p:nvCxnSpPr>
            <p:cNvPr id="15383" name="Přímá spojovací šipka 35"/>
            <p:cNvCxnSpPr>
              <a:cxnSpLocks noChangeShapeType="1"/>
              <a:stCxn id="15402" idx="5"/>
              <a:endCxn id="15372" idx="1"/>
            </p:cNvCxnSpPr>
            <p:nvPr/>
          </p:nvCxnSpPr>
          <p:spPr bwMode="auto">
            <a:xfrm rot="16200000" flipH="1">
              <a:off x="3734341" y="3161556"/>
              <a:ext cx="384574" cy="68352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4" name="Přímá spojovací šipka 36"/>
            <p:cNvCxnSpPr>
              <a:cxnSpLocks noChangeShapeType="1"/>
            </p:cNvCxnSpPr>
            <p:nvPr/>
          </p:nvCxnSpPr>
          <p:spPr bwMode="auto">
            <a:xfrm>
              <a:off x="3607587" y="4702978"/>
              <a:ext cx="660801" cy="394461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Přímá spojovací šipka 41"/>
            <p:cNvCxnSpPr>
              <a:cxnSpLocks noChangeShapeType="1"/>
              <a:stCxn id="15398" idx="7"/>
            </p:cNvCxnSpPr>
            <p:nvPr/>
          </p:nvCxnSpPr>
          <p:spPr bwMode="auto">
            <a:xfrm rot="16200000" flipH="1">
              <a:off x="3773094" y="5263768"/>
              <a:ext cx="358945" cy="600692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6" name="Přímá spojovací šipka 45"/>
            <p:cNvCxnSpPr>
              <a:cxnSpLocks noChangeShapeType="1"/>
              <a:stCxn id="15366" idx="4"/>
              <a:endCxn id="15369" idx="0"/>
            </p:cNvCxnSpPr>
            <p:nvPr/>
          </p:nvCxnSpPr>
          <p:spPr bwMode="auto">
            <a:xfrm rot="5400000">
              <a:off x="4708665" y="2004711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7" name="Přímá spojovací šipka 47"/>
            <p:cNvCxnSpPr>
              <a:cxnSpLocks noChangeShapeType="1"/>
              <a:stCxn id="15369" idx="2"/>
              <a:endCxn id="15370" idx="0"/>
            </p:cNvCxnSpPr>
            <p:nvPr/>
          </p:nvCxnSpPr>
          <p:spPr bwMode="auto">
            <a:xfrm rot="5400000">
              <a:off x="4708665" y="2573490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8" name="Přímá spojovací šipka 49"/>
            <p:cNvCxnSpPr>
              <a:cxnSpLocks noChangeShapeType="1"/>
              <a:stCxn id="15370" idx="4"/>
              <a:endCxn id="15372" idx="0"/>
            </p:cNvCxnSpPr>
            <p:nvPr/>
          </p:nvCxnSpPr>
          <p:spPr bwMode="auto">
            <a:xfrm rot="5400000">
              <a:off x="4708665" y="3415879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9" name="Přímá spojovací šipka 52"/>
            <p:cNvCxnSpPr>
              <a:cxnSpLocks noChangeShapeType="1"/>
              <a:stCxn id="15372" idx="2"/>
              <a:endCxn id="15374" idx="0"/>
            </p:cNvCxnSpPr>
            <p:nvPr/>
          </p:nvCxnSpPr>
          <p:spPr bwMode="auto">
            <a:xfrm rot="5400000">
              <a:off x="4708665" y="3975326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0" name="Přímá spojovací šipka 54"/>
            <p:cNvCxnSpPr>
              <a:cxnSpLocks noChangeShapeType="1"/>
              <a:stCxn id="15374" idx="4"/>
              <a:endCxn id="15376" idx="0"/>
            </p:cNvCxnSpPr>
            <p:nvPr/>
          </p:nvCxnSpPr>
          <p:spPr bwMode="auto">
            <a:xfrm rot="5400000">
              <a:off x="4708665" y="4817715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1" name="Přímá spojovací šipka 56"/>
            <p:cNvCxnSpPr>
              <a:cxnSpLocks noChangeShapeType="1"/>
              <a:stCxn id="15376" idx="2"/>
              <a:endCxn id="15378" idx="0"/>
            </p:cNvCxnSpPr>
            <p:nvPr/>
          </p:nvCxnSpPr>
          <p:spPr bwMode="auto">
            <a:xfrm rot="5400000">
              <a:off x="4708664" y="5377163"/>
              <a:ext cx="199449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2" name="Pravá složená závorka 57"/>
            <p:cNvSpPr>
              <a:spLocks/>
            </p:cNvSpPr>
            <p:nvPr/>
          </p:nvSpPr>
          <p:spPr bwMode="auto">
            <a:xfrm>
              <a:off x="5572132" y="2000240"/>
              <a:ext cx="214314" cy="571504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3" name="Pravá složená závorka 58"/>
            <p:cNvSpPr>
              <a:spLocks/>
            </p:cNvSpPr>
            <p:nvPr/>
          </p:nvSpPr>
          <p:spPr bwMode="auto">
            <a:xfrm>
              <a:off x="5572132" y="3500438"/>
              <a:ext cx="214314" cy="178595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4" name="Pravá složená závorka 59"/>
            <p:cNvSpPr>
              <a:spLocks/>
            </p:cNvSpPr>
            <p:nvPr/>
          </p:nvSpPr>
          <p:spPr bwMode="auto">
            <a:xfrm>
              <a:off x="5572132" y="5500702"/>
              <a:ext cx="214314" cy="71438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5" name="TextovéPole 60"/>
            <p:cNvSpPr txBox="1">
              <a:spLocks noChangeArrowheads="1"/>
            </p:cNvSpPr>
            <p:nvPr/>
          </p:nvSpPr>
          <p:spPr bwMode="auto">
            <a:xfrm>
              <a:off x="5857884" y="2055160"/>
              <a:ext cx="7858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200"/>
                <a:t>compile time</a:t>
              </a:r>
            </a:p>
          </p:txBody>
        </p:sp>
        <p:sp>
          <p:nvSpPr>
            <p:cNvPr id="15396" name="TextovéPole 61"/>
            <p:cNvSpPr txBox="1">
              <a:spLocks noChangeArrowheads="1"/>
            </p:cNvSpPr>
            <p:nvPr/>
          </p:nvSpPr>
          <p:spPr bwMode="auto">
            <a:xfrm>
              <a:off x="5857884" y="4162581"/>
              <a:ext cx="7858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load time</a:t>
              </a:r>
            </a:p>
          </p:txBody>
        </p:sp>
        <p:sp>
          <p:nvSpPr>
            <p:cNvPr id="15397" name="TextovéPole 62"/>
            <p:cNvSpPr txBox="1">
              <a:spLocks noChangeArrowheads="1"/>
            </p:cNvSpPr>
            <p:nvPr/>
          </p:nvSpPr>
          <p:spPr bwMode="auto">
            <a:xfrm>
              <a:off x="5929322" y="5627060"/>
              <a:ext cx="13573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200"/>
                <a:t>execution time (run time)</a:t>
              </a:r>
            </a:p>
          </p:txBody>
        </p:sp>
      </p:grpSp>
      <p:sp>
        <p:nvSpPr>
          <p:cNvPr id="15365" name="TextovéPole 60"/>
          <p:cNvSpPr txBox="1">
            <a:spLocks noChangeArrowheads="1"/>
          </p:cNvSpPr>
          <p:nvPr/>
        </p:nvSpPr>
        <p:spPr bwMode="auto">
          <a:xfrm>
            <a:off x="3162300" y="59197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/>
              <a:t>dynamic linking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Dynamic loading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Programový kód se nezavádí dokud není zavolán (spuštěn)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Dosahuje se lepšího využití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nepoužívané části kódu se nikdy nezavádí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Užitečná technika v případech, kdy se musí velkými programovými moduly řešit zřídka se vyskytující alternativy</a:t>
            </a:r>
            <a:endParaRPr lang="en-US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Např. tzv. plug-in moduly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 nevyžaduje žádnou speciální podporu od operačního systému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ZAVÁDĚNÍ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1972</TotalTime>
  <Words>2210</Words>
  <Application>Microsoft Office PowerPoint</Application>
  <PresentationFormat>Předvádění na obrazovce (4:3)</PresentationFormat>
  <Paragraphs>726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motiv-pb153-operacni-systemy</vt:lpstr>
      <vt:lpstr>PB153 OPERAČNÍ SYSTÉMY A JEJICH ROZHRANÍ</vt:lpstr>
      <vt:lpstr>PRINCIPY, ZÁKLADY</vt:lpstr>
      <vt:lpstr>SPRÁVA PAMĚTI</vt:lpstr>
      <vt:lpstr>VÁZÁNÍ ADRES – MOŽNOSTI</vt:lpstr>
      <vt:lpstr>MEMORY-MANAGEMENT UNIT</vt:lpstr>
      <vt:lpstr>RELOKAČNÍ REGISTR</vt:lpstr>
      <vt:lpstr>ADRESOVÝ PROSTOR</vt:lpstr>
      <vt:lpstr>PROCES VYTVÁŘENÍ PROGRAMU</vt:lpstr>
      <vt:lpstr>DYNAMICKÉ ZAVÁDĚNÍ</vt:lpstr>
      <vt:lpstr>DYNAMICKÉ ZAVÁDĚNÍ - PŘÍKLAD</vt:lpstr>
      <vt:lpstr>DYNAMICKÉ VÁZÁNÍ</vt:lpstr>
      <vt:lpstr>PŘEKRYVY, OVERLAYS</vt:lpstr>
      <vt:lpstr>OVERLAY: PŘÍKLAD</vt:lpstr>
      <vt:lpstr>ANIMACE: OVERLAY</vt:lpstr>
      <vt:lpstr>SOUVISLÉ OBLASTI</vt:lpstr>
      <vt:lpstr>HW PODPORA</vt:lpstr>
      <vt:lpstr>SOUVISLÉ OBLASTI</vt:lpstr>
      <vt:lpstr>PŘIDĚLOVÁNÍ PAMĚTI</vt:lpstr>
      <vt:lpstr>PROBLÉM FRAGMENTACE</vt:lpstr>
      <vt:lpstr>STRÁNKOVÁNÍ</vt:lpstr>
      <vt:lpstr>DYNAMICKÝ PŘEKLAD ADRES</vt:lpstr>
      <vt:lpstr>PŘÍKLAD STRÁNKOVÁNÍ</vt:lpstr>
      <vt:lpstr>PŘÍKLAD STRÁNKOVÁNÍ (2)</vt:lpstr>
      <vt:lpstr>PŘÍKLAD STRÁNKOVÁNÍ (3)</vt:lpstr>
      <vt:lpstr>TABULKA STRÁNEK</vt:lpstr>
      <vt:lpstr>STRÁNKOVÁNÍ S TLB</vt:lpstr>
      <vt:lpstr>DVOUÚROVŇOVÁ TABULKA STRÁNEK</vt:lpstr>
      <vt:lpstr>DVOUÚROVŇOVÁ TABULKA STRÁNEK</vt:lpstr>
      <vt:lpstr>TVORBA ADRESY</vt:lpstr>
      <vt:lpstr>INVERTOVANÁ TABULKA STRÁNEK</vt:lpstr>
      <vt:lpstr>INVERTOVANÁ TABULKA: PŘÍKLAD</vt:lpstr>
      <vt:lpstr>SDÍLENÍ STRÁNEK</vt:lpstr>
      <vt:lpstr>SDÍLENÍ STRÁNEK: PŘÍKLAD</vt:lpstr>
      <vt:lpstr>SEGMENTOVÁNÍ</vt:lpstr>
      <vt:lpstr>SEGMENTOVÁNÍ</vt:lpstr>
      <vt:lpstr>PŘÍKLAD SEGMENTACE</vt:lpstr>
      <vt:lpstr>STRÁNKOVÁNÍ A SEGMENTOVÁNÍ (INTEL 386)</vt:lpstr>
      <vt:lpstr>PŘÍKLAD: INTEL PENTIUM</vt:lpstr>
      <vt:lpstr>PŘÍKLAD: INTEL PENTIUM</vt:lpstr>
      <vt:lpstr>PŘÍKLAD: LINUX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</cp:lastModifiedBy>
  <cp:revision>225</cp:revision>
  <dcterms:created xsi:type="dcterms:W3CDTF">2004-04-25T17:46:11Z</dcterms:created>
  <dcterms:modified xsi:type="dcterms:W3CDTF">2013-04-26T09:57:48Z</dcterms:modified>
</cp:coreProperties>
</file>