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76" r:id="rId6"/>
    <p:sldId id="260" r:id="rId7"/>
    <p:sldId id="262" r:id="rId8"/>
    <p:sldId id="278" r:id="rId9"/>
    <p:sldId id="264" r:id="rId10"/>
    <p:sldId id="265" r:id="rId11"/>
    <p:sldId id="266" r:id="rId12"/>
    <p:sldId id="277" r:id="rId13"/>
    <p:sldId id="267" r:id="rId14"/>
    <p:sldId id="268" r:id="rId15"/>
    <p:sldId id="272" r:id="rId16"/>
    <p:sldId id="274" r:id="rId17"/>
    <p:sldId id="275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8" r:id="rId26"/>
    <p:sldId id="289" r:id="rId27"/>
    <p:sldId id="286" r:id="rId28"/>
    <p:sldId id="287" r:id="rId29"/>
    <p:sldId id="290" r:id="rId30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0748FD-DEB7-47B1-A901-3A816FED40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43C7A3-AE28-42BF-AB60-F66148F652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AE0B9745-D13E-4342-BA13-D0DF04FC5370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/29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2" r:id="rId3"/>
    <p:sldLayoutId id="2147483685" r:id="rId4"/>
    <p:sldLayoutId id="2147483686" r:id="rId5"/>
    <p:sldLayoutId id="2147483687" r:id="rId6"/>
    <p:sldLayoutId id="2147483681" r:id="rId7"/>
    <p:sldLayoutId id="2147483680" r:id="rId8"/>
    <p:sldLayoutId id="2147483688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Proces</a:t>
            </a:r>
            <a:r>
              <a:rPr lang="cs-CZ"/>
              <a:t>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FRONTY PROCESŮ</a:t>
            </a:r>
            <a:endParaRPr lang="cs-CZ" dirty="0"/>
          </a:p>
        </p:txBody>
      </p:sp>
      <p:sp>
        <p:nvSpPr>
          <p:cNvPr id="2253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2531" name="Skupina 27"/>
          <p:cNvGrpSpPr>
            <a:grpSpLocks/>
          </p:cNvGrpSpPr>
          <p:nvPr/>
        </p:nvGrpSpPr>
        <p:grpSpPr bwMode="auto">
          <a:xfrm>
            <a:off x="3276600" y="3871913"/>
            <a:ext cx="928688" cy="779462"/>
            <a:chOff x="3643306" y="1571612"/>
            <a:chExt cx="1071570" cy="1071570"/>
          </a:xfrm>
        </p:grpSpPr>
        <p:sp>
          <p:nvSpPr>
            <p:cNvPr id="22658" name="Obdélník 28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9" name="Obdélník 29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60" name="Obdélník 30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22532" name="Skupina 45"/>
          <p:cNvGrpSpPr>
            <a:grpSpLocks/>
          </p:cNvGrpSpPr>
          <p:nvPr/>
        </p:nvGrpSpPr>
        <p:grpSpPr bwMode="auto">
          <a:xfrm>
            <a:off x="5099050" y="3871913"/>
            <a:ext cx="928688" cy="779462"/>
            <a:chOff x="3643306" y="1571612"/>
            <a:chExt cx="1071570" cy="1071570"/>
          </a:xfrm>
        </p:grpSpPr>
        <p:sp>
          <p:nvSpPr>
            <p:cNvPr id="22655" name="Obdélník 46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6" name="Obdélník 47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7" name="Obdélník 48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22533" name="Skupina 49"/>
          <p:cNvGrpSpPr>
            <a:grpSpLocks/>
          </p:cNvGrpSpPr>
          <p:nvPr/>
        </p:nvGrpSpPr>
        <p:grpSpPr bwMode="auto">
          <a:xfrm>
            <a:off x="6919913" y="3871913"/>
            <a:ext cx="928687" cy="779462"/>
            <a:chOff x="3643306" y="1571612"/>
            <a:chExt cx="1071570" cy="1071570"/>
          </a:xfrm>
        </p:grpSpPr>
        <p:sp>
          <p:nvSpPr>
            <p:cNvPr id="22652" name="Obdélník 50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3" name="Obdélník 51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4" name="Obdélník 52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22534" name="Skupina 55"/>
          <p:cNvGrpSpPr>
            <a:grpSpLocks/>
          </p:cNvGrpSpPr>
          <p:nvPr/>
        </p:nvGrpSpPr>
        <p:grpSpPr bwMode="auto">
          <a:xfrm>
            <a:off x="3276600" y="5443538"/>
            <a:ext cx="928688" cy="779462"/>
            <a:chOff x="3643306" y="1571612"/>
            <a:chExt cx="1071570" cy="1071570"/>
          </a:xfrm>
        </p:grpSpPr>
        <p:sp>
          <p:nvSpPr>
            <p:cNvPr id="22649" name="Obdélník 56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0" name="Obdélník 57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1" name="Obdélník 58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22535" name="Skupina 79"/>
          <p:cNvGrpSpPr>
            <a:grpSpLocks/>
          </p:cNvGrpSpPr>
          <p:nvPr/>
        </p:nvGrpSpPr>
        <p:grpSpPr bwMode="auto">
          <a:xfrm>
            <a:off x="1285875" y="1624013"/>
            <a:ext cx="928688" cy="515937"/>
            <a:chOff x="571472" y="1272687"/>
            <a:chExt cx="1285884" cy="713882"/>
          </a:xfrm>
        </p:grpSpPr>
        <p:sp>
          <p:nvSpPr>
            <p:cNvPr id="22645" name="Obdélník 6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46" name="Obdélník 6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47" name="TextovéPole 77"/>
            <p:cNvSpPr txBox="1">
              <a:spLocks noChangeArrowheads="1"/>
            </p:cNvSpPr>
            <p:nvPr/>
          </p:nvSpPr>
          <p:spPr bwMode="auto">
            <a:xfrm>
              <a:off x="642910" y="1272687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48" name="TextovéPole 78"/>
            <p:cNvSpPr txBox="1">
              <a:spLocks noChangeArrowheads="1"/>
            </p:cNvSpPr>
            <p:nvPr/>
          </p:nvSpPr>
          <p:spPr bwMode="auto">
            <a:xfrm>
              <a:off x="642910" y="1603411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grpSp>
        <p:nvGrpSpPr>
          <p:cNvPr id="22536" name="Skupina 80"/>
          <p:cNvGrpSpPr>
            <a:grpSpLocks/>
          </p:cNvGrpSpPr>
          <p:nvPr/>
        </p:nvGrpSpPr>
        <p:grpSpPr bwMode="auto">
          <a:xfrm>
            <a:off x="1285875" y="2560638"/>
            <a:ext cx="928688" cy="515937"/>
            <a:chOff x="571472" y="1259513"/>
            <a:chExt cx="1285884" cy="713880"/>
          </a:xfrm>
        </p:grpSpPr>
        <p:sp>
          <p:nvSpPr>
            <p:cNvPr id="22641" name="Obdélník 81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42" name="Obdélník 82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43" name="TextovéPole 83"/>
            <p:cNvSpPr txBox="1">
              <a:spLocks noChangeArrowheads="1"/>
            </p:cNvSpPr>
            <p:nvPr/>
          </p:nvSpPr>
          <p:spPr bwMode="auto">
            <a:xfrm>
              <a:off x="642910" y="1259513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44" name="TextovéPole 84"/>
            <p:cNvSpPr txBox="1">
              <a:spLocks noChangeArrowheads="1"/>
            </p:cNvSpPr>
            <p:nvPr/>
          </p:nvSpPr>
          <p:spPr bwMode="auto">
            <a:xfrm>
              <a:off x="642910" y="1590235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grpSp>
        <p:nvGrpSpPr>
          <p:cNvPr id="22537" name="Skupina 85"/>
          <p:cNvGrpSpPr>
            <a:grpSpLocks/>
          </p:cNvGrpSpPr>
          <p:nvPr/>
        </p:nvGrpSpPr>
        <p:grpSpPr bwMode="auto">
          <a:xfrm>
            <a:off x="1285875" y="3506788"/>
            <a:ext cx="928688" cy="515937"/>
            <a:chOff x="571472" y="1259512"/>
            <a:chExt cx="1285884" cy="713880"/>
          </a:xfrm>
        </p:grpSpPr>
        <p:sp>
          <p:nvSpPr>
            <p:cNvPr id="22637" name="Obdélník 8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8" name="Obdélník 8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9" name="TextovéPole 88"/>
            <p:cNvSpPr txBox="1">
              <a:spLocks noChangeArrowheads="1"/>
            </p:cNvSpPr>
            <p:nvPr/>
          </p:nvSpPr>
          <p:spPr bwMode="auto">
            <a:xfrm>
              <a:off x="642910" y="1259512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40" name="TextovéPole 89"/>
            <p:cNvSpPr txBox="1">
              <a:spLocks noChangeArrowheads="1"/>
            </p:cNvSpPr>
            <p:nvPr/>
          </p:nvSpPr>
          <p:spPr bwMode="auto">
            <a:xfrm>
              <a:off x="642910" y="1590234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grpSp>
        <p:nvGrpSpPr>
          <p:cNvPr id="22538" name="Skupina 90"/>
          <p:cNvGrpSpPr>
            <a:grpSpLocks/>
          </p:cNvGrpSpPr>
          <p:nvPr/>
        </p:nvGrpSpPr>
        <p:grpSpPr bwMode="auto">
          <a:xfrm>
            <a:off x="1285875" y="4502150"/>
            <a:ext cx="928688" cy="515938"/>
            <a:chOff x="571472" y="1259444"/>
            <a:chExt cx="1285884" cy="714790"/>
          </a:xfrm>
        </p:grpSpPr>
        <p:sp>
          <p:nvSpPr>
            <p:cNvPr id="22633" name="Obdélník 91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4" name="Obdélník 92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5" name="TextovéPole 93"/>
            <p:cNvSpPr txBox="1">
              <a:spLocks noChangeArrowheads="1"/>
            </p:cNvSpPr>
            <p:nvPr/>
          </p:nvSpPr>
          <p:spPr bwMode="auto">
            <a:xfrm>
              <a:off x="642910" y="1259444"/>
              <a:ext cx="1143008" cy="384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36" name="TextovéPole 94"/>
            <p:cNvSpPr txBox="1">
              <a:spLocks noChangeArrowheads="1"/>
            </p:cNvSpPr>
            <p:nvPr/>
          </p:nvSpPr>
          <p:spPr bwMode="auto">
            <a:xfrm>
              <a:off x="642910" y="1590167"/>
              <a:ext cx="1143008" cy="384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grpSp>
        <p:nvGrpSpPr>
          <p:cNvPr id="22539" name="Skupina 95"/>
          <p:cNvGrpSpPr>
            <a:grpSpLocks/>
          </p:cNvGrpSpPr>
          <p:nvPr/>
        </p:nvGrpSpPr>
        <p:grpSpPr bwMode="auto">
          <a:xfrm>
            <a:off x="1285875" y="5457825"/>
            <a:ext cx="928688" cy="515938"/>
            <a:chOff x="571472" y="1246339"/>
            <a:chExt cx="1285884" cy="713879"/>
          </a:xfrm>
        </p:grpSpPr>
        <p:sp>
          <p:nvSpPr>
            <p:cNvPr id="22629" name="Obdélník 9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0" name="Obdélník 9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1" name="TextovéPole 98"/>
            <p:cNvSpPr txBox="1">
              <a:spLocks noChangeArrowheads="1"/>
            </p:cNvSpPr>
            <p:nvPr/>
          </p:nvSpPr>
          <p:spPr bwMode="auto">
            <a:xfrm>
              <a:off x="642910" y="1246339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32" name="TextovéPole 99"/>
            <p:cNvSpPr txBox="1">
              <a:spLocks noChangeArrowheads="1"/>
            </p:cNvSpPr>
            <p:nvPr/>
          </p:nvSpPr>
          <p:spPr bwMode="auto">
            <a:xfrm>
              <a:off x="642910" y="1577060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sp>
        <p:nvSpPr>
          <p:cNvPr id="22540" name="TextovéPole 101"/>
          <p:cNvSpPr txBox="1">
            <a:spLocks noChangeArrowheads="1"/>
          </p:cNvSpPr>
          <p:nvPr/>
        </p:nvSpPr>
        <p:spPr bwMode="auto">
          <a:xfrm>
            <a:off x="415925" y="158115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ready</a:t>
            </a:r>
          </a:p>
        </p:txBody>
      </p:sp>
      <p:sp>
        <p:nvSpPr>
          <p:cNvPr id="22541" name="TextovéPole 102"/>
          <p:cNvSpPr txBox="1">
            <a:spLocks noChangeArrowheads="1"/>
          </p:cNvSpPr>
          <p:nvPr/>
        </p:nvSpPr>
        <p:spPr bwMode="auto">
          <a:xfrm>
            <a:off x="203200" y="1819275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queue</a:t>
            </a:r>
          </a:p>
        </p:txBody>
      </p:sp>
      <p:sp>
        <p:nvSpPr>
          <p:cNvPr id="22542" name="TextovéPole 103"/>
          <p:cNvSpPr txBox="1">
            <a:spLocks noChangeArrowheads="1"/>
          </p:cNvSpPr>
          <p:nvPr/>
        </p:nvSpPr>
        <p:spPr bwMode="auto">
          <a:xfrm>
            <a:off x="190500" y="5426075"/>
            <a:ext cx="1008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terminal</a:t>
            </a:r>
          </a:p>
        </p:txBody>
      </p:sp>
      <p:sp>
        <p:nvSpPr>
          <p:cNvPr id="22543" name="TextovéPole 104"/>
          <p:cNvSpPr txBox="1">
            <a:spLocks noChangeArrowheads="1"/>
          </p:cNvSpPr>
          <p:nvPr/>
        </p:nvSpPr>
        <p:spPr bwMode="auto">
          <a:xfrm>
            <a:off x="222250" y="5686425"/>
            <a:ext cx="976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unit 0</a:t>
            </a:r>
          </a:p>
        </p:txBody>
      </p:sp>
      <p:sp>
        <p:nvSpPr>
          <p:cNvPr id="22544" name="TextovéPole 105"/>
          <p:cNvSpPr txBox="1">
            <a:spLocks noChangeArrowheads="1"/>
          </p:cNvSpPr>
          <p:nvPr/>
        </p:nvSpPr>
        <p:spPr bwMode="auto">
          <a:xfrm>
            <a:off x="254000" y="4483100"/>
            <a:ext cx="944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disk</a:t>
            </a:r>
          </a:p>
        </p:txBody>
      </p:sp>
      <p:sp>
        <p:nvSpPr>
          <p:cNvPr id="22545" name="TextovéPole 106"/>
          <p:cNvSpPr txBox="1">
            <a:spLocks noChangeArrowheads="1"/>
          </p:cNvSpPr>
          <p:nvPr/>
        </p:nvSpPr>
        <p:spPr bwMode="auto">
          <a:xfrm>
            <a:off x="203200" y="4725988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unit 0</a:t>
            </a:r>
          </a:p>
        </p:txBody>
      </p:sp>
      <p:sp>
        <p:nvSpPr>
          <p:cNvPr id="22546" name="TextovéPole 107"/>
          <p:cNvSpPr txBox="1">
            <a:spLocks noChangeArrowheads="1"/>
          </p:cNvSpPr>
          <p:nvPr/>
        </p:nvSpPr>
        <p:spPr bwMode="auto">
          <a:xfrm>
            <a:off x="344488" y="3362325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mag</a:t>
            </a:r>
          </a:p>
        </p:txBody>
      </p:sp>
      <p:sp>
        <p:nvSpPr>
          <p:cNvPr id="22547" name="TextovéPole 108"/>
          <p:cNvSpPr txBox="1">
            <a:spLocks noChangeArrowheads="1"/>
          </p:cNvSpPr>
          <p:nvPr/>
        </p:nvSpPr>
        <p:spPr bwMode="auto">
          <a:xfrm>
            <a:off x="203200" y="3581400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tape</a:t>
            </a:r>
          </a:p>
        </p:txBody>
      </p:sp>
      <p:sp>
        <p:nvSpPr>
          <p:cNvPr id="22548" name="TextovéPole 109"/>
          <p:cNvSpPr txBox="1">
            <a:spLocks noChangeArrowheads="1"/>
          </p:cNvSpPr>
          <p:nvPr/>
        </p:nvSpPr>
        <p:spPr bwMode="auto">
          <a:xfrm>
            <a:off x="203200" y="3814763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unit 1</a:t>
            </a:r>
          </a:p>
        </p:txBody>
      </p:sp>
      <p:sp>
        <p:nvSpPr>
          <p:cNvPr id="22549" name="TextovéPole 110"/>
          <p:cNvSpPr txBox="1">
            <a:spLocks noChangeArrowheads="1"/>
          </p:cNvSpPr>
          <p:nvPr/>
        </p:nvSpPr>
        <p:spPr bwMode="auto">
          <a:xfrm>
            <a:off x="344488" y="2419350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mag</a:t>
            </a:r>
          </a:p>
        </p:txBody>
      </p:sp>
      <p:sp>
        <p:nvSpPr>
          <p:cNvPr id="22550" name="TextovéPole 111"/>
          <p:cNvSpPr txBox="1">
            <a:spLocks noChangeArrowheads="1"/>
          </p:cNvSpPr>
          <p:nvPr/>
        </p:nvSpPr>
        <p:spPr bwMode="auto">
          <a:xfrm>
            <a:off x="203200" y="2638425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tape</a:t>
            </a:r>
          </a:p>
        </p:txBody>
      </p:sp>
      <p:sp>
        <p:nvSpPr>
          <p:cNvPr id="22551" name="TextovéPole 112"/>
          <p:cNvSpPr txBox="1">
            <a:spLocks noChangeArrowheads="1"/>
          </p:cNvSpPr>
          <p:nvPr/>
        </p:nvSpPr>
        <p:spPr bwMode="auto">
          <a:xfrm>
            <a:off x="344488" y="2862263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unit 1</a:t>
            </a:r>
          </a:p>
        </p:txBody>
      </p:sp>
      <p:grpSp>
        <p:nvGrpSpPr>
          <p:cNvPr id="22552" name="Skupina 131"/>
          <p:cNvGrpSpPr>
            <a:grpSpLocks/>
          </p:cNvGrpSpPr>
          <p:nvPr/>
        </p:nvGrpSpPr>
        <p:grpSpPr bwMode="auto">
          <a:xfrm>
            <a:off x="4557713" y="1331913"/>
            <a:ext cx="942975" cy="1104900"/>
            <a:chOff x="4409368" y="979195"/>
            <a:chExt cx="1305640" cy="1529541"/>
          </a:xfrm>
        </p:grpSpPr>
        <p:grpSp>
          <p:nvGrpSpPr>
            <p:cNvPr id="22618" name="Skupina 100"/>
            <p:cNvGrpSpPr>
              <a:grpSpLocks/>
            </p:cNvGrpSpPr>
            <p:nvPr/>
          </p:nvGrpSpPr>
          <p:grpSpPr bwMode="auto">
            <a:xfrm>
              <a:off x="4429123" y="1428736"/>
              <a:ext cx="1285885" cy="1080000"/>
              <a:chOff x="4357685" y="1285860"/>
              <a:chExt cx="1285885" cy="1214446"/>
            </a:xfrm>
          </p:grpSpPr>
          <p:grpSp>
            <p:nvGrpSpPr>
              <p:cNvPr id="22620" name="Skupina 8"/>
              <p:cNvGrpSpPr>
                <a:grpSpLocks/>
              </p:cNvGrpSpPr>
              <p:nvPr/>
            </p:nvGrpSpPr>
            <p:grpSpPr bwMode="auto">
              <a:xfrm>
                <a:off x="4357685" y="1285860"/>
                <a:ext cx="1285885" cy="1214446"/>
                <a:chOff x="3643306" y="1571612"/>
                <a:chExt cx="1071571" cy="1071570"/>
              </a:xfrm>
            </p:grpSpPr>
            <p:sp>
              <p:nvSpPr>
                <p:cNvPr id="22626" name="Obdélník 5"/>
                <p:cNvSpPr>
                  <a:spLocks noChangeArrowheads="1"/>
                </p:cNvSpPr>
                <p:nvPr/>
              </p:nvSpPr>
              <p:spPr bwMode="auto">
                <a:xfrm>
                  <a:off x="3643307" y="1571612"/>
                  <a:ext cx="1071570" cy="1071570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22627" name="Obdélník 6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285752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22628" name="Obdélník 7"/>
                <p:cNvSpPr>
                  <a:spLocks noChangeArrowheads="1"/>
                </p:cNvSpPr>
                <p:nvPr/>
              </p:nvSpPr>
              <p:spPr bwMode="auto">
                <a:xfrm>
                  <a:off x="3643306" y="1857364"/>
                  <a:ext cx="1071570" cy="285752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</p:grpSp>
          <p:sp>
            <p:nvSpPr>
              <p:cNvPr id="22621" name="TextovéPole 13"/>
              <p:cNvSpPr txBox="1">
                <a:spLocks noChangeArrowheads="1"/>
              </p:cNvSpPr>
              <p:nvPr/>
            </p:nvSpPr>
            <p:spPr bwMode="auto">
              <a:xfrm>
                <a:off x="4444099" y="1541778"/>
                <a:ext cx="1143004" cy="431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cs-CZ" sz="1200" b="1"/>
                  <a:t>registers</a:t>
                </a:r>
              </a:p>
            </p:txBody>
          </p:sp>
          <p:grpSp>
            <p:nvGrpSpPr>
              <p:cNvPr id="22622" name="Skupina 41"/>
              <p:cNvGrpSpPr>
                <a:grpSpLocks/>
              </p:cNvGrpSpPr>
              <p:nvPr/>
            </p:nvGrpSpPr>
            <p:grpSpPr bwMode="auto">
              <a:xfrm>
                <a:off x="5000610" y="2044742"/>
                <a:ext cx="71438" cy="357192"/>
                <a:chOff x="1000082" y="4687948"/>
                <a:chExt cx="71438" cy="357195"/>
              </a:xfrm>
            </p:grpSpPr>
            <p:sp>
              <p:nvSpPr>
                <p:cNvPr id="22623" name="Elipsa 38"/>
                <p:cNvSpPr>
                  <a:spLocks noChangeArrowheads="1"/>
                </p:cNvSpPr>
                <p:nvPr/>
              </p:nvSpPr>
              <p:spPr bwMode="auto">
                <a:xfrm>
                  <a:off x="1000082" y="4687948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22624" name="Elipsa 39"/>
                <p:cNvSpPr>
                  <a:spLocks noChangeArrowheads="1"/>
                </p:cNvSpPr>
                <p:nvPr/>
              </p:nvSpPr>
              <p:spPr bwMode="auto">
                <a:xfrm>
                  <a:off x="1000082" y="4830825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22625" name="Elipsa 40"/>
                <p:cNvSpPr>
                  <a:spLocks noChangeArrowheads="1"/>
                </p:cNvSpPr>
                <p:nvPr/>
              </p:nvSpPr>
              <p:spPr bwMode="auto">
                <a:xfrm>
                  <a:off x="1000082" y="4973705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</p:grpSp>
        </p:grpSp>
        <p:sp>
          <p:nvSpPr>
            <p:cNvPr id="22619" name="TextovéPole 113"/>
            <p:cNvSpPr txBox="1">
              <a:spLocks noChangeArrowheads="1"/>
            </p:cNvSpPr>
            <p:nvPr/>
          </p:nvSpPr>
          <p:spPr bwMode="auto">
            <a:xfrm>
              <a:off x="4409368" y="979195"/>
              <a:ext cx="1285861" cy="468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/>
                <a:t>PCB</a:t>
              </a:r>
              <a:r>
                <a:rPr lang="cs-CZ" sz="1600" baseline="-25000"/>
                <a:t>7</a:t>
              </a:r>
            </a:p>
          </p:txBody>
        </p:sp>
      </p:grpSp>
      <p:grpSp>
        <p:nvGrpSpPr>
          <p:cNvPr id="22553" name="Skupina 132"/>
          <p:cNvGrpSpPr>
            <a:grpSpLocks/>
          </p:cNvGrpSpPr>
          <p:nvPr/>
        </p:nvGrpSpPr>
        <p:grpSpPr bwMode="auto">
          <a:xfrm>
            <a:off x="6786563" y="1341438"/>
            <a:ext cx="928687" cy="1095375"/>
            <a:chOff x="6715140" y="992388"/>
            <a:chExt cx="1285884" cy="1516348"/>
          </a:xfrm>
        </p:grpSpPr>
        <p:grpSp>
          <p:nvGrpSpPr>
            <p:cNvPr id="22607" name="Skupina 53"/>
            <p:cNvGrpSpPr>
              <a:grpSpLocks/>
            </p:cNvGrpSpPr>
            <p:nvPr/>
          </p:nvGrpSpPr>
          <p:grpSpPr bwMode="auto">
            <a:xfrm>
              <a:off x="6715140" y="1428736"/>
              <a:ext cx="1285884" cy="1080000"/>
              <a:chOff x="5786446" y="1571612"/>
              <a:chExt cx="1285884" cy="1214446"/>
            </a:xfrm>
          </p:grpSpPr>
          <p:grpSp>
            <p:nvGrpSpPr>
              <p:cNvPr id="22609" name="Skupina 18"/>
              <p:cNvGrpSpPr>
                <a:grpSpLocks/>
              </p:cNvGrpSpPr>
              <p:nvPr/>
            </p:nvGrpSpPr>
            <p:grpSpPr bwMode="auto">
              <a:xfrm>
                <a:off x="5786446" y="1571612"/>
                <a:ext cx="1285884" cy="1214446"/>
                <a:chOff x="3643306" y="1571612"/>
                <a:chExt cx="1071570" cy="1071570"/>
              </a:xfrm>
            </p:grpSpPr>
            <p:sp>
              <p:nvSpPr>
                <p:cNvPr id="22615" name="Obdélník 19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1071570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22616" name="Obdélník 20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285752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22617" name="Obdélník 21"/>
                <p:cNvSpPr>
                  <a:spLocks noChangeArrowheads="1"/>
                </p:cNvSpPr>
                <p:nvPr/>
              </p:nvSpPr>
              <p:spPr bwMode="auto">
                <a:xfrm>
                  <a:off x="3643306" y="1857364"/>
                  <a:ext cx="1071570" cy="285752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</p:grpSp>
          <p:sp>
            <p:nvSpPr>
              <p:cNvPr id="22610" name="TextovéPole 22"/>
              <p:cNvSpPr txBox="1">
                <a:spLocks noChangeArrowheads="1"/>
              </p:cNvSpPr>
              <p:nvPr/>
            </p:nvSpPr>
            <p:spPr bwMode="auto">
              <a:xfrm>
                <a:off x="5874585" y="1819523"/>
                <a:ext cx="1143008" cy="431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cs-CZ" sz="1200" b="1"/>
                  <a:t>registers</a:t>
                </a:r>
              </a:p>
            </p:txBody>
          </p:sp>
          <p:grpSp>
            <p:nvGrpSpPr>
              <p:cNvPr id="22611" name="Skupina 41"/>
              <p:cNvGrpSpPr>
                <a:grpSpLocks/>
              </p:cNvGrpSpPr>
              <p:nvPr/>
            </p:nvGrpSpPr>
            <p:grpSpPr bwMode="auto">
              <a:xfrm>
                <a:off x="6429388" y="2315659"/>
                <a:ext cx="71438" cy="357192"/>
                <a:chOff x="1000100" y="4673113"/>
                <a:chExt cx="71438" cy="357195"/>
              </a:xfrm>
            </p:grpSpPr>
            <p:sp>
              <p:nvSpPr>
                <p:cNvPr id="22612" name="Elipsa 38"/>
                <p:cNvSpPr>
                  <a:spLocks noChangeArrowheads="1"/>
                </p:cNvSpPr>
                <p:nvPr/>
              </p:nvSpPr>
              <p:spPr bwMode="auto">
                <a:xfrm>
                  <a:off x="1000100" y="4673113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22613" name="Elipsa 39"/>
                <p:cNvSpPr>
                  <a:spLocks noChangeArrowheads="1"/>
                </p:cNvSpPr>
                <p:nvPr/>
              </p:nvSpPr>
              <p:spPr bwMode="auto">
                <a:xfrm>
                  <a:off x="1000100" y="4815993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22614" name="Elipsa 40"/>
                <p:cNvSpPr>
                  <a:spLocks noChangeArrowheads="1"/>
                </p:cNvSpPr>
                <p:nvPr/>
              </p:nvSpPr>
              <p:spPr bwMode="auto">
                <a:xfrm>
                  <a:off x="1000100" y="4958870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</p:grpSp>
        </p:grpSp>
        <p:sp>
          <p:nvSpPr>
            <p:cNvPr id="22608" name="TextovéPole 126"/>
            <p:cNvSpPr txBox="1">
              <a:spLocks noChangeArrowheads="1"/>
            </p:cNvSpPr>
            <p:nvPr/>
          </p:nvSpPr>
          <p:spPr bwMode="auto">
            <a:xfrm>
              <a:off x="6882196" y="992388"/>
              <a:ext cx="1000178" cy="468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/>
                <a:t>PCB</a:t>
              </a:r>
              <a:r>
                <a:rPr lang="cs-CZ" sz="1600" baseline="-25000"/>
                <a:t>2</a:t>
              </a:r>
            </a:p>
          </p:txBody>
        </p:sp>
      </p:grpSp>
      <p:sp>
        <p:nvSpPr>
          <p:cNvPr id="22554" name="TextovéPole 127"/>
          <p:cNvSpPr txBox="1">
            <a:spLocks noChangeArrowheads="1"/>
          </p:cNvSpPr>
          <p:nvPr/>
        </p:nvSpPr>
        <p:spPr bwMode="auto">
          <a:xfrm>
            <a:off x="3414713" y="3541713"/>
            <a:ext cx="730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PCB</a:t>
            </a:r>
            <a:r>
              <a:rPr lang="cs-CZ" sz="1600" baseline="-25000"/>
              <a:t>3</a:t>
            </a:r>
          </a:p>
        </p:txBody>
      </p:sp>
      <p:sp>
        <p:nvSpPr>
          <p:cNvPr id="22555" name="TextovéPole 128"/>
          <p:cNvSpPr txBox="1">
            <a:spLocks noChangeArrowheads="1"/>
          </p:cNvSpPr>
          <p:nvPr/>
        </p:nvSpPr>
        <p:spPr bwMode="auto">
          <a:xfrm>
            <a:off x="5200650" y="3533775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PCB</a:t>
            </a:r>
            <a:r>
              <a:rPr lang="cs-CZ" sz="1600" baseline="-25000"/>
              <a:t>14</a:t>
            </a:r>
          </a:p>
        </p:txBody>
      </p:sp>
      <p:sp>
        <p:nvSpPr>
          <p:cNvPr id="22556" name="TextovéPole 129"/>
          <p:cNvSpPr txBox="1">
            <a:spLocks noChangeArrowheads="1"/>
          </p:cNvSpPr>
          <p:nvPr/>
        </p:nvSpPr>
        <p:spPr bwMode="auto">
          <a:xfrm>
            <a:off x="7058025" y="3541713"/>
            <a:ext cx="730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PCB</a:t>
            </a:r>
            <a:r>
              <a:rPr lang="cs-CZ" sz="1600" baseline="-25000"/>
              <a:t>6</a:t>
            </a:r>
          </a:p>
        </p:txBody>
      </p:sp>
      <p:sp>
        <p:nvSpPr>
          <p:cNvPr id="22557" name="TextovéPole 130"/>
          <p:cNvSpPr txBox="1">
            <a:spLocks noChangeArrowheads="1"/>
          </p:cNvSpPr>
          <p:nvPr/>
        </p:nvSpPr>
        <p:spPr bwMode="auto">
          <a:xfrm>
            <a:off x="3343275" y="5111750"/>
            <a:ext cx="801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PCB</a:t>
            </a:r>
            <a:r>
              <a:rPr lang="cs-CZ" sz="1600" baseline="-25000"/>
              <a:t>5</a:t>
            </a:r>
          </a:p>
        </p:txBody>
      </p:sp>
      <p:cxnSp>
        <p:nvCxnSpPr>
          <p:cNvPr id="22558" name="Přímá spojovací šipka 136"/>
          <p:cNvCxnSpPr>
            <a:cxnSpLocks noChangeShapeType="1"/>
          </p:cNvCxnSpPr>
          <p:nvPr/>
        </p:nvCxnSpPr>
        <p:spPr bwMode="auto">
          <a:xfrm>
            <a:off x="5434013" y="1760538"/>
            <a:ext cx="13319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grpSp>
        <p:nvGrpSpPr>
          <p:cNvPr id="22559" name="Skupina 41"/>
          <p:cNvGrpSpPr>
            <a:grpSpLocks/>
          </p:cNvGrpSpPr>
          <p:nvPr/>
        </p:nvGrpSpPr>
        <p:grpSpPr bwMode="auto">
          <a:xfrm>
            <a:off x="1714500" y="6070600"/>
            <a:ext cx="50800" cy="258763"/>
            <a:chOff x="1000100" y="4643446"/>
            <a:chExt cx="71438" cy="357190"/>
          </a:xfrm>
        </p:grpSpPr>
        <p:sp>
          <p:nvSpPr>
            <p:cNvPr id="22604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22605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22606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cxnSp>
        <p:nvCxnSpPr>
          <p:cNvPr id="22560" name="Přímá spojovací šipka 160"/>
          <p:cNvCxnSpPr>
            <a:cxnSpLocks noChangeShapeType="1"/>
          </p:cNvCxnSpPr>
          <p:nvPr/>
        </p:nvCxnSpPr>
        <p:spPr bwMode="auto">
          <a:xfrm flipV="1">
            <a:off x="2133600" y="5586413"/>
            <a:ext cx="1123950" cy="2619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61" name="Přímá spojovací šipka 162"/>
          <p:cNvCxnSpPr>
            <a:cxnSpLocks noChangeShapeType="1"/>
          </p:cNvCxnSpPr>
          <p:nvPr/>
        </p:nvCxnSpPr>
        <p:spPr bwMode="auto">
          <a:xfrm flipV="1">
            <a:off x="2124075" y="5514975"/>
            <a:ext cx="1123950" cy="936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62" name="Přímá spojovací šipka 165"/>
          <p:cNvCxnSpPr>
            <a:cxnSpLocks noChangeShapeType="1"/>
            <a:endCxn id="22659" idx="1"/>
          </p:cNvCxnSpPr>
          <p:nvPr/>
        </p:nvCxnSpPr>
        <p:spPr bwMode="auto">
          <a:xfrm flipV="1">
            <a:off x="2114550" y="3975100"/>
            <a:ext cx="1162050" cy="6826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63" name="Tvar 173"/>
          <p:cNvCxnSpPr>
            <a:cxnSpLocks noChangeShapeType="1"/>
            <a:endCxn id="22652" idx="2"/>
          </p:cNvCxnSpPr>
          <p:nvPr/>
        </p:nvCxnSpPr>
        <p:spPr bwMode="auto">
          <a:xfrm flipV="1">
            <a:off x="2124075" y="4651375"/>
            <a:ext cx="5260975" cy="23971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grpSp>
        <p:nvGrpSpPr>
          <p:cNvPr id="22564" name="Skupina 197"/>
          <p:cNvGrpSpPr>
            <a:grpSpLocks/>
          </p:cNvGrpSpPr>
          <p:nvPr/>
        </p:nvGrpSpPr>
        <p:grpSpPr bwMode="auto">
          <a:xfrm>
            <a:off x="2071688" y="2692400"/>
            <a:ext cx="571500" cy="87313"/>
            <a:chOff x="2285984" y="2428868"/>
            <a:chExt cx="650086" cy="87321"/>
          </a:xfrm>
        </p:grpSpPr>
        <p:cxnSp>
          <p:nvCxnSpPr>
            <p:cNvPr id="22600" name="Přímá spojovací čára 186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601" name="Přímá spojovací čára 188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602" name="Přímá spojovací čára 194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603" name="Přímá spojovací čára 196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5" name="Skupina 198"/>
          <p:cNvGrpSpPr>
            <a:grpSpLocks/>
          </p:cNvGrpSpPr>
          <p:nvPr/>
        </p:nvGrpSpPr>
        <p:grpSpPr bwMode="auto">
          <a:xfrm>
            <a:off x="2071688" y="2932113"/>
            <a:ext cx="571500" cy="87312"/>
            <a:chOff x="2285984" y="2428868"/>
            <a:chExt cx="650086" cy="87321"/>
          </a:xfrm>
        </p:grpSpPr>
        <p:cxnSp>
          <p:nvCxnSpPr>
            <p:cNvPr id="22596" name="Přímá spojovací čára 19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7" name="Přímá spojovací čára 20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8" name="Přímá spojovací čára 20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9" name="Přímá spojovací čára 20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6" name="Skupina 203"/>
          <p:cNvGrpSpPr>
            <a:grpSpLocks/>
          </p:cNvGrpSpPr>
          <p:nvPr/>
        </p:nvGrpSpPr>
        <p:grpSpPr bwMode="auto">
          <a:xfrm>
            <a:off x="2071688" y="3879850"/>
            <a:ext cx="571500" cy="87313"/>
            <a:chOff x="2285984" y="2428868"/>
            <a:chExt cx="650086" cy="87321"/>
          </a:xfrm>
        </p:grpSpPr>
        <p:cxnSp>
          <p:nvCxnSpPr>
            <p:cNvPr id="22592" name="Přímá spojovací čára 20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3" name="Přímá spojovací čára 20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4" name="Přímá spojovací čára 20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5" name="Přímá spojovací čára 20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7" name="Skupina 208"/>
          <p:cNvGrpSpPr>
            <a:grpSpLocks/>
          </p:cNvGrpSpPr>
          <p:nvPr/>
        </p:nvGrpSpPr>
        <p:grpSpPr bwMode="auto">
          <a:xfrm>
            <a:off x="2071688" y="3632200"/>
            <a:ext cx="571500" cy="87313"/>
            <a:chOff x="2285984" y="2428868"/>
            <a:chExt cx="650086" cy="87321"/>
          </a:xfrm>
        </p:grpSpPr>
        <p:cxnSp>
          <p:nvCxnSpPr>
            <p:cNvPr id="22588" name="Přímá spojovací čára 20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9" name="Přímá spojovací čára 21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0" name="Přímá spojovací čára 21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1" name="Přímá spojovací čára 21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8" name="Skupina 213"/>
          <p:cNvGrpSpPr>
            <a:grpSpLocks/>
          </p:cNvGrpSpPr>
          <p:nvPr/>
        </p:nvGrpSpPr>
        <p:grpSpPr bwMode="auto">
          <a:xfrm>
            <a:off x="4062413" y="5534025"/>
            <a:ext cx="571500" cy="87313"/>
            <a:chOff x="2285984" y="2428868"/>
            <a:chExt cx="650086" cy="87321"/>
          </a:xfrm>
        </p:grpSpPr>
        <p:cxnSp>
          <p:nvCxnSpPr>
            <p:cNvPr id="22584" name="Přímá spojovací čára 21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5" name="Přímá spojovací čára 21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6" name="Přímá spojovací čára 21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7" name="Přímá spojovací čára 21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9" name="Skupina 218"/>
          <p:cNvGrpSpPr>
            <a:grpSpLocks/>
          </p:cNvGrpSpPr>
          <p:nvPr/>
        </p:nvGrpSpPr>
        <p:grpSpPr bwMode="auto">
          <a:xfrm>
            <a:off x="7715250" y="3971925"/>
            <a:ext cx="571500" cy="87313"/>
            <a:chOff x="2285984" y="2428868"/>
            <a:chExt cx="650086" cy="87321"/>
          </a:xfrm>
        </p:grpSpPr>
        <p:cxnSp>
          <p:nvCxnSpPr>
            <p:cNvPr id="22580" name="Přímá spojovací čára 21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1" name="Přímá spojovací čára 22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2" name="Přímá spojovací čára 22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3" name="Přímá spojovací čára 22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70" name="Skupina 223"/>
          <p:cNvGrpSpPr>
            <a:grpSpLocks/>
          </p:cNvGrpSpPr>
          <p:nvPr/>
        </p:nvGrpSpPr>
        <p:grpSpPr bwMode="auto">
          <a:xfrm>
            <a:off x="7572375" y="1747838"/>
            <a:ext cx="571500" cy="87312"/>
            <a:chOff x="2285984" y="2428868"/>
            <a:chExt cx="650086" cy="87321"/>
          </a:xfrm>
        </p:grpSpPr>
        <p:cxnSp>
          <p:nvCxnSpPr>
            <p:cNvPr id="22576" name="Přímá spojovací čára 22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77" name="Přímá spojovací čára 22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78" name="Přímá spojovací čára 22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79" name="Přímá spojovací čára 22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22571" name="Přímá spojovací šipka 229"/>
          <p:cNvCxnSpPr>
            <a:cxnSpLocks noChangeShapeType="1"/>
          </p:cNvCxnSpPr>
          <p:nvPr/>
        </p:nvCxnSpPr>
        <p:spPr bwMode="auto">
          <a:xfrm>
            <a:off x="4124325" y="3986213"/>
            <a:ext cx="936625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72" name="Přímá spojovací šipka 230"/>
          <p:cNvCxnSpPr>
            <a:cxnSpLocks noChangeShapeType="1"/>
          </p:cNvCxnSpPr>
          <p:nvPr/>
        </p:nvCxnSpPr>
        <p:spPr bwMode="auto">
          <a:xfrm>
            <a:off x="5948363" y="3986213"/>
            <a:ext cx="936625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73" name="Přímá spojovací šipka 136"/>
          <p:cNvCxnSpPr>
            <a:cxnSpLocks noChangeShapeType="1"/>
          </p:cNvCxnSpPr>
          <p:nvPr/>
        </p:nvCxnSpPr>
        <p:spPr bwMode="auto">
          <a:xfrm>
            <a:off x="2143125" y="1752600"/>
            <a:ext cx="24114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74" name="Tvar 153"/>
          <p:cNvCxnSpPr>
            <a:cxnSpLocks noChangeShapeType="1"/>
            <a:stCxn id="22648" idx="3"/>
            <a:endCxn id="22615" idx="2"/>
          </p:cNvCxnSpPr>
          <p:nvPr/>
        </p:nvCxnSpPr>
        <p:spPr bwMode="auto">
          <a:xfrm>
            <a:off x="2162175" y="2000250"/>
            <a:ext cx="5087938" cy="436563"/>
          </a:xfrm>
          <a:prstGeom prst="curvedConnector4">
            <a:avLst>
              <a:gd name="adj1" fmla="val 39819"/>
              <a:gd name="adj2" fmla="val 209264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2575" name="TextovéPole 101"/>
          <p:cNvSpPr txBox="1">
            <a:spLocks noChangeArrowheads="1"/>
          </p:cNvSpPr>
          <p:nvPr/>
        </p:nvSpPr>
        <p:spPr bwMode="auto">
          <a:xfrm>
            <a:off x="1071563" y="1254125"/>
            <a:ext cx="1357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queue header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Obecně nemusím mít všechny úlohy, které chci spustit, v operační paměti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Fronta všech úloh může být značně dlouhá a plánovač musí rozhodnout, které úlohy zavést do paměti a spustit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Toto je úkol dlouhodobého (strategického) plánovače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vybírá který proces lze zařadit mezi připravené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plánovač je spouštěn je relativně málo často – typicky při ukončení jednoho procesu rozhodne, kterou úlohu dále vybrat k zavedení do paměti a spuštění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nemusí být super rychlý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určuje stupeň multiprogramování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STRATEGICKÝ PLÁNOVAČ</a:t>
            </a:r>
            <a:endParaRPr lang="cs-CZ" dirty="0"/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087438"/>
          </a:xfrm>
        </p:spPr>
        <p:txBody>
          <a:bodyPr/>
          <a:lstStyle/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Přiděluje procesor připraveným procesům</a:t>
            </a:r>
          </a:p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Je spouštěn často (např. každých 10ms)</a:t>
            </a:r>
          </a:p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Proto musí být rychlý</a:t>
            </a:r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KRÁTKODOBÝ PLÁNOVAČ</a:t>
            </a:r>
            <a:endParaRPr lang="cs-CZ" dirty="0"/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4580" name="Skupina 35"/>
          <p:cNvGrpSpPr>
            <a:grpSpLocks/>
          </p:cNvGrpSpPr>
          <p:nvPr/>
        </p:nvGrpSpPr>
        <p:grpSpPr bwMode="auto">
          <a:xfrm>
            <a:off x="1400175" y="2705100"/>
            <a:ext cx="1643063" cy="542925"/>
            <a:chOff x="1571604" y="3000372"/>
            <a:chExt cx="1643074" cy="543600"/>
          </a:xfrm>
        </p:grpSpPr>
        <p:sp>
          <p:nvSpPr>
            <p:cNvPr id="24619" name="Obdélník 5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20" name="TextovéPole 6"/>
            <p:cNvSpPr txBox="1">
              <a:spLocks noChangeArrowheads="1"/>
            </p:cNvSpPr>
            <p:nvPr/>
          </p:nvSpPr>
          <p:spPr bwMode="auto">
            <a:xfrm>
              <a:off x="1750199" y="3077006"/>
              <a:ext cx="1285884" cy="390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ready queue</a:t>
              </a:r>
            </a:p>
          </p:txBody>
        </p:sp>
      </p:grpSp>
      <p:grpSp>
        <p:nvGrpSpPr>
          <p:cNvPr id="24581" name="Skupina 29"/>
          <p:cNvGrpSpPr>
            <a:grpSpLocks/>
          </p:cNvGrpSpPr>
          <p:nvPr/>
        </p:nvGrpSpPr>
        <p:grpSpPr bwMode="auto">
          <a:xfrm>
            <a:off x="3900488" y="3563938"/>
            <a:ext cx="1643062" cy="544512"/>
            <a:chOff x="4143372" y="3643314"/>
            <a:chExt cx="1643074" cy="543600"/>
          </a:xfrm>
        </p:grpSpPr>
        <p:sp>
          <p:nvSpPr>
            <p:cNvPr id="24617" name="Obdélník 9"/>
            <p:cNvSpPr>
              <a:spLocks noChangeArrowheads="1"/>
            </p:cNvSpPr>
            <p:nvPr/>
          </p:nvSpPr>
          <p:spPr bwMode="auto">
            <a:xfrm>
              <a:off x="4143372" y="3643314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8" name="TextovéPole 10"/>
            <p:cNvSpPr txBox="1">
              <a:spLocks noChangeArrowheads="1"/>
            </p:cNvSpPr>
            <p:nvPr/>
          </p:nvSpPr>
          <p:spPr bwMode="auto">
            <a:xfrm>
              <a:off x="4321967" y="3719948"/>
              <a:ext cx="1285884" cy="390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I/O queue</a:t>
              </a:r>
            </a:p>
          </p:txBody>
        </p:sp>
      </p:grpSp>
      <p:grpSp>
        <p:nvGrpSpPr>
          <p:cNvPr id="24582" name="Skupina 31"/>
          <p:cNvGrpSpPr>
            <a:grpSpLocks/>
          </p:cNvGrpSpPr>
          <p:nvPr/>
        </p:nvGrpSpPr>
        <p:grpSpPr bwMode="auto">
          <a:xfrm>
            <a:off x="6043613" y="3563938"/>
            <a:ext cx="1643062" cy="544512"/>
            <a:chOff x="6143636" y="3643314"/>
            <a:chExt cx="1643074" cy="543600"/>
          </a:xfrm>
        </p:grpSpPr>
        <p:sp>
          <p:nvSpPr>
            <p:cNvPr id="24615" name="Obdélník 12"/>
            <p:cNvSpPr>
              <a:spLocks noChangeArrowheads="1"/>
            </p:cNvSpPr>
            <p:nvPr/>
          </p:nvSpPr>
          <p:spPr bwMode="auto">
            <a:xfrm>
              <a:off x="6143636" y="3643314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6" name="TextovéPole 13"/>
            <p:cNvSpPr txBox="1">
              <a:spLocks noChangeArrowheads="1"/>
            </p:cNvSpPr>
            <p:nvPr/>
          </p:nvSpPr>
          <p:spPr bwMode="auto">
            <a:xfrm>
              <a:off x="6322231" y="3719948"/>
              <a:ext cx="1285884" cy="390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I/O request</a:t>
              </a:r>
            </a:p>
          </p:txBody>
        </p:sp>
      </p:grpSp>
      <p:grpSp>
        <p:nvGrpSpPr>
          <p:cNvPr id="24583" name="Skupina 32"/>
          <p:cNvGrpSpPr>
            <a:grpSpLocks/>
          </p:cNvGrpSpPr>
          <p:nvPr/>
        </p:nvGrpSpPr>
        <p:grpSpPr bwMode="auto">
          <a:xfrm>
            <a:off x="6043613" y="4252913"/>
            <a:ext cx="1643062" cy="542925"/>
            <a:chOff x="6143636" y="4286254"/>
            <a:chExt cx="1643074" cy="543051"/>
          </a:xfrm>
        </p:grpSpPr>
        <p:sp>
          <p:nvSpPr>
            <p:cNvPr id="24613" name="Obdélník 15"/>
            <p:cNvSpPr>
              <a:spLocks noChangeArrowheads="1"/>
            </p:cNvSpPr>
            <p:nvPr/>
          </p:nvSpPr>
          <p:spPr bwMode="auto">
            <a:xfrm>
              <a:off x="6143636" y="4302600"/>
              <a:ext cx="1643074" cy="526705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4" name="TextovéPole 16"/>
            <p:cNvSpPr txBox="1">
              <a:spLocks noChangeArrowheads="1"/>
            </p:cNvSpPr>
            <p:nvPr/>
          </p:nvSpPr>
          <p:spPr bwMode="auto">
            <a:xfrm>
              <a:off x="6357950" y="4286254"/>
              <a:ext cx="1285884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time slice expired</a:t>
              </a:r>
            </a:p>
          </p:txBody>
        </p:sp>
      </p:grpSp>
      <p:grpSp>
        <p:nvGrpSpPr>
          <p:cNvPr id="24584" name="Skupina 33"/>
          <p:cNvGrpSpPr>
            <a:grpSpLocks/>
          </p:cNvGrpSpPr>
          <p:nvPr/>
        </p:nvGrpSpPr>
        <p:grpSpPr bwMode="auto">
          <a:xfrm>
            <a:off x="6043613" y="4943475"/>
            <a:ext cx="1643062" cy="542925"/>
            <a:chOff x="6143636" y="5016979"/>
            <a:chExt cx="1643074" cy="543600"/>
          </a:xfrm>
        </p:grpSpPr>
        <p:sp>
          <p:nvSpPr>
            <p:cNvPr id="24611" name="Obdélník 24"/>
            <p:cNvSpPr>
              <a:spLocks noChangeArrowheads="1"/>
            </p:cNvSpPr>
            <p:nvPr/>
          </p:nvSpPr>
          <p:spPr bwMode="auto">
            <a:xfrm>
              <a:off x="6143636" y="5016979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2" name="TextovéPole 25"/>
            <p:cNvSpPr txBox="1">
              <a:spLocks noChangeArrowheads="1"/>
            </p:cNvSpPr>
            <p:nvPr/>
          </p:nvSpPr>
          <p:spPr bwMode="auto">
            <a:xfrm>
              <a:off x="6357950" y="5147568"/>
              <a:ext cx="1285884" cy="317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fork a child</a:t>
              </a:r>
            </a:p>
          </p:txBody>
        </p:sp>
      </p:grpSp>
      <p:grpSp>
        <p:nvGrpSpPr>
          <p:cNvPr id="24585" name="Skupina 34"/>
          <p:cNvGrpSpPr>
            <a:grpSpLocks/>
          </p:cNvGrpSpPr>
          <p:nvPr/>
        </p:nvGrpSpPr>
        <p:grpSpPr bwMode="auto">
          <a:xfrm>
            <a:off x="6043613" y="5634038"/>
            <a:ext cx="1643062" cy="542925"/>
            <a:chOff x="6143636" y="5715016"/>
            <a:chExt cx="1643074" cy="543051"/>
          </a:xfrm>
        </p:grpSpPr>
        <p:sp>
          <p:nvSpPr>
            <p:cNvPr id="24609" name="Obdélník 27"/>
            <p:cNvSpPr>
              <a:spLocks noChangeArrowheads="1"/>
            </p:cNvSpPr>
            <p:nvPr/>
          </p:nvSpPr>
          <p:spPr bwMode="auto">
            <a:xfrm>
              <a:off x="6143636" y="5731362"/>
              <a:ext cx="1643074" cy="526705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0" name="TextovéPole 28"/>
            <p:cNvSpPr txBox="1">
              <a:spLocks noChangeArrowheads="1"/>
            </p:cNvSpPr>
            <p:nvPr/>
          </p:nvSpPr>
          <p:spPr bwMode="auto">
            <a:xfrm>
              <a:off x="6357950" y="5715016"/>
              <a:ext cx="12858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wait for a interrupt</a:t>
              </a:r>
            </a:p>
          </p:txBody>
        </p:sp>
      </p:grpSp>
      <p:sp>
        <p:nvSpPr>
          <p:cNvPr id="24586" name="Elipsa 36"/>
          <p:cNvSpPr>
            <a:spLocks noChangeArrowheads="1"/>
          </p:cNvSpPr>
          <p:nvPr/>
        </p:nvSpPr>
        <p:spPr bwMode="auto">
          <a:xfrm>
            <a:off x="3543300" y="4991100"/>
            <a:ext cx="1500188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4587" name="Elipsa 37"/>
          <p:cNvSpPr>
            <a:spLocks noChangeArrowheads="1"/>
          </p:cNvSpPr>
          <p:nvPr/>
        </p:nvSpPr>
        <p:spPr bwMode="auto">
          <a:xfrm>
            <a:off x="3543300" y="5634038"/>
            <a:ext cx="1500188" cy="547687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4588" name="TextovéPole 39"/>
          <p:cNvSpPr txBox="1">
            <a:spLocks noChangeArrowheads="1"/>
          </p:cNvSpPr>
          <p:nvPr/>
        </p:nvSpPr>
        <p:spPr bwMode="auto">
          <a:xfrm>
            <a:off x="3792538" y="5003800"/>
            <a:ext cx="10017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child executes</a:t>
            </a:r>
          </a:p>
        </p:txBody>
      </p:sp>
      <p:sp>
        <p:nvSpPr>
          <p:cNvPr id="24589" name="TextovéPole 40"/>
          <p:cNvSpPr txBox="1">
            <a:spLocks noChangeArrowheads="1"/>
          </p:cNvSpPr>
          <p:nvPr/>
        </p:nvSpPr>
        <p:spPr bwMode="auto">
          <a:xfrm>
            <a:off x="3792538" y="5646738"/>
            <a:ext cx="10017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intercept occurs</a:t>
            </a:r>
          </a:p>
        </p:txBody>
      </p:sp>
      <p:sp>
        <p:nvSpPr>
          <p:cNvPr id="24590" name="Elipsa 41"/>
          <p:cNvSpPr>
            <a:spLocks noChangeArrowheads="1"/>
          </p:cNvSpPr>
          <p:nvPr/>
        </p:nvSpPr>
        <p:spPr bwMode="auto">
          <a:xfrm>
            <a:off x="2043113" y="3562350"/>
            <a:ext cx="547687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4591" name="TextovéPole 42"/>
          <p:cNvSpPr txBox="1">
            <a:spLocks noChangeArrowheads="1"/>
          </p:cNvSpPr>
          <p:nvPr/>
        </p:nvSpPr>
        <p:spPr bwMode="auto">
          <a:xfrm>
            <a:off x="2101850" y="3681413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</a:t>
            </a:r>
          </a:p>
        </p:txBody>
      </p:sp>
      <p:sp>
        <p:nvSpPr>
          <p:cNvPr id="24592" name="Elipsa 43"/>
          <p:cNvSpPr>
            <a:spLocks noChangeArrowheads="1"/>
          </p:cNvSpPr>
          <p:nvPr/>
        </p:nvSpPr>
        <p:spPr bwMode="auto">
          <a:xfrm>
            <a:off x="6615113" y="2633663"/>
            <a:ext cx="547687" cy="547687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4593" name="TextovéPole 44"/>
          <p:cNvSpPr txBox="1">
            <a:spLocks noChangeArrowheads="1"/>
          </p:cNvSpPr>
          <p:nvPr/>
        </p:nvSpPr>
        <p:spPr bwMode="auto">
          <a:xfrm>
            <a:off x="6608763" y="2752725"/>
            <a:ext cx="5603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CPU</a:t>
            </a:r>
          </a:p>
        </p:txBody>
      </p:sp>
      <p:cxnSp>
        <p:nvCxnSpPr>
          <p:cNvPr id="24594" name="Přímá spojovací šipka 48"/>
          <p:cNvCxnSpPr>
            <a:cxnSpLocks noChangeShapeType="1"/>
          </p:cNvCxnSpPr>
          <p:nvPr/>
        </p:nvCxnSpPr>
        <p:spPr bwMode="auto">
          <a:xfrm rot="10800000">
            <a:off x="5543550" y="3848100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5" name="Přímá spojovací šipka 56"/>
          <p:cNvCxnSpPr>
            <a:cxnSpLocks noChangeShapeType="1"/>
          </p:cNvCxnSpPr>
          <p:nvPr/>
        </p:nvCxnSpPr>
        <p:spPr bwMode="auto">
          <a:xfrm>
            <a:off x="542925" y="2776538"/>
            <a:ext cx="8572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6" name="Přímá spojovací šipka 58"/>
          <p:cNvCxnSpPr>
            <a:cxnSpLocks noChangeShapeType="1"/>
          </p:cNvCxnSpPr>
          <p:nvPr/>
        </p:nvCxnSpPr>
        <p:spPr bwMode="auto">
          <a:xfrm>
            <a:off x="3043238" y="2919413"/>
            <a:ext cx="357187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7" name="Přímá spojovací šipka 63"/>
          <p:cNvCxnSpPr>
            <a:cxnSpLocks noChangeShapeType="1"/>
          </p:cNvCxnSpPr>
          <p:nvPr/>
        </p:nvCxnSpPr>
        <p:spPr bwMode="auto">
          <a:xfrm>
            <a:off x="7043738" y="2705100"/>
            <a:ext cx="14287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8" name="Tvar 67"/>
          <p:cNvCxnSpPr>
            <a:cxnSpLocks noChangeShapeType="1"/>
            <a:stCxn id="24592" idx="5"/>
          </p:cNvCxnSpPr>
          <p:nvPr/>
        </p:nvCxnSpPr>
        <p:spPr bwMode="auto">
          <a:xfrm rot="16200000" flipH="1">
            <a:off x="7016751" y="3165475"/>
            <a:ext cx="735012" cy="604837"/>
          </a:xfrm>
          <a:prstGeom prst="bentConnector4">
            <a:avLst>
              <a:gd name="adj1" fmla="val -2444"/>
              <a:gd name="adj2" fmla="val 174056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9" name="Tvar 73"/>
          <p:cNvCxnSpPr>
            <a:cxnSpLocks noChangeShapeType="1"/>
          </p:cNvCxnSpPr>
          <p:nvPr/>
        </p:nvCxnSpPr>
        <p:spPr bwMode="auto">
          <a:xfrm rot="5400000">
            <a:off x="7577931" y="3966369"/>
            <a:ext cx="684213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0" name="Tvar 74"/>
          <p:cNvCxnSpPr>
            <a:cxnSpLocks noChangeShapeType="1"/>
          </p:cNvCxnSpPr>
          <p:nvPr/>
        </p:nvCxnSpPr>
        <p:spPr bwMode="auto">
          <a:xfrm rot="5400000">
            <a:off x="7577932" y="4618831"/>
            <a:ext cx="684212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1" name="Tvar 75"/>
          <p:cNvCxnSpPr>
            <a:cxnSpLocks noChangeShapeType="1"/>
          </p:cNvCxnSpPr>
          <p:nvPr/>
        </p:nvCxnSpPr>
        <p:spPr bwMode="auto">
          <a:xfrm rot="5400000">
            <a:off x="7577931" y="5299869"/>
            <a:ext cx="684213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2" name="Pravoúhlá spojovací čára 79"/>
          <p:cNvCxnSpPr>
            <a:cxnSpLocks noChangeShapeType="1"/>
            <a:stCxn id="24590" idx="2"/>
          </p:cNvCxnSpPr>
          <p:nvPr/>
        </p:nvCxnSpPr>
        <p:spPr bwMode="auto">
          <a:xfrm rot="10800000">
            <a:off x="1400175" y="2976563"/>
            <a:ext cx="642938" cy="858837"/>
          </a:xfrm>
          <a:prstGeom prst="bentConnector3">
            <a:avLst>
              <a:gd name="adj1" fmla="val 135556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03" name="Přímá spojovací šipka 81"/>
          <p:cNvCxnSpPr>
            <a:cxnSpLocks noChangeShapeType="1"/>
          </p:cNvCxnSpPr>
          <p:nvPr/>
        </p:nvCxnSpPr>
        <p:spPr bwMode="auto">
          <a:xfrm rot="10800000">
            <a:off x="2597150" y="3843338"/>
            <a:ext cx="129540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4" name="Pravoúhlá spojovací čára 83"/>
          <p:cNvCxnSpPr>
            <a:cxnSpLocks noChangeShapeType="1"/>
          </p:cNvCxnSpPr>
          <p:nvPr/>
        </p:nvCxnSpPr>
        <p:spPr bwMode="auto">
          <a:xfrm rot="10800000">
            <a:off x="1400175" y="2976563"/>
            <a:ext cx="4643438" cy="1555750"/>
          </a:xfrm>
          <a:prstGeom prst="bentConnector3">
            <a:avLst>
              <a:gd name="adj1" fmla="val 10492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05" name="Pravoúhlá spojovací čára 85"/>
          <p:cNvCxnSpPr>
            <a:cxnSpLocks noChangeShapeType="1"/>
            <a:stCxn id="24586" idx="2"/>
          </p:cNvCxnSpPr>
          <p:nvPr/>
        </p:nvCxnSpPr>
        <p:spPr bwMode="auto">
          <a:xfrm rot="10800000">
            <a:off x="1400175" y="2976563"/>
            <a:ext cx="2143125" cy="2287587"/>
          </a:xfrm>
          <a:prstGeom prst="bentConnector3">
            <a:avLst>
              <a:gd name="adj1" fmla="val 110667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06" name="Pravoúhlá spojovací čára 87"/>
          <p:cNvCxnSpPr>
            <a:cxnSpLocks noChangeShapeType="1"/>
            <a:stCxn id="24587" idx="2"/>
          </p:cNvCxnSpPr>
          <p:nvPr/>
        </p:nvCxnSpPr>
        <p:spPr bwMode="auto">
          <a:xfrm rot="10800000">
            <a:off x="1400175" y="2976563"/>
            <a:ext cx="2143125" cy="2930525"/>
          </a:xfrm>
          <a:prstGeom prst="bentConnector3">
            <a:avLst>
              <a:gd name="adj1" fmla="val 110667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7" name="Přímá spojovací šipka 92"/>
          <p:cNvCxnSpPr>
            <a:cxnSpLocks noChangeShapeType="1"/>
          </p:cNvCxnSpPr>
          <p:nvPr/>
        </p:nvCxnSpPr>
        <p:spPr bwMode="auto">
          <a:xfrm rot="10800000">
            <a:off x="5053013" y="5254625"/>
            <a:ext cx="9715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8" name="Přímá spojovací šipka 93"/>
          <p:cNvCxnSpPr>
            <a:cxnSpLocks noChangeShapeType="1"/>
          </p:cNvCxnSpPr>
          <p:nvPr/>
        </p:nvCxnSpPr>
        <p:spPr bwMode="auto">
          <a:xfrm rot="10800000">
            <a:off x="5043488" y="5919788"/>
            <a:ext cx="9715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mtClean="0"/>
              <a:t>Každý proces musíme jednou zavést do RAM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alespoň částečně (část může zůstat na disku a dohrána on-demand – viz některé optimalizace)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Příliš mnoho procesů v RAM však snižuje výkonnost i při využití virtuální paměti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OS musí provádění některých procesů odložit -- „vrátit“ na disk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Dva nové stavy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odložený čekající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odložený připravený</a:t>
            </a: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ODKLÁDÁNÍ PROCESŮ</a:t>
            </a:r>
            <a:endParaRPr lang="cs-CZ" dirty="0"/>
          </a:p>
        </p:txBody>
      </p:sp>
      <p:sp>
        <p:nvSpPr>
          <p:cNvPr id="25603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944688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Střednědobý (taktický) plánovač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vybírá který proces lze zařadit mezi odložené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vybírá který odložený proces lze zařadit mezi připravené procesy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Náleží částečně i do správy operační paměti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kapacita FAP je omezená a odložené procesy uvolňují paměť</a:t>
            </a: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STŘEDNĚDOBÝ PLÁNOVAČ</a:t>
            </a:r>
            <a:endParaRPr lang="cs-CZ" dirty="0"/>
          </a:p>
        </p:txBody>
      </p:sp>
      <p:sp>
        <p:nvSpPr>
          <p:cNvPr id="266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6628" name="Skupina 10"/>
          <p:cNvGrpSpPr>
            <a:grpSpLocks/>
          </p:cNvGrpSpPr>
          <p:nvPr/>
        </p:nvGrpSpPr>
        <p:grpSpPr bwMode="auto">
          <a:xfrm>
            <a:off x="5907088" y="4583113"/>
            <a:ext cx="560387" cy="547687"/>
            <a:chOff x="6066122" y="4286256"/>
            <a:chExt cx="559352" cy="547200"/>
          </a:xfrm>
        </p:grpSpPr>
        <p:sp>
          <p:nvSpPr>
            <p:cNvPr id="26652" name="Elipsa 5"/>
            <p:cNvSpPr>
              <a:spLocks noChangeArrowheads="1"/>
            </p:cNvSpPr>
            <p:nvPr/>
          </p:nvSpPr>
          <p:spPr bwMode="auto">
            <a:xfrm>
              <a:off x="6072198" y="4286256"/>
              <a:ext cx="547200" cy="547200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6653" name="TextovéPole 6"/>
            <p:cNvSpPr txBox="1">
              <a:spLocks noChangeArrowheads="1"/>
            </p:cNvSpPr>
            <p:nvPr/>
          </p:nvSpPr>
          <p:spPr bwMode="auto">
            <a:xfrm>
              <a:off x="6066122" y="4405968"/>
              <a:ext cx="5593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/>
                <a:t>CPU</a:t>
              </a:r>
            </a:p>
          </p:txBody>
        </p:sp>
      </p:grpSp>
      <p:grpSp>
        <p:nvGrpSpPr>
          <p:cNvPr id="26629" name="Skupina 7"/>
          <p:cNvGrpSpPr>
            <a:grpSpLocks/>
          </p:cNvGrpSpPr>
          <p:nvPr/>
        </p:nvGrpSpPr>
        <p:grpSpPr bwMode="auto">
          <a:xfrm>
            <a:off x="2500313" y="4572000"/>
            <a:ext cx="1643062" cy="542925"/>
            <a:chOff x="1571604" y="3000372"/>
            <a:chExt cx="1643074" cy="543600"/>
          </a:xfrm>
        </p:grpSpPr>
        <p:sp>
          <p:nvSpPr>
            <p:cNvPr id="26650" name="Obdélník 8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6651" name="TextovéPole 9"/>
            <p:cNvSpPr txBox="1">
              <a:spLocks noChangeArrowheads="1"/>
            </p:cNvSpPr>
            <p:nvPr/>
          </p:nvSpPr>
          <p:spPr bwMode="auto">
            <a:xfrm>
              <a:off x="1750199" y="3077006"/>
              <a:ext cx="1285884" cy="390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ready queue</a:t>
              </a:r>
            </a:p>
          </p:txBody>
        </p:sp>
      </p:grpSp>
      <p:sp>
        <p:nvSpPr>
          <p:cNvPr id="26630" name="Elipsa 11"/>
          <p:cNvSpPr>
            <a:spLocks noChangeArrowheads="1"/>
          </p:cNvSpPr>
          <p:nvPr/>
        </p:nvSpPr>
        <p:spPr bwMode="auto">
          <a:xfrm>
            <a:off x="2941638" y="5511800"/>
            <a:ext cx="546100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6631" name="TextovéPole 12"/>
          <p:cNvSpPr txBox="1">
            <a:spLocks noChangeArrowheads="1"/>
          </p:cNvSpPr>
          <p:nvPr/>
        </p:nvSpPr>
        <p:spPr bwMode="auto">
          <a:xfrm>
            <a:off x="3000375" y="5632450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</a:t>
            </a:r>
          </a:p>
        </p:txBody>
      </p:sp>
      <p:grpSp>
        <p:nvGrpSpPr>
          <p:cNvPr id="26632" name="Skupina 13"/>
          <p:cNvGrpSpPr>
            <a:grpSpLocks/>
          </p:cNvGrpSpPr>
          <p:nvPr/>
        </p:nvGrpSpPr>
        <p:grpSpPr bwMode="auto">
          <a:xfrm>
            <a:off x="4643438" y="5513388"/>
            <a:ext cx="1643062" cy="544512"/>
            <a:chOff x="1571604" y="3000372"/>
            <a:chExt cx="1643074" cy="543600"/>
          </a:xfrm>
        </p:grpSpPr>
        <p:sp>
          <p:nvSpPr>
            <p:cNvPr id="26648" name="Obdélník 14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6649" name="TextovéPole 15"/>
            <p:cNvSpPr txBox="1">
              <a:spLocks noChangeArrowheads="1"/>
            </p:cNvSpPr>
            <p:nvPr/>
          </p:nvSpPr>
          <p:spPr bwMode="auto">
            <a:xfrm>
              <a:off x="1750199" y="3010562"/>
              <a:ext cx="12858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/>
                <a:t>I</a:t>
              </a:r>
              <a:r>
                <a:rPr lang="cs-CZ" sz="1400" b="1"/>
                <a:t>/</a:t>
              </a:r>
              <a:r>
                <a:rPr lang="en-US" sz="1400" b="1"/>
                <a:t>O waiting</a:t>
              </a:r>
              <a:endParaRPr lang="cs-CZ" sz="1400" b="1"/>
            </a:p>
            <a:p>
              <a:pPr algn="ctr"/>
              <a:r>
                <a:rPr lang="cs-CZ" sz="1400" b="1"/>
                <a:t>queues</a:t>
              </a:r>
            </a:p>
          </p:txBody>
        </p:sp>
      </p:grpSp>
      <p:sp>
        <p:nvSpPr>
          <p:cNvPr id="26633" name="Obdélník 17"/>
          <p:cNvSpPr>
            <a:spLocks noChangeArrowheads="1"/>
          </p:cNvSpPr>
          <p:nvPr/>
        </p:nvSpPr>
        <p:spPr bwMode="auto">
          <a:xfrm>
            <a:off x="2428875" y="3643313"/>
            <a:ext cx="3143250" cy="5429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26634" name="TextovéPole 18"/>
          <p:cNvSpPr txBox="1">
            <a:spLocks noChangeArrowheads="1"/>
          </p:cNvSpPr>
          <p:nvPr/>
        </p:nvSpPr>
        <p:spPr bwMode="auto">
          <a:xfrm>
            <a:off x="2770188" y="3652838"/>
            <a:ext cx="2460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partialy executed</a:t>
            </a:r>
          </a:p>
          <a:p>
            <a:pPr algn="ctr"/>
            <a:r>
              <a:rPr lang="cs-CZ" sz="1400" b="1"/>
              <a:t>swapped-out process</a:t>
            </a:r>
          </a:p>
        </p:txBody>
      </p:sp>
      <p:cxnSp>
        <p:nvCxnSpPr>
          <p:cNvPr id="26635" name="Pravoúhlá spojovací čára 20"/>
          <p:cNvCxnSpPr>
            <a:cxnSpLocks noChangeShapeType="1"/>
          </p:cNvCxnSpPr>
          <p:nvPr/>
        </p:nvCxnSpPr>
        <p:spPr bwMode="auto">
          <a:xfrm rot="10800000" flipH="1" flipV="1">
            <a:off x="2428875" y="3894138"/>
            <a:ext cx="71438" cy="792162"/>
          </a:xfrm>
          <a:prstGeom prst="bentConnector3">
            <a:avLst>
              <a:gd name="adj1" fmla="val -1368880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36" name="Přímá spojovací šipka 22"/>
          <p:cNvCxnSpPr>
            <a:cxnSpLocks noChangeShapeType="1"/>
          </p:cNvCxnSpPr>
          <p:nvPr/>
        </p:nvCxnSpPr>
        <p:spPr bwMode="auto">
          <a:xfrm>
            <a:off x="6480175" y="4864100"/>
            <a:ext cx="1500188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37" name="Přímá spojovací šipka 23"/>
          <p:cNvCxnSpPr>
            <a:cxnSpLocks noChangeShapeType="1"/>
          </p:cNvCxnSpPr>
          <p:nvPr/>
        </p:nvCxnSpPr>
        <p:spPr bwMode="auto">
          <a:xfrm>
            <a:off x="4143375" y="4857750"/>
            <a:ext cx="17637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6638" name="TextovéPole 26"/>
          <p:cNvSpPr txBox="1">
            <a:spLocks noChangeArrowheads="1"/>
          </p:cNvSpPr>
          <p:nvPr/>
        </p:nvSpPr>
        <p:spPr bwMode="auto">
          <a:xfrm>
            <a:off x="1500188" y="3571875"/>
            <a:ext cx="928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swap in</a:t>
            </a:r>
          </a:p>
        </p:txBody>
      </p:sp>
      <p:sp>
        <p:nvSpPr>
          <p:cNvPr id="26639" name="TextovéPole 27"/>
          <p:cNvSpPr txBox="1">
            <a:spLocks noChangeArrowheads="1"/>
          </p:cNvSpPr>
          <p:nvPr/>
        </p:nvSpPr>
        <p:spPr bwMode="auto">
          <a:xfrm>
            <a:off x="5715000" y="3571875"/>
            <a:ext cx="1071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swap out</a:t>
            </a:r>
          </a:p>
        </p:txBody>
      </p:sp>
      <p:cxnSp>
        <p:nvCxnSpPr>
          <p:cNvPr id="26640" name="Pravoúhlá spojovací čára 29"/>
          <p:cNvCxnSpPr>
            <a:cxnSpLocks noChangeShapeType="1"/>
            <a:stCxn id="26630" idx="2"/>
            <a:endCxn id="26650" idx="1"/>
          </p:cNvCxnSpPr>
          <p:nvPr/>
        </p:nvCxnSpPr>
        <p:spPr bwMode="auto">
          <a:xfrm rot="10800000">
            <a:off x="2509838" y="5029200"/>
            <a:ext cx="431800" cy="757238"/>
          </a:xfrm>
          <a:prstGeom prst="bentConnector3">
            <a:avLst>
              <a:gd name="adj1" fmla="val 15186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1" name="Přímá spojovací šipka 31"/>
          <p:cNvCxnSpPr>
            <a:cxnSpLocks noChangeShapeType="1"/>
          </p:cNvCxnSpPr>
          <p:nvPr/>
        </p:nvCxnSpPr>
        <p:spPr bwMode="auto">
          <a:xfrm rot="10800000">
            <a:off x="3490913" y="5786438"/>
            <a:ext cx="11525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2" name="Tvar 35"/>
          <p:cNvCxnSpPr>
            <a:cxnSpLocks noChangeShapeType="1"/>
          </p:cNvCxnSpPr>
          <p:nvPr/>
        </p:nvCxnSpPr>
        <p:spPr bwMode="auto">
          <a:xfrm rot="5400000">
            <a:off x="6250781" y="5115719"/>
            <a:ext cx="719138" cy="647700"/>
          </a:xfrm>
          <a:prstGeom prst="bentConnector2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3" name="Přímá spojovací čára 39"/>
          <p:cNvCxnSpPr>
            <a:cxnSpLocks noChangeShapeType="1"/>
          </p:cNvCxnSpPr>
          <p:nvPr/>
        </p:nvCxnSpPr>
        <p:spPr bwMode="auto">
          <a:xfrm>
            <a:off x="6357938" y="5072063"/>
            <a:ext cx="57626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4" name="Tvar 41"/>
          <p:cNvCxnSpPr>
            <a:cxnSpLocks noChangeShapeType="1"/>
          </p:cNvCxnSpPr>
          <p:nvPr/>
        </p:nvCxnSpPr>
        <p:spPr bwMode="auto">
          <a:xfrm rot="16200000" flipV="1">
            <a:off x="5895975" y="3595688"/>
            <a:ext cx="720725" cy="1368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5" name="Přímá spojovací čára 42"/>
          <p:cNvCxnSpPr>
            <a:cxnSpLocks noChangeShapeType="1"/>
          </p:cNvCxnSpPr>
          <p:nvPr/>
        </p:nvCxnSpPr>
        <p:spPr bwMode="auto">
          <a:xfrm>
            <a:off x="6357938" y="4643438"/>
            <a:ext cx="57626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6" name="Přímá spojovací šipka 44"/>
          <p:cNvCxnSpPr>
            <a:cxnSpLocks noChangeShapeType="1"/>
          </p:cNvCxnSpPr>
          <p:nvPr/>
        </p:nvCxnSpPr>
        <p:spPr bwMode="auto">
          <a:xfrm>
            <a:off x="1000125" y="4857750"/>
            <a:ext cx="1500188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6647" name="TextovéPole 27"/>
          <p:cNvSpPr txBox="1">
            <a:spLocks noChangeArrowheads="1"/>
          </p:cNvSpPr>
          <p:nvPr/>
        </p:nvSpPr>
        <p:spPr bwMode="auto">
          <a:xfrm>
            <a:off x="7962900" y="4695825"/>
            <a:ext cx="1071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Rodič vytváří potomky (další procesy)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Potomci mohou vytvářet další potomky …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Vzniká strom procesů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Sdílení zdrojů – varianty při vytváření potomků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a potomek sdílejí zdroje původně vlastněné rodičem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sdílí rodičem vyčleněnou podmnožinu zdrojů s rodičem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a rodič jsou plně samostatné procesy, nesdílí žádný zdroj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Běh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a potomek mohou běžet souběžně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čeká na ukončení potomka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VYTVOŘENÍ PROCESU</a:t>
            </a:r>
            <a:endParaRPr lang="cs-CZ" dirty="0"/>
          </a:p>
        </p:txBody>
      </p:sp>
      <p:sp>
        <p:nvSpPr>
          <p:cNvPr id="276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Proces provede poslední příkaz a sám požádá OS o ukončení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výstupní data procesu se předají rodiči (pokud o to má zájem – např. čeká na ukončení potomka voláním wait)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zdroje končícího procesu se uvolňují operačním systémem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O ukončení procesu žádá jeho rodič (nebo jiný proces s dostatečnými právy nebo OS), protože např.: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překročil stanovenou kvótu přidělených zdrojů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úkol přidělený potomkovi rodič již dále nepotřebuje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končí svoji existenci a nebylo povoleno, aby potomek přežil svého rodiče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může docházet ke kaskádnímu ukončování (ukončí se celá větev stromu procesů)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UKONČENÍ PROCESU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Nezávislé procesy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nemohou se vzájemně ovlivňovat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Kooperující procesy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mohou ovlivňovat běh jiných procesů nebo jiné procesy mohou ovlivňovat jejich běh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Přínosy kooperace procesů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sdílení informací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urychlení výpočtů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modularita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pohodlí při programování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Příklady typových úloh kooperace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producent – konzument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klient – server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KOOPERUJÍCÍ PROCESY</a:t>
            </a:r>
            <a:endParaRPr lang="cs-CZ" dirty="0"/>
          </a:p>
        </p:txBody>
      </p:sp>
      <p:sp>
        <p:nvSpPr>
          <p:cNvPr id="2969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Neumožňuje spouštět procesy paralelně (single-taskingový systém)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Služby OS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spusť proces a čekej na ukončení potomka (služba 4bh int21h)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ukonči proces (služba 00 int21h nebo služba 4ch int21h nebo int20h)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zjisti návratovou hodnotu ukončeného procesu (služba 4dh int21h)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ukonči proces, ale neuvolňuj paměť – (terminate, but stay resident) – TSR (služba 31h int21h nebo int 27h)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MS-DOS</a:t>
            </a:r>
            <a:endParaRPr lang="cs-CZ" dirty="0"/>
          </a:p>
        </p:txBody>
      </p:sp>
      <p:sp>
        <p:nvSpPr>
          <p:cNvPr id="3072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373063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Popisovač procesu (Program Segment Prefix)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MS-DOS (2)</a:t>
            </a:r>
            <a:endParaRPr lang="cs-CZ" dirty="0"/>
          </a:p>
        </p:txBody>
      </p:sp>
      <p:sp>
        <p:nvSpPr>
          <p:cNvPr id="3174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57188" y="1857375"/>
          <a:ext cx="8429625" cy="4143375"/>
        </p:xfrm>
        <a:graphic>
          <a:graphicData uri="http://schemas.openxmlformats.org/drawingml/2006/table">
            <a:tbl>
              <a:tblPr/>
              <a:tblGrid>
                <a:gridCol w="1285875"/>
                <a:gridCol w="1357312"/>
                <a:gridCol w="5786438"/>
              </a:tblGrid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Offset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Size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Contents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EXE programs may JMP or RET here (PSP:0) to exit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top of available system memory in paragraphs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FAR CALL to DOS function dispatcher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(2)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bytes available in Program Segment (for COM file only)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+0aH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Terminate address.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See INT 22H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Ctrl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Break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handler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address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 23H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+12H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Critical Error handler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addr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 24H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+16H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DOS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area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egment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address of DOS environment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DOS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area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+5cH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setup as an FCB for 1st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cmd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parameter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+6cH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setup as an FCB for 2nd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cmd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parameter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+80H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count of characters in UPA at 81H also offset of default DTA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+81H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7fH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characters from DOS command line (except any redirection directives)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Program Segment Prefix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size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81" name="Rectangle 2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/>
              <a:t>Pro </a:t>
            </a:r>
            <a:r>
              <a:rPr lang="en-US" sz="2500" dirty="0" err="1"/>
              <a:t>spu</a:t>
            </a:r>
            <a:r>
              <a:rPr lang="cs-CZ" sz="2500" dirty="0" err="1"/>
              <a:t>štěný</a:t>
            </a:r>
            <a:r>
              <a:rPr lang="cs-CZ" sz="2500" dirty="0"/>
              <a:t> program máme řadu pojmenování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dávkové systémy: úlohy, dávky, </a:t>
            </a:r>
            <a:r>
              <a:rPr lang="cs-CZ" dirty="0" err="1"/>
              <a:t>jobs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 err="1"/>
              <a:t>multiprogramové</a:t>
            </a:r>
            <a:r>
              <a:rPr lang="cs-CZ" dirty="0"/>
              <a:t> systémy: procesy (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tasks</a:t>
            </a:r>
            <a:r>
              <a:rPr lang="cs-CZ" dirty="0"/>
              <a:t>), vlákna (</a:t>
            </a:r>
            <a:r>
              <a:rPr lang="cs-CZ" dirty="0" err="1"/>
              <a:t>threads</a:t>
            </a:r>
            <a:r>
              <a:rPr lang="cs-CZ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Společné pojmenování pro spuštěný program je proces (někdy používáme synonymum </a:t>
            </a:r>
            <a:r>
              <a:rPr lang="cs-CZ" sz="2500" dirty="0" err="1"/>
              <a:t>task</a:t>
            </a:r>
            <a:r>
              <a:rPr lang="cs-CZ" sz="2500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Dále zavádíme pojem vlákno pro „dílčí“ proces v rámci „procesu“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Proces obsahuje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čítač instrukcí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zásobník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datovou sekci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program</a:t>
            </a:r>
            <a:r>
              <a:rPr lang="en-US" dirty="0"/>
              <a:t> (</a:t>
            </a:r>
            <a:r>
              <a:rPr lang="cs-CZ" dirty="0"/>
              <a:t>instrukční sekce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 JE TO</a:t>
            </a:r>
            <a:r>
              <a:rPr lang="cs-CZ" dirty="0" smtClean="0"/>
              <a:t> PROCES</a:t>
            </a:r>
            <a:endParaRPr lang="cs-CZ" dirty="0"/>
          </a:p>
        </p:txBody>
      </p:sp>
      <p:sp>
        <p:nvSpPr>
          <p:cNvPr id="143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OS s preemptivním multitaskingem</a:t>
            </a:r>
          </a:p>
          <a:p>
            <a:pPr marL="395288" eaLnBrk="1" hangingPunct="1"/>
            <a:r>
              <a:rPr lang="cs-CZ" smtClean="0"/>
              <a:t>Služby OS</a:t>
            </a:r>
          </a:p>
          <a:p>
            <a:pPr marL="719138" lvl="1" eaLnBrk="1" hangingPunct="1"/>
            <a:r>
              <a:rPr lang="cs-CZ" smtClean="0"/>
              <a:t>fork – vytvoří nový proces jako kopii rodiče</a:t>
            </a:r>
          </a:p>
          <a:p>
            <a:pPr marL="719138" lvl="1" eaLnBrk="1" hangingPunct="1"/>
            <a:r>
              <a:rPr lang="cs-CZ" smtClean="0"/>
              <a:t>execve – nahradí současný proces spuštěním jiného programu</a:t>
            </a:r>
          </a:p>
          <a:p>
            <a:pPr marL="719138" lvl="1" eaLnBrk="1" hangingPunct="1"/>
            <a:r>
              <a:rPr lang="cs-CZ" smtClean="0"/>
              <a:t>exit (resp. _exit) – ukončí proces</a:t>
            </a:r>
          </a:p>
          <a:p>
            <a:pPr marL="719138" lvl="1" eaLnBrk="1" hangingPunct="1"/>
            <a:r>
              <a:rPr lang="cs-CZ" smtClean="0"/>
              <a:t>wait, waitpid – čeká na ukončení potomka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UNIX</a:t>
            </a:r>
            <a:endParaRPr lang="cs-CZ" dirty="0"/>
          </a:p>
        </p:txBody>
      </p:sp>
      <p:sp>
        <p:nvSpPr>
          <p:cNvPr id="3277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Spuštění procesu a vyčkání na jeho ukončení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d=fork();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if(pid&lt;0) { perror(“fork failed”);                                  			exit(1); }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if(pid==0) { /* child */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execlp(“/bin/ls”,”ls”,NULL); }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else { /* parent */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			wait(NULL);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  printf(“child completed”);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  exit(0);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}</a:t>
            </a:r>
            <a:endParaRPr lang="cs-CZ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UNIX (2)</a:t>
            </a:r>
            <a:endParaRPr lang="cs-CZ" dirty="0"/>
          </a:p>
        </p:txBody>
      </p:sp>
      <p:sp>
        <p:nvSpPr>
          <p:cNvPr id="3379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5288" eaLnBrk="1" hangingPunct="1">
              <a:lnSpc>
                <a:spcPct val="70000"/>
              </a:lnSpc>
            </a:pPr>
            <a:r>
              <a:rPr lang="cs-CZ" sz="2600" smtClean="0"/>
              <a:t>volání fork() implementováno jako copy-on-write (tj. dokud paměť není měněna je sdílena a až při pokusu o modifikaci je vytvořena kopie)</a:t>
            </a:r>
          </a:p>
          <a:p>
            <a:pPr marL="395288" eaLnBrk="1" hangingPunct="1">
              <a:lnSpc>
                <a:spcPct val="70000"/>
              </a:lnSpc>
            </a:pPr>
            <a:r>
              <a:rPr lang="cs-CZ" sz="2600" smtClean="0"/>
              <a:t>vfork – upravené fork, které nekopíruje stránky paměti rodičovského procesu</a:t>
            </a:r>
          </a:p>
          <a:p>
            <a:pPr marL="719138" lvl="1" eaLnBrk="1" hangingPunct="1">
              <a:lnSpc>
                <a:spcPct val="70000"/>
              </a:lnSpc>
            </a:pPr>
            <a:r>
              <a:rPr lang="cs-CZ" smtClean="0"/>
              <a:t>rychlejší</a:t>
            </a:r>
          </a:p>
          <a:p>
            <a:pPr marL="719138" lvl="1" eaLnBrk="1" hangingPunct="1">
              <a:lnSpc>
                <a:spcPct val="70000"/>
              </a:lnSpc>
            </a:pPr>
            <a:r>
              <a:rPr lang="cs-CZ" smtClean="0"/>
              <a:t>vhodné pro okamžité spuštění execve</a:t>
            </a:r>
          </a:p>
          <a:p>
            <a:pPr marL="395288" eaLnBrk="1" hangingPunct="1">
              <a:lnSpc>
                <a:spcPct val="70000"/>
              </a:lnSpc>
            </a:pPr>
            <a:r>
              <a:rPr lang="cs-CZ" sz="2600" smtClean="0"/>
              <a:t>clone – upravené fork, které umožňuje sdílet některé zdroje (například paměť, deskriptory souborů, ovladače signálů) mezi rodičovským a nově vytvořeným procesem.</a:t>
            </a:r>
          </a:p>
          <a:p>
            <a:pPr marL="395288" eaLnBrk="1" hangingPunct="1">
              <a:lnSpc>
                <a:spcPct val="70000"/>
              </a:lnSpc>
            </a:pPr>
            <a:r>
              <a:rPr lang="cs-CZ" sz="2600" smtClean="0"/>
              <a:t>Informace o procesu jsou uloženy ve struktuře task_struct (viz include</a:t>
            </a:r>
            <a:r>
              <a:rPr lang="en-US" sz="2600" smtClean="0"/>
              <a:t>/linux</a:t>
            </a:r>
            <a:r>
              <a:rPr lang="cs-CZ" sz="2600" smtClean="0"/>
              <a:t>/sched.h)</a:t>
            </a:r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LINUX</a:t>
            </a:r>
            <a:endParaRPr lang="cs-CZ" dirty="0"/>
          </a:p>
        </p:txBody>
      </p:sp>
      <p:sp>
        <p:nvSpPr>
          <p:cNvPr id="3481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3584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5843" name="Elipsa 5"/>
          <p:cNvSpPr>
            <a:spLocks noChangeArrowheads="1"/>
          </p:cNvSpPr>
          <p:nvPr/>
        </p:nvSpPr>
        <p:spPr bwMode="auto">
          <a:xfrm>
            <a:off x="5786438" y="2286000"/>
            <a:ext cx="785812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44" name="TextovéPole 6"/>
          <p:cNvSpPr txBox="1">
            <a:spLocks noChangeArrowheads="1"/>
          </p:cNvSpPr>
          <p:nvPr/>
        </p:nvSpPr>
        <p:spPr bwMode="auto">
          <a:xfrm>
            <a:off x="6072188" y="2493963"/>
            <a:ext cx="214312" cy="369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1</a:t>
            </a:r>
          </a:p>
        </p:txBody>
      </p:sp>
      <p:sp>
        <p:nvSpPr>
          <p:cNvPr id="35845" name="Elipsa 9"/>
          <p:cNvSpPr>
            <a:spLocks noChangeArrowheads="1"/>
          </p:cNvSpPr>
          <p:nvPr/>
        </p:nvSpPr>
        <p:spPr bwMode="auto">
          <a:xfrm>
            <a:off x="3357563" y="3214688"/>
            <a:ext cx="785812" cy="78581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46" name="TextovéPole 10"/>
          <p:cNvSpPr txBox="1">
            <a:spLocks noChangeArrowheads="1"/>
          </p:cNvSpPr>
          <p:nvPr/>
        </p:nvSpPr>
        <p:spPr bwMode="auto">
          <a:xfrm>
            <a:off x="3643313" y="3422650"/>
            <a:ext cx="214312" cy="3698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2</a:t>
            </a:r>
          </a:p>
        </p:txBody>
      </p:sp>
      <p:sp>
        <p:nvSpPr>
          <p:cNvPr id="35847" name="Elipsa 12"/>
          <p:cNvSpPr>
            <a:spLocks noChangeArrowheads="1"/>
          </p:cNvSpPr>
          <p:nvPr/>
        </p:nvSpPr>
        <p:spPr bwMode="auto">
          <a:xfrm>
            <a:off x="1857375" y="2428875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48" name="TextovéPole 13"/>
          <p:cNvSpPr txBox="1">
            <a:spLocks noChangeArrowheads="1"/>
          </p:cNvSpPr>
          <p:nvPr/>
        </p:nvSpPr>
        <p:spPr bwMode="auto">
          <a:xfrm>
            <a:off x="2143125" y="2636838"/>
            <a:ext cx="214313" cy="369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6</a:t>
            </a:r>
          </a:p>
        </p:txBody>
      </p:sp>
      <p:sp>
        <p:nvSpPr>
          <p:cNvPr id="35849" name="Elipsa 15"/>
          <p:cNvSpPr>
            <a:spLocks noChangeArrowheads="1"/>
          </p:cNvSpPr>
          <p:nvPr/>
        </p:nvSpPr>
        <p:spPr bwMode="auto">
          <a:xfrm>
            <a:off x="1714500" y="4286250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0" name="TextovéPole 16"/>
          <p:cNvSpPr txBox="1">
            <a:spLocks noChangeArrowheads="1"/>
          </p:cNvSpPr>
          <p:nvPr/>
        </p:nvSpPr>
        <p:spPr bwMode="auto">
          <a:xfrm>
            <a:off x="2000250" y="4494213"/>
            <a:ext cx="214313" cy="369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4</a:t>
            </a:r>
          </a:p>
        </p:txBody>
      </p:sp>
      <p:sp>
        <p:nvSpPr>
          <p:cNvPr id="35851" name="Elipsa 18"/>
          <p:cNvSpPr>
            <a:spLocks noChangeArrowheads="1"/>
          </p:cNvSpPr>
          <p:nvPr/>
        </p:nvSpPr>
        <p:spPr bwMode="auto">
          <a:xfrm>
            <a:off x="4714875" y="4357688"/>
            <a:ext cx="785813" cy="78581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2" name="TextovéPole 19"/>
          <p:cNvSpPr txBox="1">
            <a:spLocks noChangeArrowheads="1"/>
          </p:cNvSpPr>
          <p:nvPr/>
        </p:nvSpPr>
        <p:spPr bwMode="auto">
          <a:xfrm>
            <a:off x="5000625" y="4565650"/>
            <a:ext cx="214313" cy="3698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3</a:t>
            </a:r>
          </a:p>
        </p:txBody>
      </p:sp>
      <p:sp>
        <p:nvSpPr>
          <p:cNvPr id="35853" name="Elipsa 21"/>
          <p:cNvSpPr>
            <a:spLocks noChangeArrowheads="1"/>
          </p:cNvSpPr>
          <p:nvPr/>
        </p:nvSpPr>
        <p:spPr bwMode="auto">
          <a:xfrm>
            <a:off x="6143625" y="5143500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4" name="TextovéPole 22"/>
          <p:cNvSpPr txBox="1">
            <a:spLocks noChangeArrowheads="1"/>
          </p:cNvSpPr>
          <p:nvPr/>
        </p:nvSpPr>
        <p:spPr bwMode="auto">
          <a:xfrm>
            <a:off x="6429375" y="5351463"/>
            <a:ext cx="214313" cy="369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5</a:t>
            </a:r>
          </a:p>
        </p:txBody>
      </p:sp>
      <p:sp>
        <p:nvSpPr>
          <p:cNvPr id="35855" name="TextovéPole 25"/>
          <p:cNvSpPr txBox="1">
            <a:spLocks noChangeArrowheads="1"/>
          </p:cNvSpPr>
          <p:nvPr/>
        </p:nvSpPr>
        <p:spPr bwMode="auto">
          <a:xfrm>
            <a:off x="1500188" y="2071688"/>
            <a:ext cx="1500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zombie</a:t>
            </a:r>
          </a:p>
        </p:txBody>
      </p:sp>
      <p:sp>
        <p:nvSpPr>
          <p:cNvPr id="35856" name="TextovéPole 26"/>
          <p:cNvSpPr txBox="1">
            <a:spLocks noChangeArrowheads="1"/>
          </p:cNvSpPr>
          <p:nvPr/>
        </p:nvSpPr>
        <p:spPr bwMode="auto">
          <a:xfrm>
            <a:off x="571500" y="450056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sleeping</a:t>
            </a:r>
          </a:p>
        </p:txBody>
      </p:sp>
      <p:sp>
        <p:nvSpPr>
          <p:cNvPr id="35857" name="TextovéPole 27"/>
          <p:cNvSpPr txBox="1">
            <a:spLocks noChangeArrowheads="1"/>
          </p:cNvSpPr>
          <p:nvPr/>
        </p:nvSpPr>
        <p:spPr bwMode="auto">
          <a:xfrm>
            <a:off x="3071813" y="485775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wakeup</a:t>
            </a:r>
          </a:p>
        </p:txBody>
      </p:sp>
      <p:sp>
        <p:nvSpPr>
          <p:cNvPr id="35858" name="TextovéPole 28"/>
          <p:cNvSpPr txBox="1">
            <a:spLocks noChangeArrowheads="1"/>
          </p:cNvSpPr>
          <p:nvPr/>
        </p:nvSpPr>
        <p:spPr bwMode="auto">
          <a:xfrm>
            <a:off x="5429250" y="4214813"/>
            <a:ext cx="15001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ready to run</a:t>
            </a:r>
          </a:p>
        </p:txBody>
      </p:sp>
      <p:sp>
        <p:nvSpPr>
          <p:cNvPr id="35859" name="TextovéPole 29"/>
          <p:cNvSpPr txBox="1">
            <a:spLocks noChangeArrowheads="1"/>
          </p:cNvSpPr>
          <p:nvPr/>
        </p:nvSpPr>
        <p:spPr bwMode="auto">
          <a:xfrm>
            <a:off x="7072313" y="5214938"/>
            <a:ext cx="1000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fork ()</a:t>
            </a:r>
          </a:p>
        </p:txBody>
      </p:sp>
      <p:sp>
        <p:nvSpPr>
          <p:cNvPr id="35860" name="TextovéPole 30"/>
          <p:cNvSpPr txBox="1">
            <a:spLocks noChangeArrowheads="1"/>
          </p:cNvSpPr>
          <p:nvPr/>
        </p:nvSpPr>
        <p:spPr bwMode="auto">
          <a:xfrm>
            <a:off x="5803900" y="4770438"/>
            <a:ext cx="1428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new process</a:t>
            </a:r>
          </a:p>
        </p:txBody>
      </p:sp>
      <p:sp>
        <p:nvSpPr>
          <p:cNvPr id="35861" name="TextovéPole 31"/>
          <p:cNvSpPr txBox="1">
            <a:spLocks noChangeArrowheads="1"/>
          </p:cNvSpPr>
          <p:nvPr/>
        </p:nvSpPr>
        <p:spPr bwMode="auto">
          <a:xfrm>
            <a:off x="2928938" y="4071938"/>
            <a:ext cx="1643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running in kernel mode</a:t>
            </a:r>
          </a:p>
        </p:txBody>
      </p:sp>
      <p:sp>
        <p:nvSpPr>
          <p:cNvPr id="35862" name="TextovéPole 32"/>
          <p:cNvSpPr txBox="1">
            <a:spLocks noChangeArrowheads="1"/>
          </p:cNvSpPr>
          <p:nvPr/>
        </p:nvSpPr>
        <p:spPr bwMode="auto">
          <a:xfrm>
            <a:off x="2143125" y="3786188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sleep</a:t>
            </a:r>
          </a:p>
        </p:txBody>
      </p:sp>
      <p:sp>
        <p:nvSpPr>
          <p:cNvPr id="35863" name="TextovéPole 33"/>
          <p:cNvSpPr txBox="1">
            <a:spLocks noChangeArrowheads="1"/>
          </p:cNvSpPr>
          <p:nvPr/>
        </p:nvSpPr>
        <p:spPr bwMode="auto">
          <a:xfrm>
            <a:off x="3000375" y="142875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interrupt &amp; return</a:t>
            </a:r>
          </a:p>
        </p:txBody>
      </p:sp>
      <p:sp>
        <p:nvSpPr>
          <p:cNvPr id="35864" name="TextovéPole 34"/>
          <p:cNvSpPr txBox="1">
            <a:spLocks noChangeArrowheads="1"/>
          </p:cNvSpPr>
          <p:nvPr/>
        </p:nvSpPr>
        <p:spPr bwMode="auto">
          <a:xfrm>
            <a:off x="4071938" y="2000250"/>
            <a:ext cx="16430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sys call or interrupt &amp; return</a:t>
            </a:r>
          </a:p>
        </p:txBody>
      </p:sp>
      <p:sp>
        <p:nvSpPr>
          <p:cNvPr id="35865" name="TextovéPole 35"/>
          <p:cNvSpPr txBox="1">
            <a:spLocks noChangeArrowheads="1"/>
          </p:cNvSpPr>
          <p:nvPr/>
        </p:nvSpPr>
        <p:spPr bwMode="auto">
          <a:xfrm>
            <a:off x="6410325" y="1928813"/>
            <a:ext cx="1285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running in user mode</a:t>
            </a:r>
          </a:p>
        </p:txBody>
      </p:sp>
      <p:cxnSp>
        <p:nvCxnSpPr>
          <p:cNvPr id="35866" name="Přímá spojovací šipka 37"/>
          <p:cNvCxnSpPr>
            <a:cxnSpLocks noChangeShapeType="1"/>
            <a:stCxn id="35843" idx="2"/>
            <a:endCxn id="35845" idx="7"/>
          </p:cNvCxnSpPr>
          <p:nvPr/>
        </p:nvCxnSpPr>
        <p:spPr bwMode="auto">
          <a:xfrm rot="10800000" flipV="1">
            <a:off x="4029075" y="2678113"/>
            <a:ext cx="1757363" cy="6508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5867" name="Přímá spojovací šipka 39"/>
          <p:cNvCxnSpPr>
            <a:cxnSpLocks noChangeShapeType="1"/>
            <a:stCxn id="35843" idx="4"/>
            <a:endCxn id="35851" idx="7"/>
          </p:cNvCxnSpPr>
          <p:nvPr/>
        </p:nvCxnSpPr>
        <p:spPr bwMode="auto">
          <a:xfrm rot="5400000">
            <a:off x="5083175" y="3375026"/>
            <a:ext cx="1400175" cy="7937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5868" name="Přímá spojovací šipka 41"/>
          <p:cNvCxnSpPr>
            <a:cxnSpLocks noChangeShapeType="1"/>
            <a:stCxn id="35853" idx="2"/>
            <a:endCxn id="35851" idx="5"/>
          </p:cNvCxnSpPr>
          <p:nvPr/>
        </p:nvCxnSpPr>
        <p:spPr bwMode="auto">
          <a:xfrm rot="10800000">
            <a:off x="5386388" y="5029200"/>
            <a:ext cx="757237" cy="508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5869" name="Přímá spojovací šipka 45"/>
          <p:cNvCxnSpPr>
            <a:cxnSpLocks noChangeShapeType="1"/>
            <a:stCxn id="35851" idx="1"/>
            <a:endCxn id="35845" idx="5"/>
          </p:cNvCxnSpPr>
          <p:nvPr/>
        </p:nvCxnSpPr>
        <p:spPr bwMode="auto">
          <a:xfrm rot="16200000" flipV="1">
            <a:off x="4136231" y="3779044"/>
            <a:ext cx="585788" cy="8001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5870" name="Přímá spojovací šipka 47"/>
          <p:cNvCxnSpPr>
            <a:cxnSpLocks noChangeShapeType="1"/>
            <a:stCxn id="35845" idx="3"/>
            <a:endCxn id="35849" idx="7"/>
          </p:cNvCxnSpPr>
          <p:nvPr/>
        </p:nvCxnSpPr>
        <p:spPr bwMode="auto">
          <a:xfrm rot="5400000">
            <a:off x="2670969" y="3599656"/>
            <a:ext cx="514350" cy="10874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5871" name="Přímá spojovací šipka 49"/>
          <p:cNvCxnSpPr>
            <a:cxnSpLocks noChangeShapeType="1"/>
            <a:stCxn id="35849" idx="5"/>
            <a:endCxn id="35851" idx="2"/>
          </p:cNvCxnSpPr>
          <p:nvPr/>
        </p:nvCxnSpPr>
        <p:spPr bwMode="auto">
          <a:xfrm rot="5400000" flipH="1" flipV="1">
            <a:off x="3446462" y="3689351"/>
            <a:ext cx="206375" cy="23304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5872" name="Přímá spojovací šipka 53"/>
          <p:cNvCxnSpPr>
            <a:cxnSpLocks noChangeShapeType="1"/>
            <a:stCxn id="35845" idx="2"/>
            <a:endCxn id="35847" idx="5"/>
          </p:cNvCxnSpPr>
          <p:nvPr/>
        </p:nvCxnSpPr>
        <p:spPr bwMode="auto">
          <a:xfrm rot="10800000">
            <a:off x="2527300" y="3100388"/>
            <a:ext cx="830263" cy="508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5873" name="Zakřivená spojovací čára 58"/>
          <p:cNvCxnSpPr>
            <a:cxnSpLocks noChangeShapeType="1"/>
            <a:stCxn id="35845" idx="1"/>
            <a:endCxn id="35845" idx="0"/>
          </p:cNvCxnSpPr>
          <p:nvPr/>
        </p:nvCxnSpPr>
        <p:spPr bwMode="auto">
          <a:xfrm rot="5400000" flipH="1" flipV="1">
            <a:off x="3553619" y="3132932"/>
            <a:ext cx="114300" cy="277812"/>
          </a:xfrm>
          <a:prstGeom prst="curvedConnector3">
            <a:avLst>
              <a:gd name="adj1" fmla="val 1151838"/>
            </a:avLst>
          </a:prstGeom>
          <a:noFill/>
          <a:ln w="381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5874" name="Přímá spojovací šipka 62"/>
          <p:cNvCxnSpPr>
            <a:cxnSpLocks noChangeShapeType="1"/>
          </p:cNvCxnSpPr>
          <p:nvPr/>
        </p:nvCxnSpPr>
        <p:spPr bwMode="auto">
          <a:xfrm rot="10800000">
            <a:off x="6929438" y="5572125"/>
            <a:ext cx="14398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875" name="TextovéPole 63"/>
          <p:cNvSpPr txBox="1">
            <a:spLocks noChangeArrowheads="1"/>
          </p:cNvSpPr>
          <p:nvPr/>
        </p:nvSpPr>
        <p:spPr bwMode="auto">
          <a:xfrm>
            <a:off x="4214813" y="3357563"/>
            <a:ext cx="1643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context switch in/out</a:t>
            </a:r>
          </a:p>
        </p:txBody>
      </p:sp>
      <p:cxnSp>
        <p:nvCxnSpPr>
          <p:cNvPr id="35876" name="Přímá spojovací šipka 65"/>
          <p:cNvCxnSpPr>
            <a:cxnSpLocks noChangeShapeType="1"/>
          </p:cNvCxnSpPr>
          <p:nvPr/>
        </p:nvCxnSpPr>
        <p:spPr bwMode="auto">
          <a:xfrm rot="5400000">
            <a:off x="4500562" y="3714751"/>
            <a:ext cx="214313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  <p:cxnSp>
        <p:nvCxnSpPr>
          <p:cNvPr id="35877" name="Přímá spojovací šipka 66"/>
          <p:cNvCxnSpPr>
            <a:cxnSpLocks noChangeShapeType="1"/>
          </p:cNvCxnSpPr>
          <p:nvPr/>
        </p:nvCxnSpPr>
        <p:spPr bwMode="auto">
          <a:xfrm rot="16200000" flipH="1">
            <a:off x="5357812" y="3714751"/>
            <a:ext cx="214313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Služby OS</a:t>
            </a:r>
          </a:p>
          <a:p>
            <a:pPr marL="719138" lvl="1" eaLnBrk="1" hangingPunct="1"/>
            <a:r>
              <a:rPr lang="cs-CZ" smtClean="0"/>
              <a:t>CreateProcess – vytvoří nový proces (spustí specifikovaný program)</a:t>
            </a:r>
          </a:p>
          <a:p>
            <a:pPr marL="719138" lvl="1" eaLnBrk="1" hangingPunct="1"/>
            <a:r>
              <a:rPr lang="cs-CZ" smtClean="0"/>
              <a:t>OpenProcess – pro získání přístupu k existujícímu procesu</a:t>
            </a:r>
          </a:p>
          <a:p>
            <a:pPr marL="719138" lvl="1" eaLnBrk="1" hangingPunct="1"/>
            <a:r>
              <a:rPr lang="cs-CZ" smtClean="0"/>
              <a:t>ExitProcess – ukončí tento proces</a:t>
            </a:r>
          </a:p>
          <a:p>
            <a:pPr marL="719138" lvl="1" eaLnBrk="1" hangingPunct="1"/>
            <a:r>
              <a:rPr lang="cs-CZ" smtClean="0"/>
              <a:t>TerminateProcess – ukonči nějaký (např. synovský) proces</a:t>
            </a:r>
          </a:p>
          <a:p>
            <a:pPr marL="719138" lvl="1" eaLnBrk="1" hangingPunct="1"/>
            <a:r>
              <a:rPr lang="cs-CZ" smtClean="0"/>
              <a:t>GetExitCodeProcess – zjisti návratovou hodnotu ukončeného procesu (nebo fakt, že proces ještě neskončil)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3686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STARTUPINFO si;</a:t>
            </a:r>
            <a:br>
              <a:rPr lang="cs-CZ" sz="2000" smtClean="0"/>
            </a:br>
            <a:r>
              <a:rPr lang="cs-CZ" sz="2000" smtClean="0"/>
              <a:t>PROCESS_INFORMATION pi;</a:t>
            </a:r>
            <a:br>
              <a:rPr lang="cs-CZ" sz="2000" smtClean="0"/>
            </a:br>
            <a:r>
              <a:rPr lang="cs-CZ" sz="2000" smtClean="0"/>
              <a:t>ZeroMemory( &amp;si, sizeof(si) );</a:t>
            </a:r>
            <a:br>
              <a:rPr lang="cs-CZ" sz="2000" smtClean="0"/>
            </a:br>
            <a:r>
              <a:rPr lang="cs-CZ" sz="2000" smtClean="0"/>
              <a:t>si.cb = sizeof(si);</a:t>
            </a:r>
            <a:br>
              <a:rPr lang="cs-CZ" sz="2000" smtClean="0"/>
            </a:br>
            <a:r>
              <a:rPr lang="cs-CZ" sz="2000" smtClean="0"/>
              <a:t>ZeroMemory( &amp;pi, sizeof(pi) );</a:t>
            </a:r>
            <a:br>
              <a:rPr lang="cs-CZ" sz="2000" smtClean="0"/>
            </a:b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if(!CreateProcess(L"c:\\windows\\system32\\sol.exe", NULL, NULL, NULL, FALSE, 0, NULL, NULL, &amp;si, &amp;pi))</a:t>
            </a:r>
            <a:br>
              <a:rPr lang="cs-CZ" sz="2000" smtClean="0"/>
            </a:br>
            <a:r>
              <a:rPr lang="cs-CZ" sz="2000" smtClean="0"/>
              <a:t>{</a:t>
            </a:r>
            <a:br>
              <a:rPr lang="cs-CZ" sz="2000" smtClean="0"/>
            </a:br>
            <a:r>
              <a:rPr lang="cs-CZ" sz="2000" smtClean="0"/>
              <a:t>	printf( "CreateProcess failed (%d)\n", GetLastError() );</a:t>
            </a:r>
            <a:br>
              <a:rPr lang="cs-CZ" sz="2000" smtClean="0"/>
            </a:br>
            <a:r>
              <a:rPr lang="cs-CZ" sz="2000" smtClean="0"/>
              <a:t>	getch();</a:t>
            </a:r>
            <a:br>
              <a:rPr lang="cs-CZ" sz="2000" smtClean="0"/>
            </a:br>
            <a:r>
              <a:rPr lang="cs-CZ" sz="2000" smtClean="0"/>
              <a:t>	return;</a:t>
            </a:r>
            <a:br>
              <a:rPr lang="cs-CZ" sz="2000" smtClean="0"/>
            </a:br>
            <a:r>
              <a:rPr lang="cs-CZ" sz="2000" smtClean="0"/>
              <a:t>}</a:t>
            </a:r>
            <a:br>
              <a:rPr lang="cs-CZ" sz="2000" smtClean="0"/>
            </a:b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WaitForSingleObject( pi.hProcess, INFINITE );</a:t>
            </a:r>
            <a:br>
              <a:rPr lang="cs-CZ" sz="2000" smtClean="0"/>
            </a:br>
            <a:r>
              <a:rPr lang="cs-CZ" sz="2000" smtClean="0"/>
              <a:t>CloseHandle( pi.hProcess );</a:t>
            </a:r>
            <a:br>
              <a:rPr lang="cs-CZ" sz="2000" smtClean="0"/>
            </a:br>
            <a:r>
              <a:rPr lang="cs-CZ" sz="2000" smtClean="0"/>
              <a:t>CloseHandle( pi.hThread );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</a:t>
            </a:r>
            <a:r>
              <a:rPr lang="cs-CZ" dirty="0" err="1" smtClean="0"/>
              <a:t>CreateProcess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789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DWORD aProcesses[1024], cbNeeded, cProcesses;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if ( EnumProcesses( aProcesses, sizeof(aProcesses), &amp;cbNeeded ) )</a:t>
            </a:r>
            <a:endParaRPr lang="en-US" smtClean="0"/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{</a:t>
            </a:r>
            <a:r>
              <a:rPr lang="cs-CZ" smtClean="0"/>
              <a:t> </a:t>
            </a:r>
            <a:br>
              <a:rPr lang="cs-CZ" smtClean="0"/>
            </a:br>
            <a:r>
              <a:rPr lang="cs-CZ" smtClean="0"/>
              <a:t>cProcesses = cbNeeded / sizeof(DWORD);</a:t>
            </a:r>
            <a:br>
              <a:rPr lang="cs-CZ" smtClean="0"/>
            </a:br>
            <a:r>
              <a:rPr lang="cs-CZ" smtClean="0"/>
              <a:t>for (</a:t>
            </a:r>
            <a:r>
              <a:rPr lang="en-US" smtClean="0"/>
              <a:t>int</a:t>
            </a:r>
            <a:r>
              <a:rPr lang="cs-CZ" smtClean="0"/>
              <a:t> i = 0; i &lt; cProcesses; i++ )</a:t>
            </a:r>
            <a:br>
              <a:rPr lang="cs-CZ" smtClean="0"/>
            </a:br>
            <a:r>
              <a:rPr lang="cs-CZ" smtClean="0"/>
              <a:t>        if( aProcesses[i] != 0 )</a:t>
            </a:r>
            <a:br>
              <a:rPr lang="cs-CZ" smtClean="0"/>
            </a:br>
            <a:r>
              <a:rPr lang="cs-CZ" smtClean="0"/>
              <a:t>            </a:t>
            </a:r>
            <a:r>
              <a:rPr lang="en-US" i="1" smtClean="0"/>
              <a:t>VypisProces</a:t>
            </a:r>
            <a:r>
              <a:rPr lang="cs-CZ" smtClean="0"/>
              <a:t>( aProcesses[i] );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}</a:t>
            </a:r>
            <a:endParaRPr lang="cs-CZ" smtClean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(E</a:t>
            </a:r>
            <a:r>
              <a:rPr lang="en-US" dirty="0" smtClean="0"/>
              <a:t>num</a:t>
            </a:r>
            <a:r>
              <a:rPr lang="cs-CZ" dirty="0" err="1" smtClean="0"/>
              <a:t>Process</a:t>
            </a:r>
            <a:r>
              <a:rPr lang="en-US" dirty="0" err="1" smtClean="0"/>
              <a:t>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891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3993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9939" name="Obdélník 4"/>
          <p:cNvSpPr>
            <a:spLocks noChangeArrowheads="1"/>
          </p:cNvSpPr>
          <p:nvPr/>
        </p:nvSpPr>
        <p:spPr bwMode="auto">
          <a:xfrm>
            <a:off x="3500438" y="200977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0" name="TextovéPole 5"/>
          <p:cNvSpPr txBox="1">
            <a:spLocks noChangeArrowheads="1"/>
          </p:cNvSpPr>
          <p:nvPr/>
        </p:nvSpPr>
        <p:spPr bwMode="auto">
          <a:xfrm>
            <a:off x="3535363" y="2019300"/>
            <a:ext cx="1216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Initialized</a:t>
            </a:r>
          </a:p>
        </p:txBody>
      </p:sp>
      <p:sp>
        <p:nvSpPr>
          <p:cNvPr id="39941" name="Obdélník 6"/>
          <p:cNvSpPr>
            <a:spLocks noChangeArrowheads="1"/>
          </p:cNvSpPr>
          <p:nvPr/>
        </p:nvSpPr>
        <p:spPr bwMode="auto">
          <a:xfrm>
            <a:off x="3535363" y="2947988"/>
            <a:ext cx="1287462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2" name="TextovéPole 7"/>
          <p:cNvSpPr txBox="1">
            <a:spLocks noChangeArrowheads="1"/>
          </p:cNvSpPr>
          <p:nvPr/>
        </p:nvSpPr>
        <p:spPr bwMode="auto">
          <a:xfrm>
            <a:off x="3571875" y="2957513"/>
            <a:ext cx="1214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Waiting</a:t>
            </a:r>
          </a:p>
        </p:txBody>
      </p:sp>
      <p:sp>
        <p:nvSpPr>
          <p:cNvPr id="39943" name="Obdélník 8"/>
          <p:cNvSpPr>
            <a:spLocks noChangeArrowheads="1"/>
          </p:cNvSpPr>
          <p:nvPr/>
        </p:nvSpPr>
        <p:spPr bwMode="auto">
          <a:xfrm>
            <a:off x="6357938" y="2867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4" name="TextovéPole 9"/>
          <p:cNvSpPr txBox="1">
            <a:spLocks noChangeArrowheads="1"/>
          </p:cNvSpPr>
          <p:nvPr/>
        </p:nvSpPr>
        <p:spPr bwMode="auto">
          <a:xfrm>
            <a:off x="6394450" y="2876550"/>
            <a:ext cx="1214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Ready</a:t>
            </a:r>
          </a:p>
        </p:txBody>
      </p:sp>
      <p:sp>
        <p:nvSpPr>
          <p:cNvPr id="39945" name="Obdélník 10"/>
          <p:cNvSpPr>
            <a:spLocks noChangeArrowheads="1"/>
          </p:cNvSpPr>
          <p:nvPr/>
        </p:nvSpPr>
        <p:spPr bwMode="auto">
          <a:xfrm>
            <a:off x="554038" y="2938463"/>
            <a:ext cx="1285875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6" name="TextovéPole 11"/>
          <p:cNvSpPr txBox="1">
            <a:spLocks noChangeArrowheads="1"/>
          </p:cNvSpPr>
          <p:nvPr/>
        </p:nvSpPr>
        <p:spPr bwMode="auto">
          <a:xfrm>
            <a:off x="554038" y="2947988"/>
            <a:ext cx="1285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Terminated</a:t>
            </a:r>
          </a:p>
        </p:txBody>
      </p:sp>
      <p:sp>
        <p:nvSpPr>
          <p:cNvPr id="39947" name="Obdélník 12"/>
          <p:cNvSpPr>
            <a:spLocks noChangeArrowheads="1"/>
          </p:cNvSpPr>
          <p:nvPr/>
        </p:nvSpPr>
        <p:spPr bwMode="auto">
          <a:xfrm>
            <a:off x="571500" y="5153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8" name="TextovéPole 13"/>
          <p:cNvSpPr txBox="1">
            <a:spLocks noChangeArrowheads="1"/>
          </p:cNvSpPr>
          <p:nvPr/>
        </p:nvSpPr>
        <p:spPr bwMode="auto">
          <a:xfrm>
            <a:off x="606425" y="5162550"/>
            <a:ext cx="1214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Running</a:t>
            </a:r>
          </a:p>
        </p:txBody>
      </p:sp>
      <p:sp>
        <p:nvSpPr>
          <p:cNvPr id="39949" name="Obdélník 14"/>
          <p:cNvSpPr>
            <a:spLocks noChangeArrowheads="1"/>
          </p:cNvSpPr>
          <p:nvPr/>
        </p:nvSpPr>
        <p:spPr bwMode="auto">
          <a:xfrm>
            <a:off x="3571875" y="4152900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50" name="TextovéPole 15"/>
          <p:cNvSpPr txBox="1">
            <a:spLocks noChangeArrowheads="1"/>
          </p:cNvSpPr>
          <p:nvPr/>
        </p:nvSpPr>
        <p:spPr bwMode="auto">
          <a:xfrm>
            <a:off x="3606800" y="4162425"/>
            <a:ext cx="1216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Transition</a:t>
            </a:r>
          </a:p>
        </p:txBody>
      </p:sp>
      <p:sp>
        <p:nvSpPr>
          <p:cNvPr id="39951" name="Obdélník 16"/>
          <p:cNvSpPr>
            <a:spLocks noChangeArrowheads="1"/>
          </p:cNvSpPr>
          <p:nvPr/>
        </p:nvSpPr>
        <p:spPr bwMode="auto">
          <a:xfrm>
            <a:off x="6357938" y="5153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52" name="TextovéPole 17"/>
          <p:cNvSpPr txBox="1">
            <a:spLocks noChangeArrowheads="1"/>
          </p:cNvSpPr>
          <p:nvPr/>
        </p:nvSpPr>
        <p:spPr bwMode="auto">
          <a:xfrm>
            <a:off x="6394450" y="5162550"/>
            <a:ext cx="1214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Standby</a:t>
            </a:r>
          </a:p>
        </p:txBody>
      </p:sp>
      <p:cxnSp>
        <p:nvCxnSpPr>
          <p:cNvPr id="39953" name="Pravoúhlá spojovací čára 21"/>
          <p:cNvCxnSpPr>
            <a:cxnSpLocks noChangeShapeType="1"/>
            <a:stCxn id="39952" idx="2"/>
            <a:endCxn id="39947" idx="2"/>
          </p:cNvCxnSpPr>
          <p:nvPr/>
        </p:nvCxnSpPr>
        <p:spPr bwMode="auto">
          <a:xfrm rot="5400000">
            <a:off x="4102894" y="2612232"/>
            <a:ext cx="9525" cy="5786437"/>
          </a:xfrm>
          <a:prstGeom prst="bentConnector3">
            <a:avLst>
              <a:gd name="adj1" fmla="val 2553315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54" name="TextovéPole 22"/>
          <p:cNvSpPr txBox="1">
            <a:spLocks noChangeArrowheads="1"/>
          </p:cNvSpPr>
          <p:nvPr/>
        </p:nvSpPr>
        <p:spPr bwMode="auto">
          <a:xfrm>
            <a:off x="2857500" y="5500688"/>
            <a:ext cx="271462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Context-switch to it and start ist execution (dispatching)</a:t>
            </a:r>
          </a:p>
        </p:txBody>
      </p:sp>
      <p:cxnSp>
        <p:nvCxnSpPr>
          <p:cNvPr id="39955" name="Přímá spojovací šipka 24"/>
          <p:cNvCxnSpPr>
            <a:cxnSpLocks noChangeShapeType="1"/>
          </p:cNvCxnSpPr>
          <p:nvPr/>
        </p:nvCxnSpPr>
        <p:spPr bwMode="auto">
          <a:xfrm rot="5400000" flipH="1" flipV="1">
            <a:off x="296069" y="4226719"/>
            <a:ext cx="18351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56" name="TextovéPole 25"/>
          <p:cNvSpPr txBox="1">
            <a:spLocks noChangeArrowheads="1"/>
          </p:cNvSpPr>
          <p:nvPr/>
        </p:nvSpPr>
        <p:spPr bwMode="auto">
          <a:xfrm>
            <a:off x="500063" y="3929063"/>
            <a:ext cx="142875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Execution completes</a:t>
            </a:r>
          </a:p>
        </p:txBody>
      </p:sp>
      <p:cxnSp>
        <p:nvCxnSpPr>
          <p:cNvPr id="39957" name="Přímá spojovací šipka 27"/>
          <p:cNvCxnSpPr>
            <a:cxnSpLocks noChangeShapeType="1"/>
          </p:cNvCxnSpPr>
          <p:nvPr/>
        </p:nvCxnSpPr>
        <p:spPr bwMode="auto">
          <a:xfrm rot="5400000" flipH="1" flipV="1">
            <a:off x="356394" y="2356644"/>
            <a:ext cx="1143000" cy="1588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9958" name="Tvar 29"/>
          <p:cNvCxnSpPr>
            <a:cxnSpLocks noChangeShapeType="1"/>
            <a:stCxn id="39946" idx="0"/>
            <a:endCxn id="39939" idx="1"/>
          </p:cNvCxnSpPr>
          <p:nvPr/>
        </p:nvCxnSpPr>
        <p:spPr bwMode="auto">
          <a:xfrm rot="5400000" flipH="1" flipV="1">
            <a:off x="1968500" y="1416050"/>
            <a:ext cx="760413" cy="230346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59" name="TextovéPole 30"/>
          <p:cNvSpPr txBox="1">
            <a:spLocks noChangeArrowheads="1"/>
          </p:cNvSpPr>
          <p:nvPr/>
        </p:nvSpPr>
        <p:spPr bwMode="auto">
          <a:xfrm>
            <a:off x="1357313" y="1785938"/>
            <a:ext cx="142875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Reinitialise</a:t>
            </a:r>
          </a:p>
        </p:txBody>
      </p:sp>
      <p:cxnSp>
        <p:nvCxnSpPr>
          <p:cNvPr id="39960" name="Tvar 32"/>
          <p:cNvCxnSpPr>
            <a:cxnSpLocks noChangeShapeType="1"/>
            <a:stCxn id="39939" idx="3"/>
            <a:endCxn id="39943" idx="0"/>
          </p:cNvCxnSpPr>
          <p:nvPr/>
        </p:nvCxnSpPr>
        <p:spPr bwMode="auto">
          <a:xfrm>
            <a:off x="4786313" y="2187575"/>
            <a:ext cx="2214562" cy="6794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61" name="TextovéPole 33"/>
          <p:cNvSpPr txBox="1">
            <a:spLocks noChangeArrowheads="1"/>
          </p:cNvSpPr>
          <p:nvPr/>
        </p:nvSpPr>
        <p:spPr bwMode="auto">
          <a:xfrm>
            <a:off x="4929188" y="1785938"/>
            <a:ext cx="221456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Place in ready queue</a:t>
            </a:r>
          </a:p>
        </p:txBody>
      </p:sp>
      <p:cxnSp>
        <p:nvCxnSpPr>
          <p:cNvPr id="39962" name="Pravoúhlá spojovací čára 35"/>
          <p:cNvCxnSpPr>
            <a:cxnSpLocks noChangeShapeType="1"/>
            <a:stCxn id="39951" idx="3"/>
            <a:endCxn id="39943" idx="3"/>
          </p:cNvCxnSpPr>
          <p:nvPr/>
        </p:nvCxnSpPr>
        <p:spPr bwMode="auto">
          <a:xfrm flipV="1">
            <a:off x="7643813" y="3044825"/>
            <a:ext cx="1587" cy="2286000"/>
          </a:xfrm>
          <a:prstGeom prst="bentConnector3">
            <a:avLst>
              <a:gd name="adj1" fmla="val 32802778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63" name="TextovéPole 37"/>
          <p:cNvSpPr txBox="1">
            <a:spLocks noChangeArrowheads="1"/>
          </p:cNvSpPr>
          <p:nvPr/>
        </p:nvSpPr>
        <p:spPr bwMode="auto">
          <a:xfrm>
            <a:off x="7715250" y="4000500"/>
            <a:ext cx="928688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Preempt</a:t>
            </a:r>
          </a:p>
        </p:txBody>
      </p:sp>
      <p:cxnSp>
        <p:nvCxnSpPr>
          <p:cNvPr id="39964" name="Přímá spojovací šipka 39"/>
          <p:cNvCxnSpPr>
            <a:cxnSpLocks noChangeShapeType="1"/>
          </p:cNvCxnSpPr>
          <p:nvPr/>
        </p:nvCxnSpPr>
        <p:spPr bwMode="auto">
          <a:xfrm rot="5400000">
            <a:off x="6057106" y="4182269"/>
            <a:ext cx="190817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65" name="TextovéPole 40"/>
          <p:cNvSpPr txBox="1">
            <a:spLocks noChangeArrowheads="1"/>
          </p:cNvSpPr>
          <p:nvPr/>
        </p:nvSpPr>
        <p:spPr bwMode="auto">
          <a:xfrm>
            <a:off x="6429375" y="3643313"/>
            <a:ext cx="11430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Select for execution</a:t>
            </a:r>
          </a:p>
        </p:txBody>
      </p:sp>
      <p:sp>
        <p:nvSpPr>
          <p:cNvPr id="39966" name="TextovéPole 41"/>
          <p:cNvSpPr txBox="1">
            <a:spLocks noChangeArrowheads="1"/>
          </p:cNvSpPr>
          <p:nvPr/>
        </p:nvSpPr>
        <p:spPr bwMode="auto">
          <a:xfrm>
            <a:off x="3214688" y="1071563"/>
            <a:ext cx="1928812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Create and initialize thread object</a:t>
            </a:r>
          </a:p>
        </p:txBody>
      </p:sp>
      <p:sp>
        <p:nvSpPr>
          <p:cNvPr id="39967" name="Šipka dolů 42"/>
          <p:cNvSpPr>
            <a:spLocks noChangeArrowheads="1"/>
          </p:cNvSpPr>
          <p:nvPr/>
        </p:nvSpPr>
        <p:spPr bwMode="auto">
          <a:xfrm>
            <a:off x="4071938" y="1600200"/>
            <a:ext cx="214312" cy="3571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9968" name="Přímá spojovací šipka 47"/>
          <p:cNvCxnSpPr>
            <a:cxnSpLocks noChangeShapeType="1"/>
          </p:cNvCxnSpPr>
          <p:nvPr/>
        </p:nvCxnSpPr>
        <p:spPr bwMode="auto">
          <a:xfrm flipV="1">
            <a:off x="1428750" y="3098800"/>
            <a:ext cx="2071688" cy="20240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69" name="TextovéPole 50"/>
          <p:cNvSpPr txBox="1">
            <a:spLocks noChangeArrowheads="1"/>
          </p:cNvSpPr>
          <p:nvPr/>
        </p:nvSpPr>
        <p:spPr bwMode="auto">
          <a:xfrm>
            <a:off x="1928813" y="3143250"/>
            <a:ext cx="1000125" cy="954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Thread</a:t>
            </a:r>
          </a:p>
          <a:p>
            <a:pPr algn="ctr"/>
            <a:r>
              <a:rPr lang="cs-CZ" sz="1400"/>
              <a:t>waits on</a:t>
            </a:r>
          </a:p>
          <a:p>
            <a:pPr algn="ctr"/>
            <a:r>
              <a:rPr lang="cs-CZ" sz="1400"/>
              <a:t>an object</a:t>
            </a:r>
          </a:p>
          <a:p>
            <a:pPr algn="ctr"/>
            <a:r>
              <a:rPr lang="cs-CZ" sz="1400"/>
              <a:t>handle</a:t>
            </a:r>
          </a:p>
        </p:txBody>
      </p:sp>
      <p:cxnSp>
        <p:nvCxnSpPr>
          <p:cNvPr id="39970" name="Přímá spojovací šipka 54"/>
          <p:cNvCxnSpPr>
            <a:cxnSpLocks noChangeShapeType="1"/>
          </p:cNvCxnSpPr>
          <p:nvPr/>
        </p:nvCxnSpPr>
        <p:spPr bwMode="auto">
          <a:xfrm rot="5400000">
            <a:off x="3715544" y="3713956"/>
            <a:ext cx="8572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71" name="TextovéPole 55"/>
          <p:cNvSpPr txBox="1">
            <a:spLocks noChangeArrowheads="1"/>
          </p:cNvSpPr>
          <p:nvPr/>
        </p:nvSpPr>
        <p:spPr bwMode="auto">
          <a:xfrm>
            <a:off x="3609975" y="3429000"/>
            <a:ext cx="128587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Kernel stack outswapped</a:t>
            </a:r>
          </a:p>
        </p:txBody>
      </p:sp>
      <p:cxnSp>
        <p:nvCxnSpPr>
          <p:cNvPr id="39972" name="Přímá spojovací šipka 57"/>
          <p:cNvCxnSpPr>
            <a:cxnSpLocks noChangeShapeType="1"/>
          </p:cNvCxnSpPr>
          <p:nvPr/>
        </p:nvCxnSpPr>
        <p:spPr bwMode="auto">
          <a:xfrm>
            <a:off x="4838700" y="3067050"/>
            <a:ext cx="15113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9973" name="Přímá spojovací čára 59"/>
          <p:cNvCxnSpPr>
            <a:cxnSpLocks noChangeShapeType="1"/>
          </p:cNvCxnSpPr>
          <p:nvPr/>
        </p:nvCxnSpPr>
        <p:spPr bwMode="auto">
          <a:xfrm>
            <a:off x="1857375" y="5214938"/>
            <a:ext cx="3214688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74" name="Přímá spojovací čára 63"/>
          <p:cNvCxnSpPr>
            <a:cxnSpLocks noChangeShapeType="1"/>
          </p:cNvCxnSpPr>
          <p:nvPr/>
        </p:nvCxnSpPr>
        <p:spPr bwMode="auto">
          <a:xfrm>
            <a:off x="4849813" y="4318000"/>
            <a:ext cx="5715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75" name="Přímá spojovací šipka 67"/>
          <p:cNvCxnSpPr>
            <a:cxnSpLocks noChangeShapeType="1"/>
          </p:cNvCxnSpPr>
          <p:nvPr/>
        </p:nvCxnSpPr>
        <p:spPr bwMode="auto">
          <a:xfrm rot="5400000" flipH="1" flipV="1">
            <a:off x="4929187" y="3429001"/>
            <a:ext cx="1928813" cy="16430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9976" name="Přímá spojovací šipka 71"/>
          <p:cNvCxnSpPr>
            <a:cxnSpLocks noChangeShapeType="1"/>
          </p:cNvCxnSpPr>
          <p:nvPr/>
        </p:nvCxnSpPr>
        <p:spPr bwMode="auto">
          <a:xfrm rot="5400000" flipH="1" flipV="1">
            <a:off x="5384006" y="3355182"/>
            <a:ext cx="1000125" cy="9286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77" name="TextovéPole 72"/>
          <p:cNvSpPr txBox="1">
            <a:spLocks noChangeArrowheads="1"/>
          </p:cNvSpPr>
          <p:nvPr/>
        </p:nvSpPr>
        <p:spPr bwMode="auto">
          <a:xfrm>
            <a:off x="2500313" y="4929188"/>
            <a:ext cx="17145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Preempt (or time quantum ends)</a:t>
            </a:r>
          </a:p>
        </p:txBody>
      </p:sp>
      <p:sp>
        <p:nvSpPr>
          <p:cNvPr id="39978" name="TextovéPole 73"/>
          <p:cNvSpPr txBox="1">
            <a:spLocks noChangeArrowheads="1"/>
          </p:cNvSpPr>
          <p:nvPr/>
        </p:nvSpPr>
        <p:spPr bwMode="auto">
          <a:xfrm>
            <a:off x="4714875" y="2643188"/>
            <a:ext cx="1643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Wait is complete</a:t>
            </a:r>
          </a:p>
        </p:txBody>
      </p:sp>
      <p:sp>
        <p:nvSpPr>
          <p:cNvPr id="39979" name="TextovéPole 74"/>
          <p:cNvSpPr txBox="1">
            <a:spLocks noChangeArrowheads="1"/>
          </p:cNvSpPr>
          <p:nvPr/>
        </p:nvSpPr>
        <p:spPr bwMode="auto">
          <a:xfrm rot="-2710816">
            <a:off x="2081213" y="4308475"/>
            <a:ext cx="164306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Wait is complete</a:t>
            </a:r>
          </a:p>
        </p:txBody>
      </p:sp>
      <p:sp>
        <p:nvSpPr>
          <p:cNvPr id="39980" name="TextovéPole 75"/>
          <p:cNvSpPr txBox="1">
            <a:spLocks noChangeArrowheads="1"/>
          </p:cNvSpPr>
          <p:nvPr/>
        </p:nvSpPr>
        <p:spPr bwMode="auto">
          <a:xfrm rot="-2890645">
            <a:off x="4724401" y="3502025"/>
            <a:ext cx="16430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Kernel stack inswapped</a:t>
            </a:r>
          </a:p>
        </p:txBody>
      </p:sp>
      <p:cxnSp>
        <p:nvCxnSpPr>
          <p:cNvPr id="39981" name="Přímá spojovací šipka 44"/>
          <p:cNvCxnSpPr>
            <a:cxnSpLocks noChangeShapeType="1"/>
          </p:cNvCxnSpPr>
          <p:nvPr/>
        </p:nvCxnSpPr>
        <p:spPr bwMode="auto">
          <a:xfrm rot="10800000" flipV="1">
            <a:off x="1870075" y="3309938"/>
            <a:ext cx="1882775" cy="18383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spcBef>
                <a:spcPts val="88"/>
              </a:spcBef>
              <a:buFont typeface="Wingdings" pitchFamily="2" charset="2"/>
              <a:buNone/>
            </a:pPr>
            <a:r>
              <a:rPr lang="en-US" sz="1700" smtClean="0"/>
              <a:t>Values for the Thread Wait Reason counter</a:t>
            </a:r>
          </a:p>
          <a:p>
            <a:pPr marL="395288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300" smtClean="0"/>
              <a:t>0 Waiting for a component of the Windows NT Executive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  Waiting for a page to be freed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2  Waiting for a page to be mapped or copied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3  Waiting for space to be allocated in the page or nonpaged pool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4  Waiting for an Execution Delay to be resolved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5  Suspended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6 Waiting for a user request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7  Waiting for a component of the Windows NT Executive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8  Waiting for a page to be freed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9  Waiting for a page to be mapped or copied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10  Waiting for space to be allocated in the page or nonpaged pool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11  Waiting for Execution Delay to be resolved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12  Suspended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13  Waiting for a user request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14  Waiting for an event pair high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15  Waiting for an event pair low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16  Waiting for an LPC Receive notice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17  Waiting for an LPC Reply notice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18  Waiting for virtual memory to be allocated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19  Waiting for a page to be written to disk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20+  Reserved </a:t>
            </a:r>
            <a:endParaRPr lang="cs-CZ" sz="1300" smtClean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409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Hierarchie procesů</a:t>
            </a:r>
          </a:p>
          <a:p>
            <a:pPr marL="719138" lvl="1" eaLnBrk="1" hangingPunct="1"/>
            <a:r>
              <a:rPr lang="cs-CZ" smtClean="0"/>
              <a:t>rodič, potomek (proces vytvořený na žádost jiného procesu – rodiče)</a:t>
            </a:r>
          </a:p>
          <a:p>
            <a:pPr marL="719138" lvl="1" eaLnBrk="1" hangingPunct="1"/>
            <a:r>
              <a:rPr lang="cs-CZ" smtClean="0"/>
              <a:t>sourozenci (procesy vytvořené jedním rodičem)</a:t>
            </a:r>
          </a:p>
          <a:p>
            <a:pPr marL="395288" eaLnBrk="1" hangingPunct="1"/>
            <a:r>
              <a:rPr lang="cs-CZ" sz="2600" smtClean="0"/>
              <a:t>Procesy a mutiprogramování</a:t>
            </a:r>
          </a:p>
          <a:p>
            <a:pPr marL="719138" lvl="1" eaLnBrk="1" hangingPunct="1"/>
            <a:r>
              <a:rPr lang="cs-CZ" smtClean="0"/>
              <a:t>prokládáním běhů procesů maximalizujeme využití procesoru a minimalizujeme dobu odpovědi</a:t>
            </a:r>
          </a:p>
          <a:p>
            <a:pPr marL="719138" lvl="1" eaLnBrk="1" hangingPunct="1"/>
            <a:r>
              <a:rPr lang="cs-CZ" smtClean="0"/>
              <a:t>procesu jsou přidělovány zdroje systému</a:t>
            </a:r>
          </a:p>
          <a:p>
            <a:pPr marL="1079500" lvl="2" eaLnBrk="1" hangingPunct="1"/>
            <a:r>
              <a:rPr lang="cs-CZ" sz="2000" smtClean="0"/>
              <a:t>bereme v úvahu priority a vzájemnou výlučnost operací</a:t>
            </a:r>
          </a:p>
          <a:p>
            <a:pPr marL="1079500" lvl="2" eaLnBrk="1" hangingPunct="1"/>
            <a:r>
              <a:rPr lang="cs-CZ" sz="2000" smtClean="0"/>
              <a:t>musíme zabránit „uváznutí“ procesů (deadlock)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 V OS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Proces se může nacházet v jednom ze stavů:</a:t>
            </a:r>
          </a:p>
          <a:p>
            <a:pPr marL="719138" lvl="1" eaLnBrk="1" hangingPunct="1"/>
            <a:r>
              <a:rPr lang="cs-CZ" smtClean="0"/>
              <a:t>nový (new): právě vytvořený proces</a:t>
            </a:r>
          </a:p>
          <a:p>
            <a:pPr marL="719138" lvl="1" eaLnBrk="1" hangingPunct="1"/>
            <a:r>
              <a:rPr lang="cs-CZ" smtClean="0"/>
              <a:t>běžící (running): některý procesor právě vykonává instrukce procesu</a:t>
            </a:r>
          </a:p>
          <a:p>
            <a:pPr marL="719138" lvl="1" eaLnBrk="1" hangingPunct="1"/>
            <a:r>
              <a:rPr lang="cs-CZ" smtClean="0"/>
              <a:t>čekající (waiting): čeká na určitou událost</a:t>
            </a:r>
          </a:p>
          <a:p>
            <a:pPr marL="719138" lvl="1" eaLnBrk="1" hangingPunct="1"/>
            <a:r>
              <a:rPr lang="cs-CZ" smtClean="0"/>
              <a:t>připravený (ready): čeká na přidělení času procesoru</a:t>
            </a:r>
          </a:p>
          <a:p>
            <a:pPr marL="719138" lvl="1" eaLnBrk="1" hangingPunct="1"/>
            <a:r>
              <a:rPr lang="cs-CZ" smtClean="0"/>
              <a:t>ukončený (terminated): ukončil své provádění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PROCESU</a:t>
            </a:r>
            <a:endParaRPr lang="cs-CZ" dirty="0"/>
          </a:p>
        </p:txBody>
      </p:sp>
      <p:sp>
        <p:nvSpPr>
          <p:cNvPr id="163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PROCESU</a:t>
            </a:r>
            <a:endParaRPr lang="cs-CZ" dirty="0"/>
          </a:p>
        </p:txBody>
      </p:sp>
      <p:sp>
        <p:nvSpPr>
          <p:cNvPr id="1741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7411" name="Elipsa 6"/>
          <p:cNvSpPr>
            <a:spLocks noChangeArrowheads="1"/>
          </p:cNvSpPr>
          <p:nvPr/>
        </p:nvSpPr>
        <p:spPr bwMode="auto">
          <a:xfrm>
            <a:off x="909638" y="167798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2" name="Elipsa 7"/>
          <p:cNvSpPr>
            <a:spLocks noChangeArrowheads="1"/>
          </p:cNvSpPr>
          <p:nvPr/>
        </p:nvSpPr>
        <p:spPr bwMode="auto">
          <a:xfrm>
            <a:off x="6553200" y="167798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3" name="Elipsa 8"/>
          <p:cNvSpPr>
            <a:spLocks noChangeArrowheads="1"/>
          </p:cNvSpPr>
          <p:nvPr/>
        </p:nvSpPr>
        <p:spPr bwMode="auto">
          <a:xfrm>
            <a:off x="2320925" y="307181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4" name="Elipsa 9"/>
          <p:cNvSpPr>
            <a:spLocks noChangeArrowheads="1"/>
          </p:cNvSpPr>
          <p:nvPr/>
        </p:nvSpPr>
        <p:spPr bwMode="auto">
          <a:xfrm>
            <a:off x="5141913" y="307181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5" name="Elipsa 10"/>
          <p:cNvSpPr>
            <a:spLocks noChangeArrowheads="1"/>
          </p:cNvSpPr>
          <p:nvPr/>
        </p:nvSpPr>
        <p:spPr bwMode="auto">
          <a:xfrm>
            <a:off x="3695700" y="4929188"/>
            <a:ext cx="1430338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6" name="TextovéPole 11"/>
          <p:cNvSpPr txBox="1">
            <a:spLocks noChangeArrowheads="1"/>
          </p:cNvSpPr>
          <p:nvPr/>
        </p:nvSpPr>
        <p:spPr bwMode="auto">
          <a:xfrm>
            <a:off x="1266825" y="2009775"/>
            <a:ext cx="714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new</a:t>
            </a:r>
          </a:p>
        </p:txBody>
      </p:sp>
      <p:sp>
        <p:nvSpPr>
          <p:cNvPr id="17417" name="TextovéPole 12"/>
          <p:cNvSpPr txBox="1">
            <a:spLocks noChangeArrowheads="1"/>
          </p:cNvSpPr>
          <p:nvPr/>
        </p:nvSpPr>
        <p:spPr bwMode="auto">
          <a:xfrm>
            <a:off x="6624638" y="2009775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terminated</a:t>
            </a:r>
          </a:p>
        </p:txBody>
      </p:sp>
      <p:sp>
        <p:nvSpPr>
          <p:cNvPr id="17418" name="TextovéPole 13"/>
          <p:cNvSpPr txBox="1">
            <a:spLocks noChangeArrowheads="1"/>
          </p:cNvSpPr>
          <p:nvPr/>
        </p:nvSpPr>
        <p:spPr bwMode="auto">
          <a:xfrm>
            <a:off x="2641600" y="3402013"/>
            <a:ext cx="7858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ready</a:t>
            </a:r>
          </a:p>
        </p:txBody>
      </p:sp>
      <p:sp>
        <p:nvSpPr>
          <p:cNvPr id="17419" name="TextovéPole 14"/>
          <p:cNvSpPr txBox="1">
            <a:spLocks noChangeArrowheads="1"/>
          </p:cNvSpPr>
          <p:nvPr/>
        </p:nvSpPr>
        <p:spPr bwMode="auto">
          <a:xfrm>
            <a:off x="5284788" y="3402013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running</a:t>
            </a:r>
          </a:p>
        </p:txBody>
      </p:sp>
      <p:sp>
        <p:nvSpPr>
          <p:cNvPr id="17420" name="TextovéPole 15"/>
          <p:cNvSpPr txBox="1">
            <a:spLocks noChangeArrowheads="1"/>
          </p:cNvSpPr>
          <p:nvPr/>
        </p:nvSpPr>
        <p:spPr bwMode="auto">
          <a:xfrm>
            <a:off x="3895725" y="5262563"/>
            <a:ext cx="10715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waiting</a:t>
            </a:r>
          </a:p>
        </p:txBody>
      </p:sp>
      <p:cxnSp>
        <p:nvCxnSpPr>
          <p:cNvPr id="17421" name="Tvar 17"/>
          <p:cNvCxnSpPr>
            <a:cxnSpLocks noChangeShapeType="1"/>
            <a:stCxn id="17411" idx="6"/>
            <a:endCxn id="17413" idx="0"/>
          </p:cNvCxnSpPr>
          <p:nvPr/>
        </p:nvCxnSpPr>
        <p:spPr bwMode="auto">
          <a:xfrm>
            <a:off x="2338388" y="2178050"/>
            <a:ext cx="696912" cy="893763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2" name="Zakřivená spojovací čára 19"/>
          <p:cNvCxnSpPr>
            <a:cxnSpLocks noChangeShapeType="1"/>
            <a:stCxn id="17414" idx="1"/>
            <a:endCxn id="17413" idx="7"/>
          </p:cNvCxnSpPr>
          <p:nvPr/>
        </p:nvCxnSpPr>
        <p:spPr bwMode="auto">
          <a:xfrm rot="16200000" flipV="1">
            <a:off x="4445794" y="2312194"/>
            <a:ext cx="1587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3" name="Tvar 21"/>
          <p:cNvCxnSpPr>
            <a:cxnSpLocks noChangeShapeType="1"/>
            <a:stCxn id="17414" idx="0"/>
            <a:endCxn id="17412" idx="2"/>
          </p:cNvCxnSpPr>
          <p:nvPr/>
        </p:nvCxnSpPr>
        <p:spPr bwMode="auto">
          <a:xfrm rot="5400000" flipH="1" flipV="1">
            <a:off x="5757862" y="2276476"/>
            <a:ext cx="893763" cy="696912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4" name="Tvar 23"/>
          <p:cNvCxnSpPr>
            <a:cxnSpLocks noChangeShapeType="1"/>
            <a:stCxn id="17414" idx="4"/>
            <a:endCxn id="17415" idx="6"/>
          </p:cNvCxnSpPr>
          <p:nvPr/>
        </p:nvCxnSpPr>
        <p:spPr bwMode="auto">
          <a:xfrm rot="5400000">
            <a:off x="4812507" y="4385469"/>
            <a:ext cx="1357312" cy="730250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5" name="Zakřivená spojovací čára 25"/>
          <p:cNvCxnSpPr>
            <a:cxnSpLocks noChangeShapeType="1"/>
            <a:stCxn id="17413" idx="5"/>
            <a:endCxn id="17414" idx="3"/>
          </p:cNvCxnSpPr>
          <p:nvPr/>
        </p:nvCxnSpPr>
        <p:spPr bwMode="auto">
          <a:xfrm rot="16200000" flipH="1">
            <a:off x="4445794" y="3018631"/>
            <a:ext cx="1588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6" name="Tvar 27"/>
          <p:cNvCxnSpPr>
            <a:cxnSpLocks noChangeShapeType="1"/>
            <a:stCxn id="17415" idx="2"/>
            <a:endCxn id="17413" idx="4"/>
          </p:cNvCxnSpPr>
          <p:nvPr/>
        </p:nvCxnSpPr>
        <p:spPr bwMode="auto">
          <a:xfrm rot="10800000">
            <a:off x="3035300" y="4071938"/>
            <a:ext cx="660400" cy="1357312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7427" name="TextovéPole 28"/>
          <p:cNvSpPr txBox="1">
            <a:spLocks noChangeArrowheads="1"/>
          </p:cNvSpPr>
          <p:nvPr/>
        </p:nvSpPr>
        <p:spPr bwMode="auto">
          <a:xfrm>
            <a:off x="2624138" y="2000250"/>
            <a:ext cx="10715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admitted</a:t>
            </a:r>
          </a:p>
        </p:txBody>
      </p:sp>
      <p:sp>
        <p:nvSpPr>
          <p:cNvPr id="17428" name="TextovéPole 29"/>
          <p:cNvSpPr txBox="1">
            <a:spLocks noChangeArrowheads="1"/>
          </p:cNvSpPr>
          <p:nvPr/>
        </p:nvSpPr>
        <p:spPr bwMode="auto">
          <a:xfrm>
            <a:off x="3838575" y="250031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interrupt</a:t>
            </a:r>
          </a:p>
        </p:txBody>
      </p:sp>
      <p:sp>
        <p:nvSpPr>
          <p:cNvPr id="17429" name="TextovéPole 30"/>
          <p:cNvSpPr txBox="1">
            <a:spLocks noChangeArrowheads="1"/>
          </p:cNvSpPr>
          <p:nvPr/>
        </p:nvSpPr>
        <p:spPr bwMode="auto">
          <a:xfrm>
            <a:off x="5481638" y="2000250"/>
            <a:ext cx="714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exit</a:t>
            </a:r>
          </a:p>
        </p:txBody>
      </p:sp>
      <p:sp>
        <p:nvSpPr>
          <p:cNvPr id="17430" name="TextovéPole 31"/>
          <p:cNvSpPr txBox="1">
            <a:spLocks noChangeArrowheads="1"/>
          </p:cNvSpPr>
          <p:nvPr/>
        </p:nvSpPr>
        <p:spPr bwMode="auto">
          <a:xfrm>
            <a:off x="695325" y="4857750"/>
            <a:ext cx="25717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I/O or event completion</a:t>
            </a:r>
          </a:p>
        </p:txBody>
      </p:sp>
      <p:sp>
        <p:nvSpPr>
          <p:cNvPr id="17431" name="TextovéPole 32"/>
          <p:cNvSpPr txBox="1">
            <a:spLocks noChangeArrowheads="1"/>
          </p:cNvSpPr>
          <p:nvPr/>
        </p:nvSpPr>
        <p:spPr bwMode="auto">
          <a:xfrm>
            <a:off x="5624513" y="4786313"/>
            <a:ext cx="2143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I/O or event wait</a:t>
            </a:r>
          </a:p>
        </p:txBody>
      </p:sp>
      <p:sp>
        <p:nvSpPr>
          <p:cNvPr id="17432" name="TextovéPole 33"/>
          <p:cNvSpPr txBox="1">
            <a:spLocks noChangeArrowheads="1"/>
          </p:cNvSpPr>
          <p:nvPr/>
        </p:nvSpPr>
        <p:spPr bwMode="auto">
          <a:xfrm>
            <a:off x="3324225" y="4275138"/>
            <a:ext cx="2143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scheduler dispatch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412875"/>
            <a:ext cx="4175125" cy="48244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600" dirty="0" err="1"/>
              <a:t>Process</a:t>
            </a:r>
            <a:r>
              <a:rPr lang="cs-CZ" sz="2600" dirty="0"/>
              <a:t> </a:t>
            </a:r>
            <a:r>
              <a:rPr lang="cs-CZ" sz="2600" dirty="0" err="1"/>
              <a:t>Control</a:t>
            </a:r>
            <a:r>
              <a:rPr lang="cs-CZ" sz="2600" dirty="0"/>
              <a:t> </a:t>
            </a:r>
            <a:r>
              <a:rPr lang="cs-CZ" sz="2600" dirty="0" err="1"/>
              <a:t>Block</a:t>
            </a:r>
            <a:r>
              <a:rPr lang="cs-CZ" sz="2600" dirty="0"/>
              <a:t> -- tabulka obsahující informace potřebné </a:t>
            </a:r>
            <a:r>
              <a:rPr lang="cs-CZ" sz="2600" dirty="0" smtClean="0"/>
              <a:t>pro </a:t>
            </a:r>
            <a:r>
              <a:rPr lang="cs-CZ" sz="2600" dirty="0"/>
              <a:t>definici a správu procesu</a:t>
            </a:r>
          </a:p>
          <a:p>
            <a:pPr lvl="1" eaLnBrk="1" hangingPunct="1">
              <a:defRPr/>
            </a:pPr>
            <a:r>
              <a:rPr lang="cs-CZ" dirty="0"/>
              <a:t>stav procesu (běžící, připravený, …)</a:t>
            </a:r>
          </a:p>
          <a:p>
            <a:pPr lvl="1" eaLnBrk="1" hangingPunct="1">
              <a:defRPr/>
            </a:pPr>
            <a:r>
              <a:rPr lang="cs-CZ" dirty="0"/>
              <a:t>čítač instrukcí</a:t>
            </a:r>
          </a:p>
          <a:p>
            <a:pPr lvl="1" eaLnBrk="1" hangingPunct="1">
              <a:defRPr/>
            </a:pPr>
            <a:r>
              <a:rPr lang="cs-CZ" dirty="0"/>
              <a:t>registry procesoru</a:t>
            </a:r>
          </a:p>
          <a:p>
            <a:pPr lvl="1" eaLnBrk="1" hangingPunct="1">
              <a:defRPr/>
            </a:pPr>
            <a:r>
              <a:rPr lang="cs-CZ" dirty="0"/>
              <a:t>informace potřebné pro správu paměti</a:t>
            </a:r>
          </a:p>
          <a:p>
            <a:pPr lvl="1" eaLnBrk="1" hangingPunct="1">
              <a:defRPr/>
            </a:pPr>
            <a:r>
              <a:rPr lang="cs-CZ" dirty="0"/>
              <a:t>informace potřebné pro správu I/O</a:t>
            </a:r>
          </a:p>
          <a:p>
            <a:pPr lvl="1" eaLnBrk="1" hangingPunct="1">
              <a:defRPr/>
            </a:pPr>
            <a:r>
              <a:rPr lang="cs-CZ" dirty="0"/>
              <a:t>účtovací informace</a:t>
            </a: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INFORMACE OS O PROCESU</a:t>
            </a:r>
            <a:endParaRPr lang="cs-CZ" dirty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8436" name="Obdélník 5"/>
          <p:cNvSpPr>
            <a:spLocks noChangeArrowheads="1"/>
          </p:cNvSpPr>
          <p:nvPr/>
        </p:nvSpPr>
        <p:spPr bwMode="auto">
          <a:xfrm>
            <a:off x="5429250" y="1500188"/>
            <a:ext cx="2879725" cy="4429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7" name="Obdélník 6"/>
          <p:cNvSpPr>
            <a:spLocks noChangeArrowheads="1"/>
          </p:cNvSpPr>
          <p:nvPr/>
        </p:nvSpPr>
        <p:spPr bwMode="auto">
          <a:xfrm>
            <a:off x="5429250" y="5072063"/>
            <a:ext cx="2879725" cy="8572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8" name="Obdélník 7"/>
          <p:cNvSpPr>
            <a:spLocks noChangeArrowheads="1"/>
          </p:cNvSpPr>
          <p:nvPr/>
        </p:nvSpPr>
        <p:spPr bwMode="auto">
          <a:xfrm>
            <a:off x="6870700" y="1500188"/>
            <a:ext cx="1439863" cy="7207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9" name="Obdélník 8"/>
          <p:cNvSpPr>
            <a:spLocks noChangeArrowheads="1"/>
          </p:cNvSpPr>
          <p:nvPr/>
        </p:nvSpPr>
        <p:spPr bwMode="auto">
          <a:xfrm>
            <a:off x="5429250" y="1500188"/>
            <a:ext cx="1439863" cy="7207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0" name="Obdélník 10"/>
          <p:cNvSpPr>
            <a:spLocks noChangeArrowheads="1"/>
          </p:cNvSpPr>
          <p:nvPr/>
        </p:nvSpPr>
        <p:spPr bwMode="auto">
          <a:xfrm>
            <a:off x="5429250" y="4572000"/>
            <a:ext cx="2879725" cy="5032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1" name="Obdélník 11"/>
          <p:cNvSpPr>
            <a:spLocks noChangeArrowheads="1"/>
          </p:cNvSpPr>
          <p:nvPr/>
        </p:nvSpPr>
        <p:spPr bwMode="auto">
          <a:xfrm>
            <a:off x="5429250" y="4071938"/>
            <a:ext cx="2879725" cy="50323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2" name="Obdélník 12"/>
          <p:cNvSpPr>
            <a:spLocks noChangeArrowheads="1"/>
          </p:cNvSpPr>
          <p:nvPr/>
        </p:nvSpPr>
        <p:spPr bwMode="auto">
          <a:xfrm>
            <a:off x="5429250" y="2214563"/>
            <a:ext cx="2879725" cy="50323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3" name="Obdélník 14"/>
          <p:cNvSpPr>
            <a:spLocks noChangeArrowheads="1"/>
          </p:cNvSpPr>
          <p:nvPr/>
        </p:nvSpPr>
        <p:spPr bwMode="auto">
          <a:xfrm>
            <a:off x="5429250" y="2714625"/>
            <a:ext cx="2879725" cy="5032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4" name="TextovéPole 15"/>
          <p:cNvSpPr txBox="1">
            <a:spLocks noChangeArrowheads="1"/>
          </p:cNvSpPr>
          <p:nvPr/>
        </p:nvSpPr>
        <p:spPr bwMode="auto">
          <a:xfrm>
            <a:off x="5578475" y="1674813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pointer</a:t>
            </a:r>
          </a:p>
        </p:txBody>
      </p:sp>
      <p:sp>
        <p:nvSpPr>
          <p:cNvPr id="18445" name="TextovéPole 16"/>
          <p:cNvSpPr txBox="1">
            <a:spLocks noChangeArrowheads="1"/>
          </p:cNvSpPr>
          <p:nvPr/>
        </p:nvSpPr>
        <p:spPr bwMode="auto">
          <a:xfrm>
            <a:off x="7019925" y="1536700"/>
            <a:ext cx="114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state</a:t>
            </a:r>
          </a:p>
        </p:txBody>
      </p:sp>
      <p:sp>
        <p:nvSpPr>
          <p:cNvPr id="18446" name="TextovéPole 17"/>
          <p:cNvSpPr txBox="1">
            <a:spLocks noChangeArrowheads="1"/>
          </p:cNvSpPr>
          <p:nvPr/>
        </p:nvSpPr>
        <p:spPr bwMode="auto">
          <a:xfrm>
            <a:off x="5654675" y="2281238"/>
            <a:ext cx="242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number</a:t>
            </a:r>
          </a:p>
        </p:txBody>
      </p:sp>
      <p:sp>
        <p:nvSpPr>
          <p:cNvPr id="18447" name="TextovéPole 18"/>
          <p:cNvSpPr txBox="1">
            <a:spLocks noChangeArrowheads="1"/>
          </p:cNvSpPr>
          <p:nvPr/>
        </p:nvSpPr>
        <p:spPr bwMode="auto">
          <a:xfrm>
            <a:off x="5654675" y="2781300"/>
            <a:ext cx="242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counter</a:t>
            </a:r>
          </a:p>
        </p:txBody>
      </p:sp>
      <p:sp>
        <p:nvSpPr>
          <p:cNvPr id="18448" name="TextovéPole 19"/>
          <p:cNvSpPr txBox="1">
            <a:spLocks noChangeArrowheads="1"/>
          </p:cNvSpPr>
          <p:nvPr/>
        </p:nvSpPr>
        <p:spPr bwMode="auto">
          <a:xfrm>
            <a:off x="5643563" y="3500438"/>
            <a:ext cx="2428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registers</a:t>
            </a:r>
          </a:p>
        </p:txBody>
      </p:sp>
      <p:sp>
        <p:nvSpPr>
          <p:cNvPr id="18449" name="TextovéPole 20"/>
          <p:cNvSpPr txBox="1">
            <a:spLocks noChangeArrowheads="1"/>
          </p:cNvSpPr>
          <p:nvPr/>
        </p:nvSpPr>
        <p:spPr bwMode="auto">
          <a:xfrm>
            <a:off x="5654675" y="4138613"/>
            <a:ext cx="242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memory limits</a:t>
            </a:r>
          </a:p>
        </p:txBody>
      </p:sp>
      <p:sp>
        <p:nvSpPr>
          <p:cNvPr id="18450" name="TextovéPole 21"/>
          <p:cNvSpPr txBox="1">
            <a:spLocks noChangeArrowheads="1"/>
          </p:cNvSpPr>
          <p:nvPr/>
        </p:nvSpPr>
        <p:spPr bwMode="auto">
          <a:xfrm>
            <a:off x="5654675" y="4638675"/>
            <a:ext cx="242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list of open files</a:t>
            </a:r>
          </a:p>
        </p:txBody>
      </p:sp>
      <p:grpSp>
        <p:nvGrpSpPr>
          <p:cNvPr id="18451" name="Skupina 41"/>
          <p:cNvGrpSpPr>
            <a:grpSpLocks/>
          </p:cNvGrpSpPr>
          <p:nvPr/>
        </p:nvGrpSpPr>
        <p:grpSpPr bwMode="auto">
          <a:xfrm>
            <a:off x="6834188" y="5322888"/>
            <a:ext cx="71437" cy="357187"/>
            <a:chOff x="1000100" y="4643446"/>
            <a:chExt cx="71438" cy="357190"/>
          </a:xfrm>
        </p:grpSpPr>
        <p:sp>
          <p:nvSpPr>
            <p:cNvPr id="18452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8453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8454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PŘEPNUTÍ PROCESU</a:t>
            </a:r>
            <a:endParaRPr lang="cs-CZ" dirty="0"/>
          </a:p>
        </p:txBody>
      </p:sp>
      <p:sp>
        <p:nvSpPr>
          <p:cNvPr id="1945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9459" name="Obdélník 5"/>
          <p:cNvSpPr>
            <a:spLocks noChangeArrowheads="1"/>
          </p:cNvSpPr>
          <p:nvPr/>
        </p:nvSpPr>
        <p:spPr bwMode="auto">
          <a:xfrm>
            <a:off x="957263" y="1271588"/>
            <a:ext cx="7500937" cy="3571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19460" name="Skupina 41"/>
          <p:cNvGrpSpPr>
            <a:grpSpLocks/>
          </p:cNvGrpSpPr>
          <p:nvPr/>
        </p:nvGrpSpPr>
        <p:grpSpPr bwMode="auto">
          <a:xfrm>
            <a:off x="4611688" y="2843213"/>
            <a:ext cx="71437" cy="357187"/>
            <a:chOff x="1000100" y="4643446"/>
            <a:chExt cx="71438" cy="357190"/>
          </a:xfrm>
        </p:grpSpPr>
        <p:sp>
          <p:nvSpPr>
            <p:cNvPr id="19504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5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6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19461" name="Skupina 41"/>
          <p:cNvGrpSpPr>
            <a:grpSpLocks/>
          </p:cNvGrpSpPr>
          <p:nvPr/>
        </p:nvGrpSpPr>
        <p:grpSpPr bwMode="auto">
          <a:xfrm>
            <a:off x="4611688" y="5237163"/>
            <a:ext cx="71437" cy="357187"/>
            <a:chOff x="1000100" y="4643446"/>
            <a:chExt cx="71438" cy="357190"/>
          </a:xfrm>
        </p:grpSpPr>
        <p:sp>
          <p:nvSpPr>
            <p:cNvPr id="19501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2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3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sp>
        <p:nvSpPr>
          <p:cNvPr id="19462" name="Obdélník 6"/>
          <p:cNvSpPr>
            <a:spLocks noChangeArrowheads="1"/>
          </p:cNvSpPr>
          <p:nvPr/>
        </p:nvSpPr>
        <p:spPr bwMode="auto">
          <a:xfrm>
            <a:off x="3433763" y="2414588"/>
            <a:ext cx="2428875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19463" name="TextovéPole 18"/>
          <p:cNvSpPr txBox="1">
            <a:spLocks noChangeArrowheads="1"/>
          </p:cNvSpPr>
          <p:nvPr/>
        </p:nvSpPr>
        <p:spPr bwMode="auto">
          <a:xfrm>
            <a:off x="3505200" y="2414588"/>
            <a:ext cx="2286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save state into PCB</a:t>
            </a:r>
            <a:r>
              <a:rPr lang="cs-CZ" sz="1600" b="1" baseline="-25000"/>
              <a:t>0</a:t>
            </a:r>
          </a:p>
        </p:txBody>
      </p:sp>
      <p:sp>
        <p:nvSpPr>
          <p:cNvPr id="19464" name="TextovéPole 29"/>
          <p:cNvSpPr txBox="1">
            <a:spLocks noChangeArrowheads="1"/>
          </p:cNvSpPr>
          <p:nvPr/>
        </p:nvSpPr>
        <p:spPr bwMode="auto">
          <a:xfrm>
            <a:off x="3529013" y="1263650"/>
            <a:ext cx="2286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operating system</a:t>
            </a:r>
            <a:endParaRPr lang="cs-CZ" sz="1600" b="1" baseline="-25000"/>
          </a:p>
        </p:txBody>
      </p:sp>
      <p:grpSp>
        <p:nvGrpSpPr>
          <p:cNvPr id="19465" name="Skupina 26"/>
          <p:cNvGrpSpPr>
            <a:grpSpLocks/>
          </p:cNvGrpSpPr>
          <p:nvPr/>
        </p:nvGrpSpPr>
        <p:grpSpPr bwMode="auto">
          <a:xfrm>
            <a:off x="3433763" y="3271838"/>
            <a:ext cx="2428875" cy="357187"/>
            <a:chOff x="3214678" y="3143248"/>
            <a:chExt cx="2428892" cy="357190"/>
          </a:xfrm>
        </p:grpSpPr>
        <p:sp>
          <p:nvSpPr>
            <p:cNvPr id="19499" name="Obdélník 19"/>
            <p:cNvSpPr>
              <a:spLocks noChangeArrowheads="1"/>
            </p:cNvSpPr>
            <p:nvPr/>
          </p:nvSpPr>
          <p:spPr bwMode="auto">
            <a:xfrm>
              <a:off x="3214678" y="3143248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500" name="TextovéPole 20"/>
            <p:cNvSpPr txBox="1">
              <a:spLocks noChangeArrowheads="1"/>
            </p:cNvSpPr>
            <p:nvPr/>
          </p:nvSpPr>
          <p:spPr bwMode="auto">
            <a:xfrm>
              <a:off x="3214678" y="3143248"/>
              <a:ext cx="242889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reload state from PCB</a:t>
              </a:r>
              <a:r>
                <a:rPr lang="cs-CZ" sz="1600" b="1" baseline="-25000"/>
                <a:t>1</a:t>
              </a:r>
            </a:p>
          </p:txBody>
        </p:sp>
      </p:grpSp>
      <p:grpSp>
        <p:nvGrpSpPr>
          <p:cNvPr id="19466" name="Skupina 27"/>
          <p:cNvGrpSpPr>
            <a:grpSpLocks/>
          </p:cNvGrpSpPr>
          <p:nvPr/>
        </p:nvGrpSpPr>
        <p:grpSpPr bwMode="auto">
          <a:xfrm>
            <a:off x="3433763" y="4772025"/>
            <a:ext cx="2428875" cy="357188"/>
            <a:chOff x="3214678" y="4714884"/>
            <a:chExt cx="2428892" cy="357190"/>
          </a:xfrm>
        </p:grpSpPr>
        <p:sp>
          <p:nvSpPr>
            <p:cNvPr id="19497" name="Obdélník 21"/>
            <p:cNvSpPr>
              <a:spLocks noChangeArrowheads="1"/>
            </p:cNvSpPr>
            <p:nvPr/>
          </p:nvSpPr>
          <p:spPr bwMode="auto">
            <a:xfrm>
              <a:off x="3214678" y="4714884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8" name="TextovéPole 22"/>
            <p:cNvSpPr txBox="1">
              <a:spLocks noChangeArrowheads="1"/>
            </p:cNvSpPr>
            <p:nvPr/>
          </p:nvSpPr>
          <p:spPr bwMode="auto">
            <a:xfrm>
              <a:off x="3286116" y="4714884"/>
              <a:ext cx="228601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save state into PCB</a:t>
              </a:r>
              <a:r>
                <a:rPr lang="cs-CZ" sz="1600" b="1" baseline="-25000"/>
                <a:t>1</a:t>
              </a:r>
            </a:p>
          </p:txBody>
        </p:sp>
      </p:grpSp>
      <p:grpSp>
        <p:nvGrpSpPr>
          <p:cNvPr id="19467" name="Skupina 28"/>
          <p:cNvGrpSpPr>
            <a:grpSpLocks/>
          </p:cNvGrpSpPr>
          <p:nvPr/>
        </p:nvGrpSpPr>
        <p:grpSpPr bwMode="auto">
          <a:xfrm>
            <a:off x="3433763" y="5700713"/>
            <a:ext cx="2428875" cy="357187"/>
            <a:chOff x="3214678" y="5643578"/>
            <a:chExt cx="2428892" cy="357190"/>
          </a:xfrm>
        </p:grpSpPr>
        <p:sp>
          <p:nvSpPr>
            <p:cNvPr id="19495" name="Obdélník 23"/>
            <p:cNvSpPr>
              <a:spLocks noChangeArrowheads="1"/>
            </p:cNvSpPr>
            <p:nvPr/>
          </p:nvSpPr>
          <p:spPr bwMode="auto">
            <a:xfrm>
              <a:off x="3214678" y="5643578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6" name="TextovéPole 24"/>
            <p:cNvSpPr txBox="1">
              <a:spLocks noChangeArrowheads="1"/>
            </p:cNvSpPr>
            <p:nvPr/>
          </p:nvSpPr>
          <p:spPr bwMode="auto">
            <a:xfrm>
              <a:off x="3214678" y="5643578"/>
              <a:ext cx="242889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reload state from PCB</a:t>
              </a:r>
              <a:r>
                <a:rPr lang="cs-CZ" sz="1600" b="1" baseline="-25000"/>
                <a:t>0</a:t>
              </a:r>
            </a:p>
          </p:txBody>
        </p:sp>
      </p:grpSp>
      <p:sp>
        <p:nvSpPr>
          <p:cNvPr id="19468" name="TextovéPole 31"/>
          <p:cNvSpPr txBox="1">
            <a:spLocks noChangeArrowheads="1"/>
          </p:cNvSpPr>
          <p:nvPr/>
        </p:nvSpPr>
        <p:spPr bwMode="auto">
          <a:xfrm>
            <a:off x="957263" y="1263650"/>
            <a:ext cx="19288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</a:t>
            </a:r>
            <a:r>
              <a:rPr lang="cs-CZ" sz="1600" b="1" i="1"/>
              <a:t>P</a:t>
            </a:r>
            <a:r>
              <a:rPr lang="cs-CZ" sz="1600" b="1" i="1" baseline="-25000"/>
              <a:t>0</a:t>
            </a:r>
          </a:p>
        </p:txBody>
      </p:sp>
      <p:sp>
        <p:nvSpPr>
          <p:cNvPr id="19469" name="TextovéPole 32"/>
          <p:cNvSpPr txBox="1">
            <a:spLocks noChangeArrowheads="1"/>
          </p:cNvSpPr>
          <p:nvPr/>
        </p:nvSpPr>
        <p:spPr bwMode="auto">
          <a:xfrm>
            <a:off x="6600825" y="1263650"/>
            <a:ext cx="17859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</a:t>
            </a:r>
            <a:r>
              <a:rPr lang="cs-CZ" sz="1600" b="1" i="1"/>
              <a:t>P</a:t>
            </a:r>
            <a:r>
              <a:rPr lang="cs-CZ" sz="1600" b="1" i="1" baseline="-25000"/>
              <a:t>1</a:t>
            </a:r>
          </a:p>
        </p:txBody>
      </p:sp>
      <p:sp>
        <p:nvSpPr>
          <p:cNvPr id="19470" name="TextovéPole 33"/>
          <p:cNvSpPr txBox="1">
            <a:spLocks noChangeArrowheads="1"/>
          </p:cNvSpPr>
          <p:nvPr/>
        </p:nvSpPr>
        <p:spPr bwMode="auto">
          <a:xfrm>
            <a:off x="3219450" y="1619250"/>
            <a:ext cx="27860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interrupt or system call</a:t>
            </a:r>
            <a:endParaRPr lang="cs-CZ" sz="1600" b="1" baseline="-25000"/>
          </a:p>
        </p:txBody>
      </p:sp>
      <p:cxnSp>
        <p:nvCxnSpPr>
          <p:cNvPr id="19471" name="Přímá spojovací čára 35"/>
          <p:cNvCxnSpPr>
            <a:cxnSpLocks noChangeShapeType="1"/>
          </p:cNvCxnSpPr>
          <p:nvPr/>
        </p:nvCxnSpPr>
        <p:spPr bwMode="auto">
          <a:xfrm rot="5400000">
            <a:off x="6721475" y="2698750"/>
            <a:ext cx="1284288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2" name="Přímá spojovací čára 36"/>
          <p:cNvCxnSpPr>
            <a:cxnSpLocks noChangeShapeType="1"/>
          </p:cNvCxnSpPr>
          <p:nvPr/>
        </p:nvCxnSpPr>
        <p:spPr bwMode="auto">
          <a:xfrm rot="5400000">
            <a:off x="6720681" y="5699919"/>
            <a:ext cx="128587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3" name="Šipka dolů 44"/>
          <p:cNvSpPr>
            <a:spLocks noChangeArrowheads="1"/>
          </p:cNvSpPr>
          <p:nvPr/>
        </p:nvSpPr>
        <p:spPr bwMode="auto">
          <a:xfrm>
            <a:off x="7291388" y="3343275"/>
            <a:ext cx="142875" cy="1714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9474" name="Tvar 48"/>
          <p:cNvCxnSpPr>
            <a:cxnSpLocks noChangeShapeType="1"/>
          </p:cNvCxnSpPr>
          <p:nvPr/>
        </p:nvCxnSpPr>
        <p:spPr bwMode="auto">
          <a:xfrm rot="16200000" flipH="1">
            <a:off x="5362575" y="2914650"/>
            <a:ext cx="285750" cy="17145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5" name="Přímá spojovací šipka 60"/>
          <p:cNvCxnSpPr>
            <a:cxnSpLocks noChangeShapeType="1"/>
          </p:cNvCxnSpPr>
          <p:nvPr/>
        </p:nvCxnSpPr>
        <p:spPr bwMode="auto">
          <a:xfrm flipV="1">
            <a:off x="6362700" y="3343275"/>
            <a:ext cx="928688" cy="571500"/>
          </a:xfrm>
          <a:prstGeom prst="straightConnector1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476" name="Přímá spojovací čára 64"/>
          <p:cNvCxnSpPr>
            <a:cxnSpLocks noChangeShapeType="1"/>
          </p:cNvCxnSpPr>
          <p:nvPr/>
        </p:nvCxnSpPr>
        <p:spPr bwMode="auto">
          <a:xfrm>
            <a:off x="6362700" y="4486275"/>
            <a:ext cx="928688" cy="57150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7" name="Tvar 66"/>
          <p:cNvCxnSpPr>
            <a:cxnSpLocks noChangeShapeType="1"/>
          </p:cNvCxnSpPr>
          <p:nvPr/>
        </p:nvCxnSpPr>
        <p:spPr bwMode="auto">
          <a:xfrm rot="10800000" flipV="1">
            <a:off x="4648200" y="4486275"/>
            <a:ext cx="1714500" cy="2857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9478" name="Pravá složená závorka 67"/>
          <p:cNvSpPr>
            <a:spLocks/>
          </p:cNvSpPr>
          <p:nvPr/>
        </p:nvSpPr>
        <p:spPr bwMode="auto">
          <a:xfrm>
            <a:off x="1719263" y="2628900"/>
            <a:ext cx="214312" cy="2928938"/>
          </a:xfrm>
          <a:prstGeom prst="rightBrace">
            <a:avLst>
              <a:gd name="adj1" fmla="val 8352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9" name="Pravá složená závorka 68"/>
          <p:cNvSpPr>
            <a:spLocks/>
          </p:cNvSpPr>
          <p:nvPr/>
        </p:nvSpPr>
        <p:spPr bwMode="auto">
          <a:xfrm>
            <a:off x="7577138" y="5057775"/>
            <a:ext cx="214312" cy="1285875"/>
          </a:xfrm>
          <a:prstGeom prst="rightBrace">
            <a:avLst>
              <a:gd name="adj1" fmla="val 833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80" name="TextovéPole 69"/>
          <p:cNvSpPr txBox="1">
            <a:spLocks noChangeArrowheads="1"/>
          </p:cNvSpPr>
          <p:nvPr/>
        </p:nvSpPr>
        <p:spPr bwMode="auto">
          <a:xfrm>
            <a:off x="1922463" y="3902075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idle</a:t>
            </a:r>
            <a:endParaRPr lang="cs-CZ" sz="1400" b="1" baseline="-25000"/>
          </a:p>
        </p:txBody>
      </p:sp>
      <p:sp>
        <p:nvSpPr>
          <p:cNvPr id="19481" name="TextovéPole 70"/>
          <p:cNvSpPr txBox="1">
            <a:spLocks noChangeArrowheads="1"/>
          </p:cNvSpPr>
          <p:nvPr/>
        </p:nvSpPr>
        <p:spPr bwMode="auto">
          <a:xfrm>
            <a:off x="7862888" y="5557838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idle</a:t>
            </a:r>
            <a:endParaRPr lang="cs-CZ" sz="1400" b="1" baseline="-25000"/>
          </a:p>
        </p:txBody>
      </p:sp>
      <p:sp>
        <p:nvSpPr>
          <p:cNvPr id="19482" name="TextovéPole 71"/>
          <p:cNvSpPr txBox="1">
            <a:spLocks noChangeArrowheads="1"/>
          </p:cNvSpPr>
          <p:nvPr/>
        </p:nvSpPr>
        <p:spPr bwMode="auto">
          <a:xfrm>
            <a:off x="7505700" y="3986213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executing</a:t>
            </a:r>
            <a:endParaRPr lang="cs-CZ" sz="1400" b="1" baseline="-25000"/>
          </a:p>
        </p:txBody>
      </p:sp>
      <p:sp>
        <p:nvSpPr>
          <p:cNvPr id="19483" name="TextovéPole 72"/>
          <p:cNvSpPr txBox="1">
            <a:spLocks noChangeArrowheads="1"/>
          </p:cNvSpPr>
          <p:nvPr/>
        </p:nvSpPr>
        <p:spPr bwMode="auto">
          <a:xfrm>
            <a:off x="3076575" y="4057650"/>
            <a:ext cx="3071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interrupt or system call</a:t>
            </a:r>
            <a:endParaRPr lang="cs-CZ" sz="1400" b="1" baseline="-25000"/>
          </a:p>
        </p:txBody>
      </p:sp>
      <p:sp>
        <p:nvSpPr>
          <p:cNvPr id="19484" name="Šipka dolů 73"/>
          <p:cNvSpPr>
            <a:spLocks noChangeArrowheads="1"/>
          </p:cNvSpPr>
          <p:nvPr/>
        </p:nvSpPr>
        <p:spPr bwMode="auto">
          <a:xfrm>
            <a:off x="1433513" y="2057400"/>
            <a:ext cx="142875" cy="500063"/>
          </a:xfrm>
          <a:prstGeom prst="downArrow">
            <a:avLst>
              <a:gd name="adj1" fmla="val 50000"/>
              <a:gd name="adj2" fmla="val 50005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9485" name="Přímá spojovací čára 76"/>
          <p:cNvCxnSpPr>
            <a:cxnSpLocks noChangeShapeType="1"/>
            <a:stCxn id="19484" idx="2"/>
          </p:cNvCxnSpPr>
          <p:nvPr/>
        </p:nvCxnSpPr>
        <p:spPr bwMode="auto">
          <a:xfrm rot="5400000">
            <a:off x="-30956" y="4093369"/>
            <a:ext cx="30718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86" name="Šipka dolů 80"/>
          <p:cNvSpPr>
            <a:spLocks noChangeArrowheads="1"/>
          </p:cNvSpPr>
          <p:nvPr/>
        </p:nvSpPr>
        <p:spPr bwMode="auto">
          <a:xfrm>
            <a:off x="1433513" y="5629275"/>
            <a:ext cx="142875" cy="571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9487" name="Tvar 83"/>
          <p:cNvCxnSpPr>
            <a:cxnSpLocks noChangeShapeType="1"/>
          </p:cNvCxnSpPr>
          <p:nvPr/>
        </p:nvCxnSpPr>
        <p:spPr bwMode="auto">
          <a:xfrm rot="5400000">
            <a:off x="3540918" y="5164932"/>
            <a:ext cx="214313" cy="2000250"/>
          </a:xfrm>
          <a:prstGeom prst="bentConnector2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88" name="Přímá spojovací šipka 87"/>
          <p:cNvCxnSpPr>
            <a:cxnSpLocks noChangeShapeType="1"/>
          </p:cNvCxnSpPr>
          <p:nvPr/>
        </p:nvCxnSpPr>
        <p:spPr bwMode="auto">
          <a:xfrm rot="10800000">
            <a:off x="1647825" y="5629275"/>
            <a:ext cx="1000125" cy="642938"/>
          </a:xfrm>
          <a:prstGeom prst="straightConnector1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489" name="Přímá spojovací čára 94"/>
          <p:cNvCxnSpPr>
            <a:cxnSpLocks noChangeShapeType="1"/>
          </p:cNvCxnSpPr>
          <p:nvPr/>
        </p:nvCxnSpPr>
        <p:spPr bwMode="auto">
          <a:xfrm flipV="1">
            <a:off x="1647825" y="2128838"/>
            <a:ext cx="785813" cy="428625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90" name="Pravá složená závorka 97"/>
          <p:cNvSpPr>
            <a:spLocks/>
          </p:cNvSpPr>
          <p:nvPr/>
        </p:nvSpPr>
        <p:spPr bwMode="auto">
          <a:xfrm>
            <a:off x="7577138" y="2057400"/>
            <a:ext cx="214312" cy="1285875"/>
          </a:xfrm>
          <a:prstGeom prst="rightBrace">
            <a:avLst>
              <a:gd name="adj1" fmla="val 833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91" name="TextovéPole 98"/>
          <p:cNvSpPr txBox="1">
            <a:spLocks noChangeArrowheads="1"/>
          </p:cNvSpPr>
          <p:nvPr/>
        </p:nvSpPr>
        <p:spPr bwMode="auto">
          <a:xfrm>
            <a:off x="7862888" y="2557463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idle</a:t>
            </a:r>
            <a:endParaRPr lang="cs-CZ" sz="1400" b="1" baseline="-25000"/>
          </a:p>
        </p:txBody>
      </p:sp>
      <p:cxnSp>
        <p:nvCxnSpPr>
          <p:cNvPr id="19492" name="Tvar 66"/>
          <p:cNvCxnSpPr>
            <a:cxnSpLocks noChangeShapeType="1"/>
            <a:endCxn id="19463" idx="0"/>
          </p:cNvCxnSpPr>
          <p:nvPr/>
        </p:nvCxnSpPr>
        <p:spPr bwMode="auto">
          <a:xfrm>
            <a:off x="2443163" y="2124075"/>
            <a:ext cx="2205037" cy="29051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9493" name="TextovéPole 71"/>
          <p:cNvSpPr txBox="1">
            <a:spLocks noChangeArrowheads="1"/>
          </p:cNvSpPr>
          <p:nvPr/>
        </p:nvSpPr>
        <p:spPr bwMode="auto">
          <a:xfrm>
            <a:off x="342900" y="2081213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executing</a:t>
            </a:r>
            <a:endParaRPr lang="cs-CZ" sz="1400" b="1" baseline="-25000"/>
          </a:p>
        </p:txBody>
      </p:sp>
      <p:sp>
        <p:nvSpPr>
          <p:cNvPr id="19494" name="TextovéPole 71"/>
          <p:cNvSpPr txBox="1">
            <a:spLocks noChangeArrowheads="1"/>
          </p:cNvSpPr>
          <p:nvPr/>
        </p:nvSpPr>
        <p:spPr bwMode="auto">
          <a:xfrm>
            <a:off x="342900" y="5700713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executing</a:t>
            </a:r>
            <a:endParaRPr lang="cs-CZ" sz="1400" b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Vyžádá se služba, akceptuje se některé asynchronní přerušení, obslouží se a nově se vybere jako běžící proces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Když OS přepojuje CPU z procesu X na proces Y, musí: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uchovat (uložit v PCB procesu X) stav původně běžícího procesu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zavést stav nově běžícího procesu (z PCB procesu 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Přepnutí kontextu představuje režijní ztrátu (zátěž)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během přepínání systém nedělá nic efektivního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Doba přepnutí závisí na konkrétní HW platformě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Počet registrů procesoru, speciální instrukce pro uložení/načtení všech registrů procesoru apod.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Při přerušení musí procesor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uchovat čítač instrukcí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zavést do čítače instrukcí hodnotou adresy vstupního bodu ovladače přerušení z vektoru přerušení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PŘEPNUTÍ KONTEXTU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úloha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všech procesů v systému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připravených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uložených v hlavní paměti a připravených k běhu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na zařízení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I/O operaci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odložených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přidělení místa v hlavní paměti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na semafor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synchronizační událost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…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FRONTY PLÁNOVÁNÍ PROCESŮ</a:t>
            </a:r>
            <a:endParaRPr lang="cs-CZ" dirty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1774</Words>
  <Application>Microsoft Office PowerPoint</Application>
  <PresentationFormat>Předvádění na obrazovce (4:3)</PresentationFormat>
  <Paragraphs>401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29</vt:i4>
      </vt:variant>
    </vt:vector>
  </HeadingPairs>
  <TitlesOfParts>
    <vt:vector size="41" baseType="lpstr">
      <vt:lpstr>Arial</vt:lpstr>
      <vt:lpstr>Wingdings</vt:lpstr>
      <vt:lpstr>Arial Narrow</vt:lpstr>
      <vt:lpstr>Tahoma</vt:lpstr>
      <vt:lpstr>Courier New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PB153 OPERAČNÍ SYSTÉMY A JEJICH ROZHRANÍ</vt:lpstr>
      <vt:lpstr>CO JE TO PROCES</vt:lpstr>
      <vt:lpstr>PROCES V OS</vt:lpstr>
      <vt:lpstr>STAVY PROCESU</vt:lpstr>
      <vt:lpstr>STAVY PROCESU</vt:lpstr>
      <vt:lpstr>INFORMACE OS O PROCESU</vt:lpstr>
      <vt:lpstr>PŘEPNUTÍ PROCESU</vt:lpstr>
      <vt:lpstr>PŘEPNUTÍ KONTEXTU</vt:lpstr>
      <vt:lpstr>FRONTY PLÁNOVÁNÍ PROCESŮ</vt:lpstr>
      <vt:lpstr>PŘÍKLAD: FRONTY PROCESŮ</vt:lpstr>
      <vt:lpstr>STRATEGICKÝ PLÁNOVAČ</vt:lpstr>
      <vt:lpstr>KRÁTKODOBÝ PLÁNOVAČ</vt:lpstr>
      <vt:lpstr>ODKLÁDÁNÍ PROCESŮ</vt:lpstr>
      <vt:lpstr>STŘEDNĚDOBÝ PLÁNOVAČ</vt:lpstr>
      <vt:lpstr>VYTVOŘENÍ PROCESU</vt:lpstr>
      <vt:lpstr>UKONČENÍ PROCESU</vt:lpstr>
      <vt:lpstr>KOOPERUJÍCÍ PROCESY</vt:lpstr>
      <vt:lpstr>PŘÍKLAD: MS-DOS</vt:lpstr>
      <vt:lpstr>PŘÍKLAD: MS-DOS (2)</vt:lpstr>
      <vt:lpstr>PŘÍKLAD: UNIX</vt:lpstr>
      <vt:lpstr>PŘÍKLAD: UNIX (2)</vt:lpstr>
      <vt:lpstr>PŘÍKLAD: LINUX</vt:lpstr>
      <vt:lpstr>PŘÍKLAD: LINUX (2)</vt:lpstr>
      <vt:lpstr>PŘÍKLAD: WIN32</vt:lpstr>
      <vt:lpstr>PŘÍKLAD: WIN32 (CreateProcess)</vt:lpstr>
      <vt:lpstr>PŘÍKLAD: WIN32 (EnumProcesses)</vt:lpstr>
      <vt:lpstr>PŘÍKLAD: WIN32</vt:lpstr>
      <vt:lpstr>PŘÍKLAD: WIN32</vt:lpstr>
      <vt:lpstr>Snímek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Administrator</cp:lastModifiedBy>
  <cp:revision>152</cp:revision>
  <dcterms:created xsi:type="dcterms:W3CDTF">2004-02-26T14:39:38Z</dcterms:created>
  <dcterms:modified xsi:type="dcterms:W3CDTF">2014-03-13T20:55:27Z</dcterms:modified>
</cp:coreProperties>
</file>