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72" r:id="rId2"/>
    <p:sldId id="256" r:id="rId3"/>
    <p:sldId id="288" r:id="rId4"/>
    <p:sldId id="290" r:id="rId5"/>
    <p:sldId id="289" r:id="rId6"/>
    <p:sldId id="291" r:id="rId7"/>
    <p:sldId id="292" r:id="rId8"/>
    <p:sldId id="294" r:id="rId9"/>
    <p:sldId id="274" r:id="rId10"/>
    <p:sldId id="275" r:id="rId11"/>
    <p:sldId id="257" r:id="rId12"/>
    <p:sldId id="293" r:id="rId13"/>
    <p:sldId id="260" r:id="rId14"/>
    <p:sldId id="259" r:id="rId15"/>
    <p:sldId id="295" r:id="rId16"/>
    <p:sldId id="273" r:id="rId17"/>
    <p:sldId id="262" r:id="rId18"/>
    <p:sldId id="266" r:id="rId19"/>
    <p:sldId id="281" r:id="rId20"/>
    <p:sldId id="285" r:id="rId21"/>
    <p:sldId id="277" r:id="rId22"/>
    <p:sldId id="296" r:id="rId23"/>
    <p:sldId id="282" r:id="rId24"/>
    <p:sldId id="263" r:id="rId25"/>
    <p:sldId id="276" r:id="rId26"/>
    <p:sldId id="283" r:id="rId27"/>
    <p:sldId id="298" r:id="rId28"/>
    <p:sldId id="264" r:id="rId29"/>
    <p:sldId id="286" r:id="rId30"/>
    <p:sldId id="265" r:id="rId31"/>
    <p:sldId id="284" r:id="rId32"/>
    <p:sldId id="297" r:id="rId33"/>
    <p:sldId id="267" r:id="rId34"/>
    <p:sldId id="299" r:id="rId35"/>
    <p:sldId id="300" r:id="rId36"/>
    <p:sldId id="269" r:id="rId37"/>
    <p:sldId id="280" r:id="rId38"/>
    <p:sldId id="270" r:id="rId39"/>
    <p:sldId id="271" r:id="rId4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70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96A67-C005-4E54-BBFA-BCCB59A0862A}" type="datetimeFigureOut">
              <a:rPr lang="sk-SK" smtClean="0"/>
              <a:pPr/>
              <a:t>28. 4. 2014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79DF8-93B5-4015-8499-6474F19530C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28B21-CC50-4AEF-B1A7-4C2821EFEF67}" type="datetimeFigureOut">
              <a:rPr lang="sk-SK" smtClean="0"/>
              <a:pPr/>
              <a:t>28. 4. 2014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5C59-2573-4000-BD4F-19A6D16E9C1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5C59-2573-4000-BD4F-19A6D16E9C1D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8579-5B44-489C-8E30-64C02ABD78A4}" type="datetimeFigureOut">
              <a:rPr lang="sk-SK" smtClean="0"/>
              <a:pPr/>
              <a:t>28. 4. 2014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C6E3-97AE-42E8-9C46-6F91463D94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8579-5B44-489C-8E30-64C02ABD78A4}" type="datetimeFigureOut">
              <a:rPr lang="sk-SK" smtClean="0"/>
              <a:pPr/>
              <a:t>28. 4. 2014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C6E3-97AE-42E8-9C46-6F91463D94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8579-5B44-489C-8E30-64C02ABD78A4}" type="datetimeFigureOut">
              <a:rPr lang="sk-SK" smtClean="0"/>
              <a:pPr/>
              <a:t>28. 4. 2014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C6E3-97AE-42E8-9C46-6F91463D94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8579-5B44-489C-8E30-64C02ABD78A4}" type="datetimeFigureOut">
              <a:rPr lang="sk-SK" smtClean="0"/>
              <a:pPr/>
              <a:t>28. 4. 2014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C6E3-97AE-42E8-9C46-6F91463D94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8579-5B44-489C-8E30-64C02ABD78A4}" type="datetimeFigureOut">
              <a:rPr lang="sk-SK" smtClean="0"/>
              <a:pPr/>
              <a:t>28. 4. 2014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C6E3-97AE-42E8-9C46-6F91463D94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8579-5B44-489C-8E30-64C02ABD78A4}" type="datetimeFigureOut">
              <a:rPr lang="sk-SK" smtClean="0"/>
              <a:pPr/>
              <a:t>28. 4. 2014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C6E3-97AE-42E8-9C46-6F91463D94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8579-5B44-489C-8E30-64C02ABD78A4}" type="datetimeFigureOut">
              <a:rPr lang="sk-SK" smtClean="0"/>
              <a:pPr/>
              <a:t>28. 4. 2014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C6E3-97AE-42E8-9C46-6F91463D94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8579-5B44-489C-8E30-64C02ABD78A4}" type="datetimeFigureOut">
              <a:rPr lang="sk-SK" smtClean="0"/>
              <a:pPr/>
              <a:t>28. 4. 2014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C6E3-97AE-42E8-9C46-6F91463D94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8579-5B44-489C-8E30-64C02ABD78A4}" type="datetimeFigureOut">
              <a:rPr lang="sk-SK" smtClean="0"/>
              <a:pPr/>
              <a:t>28. 4. 2014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C6E3-97AE-42E8-9C46-6F91463D94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8579-5B44-489C-8E30-64C02ABD78A4}" type="datetimeFigureOut">
              <a:rPr lang="sk-SK" smtClean="0"/>
              <a:pPr/>
              <a:t>28. 4. 2014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C6E3-97AE-42E8-9C46-6F91463D94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8579-5B44-489C-8E30-64C02ABD78A4}" type="datetimeFigureOut">
              <a:rPr lang="sk-SK" smtClean="0"/>
              <a:pPr/>
              <a:t>28. 4. 2014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C6E3-97AE-42E8-9C46-6F91463D94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68579-5B44-489C-8E30-64C02ABD78A4}" type="datetimeFigureOut">
              <a:rPr lang="sk-SK" smtClean="0"/>
              <a:pPr/>
              <a:t>28. 4. 2014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0C6E3-97AE-42E8-9C46-6F91463D943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blog.joelrubinson.net/wp-content/uploads/2014/04/big-data-clo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98080" cy="1143000"/>
          </a:xfrm>
        </p:spPr>
        <p:txBody>
          <a:bodyPr/>
          <a:lstStyle/>
          <a:p>
            <a:r>
              <a:rPr lang="en-US" dirty="0" smtClean="0"/>
              <a:t>Data Structure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1560" y="1433810"/>
            <a:ext cx="749808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Structured Data – data organized into entities that have a defined format.</a:t>
            </a:r>
          </a:p>
          <a:p>
            <a:pPr lvl="1"/>
            <a:r>
              <a:rPr lang="en-US" dirty="0" smtClean="0"/>
              <a:t>Realm of RDBMS</a:t>
            </a:r>
          </a:p>
          <a:p>
            <a:r>
              <a:rPr lang="en-US" dirty="0" smtClean="0"/>
              <a:t>Semi-Structured Data – there may be a schema, but often ignored; schema is used as a guide to the structure of the data.</a:t>
            </a:r>
            <a:endParaRPr lang="en-US" dirty="0"/>
          </a:p>
          <a:p>
            <a:r>
              <a:rPr lang="en-US" dirty="0" smtClean="0"/>
              <a:t>Unstructured Data – doesn’t have any particular internal structure. </a:t>
            </a:r>
            <a:endParaRPr lang="en-US" dirty="0"/>
          </a:p>
          <a:p>
            <a:r>
              <a:rPr lang="en-US" dirty="0" err="1" smtClean="0"/>
              <a:t>MapReduce</a:t>
            </a:r>
            <a:r>
              <a:rPr lang="en-US" dirty="0" smtClean="0"/>
              <a:t> works well with semi-structured and unstructured data.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What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Hadoop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platform that lets one easily write and run applications that process vast amounts of data</a:t>
            </a:r>
          </a:p>
          <a:p>
            <a:r>
              <a:rPr lang="sk-SK" dirty="0" err="1" smtClean="0"/>
              <a:t>Hadoop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most </a:t>
            </a:r>
            <a:r>
              <a:rPr lang="sk-SK" dirty="0" err="1" smtClean="0"/>
              <a:t>popular</a:t>
            </a:r>
            <a:r>
              <a:rPr lang="sk-SK" dirty="0" smtClean="0"/>
              <a:t> </a:t>
            </a:r>
            <a:r>
              <a:rPr lang="sk-SK" dirty="0" err="1" smtClean="0"/>
              <a:t>implementation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MapReduce</a:t>
            </a:r>
            <a:r>
              <a:rPr lang="sk-SK" dirty="0" smtClean="0"/>
              <a:t> so </a:t>
            </a:r>
            <a:r>
              <a:rPr lang="sk-SK" dirty="0" err="1" smtClean="0"/>
              <a:t>far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Why</a:t>
            </a:r>
            <a:r>
              <a:rPr lang="sk-SK" dirty="0" smtClean="0"/>
              <a:t> </a:t>
            </a:r>
            <a:r>
              <a:rPr lang="sk-SK" dirty="0" err="1" smtClean="0"/>
              <a:t>Hadoop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It</a:t>
            </a:r>
            <a:r>
              <a:rPr lang="sk-SK" dirty="0" smtClean="0"/>
              <a:t> has </a:t>
            </a:r>
            <a:r>
              <a:rPr lang="sk-SK" dirty="0" err="1" smtClean="0"/>
              <a:t>been</a:t>
            </a:r>
            <a:r>
              <a:rPr lang="sk-SK" dirty="0" smtClean="0"/>
              <a:t> </a:t>
            </a:r>
            <a:r>
              <a:rPr lang="sk-SK" dirty="0" err="1" smtClean="0"/>
              <a:t>Apache</a:t>
            </a:r>
            <a:r>
              <a:rPr lang="sk-SK" dirty="0" smtClean="0"/>
              <a:t> </a:t>
            </a:r>
            <a:r>
              <a:rPr lang="sk-SK" dirty="0" err="1" smtClean="0"/>
              <a:t>top-level</a:t>
            </a:r>
            <a:r>
              <a:rPr lang="sk-SK" dirty="0" smtClean="0"/>
              <a:t> </a:t>
            </a:r>
            <a:r>
              <a:rPr lang="sk-SK" dirty="0" err="1" smtClean="0"/>
              <a:t>project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a </a:t>
            </a:r>
            <a:r>
              <a:rPr lang="sk-SK" dirty="0" err="1" smtClean="0"/>
              <a:t>long</a:t>
            </a:r>
            <a:r>
              <a:rPr lang="sk-SK" dirty="0" smtClean="0"/>
              <a:t> </a:t>
            </a:r>
            <a:r>
              <a:rPr lang="sk-SK" dirty="0" err="1" smtClean="0"/>
              <a:t>time</a:t>
            </a:r>
            <a:r>
              <a:rPr lang="sk-SK" dirty="0" smtClean="0"/>
              <a:t> (6 </a:t>
            </a:r>
            <a:r>
              <a:rPr lang="sk-SK" dirty="0" err="1" smtClean="0"/>
              <a:t>years</a:t>
            </a:r>
            <a:r>
              <a:rPr lang="sk-SK" dirty="0" smtClean="0"/>
              <a:t>)</a:t>
            </a:r>
          </a:p>
          <a:p>
            <a:r>
              <a:rPr lang="sk-SK" dirty="0" err="1" smtClean="0"/>
              <a:t>Hadoop</a:t>
            </a:r>
            <a:r>
              <a:rPr lang="sk-SK" dirty="0" smtClean="0"/>
              <a:t> </a:t>
            </a:r>
            <a:r>
              <a:rPr lang="sk-SK" dirty="0" err="1" smtClean="0"/>
              <a:t>Ecosystem</a:t>
            </a:r>
            <a:endParaRPr lang="sk-SK" dirty="0" smtClean="0"/>
          </a:p>
          <a:p>
            <a:r>
              <a:rPr lang="sk-SK" dirty="0" err="1" smtClean="0"/>
              <a:t>Hadoop</a:t>
            </a:r>
            <a:r>
              <a:rPr lang="sk-SK" dirty="0" smtClean="0"/>
              <a:t> </a:t>
            </a:r>
            <a:r>
              <a:rPr lang="sk-SK" dirty="0" err="1" smtClean="0"/>
              <a:t>exclusive</a:t>
            </a:r>
            <a:r>
              <a:rPr lang="sk-SK" dirty="0" smtClean="0"/>
              <a:t> </a:t>
            </a:r>
            <a:r>
              <a:rPr lang="sk-SK" dirty="0" err="1" smtClean="0"/>
              <a:t>technologies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Why</a:t>
            </a:r>
            <a:r>
              <a:rPr lang="sk-SK" dirty="0" smtClean="0"/>
              <a:t> </a:t>
            </a:r>
            <a:r>
              <a:rPr lang="sk-SK" dirty="0" err="1" smtClean="0"/>
              <a:t>Hadoop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Scalable: It can reliably store and process </a:t>
            </a:r>
            <a:r>
              <a:rPr lang="en-US" dirty="0" err="1" smtClean="0"/>
              <a:t>petabytes</a:t>
            </a:r>
            <a:endParaRPr lang="en-US" dirty="0" smtClean="0"/>
          </a:p>
          <a:p>
            <a:r>
              <a:rPr lang="en-US" dirty="0" smtClean="0"/>
              <a:t>Economical: It distributes the data and processing across clusters of commonly available computers (in thousands)</a:t>
            </a:r>
          </a:p>
          <a:p>
            <a:r>
              <a:rPr lang="en-US" dirty="0" smtClean="0"/>
              <a:t>Efficient: By distributing the data, it can process it in parallel on the nodes where the data is located</a:t>
            </a:r>
          </a:p>
          <a:p>
            <a:r>
              <a:rPr lang="en-US" dirty="0" smtClean="0"/>
              <a:t>Reliable: It automatically maintains multiple copies of data and automatically redeploys computing tasks based on failures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Brief</a:t>
            </a:r>
            <a:r>
              <a:rPr lang="sk-SK" dirty="0" smtClean="0"/>
              <a:t> </a:t>
            </a:r>
            <a:r>
              <a:rPr lang="sk-SK" dirty="0" err="1" smtClean="0"/>
              <a:t>history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k-SK" dirty="0" smtClean="0"/>
              <a:t>2002 - Project </a:t>
            </a:r>
            <a:r>
              <a:rPr lang="sk-SK" dirty="0" err="1" smtClean="0"/>
              <a:t>Nutch</a:t>
            </a:r>
            <a:r>
              <a:rPr lang="sk-SK" dirty="0" smtClean="0"/>
              <a:t> </a:t>
            </a:r>
            <a:r>
              <a:rPr lang="sk-SK" dirty="0" err="1" smtClean="0"/>
              <a:t>started</a:t>
            </a:r>
            <a:r>
              <a:rPr lang="sk-SK" dirty="0" smtClean="0"/>
              <a:t> (</a:t>
            </a:r>
            <a:r>
              <a:rPr lang="sk-SK" dirty="0" err="1" smtClean="0"/>
              <a:t>open</a:t>
            </a:r>
            <a:r>
              <a:rPr lang="sk-SK" dirty="0" smtClean="0"/>
              <a:t> </a:t>
            </a:r>
            <a:r>
              <a:rPr lang="sk-SK" dirty="0" err="1" smtClean="0"/>
              <a:t>source</a:t>
            </a:r>
            <a:r>
              <a:rPr lang="sk-SK" dirty="0" smtClean="0"/>
              <a:t> web </a:t>
            </a:r>
            <a:r>
              <a:rPr lang="sk-SK" dirty="0" err="1" smtClean="0"/>
              <a:t>search</a:t>
            </a:r>
            <a:r>
              <a:rPr lang="sk-SK" dirty="0" smtClean="0"/>
              <a:t> </a:t>
            </a:r>
            <a:r>
              <a:rPr lang="sk-SK" dirty="0" err="1" smtClean="0"/>
              <a:t>engine</a:t>
            </a:r>
            <a:r>
              <a:rPr lang="sk-SK" dirty="0" smtClean="0"/>
              <a:t>) – </a:t>
            </a:r>
            <a:r>
              <a:rPr lang="sk-SK" b="1" dirty="0" err="1" smtClean="0"/>
              <a:t>Doug</a:t>
            </a:r>
            <a:r>
              <a:rPr lang="sk-SK" b="1" dirty="0" smtClean="0"/>
              <a:t> </a:t>
            </a:r>
            <a:r>
              <a:rPr lang="sk-SK" b="1" dirty="0" err="1" smtClean="0"/>
              <a:t>Cutting</a:t>
            </a:r>
            <a:endParaRPr lang="sk-SK" b="1" dirty="0" smtClean="0"/>
          </a:p>
          <a:p>
            <a:r>
              <a:rPr lang="sk-SK" dirty="0" smtClean="0"/>
              <a:t>2003 - GFS (</a:t>
            </a:r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File</a:t>
            </a:r>
            <a:r>
              <a:rPr lang="sk-SK" dirty="0" smtClean="0"/>
              <a:t> </a:t>
            </a:r>
            <a:r>
              <a:rPr lang="sk-SK" dirty="0" err="1" smtClean="0"/>
              <a:t>System</a:t>
            </a:r>
            <a:r>
              <a:rPr lang="sk-SK" dirty="0" smtClean="0"/>
              <a:t>) </a:t>
            </a:r>
            <a:r>
              <a:rPr lang="sk-SK" dirty="0" err="1" smtClean="0"/>
              <a:t>paper</a:t>
            </a:r>
            <a:r>
              <a:rPr lang="sk-SK" dirty="0" smtClean="0"/>
              <a:t> </a:t>
            </a:r>
            <a:r>
              <a:rPr lang="sk-SK" dirty="0" err="1" smtClean="0"/>
              <a:t>published</a:t>
            </a:r>
            <a:endParaRPr lang="sk-SK" dirty="0" smtClean="0"/>
          </a:p>
          <a:p>
            <a:r>
              <a:rPr lang="sk-SK" dirty="0" smtClean="0"/>
              <a:t>2004 - </a:t>
            </a:r>
            <a:r>
              <a:rPr lang="sk-SK" dirty="0" err="1" smtClean="0"/>
              <a:t>Implementation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GFS </a:t>
            </a:r>
            <a:r>
              <a:rPr lang="sk-SK" dirty="0" err="1" smtClean="0"/>
              <a:t>started</a:t>
            </a:r>
            <a:endParaRPr lang="sk-SK" dirty="0" smtClean="0"/>
          </a:p>
          <a:p>
            <a:r>
              <a:rPr lang="sk-SK" dirty="0" smtClean="0"/>
              <a:t>2004 - </a:t>
            </a:r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published</a:t>
            </a:r>
            <a:r>
              <a:rPr lang="sk-SK" dirty="0" smtClean="0"/>
              <a:t> </a:t>
            </a:r>
            <a:r>
              <a:rPr lang="sk-SK" dirty="0" err="1" smtClean="0"/>
              <a:t>MapReduce</a:t>
            </a:r>
            <a:r>
              <a:rPr lang="sk-SK" dirty="0" smtClean="0"/>
              <a:t> </a:t>
            </a:r>
            <a:r>
              <a:rPr lang="sk-SK" dirty="0" err="1" smtClean="0"/>
              <a:t>paper</a:t>
            </a:r>
            <a:endParaRPr lang="sk-SK" dirty="0" smtClean="0"/>
          </a:p>
          <a:p>
            <a:r>
              <a:rPr lang="sk-SK" dirty="0" smtClean="0"/>
              <a:t>2005 - </a:t>
            </a:r>
            <a:r>
              <a:rPr lang="sk-SK" dirty="0" err="1" smtClean="0"/>
              <a:t>Working</a:t>
            </a:r>
            <a:r>
              <a:rPr lang="sk-SK" dirty="0" smtClean="0"/>
              <a:t> </a:t>
            </a:r>
            <a:r>
              <a:rPr lang="sk-SK" dirty="0" err="1" smtClean="0"/>
              <a:t>implementations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MapReduce</a:t>
            </a:r>
            <a:r>
              <a:rPr lang="sk-SK" dirty="0" smtClean="0"/>
              <a:t> and GFS (NDFS)</a:t>
            </a:r>
          </a:p>
          <a:p>
            <a:r>
              <a:rPr lang="sk-SK" dirty="0" smtClean="0"/>
              <a:t>2006 - </a:t>
            </a:r>
            <a:r>
              <a:rPr lang="sk-SK" dirty="0" err="1" smtClean="0"/>
              <a:t>System</a:t>
            </a:r>
            <a:r>
              <a:rPr lang="sk-SK" dirty="0" smtClean="0"/>
              <a:t> </a:t>
            </a:r>
            <a:r>
              <a:rPr lang="sk-SK" dirty="0" err="1" smtClean="0"/>
              <a:t>applicable</a:t>
            </a:r>
            <a:r>
              <a:rPr lang="sk-SK" dirty="0" smtClean="0"/>
              <a:t> </a:t>
            </a:r>
            <a:r>
              <a:rPr lang="sk-SK" dirty="0" err="1" smtClean="0"/>
              <a:t>beyond</a:t>
            </a:r>
            <a:r>
              <a:rPr lang="sk-SK" dirty="0" smtClean="0"/>
              <a:t> </a:t>
            </a:r>
            <a:r>
              <a:rPr lang="sk-SK" dirty="0" err="1" smtClean="0"/>
              <a:t>realm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search</a:t>
            </a:r>
            <a:endParaRPr lang="sk-SK" dirty="0" smtClean="0"/>
          </a:p>
          <a:p>
            <a:r>
              <a:rPr lang="sk-SK" dirty="0" smtClean="0"/>
              <a:t>2006 - </a:t>
            </a:r>
            <a:r>
              <a:rPr lang="sk-SK" dirty="0" err="1" smtClean="0"/>
              <a:t>Nutch</a:t>
            </a:r>
            <a:r>
              <a:rPr lang="sk-SK" dirty="0" smtClean="0"/>
              <a:t> </a:t>
            </a:r>
            <a:r>
              <a:rPr lang="sk-SK" dirty="0" err="1" smtClean="0"/>
              <a:t>moved</a:t>
            </a:r>
            <a:r>
              <a:rPr lang="sk-SK" dirty="0" smtClean="0"/>
              <a:t> to </a:t>
            </a:r>
            <a:r>
              <a:rPr lang="sk-SK" dirty="0" err="1" smtClean="0"/>
              <a:t>Hadoop</a:t>
            </a:r>
            <a:r>
              <a:rPr lang="sk-SK" dirty="0" smtClean="0"/>
              <a:t> </a:t>
            </a:r>
            <a:r>
              <a:rPr lang="sk-SK" dirty="0" err="1" smtClean="0"/>
              <a:t>project</a:t>
            </a:r>
            <a:r>
              <a:rPr lang="sk-SK" dirty="0" smtClean="0"/>
              <a:t>, </a:t>
            </a:r>
            <a:r>
              <a:rPr lang="sk-SK" dirty="0" err="1" smtClean="0"/>
              <a:t>Doug</a:t>
            </a:r>
            <a:r>
              <a:rPr lang="sk-SK" dirty="0" smtClean="0"/>
              <a:t> </a:t>
            </a:r>
            <a:r>
              <a:rPr lang="sk-SK" dirty="0" err="1" smtClean="0"/>
              <a:t>Cutting</a:t>
            </a:r>
            <a:r>
              <a:rPr lang="sk-SK" dirty="0" smtClean="0"/>
              <a:t> </a:t>
            </a:r>
            <a:r>
              <a:rPr lang="sk-SK" dirty="0" err="1" smtClean="0"/>
              <a:t>joins</a:t>
            </a:r>
            <a:r>
              <a:rPr lang="sk-SK" dirty="0" smtClean="0"/>
              <a:t> </a:t>
            </a:r>
            <a:r>
              <a:rPr lang="sk-SK" dirty="0" err="1" smtClean="0"/>
              <a:t>Yahoo</a:t>
            </a:r>
            <a:r>
              <a:rPr lang="sk-SK" dirty="0" smtClean="0"/>
              <a:t>!</a:t>
            </a:r>
          </a:p>
          <a:p>
            <a:r>
              <a:rPr lang="sk-SK" dirty="0" smtClean="0"/>
              <a:t>2008 - </a:t>
            </a:r>
            <a:r>
              <a:rPr lang="sk-SK" dirty="0" err="1" smtClean="0"/>
              <a:t>Yahoo!s</a:t>
            </a:r>
            <a:r>
              <a:rPr lang="sk-SK" dirty="0" smtClean="0"/>
              <a:t> </a:t>
            </a:r>
            <a:r>
              <a:rPr lang="sk-SK" dirty="0" err="1" smtClean="0"/>
              <a:t>production</a:t>
            </a:r>
            <a:r>
              <a:rPr lang="sk-SK" dirty="0" smtClean="0"/>
              <a:t> index </a:t>
            </a:r>
            <a:r>
              <a:rPr lang="sk-SK" dirty="0" err="1" smtClean="0"/>
              <a:t>generated</a:t>
            </a:r>
            <a:r>
              <a:rPr lang="sk-SK" dirty="0" smtClean="0"/>
              <a:t> by 10,000 </a:t>
            </a:r>
            <a:r>
              <a:rPr lang="sk-SK" dirty="0" err="1" smtClean="0"/>
              <a:t>core</a:t>
            </a:r>
            <a:r>
              <a:rPr lang="sk-SK" dirty="0" smtClean="0"/>
              <a:t> </a:t>
            </a:r>
            <a:r>
              <a:rPr lang="sk-SK" dirty="0" err="1" smtClean="0"/>
              <a:t>Hadoop</a:t>
            </a:r>
            <a:r>
              <a:rPr lang="sk-SK" dirty="0" smtClean="0"/>
              <a:t> </a:t>
            </a:r>
            <a:r>
              <a:rPr lang="sk-SK" dirty="0" err="1" smtClean="0"/>
              <a:t>cluster</a:t>
            </a:r>
            <a:endParaRPr lang="sk-SK" dirty="0" smtClean="0"/>
          </a:p>
          <a:p>
            <a:r>
              <a:rPr lang="sk-SK" dirty="0" smtClean="0"/>
              <a:t>2008 - </a:t>
            </a:r>
            <a:r>
              <a:rPr lang="sk-SK" dirty="0" err="1" smtClean="0"/>
              <a:t>Hadoop</a:t>
            </a:r>
            <a:r>
              <a:rPr lang="sk-SK" dirty="0" smtClean="0"/>
              <a:t> </a:t>
            </a:r>
            <a:r>
              <a:rPr lang="sk-SK" dirty="0" err="1" smtClean="0"/>
              <a:t>moved</a:t>
            </a:r>
            <a:r>
              <a:rPr lang="sk-SK" dirty="0" smtClean="0"/>
              <a:t> </a:t>
            </a:r>
            <a:r>
              <a:rPr lang="sk-SK" dirty="0" err="1" smtClean="0"/>
              <a:t>under</a:t>
            </a:r>
            <a:r>
              <a:rPr lang="sk-SK" dirty="0" smtClean="0"/>
              <a:t> </a:t>
            </a:r>
            <a:r>
              <a:rPr lang="sk-SK" dirty="0" err="1" smtClean="0"/>
              <a:t>Apache</a:t>
            </a:r>
            <a:r>
              <a:rPr lang="sk-SK" dirty="0" smtClean="0"/>
              <a:t> </a:t>
            </a:r>
            <a:r>
              <a:rPr lang="sk-SK" dirty="0" err="1" smtClean="0"/>
              <a:t>Foundation</a:t>
            </a:r>
            <a:endParaRPr lang="sk-SK" dirty="0" smtClean="0"/>
          </a:p>
          <a:p>
            <a:r>
              <a:rPr lang="sk-SK" dirty="0" err="1" smtClean="0"/>
              <a:t>April</a:t>
            </a:r>
            <a:r>
              <a:rPr lang="sk-SK" dirty="0" smtClean="0"/>
              <a:t> 2008 - </a:t>
            </a:r>
            <a:r>
              <a:rPr lang="sk-SK" dirty="0" err="1" smtClean="0"/>
              <a:t>Hadoop</a:t>
            </a:r>
            <a:r>
              <a:rPr lang="sk-SK" dirty="0" smtClean="0"/>
              <a:t> </a:t>
            </a:r>
            <a:r>
              <a:rPr lang="sk-SK" dirty="0" err="1" smtClean="0"/>
              <a:t>broke</a:t>
            </a:r>
            <a:r>
              <a:rPr lang="sk-SK" dirty="0" smtClean="0"/>
              <a:t> </a:t>
            </a:r>
            <a:r>
              <a:rPr lang="sk-SK" dirty="0" err="1" smtClean="0"/>
              <a:t>world</a:t>
            </a:r>
            <a:r>
              <a:rPr lang="sk-SK" dirty="0" smtClean="0"/>
              <a:t> </a:t>
            </a:r>
            <a:r>
              <a:rPr lang="sk-SK" dirty="0" err="1" smtClean="0"/>
              <a:t>record</a:t>
            </a:r>
            <a:r>
              <a:rPr lang="sk-SK" dirty="0" smtClean="0"/>
              <a:t> - </a:t>
            </a:r>
            <a:r>
              <a:rPr lang="sk-SK" dirty="0" err="1" smtClean="0"/>
              <a:t>fastest</a:t>
            </a:r>
            <a:r>
              <a:rPr lang="sk-SK" dirty="0" smtClean="0"/>
              <a:t> </a:t>
            </a:r>
            <a:r>
              <a:rPr lang="sk-SK" dirty="0" err="1" smtClean="0"/>
              <a:t>sorting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1 TB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data</a:t>
            </a:r>
            <a:r>
              <a:rPr lang="sk-SK" dirty="0" smtClean="0"/>
              <a:t> (209 </a:t>
            </a:r>
            <a:r>
              <a:rPr lang="sk-SK" dirty="0" err="1" smtClean="0"/>
              <a:t>seconds</a:t>
            </a:r>
            <a:r>
              <a:rPr lang="sk-SK" dirty="0" smtClean="0"/>
              <a:t>, </a:t>
            </a:r>
            <a:r>
              <a:rPr lang="sk-SK" dirty="0" err="1" smtClean="0"/>
              <a:t>previously</a:t>
            </a:r>
            <a:r>
              <a:rPr lang="sk-SK" dirty="0" smtClean="0"/>
              <a:t> 297)</a:t>
            </a:r>
          </a:p>
          <a:p>
            <a:r>
              <a:rPr lang="sk-SK" dirty="0" smtClean="0"/>
              <a:t>November 2008 - </a:t>
            </a:r>
            <a:r>
              <a:rPr lang="sk-SK" dirty="0" err="1" smtClean="0"/>
              <a:t>Google's</a:t>
            </a:r>
            <a:r>
              <a:rPr lang="sk-SK" dirty="0" smtClean="0"/>
              <a:t> </a:t>
            </a:r>
            <a:r>
              <a:rPr lang="sk-SK" dirty="0" err="1" smtClean="0"/>
              <a:t>implementation</a:t>
            </a:r>
            <a:r>
              <a:rPr lang="sk-SK" dirty="0" smtClean="0"/>
              <a:t> </a:t>
            </a:r>
            <a:r>
              <a:rPr lang="sk-SK" dirty="0" err="1" smtClean="0"/>
              <a:t>sorted</a:t>
            </a:r>
            <a:r>
              <a:rPr lang="sk-SK" dirty="0" smtClean="0"/>
              <a:t> 1 TB in 68 </a:t>
            </a:r>
            <a:r>
              <a:rPr lang="sk-SK" dirty="0" err="1" smtClean="0"/>
              <a:t>seconds</a:t>
            </a:r>
            <a:endParaRPr lang="sk-SK" dirty="0" smtClean="0"/>
          </a:p>
          <a:p>
            <a:r>
              <a:rPr lang="sk-SK" dirty="0" err="1" smtClean="0"/>
              <a:t>May</a:t>
            </a:r>
            <a:r>
              <a:rPr lang="sk-SK" dirty="0" smtClean="0"/>
              <a:t> 2009 - </a:t>
            </a:r>
            <a:r>
              <a:rPr lang="sk-SK" dirty="0" err="1" smtClean="0"/>
              <a:t>Yahoo</a:t>
            </a:r>
            <a:r>
              <a:rPr lang="sk-SK" dirty="0" smtClean="0"/>
              <a:t>! team sort 1 TB in 62 </a:t>
            </a:r>
            <a:r>
              <a:rPr lang="sk-SK" dirty="0" err="1" smtClean="0"/>
              <a:t>seconds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1TB sort by </a:t>
            </a:r>
            <a:r>
              <a:rPr lang="sk-SK" dirty="0" err="1" smtClean="0"/>
              <a:t>Hadoop</a:t>
            </a:r>
            <a:endParaRPr lang="sk-SK" dirty="0"/>
          </a:p>
        </p:txBody>
      </p:sp>
      <p:pic>
        <p:nvPicPr>
          <p:cNvPr id="5" name="Obrázo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9250"/>
            <a:ext cx="889248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627" y="756521"/>
            <a:ext cx="4226325" cy="2535795"/>
          </a:xfrm>
          <a:prstGeom prst="rect">
            <a:avLst/>
          </a:prstGeom>
        </p:spPr>
      </p:pic>
      <p:pic>
        <p:nvPicPr>
          <p:cNvPr id="20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1" y="3132274"/>
            <a:ext cx="2732726" cy="2063992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98080" cy="1143000"/>
          </a:xfrm>
        </p:spPr>
        <p:txBody>
          <a:bodyPr/>
          <a:lstStyle/>
          <a:p>
            <a:r>
              <a:rPr lang="en-US" dirty="0" smtClean="0"/>
              <a:t>Who uses </a:t>
            </a:r>
            <a:r>
              <a:rPr lang="en-US" dirty="0" err="1" smtClean="0"/>
              <a:t>Hadoop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22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927600"/>
            <a:ext cx="1930400" cy="1930400"/>
          </a:xfrm>
        </p:spPr>
      </p:pic>
      <p:pic>
        <p:nvPicPr>
          <p:cNvPr id="23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13" y="5031632"/>
            <a:ext cx="1366291" cy="1651939"/>
          </a:xfrm>
          <a:prstGeom prst="rect">
            <a:avLst/>
          </a:prstGeom>
        </p:spPr>
      </p:pic>
      <p:pic>
        <p:nvPicPr>
          <p:cNvPr id="24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49080"/>
            <a:ext cx="1736123" cy="1300163"/>
          </a:xfrm>
          <a:prstGeom prst="rect">
            <a:avLst/>
          </a:prstGeom>
        </p:spPr>
      </p:pic>
      <p:pic>
        <p:nvPicPr>
          <p:cNvPr id="25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32" y="3288771"/>
            <a:ext cx="1901107" cy="1425831"/>
          </a:xfrm>
          <a:prstGeom prst="rect">
            <a:avLst/>
          </a:prstGeom>
        </p:spPr>
      </p:pic>
      <p:pic>
        <p:nvPicPr>
          <p:cNvPr id="26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2" y="1392495"/>
            <a:ext cx="3418242" cy="1133856"/>
          </a:xfrm>
          <a:prstGeom prst="rect">
            <a:avLst/>
          </a:prstGeom>
        </p:spPr>
      </p:pic>
      <p:pic>
        <p:nvPicPr>
          <p:cNvPr id="27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200" y="5095602"/>
            <a:ext cx="2286000" cy="1524000"/>
          </a:xfrm>
          <a:prstGeom prst="rect">
            <a:avLst/>
          </a:prstGeom>
        </p:spPr>
      </p:pic>
      <p:pic>
        <p:nvPicPr>
          <p:cNvPr id="28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86" y="2923179"/>
            <a:ext cx="1718238" cy="485378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514" y="4477140"/>
            <a:ext cx="3001680" cy="723525"/>
          </a:xfrm>
          <a:prstGeom prst="rect">
            <a:avLst/>
          </a:prstGeom>
        </p:spPr>
      </p:pic>
      <p:pic>
        <p:nvPicPr>
          <p:cNvPr id="30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508" y="2814362"/>
            <a:ext cx="2131692" cy="1595438"/>
          </a:xfrm>
          <a:prstGeom prst="rect">
            <a:avLst/>
          </a:prstGeom>
        </p:spPr>
      </p:pic>
      <p:pic>
        <p:nvPicPr>
          <p:cNvPr id="31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71" y="4460601"/>
            <a:ext cx="1397000" cy="1397000"/>
          </a:xfrm>
          <a:prstGeom prst="rect">
            <a:avLst/>
          </a:prstGeom>
        </p:spPr>
      </p:pic>
      <p:pic>
        <p:nvPicPr>
          <p:cNvPr id="32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3" y="2719468"/>
            <a:ext cx="2937097" cy="1080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Assumptions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Hardware will fail</a:t>
            </a:r>
          </a:p>
          <a:p>
            <a:r>
              <a:rPr lang="en-US" dirty="0" smtClean="0"/>
              <a:t>Processing will be run in batches. Thus there is an emphasis on high throughput as opposed to low latency</a:t>
            </a:r>
          </a:p>
          <a:p>
            <a:r>
              <a:rPr lang="en-US" dirty="0" smtClean="0"/>
              <a:t>Applications that run on HDFS have large data sets. A typical file in HDFS is gigabytes to terabytes in size</a:t>
            </a:r>
          </a:p>
          <a:p>
            <a:r>
              <a:rPr lang="en-US" dirty="0" smtClean="0"/>
              <a:t>It should provide high aggregate data bandwidth and scale to hundreds of nodes in a single cluster. It should support tens of millions of files in a single instance</a:t>
            </a:r>
          </a:p>
          <a:p>
            <a:r>
              <a:rPr lang="en-US" dirty="0" smtClean="0"/>
              <a:t>Applications need a write-once-read-many access model</a:t>
            </a:r>
          </a:p>
          <a:p>
            <a:r>
              <a:rPr lang="en-US" dirty="0" smtClean="0"/>
              <a:t>Moving Computation is Cheaper than Moving Data</a:t>
            </a:r>
          </a:p>
          <a:p>
            <a:r>
              <a:rPr lang="en-US" smtClean="0"/>
              <a:t>Portability </a:t>
            </a:r>
            <a:r>
              <a:rPr lang="en-US" dirty="0" smtClean="0"/>
              <a:t>is important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Hadoop</a:t>
            </a:r>
            <a:r>
              <a:rPr lang="sk-SK" dirty="0" smtClean="0"/>
              <a:t> </a:t>
            </a:r>
            <a:r>
              <a:rPr lang="sk-SK" dirty="0" err="1" smtClean="0"/>
              <a:t>modules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Hadoop</a:t>
            </a:r>
            <a:r>
              <a:rPr lang="en-US" dirty="0" smtClean="0"/>
              <a:t> Common - contains libraries and utilities needed by other </a:t>
            </a:r>
            <a:r>
              <a:rPr lang="en-US" dirty="0" err="1" smtClean="0"/>
              <a:t>Hadoop</a:t>
            </a:r>
            <a:r>
              <a:rPr lang="en-US" dirty="0" smtClean="0"/>
              <a:t> modules</a:t>
            </a:r>
            <a:endParaRPr lang="sk-SK" dirty="0" smtClean="0"/>
          </a:p>
          <a:p>
            <a:r>
              <a:rPr lang="en-US" dirty="0" err="1" smtClean="0"/>
              <a:t>Hadoop</a:t>
            </a:r>
            <a:r>
              <a:rPr lang="en-US" dirty="0" smtClean="0"/>
              <a:t> Distributed File System (HDFS) - a distributed file-system that stores data on the commodity machines, providing very high aggregate bandwidth across the cluster</a:t>
            </a:r>
          </a:p>
          <a:p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 err="1" smtClean="0"/>
              <a:t>MapReduce</a:t>
            </a:r>
            <a:r>
              <a:rPr lang="en-US" dirty="0" smtClean="0"/>
              <a:t> - a programming model for large scale data processing</a:t>
            </a:r>
          </a:p>
          <a:p>
            <a:r>
              <a:rPr lang="en-US" dirty="0" err="1" smtClean="0"/>
              <a:t>Hadoop</a:t>
            </a:r>
            <a:r>
              <a:rPr lang="en-US" dirty="0" smtClean="0"/>
              <a:t> YARN - a resource-management platform responsible for managing compute resources in clusters and using them for scheduling of users' applications</a:t>
            </a:r>
            <a:endParaRPr lang="sk-SK" dirty="0" smtClean="0"/>
          </a:p>
          <a:p>
            <a:pPr lvl="1"/>
            <a:r>
              <a:rPr lang="sk-SK" dirty="0" err="1" smtClean="0"/>
              <a:t>Provides</a:t>
            </a:r>
            <a:r>
              <a:rPr lang="sk-SK" dirty="0" smtClean="0"/>
              <a:t> base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MapReduce</a:t>
            </a:r>
            <a:r>
              <a:rPr lang="sk-SK" dirty="0" smtClean="0"/>
              <a:t> v2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Hadoop</a:t>
            </a:r>
            <a:r>
              <a:rPr lang="sk-SK" dirty="0" smtClean="0"/>
              <a:t> </a:t>
            </a:r>
            <a:r>
              <a:rPr lang="sk-SK" dirty="0" err="1" smtClean="0"/>
              <a:t>architecture</a:t>
            </a:r>
            <a:endParaRPr lang="sk-SK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075" y="1629569"/>
            <a:ext cx="64198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725144"/>
            <a:ext cx="9144000" cy="1470025"/>
          </a:xfrm>
        </p:spPr>
        <p:txBody>
          <a:bodyPr>
            <a:normAutofit/>
          </a:bodyPr>
          <a:lstStyle/>
          <a:p>
            <a:pPr algn="r"/>
            <a:r>
              <a:rPr lang="sk-SK" dirty="0" err="1" smtClean="0">
                <a:solidFill>
                  <a:schemeClr val="bg1"/>
                </a:solidFill>
              </a:rPr>
              <a:t>Hadoop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implementation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of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MapReduce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computational</a:t>
            </a:r>
            <a:r>
              <a:rPr lang="sk-SK" dirty="0" smtClean="0">
                <a:solidFill>
                  <a:schemeClr val="bg1"/>
                </a:solidFill>
              </a:rPr>
              <a:t> model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7415808" y="633478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</a:rPr>
              <a:t>Ján Vaňo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HDFS </a:t>
            </a:r>
            <a:r>
              <a:rPr lang="sk-SK" dirty="0" err="1" smtClean="0"/>
              <a:t>architecture</a:t>
            </a:r>
            <a:endParaRPr lang="sk-SK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300547" cy="318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HDFS </a:t>
            </a:r>
            <a:r>
              <a:rPr lang="sk-SK" dirty="0" err="1" smtClean="0"/>
              <a:t>architecture</a:t>
            </a:r>
            <a:r>
              <a:rPr lang="sk-SK" dirty="0" smtClean="0"/>
              <a:t> (</a:t>
            </a:r>
            <a:r>
              <a:rPr lang="sk-SK" dirty="0" err="1" smtClean="0"/>
              <a:t>reading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753274" cy="467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HDFS architecture </a:t>
            </a:r>
            <a:r>
              <a:rPr lang="sk-SK" dirty="0" smtClean="0"/>
              <a:t>(</a:t>
            </a:r>
            <a:r>
              <a:rPr lang="sk-SK" dirty="0" err="1" smtClean="0"/>
              <a:t>writing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764919" cy="509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Data</a:t>
            </a:r>
            <a:r>
              <a:rPr lang="sk-SK" dirty="0" smtClean="0"/>
              <a:t> </a:t>
            </a:r>
            <a:r>
              <a:rPr lang="sk-SK" dirty="0" err="1" smtClean="0"/>
              <a:t>replication</a:t>
            </a:r>
            <a:r>
              <a:rPr lang="sk-SK" dirty="0" smtClean="0"/>
              <a:t> in HDFS</a:t>
            </a:r>
            <a:endParaRPr lang="sk-SK" dirty="0"/>
          </a:p>
        </p:txBody>
      </p:sp>
      <p:pic>
        <p:nvPicPr>
          <p:cNvPr id="20482" name="Picture 2" descr="https://2.bp.blogspot.com/-rhPCXULnEVc/UlmqhU3wkvI/AAAAAAAAAMM/rSHmym1dI04/s320/relpication_in_HDF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4050183" cy="4453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How</a:t>
            </a:r>
            <a:r>
              <a:rPr lang="sk-SK" dirty="0" smtClean="0"/>
              <a:t> to </a:t>
            </a:r>
            <a:r>
              <a:rPr lang="sk-SK" dirty="0" err="1" smtClean="0"/>
              <a:t>use</a:t>
            </a:r>
            <a:r>
              <a:rPr lang="sk-SK" dirty="0" smtClean="0"/>
              <a:t> </a:t>
            </a:r>
            <a:r>
              <a:rPr lang="sk-SK" dirty="0" err="1" smtClean="0"/>
              <a:t>Hadoop</a:t>
            </a:r>
            <a:r>
              <a:rPr lang="sk-SK" dirty="0" smtClean="0"/>
              <a:t> </a:t>
            </a:r>
            <a:r>
              <a:rPr lang="sk-SK" dirty="0" err="1" smtClean="0"/>
              <a:t>MapReduce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Implement</a:t>
            </a:r>
            <a:r>
              <a:rPr lang="sk-SK" dirty="0" smtClean="0"/>
              <a:t> 2 </a:t>
            </a:r>
            <a:r>
              <a:rPr lang="sk-SK" dirty="0" err="1" smtClean="0"/>
              <a:t>basic</a:t>
            </a:r>
            <a:r>
              <a:rPr lang="sk-SK" dirty="0" smtClean="0"/>
              <a:t> </a:t>
            </a:r>
            <a:r>
              <a:rPr lang="sk-SK" dirty="0" err="1" smtClean="0"/>
              <a:t>functions</a:t>
            </a:r>
            <a:r>
              <a:rPr lang="sk-SK" dirty="0" smtClean="0"/>
              <a:t>:</a:t>
            </a:r>
          </a:p>
          <a:p>
            <a:pPr lvl="1"/>
            <a:r>
              <a:rPr lang="sk-SK" dirty="0" err="1" smtClean="0"/>
              <a:t>Map</a:t>
            </a:r>
            <a:endParaRPr lang="sk-SK" dirty="0" smtClean="0"/>
          </a:p>
          <a:p>
            <a:pPr lvl="1"/>
            <a:r>
              <a:rPr lang="sk-SK" dirty="0" err="1" smtClean="0"/>
              <a:t>Reduce</a:t>
            </a:r>
            <a:endParaRPr lang="sk-SK" dirty="0" smtClean="0"/>
          </a:p>
          <a:p>
            <a:r>
              <a:rPr lang="sk-SK" dirty="0" err="1" smtClean="0"/>
              <a:t>Implement</a:t>
            </a:r>
            <a:r>
              <a:rPr lang="sk-SK" dirty="0" smtClean="0"/>
              <a:t> </a:t>
            </a:r>
            <a:r>
              <a:rPr lang="sk-SK" dirty="0" err="1" smtClean="0"/>
              <a:t>Driver</a:t>
            </a:r>
            <a:r>
              <a:rPr lang="sk-SK" dirty="0" smtClean="0"/>
              <a:t> </a:t>
            </a:r>
            <a:r>
              <a:rPr lang="sk-SK" dirty="0" err="1" smtClean="0"/>
              <a:t>class</a:t>
            </a: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MapReduce</a:t>
            </a:r>
            <a:r>
              <a:rPr lang="sk-SK" dirty="0" smtClean="0"/>
              <a:t> </a:t>
            </a:r>
            <a:r>
              <a:rPr lang="sk-SK" dirty="0" err="1" smtClean="0"/>
              <a:t>structure</a:t>
            </a:r>
            <a:endParaRPr lang="sk-SK" dirty="0"/>
          </a:p>
        </p:txBody>
      </p:sp>
      <p:pic>
        <p:nvPicPr>
          <p:cNvPr id="4" name="Picture 2" descr="C:\Users\pezz3673\Desktop\MapReduceWordCountOverview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2738"/>
            <a:ext cx="8229600" cy="3820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MapReduce</a:t>
            </a:r>
            <a:r>
              <a:rPr lang="sk-SK" dirty="0" smtClean="0"/>
              <a:t> </a:t>
            </a:r>
            <a:r>
              <a:rPr lang="sk-SK" dirty="0" err="1" smtClean="0"/>
              <a:t>structure</a:t>
            </a:r>
            <a:endParaRPr lang="sk-SK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4593679" cy="474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MapReduce</a:t>
            </a:r>
            <a:r>
              <a:rPr lang="sk-SK" dirty="0" smtClean="0"/>
              <a:t> </a:t>
            </a:r>
            <a:r>
              <a:rPr lang="sk-SK" dirty="0" err="1" smtClean="0"/>
              <a:t>structure</a:t>
            </a:r>
            <a:endParaRPr lang="sk-SK" dirty="0"/>
          </a:p>
        </p:txBody>
      </p:sp>
      <p:pic>
        <p:nvPicPr>
          <p:cNvPr id="4" name="Obrázo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943350"/>
            <a:ext cx="54006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052736"/>
            <a:ext cx="54006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Job</a:t>
            </a:r>
            <a:r>
              <a:rPr lang="sk-SK" dirty="0" smtClean="0"/>
              <a:t> </a:t>
            </a:r>
            <a:r>
              <a:rPr lang="sk-SK" dirty="0" err="1" smtClean="0"/>
              <a:t>submission</a:t>
            </a:r>
            <a:r>
              <a:rPr lang="sk-SK" dirty="0" smtClean="0"/>
              <a:t> (</a:t>
            </a:r>
            <a:r>
              <a:rPr lang="sk-SK" dirty="0" err="1" smtClean="0"/>
              <a:t>MapReduce</a:t>
            </a:r>
            <a:r>
              <a:rPr lang="sk-SK" dirty="0" smtClean="0"/>
              <a:t> v1)</a:t>
            </a:r>
            <a:endParaRPr lang="sk-SK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081996" cy="350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Job</a:t>
            </a:r>
            <a:r>
              <a:rPr lang="sk-SK" dirty="0" smtClean="0"/>
              <a:t> </a:t>
            </a:r>
            <a:r>
              <a:rPr lang="sk-SK" dirty="0" err="1" smtClean="0"/>
              <a:t>submission</a:t>
            </a:r>
            <a:r>
              <a:rPr lang="sk-SK" dirty="0" smtClean="0"/>
              <a:t> (</a:t>
            </a:r>
            <a:r>
              <a:rPr lang="sk-SK" dirty="0" err="1" smtClean="0"/>
              <a:t>MapReduce</a:t>
            </a:r>
            <a:r>
              <a:rPr lang="sk-SK" dirty="0" smtClean="0"/>
              <a:t> v1)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Client applications submit jobs to the Job tracker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JobTracker</a:t>
            </a:r>
            <a:r>
              <a:rPr lang="en-US" dirty="0" smtClean="0"/>
              <a:t> talks to the </a:t>
            </a:r>
            <a:r>
              <a:rPr lang="en-US" dirty="0" err="1" smtClean="0"/>
              <a:t>NameNode</a:t>
            </a:r>
            <a:r>
              <a:rPr lang="en-US" dirty="0" smtClean="0"/>
              <a:t> to determine the location of the data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JobTracker</a:t>
            </a:r>
            <a:r>
              <a:rPr lang="en-US" dirty="0" smtClean="0"/>
              <a:t> locates </a:t>
            </a:r>
            <a:r>
              <a:rPr lang="en-US" dirty="0" err="1" smtClean="0"/>
              <a:t>TaskTracker</a:t>
            </a:r>
            <a:r>
              <a:rPr lang="en-US" dirty="0" smtClean="0"/>
              <a:t> nodes with available slots at or near the data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JobTracker</a:t>
            </a:r>
            <a:r>
              <a:rPr lang="en-US" dirty="0" smtClean="0"/>
              <a:t> submits the work to the chosen </a:t>
            </a:r>
            <a:r>
              <a:rPr lang="en-US" dirty="0" err="1" smtClean="0"/>
              <a:t>TaskTracker</a:t>
            </a:r>
            <a:r>
              <a:rPr lang="en-US" dirty="0" smtClean="0"/>
              <a:t> nodes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TaskTracker</a:t>
            </a:r>
            <a:r>
              <a:rPr lang="en-US" dirty="0" smtClean="0"/>
              <a:t> nodes are monitored. If they do not submit heartbeat signals often enough, they are deemed to have failed and the work is scheduled on a different </a:t>
            </a:r>
            <a:r>
              <a:rPr lang="en-US" dirty="0" err="1" smtClean="0"/>
              <a:t>TaskTracker</a:t>
            </a:r>
            <a:endParaRPr lang="en-US" dirty="0" smtClean="0"/>
          </a:p>
          <a:p>
            <a:endParaRPr lang="en-US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dirty="0" err="1" smtClean="0"/>
              <a:t>What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MapReduce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sk-SK" dirty="0" smtClean="0"/>
              <a:t>A </a:t>
            </a:r>
            <a:r>
              <a:rPr lang="sk-SK" dirty="0" err="1" smtClean="0"/>
              <a:t>computational</a:t>
            </a:r>
            <a:r>
              <a:rPr lang="sk-SK" dirty="0" smtClean="0"/>
              <a:t> model </a:t>
            </a:r>
            <a:r>
              <a:rPr lang="sk-SK" dirty="0" err="1" smtClean="0"/>
              <a:t>published</a:t>
            </a:r>
            <a:r>
              <a:rPr lang="sk-SK" dirty="0" smtClean="0"/>
              <a:t> in a </a:t>
            </a:r>
            <a:r>
              <a:rPr lang="sk-SK" dirty="0" err="1" smtClean="0"/>
              <a:t>paper</a:t>
            </a:r>
            <a:r>
              <a:rPr lang="sk-SK" dirty="0" smtClean="0"/>
              <a:t> by </a:t>
            </a:r>
            <a:r>
              <a:rPr lang="sk-SK" dirty="0" err="1" smtClean="0"/>
              <a:t>Google</a:t>
            </a:r>
            <a:r>
              <a:rPr lang="sk-SK" dirty="0" smtClean="0"/>
              <a:t> in 2004</a:t>
            </a:r>
          </a:p>
          <a:p>
            <a:r>
              <a:rPr lang="sk-SK" dirty="0" err="1" smtClean="0"/>
              <a:t>Based</a:t>
            </a:r>
            <a:r>
              <a:rPr lang="sk-SK" dirty="0" smtClean="0"/>
              <a:t> on </a:t>
            </a:r>
            <a:r>
              <a:rPr lang="sk-SK" dirty="0" err="1" smtClean="0"/>
              <a:t>distributed</a:t>
            </a:r>
            <a:r>
              <a:rPr lang="sk-SK" dirty="0" smtClean="0"/>
              <a:t> </a:t>
            </a:r>
            <a:r>
              <a:rPr lang="sk-SK" dirty="0" err="1" smtClean="0"/>
              <a:t>computation</a:t>
            </a:r>
            <a:endParaRPr lang="sk-SK" dirty="0" smtClean="0"/>
          </a:p>
          <a:p>
            <a:r>
              <a:rPr lang="sk-SK" dirty="0" err="1" smtClean="0"/>
              <a:t>Complements</a:t>
            </a:r>
            <a:r>
              <a:rPr lang="sk-SK" dirty="0" smtClean="0"/>
              <a:t> </a:t>
            </a:r>
            <a:r>
              <a:rPr lang="sk-SK" dirty="0" err="1" smtClean="0"/>
              <a:t>Google‘s</a:t>
            </a:r>
            <a:r>
              <a:rPr lang="sk-SK" dirty="0" smtClean="0"/>
              <a:t> </a:t>
            </a:r>
            <a:r>
              <a:rPr lang="sk-SK" dirty="0" err="1" smtClean="0"/>
              <a:t>distributed</a:t>
            </a:r>
            <a:r>
              <a:rPr lang="sk-SK" dirty="0" smtClean="0"/>
              <a:t> </a:t>
            </a:r>
            <a:r>
              <a:rPr lang="sk-SK" dirty="0" err="1" smtClean="0"/>
              <a:t>file</a:t>
            </a:r>
            <a:r>
              <a:rPr lang="sk-SK" dirty="0" smtClean="0"/>
              <a:t> </a:t>
            </a:r>
            <a:r>
              <a:rPr lang="sk-SK" dirty="0" err="1" smtClean="0"/>
              <a:t>system</a:t>
            </a:r>
            <a:r>
              <a:rPr lang="sk-SK" dirty="0" smtClean="0"/>
              <a:t> (GFS)</a:t>
            </a:r>
          </a:p>
          <a:p>
            <a:r>
              <a:rPr lang="sk-SK" dirty="0" smtClean="0"/>
              <a:t>Works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key:value</a:t>
            </a:r>
            <a:r>
              <a:rPr lang="sk-SK" dirty="0" smtClean="0"/>
              <a:t> </a:t>
            </a:r>
            <a:r>
              <a:rPr lang="sk-SK" dirty="0" err="1" smtClean="0"/>
              <a:t>pairs</a:t>
            </a: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Job</a:t>
            </a:r>
            <a:r>
              <a:rPr lang="sk-SK" dirty="0" smtClean="0"/>
              <a:t> </a:t>
            </a:r>
            <a:r>
              <a:rPr lang="sk-SK" dirty="0" err="1" smtClean="0"/>
              <a:t>submission</a:t>
            </a:r>
            <a:r>
              <a:rPr lang="sk-SK" dirty="0" smtClean="0"/>
              <a:t> (</a:t>
            </a:r>
            <a:r>
              <a:rPr lang="sk-SK" dirty="0" err="1" smtClean="0"/>
              <a:t>MapReduce</a:t>
            </a:r>
            <a:r>
              <a:rPr lang="sk-SK" dirty="0" smtClean="0"/>
              <a:t> v1)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TaskTracker</a:t>
            </a:r>
            <a:r>
              <a:rPr lang="en-US" dirty="0" smtClean="0"/>
              <a:t> will notify the </a:t>
            </a:r>
            <a:r>
              <a:rPr lang="en-US" dirty="0" err="1" smtClean="0"/>
              <a:t>JobTracker</a:t>
            </a:r>
            <a:r>
              <a:rPr lang="en-US" dirty="0" smtClean="0"/>
              <a:t> when a task fails. The </a:t>
            </a:r>
            <a:r>
              <a:rPr lang="en-US" dirty="0" err="1" smtClean="0"/>
              <a:t>JobTracker</a:t>
            </a:r>
            <a:r>
              <a:rPr lang="en-US" dirty="0" smtClean="0"/>
              <a:t> decides what to do then: it may resubmit the job elsewhere, it may mark that specific record as something to avoid, and it may </a:t>
            </a:r>
            <a:r>
              <a:rPr lang="en-US" dirty="0" err="1" smtClean="0"/>
              <a:t>may</a:t>
            </a:r>
            <a:r>
              <a:rPr lang="en-US" dirty="0" smtClean="0"/>
              <a:t> even blacklist the </a:t>
            </a:r>
            <a:r>
              <a:rPr lang="en-US" dirty="0" err="1" smtClean="0"/>
              <a:t>TaskTracker</a:t>
            </a:r>
            <a:r>
              <a:rPr lang="en-US" dirty="0" smtClean="0"/>
              <a:t> as unreliable</a:t>
            </a:r>
          </a:p>
          <a:p>
            <a:endParaRPr lang="en-US" dirty="0" smtClean="0"/>
          </a:p>
          <a:p>
            <a:r>
              <a:rPr lang="en-US" dirty="0" smtClean="0"/>
              <a:t>When the work is completed, the </a:t>
            </a:r>
            <a:r>
              <a:rPr lang="en-US" dirty="0" err="1" smtClean="0"/>
              <a:t>JobTracker</a:t>
            </a:r>
            <a:r>
              <a:rPr lang="en-US" dirty="0" smtClean="0"/>
              <a:t> updates its status</a:t>
            </a:r>
          </a:p>
          <a:p>
            <a:endParaRPr lang="en-US" dirty="0" smtClean="0"/>
          </a:p>
          <a:p>
            <a:r>
              <a:rPr lang="en-US" dirty="0" smtClean="0"/>
              <a:t>Client applications can poll the </a:t>
            </a:r>
            <a:r>
              <a:rPr lang="en-US" dirty="0" err="1" smtClean="0"/>
              <a:t>JobTracker</a:t>
            </a:r>
            <a:r>
              <a:rPr lang="en-US" dirty="0" smtClean="0"/>
              <a:t> for information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Job</a:t>
            </a:r>
            <a:r>
              <a:rPr lang="sk-SK" dirty="0" smtClean="0"/>
              <a:t> </a:t>
            </a:r>
            <a:r>
              <a:rPr lang="sk-SK" dirty="0" err="1" smtClean="0"/>
              <a:t>flow</a:t>
            </a:r>
            <a:r>
              <a:rPr lang="sk-SK" dirty="0" smtClean="0"/>
              <a:t> (</a:t>
            </a:r>
            <a:r>
              <a:rPr lang="sk-SK" dirty="0" err="1" smtClean="0"/>
              <a:t>MapReduce</a:t>
            </a:r>
            <a:r>
              <a:rPr lang="sk-SK" dirty="0" smtClean="0"/>
              <a:t> v1)</a:t>
            </a:r>
            <a:endParaRPr lang="sk-SK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7931" y="1058863"/>
            <a:ext cx="692467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Job</a:t>
            </a:r>
            <a:r>
              <a:rPr lang="sk-SK" dirty="0" smtClean="0"/>
              <a:t> </a:t>
            </a:r>
            <a:r>
              <a:rPr lang="sk-SK" dirty="0" err="1" smtClean="0"/>
              <a:t>flow</a:t>
            </a:r>
            <a:r>
              <a:rPr lang="sk-SK" dirty="0" smtClean="0"/>
              <a:t> (</a:t>
            </a:r>
            <a:r>
              <a:rPr lang="sk-SK" dirty="0" err="1" smtClean="0"/>
              <a:t>MapReduce</a:t>
            </a:r>
            <a:r>
              <a:rPr lang="sk-SK" dirty="0" smtClean="0"/>
              <a:t> v2)</a:t>
            </a:r>
            <a:endParaRPr lang="sk-SK" dirty="0"/>
          </a:p>
        </p:txBody>
      </p:sp>
      <p:pic>
        <p:nvPicPr>
          <p:cNvPr id="573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75" y="1095561"/>
            <a:ext cx="6299200" cy="554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Hadoop</a:t>
            </a:r>
            <a:r>
              <a:rPr lang="sk-SK" dirty="0" smtClean="0"/>
              <a:t> </a:t>
            </a:r>
            <a:r>
              <a:rPr lang="sk-SK" dirty="0" err="1" smtClean="0"/>
              <a:t>Ecosystem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Apache</a:t>
            </a:r>
            <a:r>
              <a:rPr lang="sk-SK" dirty="0" smtClean="0"/>
              <a:t> </a:t>
            </a:r>
            <a:r>
              <a:rPr lang="sk-SK" dirty="0" err="1" smtClean="0"/>
              <a:t>Avro</a:t>
            </a:r>
            <a:r>
              <a:rPr lang="sk-SK" dirty="0" smtClean="0"/>
              <a:t> (</a:t>
            </a:r>
            <a:r>
              <a:rPr lang="sk-SK" dirty="0" err="1" smtClean="0"/>
              <a:t>serialization</a:t>
            </a:r>
            <a:r>
              <a:rPr lang="sk-SK" dirty="0" smtClean="0"/>
              <a:t> </a:t>
            </a:r>
            <a:r>
              <a:rPr lang="sk-SK" dirty="0" err="1" smtClean="0"/>
              <a:t>system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persistent</a:t>
            </a:r>
            <a:r>
              <a:rPr lang="sk-SK" dirty="0" smtClean="0"/>
              <a:t> </a:t>
            </a:r>
            <a:r>
              <a:rPr lang="sk-SK" dirty="0" err="1" smtClean="0"/>
              <a:t>data</a:t>
            </a:r>
            <a:r>
              <a:rPr lang="sk-SK" dirty="0" smtClean="0"/>
              <a:t>)</a:t>
            </a:r>
          </a:p>
          <a:p>
            <a:r>
              <a:rPr lang="it-IT" dirty="0" smtClean="0"/>
              <a:t>Apache Pig</a:t>
            </a:r>
            <a:r>
              <a:rPr lang="sk-SK" dirty="0" smtClean="0"/>
              <a:t> (</a:t>
            </a:r>
            <a:r>
              <a:rPr lang="sk-SK" dirty="0" err="1" smtClean="0"/>
              <a:t>high-level</a:t>
            </a:r>
            <a:r>
              <a:rPr lang="sk-SK" dirty="0" smtClean="0"/>
              <a:t> </a:t>
            </a:r>
            <a:r>
              <a:rPr lang="sk-SK" dirty="0" err="1" smtClean="0"/>
              <a:t>dataflow</a:t>
            </a:r>
            <a:r>
              <a:rPr lang="sk-SK" dirty="0" smtClean="0"/>
              <a:t> </a:t>
            </a:r>
            <a:r>
              <a:rPr lang="sk-SK" dirty="0" err="1" smtClean="0"/>
              <a:t>querying</a:t>
            </a:r>
            <a:r>
              <a:rPr lang="sk-SK" dirty="0" smtClean="0"/>
              <a:t> </a:t>
            </a:r>
            <a:r>
              <a:rPr lang="sk-SK" dirty="0" err="1" smtClean="0"/>
              <a:t>language</a:t>
            </a:r>
            <a:r>
              <a:rPr lang="sk-SK" dirty="0" smtClean="0"/>
              <a:t>)</a:t>
            </a:r>
          </a:p>
          <a:p>
            <a:r>
              <a:rPr lang="it-IT" dirty="0" smtClean="0"/>
              <a:t>Apache Hive</a:t>
            </a:r>
            <a:r>
              <a:rPr lang="sk-SK" dirty="0" smtClean="0"/>
              <a:t> (</a:t>
            </a:r>
            <a:r>
              <a:rPr lang="sk-SK" dirty="0" err="1" smtClean="0"/>
              <a:t>data</a:t>
            </a:r>
            <a:r>
              <a:rPr lang="sk-SK" dirty="0" smtClean="0"/>
              <a:t> </a:t>
            </a:r>
            <a:r>
              <a:rPr lang="sk-SK" dirty="0" err="1" smtClean="0"/>
              <a:t>warehouse</a:t>
            </a:r>
            <a:r>
              <a:rPr lang="sk-SK" dirty="0" smtClean="0"/>
              <a:t> </a:t>
            </a:r>
            <a:r>
              <a:rPr lang="sk-SK" dirty="0" err="1" smtClean="0"/>
              <a:t>infrastructure</a:t>
            </a:r>
            <a:r>
              <a:rPr lang="sk-SK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Hadoop</a:t>
            </a:r>
            <a:r>
              <a:rPr lang="sk-SK" dirty="0" smtClean="0"/>
              <a:t> </a:t>
            </a:r>
            <a:r>
              <a:rPr lang="sk-SK" dirty="0" err="1" smtClean="0"/>
              <a:t>Ecosystem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Apache H</a:t>
            </a:r>
            <a:r>
              <a:rPr lang="sk-SK" dirty="0" smtClean="0"/>
              <a:t>B</a:t>
            </a:r>
            <a:r>
              <a:rPr lang="it-IT" dirty="0" smtClean="0"/>
              <a:t>ase</a:t>
            </a:r>
            <a:r>
              <a:rPr lang="sk-SK" dirty="0" smtClean="0"/>
              <a:t> (</a:t>
            </a:r>
            <a:r>
              <a:rPr lang="sk-SK" dirty="0" err="1" smtClean="0"/>
              <a:t>database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real-time</a:t>
            </a:r>
            <a:r>
              <a:rPr lang="sk-SK" dirty="0" smtClean="0"/>
              <a:t> </a:t>
            </a:r>
            <a:r>
              <a:rPr lang="sk-SK" dirty="0" err="1" smtClean="0"/>
              <a:t>access</a:t>
            </a:r>
            <a:r>
              <a:rPr lang="sk-SK" dirty="0" smtClean="0"/>
              <a:t>)</a:t>
            </a:r>
          </a:p>
          <a:p>
            <a:r>
              <a:rPr lang="sk-SK" dirty="0" err="1" smtClean="0"/>
              <a:t>Apache</a:t>
            </a:r>
            <a:r>
              <a:rPr lang="sk-SK" dirty="0" smtClean="0"/>
              <a:t> </a:t>
            </a:r>
            <a:r>
              <a:rPr lang="sk-SK" dirty="0" err="1" smtClean="0"/>
              <a:t>Sqoop</a:t>
            </a:r>
            <a:r>
              <a:rPr lang="sk-SK" dirty="0" smtClean="0"/>
              <a:t> (</a:t>
            </a:r>
            <a:r>
              <a:rPr lang="sk-SK" dirty="0" err="1" smtClean="0"/>
              <a:t>tool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moving</a:t>
            </a:r>
            <a:r>
              <a:rPr lang="sk-SK" dirty="0" smtClean="0"/>
              <a:t> </a:t>
            </a:r>
            <a:r>
              <a:rPr lang="sk-SK" dirty="0" err="1" smtClean="0"/>
              <a:t>data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 SQL to </a:t>
            </a:r>
            <a:r>
              <a:rPr lang="sk-SK" dirty="0" err="1" smtClean="0"/>
              <a:t>Hadoop</a:t>
            </a:r>
            <a:r>
              <a:rPr lang="sk-SK" dirty="0" smtClean="0"/>
              <a:t> or </a:t>
            </a:r>
            <a:r>
              <a:rPr lang="sk-SK" dirty="0" err="1" smtClean="0"/>
              <a:t>opposite</a:t>
            </a:r>
            <a:r>
              <a:rPr lang="sk-SK" dirty="0" smtClean="0"/>
              <a:t>)</a:t>
            </a:r>
          </a:p>
          <a:p>
            <a:r>
              <a:rPr lang="sk-SK" dirty="0" err="1" smtClean="0"/>
              <a:t>Apache</a:t>
            </a:r>
            <a:r>
              <a:rPr lang="sk-SK" dirty="0" smtClean="0"/>
              <a:t> </a:t>
            </a:r>
            <a:r>
              <a:rPr lang="sk-SK" dirty="0" err="1" smtClean="0"/>
              <a:t>ZooKeeper</a:t>
            </a:r>
            <a:r>
              <a:rPr lang="sk-SK" dirty="0" smtClean="0"/>
              <a:t> (</a:t>
            </a:r>
            <a:r>
              <a:rPr lang="sk-SK" dirty="0" err="1" smtClean="0"/>
              <a:t>distributed</a:t>
            </a:r>
            <a:r>
              <a:rPr lang="sk-SK" dirty="0" smtClean="0"/>
              <a:t> </a:t>
            </a:r>
            <a:r>
              <a:rPr lang="sk-SK" dirty="0" err="1" smtClean="0"/>
              <a:t>coordination</a:t>
            </a:r>
            <a:r>
              <a:rPr lang="sk-SK" dirty="0" smtClean="0"/>
              <a:t> </a:t>
            </a:r>
            <a:r>
              <a:rPr lang="sk-SK" dirty="0" err="1" smtClean="0"/>
              <a:t>service</a:t>
            </a:r>
            <a:r>
              <a:rPr lang="sk-SK" dirty="0" smtClean="0"/>
              <a:t> </a:t>
            </a:r>
            <a:r>
              <a:rPr lang="sk-SK" dirty="0" err="1" smtClean="0"/>
              <a:t>providing</a:t>
            </a:r>
            <a:r>
              <a:rPr lang="sk-SK" dirty="0" smtClean="0"/>
              <a:t> </a:t>
            </a:r>
            <a:r>
              <a:rPr lang="sk-SK" dirty="0" err="1" smtClean="0"/>
              <a:t>high</a:t>
            </a:r>
            <a:r>
              <a:rPr lang="sk-SK" dirty="0" smtClean="0"/>
              <a:t> </a:t>
            </a:r>
            <a:r>
              <a:rPr lang="sk-SK" dirty="0" err="1" smtClean="0"/>
              <a:t>availability</a:t>
            </a:r>
            <a:r>
              <a:rPr lang="sk-SK" dirty="0" smtClean="0"/>
              <a:t>) – </a:t>
            </a:r>
            <a:r>
              <a:rPr lang="sk-SK" dirty="0" err="1" smtClean="0"/>
              <a:t>library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building</a:t>
            </a:r>
            <a:r>
              <a:rPr lang="sk-SK" dirty="0" smtClean="0"/>
              <a:t> </a:t>
            </a:r>
            <a:r>
              <a:rPr lang="sk-SK" dirty="0" err="1" smtClean="0"/>
              <a:t>distributed</a:t>
            </a:r>
            <a:r>
              <a:rPr lang="sk-SK" dirty="0" smtClean="0"/>
              <a:t> </a:t>
            </a:r>
            <a:r>
              <a:rPr lang="sk-SK" dirty="0" err="1" smtClean="0"/>
              <a:t>systems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Hadoop</a:t>
            </a:r>
            <a:r>
              <a:rPr lang="sk-SK" dirty="0" smtClean="0"/>
              <a:t> </a:t>
            </a:r>
            <a:r>
              <a:rPr lang="sk-SK" dirty="0" err="1" smtClean="0"/>
              <a:t>exclusive</a:t>
            </a:r>
            <a:r>
              <a:rPr lang="sk-SK" dirty="0" smtClean="0"/>
              <a:t> </a:t>
            </a:r>
            <a:r>
              <a:rPr lang="sk-SK" dirty="0" err="1" smtClean="0"/>
              <a:t>technologies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YARN – </a:t>
            </a:r>
            <a:r>
              <a:rPr lang="sk-SK" dirty="0" err="1" smtClean="0"/>
              <a:t>Yet</a:t>
            </a:r>
            <a:r>
              <a:rPr lang="sk-SK" dirty="0" smtClean="0"/>
              <a:t> </a:t>
            </a:r>
            <a:r>
              <a:rPr lang="sk-SK" dirty="0" err="1" smtClean="0"/>
              <a:t>Another</a:t>
            </a:r>
            <a:r>
              <a:rPr lang="sk-SK" dirty="0" smtClean="0"/>
              <a:t> </a:t>
            </a:r>
            <a:r>
              <a:rPr lang="sk-SK" dirty="0" err="1" smtClean="0"/>
              <a:t>Resource</a:t>
            </a:r>
            <a:r>
              <a:rPr lang="sk-SK" dirty="0" smtClean="0"/>
              <a:t> </a:t>
            </a:r>
            <a:r>
              <a:rPr lang="sk-SK" dirty="0" err="1" smtClean="0"/>
              <a:t>Negotiator</a:t>
            </a:r>
            <a:endParaRPr lang="sk-SK" dirty="0" smtClean="0"/>
          </a:p>
          <a:p>
            <a:r>
              <a:rPr lang="sk-SK" dirty="0" smtClean="0"/>
              <a:t>HDFS </a:t>
            </a:r>
            <a:r>
              <a:rPr lang="sk-SK" dirty="0" err="1" smtClean="0"/>
              <a:t>federation</a:t>
            </a:r>
            <a:r>
              <a:rPr lang="sk-SK" dirty="0" smtClean="0"/>
              <a:t> – </a:t>
            </a:r>
            <a:r>
              <a:rPr lang="sk-SK" dirty="0" err="1" smtClean="0"/>
              <a:t>possibility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partitioning</a:t>
            </a:r>
            <a:r>
              <a:rPr lang="sk-SK" dirty="0" smtClean="0"/>
              <a:t> </a:t>
            </a:r>
            <a:r>
              <a:rPr lang="sk-SK" dirty="0" err="1" smtClean="0"/>
              <a:t>namespace</a:t>
            </a:r>
            <a:r>
              <a:rPr lang="sk-SK" dirty="0" smtClean="0"/>
              <a:t> </a:t>
            </a:r>
            <a:r>
              <a:rPr lang="sk-SK" dirty="0" err="1" smtClean="0"/>
              <a:t>across</a:t>
            </a:r>
            <a:r>
              <a:rPr lang="sk-SK" dirty="0" smtClean="0"/>
              <a:t> </a:t>
            </a:r>
            <a:r>
              <a:rPr lang="sk-SK" dirty="0" err="1" smtClean="0"/>
              <a:t>several</a:t>
            </a:r>
            <a:r>
              <a:rPr lang="sk-SK" dirty="0" smtClean="0"/>
              <a:t> </a:t>
            </a:r>
            <a:r>
              <a:rPr lang="sk-SK" dirty="0" err="1" smtClean="0"/>
              <a:t>namenodes</a:t>
            </a:r>
            <a:r>
              <a:rPr lang="sk-SK" dirty="0" smtClean="0"/>
              <a:t> to </a:t>
            </a:r>
            <a:r>
              <a:rPr lang="sk-SK" dirty="0" err="1" smtClean="0"/>
              <a:t>support</a:t>
            </a:r>
            <a:r>
              <a:rPr lang="sk-SK" dirty="0" smtClean="0"/>
              <a:t> </a:t>
            </a:r>
            <a:r>
              <a:rPr lang="sk-SK" dirty="0" err="1" smtClean="0"/>
              <a:t>high</a:t>
            </a:r>
            <a:r>
              <a:rPr lang="sk-SK" dirty="0" smtClean="0"/>
              <a:t> </a:t>
            </a:r>
            <a:r>
              <a:rPr lang="sk-SK" dirty="0" err="1" smtClean="0"/>
              <a:t>number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files</a:t>
            </a:r>
            <a:endParaRPr lang="sk-SK" dirty="0" smtClean="0"/>
          </a:p>
          <a:p>
            <a:r>
              <a:rPr lang="sk-SK" dirty="0" smtClean="0"/>
              <a:t>HDFS </a:t>
            </a:r>
            <a:r>
              <a:rPr lang="sk-SK" dirty="0" err="1" smtClean="0"/>
              <a:t>high-availability</a:t>
            </a:r>
            <a:r>
              <a:rPr lang="sk-SK" dirty="0" smtClean="0"/>
              <a:t> – </a:t>
            </a:r>
            <a:r>
              <a:rPr lang="sk-SK" dirty="0" err="1" smtClean="0"/>
              <a:t>techniques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removing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namenode</a:t>
            </a:r>
            <a:r>
              <a:rPr lang="sk-SK" dirty="0" smtClean="0"/>
              <a:t> </a:t>
            </a:r>
            <a:r>
              <a:rPr lang="sk-SK" dirty="0" err="1" smtClean="0"/>
              <a:t>as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single point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failure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Examples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production</a:t>
            </a:r>
            <a:r>
              <a:rPr lang="sk-SK" dirty="0" smtClean="0"/>
              <a:t> </a:t>
            </a:r>
            <a:r>
              <a:rPr lang="sk-SK" dirty="0" err="1" smtClean="0"/>
              <a:t>use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Yahoo! : More than 100,000 CPUs in ~20,000 computers running </a:t>
            </a:r>
            <a:r>
              <a:rPr lang="en-US" dirty="0" err="1" smtClean="0"/>
              <a:t>Hadoop</a:t>
            </a:r>
            <a:r>
              <a:rPr lang="en-US" dirty="0" smtClean="0"/>
              <a:t>; biggest cluster: 2000 nodes (2*4cpu boxes with 4TB disk each); used to support research for Ad Systems and Web Search</a:t>
            </a:r>
            <a:endParaRPr lang="sk-SK" dirty="0" smtClean="0"/>
          </a:p>
          <a:p>
            <a:r>
              <a:rPr lang="en-US" dirty="0" err="1" smtClean="0"/>
              <a:t>Facebook</a:t>
            </a:r>
            <a:r>
              <a:rPr lang="en-US" dirty="0" smtClean="0"/>
              <a:t>: To store copies of internal log and dimension data sources and use it as a source for reporting/analytics and machine learning; 320 machine cluster with 2,560 cores and about 1.3 PB raw storage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Size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releases</a:t>
            </a:r>
            <a:endParaRPr lang="sk-SK" dirty="0"/>
          </a:p>
        </p:txBody>
      </p:sp>
      <p:pic>
        <p:nvPicPr>
          <p:cNvPr id="4" name="Content Placeholder 7" descr="HadoopCorePatch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3603" r="-3603"/>
          <a:stretch>
            <a:fillRect/>
          </a:stretch>
        </p:blipFill>
        <p:spPr>
          <a:xfrm>
            <a:off x="710625" y="1600200"/>
            <a:ext cx="772274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Hadoop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+</a:t>
            </a:r>
            <a:r>
              <a:rPr lang="en-US" dirty="0" smtClean="0"/>
              <a:t> Framework for applications on large clusters</a:t>
            </a:r>
          </a:p>
          <a:p>
            <a:pPr>
              <a:buNone/>
            </a:pPr>
            <a:r>
              <a:rPr lang="sk-SK" dirty="0" smtClean="0"/>
              <a:t>+</a:t>
            </a:r>
            <a:r>
              <a:rPr lang="en-US" dirty="0" smtClean="0"/>
              <a:t> Built for commodity hardware</a:t>
            </a:r>
          </a:p>
          <a:p>
            <a:pPr>
              <a:buNone/>
            </a:pPr>
            <a:r>
              <a:rPr lang="sk-SK" dirty="0" smtClean="0"/>
              <a:t>+</a:t>
            </a:r>
            <a:r>
              <a:rPr lang="en-US" dirty="0" smtClean="0"/>
              <a:t> Provides reliability and data motion</a:t>
            </a:r>
          </a:p>
          <a:p>
            <a:pPr>
              <a:buNone/>
            </a:pPr>
            <a:r>
              <a:rPr lang="sk-SK" dirty="0" smtClean="0"/>
              <a:t>+</a:t>
            </a:r>
            <a:r>
              <a:rPr lang="en-US" dirty="0" smtClean="0"/>
              <a:t> Implements a computational paradigm named  Map/Reduce</a:t>
            </a:r>
          </a:p>
          <a:p>
            <a:pPr>
              <a:buNone/>
            </a:pPr>
            <a:r>
              <a:rPr lang="sk-SK" dirty="0" smtClean="0"/>
              <a:t>+</a:t>
            </a:r>
            <a:r>
              <a:rPr lang="en-US" dirty="0" smtClean="0"/>
              <a:t> Very own distributed file system (HDFS) (very high aggregate bandwidth across the cluster)</a:t>
            </a:r>
          </a:p>
          <a:p>
            <a:pPr>
              <a:buNone/>
            </a:pPr>
            <a:r>
              <a:rPr lang="sk-SK" dirty="0" smtClean="0"/>
              <a:t>+</a:t>
            </a:r>
            <a:r>
              <a:rPr lang="en-US" dirty="0" smtClean="0"/>
              <a:t> Failures handles automatically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Hadoop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- Time consuming</a:t>
            </a:r>
            <a:r>
              <a:rPr lang="sk-SK" dirty="0" smtClean="0"/>
              <a:t> </a:t>
            </a:r>
            <a:r>
              <a:rPr lang="sk-SK" smtClean="0"/>
              <a:t>development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 Documentation sufficient, but not the most helpful</a:t>
            </a:r>
          </a:p>
          <a:p>
            <a:pPr>
              <a:buNone/>
            </a:pPr>
            <a:r>
              <a:rPr lang="en-US" dirty="0" smtClean="0"/>
              <a:t>- HDFS is complicated and has plenty issues of its own</a:t>
            </a:r>
          </a:p>
          <a:p>
            <a:pPr>
              <a:buNone/>
            </a:pPr>
            <a:r>
              <a:rPr lang="en-US" dirty="0" smtClean="0"/>
              <a:t>- Debugging a failure is a "nightmare"</a:t>
            </a:r>
          </a:p>
          <a:p>
            <a:pPr>
              <a:buNone/>
            </a:pPr>
            <a:r>
              <a:rPr lang="en-US" dirty="0" smtClean="0"/>
              <a:t>- Large clusters require a dedicated team to keep it running properly</a:t>
            </a:r>
          </a:p>
          <a:p>
            <a:pPr>
              <a:buNone/>
            </a:pPr>
            <a:r>
              <a:rPr lang="en-US" dirty="0" smtClean="0"/>
              <a:t>- Writing a </a:t>
            </a:r>
            <a:r>
              <a:rPr lang="en-US" dirty="0" err="1" smtClean="0"/>
              <a:t>Hadoop</a:t>
            </a:r>
            <a:r>
              <a:rPr lang="en-US" dirty="0" smtClean="0"/>
              <a:t> job becomes a software engineering task rather than a data analysis task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Why</a:t>
            </a:r>
            <a:r>
              <a:rPr lang="sk-SK" dirty="0" smtClean="0"/>
              <a:t> </a:t>
            </a:r>
            <a:r>
              <a:rPr lang="sk-SK" dirty="0" err="1" smtClean="0"/>
              <a:t>MapReduce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‚</a:t>
            </a:r>
            <a:r>
              <a:rPr lang="sk-SK" dirty="0" err="1" smtClean="0"/>
              <a:t>answer</a:t>
            </a:r>
            <a:r>
              <a:rPr lang="sk-SK" dirty="0" smtClean="0"/>
              <a:t>‘ </a:t>
            </a:r>
            <a:r>
              <a:rPr lang="sk-SK" dirty="0" err="1" smtClean="0"/>
              <a:t>for</a:t>
            </a:r>
            <a:r>
              <a:rPr lang="sk-SK" dirty="0" smtClean="0"/>
              <a:t> Big </a:t>
            </a:r>
            <a:r>
              <a:rPr lang="sk-SK" dirty="0" err="1" smtClean="0"/>
              <a:t>Data</a:t>
            </a:r>
            <a:r>
              <a:rPr lang="sk-SK" dirty="0" smtClean="0"/>
              <a:t> </a:t>
            </a:r>
            <a:r>
              <a:rPr lang="sk-SK" dirty="0" err="1" smtClean="0"/>
              <a:t>problem</a:t>
            </a:r>
            <a:endParaRPr lang="sk-SK" dirty="0" smtClean="0"/>
          </a:p>
          <a:p>
            <a:r>
              <a:rPr lang="sk-SK" dirty="0" err="1" smtClean="0"/>
              <a:t>Runs</a:t>
            </a:r>
            <a:r>
              <a:rPr lang="sk-SK" dirty="0" smtClean="0"/>
              <a:t> on </a:t>
            </a:r>
            <a:r>
              <a:rPr lang="sk-SK" dirty="0" err="1" smtClean="0"/>
              <a:t>commodity</a:t>
            </a:r>
            <a:r>
              <a:rPr lang="sk-SK" dirty="0" smtClean="0"/>
              <a:t> hardware</a:t>
            </a:r>
          </a:p>
          <a:p>
            <a:r>
              <a:rPr lang="sk-SK" dirty="0" err="1" smtClean="0"/>
              <a:t>Very</a:t>
            </a:r>
            <a:r>
              <a:rPr lang="sk-SK" dirty="0" smtClean="0"/>
              <a:t> </a:t>
            </a:r>
            <a:r>
              <a:rPr lang="sk-SK" dirty="0" err="1" smtClean="0"/>
              <a:t>scalable</a:t>
            </a:r>
            <a:r>
              <a:rPr lang="sk-SK" dirty="0" smtClean="0"/>
              <a:t> </a:t>
            </a:r>
            <a:r>
              <a:rPr lang="sk-SK" dirty="0" err="1" smtClean="0"/>
              <a:t>solution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MapReduce</a:t>
            </a:r>
            <a:r>
              <a:rPr lang="sk-SK" dirty="0" smtClean="0"/>
              <a:t> model</a:t>
            </a:r>
            <a:endParaRPr lang="sk-SK" dirty="0"/>
          </a:p>
        </p:txBody>
      </p:sp>
      <p:pic>
        <p:nvPicPr>
          <p:cNvPr id="4" name="Obrázo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69432"/>
            <a:ext cx="7920880" cy="47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dirty="0" err="1" smtClean="0"/>
              <a:t>MapReduce</a:t>
            </a:r>
            <a:r>
              <a:rPr lang="sk-SK" dirty="0" smtClean="0"/>
              <a:t> model</a:t>
            </a:r>
            <a:endParaRPr lang="sk-SK" dirty="0"/>
          </a:p>
        </p:txBody>
      </p:sp>
      <p:pic>
        <p:nvPicPr>
          <p:cNvPr id="8" name="Obrázok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24050"/>
            <a:ext cx="7848872" cy="452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dirty="0" err="1" smtClean="0"/>
              <a:t>MapReduce</a:t>
            </a:r>
            <a:r>
              <a:rPr lang="sk-SK" dirty="0" smtClean="0"/>
              <a:t> model</a:t>
            </a:r>
            <a:endParaRPr lang="sk-SK" dirty="0"/>
          </a:p>
        </p:txBody>
      </p:sp>
      <p:pic>
        <p:nvPicPr>
          <p:cNvPr id="6" name="Obrázok 5"/>
          <p:cNvPicPr/>
          <p:nvPr/>
        </p:nvPicPr>
        <p:blipFill>
          <a:blip r:embed="rId2" cstate="print">
            <a:lum contrast="5000"/>
          </a:blip>
          <a:srcRect/>
          <a:stretch>
            <a:fillRect/>
          </a:stretch>
        </p:blipFill>
        <p:spPr bwMode="auto">
          <a:xfrm>
            <a:off x="251520" y="1681162"/>
            <a:ext cx="8568952" cy="498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dirty="0" err="1" smtClean="0"/>
              <a:t>MapReduce</a:t>
            </a:r>
            <a:r>
              <a:rPr lang="sk-SK" dirty="0" smtClean="0"/>
              <a:t> </a:t>
            </a:r>
            <a:r>
              <a:rPr lang="sk-SK" dirty="0" err="1" smtClean="0"/>
              <a:t>alternatives</a:t>
            </a:r>
            <a:endParaRPr lang="sk-SK" dirty="0"/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Hadoop</a:t>
            </a:r>
            <a:r>
              <a:rPr lang="sk-SK" sz="2800" dirty="0" smtClean="0"/>
              <a:t> – </a:t>
            </a:r>
            <a:r>
              <a:rPr lang="sk-SK" sz="2800" dirty="0" err="1" smtClean="0"/>
              <a:t>Top-level</a:t>
            </a:r>
            <a:r>
              <a:rPr lang="sk-SK" sz="2800" dirty="0" smtClean="0"/>
              <a:t> </a:t>
            </a:r>
            <a:r>
              <a:rPr lang="sk-SK" sz="2800" dirty="0" err="1" smtClean="0"/>
              <a:t>Apache</a:t>
            </a:r>
            <a:r>
              <a:rPr lang="sk-SK" sz="2800" dirty="0" smtClean="0"/>
              <a:t> </a:t>
            </a:r>
            <a:r>
              <a:rPr lang="sk-SK" sz="2800" dirty="0" err="1" smtClean="0"/>
              <a:t>project</a:t>
            </a:r>
            <a:endParaRPr lang="sk-SK" sz="2800" dirty="0" smtClean="0"/>
          </a:p>
          <a:p>
            <a:r>
              <a:rPr lang="sk-SK" sz="2800" dirty="0" err="1" smtClean="0"/>
              <a:t>Spark</a:t>
            </a:r>
            <a:r>
              <a:rPr lang="sk-SK" sz="2800" dirty="0" smtClean="0"/>
              <a:t> – </a:t>
            </a:r>
            <a:r>
              <a:rPr lang="sk-SK" sz="2800" dirty="0" err="1" smtClean="0"/>
              <a:t>University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Berkeley</a:t>
            </a:r>
            <a:r>
              <a:rPr lang="sk-SK" sz="2800" dirty="0" smtClean="0"/>
              <a:t> </a:t>
            </a:r>
            <a:r>
              <a:rPr lang="sk-SK" sz="2800" dirty="0" err="1" smtClean="0"/>
              <a:t>project</a:t>
            </a:r>
            <a:endParaRPr lang="sk-SK" sz="2800" dirty="0" smtClean="0"/>
          </a:p>
          <a:p>
            <a:r>
              <a:rPr lang="sk-SK" sz="2800" dirty="0" err="1" smtClean="0"/>
              <a:t>Disco</a:t>
            </a:r>
            <a:r>
              <a:rPr lang="sk-SK" sz="2800" dirty="0" smtClean="0"/>
              <a:t> – </a:t>
            </a:r>
            <a:r>
              <a:rPr lang="sk-SK" sz="2800" dirty="0" err="1" smtClean="0"/>
              <a:t>Open</a:t>
            </a:r>
            <a:r>
              <a:rPr lang="sk-SK" sz="2800" dirty="0" smtClean="0"/>
              <a:t> </a:t>
            </a:r>
            <a:r>
              <a:rPr lang="sk-SK" sz="2800" dirty="0" err="1" smtClean="0"/>
              <a:t>source</a:t>
            </a:r>
            <a:r>
              <a:rPr lang="sk-SK" sz="2800" dirty="0" smtClean="0"/>
              <a:t> Nokia </a:t>
            </a:r>
            <a:r>
              <a:rPr lang="sk-SK" sz="2800" dirty="0" err="1" smtClean="0"/>
              <a:t>project</a:t>
            </a:r>
            <a:endParaRPr lang="sk-SK" sz="2800" dirty="0" smtClean="0"/>
          </a:p>
          <a:p>
            <a:r>
              <a:rPr lang="sk-SK" sz="2800" dirty="0" err="1" smtClean="0"/>
              <a:t>MapReduce-MPI</a:t>
            </a:r>
            <a:r>
              <a:rPr lang="sk-SK" sz="2800" dirty="0" smtClean="0"/>
              <a:t> – US Department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Energy</a:t>
            </a:r>
            <a:r>
              <a:rPr lang="sk-SK" sz="2800" dirty="0" smtClean="0"/>
              <a:t> </a:t>
            </a:r>
            <a:r>
              <a:rPr lang="sk-SK" sz="2800" dirty="0" err="1" smtClean="0"/>
              <a:t>project</a:t>
            </a:r>
            <a:endParaRPr lang="sk-SK" sz="2800" dirty="0" smtClean="0"/>
          </a:p>
          <a:p>
            <a:r>
              <a:rPr lang="sk-SK" sz="2800" dirty="0" smtClean="0"/>
              <a:t>MARIANE – </a:t>
            </a:r>
            <a:r>
              <a:rPr lang="sk-SK" sz="2800" dirty="0" err="1" smtClean="0"/>
              <a:t>academic</a:t>
            </a:r>
            <a:r>
              <a:rPr lang="sk-SK" sz="2800" dirty="0" smtClean="0"/>
              <a:t> </a:t>
            </a:r>
            <a:r>
              <a:rPr lang="sk-SK" sz="2800" dirty="0" err="1" smtClean="0"/>
              <a:t>project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University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Binghamton</a:t>
            </a:r>
            <a:endParaRPr lang="sk-SK" sz="2800" dirty="0" smtClean="0"/>
          </a:p>
          <a:p>
            <a:r>
              <a:rPr lang="sk-SK" sz="2800" dirty="0" err="1" smtClean="0"/>
              <a:t>Phoenix</a:t>
            </a:r>
            <a:r>
              <a:rPr lang="sk-SK" sz="2800" dirty="0" smtClean="0"/>
              <a:t> – </a:t>
            </a:r>
            <a:r>
              <a:rPr lang="sk-SK" sz="2800" dirty="0" err="1" smtClean="0"/>
              <a:t>University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Stanford</a:t>
            </a:r>
            <a:r>
              <a:rPr lang="sk-SK" sz="2800" dirty="0" smtClean="0"/>
              <a:t> </a:t>
            </a:r>
            <a:r>
              <a:rPr lang="sk-SK" sz="2800" dirty="0" err="1" smtClean="0"/>
              <a:t>project</a:t>
            </a:r>
            <a:endParaRPr lang="sk-SK" sz="2800" dirty="0" smtClean="0"/>
          </a:p>
          <a:p>
            <a:r>
              <a:rPr lang="en-US" sz="2800" dirty="0" err="1" smtClean="0"/>
              <a:t>BashReduce</a:t>
            </a:r>
            <a:r>
              <a:rPr lang="en-US" sz="2800" dirty="0" smtClean="0"/>
              <a:t> - </a:t>
            </a:r>
            <a:r>
              <a:rPr lang="en-US" sz="2800" dirty="0" err="1" smtClean="0"/>
              <a:t>MapReduce</a:t>
            </a:r>
            <a:r>
              <a:rPr lang="en-US" sz="2800" dirty="0" smtClean="0"/>
              <a:t> for std. Unix commands</a:t>
            </a:r>
            <a:endParaRPr lang="sk-SK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MapReduce</a:t>
            </a:r>
            <a:r>
              <a:rPr lang="sk-SK" dirty="0" smtClean="0"/>
              <a:t> </a:t>
            </a:r>
            <a:r>
              <a:rPr lang="sk-SK" dirty="0" err="1" smtClean="0"/>
              <a:t>vs</a:t>
            </a:r>
            <a:r>
              <a:rPr lang="sk-SK" dirty="0" smtClean="0"/>
              <a:t>. RDBMS</a:t>
            </a:r>
            <a:endParaRPr lang="sk-SK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580932" cy="288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1121</Words>
  <Application>Microsoft Office PowerPoint</Application>
  <PresentationFormat>Prezentácia na obrazovke (4:3)</PresentationFormat>
  <Paragraphs>133</Paragraphs>
  <Slides>39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39</vt:i4>
      </vt:variant>
    </vt:vector>
  </HeadingPairs>
  <TitlesOfParts>
    <vt:vector size="40" baseType="lpstr">
      <vt:lpstr>Motív Office</vt:lpstr>
      <vt:lpstr>Snímka 1</vt:lpstr>
      <vt:lpstr>Hadoop implementation of MapReduce computational model</vt:lpstr>
      <vt:lpstr>What is MapReduce?</vt:lpstr>
      <vt:lpstr>Why MapReduce?</vt:lpstr>
      <vt:lpstr>MapReduce model</vt:lpstr>
      <vt:lpstr>MapReduce model</vt:lpstr>
      <vt:lpstr>MapReduce model</vt:lpstr>
      <vt:lpstr>MapReduce alternatives</vt:lpstr>
      <vt:lpstr>MapReduce vs. RDBMS</vt:lpstr>
      <vt:lpstr>Data Structure</vt:lpstr>
      <vt:lpstr>What is Hadoop?</vt:lpstr>
      <vt:lpstr>Why Hadoop?</vt:lpstr>
      <vt:lpstr>Why Hadoop?</vt:lpstr>
      <vt:lpstr>Brief history</vt:lpstr>
      <vt:lpstr>1TB sort by Hadoop</vt:lpstr>
      <vt:lpstr>Who uses Hadoop? </vt:lpstr>
      <vt:lpstr>Assumptions</vt:lpstr>
      <vt:lpstr>Hadoop modules</vt:lpstr>
      <vt:lpstr>Hadoop architecture</vt:lpstr>
      <vt:lpstr>HDFS architecture</vt:lpstr>
      <vt:lpstr>HDFS architecture (reading)</vt:lpstr>
      <vt:lpstr>HDFS architecture (writing)</vt:lpstr>
      <vt:lpstr>Data replication in HDFS</vt:lpstr>
      <vt:lpstr>How to use Hadoop MapReduce?</vt:lpstr>
      <vt:lpstr>MapReduce structure</vt:lpstr>
      <vt:lpstr>MapReduce structure</vt:lpstr>
      <vt:lpstr>MapReduce structure</vt:lpstr>
      <vt:lpstr>Job submission (MapReduce v1)</vt:lpstr>
      <vt:lpstr>Job submission (MapReduce v1)</vt:lpstr>
      <vt:lpstr>Job submission (MapReduce v1)</vt:lpstr>
      <vt:lpstr>Job flow (MapReduce v1)</vt:lpstr>
      <vt:lpstr>Job flow (MapReduce v2)</vt:lpstr>
      <vt:lpstr>Hadoop Ecosystem</vt:lpstr>
      <vt:lpstr>Hadoop Ecosystem</vt:lpstr>
      <vt:lpstr>Hadoop exclusive technologies </vt:lpstr>
      <vt:lpstr>Examples of production use</vt:lpstr>
      <vt:lpstr>Size of releases</vt:lpstr>
      <vt:lpstr>Hadoop</vt:lpstr>
      <vt:lpstr>Hadoop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scale processing using Hadoop</dc:title>
  <dc:creator>J</dc:creator>
  <cp:lastModifiedBy>J</cp:lastModifiedBy>
  <cp:revision>76</cp:revision>
  <dcterms:created xsi:type="dcterms:W3CDTF">2013-11-02T23:57:07Z</dcterms:created>
  <dcterms:modified xsi:type="dcterms:W3CDTF">2014-04-28T09:34:44Z</dcterms:modified>
</cp:coreProperties>
</file>