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5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8" r:id="rId4"/>
    <p:sldId id="257" r:id="rId5"/>
    <p:sldId id="264" r:id="rId6"/>
    <p:sldId id="259" r:id="rId7"/>
    <p:sldId id="265" r:id="rId8"/>
    <p:sldId id="266" r:id="rId9"/>
    <p:sldId id="263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DFF83"/>
    <a:srgbClr val="57FFA3"/>
    <a:srgbClr val="FF6565"/>
    <a:srgbClr val="0000FF"/>
    <a:srgbClr val="FFCC00"/>
    <a:srgbClr val="CB1401"/>
    <a:srgbClr val="924900"/>
    <a:srgbClr val="000066"/>
    <a:srgbClr val="000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5" autoAdjust="0"/>
    <p:restoredTop sz="97978" autoAdjust="0"/>
  </p:normalViewPr>
  <p:slideViewPr>
    <p:cSldViewPr>
      <p:cViewPr varScale="1">
        <p:scale>
          <a:sx n="115" d="100"/>
          <a:sy n="115" d="100"/>
        </p:scale>
        <p:origin x="6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20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59CB1E6-9826-4150-BD16-D5039B39FC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631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Klepnutím lze upravit styly předlohy textu.</a:t>
            </a:r>
          </a:p>
          <a:p>
            <a:pPr lvl="1"/>
            <a:r>
              <a:rPr lang="en-US" noProof="0" smtClean="0"/>
              <a:t>Druhá úroveň</a:t>
            </a:r>
          </a:p>
          <a:p>
            <a:pPr lvl="2"/>
            <a:r>
              <a:rPr lang="en-US" noProof="0" smtClean="0"/>
              <a:t>Třetí úroveň</a:t>
            </a:r>
          </a:p>
          <a:p>
            <a:pPr lvl="3"/>
            <a:r>
              <a:rPr lang="en-US" noProof="0" smtClean="0"/>
              <a:t>Čtvrtá úroveň</a:t>
            </a:r>
          </a:p>
          <a:p>
            <a:pPr lvl="4"/>
            <a:r>
              <a:rPr lang="en-US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F4B639F-2ADD-42B7-9C18-570090776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19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343DE0-BFCE-4F1E-9038-15C717E1FDE8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713581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34BD37-E575-4C1C-9E05-350036D8D6D0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5402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FE9B15-9C09-4045-9985-17D176534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4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C4DBBA-D7F7-4621-98E9-934E30DB0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9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E2D10C-4AC9-4156-8EB1-0332CD518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22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648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12F607-DB83-45CF-8272-69701ED40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90666-5E6B-459C-89B4-F8D7418AD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6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E073A-3AFB-4ED3-8590-AB669C979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4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A8DC0-D907-4346-9B69-43A4D4D42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8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4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4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48C69-8E11-4A07-BC63-805C5370D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55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90D39-B607-4D11-9B21-21386BCFE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456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2F499-F98A-460A-8E47-04F8CCEEA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2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2EE60-D28C-43DA-A6BF-BF9C4CFEA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9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914400" cy="3206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47207-454B-4C6D-8BDC-DD8491A096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441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7594E-53EA-4E22-875D-BF044DC7F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2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132C5-88F6-4C84-AA61-75C11A67C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37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30D5D-AD4F-4BA6-9C61-517E26522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162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12892-258A-40FB-9507-62147706F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5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BA48E6-BAB3-4651-BF81-EEA61D6B8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4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4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4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AD10A1-8514-4A76-92DB-53DA17E39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F0649F-B327-483E-812A-15723432D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7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E26F6B-C111-4397-949E-DB862F1D5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5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F55FB9-68BE-4E5F-913C-3B4E67398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1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438061-1C30-4454-B483-87B566376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6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76E19D-7A69-47C4-B5FE-815847DE4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1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400800"/>
            <a:ext cx="6324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FC38F52-1EEB-46D9-8CBC-2A741178D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7" descr="head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52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10"/>
          <p:cNvSpPr>
            <a:spLocks noChangeShapeType="1"/>
          </p:cNvSpPr>
          <p:nvPr userDrawn="1"/>
        </p:nvSpPr>
        <p:spPr bwMode="auto">
          <a:xfrm>
            <a:off x="381000" y="1190625"/>
            <a:ext cx="83820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381000" y="6210300"/>
            <a:ext cx="83820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033" name="Picture 12" descr="fi_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6745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400800"/>
            <a:ext cx="6324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r>
              <a:rPr lang="en-US"/>
              <a:t>Laboratory of Data Intensive Systems and Applications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AF02974-DEB6-4E5C-8DAC-BF7F0D51B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 descr="head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52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7797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sz="3600" b="1" smtClean="0"/>
              <a:t>Multi-object Similarity Query Evaluation</a:t>
            </a:r>
            <a:endParaRPr lang="en-US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429000"/>
            <a:ext cx="5715000" cy="1447800"/>
          </a:xfrm>
        </p:spPr>
        <p:txBody>
          <a:bodyPr/>
          <a:lstStyle/>
          <a:p>
            <a:pPr eaLnBrk="1" hangingPunct="1"/>
            <a:r>
              <a:rPr lang="cs-CZ" smtClean="0"/>
              <a:t>Michal Batko</a:t>
            </a:r>
          </a:p>
        </p:txBody>
      </p:sp>
      <p:pic>
        <p:nvPicPr>
          <p:cNvPr id="17412" name="Picture 4" descr="fi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5" y="5086350"/>
            <a:ext cx="1389063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Multi-object query</a:t>
            </a:r>
          </a:p>
          <a:p>
            <a:pPr lvl="1"/>
            <a:r>
              <a:rPr lang="en-US" dirty="0" smtClean="0"/>
              <a:t>Potentially useful in various application</a:t>
            </a:r>
          </a:p>
          <a:p>
            <a:pPr lvl="1"/>
            <a:r>
              <a:rPr lang="en-US" dirty="0" smtClean="0"/>
              <a:t>Not much studied in context of similarity search</a:t>
            </a:r>
          </a:p>
          <a:p>
            <a:r>
              <a:rPr lang="en-US" dirty="0" smtClean="0"/>
              <a:t>Algorithm for M-Index can be designed</a:t>
            </a:r>
          </a:p>
          <a:p>
            <a:pPr lvl="1"/>
            <a:r>
              <a:rPr lang="en-US" dirty="0" smtClean="0"/>
              <a:t>Heuristic for finding the best-match buckets needs to be properly specified and evaluated</a:t>
            </a:r>
          </a:p>
          <a:p>
            <a:r>
              <a:rPr lang="en-US" dirty="0" smtClean="0"/>
              <a:t>Explore the properties of </a:t>
            </a:r>
            <a:r>
              <a:rPr lang="en-US" dirty="0" err="1" smtClean="0"/>
              <a:t>Voronoi</a:t>
            </a:r>
            <a:r>
              <a:rPr lang="en-US" dirty="0" smtClean="0"/>
              <a:t> space</a:t>
            </a:r>
          </a:p>
          <a:p>
            <a:pPr lvl="1"/>
            <a:r>
              <a:rPr lang="en-US" dirty="0" smtClean="0"/>
              <a:t>Can the promising cells be identified directly?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Data Intensive Systems and Applications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47207-454B-4C6D-8BDC-DD8491A096F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44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where we have</a:t>
            </a:r>
          </a:p>
          <a:p>
            <a:pPr lvl="1"/>
            <a:r>
              <a:rPr lang="en-US" dirty="0" smtClean="0"/>
              <a:t>multiple samples of the search object</a:t>
            </a:r>
          </a:p>
          <a:p>
            <a:pPr lvl="1"/>
            <a:r>
              <a:rPr lang="en-US" dirty="0" smtClean="0"/>
              <a:t>best match to any of the given objects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Multiple camera shots</a:t>
            </a:r>
          </a:p>
          <a:p>
            <a:pPr lvl="2"/>
            <a:r>
              <a:rPr lang="en-US" dirty="0" smtClean="0"/>
              <a:t>Tourist takes multiple pictures of a building</a:t>
            </a:r>
          </a:p>
          <a:p>
            <a:pPr lvl="1"/>
            <a:r>
              <a:rPr lang="en-US" dirty="0" smtClean="0"/>
              <a:t>Face recognition</a:t>
            </a:r>
          </a:p>
          <a:p>
            <a:pPr lvl="1"/>
            <a:r>
              <a:rPr lang="en-US" dirty="0" smtClean="0"/>
              <a:t>3D scanned input</a:t>
            </a:r>
          </a:p>
          <a:p>
            <a:pPr lvl="1"/>
            <a:r>
              <a:rPr lang="en-US" dirty="0" smtClean="0"/>
              <a:t>…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Data Intensive Systems and Applications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47207-454B-4C6D-8BDC-DD8491A096F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Line 60"/>
          <p:cNvSpPr>
            <a:spLocks noChangeShapeType="1"/>
          </p:cNvSpPr>
          <p:nvPr/>
        </p:nvSpPr>
        <p:spPr bwMode="auto">
          <a:xfrm flipH="1" flipV="1">
            <a:off x="6743372" y="4492831"/>
            <a:ext cx="241669" cy="19909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58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Laboratory of Data Intensive Systems and Applications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Multi-object Query Definition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Regular similarity query-by-example</a:t>
            </a:r>
          </a:p>
          <a:p>
            <a:pPr lvl="1" eaLnBrk="1" hangingPunct="1"/>
            <a:r>
              <a:rPr lang="en-US" sz="2400" dirty="0" smtClean="0"/>
              <a:t>one query object + parameters</a:t>
            </a:r>
          </a:p>
          <a:p>
            <a:pPr eaLnBrk="1" hangingPunct="1"/>
            <a:r>
              <a:rPr lang="en-US" sz="2800" dirty="0" smtClean="0"/>
              <a:t>Multi-object query Q({q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q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…, 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}, </a:t>
            </a:r>
            <a:r>
              <a:rPr lang="en-US" sz="2800" i="1" dirty="0" err="1" smtClean="0"/>
              <a:t>params</a:t>
            </a:r>
            <a:r>
              <a:rPr lang="en-US" sz="2800" dirty="0" smtClean="0"/>
              <a:t>)</a:t>
            </a:r>
          </a:p>
          <a:p>
            <a:pPr lvl="1" eaLnBrk="1" hangingPunct="1"/>
            <a:r>
              <a:rPr lang="en-US" sz="2400" dirty="0" smtClean="0"/>
              <a:t>several query objects + parameters</a:t>
            </a:r>
          </a:p>
          <a:p>
            <a:pPr lvl="1" eaLnBrk="1" hangingPunct="1"/>
            <a:r>
              <a:rPr lang="en-US" sz="2400" dirty="0" smtClean="0"/>
              <a:t>goal is to find the results that are best</a:t>
            </a:r>
            <a:br>
              <a:rPr lang="en-US" sz="2400" dirty="0" smtClean="0"/>
            </a:br>
            <a:r>
              <a:rPr lang="en-US" sz="2400" dirty="0" smtClean="0"/>
              <a:t>with respect to </a:t>
            </a:r>
            <a:r>
              <a:rPr lang="en-US" sz="2400" b="1" dirty="0" smtClean="0"/>
              <a:t>any </a:t>
            </a:r>
            <a:r>
              <a:rPr lang="en-US" sz="2400" dirty="0" smtClean="0"/>
              <a:t>of the query objects</a:t>
            </a:r>
            <a:endParaRPr lang="cs-CZ" sz="2400" b="1" dirty="0" smtClean="0"/>
          </a:p>
        </p:txBody>
      </p:sp>
      <p:sp>
        <p:nvSpPr>
          <p:cNvPr id="19461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22760D-32E8-492E-95AD-647FF34DD994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069925" y="4927600"/>
            <a:ext cx="100100" cy="100081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170025" y="5526983"/>
            <a:ext cx="100100" cy="100081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770725" y="5127761"/>
            <a:ext cx="100100" cy="100081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571625" y="5476393"/>
            <a:ext cx="100100" cy="100081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1870825" y="5726044"/>
            <a:ext cx="100100" cy="100081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2313219" y="5643533"/>
            <a:ext cx="100021" cy="10004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2363779" y="4945439"/>
            <a:ext cx="100021" cy="10004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2313219" y="4495800"/>
            <a:ext cx="100021" cy="10004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1066800" y="5592963"/>
            <a:ext cx="100021" cy="10004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1516346" y="4495800"/>
            <a:ext cx="100021" cy="10004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1117360" y="4845397"/>
            <a:ext cx="100021" cy="10004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1282700" y="4784725"/>
            <a:ext cx="1096963" cy="10969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1831181" y="5034234"/>
            <a:ext cx="449557" cy="29897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065303" y="5097986"/>
            <a:ext cx="260501" cy="366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i="1"/>
              <a:t>r</a:t>
            </a:r>
          </a:p>
        </p:txBody>
      </p:sp>
      <p:sp>
        <p:nvSpPr>
          <p:cNvPr id="24" name="Oval 22"/>
          <p:cNvSpPr>
            <a:spLocks noChangeArrowheads="1"/>
          </p:cNvSpPr>
          <p:nvPr/>
        </p:nvSpPr>
        <p:spPr bwMode="auto">
          <a:xfrm>
            <a:off x="2069925" y="4927600"/>
            <a:ext cx="100100" cy="100081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23"/>
          <p:cNvSpPr>
            <a:spLocks noChangeArrowheads="1"/>
          </p:cNvSpPr>
          <p:nvPr/>
        </p:nvSpPr>
        <p:spPr bwMode="auto">
          <a:xfrm>
            <a:off x="2170025" y="5526983"/>
            <a:ext cx="100100" cy="100081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24"/>
          <p:cNvSpPr>
            <a:spLocks noChangeArrowheads="1"/>
          </p:cNvSpPr>
          <p:nvPr/>
        </p:nvSpPr>
        <p:spPr bwMode="auto">
          <a:xfrm>
            <a:off x="1770725" y="5127761"/>
            <a:ext cx="100100" cy="100081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25"/>
          <p:cNvSpPr>
            <a:spLocks noChangeArrowheads="1"/>
          </p:cNvSpPr>
          <p:nvPr/>
        </p:nvSpPr>
        <p:spPr bwMode="auto">
          <a:xfrm>
            <a:off x="1571625" y="5476393"/>
            <a:ext cx="100100" cy="100081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26"/>
          <p:cNvSpPr>
            <a:spLocks noChangeArrowheads="1"/>
          </p:cNvSpPr>
          <p:nvPr/>
        </p:nvSpPr>
        <p:spPr bwMode="auto">
          <a:xfrm>
            <a:off x="1870825" y="5726044"/>
            <a:ext cx="100100" cy="100081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1781175" y="5260975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i="1" dirty="0" smtClean="0"/>
              <a:t>q</a:t>
            </a:r>
            <a:r>
              <a:rPr lang="en-US" i="1" dirty="0" smtClean="0"/>
              <a:t>1</a:t>
            </a:r>
            <a:endParaRPr lang="cs-CZ" i="1" dirty="0"/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781175" y="5283200"/>
            <a:ext cx="100013" cy="1000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1928421" y="4294882"/>
            <a:ext cx="1096963" cy="10969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Line 19"/>
          <p:cNvSpPr>
            <a:spLocks noChangeShapeType="1"/>
          </p:cNvSpPr>
          <p:nvPr/>
        </p:nvSpPr>
        <p:spPr bwMode="auto">
          <a:xfrm flipV="1">
            <a:off x="2476902" y="4544391"/>
            <a:ext cx="449557" cy="29897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711024" y="4608143"/>
            <a:ext cx="260501" cy="366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i="1"/>
              <a:t>r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2426896" y="4771132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i="1" dirty="0" smtClean="0"/>
              <a:t>q</a:t>
            </a:r>
            <a:r>
              <a:rPr lang="en-US" i="1" dirty="0" smtClean="0"/>
              <a:t>2</a:t>
            </a:r>
            <a:endParaRPr lang="cs-CZ" i="1" dirty="0"/>
          </a:p>
        </p:txBody>
      </p:sp>
      <p:sp>
        <p:nvSpPr>
          <p:cNvPr id="36" name="Rectangle 29"/>
          <p:cNvSpPr>
            <a:spLocks noChangeArrowheads="1"/>
          </p:cNvSpPr>
          <p:nvPr/>
        </p:nvSpPr>
        <p:spPr bwMode="auto">
          <a:xfrm>
            <a:off x="2426896" y="4793357"/>
            <a:ext cx="100013" cy="1000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03831" y="5849628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Range query – R({q1,q2}, r)</a:t>
            </a:r>
            <a:endParaRPr lang="cs-CZ" dirty="0"/>
          </a:p>
        </p:txBody>
      </p:sp>
      <p:sp>
        <p:nvSpPr>
          <p:cNvPr id="47" name="Oval 32"/>
          <p:cNvSpPr>
            <a:spLocks noChangeArrowheads="1"/>
          </p:cNvSpPr>
          <p:nvPr/>
        </p:nvSpPr>
        <p:spPr bwMode="auto">
          <a:xfrm>
            <a:off x="6449694" y="4864623"/>
            <a:ext cx="100013" cy="10001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Oval 34"/>
          <p:cNvSpPr>
            <a:spLocks noChangeArrowheads="1"/>
          </p:cNvSpPr>
          <p:nvPr/>
        </p:nvSpPr>
        <p:spPr bwMode="auto">
          <a:xfrm>
            <a:off x="6149657" y="5064648"/>
            <a:ext cx="100013" cy="10001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Oval 35"/>
          <p:cNvSpPr>
            <a:spLocks noChangeArrowheads="1"/>
          </p:cNvSpPr>
          <p:nvPr/>
        </p:nvSpPr>
        <p:spPr bwMode="auto">
          <a:xfrm>
            <a:off x="5951219" y="5413898"/>
            <a:ext cx="100013" cy="10001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6"/>
          <p:cNvSpPr>
            <a:spLocks noChangeArrowheads="1"/>
          </p:cNvSpPr>
          <p:nvPr/>
        </p:nvSpPr>
        <p:spPr bwMode="auto">
          <a:xfrm>
            <a:off x="6249669" y="5663136"/>
            <a:ext cx="101600" cy="10001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8"/>
          <p:cNvSpPr>
            <a:spLocks noChangeArrowheads="1"/>
          </p:cNvSpPr>
          <p:nvPr/>
        </p:nvSpPr>
        <p:spPr bwMode="auto">
          <a:xfrm>
            <a:off x="6692813" y="5580556"/>
            <a:ext cx="100021" cy="10004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9"/>
          <p:cNvSpPr>
            <a:spLocks noChangeArrowheads="1"/>
          </p:cNvSpPr>
          <p:nvPr/>
        </p:nvSpPr>
        <p:spPr bwMode="auto">
          <a:xfrm>
            <a:off x="6743373" y="4882462"/>
            <a:ext cx="100021" cy="10004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" name="Oval 40"/>
          <p:cNvSpPr>
            <a:spLocks noChangeArrowheads="1"/>
          </p:cNvSpPr>
          <p:nvPr/>
        </p:nvSpPr>
        <p:spPr bwMode="auto">
          <a:xfrm>
            <a:off x="6692813" y="4432823"/>
            <a:ext cx="100021" cy="10004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41"/>
          <p:cNvSpPr>
            <a:spLocks noChangeArrowheads="1"/>
          </p:cNvSpPr>
          <p:nvPr/>
        </p:nvSpPr>
        <p:spPr bwMode="auto">
          <a:xfrm>
            <a:off x="5446394" y="5529986"/>
            <a:ext cx="100021" cy="10004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42"/>
          <p:cNvSpPr>
            <a:spLocks noChangeArrowheads="1"/>
          </p:cNvSpPr>
          <p:nvPr/>
        </p:nvSpPr>
        <p:spPr bwMode="auto">
          <a:xfrm>
            <a:off x="5895940" y="4432823"/>
            <a:ext cx="100021" cy="10004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43"/>
          <p:cNvSpPr>
            <a:spLocks noChangeArrowheads="1"/>
          </p:cNvSpPr>
          <p:nvPr/>
        </p:nvSpPr>
        <p:spPr bwMode="auto">
          <a:xfrm>
            <a:off x="5496954" y="4782420"/>
            <a:ext cx="100021" cy="10004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49"/>
          <p:cNvSpPr>
            <a:spLocks noChangeArrowheads="1"/>
          </p:cNvSpPr>
          <p:nvPr/>
        </p:nvSpPr>
        <p:spPr bwMode="auto">
          <a:xfrm>
            <a:off x="6449694" y="4864623"/>
            <a:ext cx="100013" cy="10001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51"/>
          <p:cNvSpPr>
            <a:spLocks noChangeArrowheads="1"/>
          </p:cNvSpPr>
          <p:nvPr/>
        </p:nvSpPr>
        <p:spPr bwMode="auto">
          <a:xfrm>
            <a:off x="6149657" y="5064648"/>
            <a:ext cx="100013" cy="1000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52"/>
          <p:cNvSpPr>
            <a:spLocks noChangeArrowheads="1"/>
          </p:cNvSpPr>
          <p:nvPr/>
        </p:nvSpPr>
        <p:spPr bwMode="auto">
          <a:xfrm>
            <a:off x="5951219" y="5413898"/>
            <a:ext cx="100013" cy="1000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53"/>
          <p:cNvSpPr>
            <a:spLocks noChangeArrowheads="1"/>
          </p:cNvSpPr>
          <p:nvPr/>
        </p:nvSpPr>
        <p:spPr bwMode="auto">
          <a:xfrm>
            <a:off x="6249669" y="5663136"/>
            <a:ext cx="101600" cy="1000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Line 57"/>
          <p:cNvSpPr>
            <a:spLocks noChangeShapeType="1"/>
          </p:cNvSpPr>
          <p:nvPr/>
        </p:nvSpPr>
        <p:spPr bwMode="auto">
          <a:xfrm flipH="1" flipV="1">
            <a:off x="6203632" y="5120211"/>
            <a:ext cx="119062" cy="2095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58"/>
          <p:cNvSpPr>
            <a:spLocks noChangeShapeType="1"/>
          </p:cNvSpPr>
          <p:nvPr/>
        </p:nvSpPr>
        <p:spPr bwMode="auto">
          <a:xfrm flipH="1">
            <a:off x="6002019" y="5321823"/>
            <a:ext cx="319088" cy="1412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59"/>
          <p:cNvSpPr>
            <a:spLocks noChangeShapeType="1"/>
          </p:cNvSpPr>
          <p:nvPr/>
        </p:nvSpPr>
        <p:spPr bwMode="auto">
          <a:xfrm flipH="1">
            <a:off x="6300469" y="5331348"/>
            <a:ext cx="14288" cy="3778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6271894" y="5255148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i="1" dirty="0" smtClean="0"/>
              <a:t>q</a:t>
            </a:r>
            <a:r>
              <a:rPr lang="en-US" i="1" dirty="0" smtClean="0"/>
              <a:t>1</a:t>
            </a:r>
            <a:endParaRPr lang="cs-CZ" i="1" dirty="0"/>
          </a:p>
        </p:txBody>
      </p:sp>
      <p:sp>
        <p:nvSpPr>
          <p:cNvPr id="62" name="Rectangle 56"/>
          <p:cNvSpPr>
            <a:spLocks noChangeArrowheads="1"/>
          </p:cNvSpPr>
          <p:nvPr/>
        </p:nvSpPr>
        <p:spPr bwMode="auto">
          <a:xfrm>
            <a:off x="6271894" y="5277373"/>
            <a:ext cx="100013" cy="1000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Text Box 55"/>
          <p:cNvSpPr txBox="1">
            <a:spLocks noChangeArrowheads="1"/>
          </p:cNvSpPr>
          <p:nvPr/>
        </p:nvSpPr>
        <p:spPr bwMode="auto">
          <a:xfrm>
            <a:off x="6930698" y="4615791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i="1" dirty="0" smtClean="0"/>
              <a:t>q</a:t>
            </a:r>
            <a:r>
              <a:rPr lang="en-US" i="1" dirty="0" smtClean="0"/>
              <a:t>2</a:t>
            </a:r>
            <a:endParaRPr lang="cs-CZ" i="1" dirty="0"/>
          </a:p>
        </p:txBody>
      </p:sp>
      <p:sp>
        <p:nvSpPr>
          <p:cNvPr id="66" name="Line 60"/>
          <p:cNvSpPr>
            <a:spLocks noChangeShapeType="1"/>
          </p:cNvSpPr>
          <p:nvPr/>
        </p:nvSpPr>
        <p:spPr bwMode="auto">
          <a:xfrm flipH="1">
            <a:off x="6792834" y="4691928"/>
            <a:ext cx="192207" cy="253511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Rectangle 56"/>
          <p:cNvSpPr>
            <a:spLocks noChangeArrowheads="1"/>
          </p:cNvSpPr>
          <p:nvPr/>
        </p:nvSpPr>
        <p:spPr bwMode="auto">
          <a:xfrm>
            <a:off x="6930698" y="4638016"/>
            <a:ext cx="100013" cy="1000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144078" y="41938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 = 5</a:t>
            </a:r>
            <a:endParaRPr lang="cs-CZ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5203652" y="5841134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kNN</a:t>
            </a:r>
            <a:r>
              <a:rPr lang="en-US" dirty="0" smtClean="0"/>
              <a:t> query – </a:t>
            </a:r>
            <a:r>
              <a:rPr lang="en-US" dirty="0" err="1" smtClean="0"/>
              <a:t>kNN</a:t>
            </a:r>
            <a:r>
              <a:rPr lang="en-US" dirty="0" smtClean="0"/>
              <a:t>({q1,q2}, k)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Relational databases</a:t>
            </a:r>
          </a:p>
          <a:p>
            <a:pPr lvl="1"/>
            <a:r>
              <a:rPr lang="en-US" sz="2000" dirty="0" smtClean="0"/>
              <a:t>Optimizations for searching multiple values in indexes</a:t>
            </a:r>
          </a:p>
          <a:p>
            <a:r>
              <a:rPr lang="en-US" sz="2400" dirty="0" smtClean="0"/>
              <a:t>Text search</a:t>
            </a:r>
            <a:endParaRPr lang="en-US" sz="2000" dirty="0" smtClean="0"/>
          </a:p>
          <a:p>
            <a:pPr lvl="1"/>
            <a:r>
              <a:rPr lang="en-US" sz="2000" dirty="0" smtClean="0"/>
              <a:t>Special case: multiple query documents</a:t>
            </a:r>
          </a:p>
          <a:p>
            <a:pPr lvl="2"/>
            <a:r>
              <a:rPr lang="en-US" sz="1800" dirty="0" smtClean="0"/>
              <a:t>Combined vector of keywords (cannot just boost the frequencies)</a:t>
            </a:r>
          </a:p>
          <a:p>
            <a:r>
              <a:rPr lang="en-US" sz="2400" dirty="0" smtClean="0"/>
              <a:t>Multi-modal search</a:t>
            </a:r>
          </a:p>
          <a:p>
            <a:pPr lvl="1"/>
            <a:r>
              <a:rPr lang="en-US" sz="2000" dirty="0" smtClean="0"/>
              <a:t>Specialization of the technique:</a:t>
            </a:r>
          </a:p>
          <a:p>
            <a:pPr lvl="2"/>
            <a:r>
              <a:rPr lang="en-US" sz="1800" dirty="0" smtClean="0"/>
              <a:t>Only one domain, </a:t>
            </a:r>
            <a:r>
              <a:rPr lang="en-US" sz="1800" i="1" dirty="0" smtClean="0"/>
              <a:t>minimum</a:t>
            </a:r>
            <a:r>
              <a:rPr lang="en-US" sz="1800" dirty="0" smtClean="0"/>
              <a:t> aggregation function</a:t>
            </a:r>
          </a:p>
          <a:p>
            <a:r>
              <a:rPr lang="en-US" sz="2600" dirty="0" smtClean="0"/>
              <a:t>Vector space approach</a:t>
            </a:r>
          </a:p>
          <a:p>
            <a:pPr lvl="1"/>
            <a:r>
              <a:rPr lang="en-US" sz="2200" dirty="0" smtClean="0"/>
              <a:t>Compute a new single-query object</a:t>
            </a:r>
          </a:p>
          <a:p>
            <a:r>
              <a:rPr lang="en-US" sz="2600" dirty="0"/>
              <a:t>Tree structure evaluation extension</a:t>
            </a:r>
          </a:p>
          <a:p>
            <a:pPr lvl="1"/>
            <a:r>
              <a:rPr lang="en-US" sz="2200" dirty="0"/>
              <a:t>Multiple paths of a tree are traversed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Data Intensive Systems and Applications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47207-454B-4C6D-8BDC-DD8491A096F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19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Base-line Approach</a:t>
            </a:r>
            <a:br>
              <a:rPr lang="en-US" dirty="0" smtClean="0"/>
            </a:br>
            <a:r>
              <a:rPr lang="en-US" sz="2400" dirty="0" smtClean="0"/>
              <a:t>(Multi-modal search)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537245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Evaluate a separate query for each query object</a:t>
            </a:r>
          </a:p>
          <a:p>
            <a:r>
              <a:rPr lang="en-US" sz="2800" dirty="0" smtClean="0"/>
              <a:t>Merge the results</a:t>
            </a:r>
          </a:p>
          <a:p>
            <a:endParaRPr lang="en-US" sz="2800" dirty="0"/>
          </a:p>
          <a:p>
            <a:r>
              <a:rPr lang="en-US" sz="2800" dirty="0" smtClean="0"/>
              <a:t>Pros</a:t>
            </a:r>
          </a:p>
          <a:p>
            <a:pPr lvl="1"/>
            <a:r>
              <a:rPr lang="en-US" sz="2400" dirty="0" smtClean="0"/>
              <a:t>Use engine without modification</a:t>
            </a:r>
          </a:p>
          <a:p>
            <a:pPr lvl="1"/>
            <a:r>
              <a:rPr lang="en-US" sz="2400" dirty="0" smtClean="0"/>
              <a:t>Can evaluate any query</a:t>
            </a:r>
          </a:p>
          <a:p>
            <a:r>
              <a:rPr lang="en-US" sz="2800" dirty="0" smtClean="0"/>
              <a:t>Cons</a:t>
            </a:r>
          </a:p>
          <a:p>
            <a:pPr lvl="1"/>
            <a:r>
              <a:rPr lang="en-US" sz="2400" dirty="0"/>
              <a:t>Same part of the index is likely visited multiple times</a:t>
            </a:r>
          </a:p>
          <a:p>
            <a:pPr lvl="1"/>
            <a:r>
              <a:rPr lang="en-US" sz="2400" dirty="0"/>
              <a:t>Parallelization drawback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Data Intensive Systems and Applications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47207-454B-4C6D-8BDC-DD8491A096F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6248400" y="1447800"/>
            <a:ext cx="19812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Multi-object query</a:t>
            </a:r>
            <a:endParaRPr lang="cs-CZ" sz="1600" dirty="0"/>
          </a:p>
        </p:txBody>
      </p:sp>
      <p:sp>
        <p:nvSpPr>
          <p:cNvPr id="8" name="Válec 7"/>
          <p:cNvSpPr/>
          <p:nvPr/>
        </p:nvSpPr>
        <p:spPr>
          <a:xfrm>
            <a:off x="6323901" y="3352800"/>
            <a:ext cx="1981200" cy="873252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Search </a:t>
            </a:r>
            <a:r>
              <a:rPr lang="en-US" dirty="0" smtClean="0"/>
              <a:t>engine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6458125" y="1981200"/>
            <a:ext cx="457200" cy="457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q</a:t>
            </a:r>
            <a:r>
              <a:rPr lang="en-US" sz="1100" baseline="-25000" dirty="0" smtClean="0"/>
              <a:t>1</a:t>
            </a:r>
            <a:endParaRPr lang="cs-CZ" sz="1100" baseline="-25000" dirty="0"/>
          </a:p>
        </p:txBody>
      </p:sp>
      <p:sp>
        <p:nvSpPr>
          <p:cNvPr id="10" name="Ovál 9"/>
          <p:cNvSpPr/>
          <p:nvPr/>
        </p:nvSpPr>
        <p:spPr>
          <a:xfrm>
            <a:off x="7543800" y="1981200"/>
            <a:ext cx="457200" cy="457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q</a:t>
            </a:r>
            <a:r>
              <a:rPr lang="en-US" sz="1100" baseline="-25000" dirty="0" smtClean="0"/>
              <a:t>2</a:t>
            </a:r>
            <a:endParaRPr lang="cs-CZ" sz="1100" baseline="-25000" dirty="0"/>
          </a:p>
        </p:txBody>
      </p:sp>
      <p:sp>
        <p:nvSpPr>
          <p:cNvPr id="13" name="Obdélník 12"/>
          <p:cNvSpPr/>
          <p:nvPr/>
        </p:nvSpPr>
        <p:spPr>
          <a:xfrm>
            <a:off x="6248400" y="2590800"/>
            <a:ext cx="990600" cy="422148"/>
          </a:xfrm>
          <a:prstGeom prst="rect">
            <a:avLst/>
          </a:prstGeom>
          <a:solidFill>
            <a:srgbClr val="FF6565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Query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315200" y="2590800"/>
            <a:ext cx="990600" cy="422148"/>
          </a:xfrm>
          <a:prstGeom prst="rect">
            <a:avLst/>
          </a:prstGeom>
          <a:solidFill>
            <a:srgbClr val="1DFF83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Query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8" name="Šipka dolů 17"/>
          <p:cNvSpPr/>
          <p:nvPr/>
        </p:nvSpPr>
        <p:spPr>
          <a:xfrm>
            <a:off x="7568184" y="3124200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6248400" y="4530852"/>
            <a:ext cx="990600" cy="422148"/>
          </a:xfrm>
          <a:prstGeom prst="rect">
            <a:avLst/>
          </a:prstGeom>
          <a:solidFill>
            <a:srgbClr val="FF6565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Result 1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7315200" y="4530852"/>
            <a:ext cx="990600" cy="422148"/>
          </a:xfrm>
          <a:prstGeom prst="rect">
            <a:avLst/>
          </a:prstGeom>
          <a:solidFill>
            <a:srgbClr val="1DFF83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Result 2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6248400" y="5410200"/>
            <a:ext cx="19812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Merged result</a:t>
            </a:r>
            <a:endParaRPr lang="cs-CZ" sz="1600" dirty="0"/>
          </a:p>
        </p:txBody>
      </p:sp>
      <p:sp>
        <p:nvSpPr>
          <p:cNvPr id="23" name="Šipka dolů 22"/>
          <p:cNvSpPr/>
          <p:nvPr/>
        </p:nvSpPr>
        <p:spPr>
          <a:xfrm>
            <a:off x="6501384" y="3124200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lů 23"/>
          <p:cNvSpPr/>
          <p:nvPr/>
        </p:nvSpPr>
        <p:spPr>
          <a:xfrm>
            <a:off x="7568184" y="4160736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>
            <a:off x="6501384" y="4160736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lů 26"/>
          <p:cNvSpPr/>
          <p:nvPr/>
        </p:nvSpPr>
        <p:spPr>
          <a:xfrm>
            <a:off x="7564689" y="5021811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lů 27"/>
          <p:cNvSpPr/>
          <p:nvPr/>
        </p:nvSpPr>
        <p:spPr>
          <a:xfrm>
            <a:off x="6497889" y="5021811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51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  <p:bldP spid="9" grpId="0" animBg="1"/>
      <p:bldP spid="10" grpId="0" animBg="1"/>
      <p:bldP spid="13" grpId="0" animBg="1"/>
      <p:bldP spid="15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space 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537245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Compute a single query</a:t>
            </a:r>
          </a:p>
          <a:p>
            <a:pPr lvl="1"/>
            <a:r>
              <a:rPr lang="en-US" sz="2400" dirty="0" smtClean="0"/>
              <a:t>Can be centroid of the queries or some specialized algorithm that utilizes other knowledge about the space</a:t>
            </a:r>
          </a:p>
          <a:p>
            <a:r>
              <a:rPr lang="en-US" sz="2800" dirty="0" smtClean="0"/>
              <a:t>Execute as normal single query</a:t>
            </a:r>
          </a:p>
          <a:p>
            <a:endParaRPr lang="en-US" sz="2800" dirty="0"/>
          </a:p>
          <a:p>
            <a:r>
              <a:rPr lang="en-US" sz="2800" dirty="0" smtClean="0"/>
              <a:t>Pros</a:t>
            </a:r>
          </a:p>
          <a:p>
            <a:pPr lvl="1"/>
            <a:r>
              <a:rPr lang="en-US" sz="2400" dirty="0" smtClean="0"/>
              <a:t>Use engine without modification</a:t>
            </a:r>
          </a:p>
          <a:p>
            <a:r>
              <a:rPr lang="en-US" sz="2800" dirty="0"/>
              <a:t>Cons</a:t>
            </a:r>
          </a:p>
          <a:p>
            <a:pPr lvl="1"/>
            <a:r>
              <a:rPr lang="en-US" sz="2400" dirty="0"/>
              <a:t>Need to specify the query merging algorithm</a:t>
            </a:r>
          </a:p>
          <a:p>
            <a:pPr lvl="1"/>
            <a:r>
              <a:rPr lang="en-US" sz="2400" dirty="0"/>
              <a:t>Approximation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Laboratory of Data Intensive Systems and Applications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47207-454B-4C6D-8BDC-DD8491A096F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6323901" y="1447800"/>
            <a:ext cx="19812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Multi-object query</a:t>
            </a:r>
            <a:endParaRPr lang="cs-CZ" sz="1600" dirty="0"/>
          </a:p>
        </p:txBody>
      </p:sp>
      <p:sp>
        <p:nvSpPr>
          <p:cNvPr id="8" name="Válec 7"/>
          <p:cNvSpPr/>
          <p:nvPr/>
        </p:nvSpPr>
        <p:spPr>
          <a:xfrm>
            <a:off x="6323901" y="3352800"/>
            <a:ext cx="1981200" cy="873252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Search </a:t>
            </a:r>
            <a:r>
              <a:rPr lang="en-US" dirty="0" smtClean="0"/>
              <a:t>engine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6533626" y="1981200"/>
            <a:ext cx="457200" cy="457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q</a:t>
            </a:r>
            <a:r>
              <a:rPr lang="en-US" sz="1100" baseline="-25000" dirty="0" smtClean="0"/>
              <a:t>1</a:t>
            </a:r>
            <a:endParaRPr lang="cs-CZ" sz="1100" baseline="-25000" dirty="0"/>
          </a:p>
        </p:txBody>
      </p:sp>
      <p:sp>
        <p:nvSpPr>
          <p:cNvPr id="10" name="Ovál 9"/>
          <p:cNvSpPr/>
          <p:nvPr/>
        </p:nvSpPr>
        <p:spPr>
          <a:xfrm>
            <a:off x="7619301" y="1981200"/>
            <a:ext cx="457200" cy="457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q</a:t>
            </a:r>
            <a:r>
              <a:rPr lang="en-US" sz="1100" baseline="-25000" dirty="0" smtClean="0"/>
              <a:t>2</a:t>
            </a:r>
            <a:endParaRPr lang="cs-CZ" sz="1100" baseline="-25000" dirty="0"/>
          </a:p>
        </p:txBody>
      </p:sp>
      <p:sp>
        <p:nvSpPr>
          <p:cNvPr id="22" name="Obdélník 21"/>
          <p:cNvSpPr/>
          <p:nvPr/>
        </p:nvSpPr>
        <p:spPr>
          <a:xfrm>
            <a:off x="6323901" y="4790211"/>
            <a:ext cx="19812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Result</a:t>
            </a:r>
            <a:endParaRPr lang="cs-CZ" sz="1600" dirty="0"/>
          </a:p>
        </p:txBody>
      </p:sp>
      <p:sp>
        <p:nvSpPr>
          <p:cNvPr id="23" name="Šipka dolů 22"/>
          <p:cNvSpPr/>
          <p:nvPr/>
        </p:nvSpPr>
        <p:spPr>
          <a:xfrm>
            <a:off x="7075247" y="3128385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6927210" y="2552700"/>
            <a:ext cx="768990" cy="4572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q</a:t>
            </a:r>
            <a:r>
              <a:rPr lang="en-US" sz="1100" baseline="-25000" dirty="0" smtClean="0"/>
              <a:t>1</a:t>
            </a:r>
            <a:r>
              <a:rPr lang="en-US" sz="1100" dirty="0" smtClean="0"/>
              <a:t>+q</a:t>
            </a:r>
            <a:r>
              <a:rPr lang="en-US" sz="1100" baseline="-25000" dirty="0" smtClean="0"/>
              <a:t>2 </a:t>
            </a:r>
            <a:endParaRPr lang="cs-CZ" sz="1100" baseline="-25000" dirty="0"/>
          </a:p>
        </p:txBody>
      </p:sp>
      <p:sp>
        <p:nvSpPr>
          <p:cNvPr id="29" name="Šipka dolů 28"/>
          <p:cNvSpPr/>
          <p:nvPr/>
        </p:nvSpPr>
        <p:spPr>
          <a:xfrm>
            <a:off x="7069389" y="4305300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31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  <p:bldP spid="9" grpId="0" animBg="1"/>
      <p:bldP spid="10" grpId="0" animBg="1"/>
      <p:bldP spid="22" grpId="0" animBg="1"/>
      <p:bldP spid="23" grpId="0" animBg="1"/>
      <p:bldP spid="26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Tree-based 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537245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Modify tree traversal</a:t>
            </a:r>
          </a:p>
          <a:p>
            <a:pPr lvl="1"/>
            <a:r>
              <a:rPr lang="en-US" sz="2000" dirty="0" smtClean="0"/>
              <a:t>In each branch, traverse if any of the query objects matches</a:t>
            </a:r>
          </a:p>
          <a:p>
            <a:endParaRPr lang="en-US" sz="2800" dirty="0"/>
          </a:p>
          <a:p>
            <a:r>
              <a:rPr lang="en-US" sz="2800" dirty="0" smtClean="0"/>
              <a:t>Pros</a:t>
            </a:r>
          </a:p>
          <a:p>
            <a:pPr lvl="1"/>
            <a:r>
              <a:rPr lang="en-US" sz="2400" dirty="0" smtClean="0"/>
              <a:t>Efficient, precise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ata are accessed once</a:t>
            </a:r>
          </a:p>
          <a:p>
            <a:r>
              <a:rPr lang="en-US" sz="2800" dirty="0" smtClean="0"/>
              <a:t>Cons</a:t>
            </a:r>
          </a:p>
          <a:p>
            <a:pPr lvl="1"/>
            <a:r>
              <a:rPr lang="en-US" sz="2400" dirty="0" smtClean="0"/>
              <a:t>Specialized structure is needed</a:t>
            </a:r>
          </a:p>
          <a:p>
            <a:pPr lvl="1"/>
            <a:r>
              <a:rPr lang="en-US" sz="2400" dirty="0" smtClean="0"/>
              <a:t>Usable for “</a:t>
            </a:r>
            <a:r>
              <a:rPr lang="en-US" sz="2400" dirty="0" err="1" smtClean="0"/>
              <a:t>prunable</a:t>
            </a:r>
            <a:r>
              <a:rPr lang="en-US" sz="2400" dirty="0" smtClean="0"/>
              <a:t>” queries</a:t>
            </a:r>
          </a:p>
          <a:p>
            <a:pPr lvl="2"/>
            <a:r>
              <a:rPr lang="en-US" sz="2000" dirty="0" smtClean="0"/>
              <a:t>such as range query</a:t>
            </a:r>
          </a:p>
          <a:p>
            <a:pPr lvl="2"/>
            <a:r>
              <a:rPr lang="en-US" sz="2000" dirty="0" smtClean="0"/>
              <a:t>modification for </a:t>
            </a:r>
            <a:r>
              <a:rPr lang="en-US" sz="2000" dirty="0" err="1" smtClean="0"/>
              <a:t>kNN</a:t>
            </a:r>
            <a:r>
              <a:rPr lang="en-US" sz="2000" dirty="0" smtClean="0"/>
              <a:t> exists</a:t>
            </a:r>
          </a:p>
          <a:p>
            <a:pPr lvl="3"/>
            <a:r>
              <a:rPr lang="en-US" sz="1600" dirty="0" smtClean="0"/>
              <a:t>traverse to most likely leaf for each query</a:t>
            </a:r>
          </a:p>
          <a:p>
            <a:pPr lvl="3"/>
            <a:r>
              <a:rPr lang="en-US" sz="1600" dirty="0" smtClean="0"/>
              <a:t>use the radius to backtrack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Laboratory of Data Intensive Systems and Applications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47207-454B-4C6D-8BDC-DD8491A096F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6323901" y="1447800"/>
            <a:ext cx="19812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Multi-object query</a:t>
            </a:r>
            <a:endParaRPr lang="cs-CZ" sz="1600" dirty="0"/>
          </a:p>
        </p:txBody>
      </p:sp>
      <p:sp>
        <p:nvSpPr>
          <p:cNvPr id="8" name="Válec 7"/>
          <p:cNvSpPr/>
          <p:nvPr/>
        </p:nvSpPr>
        <p:spPr>
          <a:xfrm>
            <a:off x="6321105" y="2656960"/>
            <a:ext cx="1981200" cy="1981549"/>
          </a:xfrm>
          <a:prstGeom prst="can">
            <a:avLst>
              <a:gd name="adj" fmla="val 1229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/>
              <a:t>Search </a:t>
            </a:r>
            <a:r>
              <a:rPr lang="en-US" dirty="0" smtClean="0"/>
              <a:t>engine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6533626" y="1981200"/>
            <a:ext cx="457200" cy="457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q</a:t>
            </a:r>
            <a:r>
              <a:rPr lang="en-US" sz="1100" baseline="-25000" dirty="0" smtClean="0"/>
              <a:t>1</a:t>
            </a:r>
            <a:endParaRPr lang="cs-CZ" sz="1100" baseline="-25000" dirty="0"/>
          </a:p>
        </p:txBody>
      </p:sp>
      <p:sp>
        <p:nvSpPr>
          <p:cNvPr id="10" name="Ovál 9"/>
          <p:cNvSpPr/>
          <p:nvPr/>
        </p:nvSpPr>
        <p:spPr>
          <a:xfrm>
            <a:off x="7619301" y="1981200"/>
            <a:ext cx="457200" cy="457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q</a:t>
            </a:r>
            <a:r>
              <a:rPr lang="en-US" sz="1100" baseline="-25000" dirty="0" smtClean="0"/>
              <a:t>2</a:t>
            </a:r>
            <a:endParaRPr lang="cs-CZ" sz="1100" baseline="-25000" dirty="0"/>
          </a:p>
        </p:txBody>
      </p:sp>
      <p:sp>
        <p:nvSpPr>
          <p:cNvPr id="22" name="Obdélník 21"/>
          <p:cNvSpPr/>
          <p:nvPr/>
        </p:nvSpPr>
        <p:spPr>
          <a:xfrm>
            <a:off x="6323901" y="5181600"/>
            <a:ext cx="19812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Result</a:t>
            </a:r>
            <a:endParaRPr lang="cs-CZ" sz="1600" dirty="0"/>
          </a:p>
        </p:txBody>
      </p:sp>
      <p:sp>
        <p:nvSpPr>
          <p:cNvPr id="23" name="Šipka dolů 22"/>
          <p:cNvSpPr/>
          <p:nvPr/>
        </p:nvSpPr>
        <p:spPr>
          <a:xfrm>
            <a:off x="7045969" y="2400649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lů 28"/>
          <p:cNvSpPr/>
          <p:nvPr/>
        </p:nvSpPr>
        <p:spPr>
          <a:xfrm>
            <a:off x="7069389" y="4724400"/>
            <a:ext cx="484632" cy="31449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5" name="Skupina 54"/>
          <p:cNvGrpSpPr/>
          <p:nvPr/>
        </p:nvGrpSpPr>
        <p:grpSpPr>
          <a:xfrm>
            <a:off x="6705600" y="3424155"/>
            <a:ext cx="1548301" cy="1061739"/>
            <a:chOff x="6705600" y="3424155"/>
            <a:chExt cx="1548301" cy="1061739"/>
          </a:xfrm>
        </p:grpSpPr>
        <p:sp>
          <p:nvSpPr>
            <p:cNvPr id="16" name="Zaoblený obdélník 15"/>
            <p:cNvSpPr/>
            <p:nvPr/>
          </p:nvSpPr>
          <p:spPr>
            <a:xfrm>
              <a:off x="7038755" y="3424155"/>
              <a:ext cx="545900" cy="152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Zaoblený obdélník 18"/>
            <p:cNvSpPr/>
            <p:nvPr/>
          </p:nvSpPr>
          <p:spPr>
            <a:xfrm>
              <a:off x="6705600" y="3671091"/>
              <a:ext cx="545900" cy="152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Zaoblený obdélník 19"/>
            <p:cNvSpPr/>
            <p:nvPr/>
          </p:nvSpPr>
          <p:spPr>
            <a:xfrm>
              <a:off x="7391400" y="3680466"/>
              <a:ext cx="545900" cy="152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1" name="Zaoblený obdélník 20"/>
            <p:cNvSpPr/>
            <p:nvPr/>
          </p:nvSpPr>
          <p:spPr>
            <a:xfrm>
              <a:off x="7708001" y="3952360"/>
              <a:ext cx="545900" cy="152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Zaoblený obdélník 23"/>
            <p:cNvSpPr/>
            <p:nvPr/>
          </p:nvSpPr>
          <p:spPr>
            <a:xfrm>
              <a:off x="7086600" y="3952360"/>
              <a:ext cx="545900" cy="152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se šipkou 11"/>
            <p:cNvCxnSpPr>
              <a:stCxn id="16" idx="2"/>
              <a:endCxn id="19" idx="0"/>
            </p:cNvCxnSpPr>
            <p:nvPr/>
          </p:nvCxnSpPr>
          <p:spPr>
            <a:xfrm flipH="1">
              <a:off x="6978550" y="3576555"/>
              <a:ext cx="333155" cy="945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/>
            <p:cNvCxnSpPr>
              <a:endCxn id="20" idx="0"/>
            </p:cNvCxnSpPr>
            <p:nvPr/>
          </p:nvCxnSpPr>
          <p:spPr>
            <a:xfrm>
              <a:off x="7311705" y="3571359"/>
              <a:ext cx="352645" cy="1091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>
              <a:stCxn id="20" idx="2"/>
              <a:endCxn id="24" idx="0"/>
            </p:cNvCxnSpPr>
            <p:nvPr/>
          </p:nvCxnSpPr>
          <p:spPr>
            <a:xfrm flipH="1">
              <a:off x="7359550" y="3832866"/>
              <a:ext cx="304800" cy="119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>
              <a:stCxn id="20" idx="2"/>
              <a:endCxn id="21" idx="0"/>
            </p:cNvCxnSpPr>
            <p:nvPr/>
          </p:nvCxnSpPr>
          <p:spPr>
            <a:xfrm>
              <a:off x="7664350" y="3832866"/>
              <a:ext cx="316601" cy="119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Válec 30"/>
            <p:cNvSpPr/>
            <p:nvPr/>
          </p:nvSpPr>
          <p:spPr>
            <a:xfrm>
              <a:off x="6833061" y="4308875"/>
              <a:ext cx="293701" cy="17701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Válec 31"/>
            <p:cNvSpPr/>
            <p:nvPr/>
          </p:nvSpPr>
          <p:spPr>
            <a:xfrm>
              <a:off x="7212699" y="4308874"/>
              <a:ext cx="293701" cy="17701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Válec 32"/>
            <p:cNvSpPr/>
            <p:nvPr/>
          </p:nvSpPr>
          <p:spPr>
            <a:xfrm>
              <a:off x="7834914" y="4304588"/>
              <a:ext cx="293701" cy="17701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4" name="Přímá spojnice se šipkou 33"/>
            <p:cNvCxnSpPr>
              <a:stCxn id="19" idx="2"/>
              <a:endCxn id="31" idx="1"/>
            </p:cNvCxnSpPr>
            <p:nvPr/>
          </p:nvCxnSpPr>
          <p:spPr>
            <a:xfrm>
              <a:off x="6978550" y="3823491"/>
              <a:ext cx="1362" cy="4853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stCxn id="24" idx="2"/>
              <a:endCxn id="32" idx="1"/>
            </p:cNvCxnSpPr>
            <p:nvPr/>
          </p:nvCxnSpPr>
          <p:spPr>
            <a:xfrm>
              <a:off x="7359550" y="4104760"/>
              <a:ext cx="0" cy="2041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se šipkou 40"/>
            <p:cNvCxnSpPr>
              <a:stCxn id="21" idx="2"/>
              <a:endCxn id="33" idx="1"/>
            </p:cNvCxnSpPr>
            <p:nvPr/>
          </p:nvCxnSpPr>
          <p:spPr>
            <a:xfrm>
              <a:off x="7980951" y="4104760"/>
              <a:ext cx="814" cy="1998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ál 43"/>
          <p:cNvSpPr/>
          <p:nvPr/>
        </p:nvSpPr>
        <p:spPr>
          <a:xfrm>
            <a:off x="7183212" y="3466976"/>
            <a:ext cx="81045" cy="8104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7327669" y="3463516"/>
            <a:ext cx="81045" cy="810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6934289" y="3706768"/>
            <a:ext cx="81045" cy="8104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7546898" y="3717400"/>
            <a:ext cx="81045" cy="8104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7691355" y="3713940"/>
            <a:ext cx="81045" cy="810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7319026" y="3981345"/>
            <a:ext cx="81045" cy="810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7850999" y="3983629"/>
            <a:ext cx="81045" cy="8104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7995456" y="3988558"/>
            <a:ext cx="81045" cy="810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01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  <p:bldP spid="9" grpId="0" animBg="1"/>
      <p:bldP spid="10" grpId="0" animBg="1"/>
      <p:bldP spid="22" grpId="0" animBg="1"/>
      <p:bldP spid="23" grpId="0" animBg="1"/>
      <p:bldP spid="29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3" grpId="0" animBg="1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Hash-based approach</a:t>
            </a:r>
            <a:br>
              <a:rPr lang="en-US" dirty="0" smtClean="0"/>
            </a:br>
            <a:r>
              <a:rPr lang="en-US" sz="2000" dirty="0" smtClean="0"/>
              <a:t>(M-Index)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Inspired by the </a:t>
            </a:r>
            <a:r>
              <a:rPr lang="en-US" sz="2800" dirty="0" smtClean="0"/>
              <a:t>tree multi-object search</a:t>
            </a:r>
          </a:p>
          <a:p>
            <a:pPr lvl="1"/>
            <a:r>
              <a:rPr lang="en-US" sz="2400" dirty="0" smtClean="0"/>
              <a:t>Compute the hash function for each query object</a:t>
            </a:r>
          </a:p>
          <a:p>
            <a:pPr lvl="2"/>
            <a:r>
              <a:rPr lang="en-US" sz="2000" dirty="0" smtClean="0"/>
              <a:t>If a tree is used to compute the hash, use tree m-o-q</a:t>
            </a:r>
          </a:p>
          <a:p>
            <a:pPr lvl="1"/>
            <a:r>
              <a:rPr lang="en-US" sz="2400" dirty="0" smtClean="0"/>
              <a:t>Expand the accessed buckets to the neighbors</a:t>
            </a:r>
          </a:p>
          <a:p>
            <a:pPr lvl="2"/>
            <a:r>
              <a:rPr lang="en-US" sz="2000" dirty="0" smtClean="0"/>
              <a:t>Using the heuristic for computing the adjacent cell probability</a:t>
            </a:r>
          </a:p>
          <a:p>
            <a:pPr lvl="1"/>
            <a:r>
              <a:rPr lang="en-US" sz="2400" dirty="0" smtClean="0"/>
              <a:t>Sort the buckets according to the minimum distance to the set of query objects</a:t>
            </a:r>
          </a:p>
          <a:p>
            <a:pPr lvl="2"/>
            <a:r>
              <a:rPr lang="en-US" sz="2000" dirty="0" smtClean="0"/>
              <a:t>Could be incorporated into the heuristic?</a:t>
            </a:r>
          </a:p>
          <a:p>
            <a:endParaRPr lang="en-US" sz="2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Data Intensive Systems and Applications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47207-454B-4C6D-8BDC-DD8491A096F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6705599" y="4143694"/>
            <a:ext cx="1981201" cy="1876106"/>
            <a:chOff x="6553199" y="3838894"/>
            <a:chExt cx="1981201" cy="1876106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 rotWithShape="1">
            <a:blip r:embed="rId2"/>
            <a:srcRect l="60084" t="38301" r="9618" b="34616"/>
            <a:stretch/>
          </p:blipFill>
          <p:spPr>
            <a:xfrm>
              <a:off x="6553199" y="3960812"/>
              <a:ext cx="1981201" cy="1754188"/>
            </a:xfrm>
            <a:prstGeom prst="rect">
              <a:avLst/>
            </a:prstGeom>
          </p:spPr>
        </p:pic>
        <p:sp>
          <p:nvSpPr>
            <p:cNvPr id="10" name="Ovál 9"/>
            <p:cNvSpPr/>
            <p:nvPr/>
          </p:nvSpPr>
          <p:spPr>
            <a:xfrm>
              <a:off x="7011440" y="4913312"/>
              <a:ext cx="81045" cy="8104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/>
            <p:cNvSpPr/>
            <p:nvPr/>
          </p:nvSpPr>
          <p:spPr>
            <a:xfrm>
              <a:off x="7683738" y="4303712"/>
              <a:ext cx="81045" cy="81045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6629398" y="4822651"/>
              <a:ext cx="897731" cy="594966"/>
            </a:xfrm>
            <a:custGeom>
              <a:avLst/>
              <a:gdLst>
                <a:gd name="connsiteX0" fmla="*/ 0 w 914400"/>
                <a:gd name="connsiteY0" fmla="*/ 590203 h 590203"/>
                <a:gd name="connsiteX1" fmla="*/ 914400 w 914400"/>
                <a:gd name="connsiteY1" fmla="*/ 74814 h 590203"/>
                <a:gd name="connsiteX2" fmla="*/ 24938 w 914400"/>
                <a:gd name="connsiteY2" fmla="*/ 0 h 590203"/>
                <a:gd name="connsiteX3" fmla="*/ 0 w 914400"/>
                <a:gd name="connsiteY3" fmla="*/ 590203 h 590203"/>
                <a:gd name="connsiteX0" fmla="*/ 0 w 914400"/>
                <a:gd name="connsiteY0" fmla="*/ 594966 h 594966"/>
                <a:gd name="connsiteX1" fmla="*/ 914400 w 914400"/>
                <a:gd name="connsiteY1" fmla="*/ 79577 h 594966"/>
                <a:gd name="connsiteX2" fmla="*/ 8270 w 914400"/>
                <a:gd name="connsiteY2" fmla="*/ 0 h 594966"/>
                <a:gd name="connsiteX3" fmla="*/ 0 w 914400"/>
                <a:gd name="connsiteY3" fmla="*/ 594966 h 594966"/>
                <a:gd name="connsiteX0" fmla="*/ 0 w 897731"/>
                <a:gd name="connsiteY0" fmla="*/ 594966 h 594966"/>
                <a:gd name="connsiteX1" fmla="*/ 897731 w 897731"/>
                <a:gd name="connsiteY1" fmla="*/ 58146 h 594966"/>
                <a:gd name="connsiteX2" fmla="*/ 8270 w 897731"/>
                <a:gd name="connsiteY2" fmla="*/ 0 h 594966"/>
                <a:gd name="connsiteX3" fmla="*/ 0 w 897731"/>
                <a:gd name="connsiteY3" fmla="*/ 594966 h 594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731" h="594966">
                  <a:moveTo>
                    <a:pt x="0" y="594966"/>
                  </a:moveTo>
                  <a:lnTo>
                    <a:pt x="897731" y="58146"/>
                  </a:lnTo>
                  <a:lnTo>
                    <a:pt x="8270" y="0"/>
                  </a:lnTo>
                  <a:lnTo>
                    <a:pt x="0" y="594966"/>
                  </a:lnTo>
                  <a:close/>
                </a:path>
              </a:pathLst>
            </a:custGeom>
            <a:solidFill>
              <a:srgbClr val="FF000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620346" y="4009474"/>
              <a:ext cx="932506" cy="869133"/>
            </a:xfrm>
            <a:custGeom>
              <a:avLst/>
              <a:gdLst>
                <a:gd name="connsiteX0" fmla="*/ 0 w 932506"/>
                <a:gd name="connsiteY0" fmla="*/ 0 h 869133"/>
                <a:gd name="connsiteX1" fmla="*/ 99588 w 932506"/>
                <a:gd name="connsiteY1" fmla="*/ 18107 h 869133"/>
                <a:gd name="connsiteX2" fmla="*/ 932506 w 932506"/>
                <a:gd name="connsiteY2" fmla="*/ 869133 h 869133"/>
                <a:gd name="connsiteX3" fmla="*/ 27160 w 932506"/>
                <a:gd name="connsiteY3" fmla="*/ 805759 h 869133"/>
                <a:gd name="connsiteX4" fmla="*/ 0 w 932506"/>
                <a:gd name="connsiteY4" fmla="*/ 0 h 869133"/>
                <a:gd name="connsiteX0" fmla="*/ 0 w 932506"/>
                <a:gd name="connsiteY0" fmla="*/ 0 h 869133"/>
                <a:gd name="connsiteX1" fmla="*/ 94825 w 932506"/>
                <a:gd name="connsiteY1" fmla="*/ 1438 h 869133"/>
                <a:gd name="connsiteX2" fmla="*/ 932506 w 932506"/>
                <a:gd name="connsiteY2" fmla="*/ 869133 h 869133"/>
                <a:gd name="connsiteX3" fmla="*/ 27160 w 932506"/>
                <a:gd name="connsiteY3" fmla="*/ 805759 h 869133"/>
                <a:gd name="connsiteX4" fmla="*/ 0 w 932506"/>
                <a:gd name="connsiteY4" fmla="*/ 0 h 869133"/>
                <a:gd name="connsiteX0" fmla="*/ 0 w 932506"/>
                <a:gd name="connsiteY0" fmla="*/ 0 h 869133"/>
                <a:gd name="connsiteX1" fmla="*/ 94825 w 932506"/>
                <a:gd name="connsiteY1" fmla="*/ 1438 h 869133"/>
                <a:gd name="connsiteX2" fmla="*/ 932506 w 932506"/>
                <a:gd name="connsiteY2" fmla="*/ 869133 h 869133"/>
                <a:gd name="connsiteX3" fmla="*/ 15254 w 932506"/>
                <a:gd name="connsiteY3" fmla="*/ 808140 h 869133"/>
                <a:gd name="connsiteX4" fmla="*/ 0 w 932506"/>
                <a:gd name="connsiteY4" fmla="*/ 0 h 86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2506" h="869133">
                  <a:moveTo>
                    <a:pt x="0" y="0"/>
                  </a:moveTo>
                  <a:lnTo>
                    <a:pt x="94825" y="1438"/>
                  </a:lnTo>
                  <a:lnTo>
                    <a:pt x="932506" y="869133"/>
                  </a:lnTo>
                  <a:lnTo>
                    <a:pt x="15254" y="8081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>
                <a:alpha val="50000"/>
              </a:srgbClr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6626075" y="4896714"/>
              <a:ext cx="1479039" cy="747146"/>
            </a:xfrm>
            <a:custGeom>
              <a:avLst/>
              <a:gdLst>
                <a:gd name="connsiteX0" fmla="*/ 0 w 1475715"/>
                <a:gd name="connsiteY0" fmla="*/ 543208 h 742384"/>
                <a:gd name="connsiteX1" fmla="*/ 914400 w 1475715"/>
                <a:gd name="connsiteY1" fmla="*/ 0 h 742384"/>
                <a:gd name="connsiteX2" fmla="*/ 1412341 w 1475715"/>
                <a:gd name="connsiteY2" fmla="*/ 516048 h 742384"/>
                <a:gd name="connsiteX3" fmla="*/ 1475715 w 1475715"/>
                <a:gd name="connsiteY3" fmla="*/ 742384 h 742384"/>
                <a:gd name="connsiteX4" fmla="*/ 18107 w 1475715"/>
                <a:gd name="connsiteY4" fmla="*/ 742384 h 742384"/>
                <a:gd name="connsiteX5" fmla="*/ 0 w 1475715"/>
                <a:gd name="connsiteY5" fmla="*/ 543208 h 742384"/>
                <a:gd name="connsiteX0" fmla="*/ 3324 w 1479039"/>
                <a:gd name="connsiteY0" fmla="*/ 543208 h 747146"/>
                <a:gd name="connsiteX1" fmla="*/ 917724 w 1479039"/>
                <a:gd name="connsiteY1" fmla="*/ 0 h 747146"/>
                <a:gd name="connsiteX2" fmla="*/ 1415665 w 1479039"/>
                <a:gd name="connsiteY2" fmla="*/ 516048 h 747146"/>
                <a:gd name="connsiteX3" fmla="*/ 1479039 w 1479039"/>
                <a:gd name="connsiteY3" fmla="*/ 742384 h 747146"/>
                <a:gd name="connsiteX4" fmla="*/ 0 w 1479039"/>
                <a:gd name="connsiteY4" fmla="*/ 747146 h 747146"/>
                <a:gd name="connsiteX5" fmla="*/ 3324 w 1479039"/>
                <a:gd name="connsiteY5" fmla="*/ 543208 h 747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79039" h="747146">
                  <a:moveTo>
                    <a:pt x="3324" y="543208"/>
                  </a:moveTo>
                  <a:lnTo>
                    <a:pt x="917724" y="0"/>
                  </a:lnTo>
                  <a:lnTo>
                    <a:pt x="1415665" y="516048"/>
                  </a:lnTo>
                  <a:lnTo>
                    <a:pt x="1479039" y="742384"/>
                  </a:lnTo>
                  <a:lnTo>
                    <a:pt x="0" y="747146"/>
                  </a:lnTo>
                  <a:lnTo>
                    <a:pt x="3324" y="543208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6728987" y="4009474"/>
              <a:ext cx="980155" cy="861990"/>
            </a:xfrm>
            <a:custGeom>
              <a:avLst/>
              <a:gdLst>
                <a:gd name="connsiteX0" fmla="*/ 0 w 977774"/>
                <a:gd name="connsiteY0" fmla="*/ 0 h 869133"/>
                <a:gd name="connsiteX1" fmla="*/ 841972 w 977774"/>
                <a:gd name="connsiteY1" fmla="*/ 869133 h 869133"/>
                <a:gd name="connsiteX2" fmla="*/ 977774 w 977774"/>
                <a:gd name="connsiteY2" fmla="*/ 787652 h 869133"/>
                <a:gd name="connsiteX3" fmla="*/ 597529 w 977774"/>
                <a:gd name="connsiteY3" fmla="*/ 27161 h 869133"/>
                <a:gd name="connsiteX4" fmla="*/ 0 w 977774"/>
                <a:gd name="connsiteY4" fmla="*/ 0 h 869133"/>
                <a:gd name="connsiteX0" fmla="*/ 0 w 977774"/>
                <a:gd name="connsiteY0" fmla="*/ 0 h 869133"/>
                <a:gd name="connsiteX1" fmla="*/ 841972 w 977774"/>
                <a:gd name="connsiteY1" fmla="*/ 869133 h 869133"/>
                <a:gd name="connsiteX2" fmla="*/ 977774 w 977774"/>
                <a:gd name="connsiteY2" fmla="*/ 787652 h 869133"/>
                <a:gd name="connsiteX3" fmla="*/ 588004 w 977774"/>
                <a:gd name="connsiteY3" fmla="*/ 10492 h 869133"/>
                <a:gd name="connsiteX4" fmla="*/ 0 w 977774"/>
                <a:gd name="connsiteY4" fmla="*/ 0 h 869133"/>
                <a:gd name="connsiteX0" fmla="*/ 0 w 980155"/>
                <a:gd name="connsiteY0" fmla="*/ 0 h 869133"/>
                <a:gd name="connsiteX1" fmla="*/ 841972 w 980155"/>
                <a:gd name="connsiteY1" fmla="*/ 869133 h 869133"/>
                <a:gd name="connsiteX2" fmla="*/ 980155 w 980155"/>
                <a:gd name="connsiteY2" fmla="*/ 763840 h 869133"/>
                <a:gd name="connsiteX3" fmla="*/ 588004 w 980155"/>
                <a:gd name="connsiteY3" fmla="*/ 10492 h 869133"/>
                <a:gd name="connsiteX4" fmla="*/ 0 w 980155"/>
                <a:gd name="connsiteY4" fmla="*/ 0 h 869133"/>
                <a:gd name="connsiteX0" fmla="*/ 0 w 980155"/>
                <a:gd name="connsiteY0" fmla="*/ 0 h 861990"/>
                <a:gd name="connsiteX1" fmla="*/ 827685 w 980155"/>
                <a:gd name="connsiteY1" fmla="*/ 861990 h 861990"/>
                <a:gd name="connsiteX2" fmla="*/ 980155 w 980155"/>
                <a:gd name="connsiteY2" fmla="*/ 763840 h 861990"/>
                <a:gd name="connsiteX3" fmla="*/ 588004 w 980155"/>
                <a:gd name="connsiteY3" fmla="*/ 10492 h 861990"/>
                <a:gd name="connsiteX4" fmla="*/ 0 w 980155"/>
                <a:gd name="connsiteY4" fmla="*/ 0 h 861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0155" h="861990">
                  <a:moveTo>
                    <a:pt x="0" y="0"/>
                  </a:moveTo>
                  <a:lnTo>
                    <a:pt x="827685" y="861990"/>
                  </a:lnTo>
                  <a:lnTo>
                    <a:pt x="980155" y="763840"/>
                  </a:lnTo>
                  <a:lnTo>
                    <a:pt x="588004" y="10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>
                <a:alpha val="50000"/>
              </a:srgbClr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Volný tvar 16"/>
            <p:cNvSpPr/>
            <p:nvPr/>
          </p:nvSpPr>
          <p:spPr>
            <a:xfrm>
              <a:off x="7326516" y="4017584"/>
              <a:ext cx="622308" cy="896764"/>
            </a:xfrm>
            <a:custGeom>
              <a:avLst/>
              <a:gdLst>
                <a:gd name="connsiteX0" fmla="*/ 0 w 624689"/>
                <a:gd name="connsiteY0" fmla="*/ 0 h 905346"/>
                <a:gd name="connsiteX1" fmla="*/ 407406 w 624689"/>
                <a:gd name="connsiteY1" fmla="*/ 787651 h 905346"/>
                <a:gd name="connsiteX2" fmla="*/ 624689 w 624689"/>
                <a:gd name="connsiteY2" fmla="*/ 905346 h 905346"/>
                <a:gd name="connsiteX3" fmla="*/ 416459 w 624689"/>
                <a:gd name="connsiteY3" fmla="*/ 18107 h 905346"/>
                <a:gd name="connsiteX4" fmla="*/ 0 w 624689"/>
                <a:gd name="connsiteY4" fmla="*/ 0 h 905346"/>
                <a:gd name="connsiteX0" fmla="*/ 0 w 624689"/>
                <a:gd name="connsiteY0" fmla="*/ 943 h 906289"/>
                <a:gd name="connsiteX1" fmla="*/ 407406 w 624689"/>
                <a:gd name="connsiteY1" fmla="*/ 788594 h 906289"/>
                <a:gd name="connsiteX2" fmla="*/ 624689 w 624689"/>
                <a:gd name="connsiteY2" fmla="*/ 906289 h 906289"/>
                <a:gd name="connsiteX3" fmla="*/ 414078 w 624689"/>
                <a:gd name="connsiteY3" fmla="*/ 0 h 906289"/>
                <a:gd name="connsiteX4" fmla="*/ 0 w 624689"/>
                <a:gd name="connsiteY4" fmla="*/ 943 h 906289"/>
                <a:gd name="connsiteX0" fmla="*/ 0 w 622308"/>
                <a:gd name="connsiteY0" fmla="*/ 943 h 896764"/>
                <a:gd name="connsiteX1" fmla="*/ 407406 w 622308"/>
                <a:gd name="connsiteY1" fmla="*/ 788594 h 896764"/>
                <a:gd name="connsiteX2" fmla="*/ 622308 w 622308"/>
                <a:gd name="connsiteY2" fmla="*/ 896764 h 896764"/>
                <a:gd name="connsiteX3" fmla="*/ 414078 w 622308"/>
                <a:gd name="connsiteY3" fmla="*/ 0 h 896764"/>
                <a:gd name="connsiteX4" fmla="*/ 0 w 622308"/>
                <a:gd name="connsiteY4" fmla="*/ 943 h 896764"/>
                <a:gd name="connsiteX0" fmla="*/ 0 w 622308"/>
                <a:gd name="connsiteY0" fmla="*/ 943 h 896764"/>
                <a:gd name="connsiteX1" fmla="*/ 385975 w 622308"/>
                <a:gd name="connsiteY1" fmla="*/ 757637 h 896764"/>
                <a:gd name="connsiteX2" fmla="*/ 622308 w 622308"/>
                <a:gd name="connsiteY2" fmla="*/ 896764 h 896764"/>
                <a:gd name="connsiteX3" fmla="*/ 414078 w 622308"/>
                <a:gd name="connsiteY3" fmla="*/ 0 h 896764"/>
                <a:gd name="connsiteX4" fmla="*/ 0 w 622308"/>
                <a:gd name="connsiteY4" fmla="*/ 943 h 89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8" h="896764">
                  <a:moveTo>
                    <a:pt x="0" y="943"/>
                  </a:moveTo>
                  <a:lnTo>
                    <a:pt x="385975" y="757637"/>
                  </a:lnTo>
                  <a:lnTo>
                    <a:pt x="622308" y="896764"/>
                  </a:lnTo>
                  <a:lnTo>
                    <a:pt x="414078" y="0"/>
                  </a:lnTo>
                  <a:lnTo>
                    <a:pt x="0" y="943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7752029" y="4018056"/>
              <a:ext cx="733330" cy="914872"/>
            </a:xfrm>
            <a:custGeom>
              <a:avLst/>
              <a:gdLst>
                <a:gd name="connsiteX0" fmla="*/ 0 w 733330"/>
                <a:gd name="connsiteY0" fmla="*/ 0 h 914400"/>
                <a:gd name="connsiteX1" fmla="*/ 199176 w 733330"/>
                <a:gd name="connsiteY1" fmla="*/ 887239 h 914400"/>
                <a:gd name="connsiteX2" fmla="*/ 733330 w 733330"/>
                <a:gd name="connsiteY2" fmla="*/ 914400 h 914400"/>
                <a:gd name="connsiteX3" fmla="*/ 733330 w 733330"/>
                <a:gd name="connsiteY3" fmla="*/ 9053 h 914400"/>
                <a:gd name="connsiteX4" fmla="*/ 0 w 733330"/>
                <a:gd name="connsiteY4" fmla="*/ 0 h 914400"/>
                <a:gd name="connsiteX0" fmla="*/ 0 w 733330"/>
                <a:gd name="connsiteY0" fmla="*/ 472 h 914872"/>
                <a:gd name="connsiteX1" fmla="*/ 199176 w 733330"/>
                <a:gd name="connsiteY1" fmla="*/ 887711 h 914872"/>
                <a:gd name="connsiteX2" fmla="*/ 733330 w 733330"/>
                <a:gd name="connsiteY2" fmla="*/ 914872 h 914872"/>
                <a:gd name="connsiteX3" fmla="*/ 730949 w 733330"/>
                <a:gd name="connsiteY3" fmla="*/ 0 h 914872"/>
                <a:gd name="connsiteX4" fmla="*/ 0 w 733330"/>
                <a:gd name="connsiteY4" fmla="*/ 472 h 91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330" h="914872">
                  <a:moveTo>
                    <a:pt x="0" y="472"/>
                  </a:moveTo>
                  <a:lnTo>
                    <a:pt x="199176" y="887711"/>
                  </a:lnTo>
                  <a:lnTo>
                    <a:pt x="733330" y="914872"/>
                  </a:lnTo>
                  <a:cubicBezTo>
                    <a:pt x="732536" y="609915"/>
                    <a:pt x="731743" y="304957"/>
                    <a:pt x="730949" y="0"/>
                  </a:cubicBezTo>
                  <a:lnTo>
                    <a:pt x="0" y="47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ál 19"/>
            <p:cNvSpPr/>
            <p:nvPr/>
          </p:nvSpPr>
          <p:spPr>
            <a:xfrm>
              <a:off x="7218920" y="3838894"/>
              <a:ext cx="1010680" cy="101068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alpha val="49000"/>
                  </a:srgbClr>
                </a:gs>
                <a:gs pos="100000">
                  <a:srgbClr val="00B050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ál 20"/>
            <p:cNvSpPr/>
            <p:nvPr/>
          </p:nvSpPr>
          <p:spPr>
            <a:xfrm>
              <a:off x="6554099" y="4456485"/>
              <a:ext cx="1010680" cy="1010680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24581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Hash-based approach</a:t>
            </a:r>
            <a:br>
              <a:rPr lang="en-US" dirty="0" smtClean="0"/>
            </a:br>
            <a:r>
              <a:rPr lang="en-US" sz="2000" dirty="0" smtClean="0"/>
              <a:t>(M-Index)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Data Intensive Systems and Applications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47207-454B-4C6D-8BDC-DD8491A096F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l="60084" t="38301" r="9618" b="34616"/>
          <a:stretch/>
        </p:blipFill>
        <p:spPr>
          <a:xfrm>
            <a:off x="2438400" y="1675607"/>
            <a:ext cx="4648200" cy="4115593"/>
          </a:xfrm>
          <a:prstGeom prst="rect">
            <a:avLst/>
          </a:prstGeom>
        </p:spPr>
      </p:pic>
      <p:sp>
        <p:nvSpPr>
          <p:cNvPr id="10" name="Ovál 9"/>
          <p:cNvSpPr/>
          <p:nvPr/>
        </p:nvSpPr>
        <p:spPr>
          <a:xfrm>
            <a:off x="3513503" y="3910318"/>
            <a:ext cx="190144" cy="1901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5090817" y="2480103"/>
            <a:ext cx="190144" cy="19014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2617174" y="3697613"/>
            <a:ext cx="2106214" cy="1395881"/>
          </a:xfrm>
          <a:custGeom>
            <a:avLst/>
            <a:gdLst>
              <a:gd name="connsiteX0" fmla="*/ 0 w 914400"/>
              <a:gd name="connsiteY0" fmla="*/ 590203 h 590203"/>
              <a:gd name="connsiteX1" fmla="*/ 914400 w 914400"/>
              <a:gd name="connsiteY1" fmla="*/ 74814 h 590203"/>
              <a:gd name="connsiteX2" fmla="*/ 24938 w 914400"/>
              <a:gd name="connsiteY2" fmla="*/ 0 h 590203"/>
              <a:gd name="connsiteX3" fmla="*/ 0 w 914400"/>
              <a:gd name="connsiteY3" fmla="*/ 590203 h 590203"/>
              <a:gd name="connsiteX0" fmla="*/ 0 w 914400"/>
              <a:gd name="connsiteY0" fmla="*/ 594966 h 594966"/>
              <a:gd name="connsiteX1" fmla="*/ 914400 w 914400"/>
              <a:gd name="connsiteY1" fmla="*/ 79577 h 594966"/>
              <a:gd name="connsiteX2" fmla="*/ 8270 w 914400"/>
              <a:gd name="connsiteY2" fmla="*/ 0 h 594966"/>
              <a:gd name="connsiteX3" fmla="*/ 0 w 914400"/>
              <a:gd name="connsiteY3" fmla="*/ 594966 h 594966"/>
              <a:gd name="connsiteX0" fmla="*/ 0 w 897731"/>
              <a:gd name="connsiteY0" fmla="*/ 594966 h 594966"/>
              <a:gd name="connsiteX1" fmla="*/ 897731 w 897731"/>
              <a:gd name="connsiteY1" fmla="*/ 58146 h 594966"/>
              <a:gd name="connsiteX2" fmla="*/ 8270 w 897731"/>
              <a:gd name="connsiteY2" fmla="*/ 0 h 594966"/>
              <a:gd name="connsiteX3" fmla="*/ 0 w 897731"/>
              <a:gd name="connsiteY3" fmla="*/ 594966 h 594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7731" h="594966">
                <a:moveTo>
                  <a:pt x="0" y="594966"/>
                </a:moveTo>
                <a:lnTo>
                  <a:pt x="897731" y="58146"/>
                </a:lnTo>
                <a:lnTo>
                  <a:pt x="8270" y="0"/>
                </a:lnTo>
                <a:lnTo>
                  <a:pt x="0" y="594966"/>
                </a:lnTo>
                <a:close/>
              </a:path>
            </a:pathLst>
          </a:custGeom>
          <a:solidFill>
            <a:srgbClr val="FF00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2595937" y="1789776"/>
            <a:ext cx="2187801" cy="2039119"/>
          </a:xfrm>
          <a:custGeom>
            <a:avLst/>
            <a:gdLst>
              <a:gd name="connsiteX0" fmla="*/ 0 w 932506"/>
              <a:gd name="connsiteY0" fmla="*/ 0 h 869133"/>
              <a:gd name="connsiteX1" fmla="*/ 99588 w 932506"/>
              <a:gd name="connsiteY1" fmla="*/ 18107 h 869133"/>
              <a:gd name="connsiteX2" fmla="*/ 932506 w 932506"/>
              <a:gd name="connsiteY2" fmla="*/ 869133 h 869133"/>
              <a:gd name="connsiteX3" fmla="*/ 27160 w 932506"/>
              <a:gd name="connsiteY3" fmla="*/ 805759 h 869133"/>
              <a:gd name="connsiteX4" fmla="*/ 0 w 932506"/>
              <a:gd name="connsiteY4" fmla="*/ 0 h 869133"/>
              <a:gd name="connsiteX0" fmla="*/ 0 w 932506"/>
              <a:gd name="connsiteY0" fmla="*/ 0 h 869133"/>
              <a:gd name="connsiteX1" fmla="*/ 94825 w 932506"/>
              <a:gd name="connsiteY1" fmla="*/ 1438 h 869133"/>
              <a:gd name="connsiteX2" fmla="*/ 932506 w 932506"/>
              <a:gd name="connsiteY2" fmla="*/ 869133 h 869133"/>
              <a:gd name="connsiteX3" fmla="*/ 27160 w 932506"/>
              <a:gd name="connsiteY3" fmla="*/ 805759 h 869133"/>
              <a:gd name="connsiteX4" fmla="*/ 0 w 932506"/>
              <a:gd name="connsiteY4" fmla="*/ 0 h 869133"/>
              <a:gd name="connsiteX0" fmla="*/ 0 w 932506"/>
              <a:gd name="connsiteY0" fmla="*/ 0 h 869133"/>
              <a:gd name="connsiteX1" fmla="*/ 94825 w 932506"/>
              <a:gd name="connsiteY1" fmla="*/ 1438 h 869133"/>
              <a:gd name="connsiteX2" fmla="*/ 932506 w 932506"/>
              <a:gd name="connsiteY2" fmla="*/ 869133 h 869133"/>
              <a:gd name="connsiteX3" fmla="*/ 15254 w 932506"/>
              <a:gd name="connsiteY3" fmla="*/ 808140 h 869133"/>
              <a:gd name="connsiteX4" fmla="*/ 0 w 932506"/>
              <a:gd name="connsiteY4" fmla="*/ 0 h 869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2506" h="869133">
                <a:moveTo>
                  <a:pt x="0" y="0"/>
                </a:moveTo>
                <a:lnTo>
                  <a:pt x="94825" y="1438"/>
                </a:lnTo>
                <a:lnTo>
                  <a:pt x="932506" y="869133"/>
                </a:lnTo>
                <a:lnTo>
                  <a:pt x="15254" y="808140"/>
                </a:lnTo>
                <a:lnTo>
                  <a:pt x="0" y="0"/>
                </a:lnTo>
                <a:close/>
              </a:path>
            </a:pathLst>
          </a:custGeom>
          <a:solidFill>
            <a:srgbClr val="FF6600">
              <a:alpha val="50000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2609378" y="3871376"/>
            <a:ext cx="3470051" cy="1752919"/>
          </a:xfrm>
          <a:custGeom>
            <a:avLst/>
            <a:gdLst>
              <a:gd name="connsiteX0" fmla="*/ 0 w 1475715"/>
              <a:gd name="connsiteY0" fmla="*/ 543208 h 742384"/>
              <a:gd name="connsiteX1" fmla="*/ 914400 w 1475715"/>
              <a:gd name="connsiteY1" fmla="*/ 0 h 742384"/>
              <a:gd name="connsiteX2" fmla="*/ 1412341 w 1475715"/>
              <a:gd name="connsiteY2" fmla="*/ 516048 h 742384"/>
              <a:gd name="connsiteX3" fmla="*/ 1475715 w 1475715"/>
              <a:gd name="connsiteY3" fmla="*/ 742384 h 742384"/>
              <a:gd name="connsiteX4" fmla="*/ 18107 w 1475715"/>
              <a:gd name="connsiteY4" fmla="*/ 742384 h 742384"/>
              <a:gd name="connsiteX5" fmla="*/ 0 w 1475715"/>
              <a:gd name="connsiteY5" fmla="*/ 543208 h 742384"/>
              <a:gd name="connsiteX0" fmla="*/ 3324 w 1479039"/>
              <a:gd name="connsiteY0" fmla="*/ 543208 h 747146"/>
              <a:gd name="connsiteX1" fmla="*/ 917724 w 1479039"/>
              <a:gd name="connsiteY1" fmla="*/ 0 h 747146"/>
              <a:gd name="connsiteX2" fmla="*/ 1415665 w 1479039"/>
              <a:gd name="connsiteY2" fmla="*/ 516048 h 747146"/>
              <a:gd name="connsiteX3" fmla="*/ 1479039 w 1479039"/>
              <a:gd name="connsiteY3" fmla="*/ 742384 h 747146"/>
              <a:gd name="connsiteX4" fmla="*/ 0 w 1479039"/>
              <a:gd name="connsiteY4" fmla="*/ 747146 h 747146"/>
              <a:gd name="connsiteX5" fmla="*/ 3324 w 1479039"/>
              <a:gd name="connsiteY5" fmla="*/ 543208 h 74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9039" h="747146">
                <a:moveTo>
                  <a:pt x="3324" y="543208"/>
                </a:moveTo>
                <a:lnTo>
                  <a:pt x="917724" y="0"/>
                </a:lnTo>
                <a:lnTo>
                  <a:pt x="1415665" y="516048"/>
                </a:lnTo>
                <a:lnTo>
                  <a:pt x="1479039" y="742384"/>
                </a:lnTo>
                <a:lnTo>
                  <a:pt x="0" y="747146"/>
                </a:lnTo>
                <a:lnTo>
                  <a:pt x="3324" y="543208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2850825" y="1789776"/>
            <a:ext cx="2299593" cy="2022360"/>
          </a:xfrm>
          <a:custGeom>
            <a:avLst/>
            <a:gdLst>
              <a:gd name="connsiteX0" fmla="*/ 0 w 977774"/>
              <a:gd name="connsiteY0" fmla="*/ 0 h 869133"/>
              <a:gd name="connsiteX1" fmla="*/ 841972 w 977774"/>
              <a:gd name="connsiteY1" fmla="*/ 869133 h 869133"/>
              <a:gd name="connsiteX2" fmla="*/ 977774 w 977774"/>
              <a:gd name="connsiteY2" fmla="*/ 787652 h 869133"/>
              <a:gd name="connsiteX3" fmla="*/ 597529 w 977774"/>
              <a:gd name="connsiteY3" fmla="*/ 27161 h 869133"/>
              <a:gd name="connsiteX4" fmla="*/ 0 w 977774"/>
              <a:gd name="connsiteY4" fmla="*/ 0 h 869133"/>
              <a:gd name="connsiteX0" fmla="*/ 0 w 977774"/>
              <a:gd name="connsiteY0" fmla="*/ 0 h 869133"/>
              <a:gd name="connsiteX1" fmla="*/ 841972 w 977774"/>
              <a:gd name="connsiteY1" fmla="*/ 869133 h 869133"/>
              <a:gd name="connsiteX2" fmla="*/ 977774 w 977774"/>
              <a:gd name="connsiteY2" fmla="*/ 787652 h 869133"/>
              <a:gd name="connsiteX3" fmla="*/ 588004 w 977774"/>
              <a:gd name="connsiteY3" fmla="*/ 10492 h 869133"/>
              <a:gd name="connsiteX4" fmla="*/ 0 w 977774"/>
              <a:gd name="connsiteY4" fmla="*/ 0 h 869133"/>
              <a:gd name="connsiteX0" fmla="*/ 0 w 980155"/>
              <a:gd name="connsiteY0" fmla="*/ 0 h 869133"/>
              <a:gd name="connsiteX1" fmla="*/ 841972 w 980155"/>
              <a:gd name="connsiteY1" fmla="*/ 869133 h 869133"/>
              <a:gd name="connsiteX2" fmla="*/ 980155 w 980155"/>
              <a:gd name="connsiteY2" fmla="*/ 763840 h 869133"/>
              <a:gd name="connsiteX3" fmla="*/ 588004 w 980155"/>
              <a:gd name="connsiteY3" fmla="*/ 10492 h 869133"/>
              <a:gd name="connsiteX4" fmla="*/ 0 w 980155"/>
              <a:gd name="connsiteY4" fmla="*/ 0 h 869133"/>
              <a:gd name="connsiteX0" fmla="*/ 0 w 980155"/>
              <a:gd name="connsiteY0" fmla="*/ 0 h 861990"/>
              <a:gd name="connsiteX1" fmla="*/ 827685 w 980155"/>
              <a:gd name="connsiteY1" fmla="*/ 861990 h 861990"/>
              <a:gd name="connsiteX2" fmla="*/ 980155 w 980155"/>
              <a:gd name="connsiteY2" fmla="*/ 763840 h 861990"/>
              <a:gd name="connsiteX3" fmla="*/ 588004 w 980155"/>
              <a:gd name="connsiteY3" fmla="*/ 10492 h 861990"/>
              <a:gd name="connsiteX4" fmla="*/ 0 w 980155"/>
              <a:gd name="connsiteY4" fmla="*/ 0 h 861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0155" h="861990">
                <a:moveTo>
                  <a:pt x="0" y="0"/>
                </a:moveTo>
                <a:lnTo>
                  <a:pt x="827685" y="861990"/>
                </a:lnTo>
                <a:lnTo>
                  <a:pt x="980155" y="763840"/>
                </a:lnTo>
                <a:lnTo>
                  <a:pt x="588004" y="10492"/>
                </a:lnTo>
                <a:lnTo>
                  <a:pt x="0" y="0"/>
                </a:lnTo>
                <a:close/>
              </a:path>
            </a:pathLst>
          </a:custGeom>
          <a:solidFill>
            <a:srgbClr val="FF6600">
              <a:alpha val="50000"/>
            </a:srgb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4252720" y="1808803"/>
            <a:ext cx="1460030" cy="2103945"/>
          </a:xfrm>
          <a:custGeom>
            <a:avLst/>
            <a:gdLst>
              <a:gd name="connsiteX0" fmla="*/ 0 w 624689"/>
              <a:gd name="connsiteY0" fmla="*/ 0 h 905346"/>
              <a:gd name="connsiteX1" fmla="*/ 407406 w 624689"/>
              <a:gd name="connsiteY1" fmla="*/ 787651 h 905346"/>
              <a:gd name="connsiteX2" fmla="*/ 624689 w 624689"/>
              <a:gd name="connsiteY2" fmla="*/ 905346 h 905346"/>
              <a:gd name="connsiteX3" fmla="*/ 416459 w 624689"/>
              <a:gd name="connsiteY3" fmla="*/ 18107 h 905346"/>
              <a:gd name="connsiteX4" fmla="*/ 0 w 624689"/>
              <a:gd name="connsiteY4" fmla="*/ 0 h 905346"/>
              <a:gd name="connsiteX0" fmla="*/ 0 w 624689"/>
              <a:gd name="connsiteY0" fmla="*/ 943 h 906289"/>
              <a:gd name="connsiteX1" fmla="*/ 407406 w 624689"/>
              <a:gd name="connsiteY1" fmla="*/ 788594 h 906289"/>
              <a:gd name="connsiteX2" fmla="*/ 624689 w 624689"/>
              <a:gd name="connsiteY2" fmla="*/ 906289 h 906289"/>
              <a:gd name="connsiteX3" fmla="*/ 414078 w 624689"/>
              <a:gd name="connsiteY3" fmla="*/ 0 h 906289"/>
              <a:gd name="connsiteX4" fmla="*/ 0 w 624689"/>
              <a:gd name="connsiteY4" fmla="*/ 943 h 906289"/>
              <a:gd name="connsiteX0" fmla="*/ 0 w 622308"/>
              <a:gd name="connsiteY0" fmla="*/ 943 h 896764"/>
              <a:gd name="connsiteX1" fmla="*/ 407406 w 622308"/>
              <a:gd name="connsiteY1" fmla="*/ 788594 h 896764"/>
              <a:gd name="connsiteX2" fmla="*/ 622308 w 622308"/>
              <a:gd name="connsiteY2" fmla="*/ 896764 h 896764"/>
              <a:gd name="connsiteX3" fmla="*/ 414078 w 622308"/>
              <a:gd name="connsiteY3" fmla="*/ 0 h 896764"/>
              <a:gd name="connsiteX4" fmla="*/ 0 w 622308"/>
              <a:gd name="connsiteY4" fmla="*/ 943 h 896764"/>
              <a:gd name="connsiteX0" fmla="*/ 0 w 622308"/>
              <a:gd name="connsiteY0" fmla="*/ 943 h 896764"/>
              <a:gd name="connsiteX1" fmla="*/ 385975 w 622308"/>
              <a:gd name="connsiteY1" fmla="*/ 757637 h 896764"/>
              <a:gd name="connsiteX2" fmla="*/ 622308 w 622308"/>
              <a:gd name="connsiteY2" fmla="*/ 896764 h 896764"/>
              <a:gd name="connsiteX3" fmla="*/ 414078 w 622308"/>
              <a:gd name="connsiteY3" fmla="*/ 0 h 896764"/>
              <a:gd name="connsiteX4" fmla="*/ 0 w 622308"/>
              <a:gd name="connsiteY4" fmla="*/ 943 h 896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8" h="896764">
                <a:moveTo>
                  <a:pt x="0" y="943"/>
                </a:moveTo>
                <a:lnTo>
                  <a:pt x="385975" y="757637"/>
                </a:lnTo>
                <a:lnTo>
                  <a:pt x="622308" y="896764"/>
                </a:lnTo>
                <a:lnTo>
                  <a:pt x="414078" y="0"/>
                </a:lnTo>
                <a:lnTo>
                  <a:pt x="0" y="943"/>
                </a:lnTo>
                <a:close/>
              </a:path>
            </a:pathLst>
          </a:cu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5251038" y="1809910"/>
            <a:ext cx="1720504" cy="2146429"/>
          </a:xfrm>
          <a:custGeom>
            <a:avLst/>
            <a:gdLst>
              <a:gd name="connsiteX0" fmla="*/ 0 w 733330"/>
              <a:gd name="connsiteY0" fmla="*/ 0 h 914400"/>
              <a:gd name="connsiteX1" fmla="*/ 199176 w 733330"/>
              <a:gd name="connsiteY1" fmla="*/ 887239 h 914400"/>
              <a:gd name="connsiteX2" fmla="*/ 733330 w 733330"/>
              <a:gd name="connsiteY2" fmla="*/ 914400 h 914400"/>
              <a:gd name="connsiteX3" fmla="*/ 733330 w 733330"/>
              <a:gd name="connsiteY3" fmla="*/ 9053 h 914400"/>
              <a:gd name="connsiteX4" fmla="*/ 0 w 733330"/>
              <a:gd name="connsiteY4" fmla="*/ 0 h 914400"/>
              <a:gd name="connsiteX0" fmla="*/ 0 w 733330"/>
              <a:gd name="connsiteY0" fmla="*/ 472 h 914872"/>
              <a:gd name="connsiteX1" fmla="*/ 199176 w 733330"/>
              <a:gd name="connsiteY1" fmla="*/ 887711 h 914872"/>
              <a:gd name="connsiteX2" fmla="*/ 733330 w 733330"/>
              <a:gd name="connsiteY2" fmla="*/ 914872 h 914872"/>
              <a:gd name="connsiteX3" fmla="*/ 730949 w 733330"/>
              <a:gd name="connsiteY3" fmla="*/ 0 h 914872"/>
              <a:gd name="connsiteX4" fmla="*/ 0 w 733330"/>
              <a:gd name="connsiteY4" fmla="*/ 472 h 914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330" h="914872">
                <a:moveTo>
                  <a:pt x="0" y="472"/>
                </a:moveTo>
                <a:lnTo>
                  <a:pt x="199176" y="887711"/>
                </a:lnTo>
                <a:lnTo>
                  <a:pt x="733330" y="914872"/>
                </a:lnTo>
                <a:cubicBezTo>
                  <a:pt x="732536" y="609915"/>
                  <a:pt x="731743" y="304957"/>
                  <a:pt x="730949" y="0"/>
                </a:cubicBezTo>
                <a:lnTo>
                  <a:pt x="0" y="472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4000283" y="1389569"/>
            <a:ext cx="2371210" cy="2371210"/>
          </a:xfrm>
          <a:prstGeom prst="ellipse">
            <a:avLst/>
          </a:prstGeom>
          <a:gradFill flip="none" rotWithShape="1">
            <a:gsLst>
              <a:gs pos="0">
                <a:srgbClr val="00B050">
                  <a:alpha val="49000"/>
                </a:srgbClr>
              </a:gs>
              <a:gs pos="100000">
                <a:srgbClr val="00B050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440512" y="2838532"/>
            <a:ext cx="2371210" cy="2371210"/>
          </a:xfrm>
          <a:prstGeom prst="ellipse">
            <a:avLst/>
          </a:prstGeom>
          <a:gradFill flip="none" rotWithShape="1">
            <a:gsLst>
              <a:gs pos="0">
                <a:srgbClr val="C00000">
                  <a:alpha val="50000"/>
                </a:srgbClr>
              </a:gs>
              <a:gs pos="100000">
                <a:srgbClr val="C00000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Vsechny snimky">
  <a:themeElements>
    <a:clrScheme name="Vsechny snimky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66"/>
      </a:hlink>
      <a:folHlink>
        <a:srgbClr val="000066"/>
      </a:folHlink>
    </a:clrScheme>
    <a:fontScheme name="Vsechny snim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sechny snimk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echny snimk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echny snimk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echny snimk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echny snimk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echny snimk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echny snimk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echny snimk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echny snimk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echny snimk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echny snimk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echny snimk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sechny snimky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echny snimky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vni snimek">
  <a:themeElements>
    <a:clrScheme name="Prvni snime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vni snime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vni snime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vni snime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vni snime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vni snime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vni snime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vni snime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vni snime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vni snime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vni snime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vni snime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vni snime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vni snime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vni snime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vni snimek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</TotalTime>
  <Words>531</Words>
  <Application>Microsoft Office PowerPoint</Application>
  <PresentationFormat>Předvádění na obrazovce (4:3)</PresentationFormat>
  <Paragraphs>131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Vsechny snimky</vt:lpstr>
      <vt:lpstr>Prvni snimek</vt:lpstr>
      <vt:lpstr>Multi-object Similarity Query Evaluation</vt:lpstr>
      <vt:lpstr>Motivation</vt:lpstr>
      <vt:lpstr>Multi-object Query Definition</vt:lpstr>
      <vt:lpstr>State of the Art</vt:lpstr>
      <vt:lpstr>Base-line Approach (Multi-modal search)</vt:lpstr>
      <vt:lpstr>Vector space approach</vt:lpstr>
      <vt:lpstr>Tree-based approach</vt:lpstr>
      <vt:lpstr>Hash-based approach (M-Index)</vt:lpstr>
      <vt:lpstr>Hash-based approach (M-Index)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 Batko</dc:creator>
  <cp:lastModifiedBy>Michal Batko</cp:lastModifiedBy>
  <cp:revision>133</cp:revision>
  <cp:lastPrinted>1601-01-01T00:00:00Z</cp:lastPrinted>
  <dcterms:created xsi:type="dcterms:W3CDTF">1601-01-01T00:00:00Z</dcterms:created>
  <dcterms:modified xsi:type="dcterms:W3CDTF">2014-03-17T10:41:23Z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