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66" r:id="rId5"/>
    <p:sldId id="267" r:id="rId6"/>
    <p:sldId id="260" r:id="rId7"/>
    <p:sldId id="259" r:id="rId8"/>
    <p:sldId id="272" r:id="rId9"/>
    <p:sldId id="270" r:id="rId10"/>
    <p:sldId id="261" r:id="rId11"/>
    <p:sldId id="262" r:id="rId12"/>
    <p:sldId id="271" r:id="rId13"/>
    <p:sldId id="265" r:id="rId14"/>
    <p:sldId id="264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nzaBotorek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32" autoAdjust="0"/>
    <p:restoredTop sz="94660"/>
  </p:normalViewPr>
  <p:slideViewPr>
    <p:cSldViewPr>
      <p:cViewPr varScale="1">
        <p:scale>
          <a:sx n="80" d="100"/>
          <a:sy n="80" d="100"/>
        </p:scale>
        <p:origin x="-7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1EB39-19F7-4F80-A21C-4BCE0781C51C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77B9D-80ED-4671-B6D3-FD40D25AC6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13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4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C447EC-48E5-47EE-BF97-E0BA0BF468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107" y="714356"/>
            <a:ext cx="6859786" cy="2895600"/>
          </a:xfrm>
        </p:spPr>
        <p:txBody>
          <a:bodyPr/>
          <a:lstStyle/>
          <a:p>
            <a:r>
              <a:rPr lang="en-US" dirty="0" smtClean="0"/>
              <a:t>Annotation Framework &amp; </a:t>
            </a:r>
            <a:r>
              <a:rPr lang="cs-CZ" dirty="0" err="1" smtClean="0"/>
              <a:t>ImageC</a:t>
            </a:r>
            <a:r>
              <a:rPr lang="en-US" dirty="0" smtClean="0"/>
              <a:t>LEF </a:t>
            </a:r>
            <a:r>
              <a:rPr lang="cs-CZ" dirty="0" smtClean="0"/>
              <a:t>2014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4286256"/>
            <a:ext cx="6859786" cy="700095"/>
          </a:xfrm>
        </p:spPr>
        <p:txBody>
          <a:bodyPr/>
          <a:lstStyle/>
          <a:p>
            <a:r>
              <a:rPr lang="cs-CZ" dirty="0" smtClean="0"/>
              <a:t>Jan </a:t>
            </a:r>
            <a:r>
              <a:rPr lang="cs-CZ" dirty="0" err="1" smtClean="0"/>
              <a:t>Botorek</a:t>
            </a:r>
            <a:r>
              <a:rPr lang="cs-CZ" dirty="0" smtClean="0"/>
              <a:t>, Petra Budíková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43042" y="5500702"/>
            <a:ext cx="44291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		</a:t>
            </a:r>
            <a:r>
              <a:rPr lang="cs-CZ" sz="240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10.</a:t>
            </a:r>
            <a:r>
              <a:rPr lang="en-GB" sz="240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cs-CZ" sz="240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3.</a:t>
            </a:r>
            <a:r>
              <a:rPr lang="en-GB" sz="240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cs-CZ" sz="240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2014</a:t>
            </a:r>
            <a:endParaRPr lang="cs-CZ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59786" cy="1160462"/>
          </a:xfrm>
        </p:spPr>
        <p:txBody>
          <a:bodyPr/>
          <a:lstStyle/>
          <a:p>
            <a:r>
              <a:rPr lang="en-US" dirty="0" smtClean="0"/>
              <a:t>Our approach II.</a:t>
            </a:r>
            <a:br>
              <a:rPr lang="en-US" dirty="0" smtClean="0"/>
            </a:br>
            <a:r>
              <a:rPr lang="en-US" dirty="0" smtClean="0"/>
              <a:t>Network example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1643050"/>
            <a:ext cx="6859786" cy="4191000"/>
          </a:xfrm>
        </p:spPr>
        <p:txBody>
          <a:bodyPr/>
          <a:lstStyle/>
          <a:p>
            <a:r>
              <a:rPr lang="cs-CZ" dirty="0" err="1" smtClean="0"/>
              <a:t>distribute</a:t>
            </a:r>
            <a:r>
              <a:rPr lang="cs-CZ" dirty="0" smtClean="0"/>
              <a:t> </a:t>
            </a:r>
            <a:r>
              <a:rPr lang="cs-CZ" dirty="0" err="1" smtClean="0"/>
              <a:t>probabilities</a:t>
            </a:r>
            <a:r>
              <a:rPr lang="cs-CZ" dirty="0" smtClean="0"/>
              <a:t> </a:t>
            </a:r>
            <a:r>
              <a:rPr lang="cs-CZ" smtClean="0"/>
              <a:t>– </a:t>
            </a:r>
            <a:r>
              <a:rPr lang="en-GB" b="1" smtClean="0"/>
              <a:t>P</a:t>
            </a:r>
            <a:r>
              <a:rPr lang="cs-CZ" b="1" smtClean="0"/>
              <a:t>age</a:t>
            </a:r>
            <a:r>
              <a:rPr lang="en-GB" b="1" smtClean="0"/>
              <a:t>R</a:t>
            </a:r>
            <a:r>
              <a:rPr lang="cs-CZ" b="1" smtClean="0"/>
              <a:t>ank </a:t>
            </a:r>
            <a:r>
              <a:rPr lang="cs-CZ" b="1" dirty="0" smtClean="0"/>
              <a:t>style</a:t>
            </a:r>
            <a:endParaRPr lang="en-US" b="1" dirty="0" smtClean="0"/>
          </a:p>
        </p:txBody>
      </p:sp>
      <p:pic>
        <p:nvPicPr>
          <p:cNvPr id="37890" name="Picture 2" descr="http://www.bloguismo.com/wp-content/uploads/2010/04/pager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5572164" cy="4491165"/>
          </a:xfrm>
          <a:prstGeom prst="rect">
            <a:avLst/>
          </a:prstGeom>
          <a:noFill/>
        </p:spPr>
      </p:pic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10</a:t>
            </a:fld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402276"/>
            <a:ext cx="8215370" cy="1160462"/>
          </a:xfrm>
        </p:spPr>
        <p:txBody>
          <a:bodyPr>
            <a:normAutofit/>
          </a:bodyPr>
          <a:lstStyle/>
          <a:p>
            <a:r>
              <a:rPr lang="en-US" dirty="0" smtClean="0"/>
              <a:t>Our approach </a:t>
            </a:r>
            <a:r>
              <a:rPr lang="cs-CZ" dirty="0" smtClean="0"/>
              <a:t>III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The probability-transfer network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probability-transfer </a:t>
            </a:r>
            <a:r>
              <a:rPr lang="en-US"/>
              <a:t>coefficients </a:t>
            </a:r>
            <a:r>
              <a:rPr lang="en-US" smtClean="0"/>
              <a:t>of links between individual nodes are defined for different types of relations: hypernymy, synonymy, meronymy, word co-occurrence, …</a:t>
            </a:r>
            <a:endParaRPr lang="cs-CZ" dirty="0" smtClean="0"/>
          </a:p>
          <a:p>
            <a:r>
              <a:rPr lang="en-US" smtClean="0"/>
              <a:t>E.g. </a:t>
            </a:r>
            <a:r>
              <a:rPr lang="cs-CZ" smtClean="0"/>
              <a:t>Meronyms </a:t>
            </a:r>
            <a:r>
              <a:rPr lang="cs-CZ" dirty="0" smtClean="0"/>
              <a:t>(</a:t>
            </a:r>
            <a:r>
              <a:rPr lang="cs-CZ" dirty="0" err="1" smtClean="0"/>
              <a:t>whole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):  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1-</a:t>
            </a:r>
            <a:r>
              <a:rPr lang="cs-CZ" i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)/</a:t>
            </a:r>
            <a:r>
              <a:rPr lang="cs-CZ" i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cs-CZ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</p:txBody>
      </p:sp>
      <p:pic>
        <p:nvPicPr>
          <p:cNvPr id="35844" name="Picture 4" descr="C:\Users\HonzaBotorek\Desktop\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3983781"/>
            <a:ext cx="4392488" cy="259854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796136" y="3799115"/>
            <a:ext cx="2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i="1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l</a:t>
            </a:r>
            <a:r>
              <a:rPr lang="cs-CZ" sz="20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: </a:t>
            </a:r>
            <a:r>
              <a:rPr lang="cs-CZ" sz="2000" dirty="0" err="1" smtClean="0"/>
              <a:t>calibration</a:t>
            </a:r>
            <a:r>
              <a:rPr lang="cs-CZ" sz="2000" dirty="0" smtClean="0"/>
              <a:t> </a:t>
            </a:r>
            <a:r>
              <a:rPr lang="cs-CZ" sz="20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constant</a:t>
            </a:r>
            <a:endParaRPr lang="cs-CZ" sz="20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11</a:t>
            </a:fld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I</a:t>
            </a:r>
            <a:r>
              <a:rPr lang="cs-CZ" dirty="0" smtClean="0"/>
              <a:t>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Algorithm</a:t>
            </a:r>
            <a:r>
              <a:rPr lang="cs-CZ" dirty="0" smtClean="0"/>
              <a:t> </a:t>
            </a:r>
            <a:r>
              <a:rPr lang="en-US" dirty="0" smtClean="0"/>
              <a:t>steps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107" y="1828800"/>
            <a:ext cx="6859786" cy="4672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1) Assign probability values to initial nodes</a:t>
            </a:r>
          </a:p>
          <a:p>
            <a:pPr marL="0" indent="0">
              <a:buNone/>
            </a:pPr>
            <a:r>
              <a:rPr lang="en-US" dirty="0" smtClean="0"/>
              <a:t>2) Build the network</a:t>
            </a:r>
          </a:p>
          <a:p>
            <a:pPr lvl="1"/>
            <a:r>
              <a:rPr lang="en-US" dirty="0" smtClean="0"/>
              <a:t>Extend initial nodes by related </a:t>
            </a:r>
            <a:r>
              <a:rPr lang="en-US" b="1" dirty="0" smtClean="0"/>
              <a:t>synsets </a:t>
            </a:r>
            <a:r>
              <a:rPr lang="en-US" dirty="0" smtClean="0"/>
              <a:t>AND </a:t>
            </a:r>
            <a:r>
              <a:rPr lang="en-US" b="1" dirty="0" smtClean="0"/>
              <a:t>co-occurred words</a:t>
            </a:r>
          </a:p>
          <a:p>
            <a:pPr lvl="1"/>
            <a:r>
              <a:rPr lang="en-US" smtClean="0"/>
              <a:t>Assign “probability-transfer coefficients” to links between nodes (determined by the type of relationship)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“Page-ranking” process</a:t>
            </a:r>
          </a:p>
          <a:p>
            <a:pPr lvl="1"/>
            <a:r>
              <a:rPr lang="en-US" dirty="0" smtClean="0"/>
              <a:t>Run a process where synsets will </a:t>
            </a:r>
            <a:r>
              <a:rPr lang="en-US" smtClean="0"/>
              <a:t>mutually boost one </a:t>
            </a:r>
            <a:r>
              <a:rPr lang="en-US" dirty="0" smtClean="0"/>
              <a:t>another’s probability values</a:t>
            </a:r>
          </a:p>
          <a:p>
            <a:pPr marL="0" indent="0">
              <a:buNone/>
            </a:pPr>
            <a:r>
              <a:rPr lang="en-US" dirty="0" smtClean="0"/>
              <a:t>4) Select the most probable synsets</a:t>
            </a:r>
            <a:endParaRPr lang="cs-CZ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12</a:t>
            </a:fld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72494" cy="714380"/>
          </a:xfrm>
        </p:spPr>
        <p:txBody>
          <a:bodyPr>
            <a:normAutofit/>
          </a:bodyPr>
          <a:lstStyle/>
          <a:p>
            <a:r>
              <a:rPr lang="en-US" dirty="0" smtClean="0"/>
              <a:t>Our approach V: Network example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47EC-48E5-47EE-BF97-E0BA0BF46849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31746" name="Picture 2" descr="D:\ŠKOLA\work\ImageCLEF2014\!!!Prezentace\particular instance of the net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91551" cy="5600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V</a:t>
            </a:r>
            <a:r>
              <a:rPr lang="cs-CZ" dirty="0" smtClean="0"/>
              <a:t>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Unresolved 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Calibration </a:t>
            </a:r>
            <a:r>
              <a:rPr lang="en-US" smtClean="0"/>
              <a:t>of </a:t>
            </a:r>
            <a:r>
              <a:rPr lang="en-US"/>
              <a:t>probability-transfer coefficients </a:t>
            </a:r>
            <a:endParaRPr lang="en-US" dirty="0" smtClean="0"/>
          </a:p>
          <a:p>
            <a:pPr lvl="1"/>
            <a:r>
              <a:rPr lang="en-US" dirty="0" smtClean="0"/>
              <a:t>What constants should be used?</a:t>
            </a:r>
          </a:p>
          <a:p>
            <a:r>
              <a:rPr lang="en-US" smtClean="0"/>
              <a:t>Initial </a:t>
            </a:r>
            <a:r>
              <a:rPr lang="en-US" dirty="0" smtClean="0"/>
              <a:t>step: assignment of initial probabilities for particular annotation words </a:t>
            </a:r>
          </a:p>
          <a:p>
            <a:r>
              <a:rPr lang="en-US" smtClean="0"/>
              <a:t>Details of the probability transfer algorithm</a:t>
            </a:r>
          </a:p>
          <a:p>
            <a:r>
              <a:rPr lang="en-US" smtClean="0"/>
              <a:t>Final </a:t>
            </a:r>
            <a:r>
              <a:rPr lang="en-US" dirty="0" smtClean="0"/>
              <a:t>step: Selecting of the most probable concepts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14</a:t>
            </a:fld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859786" cy="669270"/>
          </a:xfrm>
        </p:spPr>
        <p:txBody>
          <a:bodyPr/>
          <a:lstStyle/>
          <a:p>
            <a:r>
              <a:rPr lang="cs-CZ" dirty="0" err="1" smtClean="0"/>
              <a:t>Summary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1285860"/>
            <a:ext cx="6859786" cy="5214974"/>
          </a:xfrm>
        </p:spPr>
        <p:txBody>
          <a:bodyPr>
            <a:normAutofit/>
          </a:bodyPr>
          <a:lstStyle/>
          <a:p>
            <a:r>
              <a:rPr lang="cs-CZ" dirty="0" err="1" smtClean="0"/>
              <a:t>Problem</a:t>
            </a:r>
            <a:endParaRPr lang="en-US" dirty="0" smtClean="0"/>
          </a:p>
          <a:p>
            <a:pPr lvl="1"/>
            <a:r>
              <a:rPr lang="en-US" dirty="0" smtClean="0"/>
              <a:t>Select descriptive words of given image from a </a:t>
            </a:r>
            <a:r>
              <a:rPr lang="en-US" smtClean="0"/>
              <a:t>predefined </a:t>
            </a:r>
            <a:r>
              <a:rPr lang="en-US"/>
              <a:t>set </a:t>
            </a:r>
            <a:r>
              <a:rPr lang="en-US" smtClean="0"/>
              <a:t>of concept </a:t>
            </a:r>
            <a:r>
              <a:rPr lang="en-US"/>
              <a:t>words</a:t>
            </a:r>
            <a:endParaRPr lang="cs-CZ" dirty="0" smtClean="0"/>
          </a:p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en-US" dirty="0" smtClean="0"/>
          </a:p>
          <a:p>
            <a:pPr lvl="1"/>
            <a:r>
              <a:rPr lang="en-US" dirty="0" smtClean="0"/>
              <a:t>Construction of a network of synsets; a node (synset) influences another’s probability by mutual relations </a:t>
            </a:r>
          </a:p>
          <a:p>
            <a:pPr lvl="2"/>
            <a:r>
              <a:rPr lang="en-US" dirty="0" smtClean="0"/>
              <a:t>Inspired by page-ranking algorithm</a:t>
            </a:r>
            <a:endParaRPr lang="cs-CZ" dirty="0" smtClean="0"/>
          </a:p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objectives</a:t>
            </a:r>
            <a:endParaRPr lang="en-US" dirty="0" smtClean="0"/>
          </a:p>
          <a:p>
            <a:pPr lvl="1"/>
            <a:r>
              <a:rPr lang="en-US" dirty="0" smtClean="0"/>
              <a:t>Design and construct a model of the synset network</a:t>
            </a:r>
          </a:p>
          <a:p>
            <a:pPr lvl="1"/>
            <a:r>
              <a:rPr lang="en-US" dirty="0" smtClean="0"/>
              <a:t>Define and calibrate relations (links) among nodes in the network (synsets)</a:t>
            </a:r>
            <a:endParaRPr lang="cs-CZ" dirty="0" err="1" smtClean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15</a:t>
            </a:fld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53452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859786" cy="660396"/>
          </a:xfrm>
        </p:spPr>
        <p:txBody>
          <a:bodyPr/>
          <a:lstStyle/>
          <a:p>
            <a:r>
              <a:rPr lang="en-US" dirty="0" smtClean="0"/>
              <a:t>Annotation </a:t>
            </a:r>
            <a:r>
              <a:rPr lang="cs-CZ" dirty="0" err="1" smtClean="0"/>
              <a:t>Tool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02594" y="6460426"/>
            <a:ext cx="641372" cy="250826"/>
          </a:xfrm>
        </p:spPr>
        <p:txBody>
          <a:bodyPr/>
          <a:lstStyle/>
          <a:p>
            <a:fld id="{90C447EC-48E5-47EE-BF97-E0BA0BF46849}" type="slidenum">
              <a:rPr lang="cs-CZ" sz="2400" smtClean="0"/>
              <a:pPr/>
              <a:t>2</a:t>
            </a:fld>
            <a:endParaRPr lang="cs-CZ" sz="2400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072066" y="1071546"/>
          <a:ext cx="3571900" cy="1991955"/>
        </p:xfrm>
        <a:graphic>
          <a:graphicData uri="http://schemas.openxmlformats.org/presentationml/2006/ole">
            <p:oleObj spid="_x0000_s16400" name="PDF" r:id="rId3" imgW="0" imgH="0" progId="FoxitReader.Document">
              <p:embed/>
            </p:oleObj>
          </a:graphicData>
        </a:graphic>
      </p:graphicFrame>
      <p:pic>
        <p:nvPicPr>
          <p:cNvPr id="16388" name="Picture 4" descr="http://www.presentation-process.com/images/stack-of-photos-in-powerpo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3790456" cy="2771771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4214810" y="4643446"/>
            <a:ext cx="192882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86314" y="3571876"/>
            <a:ext cx="40719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Ann</a:t>
            </a:r>
            <a:r>
              <a:rPr lang="cs-CZ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otation</a:t>
            </a:r>
            <a:r>
              <a:rPr lang="cs-CZ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cs-CZ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tool</a:t>
            </a:r>
            <a:r>
              <a:rPr lang="cs-CZ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+ MUFIN</a:t>
            </a:r>
          </a:p>
        </p:txBody>
      </p:sp>
      <p:pic>
        <p:nvPicPr>
          <p:cNvPr id="16406" name="Picture 22" descr="http://pixabay.com/static/uploads/photo/2013/07/13/14/07/gear-wheel-162161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86190"/>
            <a:ext cx="1019146" cy="881881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6572264" y="4214818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House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Nature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Forest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Tree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…</a:t>
            </a:r>
            <a:endParaRPr lang="cs-CZ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16408" name="Picture 24" descr="http://t3.gstatic.com/images?q=tbn:ANd9GcRtbCSzlzUgZ1Kcdl-pITWYuPhQPI5DVaAt0e1L5HicOjf1Jg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214950"/>
            <a:ext cx="1000132" cy="1000132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142844" y="1214422"/>
            <a:ext cx="42862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WordNet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Visual Con</a:t>
            </a:r>
            <a:r>
              <a:rPr lang="cs-CZ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cept</a:t>
            </a: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Ontology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MUFIN visual object search</a:t>
            </a:r>
            <a:endParaRPr lang="cs-CZ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286248" y="6286520"/>
            <a:ext cx="221457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Profimedia</a:t>
            </a:r>
            <a:endParaRPr lang="cs-CZ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ImageC</a:t>
            </a:r>
            <a:r>
              <a:rPr lang="en-US" dirty="0" smtClean="0"/>
              <a:t>LEF?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regarding cross-language</a:t>
            </a:r>
            <a:r>
              <a:rPr lang="cs-CZ" dirty="0" smtClean="0"/>
              <a:t> annotation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retrieval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images</a:t>
            </a:r>
            <a:endParaRPr lang="cs-CZ" dirty="0" smtClean="0"/>
          </a:p>
          <a:p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r>
              <a:rPr lang="cs-CZ" dirty="0" smtClean="0"/>
              <a:t>Robot vision –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recognition</a:t>
            </a:r>
            <a:endParaRPr lang="cs-CZ" dirty="0" smtClean="0"/>
          </a:p>
          <a:p>
            <a:pPr lvl="1"/>
            <a:r>
              <a:rPr lang="cs-CZ" dirty="0" err="1" smtClean="0"/>
              <a:t>Plant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endParaRPr lang="cs-CZ" dirty="0" smtClean="0"/>
          </a:p>
          <a:p>
            <a:pPr lvl="1"/>
            <a:r>
              <a:rPr lang="cs-CZ" dirty="0" err="1" smtClean="0"/>
              <a:t>Medical</a:t>
            </a:r>
            <a:r>
              <a:rPr lang="cs-CZ" dirty="0" smtClean="0"/>
              <a:t> image </a:t>
            </a:r>
            <a:r>
              <a:rPr lang="cs-CZ" dirty="0" err="1" smtClean="0"/>
              <a:t>identification</a:t>
            </a:r>
            <a:endParaRPr lang="cs-CZ" dirty="0" smtClean="0"/>
          </a:p>
          <a:p>
            <a:pPr lvl="1"/>
            <a:r>
              <a:rPr lang="cs-CZ" sz="2800" b="1" dirty="0" err="1" smtClean="0"/>
              <a:t>Concept</a:t>
            </a:r>
            <a:r>
              <a:rPr lang="cs-CZ" sz="2800" b="1" dirty="0" smtClean="0"/>
              <a:t> Image Annotation</a:t>
            </a:r>
          </a:p>
          <a:p>
            <a:pPr lvl="2"/>
            <a:r>
              <a:rPr lang="en-US" dirty="0" smtClean="0"/>
              <a:t>Goal: From a g</a:t>
            </a:r>
            <a:r>
              <a:rPr lang="cs-CZ" dirty="0" err="1" smtClean="0"/>
              <a:t>iven</a:t>
            </a:r>
            <a:r>
              <a:rPr lang="cs-CZ" dirty="0" smtClean="0"/>
              <a:t>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concepts</a:t>
            </a:r>
            <a:r>
              <a:rPr lang="en-US" dirty="0" smtClean="0"/>
              <a:t>, select those that are relevant for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input image</a:t>
            </a:r>
            <a:endParaRPr lang="en-US" dirty="0"/>
          </a:p>
        </p:txBody>
      </p:sp>
      <p:pic>
        <p:nvPicPr>
          <p:cNvPr id="2050" name="Picture 2" descr="ImageCLEF - Image Retrieval in CLEF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85794"/>
            <a:ext cx="2286000" cy="800100"/>
          </a:xfrm>
          <a:prstGeom prst="rect">
            <a:avLst/>
          </a:prstGeom>
          <a:noFill/>
        </p:spPr>
      </p:pic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02594" y="6460426"/>
            <a:ext cx="641372" cy="250826"/>
          </a:xfrm>
        </p:spPr>
        <p:txBody>
          <a:bodyPr/>
          <a:lstStyle/>
          <a:p>
            <a:fld id="{90C447EC-48E5-47EE-BF97-E0BA0BF46849}" type="slidenum">
              <a:rPr lang="cs-CZ" sz="2400" smtClean="0"/>
              <a:pPr/>
              <a:t>3</a:t>
            </a:fld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cs-CZ" sz="3800" b="1" kern="1200" dirty="0" err="1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Concept</a:t>
            </a:r>
            <a:r>
              <a:rPr lang="cs-CZ" sz="3800" b="1" kern="1200" dirty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 Image </a:t>
            </a:r>
            <a:r>
              <a:rPr lang="cs-CZ" sz="3800" b="1" kern="1200" dirty="0" err="1" smtClean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Annotation</a:t>
            </a:r>
            <a:r>
              <a:rPr lang="en-US" sz="3800" b="1" kern="1200" dirty="0" smtClean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 in 2014</a:t>
            </a:r>
            <a:r>
              <a:rPr lang="cs-CZ" sz="2800" b="1" dirty="0"/>
              <a:t/>
            </a:r>
            <a:br>
              <a:rPr lang="cs-CZ" sz="2800" b="1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 scalability – no manually labeled training data</a:t>
            </a:r>
          </a:p>
          <a:p>
            <a:r>
              <a:rPr lang="en-US" dirty="0" smtClean="0"/>
              <a:t>Noisy training data downloaded from internet are only available</a:t>
            </a:r>
          </a:p>
          <a:p>
            <a:r>
              <a:rPr lang="en-US" dirty="0" smtClean="0"/>
              <a:t>Development data – 10000 images with ground truth concepts</a:t>
            </a:r>
          </a:p>
          <a:p>
            <a:r>
              <a:rPr lang="en-US" dirty="0" smtClean="0"/>
              <a:t>Participants are allowed to use no manually labeled training data that was created directly for machine learning</a:t>
            </a:r>
          </a:p>
          <a:p>
            <a:pPr lvl="1"/>
            <a:r>
              <a:rPr lang="en-US" dirty="0" err="1" smtClean="0"/>
              <a:t>Profiset</a:t>
            </a:r>
            <a:r>
              <a:rPr lang="en-US" dirty="0" smtClean="0"/>
              <a:t> is OK, since it is a by-product of another activity (image selling)</a:t>
            </a:r>
          </a:p>
          <a:p>
            <a:endParaRPr lang="en-US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4</a:t>
            </a:fld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959642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CLEF Annotation Task vs. our annotation tools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Our</a:t>
            </a:r>
            <a:r>
              <a:rPr lang="cs-CZ" b="1" dirty="0" smtClean="0"/>
              <a:t> long-</a:t>
            </a:r>
            <a:r>
              <a:rPr lang="cs-CZ" b="1" dirty="0" err="1" smtClean="0"/>
              <a:t>time</a:t>
            </a:r>
            <a:r>
              <a:rPr lang="cs-CZ" b="1" dirty="0" smtClean="0"/>
              <a:t> </a:t>
            </a:r>
            <a:r>
              <a:rPr lang="cs-CZ" b="1" dirty="0" err="1" smtClean="0"/>
              <a:t>research</a:t>
            </a:r>
            <a:r>
              <a:rPr lang="cs-CZ" b="1" dirty="0" smtClean="0"/>
              <a:t> </a:t>
            </a:r>
            <a:r>
              <a:rPr lang="cs-CZ" b="1" dirty="0" err="1" smtClean="0"/>
              <a:t>objective</a:t>
            </a:r>
            <a:r>
              <a:rPr lang="cs-CZ" b="1" dirty="0" smtClean="0"/>
              <a:t>: </a:t>
            </a:r>
            <a:r>
              <a:rPr lang="cs-CZ" dirty="0" err="1" smtClean="0"/>
              <a:t>general</a:t>
            </a:r>
            <a:r>
              <a:rPr lang="cs-CZ" dirty="0" smtClean="0"/>
              <a:t> image </a:t>
            </a:r>
            <a:r>
              <a:rPr lang="cs-CZ" dirty="0" err="1" smtClean="0"/>
              <a:t>annotation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well-labeled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data</a:t>
            </a:r>
          </a:p>
          <a:p>
            <a:pPr lvl="1"/>
            <a:r>
              <a:rPr lang="cs-CZ" dirty="0" smtClean="0"/>
              <a:t>„Big Data </a:t>
            </a:r>
            <a:r>
              <a:rPr lang="cs-CZ" err="1" smtClean="0"/>
              <a:t>approach</a:t>
            </a:r>
            <a:r>
              <a:rPr lang="cs-CZ" smtClean="0"/>
              <a:t>“</a:t>
            </a:r>
            <a:endParaRPr lang="en-GB" smtClean="0"/>
          </a:p>
          <a:p>
            <a:pPr lvl="1"/>
            <a:r>
              <a:rPr lang="en-US"/>
              <a:t>Primarily focused on description of noun objects</a:t>
            </a:r>
            <a:endParaRPr lang="en-GB" smtClean="0"/>
          </a:p>
          <a:p>
            <a:pPr lvl="1"/>
            <a:r>
              <a:rPr lang="en-GB" smtClean="0"/>
              <a:t>Difficult to evaluate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mtClean="0"/>
              <a:t>CLEF: Annotation contest with ground truth</a:t>
            </a:r>
          </a:p>
          <a:p>
            <a:pPr lvl="1"/>
            <a:r>
              <a:rPr lang="en-US" smtClean="0"/>
              <a:t>Considers nouns, adjectives and verbs</a:t>
            </a:r>
          </a:p>
          <a:p>
            <a:pPr lvl="1"/>
            <a:r>
              <a:rPr lang="en-US" smtClean="0"/>
              <a:t>Participants typically use model-based approaches</a:t>
            </a:r>
            <a:endParaRPr lang="en-US" dirty="0" smtClean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5</a:t>
            </a:fld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041020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2276"/>
            <a:ext cx="7416824" cy="597832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Competition’s benefits for us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5" y="1142984"/>
            <a:ext cx="7572428" cy="487681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Evaluation of our tools on a well-known ground truth </a:t>
            </a:r>
          </a:p>
          <a:p>
            <a:pPr lvl="1"/>
            <a:r>
              <a:rPr lang="en-US" dirty="0" smtClean="0"/>
              <a:t>Images of numerous types and situations are included in </a:t>
            </a:r>
            <a:r>
              <a:rPr lang="en-US" smtClean="0"/>
              <a:t>the CLEF </a:t>
            </a:r>
            <a:r>
              <a:rPr lang="en-US" dirty="0" smtClean="0"/>
              <a:t>collection as a training and development material.</a:t>
            </a:r>
          </a:p>
          <a:p>
            <a:r>
              <a:rPr lang="en-US" dirty="0" smtClean="0"/>
              <a:t>Compare our ideas to solution with other teams</a:t>
            </a:r>
          </a:p>
          <a:p>
            <a:r>
              <a:rPr lang="en-US" dirty="0" smtClean="0"/>
              <a:t>Utilize our current approach to the image annotation process in the practice</a:t>
            </a:r>
          </a:p>
          <a:p>
            <a:pPr lvl="1"/>
            <a:r>
              <a:rPr lang="en-US" dirty="0" smtClean="0"/>
              <a:t>With a </a:t>
            </a:r>
            <a:r>
              <a:rPr lang="en-US" smtClean="0"/>
              <a:t>feedback from </a:t>
            </a:r>
            <a:r>
              <a:rPr lang="en-US" dirty="0" smtClean="0"/>
              <a:t>the initiators</a:t>
            </a:r>
          </a:p>
          <a:p>
            <a:pPr lvl="1"/>
            <a:endParaRPr lang="en-US" dirty="0"/>
          </a:p>
          <a:p>
            <a:r>
              <a:rPr lang="en-US" dirty="0" smtClean="0"/>
              <a:t>Long-time objective: journal paper about search-based annotation, CLEF results as part of evaluation</a:t>
            </a:r>
            <a:endParaRPr lang="cs-CZ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6</a:t>
            </a:fld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597832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</a:t>
            </a:r>
            <a:r>
              <a:rPr lang="cs-CZ" sz="4000" dirty="0" err="1" smtClean="0"/>
              <a:t>we</a:t>
            </a:r>
            <a:r>
              <a:rPr lang="cs-CZ" sz="4000" dirty="0" smtClean="0"/>
              <a:t> </a:t>
            </a:r>
            <a:r>
              <a:rPr lang="cs-CZ" sz="4000" dirty="0" err="1" smtClean="0"/>
              <a:t>plan</a:t>
            </a:r>
            <a:r>
              <a:rPr lang="cs-CZ" sz="4000" dirty="0" smtClean="0"/>
              <a:t> to </a:t>
            </a:r>
            <a:r>
              <a:rPr lang="en-US" sz="4000" dirty="0" smtClean="0"/>
              <a:t>utilize?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1308660"/>
            <a:ext cx="6859786" cy="5000660"/>
          </a:xfrm>
        </p:spPr>
        <p:txBody>
          <a:bodyPr>
            <a:normAutofit/>
          </a:bodyPr>
          <a:lstStyle/>
          <a:p>
            <a:r>
              <a:rPr lang="en-US" dirty="0" smtClean="0"/>
              <a:t>WordNet-based relations</a:t>
            </a:r>
          </a:p>
          <a:p>
            <a:pPr lvl="1"/>
            <a:r>
              <a:rPr lang="en-US" dirty="0" smtClean="0"/>
              <a:t>Must be accustomed to the given word types (not just nouns)</a:t>
            </a:r>
          </a:p>
          <a:p>
            <a:r>
              <a:rPr lang="en-US" dirty="0" smtClean="0"/>
              <a:t>WordNet-based word similarity metrics</a:t>
            </a:r>
          </a:p>
          <a:p>
            <a:r>
              <a:rPr lang="en-US" dirty="0" smtClean="0"/>
              <a:t>Visual Concept Ontology</a:t>
            </a:r>
          </a:p>
          <a:p>
            <a:r>
              <a:rPr lang="en-US" dirty="0" smtClean="0"/>
              <a:t>Similar Images search – powered by MUFIN</a:t>
            </a:r>
          </a:p>
          <a:p>
            <a:r>
              <a:rPr lang="en-US" b="1" dirty="0" smtClean="0"/>
              <a:t>Co-occurrence relations among words within </a:t>
            </a:r>
            <a:r>
              <a:rPr lang="en-US" b="1" dirty="0" err="1" smtClean="0"/>
              <a:t>Profimedia</a:t>
            </a:r>
            <a:r>
              <a:rPr lang="en-US" b="1" dirty="0" smtClean="0"/>
              <a:t> dataset</a:t>
            </a:r>
            <a:endParaRPr lang="en-US" dirty="0" smtClean="0"/>
          </a:p>
          <a:p>
            <a:pPr lvl="1"/>
            <a:r>
              <a:rPr lang="en-US" dirty="0" smtClean="0"/>
              <a:t>Constructed by</a:t>
            </a:r>
            <a:r>
              <a:rPr lang="cs-CZ" dirty="0" smtClean="0"/>
              <a:t> </a:t>
            </a:r>
            <a:r>
              <a:rPr lang="en-US" b="1" dirty="0" smtClean="0"/>
              <a:t>Institute </a:t>
            </a:r>
            <a:r>
              <a:rPr lang="en-US" b="1" dirty="0"/>
              <a:t>of Formal and Applied </a:t>
            </a:r>
            <a:r>
              <a:rPr lang="en-US" b="1" dirty="0" smtClean="0"/>
              <a:t>Linguistics</a:t>
            </a:r>
            <a:r>
              <a:rPr lang="cs-CZ" b="1" dirty="0" smtClean="0"/>
              <a:t> (MFF UK)</a:t>
            </a:r>
            <a:endParaRPr lang="en-US" b="1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7</a:t>
            </a:fld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59786" cy="1160462"/>
          </a:xfrm>
        </p:spPr>
        <p:txBody>
          <a:bodyPr/>
          <a:lstStyle/>
          <a:p>
            <a:r>
              <a:rPr lang="en-US" dirty="0" smtClean="0"/>
              <a:t>WordNet vs. co-</a:t>
            </a:r>
            <a:r>
              <a:rPr lang="en-US" dirty="0" err="1" smtClean="0"/>
              <a:t>occurence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107" y="1595552"/>
            <a:ext cx="6859786" cy="485778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WordNet</a:t>
            </a:r>
            <a:r>
              <a:rPr lang="en-US" dirty="0" smtClean="0"/>
              <a:t> – fundamental technology</a:t>
            </a:r>
          </a:p>
          <a:p>
            <a:pPr lvl="1"/>
            <a:r>
              <a:rPr lang="en-US" dirty="0" smtClean="0"/>
              <a:t>Meanings, relations, multiple word types</a:t>
            </a:r>
          </a:p>
          <a:p>
            <a:pPr lvl="1"/>
            <a:r>
              <a:rPr lang="en-US" dirty="0" smtClean="0"/>
              <a:t>Hypernymy, </a:t>
            </a:r>
            <a:r>
              <a:rPr lang="en-US" dirty="0" err="1" smtClean="0"/>
              <a:t>antonymy</a:t>
            </a:r>
            <a:r>
              <a:rPr lang="en-US" dirty="0" smtClean="0"/>
              <a:t>, part-whole, gloss…</a:t>
            </a:r>
          </a:p>
          <a:p>
            <a:pPr lvl="1"/>
            <a:r>
              <a:rPr lang="en-US" dirty="0" smtClean="0"/>
              <a:t>“language” point of view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Co-occurrence</a:t>
            </a:r>
            <a:r>
              <a:rPr lang="en-US" dirty="0" smtClean="0"/>
              <a:t> table of related words</a:t>
            </a:r>
          </a:p>
          <a:p>
            <a:pPr lvl="1"/>
            <a:r>
              <a:rPr lang="en-US" dirty="0" smtClean="0"/>
              <a:t>Constructed from very large text corpora (linguists from </a:t>
            </a:r>
            <a:r>
              <a:rPr lang="en-US" dirty="0" err="1" smtClean="0"/>
              <a:t>MFF</a:t>
            </a:r>
            <a:r>
              <a:rPr lang="en-US" dirty="0" smtClean="0"/>
              <a:t> UK)</a:t>
            </a:r>
          </a:p>
          <a:p>
            <a:pPr lvl="1"/>
            <a:r>
              <a:rPr lang="en-US" dirty="0" smtClean="0"/>
              <a:t>For each word that occur</a:t>
            </a:r>
            <a:r>
              <a:rPr lang="cs-CZ" dirty="0" smtClean="0"/>
              <a:t>r</a:t>
            </a:r>
            <a:r>
              <a:rPr lang="en-US" dirty="0" smtClean="0"/>
              <a:t>s in </a:t>
            </a:r>
            <a:r>
              <a:rPr lang="en-US" dirty="0" err="1" smtClean="0"/>
              <a:t>Profiset</a:t>
            </a:r>
            <a:r>
              <a:rPr lang="en-US" dirty="0" smtClean="0"/>
              <a:t> descriptions, we have 100 most </a:t>
            </a:r>
            <a:r>
              <a:rPr lang="en-US" i="1" dirty="0" smtClean="0"/>
              <a:t>co-occurred </a:t>
            </a:r>
            <a:r>
              <a:rPr lang="en-US" dirty="0" smtClean="0"/>
              <a:t>words</a:t>
            </a:r>
          </a:p>
          <a:p>
            <a:pPr lvl="2"/>
            <a:r>
              <a:rPr lang="en-US" dirty="0" smtClean="0"/>
              <a:t>No word types attached</a:t>
            </a:r>
          </a:p>
          <a:p>
            <a:pPr lvl="1"/>
            <a:r>
              <a:rPr lang="en-US" dirty="0" smtClean="0"/>
              <a:t>“human/database” point of view</a:t>
            </a:r>
            <a:endParaRPr lang="cs-CZ" dirty="0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8</a:t>
            </a:fld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740708"/>
          </a:xfrm>
        </p:spPr>
        <p:txBody>
          <a:bodyPr/>
          <a:lstStyle/>
          <a:p>
            <a:r>
              <a:rPr lang="en-US" dirty="0" smtClean="0"/>
              <a:t>Our approach I. Overall View</a:t>
            </a:r>
            <a:endParaRPr lang="cs-CZ" dirty="0"/>
          </a:p>
        </p:txBody>
      </p:sp>
      <p:pic>
        <p:nvPicPr>
          <p:cNvPr id="31748" name="Picture 4" descr="C:\Users\HonzaBotorek\Desktop\over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4943501"/>
          </a:xfrm>
          <a:prstGeom prst="rect">
            <a:avLst/>
          </a:prstGeom>
          <a:noFill/>
        </p:spPr>
      </p:pic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002594" y="6460426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447EC-48E5-47EE-BF97-E0BA0BF46849}" type="slidenum">
              <a:rPr lang="cs-CZ" sz="2400" smtClean="0"/>
              <a:pPr/>
              <a:t>9</a:t>
            </a:fld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1081533" y="3429000"/>
            <a:ext cx="8258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15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>
                    <a:alpha val="5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670</Words>
  <Application>Microsoft Office PowerPoint</Application>
  <PresentationFormat>Předvádění na obrazovce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Currency 16x9</vt:lpstr>
      <vt:lpstr>PDF</vt:lpstr>
      <vt:lpstr>Annotation Framework &amp; ImageCLEF 2014</vt:lpstr>
      <vt:lpstr>Annotation Tool</vt:lpstr>
      <vt:lpstr>What is ImageCLEF?</vt:lpstr>
      <vt:lpstr>Concept Image Annotation in 2014 </vt:lpstr>
      <vt:lpstr>CLEF Annotation Task vs. our annotation tools</vt:lpstr>
      <vt:lpstr>Competition’s benefits for us</vt:lpstr>
      <vt:lpstr>What we plan to utilize?</vt:lpstr>
      <vt:lpstr>WordNet vs. co-occurence</vt:lpstr>
      <vt:lpstr>Our approach I. Overall View</vt:lpstr>
      <vt:lpstr>Our approach II. Network example</vt:lpstr>
      <vt:lpstr>Our approach III. The probability-transfer network</vt:lpstr>
      <vt:lpstr>Our approach IV. Algorithm steps</vt:lpstr>
      <vt:lpstr>Our approach V: Network example</vt:lpstr>
      <vt:lpstr>Our approach VI. Unresolved issues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Clef 2014</dc:title>
  <dc:creator>HonzaBotorek</dc:creator>
  <cp:lastModifiedBy>HonzaBotorek</cp:lastModifiedBy>
  <cp:revision>89</cp:revision>
  <dcterms:created xsi:type="dcterms:W3CDTF">2014-02-27T14:24:38Z</dcterms:created>
  <dcterms:modified xsi:type="dcterms:W3CDTF">2014-03-10T12:32:41Z</dcterms:modified>
</cp:coreProperties>
</file>