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3" r:id="rId8"/>
    <p:sldId id="284" r:id="rId9"/>
    <p:sldId id="285" r:id="rId10"/>
    <p:sldId id="286" r:id="rId11"/>
    <p:sldId id="262" r:id="rId12"/>
    <p:sldId id="287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9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46C31-4AF6-4886-AB33-91FC26C82A90}" type="datetimeFigureOut">
              <a:rPr lang="cs-CZ" smtClean="0"/>
              <a:pPr/>
              <a:t>27.4.2015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0692F-3118-4FCD-8E56-C78D6709DC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Struktura týmu a SW architektura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Mnohé role v týmu závisí na aktivitách ve zvolené architektuře SW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>Výhody byznys dokumentů z hlediska technického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Lokalizace změn v důsledku možností skrývání implementačních informací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Snadnost kombinace hotových i vyvíjených systémů, </a:t>
            </a:r>
            <a:r>
              <a:rPr lang="cs-CZ" dirty="0" err="1" smtClean="0"/>
              <a:t>valstních</a:t>
            </a:r>
            <a:r>
              <a:rPr lang="cs-CZ" dirty="0" smtClean="0"/>
              <a:t> i od různých výrobců. Zvláště výhodné to je pro malé a střední SW firmy.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Použitelnost systémů správy dokumentů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Lze zapouzdřit i datovou (DMS a dokumentové rozhraní)i uživatelskou (klientskou) vrstvu (</a:t>
            </a:r>
            <a:r>
              <a:rPr lang="cs-CZ" dirty="0" err="1" smtClean="0"/>
              <a:t>excel</a:t>
            </a:r>
            <a:r>
              <a:rPr lang="cs-CZ" dirty="0" smtClean="0"/>
              <a:t> atp.)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Snazší využití </a:t>
            </a:r>
            <a:r>
              <a:rPr lang="cs-CZ" dirty="0" err="1" smtClean="0"/>
              <a:t>cloudů</a:t>
            </a:r>
            <a:r>
              <a:rPr lang="cs-CZ" dirty="0" smtClean="0"/>
              <a:t> a obecně datových vrstev autonomních SW entit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Možnost integrace pomocí webu, </a:t>
            </a:r>
            <a:r>
              <a:rPr lang="cs-CZ" dirty="0" err="1" smtClean="0"/>
              <a:t>cloudů</a:t>
            </a:r>
            <a:r>
              <a:rPr lang="cs-CZ" dirty="0" smtClean="0"/>
              <a:t>, datových vrstev a systémů řízení dokumentů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Integrace vývoje a údržby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Redukce nákladů a řešení problému permanentní zastaralosti.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Snadný </a:t>
            </a:r>
            <a:r>
              <a:rPr lang="cs-CZ" dirty="0" err="1" smtClean="0"/>
              <a:t>sourcing</a:t>
            </a:r>
            <a:r>
              <a:rPr lang="cs-CZ" dirty="0" smtClean="0"/>
              <a:t>, snadné připojování věcí od malých firem k systémům od velkých výrobců (to je výhoda i uživatelská)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Cloud</a:t>
            </a:r>
            <a:r>
              <a:rPr lang="cs-CZ" dirty="0" smtClean="0"/>
              <a:t> a jiné triky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Databáze nahrazena správou dokumentů</a:t>
            </a:r>
          </a:p>
          <a:p>
            <a:r>
              <a:rPr lang="cs-CZ" dirty="0" smtClean="0"/>
              <a:t>Správa dokumentů skryta za konektory (v SOA implementované jako služby)</a:t>
            </a:r>
          </a:p>
          <a:p>
            <a:r>
              <a:rPr lang="cs-CZ" dirty="0" smtClean="0"/>
              <a:t>Roli konektoru, který přebírá i část  UI a část logiky, může sehrát tabulkový kalkulátor. Dokumenty jsou pak </a:t>
            </a:r>
            <a:r>
              <a:rPr lang="cs-CZ" dirty="0" err="1" smtClean="0"/>
              <a:t>spreadsheety</a:t>
            </a:r>
            <a:r>
              <a:rPr lang="cs-CZ" dirty="0" smtClean="0"/>
              <a:t>  ve formátu XML.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68689-3462-423D-B000-D86AA9263AB1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dokumentové orientace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 vždy je možná byznys orientace a hrubozrnnost</a:t>
            </a:r>
          </a:p>
          <a:p>
            <a:pPr lvl="1"/>
            <a:r>
              <a:rPr lang="cs-CZ" dirty="0" smtClean="0"/>
              <a:t>Regulační SW</a:t>
            </a:r>
          </a:p>
          <a:p>
            <a:pPr lvl="1"/>
            <a:r>
              <a:rPr lang="cs-CZ" dirty="0" smtClean="0"/>
              <a:t>Samotné hrubozrnné komponenty</a:t>
            </a:r>
          </a:p>
          <a:p>
            <a:pPr lvl="1"/>
            <a:r>
              <a:rPr lang="cs-CZ" smtClean="0"/>
              <a:t>Architekturní služby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ABD36-8A48-489B-8DA5-2E550E588FB5}" type="slidenum">
              <a:rPr lang="cs-CZ" smtClean="0"/>
              <a:pPr>
                <a:defRPr/>
              </a:pPr>
              <a:t>13</a:t>
            </a:fld>
            <a:endParaRPr lang="cs-CZ" smtClean="0"/>
          </a:p>
        </p:txBody>
      </p:sp>
      <p:sp>
        <p:nvSpPr>
          <p:cNvPr id="2052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Tři vrstvy a server</a:t>
            </a:r>
          </a:p>
        </p:txBody>
      </p:sp>
      <p:graphicFrame>
        <p:nvGraphicFramePr>
          <p:cNvPr id="2050" name="Object 91"/>
          <p:cNvGraphicFramePr>
            <a:graphicFrameLocks noChangeAspect="1"/>
          </p:cNvGraphicFramePr>
          <p:nvPr>
            <p:ph idx="1"/>
          </p:nvPr>
        </p:nvGraphicFramePr>
        <p:xfrm>
          <a:off x="457200" y="1625600"/>
          <a:ext cx="8686800" cy="4475163"/>
        </p:xfrm>
        <a:graphic>
          <a:graphicData uri="http://schemas.openxmlformats.org/presentationml/2006/ole">
            <p:oleObj spid="_x0000_s2050" name="Dokument" r:id="rId3" imgW="5757167" imgH="3130089" progId="Word.Document.8">
              <p:embed/>
            </p:oleObj>
          </a:graphicData>
        </a:graphic>
      </p:graphicFrame>
      <p:sp>
        <p:nvSpPr>
          <p:cNvPr id="2053" name="TextovéPole 4"/>
          <p:cNvSpPr txBox="1">
            <a:spLocks noChangeArrowheads="1"/>
          </p:cNvSpPr>
          <p:nvPr/>
        </p:nvSpPr>
        <p:spPr bwMode="auto">
          <a:xfrm>
            <a:off x="4859338" y="5373688"/>
            <a:ext cx="3744912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cs-CZ" sz="2400" i="0">
                <a:latin typeface="Times New Roman" pitchFamily="18" charset="0"/>
                <a:cs typeface="Times New Roman" pitchFamily="18" charset="0"/>
              </a:rPr>
              <a:t>OO usnadňuje posun rozhraní (srv. connectors)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89254-3F4E-47E6-ABAC-072A7C18B1D8}" type="slidenum">
              <a:rPr lang="cs-CZ" smtClean="0"/>
              <a:pPr>
                <a:defRPr/>
              </a:pPr>
              <a:t>14</a:t>
            </a:fld>
            <a:endParaRPr lang="cs-CZ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K SOA</a:t>
            </a:r>
          </a:p>
        </p:txBody>
      </p:sp>
      <p:pic>
        <p:nvPicPr>
          <p:cNvPr id="23556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268413"/>
            <a:ext cx="6626225" cy="51879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585EB-5626-468C-8003-E5A7F43B7C34}" type="slidenum">
              <a:rPr lang="cs-CZ" smtClean="0"/>
              <a:pPr>
                <a:defRPr/>
              </a:pPr>
              <a:t>15</a:t>
            </a:fld>
            <a:endParaRPr lang="cs-CZ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K SOA, základní sestava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idx="1"/>
          </p:nvPr>
        </p:nvGraphicFramePr>
        <p:xfrm>
          <a:off x="457200" y="1341438"/>
          <a:ext cx="8229600" cy="4384675"/>
        </p:xfrm>
        <a:graphic>
          <a:graphicData uri="http://schemas.openxmlformats.org/presentationml/2006/ole">
            <p:oleObj spid="_x0000_s3074" name="Dokument" r:id="rId3" imgW="5128157" imgH="23229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F7F0C-46C9-4114-8A62-BE980BB86829}" type="slidenum">
              <a:rPr lang="cs-CZ" smtClean="0"/>
              <a:pPr>
                <a:defRPr/>
              </a:pPr>
              <a:t>16</a:t>
            </a:fld>
            <a:endParaRPr lang="cs-CZ" smtClean="0"/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713"/>
            <a:ext cx="8964613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63EC0-EF83-4DBF-A0A8-313465F6D206}" type="slidenum">
              <a:rPr lang="cs-CZ" smtClean="0"/>
              <a:pPr>
                <a:defRPr/>
              </a:pPr>
              <a:t>17</a:t>
            </a:fld>
            <a:endParaRPr lang="cs-CZ" smtClean="0"/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484313"/>
            <a:ext cx="691515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3203575" y="105251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0">
                <a:latin typeface="Arial" charset="0"/>
              </a:rPr>
              <a:t>Middleware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3563938" y="1341438"/>
            <a:ext cx="2159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36513" y="5229225"/>
            <a:ext cx="82073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lnSpc>
                <a:spcPct val="90000"/>
              </a:lnSpc>
              <a:spcBef>
                <a:spcPct val="50000"/>
              </a:spcBef>
            </a:pPr>
            <a:r>
              <a:rPr lang="cs-CZ">
                <a:latin typeface="Arial" charset="0"/>
              </a:rPr>
              <a:t>Architekturní služby fungují jako rozšíření middleware, architekturu jako službu, agilní vývoj a agilní byznys procesy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92F44-79E2-49A1-892F-BCCE9A55D88B}" type="slidenum">
              <a:rPr lang="cs-CZ" smtClean="0"/>
              <a:pPr>
                <a:defRPr/>
              </a:pPr>
              <a:t>18</a:t>
            </a:fld>
            <a:endParaRPr lang="cs-CZ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Hlavní výhody SOA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Znovupoužití existujících a cizích aplikací</a:t>
            </a:r>
          </a:p>
          <a:p>
            <a:pPr eaLnBrk="1" hangingPunct="1"/>
            <a:r>
              <a:rPr lang="cs-CZ" smtClean="0"/>
              <a:t>Autonomní vývoj částí </a:t>
            </a:r>
          </a:p>
          <a:p>
            <a:pPr eaLnBrk="1" hangingPunct="1"/>
            <a:r>
              <a:rPr lang="cs-CZ" b="1" smtClean="0"/>
              <a:t>Inkrementální vývoj</a:t>
            </a:r>
          </a:p>
          <a:p>
            <a:pPr eaLnBrk="1" hangingPunct="1"/>
            <a:r>
              <a:rPr lang="cs-CZ" smtClean="0"/>
              <a:t>Modifikovatelnost a udržovatelnost</a:t>
            </a:r>
          </a:p>
          <a:p>
            <a:pPr eaLnBrk="1" hangingPunct="1"/>
            <a:r>
              <a:rPr lang="cs-CZ" smtClean="0"/>
              <a:t>Umožnění principů agilního vývoje ve velkých systémech</a:t>
            </a:r>
          </a:p>
          <a:p>
            <a:pPr eaLnBrk="1" hangingPunct="1"/>
            <a:r>
              <a:rPr lang="cs-CZ" i="1" smtClean="0"/>
              <a:t>Cesta k softwaru jako high 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4CB07-C77B-4EF4-97EA-8AAB524BFE45}" type="slidenum">
              <a:rPr lang="cs-CZ" smtClean="0"/>
              <a:pPr>
                <a:defRPr/>
              </a:pPr>
              <a:t>19</a:t>
            </a:fld>
            <a:endParaRPr lang="cs-CZ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Některé nevýhody SOA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642350" cy="4713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Sekvenční zpracování je nutné zajišťovat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Řešení: Odpovím určené službě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Mohu čekat na odpověď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Identifikátor zprávy na kterou se odpovídá a nebo vratný parametr (identifikuje odkud pokračovat)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Nejasné jak efektivně spoluopracovat se SOAP a obecně jak optimálně aplikovat to nejlepší z objektové orientace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Obt</a:t>
            </a:r>
            <a:r>
              <a:rPr lang="cs-CZ" smtClean="0"/>
              <a:t>ížné přijetí filosofie SOA</a:t>
            </a:r>
            <a:r>
              <a:rPr lang="cs-CZ" i="1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1D3DE-7F66-46D3-8F32-26095F02B368}" type="slidenum">
              <a:rPr lang="cs-CZ" smtClean="0"/>
              <a:pPr>
                <a:defRPr/>
              </a:pPr>
              <a:t>2</a:t>
            </a:fld>
            <a:endParaRPr lang="cs-CZ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Spolupráce třívrstvých komponent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>
            <p:ph idx="1"/>
          </p:nvPr>
        </p:nvGraphicFramePr>
        <p:xfrm>
          <a:off x="687388" y="1847850"/>
          <a:ext cx="7740650" cy="4030663"/>
        </p:xfrm>
        <a:graphic>
          <a:graphicData uri="http://schemas.openxmlformats.org/presentationml/2006/ole">
            <p:oleObj spid="_x0000_s1026" name="Document" r:id="rId3" imgW="5362057" imgH="2792781" progId="Word.Document.8">
              <p:embed/>
            </p:oleObj>
          </a:graphicData>
        </a:graphic>
      </p:graphicFrame>
      <p:sp>
        <p:nvSpPr>
          <p:cNvPr id="1029" name="Line 6"/>
          <p:cNvSpPr>
            <a:spLocks noChangeShapeType="1"/>
          </p:cNvSpPr>
          <p:nvPr/>
        </p:nvSpPr>
        <p:spPr bwMode="auto">
          <a:xfrm flipH="1">
            <a:off x="990600" y="4419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457200" y="38862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i="0">
              <a:latin typeface="Arial" charset="0"/>
            </a:endParaRP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838200" y="3810000"/>
            <a:ext cx="1371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0">
                <a:latin typeface="Arial" charset="0"/>
              </a:rPr>
              <a:t>Semantic web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FC703-4F66-46ED-9A82-92F4A278FCBC}" type="slidenum">
              <a:rPr lang="cs-CZ" smtClean="0"/>
              <a:pPr>
                <a:defRPr/>
              </a:pPr>
              <a:t>20</a:t>
            </a:fld>
            <a:endParaRPr lang="cs-CZ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Jaksonova metoda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Je vhodná pro sekvenční dávkové zpracování uspořádaných souborů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Základní princip: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Logiku mnohých programů lze odvodit z toho, jak se zpracovává soubor 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Akce na začátku nebo ří změně klíče (pohyby na daném účtu)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Varianty zpracování vět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 Akce na konci seznamu pro daný klíč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Lze opakovat při změně hodnoty klíče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573BC-9413-4E3E-A154-497E37263A2F}" type="slidenum">
              <a:rPr lang="cs-CZ" smtClean="0"/>
              <a:pPr>
                <a:defRPr/>
              </a:pPr>
              <a:t>21</a:t>
            </a:fld>
            <a:endParaRPr lang="cs-CZ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Jaksonova metoda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 vhodná pro vývoj jednotlivých procesů v diagramu toků dat</a:t>
            </a:r>
          </a:p>
          <a:p>
            <a:pPr eaLnBrk="1" hangingPunct="1"/>
            <a:r>
              <a:rPr lang="cs-CZ" smtClean="0"/>
              <a:t>V jistém smyslu obdoba objektové orientace pro dávkové systémy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16FFF-15FF-447E-B7C3-1346F5A999BA}" type="slidenum">
              <a:rPr lang="cs-CZ" smtClean="0"/>
              <a:pPr>
                <a:defRPr/>
              </a:pPr>
              <a:t>22</a:t>
            </a:fld>
            <a:endParaRPr lang="cs-CZ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Jaksonova metoda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idx="1"/>
          </p:nvPr>
        </p:nvGraphicFramePr>
        <p:xfrm>
          <a:off x="152400" y="1676400"/>
          <a:ext cx="8785225" cy="4425950"/>
        </p:xfrm>
        <a:graphic>
          <a:graphicData uri="http://schemas.openxmlformats.org/presentationml/2006/ole">
            <p:oleObj spid="_x0000_s4098" name="Dokument" r:id="rId3" imgW="5835973" imgH="294145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F059D-72E8-4384-B106-54F90C934A4A}" type="slidenum">
              <a:rPr lang="cs-CZ" smtClean="0"/>
              <a:pPr>
                <a:defRPr/>
              </a:pPr>
              <a:t>23</a:t>
            </a:fld>
            <a:endParaRPr lang="cs-CZ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Jaksonova metoda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457200" y="1828800"/>
          <a:ext cx="8229600" cy="3660775"/>
        </p:xfrm>
        <a:graphic>
          <a:graphicData uri="http://schemas.openxmlformats.org/presentationml/2006/ole">
            <p:oleObj spid="_x0000_s5122" name="Dokument" r:id="rId3" imgW="5757167" imgH="2298159" progId="Word.Document.8">
              <p:embed/>
            </p:oleObj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1188" y="5516563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0">
                <a:latin typeface="Arial" charset="0"/>
              </a:rPr>
              <a:t>Často lze strukturu programu odvodit z dekompozice činností, vhodné pro dávkové zpracování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E5FAE-DC34-4B6A-97A7-34CEF1D54B0F}" type="slidenum">
              <a:rPr lang="cs-CZ" smtClean="0"/>
              <a:pPr>
                <a:defRPr/>
              </a:pPr>
              <a:t>24</a:t>
            </a:fld>
            <a:endParaRPr lang="cs-CZ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Dataflow</a:t>
            </a:r>
          </a:p>
        </p:txBody>
      </p:sp>
      <p:pic>
        <p:nvPicPr>
          <p:cNvPr id="3072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371600"/>
            <a:ext cx="9166225" cy="5038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31402-5A59-4014-B7A9-0590C1E20D36}" type="slidenum">
              <a:rPr lang="cs-CZ" smtClean="0"/>
              <a:pPr>
                <a:defRPr/>
              </a:pPr>
              <a:t>25</a:t>
            </a:fld>
            <a:endParaRPr lang="cs-CZ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Dataflow, </a:t>
            </a:r>
            <a:br>
              <a:rPr lang="cs-CZ" sz="4000" smtClean="0"/>
            </a:br>
            <a:r>
              <a:rPr lang="cs-CZ" sz="4000" smtClean="0"/>
              <a:t>funkcionální dekompozice</a:t>
            </a:r>
          </a:p>
        </p:txBody>
      </p:sp>
      <p:pic>
        <p:nvPicPr>
          <p:cNvPr id="317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Prvky DFD v SOA a cloudu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Datové úložiště se zapouzdří jako služba </a:t>
            </a:r>
          </a:p>
          <a:p>
            <a:r>
              <a:rPr lang="cs-CZ" smtClean="0"/>
              <a:t>Rozhraní dávkoé (bulk) i interaktivní)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5E59F-7646-440E-BA93-21CF17B6AFA8}" type="slidenum">
              <a:rPr lang="cs-CZ" smtClean="0"/>
              <a:pPr>
                <a:defRPr/>
              </a:pPr>
              <a:t>27</a:t>
            </a:fld>
            <a:endParaRPr lang="cs-CZ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Odvozená hierarchická dekompozice</a:t>
            </a:r>
          </a:p>
        </p:txBody>
      </p:sp>
      <p:pic>
        <p:nvPicPr>
          <p:cNvPr id="337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20875"/>
            <a:ext cx="9144000" cy="3883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B43FB-2D5A-4801-8A14-7DC2F066D2DB}" type="slidenum">
              <a:rPr lang="cs-CZ" smtClean="0"/>
              <a:pPr>
                <a:defRPr/>
              </a:pPr>
              <a:t>28</a:t>
            </a:fld>
            <a:endParaRPr lang="cs-CZ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Diagram kontextu.</a:t>
            </a:r>
            <a:br>
              <a:rPr lang="cs-CZ" sz="4000" smtClean="0"/>
            </a:br>
            <a:r>
              <a:rPr lang="cs-CZ" sz="4000" smtClean="0"/>
              <a:t>Dají se použít Use Case</a:t>
            </a:r>
          </a:p>
        </p:txBody>
      </p:sp>
      <p:pic>
        <p:nvPicPr>
          <p:cNvPr id="348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2731A-F4F3-4A47-AD2D-4C4B1856C492}" type="slidenum">
              <a:rPr lang="cs-CZ" smtClean="0"/>
              <a:pPr>
                <a:defRPr/>
              </a:pPr>
              <a:t>29</a:t>
            </a:fld>
            <a:endParaRPr lang="cs-CZ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Výhody a nevýhody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Vhodnější pro dávkové zpracování, tam ale významem obdoba SOA pro interaktivní spolupráci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Pokud je možné použít, může podstatně usnadnit vývoj a modifikace využitím úložišť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Nevýhoda je, že může omezit použití on-line operací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Je možná kombinace úložišť a komunikace výměnou zpráv,to je zvláště vhodné pro manažery, viz Generalized Petri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1BC8C-BAB3-4DED-A0E5-1B7974B55A36}" type="slidenum">
              <a:rPr lang="cs-CZ" smtClean="0"/>
              <a:pPr>
                <a:defRPr/>
              </a:pPr>
              <a:t>3</a:t>
            </a:fld>
            <a:endParaRPr lang="cs-CZ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Spolupráce třívrstvých komponent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824412"/>
          </a:xfrm>
        </p:spPr>
        <p:txBody>
          <a:bodyPr/>
          <a:lstStyle/>
          <a:p>
            <a:pPr eaLnBrk="1" hangingPunct="1"/>
            <a:r>
              <a:rPr lang="cs-CZ" smtClean="0"/>
              <a:t>Spolupráce podle vrstev, </a:t>
            </a:r>
          </a:p>
          <a:p>
            <a:pPr lvl="1" eaLnBrk="1" hangingPunct="1"/>
            <a:r>
              <a:rPr lang="cs-CZ" sz="2400" smtClean="0"/>
              <a:t>Logika je na aplikačním serveru, datová na datovém 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190750" y="4159250"/>
            <a:ext cx="1123950" cy="471488"/>
          </a:xfrm>
          <a:prstGeom prst="rect">
            <a:avLst/>
          </a:prstGeom>
          <a:noFill/>
          <a:ln w="1778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>
              <a:latin typeface="Arial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127250" y="3387725"/>
            <a:ext cx="1122363" cy="471488"/>
          </a:xfrm>
          <a:prstGeom prst="rect">
            <a:avLst/>
          </a:prstGeom>
          <a:noFill/>
          <a:ln w="1778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>
              <a:latin typeface="Arial" charset="0"/>
            </a:endParaRP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2714625" y="4630738"/>
            <a:ext cx="3175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1600200" y="4883150"/>
            <a:ext cx="0" cy="1825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600200" y="4879975"/>
            <a:ext cx="869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466975" y="4641850"/>
            <a:ext cx="3175" cy="2428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2667000" y="3883025"/>
            <a:ext cx="11113" cy="271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492" name="AutoShape 12"/>
          <p:cNvSpPr>
            <a:spLocks/>
          </p:cNvSpPr>
          <p:nvPr/>
        </p:nvSpPr>
        <p:spPr bwMode="auto">
          <a:xfrm>
            <a:off x="2257425" y="2713038"/>
            <a:ext cx="881063" cy="379412"/>
          </a:xfrm>
          <a:prstGeom prst="callout2">
            <a:avLst>
              <a:gd name="adj1" fmla="val 33472"/>
              <a:gd name="adj2" fmla="val -8648"/>
              <a:gd name="adj3" fmla="val 33472"/>
              <a:gd name="adj4" fmla="val -39639"/>
              <a:gd name="adj5" fmla="val -462759"/>
              <a:gd name="adj6" fmla="val -70991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i="0">
                <a:latin typeface="Arial" charset="0"/>
              </a:rPr>
              <a:t>Uživatelské rozhraní</a:t>
            </a:r>
            <a:endParaRPr lang="cs-CZ" sz="1800" i="0">
              <a:latin typeface="Arial" charset="0"/>
            </a:endParaRPr>
          </a:p>
        </p:txBody>
      </p:sp>
      <p:sp>
        <p:nvSpPr>
          <p:cNvPr id="20493" name="AutoShape 13"/>
          <p:cNvSpPr>
            <a:spLocks/>
          </p:cNvSpPr>
          <p:nvPr/>
        </p:nvSpPr>
        <p:spPr bwMode="auto">
          <a:xfrm>
            <a:off x="2114550" y="3432175"/>
            <a:ext cx="1162050" cy="415925"/>
          </a:xfrm>
          <a:prstGeom prst="callout2">
            <a:avLst>
              <a:gd name="adj1" fmla="val 30532"/>
              <a:gd name="adj2" fmla="val -6556"/>
              <a:gd name="adj3" fmla="val 30532"/>
              <a:gd name="adj4" fmla="val -45356"/>
              <a:gd name="adj5" fmla="val -590074"/>
              <a:gd name="adj6" fmla="val -84426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i="0">
                <a:latin typeface="Arial" charset="0"/>
              </a:rPr>
              <a:t>Výkonná logika aplikace</a:t>
            </a:r>
            <a:endParaRPr lang="cs-CZ" sz="1800" i="0">
              <a:latin typeface="Arial" charset="0"/>
            </a:endParaRPr>
          </a:p>
        </p:txBody>
      </p:sp>
      <p:sp>
        <p:nvSpPr>
          <p:cNvPr id="20494" name="AutoShape 14"/>
          <p:cNvSpPr>
            <a:spLocks/>
          </p:cNvSpPr>
          <p:nvPr/>
        </p:nvSpPr>
        <p:spPr bwMode="auto">
          <a:xfrm>
            <a:off x="2103438" y="4221163"/>
            <a:ext cx="1244600" cy="342900"/>
          </a:xfrm>
          <a:prstGeom prst="callout2">
            <a:avLst>
              <a:gd name="adj1" fmla="val 37037"/>
              <a:gd name="adj2" fmla="val -6120"/>
              <a:gd name="adj3" fmla="val 37037"/>
              <a:gd name="adj4" fmla="val -40181"/>
              <a:gd name="adj5" fmla="val -575000"/>
              <a:gd name="adj6" fmla="val -74361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i="0">
                <a:latin typeface="Arial" charset="0"/>
              </a:rPr>
              <a:t>Datové služby, správa dat</a:t>
            </a:r>
            <a:endParaRPr lang="cs-CZ" sz="1800" i="0">
              <a:latin typeface="Arial" charset="0"/>
            </a:endParaRPr>
          </a:p>
        </p:txBody>
      </p:sp>
      <p:sp>
        <p:nvSpPr>
          <p:cNvPr id="20495" name="AutoShape 15"/>
          <p:cNvSpPr>
            <a:spLocks/>
          </p:cNvSpPr>
          <p:nvPr/>
        </p:nvSpPr>
        <p:spPr bwMode="auto">
          <a:xfrm>
            <a:off x="1166813" y="5118100"/>
            <a:ext cx="774700" cy="236538"/>
          </a:xfrm>
          <a:prstGeom prst="callout2">
            <a:avLst>
              <a:gd name="adj1" fmla="val 53690"/>
              <a:gd name="adj2" fmla="val -9838"/>
              <a:gd name="adj3" fmla="val 53690"/>
              <a:gd name="adj4" fmla="val -9838"/>
              <a:gd name="adj5" fmla="val -1158389"/>
              <a:gd name="adj6" fmla="val -17213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b="1" i="0">
                <a:latin typeface="Arial" charset="0"/>
              </a:rPr>
              <a:t>Databáze 1</a:t>
            </a:r>
            <a:endParaRPr lang="cs-CZ" sz="1800" i="0">
              <a:latin typeface="Arial" charset="0"/>
            </a:endParaRPr>
          </a:p>
        </p:txBody>
      </p:sp>
      <p:sp>
        <p:nvSpPr>
          <p:cNvPr id="20496" name="AutoShape 16"/>
          <p:cNvSpPr>
            <a:spLocks/>
          </p:cNvSpPr>
          <p:nvPr/>
        </p:nvSpPr>
        <p:spPr bwMode="auto">
          <a:xfrm>
            <a:off x="2233613" y="5129213"/>
            <a:ext cx="914400" cy="271462"/>
          </a:xfrm>
          <a:prstGeom prst="callout2">
            <a:avLst>
              <a:gd name="adj1" fmla="val 46782"/>
              <a:gd name="adj2" fmla="val -8333"/>
              <a:gd name="adj3" fmla="val 46782"/>
              <a:gd name="adj4" fmla="val -16843"/>
              <a:gd name="adj5" fmla="val -812866"/>
              <a:gd name="adj6" fmla="val -25347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b="1" i="0">
                <a:latin typeface="Arial" charset="0"/>
              </a:rPr>
              <a:t>Databáze 2</a:t>
            </a:r>
            <a:endParaRPr lang="cs-CZ" sz="1800" i="0">
              <a:latin typeface="Arial" charset="0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2117725" y="2665413"/>
            <a:ext cx="1098550" cy="438150"/>
          </a:xfrm>
          <a:prstGeom prst="rect">
            <a:avLst/>
          </a:prstGeom>
          <a:noFill/>
          <a:ln w="1778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>
              <a:latin typeface="Arial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7015163" y="4303713"/>
            <a:ext cx="1123950" cy="471487"/>
          </a:xfrm>
          <a:prstGeom prst="rect">
            <a:avLst/>
          </a:prstGeom>
          <a:noFill/>
          <a:ln w="1778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>
              <a:latin typeface="Arial" charset="0"/>
            </a:endParaRP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6951663" y="3532188"/>
            <a:ext cx="1122362" cy="471487"/>
          </a:xfrm>
          <a:prstGeom prst="rect">
            <a:avLst/>
          </a:prstGeom>
          <a:noFill/>
          <a:ln w="1778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>
              <a:latin typeface="Arial" charset="0"/>
            </a:endParaRP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>
            <a:off x="7539038" y="4775200"/>
            <a:ext cx="3175" cy="425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6424613" y="5027613"/>
            <a:ext cx="0" cy="1825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6424613" y="5024438"/>
            <a:ext cx="869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7291388" y="4786313"/>
            <a:ext cx="31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sm" len="sm"/>
            <a:tailEnd type="non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7491413" y="4027488"/>
            <a:ext cx="11112" cy="271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505" name="AutoShape 25"/>
          <p:cNvSpPr>
            <a:spLocks/>
          </p:cNvSpPr>
          <p:nvPr/>
        </p:nvSpPr>
        <p:spPr bwMode="auto">
          <a:xfrm>
            <a:off x="7081838" y="2857500"/>
            <a:ext cx="881062" cy="379413"/>
          </a:xfrm>
          <a:prstGeom prst="callout2">
            <a:avLst>
              <a:gd name="adj1" fmla="val 33472"/>
              <a:gd name="adj2" fmla="val -8648"/>
              <a:gd name="adj3" fmla="val 33472"/>
              <a:gd name="adj4" fmla="val -39639"/>
              <a:gd name="adj5" fmla="val -462759"/>
              <a:gd name="adj6" fmla="val -70991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i="0">
                <a:latin typeface="Arial" charset="0"/>
              </a:rPr>
              <a:t>Uživatelské rozhraní</a:t>
            </a:r>
            <a:endParaRPr lang="cs-CZ" sz="1800" i="0">
              <a:latin typeface="Arial" charset="0"/>
            </a:endParaRPr>
          </a:p>
        </p:txBody>
      </p:sp>
      <p:sp>
        <p:nvSpPr>
          <p:cNvPr id="20506" name="AutoShape 26"/>
          <p:cNvSpPr>
            <a:spLocks/>
          </p:cNvSpPr>
          <p:nvPr/>
        </p:nvSpPr>
        <p:spPr bwMode="auto">
          <a:xfrm>
            <a:off x="7062788" y="3576638"/>
            <a:ext cx="1109662" cy="415925"/>
          </a:xfrm>
          <a:prstGeom prst="callout2">
            <a:avLst>
              <a:gd name="adj1" fmla="val 30532"/>
              <a:gd name="adj2" fmla="val -6866"/>
              <a:gd name="adj3" fmla="val 30532"/>
              <a:gd name="adj4" fmla="val -38199"/>
              <a:gd name="adj5" fmla="val -590074"/>
              <a:gd name="adj6" fmla="val -69528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i="0">
                <a:latin typeface="Arial" charset="0"/>
              </a:rPr>
              <a:t>Výkonná logika aplikace</a:t>
            </a:r>
            <a:endParaRPr lang="cs-CZ" sz="1800" i="0">
              <a:latin typeface="Arial" charset="0"/>
            </a:endParaRPr>
          </a:p>
        </p:txBody>
      </p:sp>
      <p:sp>
        <p:nvSpPr>
          <p:cNvPr id="20507" name="AutoShape 27"/>
          <p:cNvSpPr>
            <a:spLocks/>
          </p:cNvSpPr>
          <p:nvPr/>
        </p:nvSpPr>
        <p:spPr bwMode="auto">
          <a:xfrm>
            <a:off x="7092950" y="4365625"/>
            <a:ext cx="1150938" cy="342900"/>
          </a:xfrm>
          <a:prstGeom prst="callout2">
            <a:avLst>
              <a:gd name="adj1" fmla="val 37037"/>
              <a:gd name="adj2" fmla="val -6620"/>
              <a:gd name="adj3" fmla="val 37037"/>
              <a:gd name="adj4" fmla="val -32829"/>
              <a:gd name="adj5" fmla="val -575000"/>
              <a:gd name="adj6" fmla="val -59032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i="0">
                <a:latin typeface="Arial" charset="0"/>
              </a:rPr>
              <a:t>Datové služby, správa dat</a:t>
            </a:r>
            <a:endParaRPr lang="cs-CZ" sz="1800" i="0">
              <a:latin typeface="Arial" charset="0"/>
            </a:endParaRPr>
          </a:p>
        </p:txBody>
      </p:sp>
      <p:sp>
        <p:nvSpPr>
          <p:cNvPr id="20508" name="AutoShape 28"/>
          <p:cNvSpPr>
            <a:spLocks/>
          </p:cNvSpPr>
          <p:nvPr/>
        </p:nvSpPr>
        <p:spPr bwMode="auto">
          <a:xfrm>
            <a:off x="5991225" y="5262563"/>
            <a:ext cx="774700" cy="236537"/>
          </a:xfrm>
          <a:prstGeom prst="callout2">
            <a:avLst>
              <a:gd name="adj1" fmla="val 53690"/>
              <a:gd name="adj2" fmla="val -9838"/>
              <a:gd name="adj3" fmla="val 53690"/>
              <a:gd name="adj4" fmla="val -9838"/>
              <a:gd name="adj5" fmla="val -1158389"/>
              <a:gd name="adj6" fmla="val -17213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b="1" i="0">
                <a:latin typeface="Arial" charset="0"/>
              </a:rPr>
              <a:t>Databáze3</a:t>
            </a:r>
            <a:endParaRPr lang="cs-CZ" sz="1800" i="0">
              <a:latin typeface="Arial" charset="0"/>
            </a:endParaRPr>
          </a:p>
        </p:txBody>
      </p:sp>
      <p:sp>
        <p:nvSpPr>
          <p:cNvPr id="20509" name="AutoShape 29"/>
          <p:cNvSpPr>
            <a:spLocks/>
          </p:cNvSpPr>
          <p:nvPr/>
        </p:nvSpPr>
        <p:spPr bwMode="auto">
          <a:xfrm>
            <a:off x="7058025" y="5273675"/>
            <a:ext cx="914400" cy="271463"/>
          </a:xfrm>
          <a:prstGeom prst="callout2">
            <a:avLst>
              <a:gd name="adj1" fmla="val 46782"/>
              <a:gd name="adj2" fmla="val -8333"/>
              <a:gd name="adj3" fmla="val 46782"/>
              <a:gd name="adj4" fmla="val -16843"/>
              <a:gd name="adj5" fmla="val -812866"/>
              <a:gd name="adj6" fmla="val -25347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12700" tIns="12700" rIns="12700" bIns="12700"/>
          <a:lstStyle/>
          <a:p>
            <a:pPr algn="ctr"/>
            <a:r>
              <a:rPr lang="cs-CZ" sz="1200" b="1" i="0">
                <a:latin typeface="Arial" charset="0"/>
              </a:rPr>
              <a:t>Databáze       4</a:t>
            </a:r>
            <a:endParaRPr lang="cs-CZ" sz="1800" i="0">
              <a:latin typeface="Arial" charset="0"/>
            </a:endParaRP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6942138" y="2809875"/>
            <a:ext cx="1098550" cy="438150"/>
          </a:xfrm>
          <a:prstGeom prst="rect">
            <a:avLst/>
          </a:prstGeom>
          <a:noFill/>
          <a:ln w="1778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endParaRPr lang="cs-CZ">
              <a:latin typeface="Arial" charset="0"/>
            </a:endParaRPr>
          </a:p>
        </p:txBody>
      </p:sp>
      <p:sp>
        <p:nvSpPr>
          <p:cNvPr id="20511" name="Line 32"/>
          <p:cNvSpPr>
            <a:spLocks noChangeShapeType="1"/>
          </p:cNvSpPr>
          <p:nvPr/>
        </p:nvSpPr>
        <p:spPr bwMode="auto">
          <a:xfrm>
            <a:off x="2700338" y="3141663"/>
            <a:ext cx="11112" cy="271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512" name="Line 33"/>
          <p:cNvSpPr>
            <a:spLocks noChangeShapeType="1"/>
          </p:cNvSpPr>
          <p:nvPr/>
        </p:nvSpPr>
        <p:spPr bwMode="auto">
          <a:xfrm>
            <a:off x="7524750" y="3284538"/>
            <a:ext cx="11113" cy="271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cs-CZ"/>
          </a:p>
        </p:txBody>
      </p:sp>
      <p:sp>
        <p:nvSpPr>
          <p:cNvPr id="20513" name="Line 34"/>
          <p:cNvSpPr>
            <a:spLocks noChangeShapeType="1"/>
          </p:cNvSpPr>
          <p:nvPr/>
        </p:nvSpPr>
        <p:spPr bwMode="auto">
          <a:xfrm>
            <a:off x="3276600" y="3573463"/>
            <a:ext cx="367188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514" name="Line 35"/>
          <p:cNvSpPr>
            <a:spLocks noChangeShapeType="1"/>
          </p:cNvSpPr>
          <p:nvPr/>
        </p:nvSpPr>
        <p:spPr bwMode="auto">
          <a:xfrm>
            <a:off x="3348038" y="4365625"/>
            <a:ext cx="367188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515" name="Text Box 36"/>
          <p:cNvSpPr txBox="1">
            <a:spLocks noChangeArrowheads="1"/>
          </p:cNvSpPr>
          <p:nvPr/>
        </p:nvSpPr>
        <p:spPr bwMode="auto">
          <a:xfrm>
            <a:off x="4211960" y="3284984"/>
            <a:ext cx="194453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i="0" dirty="0">
                <a:latin typeface="Arial" charset="0"/>
              </a:rPr>
              <a:t>Zprávy, </a:t>
            </a:r>
            <a:r>
              <a:rPr lang="cs-CZ" sz="1600" i="0" dirty="0" smtClean="0">
                <a:latin typeface="Arial" charset="0"/>
              </a:rPr>
              <a:t>XML, dokumenty</a:t>
            </a:r>
            <a:endParaRPr lang="cs-CZ" sz="1600" i="0" dirty="0">
              <a:latin typeface="Arial" charset="0"/>
            </a:endParaRPr>
          </a:p>
        </p:txBody>
      </p:sp>
      <p:sp>
        <p:nvSpPr>
          <p:cNvPr id="20516" name="Text Box 37"/>
          <p:cNvSpPr txBox="1">
            <a:spLocks noChangeArrowheads="1"/>
          </p:cNvSpPr>
          <p:nvPr/>
        </p:nvSpPr>
        <p:spPr bwMode="auto">
          <a:xfrm>
            <a:off x="3707904" y="4149725"/>
            <a:ext cx="2880320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i="0" dirty="0">
                <a:latin typeface="Arial" charset="0"/>
              </a:rPr>
              <a:t>Datové operace vyšší </a:t>
            </a:r>
            <a:r>
              <a:rPr lang="cs-CZ" sz="1600" i="0" dirty="0" smtClean="0">
                <a:latin typeface="Arial" charset="0"/>
              </a:rPr>
              <a:t>úrovně, dokumenty, balíky dat</a:t>
            </a:r>
            <a:endParaRPr lang="cs-CZ" sz="1600" i="0" dirty="0">
              <a:latin typeface="Arial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84213" y="5589588"/>
            <a:ext cx="7704137" cy="423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V SOA mohou být vrstvy tvořeny podsítěmi </a:t>
            </a:r>
            <a:r>
              <a:rPr lang="cs-CZ" sz="2400" dirty="0" smtClean="0">
                <a:latin typeface="+mn-lt"/>
                <a:cs typeface="+mn-cs"/>
              </a:rPr>
              <a:t>(opět </a:t>
            </a:r>
            <a:r>
              <a:rPr lang="cs-CZ" sz="2400" dirty="0">
                <a:latin typeface="+mn-lt"/>
                <a:cs typeface="+mn-cs"/>
              </a:rPr>
              <a:t>SOA)</a:t>
            </a:r>
          </a:p>
        </p:txBody>
      </p:sp>
      <p:sp>
        <p:nvSpPr>
          <p:cNvPr id="20518" name="Text Box 37"/>
          <p:cNvSpPr txBox="1">
            <a:spLocks noChangeArrowheads="1"/>
          </p:cNvSpPr>
          <p:nvPr/>
        </p:nvSpPr>
        <p:spPr bwMode="auto">
          <a:xfrm>
            <a:off x="3636963" y="4724400"/>
            <a:ext cx="2303462" cy="585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i="0">
                <a:latin typeface="Arial" charset="0"/>
              </a:rPr>
              <a:t>Datové operace databázových systémů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410FF-BFDD-4870-AB8D-89E58BE60F8A}" type="slidenum">
              <a:rPr lang="cs-CZ" smtClean="0"/>
              <a:pPr>
                <a:defRPr/>
              </a:pPr>
              <a:t>30</a:t>
            </a:fld>
            <a:endParaRPr lang="cs-CZ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Rozhodovací tabulky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Umožňuje přehledně zapsat, za jakých podmínek učinit příslušnou akci/akce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 horního pole se zapisují požadované pravdivostní hodnoty jednotlivých podmínek (ano A, ne N,  na podmínce nezáleží  X)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Do dolního pole se zapisuje značkou x, zda se má příslušná akce pro kombinaci podmínek uvedenou v horní části sloupce provést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D5FF5A-DF13-467E-AA5E-677BBE36FFEB}" type="slidenum">
              <a:rPr lang="cs-CZ" smtClean="0"/>
              <a:pPr>
                <a:defRPr/>
              </a:pPr>
              <a:t>31</a:t>
            </a:fld>
            <a:endParaRPr lang="cs-CZ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Rozhodovací tabulky</a:t>
            </a:r>
          </a:p>
        </p:txBody>
      </p:sp>
      <p:pic>
        <p:nvPicPr>
          <p:cNvPr id="37892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FF6D0-C627-421F-B025-213B47BC731F}" type="slidenum">
              <a:rPr lang="cs-CZ" smtClean="0"/>
              <a:pPr>
                <a:defRPr/>
              </a:pPr>
              <a:t>32</a:t>
            </a:fld>
            <a:endParaRPr lang="cs-CZ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Rozhodovací tabulky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Vhodné spíše pro dávky a menší úlohy</a:t>
            </a:r>
          </a:p>
          <a:p>
            <a:pPr eaLnBrk="1" hangingPunct="1"/>
            <a:r>
              <a:rPr lang="cs-CZ" dirty="0" smtClean="0"/>
              <a:t>Osvědčuje se pro vyjasnění všech možností</a:t>
            </a:r>
          </a:p>
          <a:p>
            <a:pPr eaLnBrk="1" hangingPunct="1"/>
            <a:r>
              <a:rPr lang="cs-CZ" dirty="0" smtClean="0"/>
              <a:t>Podmínek nesmí být příliš mnoho</a:t>
            </a:r>
          </a:p>
          <a:p>
            <a:pPr eaLnBrk="1" hangingPunct="1"/>
            <a:r>
              <a:rPr lang="cs-CZ" dirty="0" smtClean="0"/>
              <a:t>Spíše jen okrajová metoda</a:t>
            </a:r>
          </a:p>
          <a:p>
            <a:pPr eaLnBrk="1" hangingPunct="1"/>
            <a:r>
              <a:rPr lang="cs-CZ" dirty="0" smtClean="0"/>
              <a:t>Použitelné při specifikaci požadavků i při návrhu systému</a:t>
            </a:r>
          </a:p>
          <a:p>
            <a:pPr eaLnBrk="1" hangingPunct="1"/>
            <a:r>
              <a:rPr lang="cs-CZ" smtClean="0"/>
              <a:t>Používá se v podnicích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Databázově orientované systémy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Aplikace pracující nad stejnou  (distribuovanou) DB</a:t>
            </a:r>
          </a:p>
          <a:p>
            <a:r>
              <a:rPr lang="cs-CZ" dirty="0" smtClean="0"/>
              <a:t>Aplikační vrstva zčásti pomocí uložených procedur nebo </a:t>
            </a:r>
            <a:r>
              <a:rPr lang="cs-CZ" dirty="0" err="1" smtClean="0"/>
              <a:t>wraper</a:t>
            </a:r>
            <a:r>
              <a:rPr lang="cs-CZ" dirty="0" smtClean="0"/>
              <a:t> dat</a:t>
            </a:r>
          </a:p>
          <a:p>
            <a:r>
              <a:rPr lang="cs-CZ" dirty="0" smtClean="0"/>
              <a:t>Nutná disciplina při vývoji, lze pak vytvořit systém, který se do značné míry obejde bez explicitního používání  </a:t>
            </a:r>
            <a:r>
              <a:rPr lang="cs-CZ" dirty="0" err="1" smtClean="0"/>
              <a:t>middlewaru</a:t>
            </a:r>
            <a:r>
              <a:rPr lang="cs-CZ" dirty="0" smtClean="0"/>
              <a:t> (ten je zakryt  branami na datovou vrstvu 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Systémy propojené přes databázi</a:t>
            </a:r>
          </a:p>
        </p:txBody>
      </p:sp>
      <p:sp>
        <p:nvSpPr>
          <p:cNvPr id="22531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6C645-7559-415C-83F2-9B2172C26E54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403350" y="2205038"/>
            <a:ext cx="2089150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Uživatelské rozhraní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09700" y="2967038"/>
            <a:ext cx="2087563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Aplikační vrstva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03350" y="3716338"/>
            <a:ext cx="2089150" cy="4254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Datová vrstva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03350" y="4149725"/>
            <a:ext cx="2089150" cy="6461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dirty="0">
                <a:latin typeface="+mn-lt"/>
                <a:cs typeface="+mn-cs"/>
              </a:rPr>
              <a:t>Uložené procedury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11725" y="2203450"/>
            <a:ext cx="2087563" cy="75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Uživatelské rozhraní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18075" y="2967038"/>
            <a:ext cx="2087563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Aplikační vrstva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911725" y="3716338"/>
            <a:ext cx="2087563" cy="4254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Datová vrstva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11725" y="4148138"/>
            <a:ext cx="2087563" cy="6461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dirty="0">
                <a:latin typeface="+mn-lt"/>
                <a:cs typeface="+mn-cs"/>
              </a:rPr>
              <a:t>Uložené procedury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403350" y="3716338"/>
            <a:ext cx="5616575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20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20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40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4000" dirty="0">
                <a:latin typeface="+mn-lt"/>
                <a:cs typeface="+mn-cs"/>
              </a:rPr>
              <a:t>Databáze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20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Systémy propojené přes databázi</a:t>
            </a:r>
          </a:p>
        </p:txBody>
      </p:sp>
      <p:sp>
        <p:nvSpPr>
          <p:cNvPr id="22531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C645-7559-415C-83F2-9B2172C26E54}" type="slidenum">
              <a:rPr lang="cs-CZ" smtClean="0"/>
              <a:pPr>
                <a:defRPr/>
              </a:pPr>
              <a:t>6</a:t>
            </a:fld>
            <a:endParaRPr lang="cs-CZ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1484784"/>
            <a:ext cx="2089150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Uživatelské rozhraní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82006" y="2246784"/>
            <a:ext cx="2087563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Aplikační vrstva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03350" y="3716338"/>
            <a:ext cx="2089150" cy="4254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Datová vrstva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03350" y="4149725"/>
            <a:ext cx="2089150" cy="6461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dirty="0">
                <a:latin typeface="+mn-lt"/>
                <a:cs typeface="+mn-cs"/>
              </a:rPr>
              <a:t>Uložené procedury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11725" y="2203450"/>
            <a:ext cx="2087563" cy="75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Uživatelské rozhraní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18075" y="2967038"/>
            <a:ext cx="2087563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Aplikační vrstva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911725" y="3716338"/>
            <a:ext cx="2087563" cy="4254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Datová vrstva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11725" y="4148138"/>
            <a:ext cx="2087563" cy="6461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dirty="0">
                <a:latin typeface="+mn-lt"/>
                <a:cs typeface="+mn-cs"/>
              </a:rPr>
              <a:t>Uložené procedury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3717033"/>
            <a:ext cx="5688632" cy="246836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20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20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4000" dirty="0" smtClean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3200" dirty="0" smtClean="0">
                <a:latin typeface="+mn-lt"/>
                <a:cs typeface="+mn-cs"/>
              </a:rPr>
              <a:t>Databáze/správa dokumentů</a:t>
            </a:r>
            <a:endParaRPr lang="cs-CZ" sz="32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3200" dirty="0">
              <a:latin typeface="+mn-lt"/>
              <a:cs typeface="+mn-cs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068960"/>
            <a:ext cx="324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solidFill>
                  <a:srgbClr val="FF0000"/>
                </a:solidFill>
                <a:latin typeface="+mn-lt"/>
              </a:rPr>
              <a:t>Dokumentové rozhraní</a:t>
            </a:r>
            <a:endParaRPr lang="cs-CZ" sz="22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Systémy propojené přes databázi</a:t>
            </a:r>
          </a:p>
        </p:txBody>
      </p:sp>
      <p:sp>
        <p:nvSpPr>
          <p:cNvPr id="22531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6C645-7559-415C-83F2-9B2172C26E54}" type="slidenum">
              <a:rPr lang="cs-CZ" smtClean="0"/>
              <a:pPr>
                <a:defRPr/>
              </a:pPr>
              <a:t>7</a:t>
            </a:fld>
            <a:endParaRPr lang="cs-CZ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1484784"/>
            <a:ext cx="2089150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Uživatelské rozhraní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82006" y="2246784"/>
            <a:ext cx="2087563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Aplikační vrstva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03350" y="3716338"/>
            <a:ext cx="2089150" cy="4254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Datová vrstva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03350" y="4149725"/>
            <a:ext cx="2089150" cy="6461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dirty="0">
                <a:latin typeface="+mn-lt"/>
                <a:cs typeface="+mn-cs"/>
              </a:rPr>
              <a:t>Uložené procedury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25690" y="1441276"/>
            <a:ext cx="2087563" cy="7572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Uživatelské rozhraní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932040" y="2204864"/>
            <a:ext cx="2087563" cy="7572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+mn-lt"/>
                <a:cs typeface="+mn-cs"/>
              </a:rPr>
              <a:t>Aplikační vrstva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911725" y="3716338"/>
            <a:ext cx="2087563" cy="4254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Datová vrstva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11725" y="4148138"/>
            <a:ext cx="2087563" cy="6461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000" dirty="0">
                <a:latin typeface="+mn-lt"/>
                <a:cs typeface="+mn-cs"/>
              </a:rPr>
              <a:t>Uložené procedury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3717033"/>
            <a:ext cx="5688632" cy="301005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20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20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4000" dirty="0" smtClean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3200" dirty="0" smtClean="0">
                <a:latin typeface="+mn-lt"/>
                <a:cs typeface="+mn-cs"/>
              </a:rPr>
              <a:t>Databáze/správa </a:t>
            </a:r>
            <a:r>
              <a:rPr lang="cs-CZ" sz="3200" dirty="0" smtClean="0">
                <a:latin typeface="+mn-lt"/>
                <a:cs typeface="+mn-cs"/>
              </a:rPr>
              <a:t>dokumentů/</a:t>
            </a:r>
            <a:endParaRPr lang="cs-CZ" sz="3200" dirty="0" smtClean="0"/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3200" dirty="0" err="1" smtClean="0">
                <a:latin typeface="+mn-lt"/>
                <a:cs typeface="+mn-cs"/>
              </a:rPr>
              <a:t>cloud</a:t>
            </a:r>
            <a:endParaRPr lang="cs-CZ" sz="3200" dirty="0">
              <a:latin typeface="+mn-lt"/>
              <a:cs typeface="+mn-cs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cs-CZ" sz="3200" dirty="0">
              <a:latin typeface="+mn-lt"/>
              <a:cs typeface="+mn-cs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99792" y="3212976"/>
            <a:ext cx="32403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>
                <a:solidFill>
                  <a:srgbClr val="FF0000"/>
                </a:solidFill>
                <a:latin typeface="+mn-lt"/>
              </a:rPr>
              <a:t>Dokumentové rozhraní</a:t>
            </a:r>
            <a:endParaRPr lang="cs-CZ" sz="22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Rozhraní pomocí byznys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Uživatelsky  a technologicky výhodné</a:t>
            </a:r>
          </a:p>
          <a:p>
            <a:r>
              <a:rPr lang="cs-CZ" dirty="0" smtClean="0"/>
              <a:t>Umožňuje hladké připojení systémů různých výrobců SW, </a:t>
            </a:r>
          </a:p>
          <a:p>
            <a:pPr lvl="1"/>
            <a:r>
              <a:rPr lang="cs-CZ" dirty="0" smtClean="0"/>
              <a:t>i přímo malých s velkými  pomocí zpráv</a:t>
            </a:r>
          </a:p>
          <a:p>
            <a:pPr lvl="1"/>
            <a:r>
              <a:rPr lang="cs-CZ" dirty="0" smtClean="0"/>
              <a:t>I malých s velkými  pomocí dokumentů zapouzdřující </a:t>
            </a:r>
            <a:r>
              <a:rPr lang="cs-CZ" dirty="0" err="1" smtClean="0"/>
              <a:t>cloud</a:t>
            </a:r>
            <a:r>
              <a:rPr lang="cs-CZ" dirty="0" smtClean="0"/>
              <a:t> nebo datové </a:t>
            </a:r>
            <a:r>
              <a:rPr lang="cs-CZ" dirty="0" err="1" smtClean="0"/>
              <a:t>baze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Výhody byznys dokumentů z pohledu (koncového)  uživatele.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289451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200" dirty="0" smtClean="0"/>
              <a:t>Využití dekompozice a uživatelských jazyků a prověřených řešení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Transparentnost chování systémů, lze snadno pochopit, co se od jednotlivých služeb (subsystémů) v daném okamžiku požaduje.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200" dirty="0" smtClean="0"/>
              <a:t>Snazší specifikace požadavků a snazší specifikace změn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200" dirty="0" smtClean="0"/>
              <a:t>Možnost zapojení uživatelů do vývoje a údržby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200" dirty="0" smtClean="0"/>
              <a:t>Možnost on-line provádění manažerských činností, především analytické práce. Snazší spolupráce managementu a obchodníků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200" dirty="0" smtClean="0"/>
              <a:t>Zkvalitnění byznys dat (včasnost, snadná analýza, spolehlivost a důvěryhodnost, logování a využívání informací o průběhu byznys procesů). Lze to využít pro zdokonalování znalostí o byznysu, řešené nečekaných problémů i během soudní procesů týkajících se byznysu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200" dirty="0" smtClean="0"/>
              <a:t>Flexibilní byznys procesy, které mohou být i globální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200" dirty="0" smtClean="0"/>
              <a:t>Možnost zapouzdření datové vrstvy jako specifické služby. Snadný outsourcing a </a:t>
            </a:r>
            <a:r>
              <a:rPr lang="cs-CZ" sz="2200" dirty="0" err="1" smtClean="0"/>
              <a:t>insourcing</a:t>
            </a:r>
            <a:endParaRPr lang="cs-CZ" sz="2200" dirty="0" smtClean="0"/>
          </a:p>
          <a:p>
            <a:pPr marL="514350" lvl="0" indent="-514350">
              <a:buFont typeface="+mj-lt"/>
              <a:buAutoNum type="arabicPeriod"/>
            </a:pPr>
            <a:endParaRPr lang="cs-CZ" sz="2200" dirty="0" smtClean="0"/>
          </a:p>
          <a:p>
            <a:pPr>
              <a:buNone/>
            </a:pPr>
            <a:endParaRPr lang="cs-CZ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765</Words>
  <Application>Microsoft Office PowerPoint</Application>
  <PresentationFormat>Předvádění na obrazovce (4:3)</PresentationFormat>
  <Paragraphs>183</Paragraphs>
  <Slides>32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Motiv sady Office</vt:lpstr>
      <vt:lpstr>Document</vt:lpstr>
      <vt:lpstr>Dokument</vt:lpstr>
      <vt:lpstr>Struktura týmu a SW architektura</vt:lpstr>
      <vt:lpstr>Spolupráce třívrstvých komponent</vt:lpstr>
      <vt:lpstr>Spolupráce třívrstvých komponent</vt:lpstr>
      <vt:lpstr>Databázově orientované systémy</vt:lpstr>
      <vt:lpstr>Systémy propojené přes databázi</vt:lpstr>
      <vt:lpstr>Systémy propojené přes databázi</vt:lpstr>
      <vt:lpstr>Systémy propojené přes databázi</vt:lpstr>
      <vt:lpstr>Rozhraní pomocí byznys dokumentů</vt:lpstr>
      <vt:lpstr>Výhody byznys dokumentů z pohledu (koncového)  uživatele. </vt:lpstr>
      <vt:lpstr>Výhody byznys dokumentů z hlediska technického  </vt:lpstr>
      <vt:lpstr>Cloud a jiné triky</vt:lpstr>
      <vt:lpstr>Otázky dokumentové orientace</vt:lpstr>
      <vt:lpstr>Tři vrstvy a server</vt:lpstr>
      <vt:lpstr>K SOA</vt:lpstr>
      <vt:lpstr>K SOA, základní sestava</vt:lpstr>
      <vt:lpstr>Snímek 16</vt:lpstr>
      <vt:lpstr>Snímek 17</vt:lpstr>
      <vt:lpstr>Hlavní výhody SOA</vt:lpstr>
      <vt:lpstr>Některé nevýhody SOA</vt:lpstr>
      <vt:lpstr>Jaksonova metoda</vt:lpstr>
      <vt:lpstr>Jaksonova metoda</vt:lpstr>
      <vt:lpstr>Jaksonova metoda</vt:lpstr>
      <vt:lpstr>Jaksonova metoda</vt:lpstr>
      <vt:lpstr>Dataflow</vt:lpstr>
      <vt:lpstr>Dataflow,  funkcionální dekompozice</vt:lpstr>
      <vt:lpstr>Prvky DFD v SOA a cloudu</vt:lpstr>
      <vt:lpstr>Odvozená hierarchická dekompozice</vt:lpstr>
      <vt:lpstr>Diagram kontextu. Dají se použít Use Case</vt:lpstr>
      <vt:lpstr>Výhody a nevýhody</vt:lpstr>
      <vt:lpstr>Rozhodovací tabulky</vt:lpstr>
      <vt:lpstr>Rozhodovací tabulky</vt:lpstr>
      <vt:lpstr>Rozhodovací tabulky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kral</dc:creator>
  <cp:lastModifiedBy>kral</cp:lastModifiedBy>
  <cp:revision>9</cp:revision>
  <dcterms:created xsi:type="dcterms:W3CDTF">2015-04-06T05:55:42Z</dcterms:created>
  <dcterms:modified xsi:type="dcterms:W3CDTF">2015-04-27T16:44:12Z</dcterms:modified>
</cp:coreProperties>
</file>