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2"/>
  </p:notesMasterIdLst>
  <p:handoutMasterIdLst>
    <p:handoutMasterId r:id="rId23"/>
  </p:handoutMasterIdLst>
  <p:sldIdLst>
    <p:sldId id="288" r:id="rId2"/>
    <p:sldId id="308" r:id="rId3"/>
    <p:sldId id="307" r:id="rId4"/>
    <p:sldId id="311" r:id="rId5"/>
    <p:sldId id="312" r:id="rId6"/>
    <p:sldId id="313" r:id="rId7"/>
    <p:sldId id="309" r:id="rId8"/>
    <p:sldId id="315" r:id="rId9"/>
    <p:sldId id="316" r:id="rId10"/>
    <p:sldId id="317" r:id="rId11"/>
    <p:sldId id="318" r:id="rId12"/>
    <p:sldId id="319" r:id="rId13"/>
    <p:sldId id="310" r:id="rId14"/>
    <p:sldId id="320" r:id="rId15"/>
    <p:sldId id="321" r:id="rId16"/>
    <p:sldId id="314" r:id="rId17"/>
    <p:sldId id="323" r:id="rId18"/>
    <p:sldId id="324" r:id="rId19"/>
    <p:sldId id="325" r:id="rId20"/>
    <p:sldId id="32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7839" autoAdjust="0"/>
  </p:normalViewPr>
  <p:slideViewPr>
    <p:cSldViewPr snapToGrid="0" snapToObjects="1">
      <p:cViewPr varScale="1">
        <p:scale>
          <a:sx n="95" d="100"/>
          <a:sy n="95" d="100"/>
        </p:scale>
        <p:origin x="13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184868-6984-6841-BC96-47F970E0FC24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9691A5D-4F62-7947-ACA8-9F421F46C7ED}">
      <dgm:prSet/>
      <dgm:spPr/>
      <dgm:t>
        <a:bodyPr/>
        <a:lstStyle/>
        <a:p>
          <a:pPr rtl="0"/>
          <a:r>
            <a:rPr lang="en-US" dirty="0" smtClean="0"/>
            <a:t>Long Tail Business Models are about </a:t>
          </a:r>
          <a:r>
            <a:rPr lang="en-US" b="1" dirty="0" smtClean="0"/>
            <a:t>selling less of more</a:t>
          </a:r>
          <a:endParaRPr lang="en-US" dirty="0"/>
        </a:p>
      </dgm:t>
    </dgm:pt>
    <dgm:pt modelId="{DE34987A-77D1-7942-A6DD-B5B5FADEB805}" type="parTrans" cxnId="{A1FC3643-AA60-0F47-9CA3-9DE63B356339}">
      <dgm:prSet/>
      <dgm:spPr/>
      <dgm:t>
        <a:bodyPr/>
        <a:lstStyle/>
        <a:p>
          <a:endParaRPr lang="en-US"/>
        </a:p>
      </dgm:t>
    </dgm:pt>
    <dgm:pt modelId="{B58CDF12-3F1F-8841-8F08-73A6E413CAD1}" type="sibTrans" cxnId="{A1FC3643-AA60-0F47-9CA3-9DE63B356339}">
      <dgm:prSet/>
      <dgm:spPr/>
      <dgm:t>
        <a:bodyPr/>
        <a:lstStyle/>
        <a:p>
          <a:endParaRPr lang="en-US"/>
        </a:p>
      </dgm:t>
    </dgm:pt>
    <dgm:pt modelId="{2DCD677B-FBD2-2943-896C-6D44F3C71E58}">
      <dgm:prSet/>
      <dgm:spPr/>
      <dgm:t>
        <a:bodyPr/>
        <a:lstStyle/>
        <a:p>
          <a:pPr rtl="0"/>
          <a:r>
            <a:rPr lang="en-US" dirty="0" smtClean="0"/>
            <a:t>focus on offering a large number of niche products, each of which sells relatively infrequently</a:t>
          </a:r>
          <a:endParaRPr lang="en-US" dirty="0"/>
        </a:p>
      </dgm:t>
    </dgm:pt>
    <dgm:pt modelId="{174673C7-7F1A-3643-947A-5F62DE5325C8}" type="parTrans" cxnId="{32733A1A-F64B-F545-8FD5-591D319BA554}">
      <dgm:prSet/>
      <dgm:spPr/>
      <dgm:t>
        <a:bodyPr/>
        <a:lstStyle/>
        <a:p>
          <a:endParaRPr lang="en-US"/>
        </a:p>
      </dgm:t>
    </dgm:pt>
    <dgm:pt modelId="{F90965BF-100F-8B47-A54B-C7A5786D8B68}" type="sibTrans" cxnId="{32733A1A-F64B-F545-8FD5-591D319BA554}">
      <dgm:prSet/>
      <dgm:spPr/>
      <dgm:t>
        <a:bodyPr/>
        <a:lstStyle/>
        <a:p>
          <a:endParaRPr lang="en-US"/>
        </a:p>
      </dgm:t>
    </dgm:pt>
    <dgm:pt modelId="{8BA91FA1-BD54-EE41-A4D8-9E006856620D}">
      <dgm:prSet/>
      <dgm:spPr/>
      <dgm:t>
        <a:bodyPr/>
        <a:lstStyle/>
        <a:p>
          <a:pPr rtl="0"/>
          <a:r>
            <a:rPr lang="en-US" dirty="0" smtClean="0"/>
            <a:t>aggregate sales of niche items can be as lucrative as the traditional model whereby a small number of bestsellers account for most revenues</a:t>
          </a:r>
          <a:endParaRPr lang="en-US" dirty="0"/>
        </a:p>
      </dgm:t>
    </dgm:pt>
    <dgm:pt modelId="{8D2A8113-5F49-AC4D-BCE2-9DF7D4B678B1}" type="parTrans" cxnId="{B4EB68A7-A989-4D45-98AF-9292393C47CF}">
      <dgm:prSet/>
      <dgm:spPr/>
      <dgm:t>
        <a:bodyPr/>
        <a:lstStyle/>
        <a:p>
          <a:endParaRPr lang="en-US"/>
        </a:p>
      </dgm:t>
    </dgm:pt>
    <dgm:pt modelId="{5E8D7601-47C3-FA47-82E5-BCBE97C30193}" type="sibTrans" cxnId="{B4EB68A7-A989-4D45-98AF-9292393C47CF}">
      <dgm:prSet/>
      <dgm:spPr/>
      <dgm:t>
        <a:bodyPr/>
        <a:lstStyle/>
        <a:p>
          <a:endParaRPr lang="en-US"/>
        </a:p>
      </dgm:t>
    </dgm:pt>
    <dgm:pt modelId="{FFF591BC-B54E-714E-9E6E-B9601967814D}">
      <dgm:prSet/>
      <dgm:spPr/>
      <dgm:t>
        <a:bodyPr/>
        <a:lstStyle/>
        <a:p>
          <a:pPr rtl="0"/>
          <a:r>
            <a:rPr lang="en-US" dirty="0" smtClean="0"/>
            <a:t>Long Tail business models require </a:t>
          </a:r>
          <a:r>
            <a:rPr lang="en-US" b="1" dirty="0" smtClean="0"/>
            <a:t>low inventory costs</a:t>
          </a:r>
          <a:r>
            <a:rPr lang="en-US" dirty="0" smtClean="0"/>
            <a:t> and </a:t>
          </a:r>
          <a:r>
            <a:rPr lang="en-US" b="1" dirty="0" smtClean="0"/>
            <a:t>strong platform</a:t>
          </a:r>
          <a:r>
            <a:rPr lang="en-US" dirty="0" smtClean="0"/>
            <a:t> to make niche content readily available to interested buyers.</a:t>
          </a:r>
          <a:endParaRPr lang="en-US" dirty="0"/>
        </a:p>
      </dgm:t>
    </dgm:pt>
    <dgm:pt modelId="{9C2DA72D-29F5-294F-B889-ABE76D5D1E15}" type="parTrans" cxnId="{7664BF55-2E94-DA4D-9EA5-BDB9AE3AF79E}">
      <dgm:prSet/>
      <dgm:spPr/>
      <dgm:t>
        <a:bodyPr/>
        <a:lstStyle/>
        <a:p>
          <a:endParaRPr lang="en-US"/>
        </a:p>
      </dgm:t>
    </dgm:pt>
    <dgm:pt modelId="{BD4809DA-5F94-BD42-8E1A-379247CFEC2A}" type="sibTrans" cxnId="{7664BF55-2E94-DA4D-9EA5-BDB9AE3AF79E}">
      <dgm:prSet/>
      <dgm:spPr/>
      <dgm:t>
        <a:bodyPr/>
        <a:lstStyle/>
        <a:p>
          <a:endParaRPr lang="en-US"/>
        </a:p>
      </dgm:t>
    </dgm:pt>
    <dgm:pt modelId="{53BF6F00-0480-294C-8123-C6DE05E37A60}" type="pres">
      <dgm:prSet presAssocID="{71184868-6984-6841-BC96-47F970E0FC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05D01A-4CD4-5648-AEC7-EA9A3BE8AFEB}" type="pres">
      <dgm:prSet presAssocID="{89691A5D-4F62-7947-ACA8-9F421F46C7E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34146-C0E2-614F-B706-A443BA49AFCF}" type="pres">
      <dgm:prSet presAssocID="{89691A5D-4F62-7947-ACA8-9F421F46C7E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4E5DCA-22DD-784E-B912-6C3055FC31B1}" type="pres">
      <dgm:prSet presAssocID="{FFF591BC-B54E-714E-9E6E-B9601967814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EB3B1C-E5AD-F547-8177-B4A798DE107C}" type="presOf" srcId="{89691A5D-4F62-7947-ACA8-9F421F46C7ED}" destId="{7A05D01A-4CD4-5648-AEC7-EA9A3BE8AFEB}" srcOrd="0" destOrd="0" presId="urn:microsoft.com/office/officeart/2005/8/layout/vList2"/>
    <dgm:cxn modelId="{B4EB68A7-A989-4D45-98AF-9292393C47CF}" srcId="{89691A5D-4F62-7947-ACA8-9F421F46C7ED}" destId="{8BA91FA1-BD54-EE41-A4D8-9E006856620D}" srcOrd="1" destOrd="0" parTransId="{8D2A8113-5F49-AC4D-BCE2-9DF7D4B678B1}" sibTransId="{5E8D7601-47C3-FA47-82E5-BCBE97C30193}"/>
    <dgm:cxn modelId="{363FFA27-D0DE-2B48-83B1-ED451B13C501}" type="presOf" srcId="{8BA91FA1-BD54-EE41-A4D8-9E006856620D}" destId="{0BC34146-C0E2-614F-B706-A443BA49AFCF}" srcOrd="0" destOrd="1" presId="urn:microsoft.com/office/officeart/2005/8/layout/vList2"/>
    <dgm:cxn modelId="{33E27F1B-8B73-7D47-8421-93855DF38A72}" type="presOf" srcId="{FFF591BC-B54E-714E-9E6E-B9601967814D}" destId="{764E5DCA-22DD-784E-B912-6C3055FC31B1}" srcOrd="0" destOrd="0" presId="urn:microsoft.com/office/officeart/2005/8/layout/vList2"/>
    <dgm:cxn modelId="{291A456D-1D9F-5046-9341-8B215244E516}" type="presOf" srcId="{71184868-6984-6841-BC96-47F970E0FC24}" destId="{53BF6F00-0480-294C-8123-C6DE05E37A60}" srcOrd="0" destOrd="0" presId="urn:microsoft.com/office/officeart/2005/8/layout/vList2"/>
    <dgm:cxn modelId="{A1FC3643-AA60-0F47-9CA3-9DE63B356339}" srcId="{71184868-6984-6841-BC96-47F970E0FC24}" destId="{89691A5D-4F62-7947-ACA8-9F421F46C7ED}" srcOrd="0" destOrd="0" parTransId="{DE34987A-77D1-7942-A6DD-B5B5FADEB805}" sibTransId="{B58CDF12-3F1F-8841-8F08-73A6E413CAD1}"/>
    <dgm:cxn modelId="{09EDEC59-E34D-CD4C-B8FF-3D21FC91B9AC}" type="presOf" srcId="{2DCD677B-FBD2-2943-896C-6D44F3C71E58}" destId="{0BC34146-C0E2-614F-B706-A443BA49AFCF}" srcOrd="0" destOrd="0" presId="urn:microsoft.com/office/officeart/2005/8/layout/vList2"/>
    <dgm:cxn modelId="{7664BF55-2E94-DA4D-9EA5-BDB9AE3AF79E}" srcId="{71184868-6984-6841-BC96-47F970E0FC24}" destId="{FFF591BC-B54E-714E-9E6E-B9601967814D}" srcOrd="1" destOrd="0" parTransId="{9C2DA72D-29F5-294F-B889-ABE76D5D1E15}" sibTransId="{BD4809DA-5F94-BD42-8E1A-379247CFEC2A}"/>
    <dgm:cxn modelId="{32733A1A-F64B-F545-8FD5-591D319BA554}" srcId="{89691A5D-4F62-7947-ACA8-9F421F46C7ED}" destId="{2DCD677B-FBD2-2943-896C-6D44F3C71E58}" srcOrd="0" destOrd="0" parTransId="{174673C7-7F1A-3643-947A-5F62DE5325C8}" sibTransId="{F90965BF-100F-8B47-A54B-C7A5786D8B68}"/>
    <dgm:cxn modelId="{EADDD3CF-E54A-9F4C-B96B-20A8536F07AC}" type="presParOf" srcId="{53BF6F00-0480-294C-8123-C6DE05E37A60}" destId="{7A05D01A-4CD4-5648-AEC7-EA9A3BE8AFEB}" srcOrd="0" destOrd="0" presId="urn:microsoft.com/office/officeart/2005/8/layout/vList2"/>
    <dgm:cxn modelId="{C95F0DA3-1449-4B40-8389-E2D3439945C5}" type="presParOf" srcId="{53BF6F00-0480-294C-8123-C6DE05E37A60}" destId="{0BC34146-C0E2-614F-B706-A443BA49AFCF}" srcOrd="1" destOrd="0" presId="urn:microsoft.com/office/officeart/2005/8/layout/vList2"/>
    <dgm:cxn modelId="{0DAF94BE-619C-204E-BFC6-D7A0A2B7FB61}" type="presParOf" srcId="{53BF6F00-0480-294C-8123-C6DE05E37A60}" destId="{764E5DCA-22DD-784E-B912-6C3055FC31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969275-C83F-ED43-806B-05A397C1E28F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91978D8-3A73-AF4F-9933-9FA0D9446A5C}">
      <dgm:prSet/>
      <dgm:spPr/>
      <dgm:t>
        <a:bodyPr/>
        <a:lstStyle/>
        <a:p>
          <a:pPr rtl="0"/>
          <a:r>
            <a:rPr lang="en-US" dirty="0" smtClean="0"/>
            <a:t>Democratization of tools of production</a:t>
          </a:r>
          <a:endParaRPr lang="en-US" dirty="0"/>
        </a:p>
      </dgm:t>
    </dgm:pt>
    <dgm:pt modelId="{4EFC299D-9B61-EE42-BF6A-982897CB46D7}" type="parTrans" cxnId="{8AF57E8B-A99D-6B42-B270-036B0C3FADE5}">
      <dgm:prSet/>
      <dgm:spPr/>
      <dgm:t>
        <a:bodyPr/>
        <a:lstStyle/>
        <a:p>
          <a:endParaRPr lang="en-US"/>
        </a:p>
      </dgm:t>
    </dgm:pt>
    <dgm:pt modelId="{50307977-CBD3-D94A-B2EA-F5C0678609EC}" type="sibTrans" cxnId="{8AF57E8B-A99D-6B42-B270-036B0C3FADE5}">
      <dgm:prSet/>
      <dgm:spPr/>
      <dgm:t>
        <a:bodyPr/>
        <a:lstStyle/>
        <a:p>
          <a:endParaRPr lang="en-US"/>
        </a:p>
      </dgm:t>
    </dgm:pt>
    <dgm:pt modelId="{2DF77A8A-BA47-2D4D-B0A1-3F1192C789E3}">
      <dgm:prSet/>
      <dgm:spPr/>
      <dgm:t>
        <a:bodyPr/>
        <a:lstStyle/>
        <a:p>
          <a:pPr rtl="0"/>
          <a:r>
            <a:rPr lang="en-US" dirty="0" smtClean="0"/>
            <a:t>falling technology costs gave individuals access to tools that were prohibitively expensive just few years ago</a:t>
          </a:r>
          <a:endParaRPr lang="en-US" dirty="0"/>
        </a:p>
      </dgm:t>
    </dgm:pt>
    <dgm:pt modelId="{974FDBBD-71C5-6944-81A4-CF6BCC10A34A}" type="parTrans" cxnId="{D2563E8E-5455-8043-B41B-6AD841437944}">
      <dgm:prSet/>
      <dgm:spPr/>
      <dgm:t>
        <a:bodyPr/>
        <a:lstStyle/>
        <a:p>
          <a:endParaRPr lang="en-US"/>
        </a:p>
      </dgm:t>
    </dgm:pt>
    <dgm:pt modelId="{D98C4293-37D0-3F46-A81D-91164032F859}" type="sibTrans" cxnId="{D2563E8E-5455-8043-B41B-6AD841437944}">
      <dgm:prSet/>
      <dgm:spPr/>
      <dgm:t>
        <a:bodyPr/>
        <a:lstStyle/>
        <a:p>
          <a:endParaRPr lang="en-US"/>
        </a:p>
      </dgm:t>
    </dgm:pt>
    <dgm:pt modelId="{A29A2C56-3FBF-DB48-8EA8-0D4438099E56}">
      <dgm:prSet/>
      <dgm:spPr/>
      <dgm:t>
        <a:bodyPr/>
        <a:lstStyle/>
        <a:p>
          <a:pPr rtl="0"/>
          <a:r>
            <a:rPr lang="en-US" dirty="0" smtClean="0"/>
            <a:t>amateurs can record movies, produce short films, design simple software</a:t>
          </a:r>
          <a:endParaRPr lang="en-US" dirty="0"/>
        </a:p>
      </dgm:t>
    </dgm:pt>
    <dgm:pt modelId="{663DA1EC-BFAF-CA44-A6CB-E4EF903D4CCF}" type="parTrans" cxnId="{154F379A-097C-0A40-88B8-F68DAF3A8769}">
      <dgm:prSet/>
      <dgm:spPr/>
      <dgm:t>
        <a:bodyPr/>
        <a:lstStyle/>
        <a:p>
          <a:endParaRPr lang="en-US"/>
        </a:p>
      </dgm:t>
    </dgm:pt>
    <dgm:pt modelId="{6D03A30B-F867-6F42-B144-0EAF3D475C7C}" type="sibTrans" cxnId="{154F379A-097C-0A40-88B8-F68DAF3A8769}">
      <dgm:prSet/>
      <dgm:spPr/>
      <dgm:t>
        <a:bodyPr/>
        <a:lstStyle/>
        <a:p>
          <a:endParaRPr lang="en-US"/>
        </a:p>
      </dgm:t>
    </dgm:pt>
    <dgm:pt modelId="{8B91BB01-8C7C-424F-BE5E-95DBBF297835}">
      <dgm:prSet/>
      <dgm:spPr/>
      <dgm:t>
        <a:bodyPr/>
        <a:lstStyle/>
        <a:p>
          <a:pPr rtl="0"/>
          <a:r>
            <a:rPr lang="en-US" dirty="0" smtClean="0"/>
            <a:t>Democratization of distribution</a:t>
          </a:r>
          <a:endParaRPr lang="en-US" dirty="0"/>
        </a:p>
      </dgm:t>
    </dgm:pt>
    <dgm:pt modelId="{52A7AEB2-6B98-C74D-8647-65645ED0A8C0}" type="parTrans" cxnId="{0B084D25-D8AB-3341-9D26-564196B31813}">
      <dgm:prSet/>
      <dgm:spPr/>
      <dgm:t>
        <a:bodyPr/>
        <a:lstStyle/>
        <a:p>
          <a:endParaRPr lang="en-US"/>
        </a:p>
      </dgm:t>
    </dgm:pt>
    <dgm:pt modelId="{C0985A96-4810-4440-81F6-EBB710213FEC}" type="sibTrans" cxnId="{0B084D25-D8AB-3341-9D26-564196B31813}">
      <dgm:prSet/>
      <dgm:spPr/>
      <dgm:t>
        <a:bodyPr/>
        <a:lstStyle/>
        <a:p>
          <a:endParaRPr lang="en-US"/>
        </a:p>
      </dgm:t>
    </dgm:pt>
    <dgm:pt modelId="{CE242009-9BF0-4A4B-9B8A-20A9FD35A0A8}">
      <dgm:prSet/>
      <dgm:spPr/>
      <dgm:t>
        <a:bodyPr/>
        <a:lstStyle/>
        <a:p>
          <a:pPr rtl="0"/>
          <a:r>
            <a:rPr lang="en-US" dirty="0" smtClean="0"/>
            <a:t>Internet dramatically lowered inventory, communications, and transaction costs, opening up new markets for niche digital products.</a:t>
          </a:r>
          <a:endParaRPr lang="en-US" dirty="0"/>
        </a:p>
      </dgm:t>
    </dgm:pt>
    <dgm:pt modelId="{C3798DF6-E301-9444-B74B-5FDFF177E91A}" type="parTrans" cxnId="{188D6496-8A5B-5040-91DC-329134FE8DA2}">
      <dgm:prSet/>
      <dgm:spPr/>
      <dgm:t>
        <a:bodyPr/>
        <a:lstStyle/>
        <a:p>
          <a:endParaRPr lang="en-US"/>
        </a:p>
      </dgm:t>
    </dgm:pt>
    <dgm:pt modelId="{2D25CE83-140D-ED4D-8976-6B153C6FD0B9}" type="sibTrans" cxnId="{188D6496-8A5B-5040-91DC-329134FE8DA2}">
      <dgm:prSet/>
      <dgm:spPr/>
      <dgm:t>
        <a:bodyPr/>
        <a:lstStyle/>
        <a:p>
          <a:endParaRPr lang="en-US"/>
        </a:p>
      </dgm:t>
    </dgm:pt>
    <dgm:pt modelId="{C9F1577B-B894-1E4A-BDDE-EBD1E3C993C5}">
      <dgm:prSet/>
      <dgm:spPr/>
      <dgm:t>
        <a:bodyPr/>
        <a:lstStyle/>
        <a:p>
          <a:pPr rtl="0"/>
          <a:r>
            <a:rPr lang="en-US" dirty="0" smtClean="0"/>
            <a:t>Falling search costs to connect supply with demand</a:t>
          </a:r>
          <a:endParaRPr lang="en-US" dirty="0"/>
        </a:p>
      </dgm:t>
    </dgm:pt>
    <dgm:pt modelId="{F4BA9F19-13F3-774B-9130-74FF0719CE92}" type="parTrans" cxnId="{51BB7D9E-90B6-1842-A322-31BD8F7136CD}">
      <dgm:prSet/>
      <dgm:spPr/>
      <dgm:t>
        <a:bodyPr/>
        <a:lstStyle/>
        <a:p>
          <a:endParaRPr lang="en-US"/>
        </a:p>
      </dgm:t>
    </dgm:pt>
    <dgm:pt modelId="{C7137B8C-AE2D-7844-AAAA-C9631C8FAC2D}" type="sibTrans" cxnId="{51BB7D9E-90B6-1842-A322-31BD8F7136CD}">
      <dgm:prSet/>
      <dgm:spPr/>
      <dgm:t>
        <a:bodyPr/>
        <a:lstStyle/>
        <a:p>
          <a:endParaRPr lang="en-US"/>
        </a:p>
      </dgm:t>
    </dgm:pt>
    <dgm:pt modelId="{CB840F7A-43C0-1048-B58D-AC8401BC4DBE}" type="pres">
      <dgm:prSet presAssocID="{FF969275-C83F-ED43-806B-05A397C1E2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F64247-3538-D744-8291-3AB3EA52E2DD}" type="pres">
      <dgm:prSet presAssocID="{C91978D8-3A73-AF4F-9933-9FA0D9446A5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448D5-8937-B54C-AAD0-CC1E28931C8D}" type="pres">
      <dgm:prSet presAssocID="{C91978D8-3A73-AF4F-9933-9FA0D9446A5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4615BD-F847-7D41-9D33-7B83E87B626C}" type="pres">
      <dgm:prSet presAssocID="{8B91BB01-8C7C-424F-BE5E-95DBBF29783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0A536C-9AC0-BA4C-8AB7-8CFDA5E24124}" type="pres">
      <dgm:prSet presAssocID="{8B91BB01-8C7C-424F-BE5E-95DBBF29783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A651E-A829-264B-8830-1F744EFA9E53}" type="pres">
      <dgm:prSet presAssocID="{C9F1577B-B894-1E4A-BDDE-EBD1E3C993C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8D6496-8A5B-5040-91DC-329134FE8DA2}" srcId="{8B91BB01-8C7C-424F-BE5E-95DBBF297835}" destId="{CE242009-9BF0-4A4B-9B8A-20A9FD35A0A8}" srcOrd="0" destOrd="0" parTransId="{C3798DF6-E301-9444-B74B-5FDFF177E91A}" sibTransId="{2D25CE83-140D-ED4D-8976-6B153C6FD0B9}"/>
    <dgm:cxn modelId="{D2563E8E-5455-8043-B41B-6AD841437944}" srcId="{C91978D8-3A73-AF4F-9933-9FA0D9446A5C}" destId="{2DF77A8A-BA47-2D4D-B0A1-3F1192C789E3}" srcOrd="0" destOrd="0" parTransId="{974FDBBD-71C5-6944-81A4-CF6BCC10A34A}" sibTransId="{D98C4293-37D0-3F46-A81D-91164032F859}"/>
    <dgm:cxn modelId="{8DB43432-7D80-DF4B-8E60-1F103BCB98CD}" type="presOf" srcId="{C9F1577B-B894-1E4A-BDDE-EBD1E3C993C5}" destId="{45FA651E-A829-264B-8830-1F744EFA9E53}" srcOrd="0" destOrd="0" presId="urn:microsoft.com/office/officeart/2005/8/layout/vList2"/>
    <dgm:cxn modelId="{84E487CB-3740-7A41-99CB-757713EB084E}" type="presOf" srcId="{2DF77A8A-BA47-2D4D-B0A1-3F1192C789E3}" destId="{C96448D5-8937-B54C-AAD0-CC1E28931C8D}" srcOrd="0" destOrd="0" presId="urn:microsoft.com/office/officeart/2005/8/layout/vList2"/>
    <dgm:cxn modelId="{154F379A-097C-0A40-88B8-F68DAF3A8769}" srcId="{C91978D8-3A73-AF4F-9933-9FA0D9446A5C}" destId="{A29A2C56-3FBF-DB48-8EA8-0D4438099E56}" srcOrd="1" destOrd="0" parTransId="{663DA1EC-BFAF-CA44-A6CB-E4EF903D4CCF}" sibTransId="{6D03A30B-F867-6F42-B144-0EAF3D475C7C}"/>
    <dgm:cxn modelId="{8AF57E8B-A99D-6B42-B270-036B0C3FADE5}" srcId="{FF969275-C83F-ED43-806B-05A397C1E28F}" destId="{C91978D8-3A73-AF4F-9933-9FA0D9446A5C}" srcOrd="0" destOrd="0" parTransId="{4EFC299D-9B61-EE42-BF6A-982897CB46D7}" sibTransId="{50307977-CBD3-D94A-B2EA-F5C0678609EC}"/>
    <dgm:cxn modelId="{0B084D25-D8AB-3341-9D26-564196B31813}" srcId="{FF969275-C83F-ED43-806B-05A397C1E28F}" destId="{8B91BB01-8C7C-424F-BE5E-95DBBF297835}" srcOrd="1" destOrd="0" parTransId="{52A7AEB2-6B98-C74D-8647-65645ED0A8C0}" sibTransId="{C0985A96-4810-4440-81F6-EBB710213FEC}"/>
    <dgm:cxn modelId="{F03C6D40-1770-1E4F-9632-DF08D930CDAB}" type="presOf" srcId="{A29A2C56-3FBF-DB48-8EA8-0D4438099E56}" destId="{C96448D5-8937-B54C-AAD0-CC1E28931C8D}" srcOrd="0" destOrd="1" presId="urn:microsoft.com/office/officeart/2005/8/layout/vList2"/>
    <dgm:cxn modelId="{10D6158B-E730-FB41-85B1-29B3E9A8069A}" type="presOf" srcId="{CE242009-9BF0-4A4B-9B8A-20A9FD35A0A8}" destId="{130A536C-9AC0-BA4C-8AB7-8CFDA5E24124}" srcOrd="0" destOrd="0" presId="urn:microsoft.com/office/officeart/2005/8/layout/vList2"/>
    <dgm:cxn modelId="{A0AAF9E2-2DD7-BD4C-91E2-A6CE47A7E840}" type="presOf" srcId="{FF969275-C83F-ED43-806B-05A397C1E28F}" destId="{CB840F7A-43C0-1048-B58D-AC8401BC4DBE}" srcOrd="0" destOrd="0" presId="urn:microsoft.com/office/officeart/2005/8/layout/vList2"/>
    <dgm:cxn modelId="{3C982B16-4EA6-4246-AB3E-25179247D19B}" type="presOf" srcId="{8B91BB01-8C7C-424F-BE5E-95DBBF297835}" destId="{5F4615BD-F847-7D41-9D33-7B83E87B626C}" srcOrd="0" destOrd="0" presId="urn:microsoft.com/office/officeart/2005/8/layout/vList2"/>
    <dgm:cxn modelId="{BED28A4B-FE30-EE47-962B-EA42B1461D15}" type="presOf" srcId="{C91978D8-3A73-AF4F-9933-9FA0D9446A5C}" destId="{44F64247-3538-D744-8291-3AB3EA52E2DD}" srcOrd="0" destOrd="0" presId="urn:microsoft.com/office/officeart/2005/8/layout/vList2"/>
    <dgm:cxn modelId="{51BB7D9E-90B6-1842-A322-31BD8F7136CD}" srcId="{FF969275-C83F-ED43-806B-05A397C1E28F}" destId="{C9F1577B-B894-1E4A-BDDE-EBD1E3C993C5}" srcOrd="2" destOrd="0" parTransId="{F4BA9F19-13F3-774B-9130-74FF0719CE92}" sibTransId="{C7137B8C-AE2D-7844-AAAA-C9631C8FAC2D}"/>
    <dgm:cxn modelId="{45062768-0A04-EB4E-A546-02D41DF266C5}" type="presParOf" srcId="{CB840F7A-43C0-1048-B58D-AC8401BC4DBE}" destId="{44F64247-3538-D744-8291-3AB3EA52E2DD}" srcOrd="0" destOrd="0" presId="urn:microsoft.com/office/officeart/2005/8/layout/vList2"/>
    <dgm:cxn modelId="{29A5FC4F-3FC9-B74C-919D-BBD37DAD2941}" type="presParOf" srcId="{CB840F7A-43C0-1048-B58D-AC8401BC4DBE}" destId="{C96448D5-8937-B54C-AAD0-CC1E28931C8D}" srcOrd="1" destOrd="0" presId="urn:microsoft.com/office/officeart/2005/8/layout/vList2"/>
    <dgm:cxn modelId="{9578A75A-4A45-BB4B-ABA9-725D6708E729}" type="presParOf" srcId="{CB840F7A-43C0-1048-B58D-AC8401BC4DBE}" destId="{5F4615BD-F847-7D41-9D33-7B83E87B626C}" srcOrd="2" destOrd="0" presId="urn:microsoft.com/office/officeart/2005/8/layout/vList2"/>
    <dgm:cxn modelId="{ECFECA80-56BF-3840-BE48-82DCD46D8AF4}" type="presParOf" srcId="{CB840F7A-43C0-1048-B58D-AC8401BC4DBE}" destId="{130A536C-9AC0-BA4C-8AB7-8CFDA5E24124}" srcOrd="3" destOrd="0" presId="urn:microsoft.com/office/officeart/2005/8/layout/vList2"/>
    <dgm:cxn modelId="{81F09594-63DE-B444-878A-A3FABD3993EE}" type="presParOf" srcId="{CB840F7A-43C0-1048-B58D-AC8401BC4DBE}" destId="{45FA651E-A829-264B-8830-1F744EFA9E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01C4BB-4E09-A74D-BF20-8FFF9E4DC75D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6A56EE3-A02A-244F-9BC8-D66FBC9F91B6}">
      <dgm:prSet/>
      <dgm:spPr/>
      <dgm:t>
        <a:bodyPr/>
        <a:lstStyle/>
        <a:p>
          <a:pPr rtl="0"/>
          <a:r>
            <a:rPr lang="en-US" dirty="0" smtClean="0"/>
            <a:t>Multi-Sided Platforms (</a:t>
          </a:r>
          <a:r>
            <a:rPr lang="en-US" dirty="0" err="1" smtClean="0"/>
            <a:t>MSPs</a:t>
          </a:r>
          <a:r>
            <a:rPr lang="en-US" dirty="0" smtClean="0"/>
            <a:t>) bring together two or more distinct but </a:t>
          </a:r>
          <a:r>
            <a:rPr lang="en-US" b="1" dirty="0" smtClean="0"/>
            <a:t>interdependent groups of customers</a:t>
          </a:r>
          <a:r>
            <a:rPr lang="en-US" dirty="0" smtClean="0"/>
            <a:t>.</a:t>
          </a:r>
          <a:endParaRPr lang="en-US" dirty="0"/>
        </a:p>
      </dgm:t>
    </dgm:pt>
    <dgm:pt modelId="{DC5D8655-CF5F-6B4D-8AB6-3E7036FE71C7}" type="parTrans" cxnId="{7C1DD928-CCC2-034C-BB27-12556A999E80}">
      <dgm:prSet/>
      <dgm:spPr/>
      <dgm:t>
        <a:bodyPr/>
        <a:lstStyle/>
        <a:p>
          <a:endParaRPr lang="en-US"/>
        </a:p>
      </dgm:t>
    </dgm:pt>
    <dgm:pt modelId="{898B4472-3353-7C4D-A94B-74B6D3888807}" type="sibTrans" cxnId="{7C1DD928-CCC2-034C-BB27-12556A999E80}">
      <dgm:prSet/>
      <dgm:spPr/>
      <dgm:t>
        <a:bodyPr/>
        <a:lstStyle/>
        <a:p>
          <a:endParaRPr lang="en-US"/>
        </a:p>
      </dgm:t>
    </dgm:pt>
    <dgm:pt modelId="{028ED990-1D60-F44D-9ED3-5F63DA8C1C3B}">
      <dgm:prSet/>
      <dgm:spPr/>
      <dgm:t>
        <a:bodyPr/>
        <a:lstStyle/>
        <a:p>
          <a:pPr rtl="0"/>
          <a:r>
            <a:rPr lang="en-US" dirty="0" err="1" smtClean="0"/>
            <a:t>MSPs</a:t>
          </a:r>
          <a:r>
            <a:rPr lang="en-US" dirty="0" smtClean="0"/>
            <a:t> are of value to one group of customers </a:t>
          </a:r>
          <a:r>
            <a:rPr lang="en-US" b="1" dirty="0" smtClean="0"/>
            <a:t>only if </a:t>
          </a:r>
          <a:r>
            <a:rPr lang="en-US" dirty="0" smtClean="0"/>
            <a:t>the other groups of customers are also present</a:t>
          </a:r>
          <a:endParaRPr lang="en-US" dirty="0"/>
        </a:p>
      </dgm:t>
    </dgm:pt>
    <dgm:pt modelId="{4973D31A-5E3F-5A4C-B856-3A25D73FC312}" type="parTrans" cxnId="{247EDEBE-EFE4-624D-A99F-01D805E7877A}">
      <dgm:prSet/>
      <dgm:spPr/>
      <dgm:t>
        <a:bodyPr/>
        <a:lstStyle/>
        <a:p>
          <a:endParaRPr lang="en-US"/>
        </a:p>
      </dgm:t>
    </dgm:pt>
    <dgm:pt modelId="{AA46D7FA-502E-A04A-A7DA-D95CF3D630AA}" type="sibTrans" cxnId="{247EDEBE-EFE4-624D-A99F-01D805E7877A}">
      <dgm:prSet/>
      <dgm:spPr/>
      <dgm:t>
        <a:bodyPr/>
        <a:lstStyle/>
        <a:p>
          <a:endParaRPr lang="en-US"/>
        </a:p>
      </dgm:t>
    </dgm:pt>
    <dgm:pt modelId="{EEA4DD40-C7BF-2B42-A3B4-DBB3C03D75AC}">
      <dgm:prSet/>
      <dgm:spPr/>
      <dgm:t>
        <a:bodyPr/>
        <a:lstStyle/>
        <a:p>
          <a:pPr rtl="0"/>
          <a:r>
            <a:rPr lang="en-US" dirty="0" smtClean="0"/>
            <a:t>MSP creates value by </a:t>
          </a:r>
          <a:r>
            <a:rPr lang="en-US" b="1" dirty="0" smtClean="0"/>
            <a:t>facilitating interactions</a:t>
          </a:r>
          <a:r>
            <a:rPr lang="en-US" dirty="0" smtClean="0"/>
            <a:t> between the different groups</a:t>
          </a:r>
          <a:endParaRPr lang="en-US" dirty="0"/>
        </a:p>
      </dgm:t>
    </dgm:pt>
    <dgm:pt modelId="{9E2BE59C-0DEB-CE43-9434-9D42B2BABB20}" type="parTrans" cxnId="{F7A9B866-DD4B-CB4D-9015-BF09055E7940}">
      <dgm:prSet/>
      <dgm:spPr/>
      <dgm:t>
        <a:bodyPr/>
        <a:lstStyle/>
        <a:p>
          <a:endParaRPr lang="en-US"/>
        </a:p>
      </dgm:t>
    </dgm:pt>
    <dgm:pt modelId="{4D153FBE-B963-A740-B1A3-546EA73B4852}" type="sibTrans" cxnId="{F7A9B866-DD4B-CB4D-9015-BF09055E7940}">
      <dgm:prSet/>
      <dgm:spPr/>
      <dgm:t>
        <a:bodyPr/>
        <a:lstStyle/>
        <a:p>
          <a:endParaRPr lang="en-US"/>
        </a:p>
      </dgm:t>
    </dgm:pt>
    <dgm:pt modelId="{A893D047-7744-4844-A2AB-839F0B1FCF0E}">
      <dgm:prSet/>
      <dgm:spPr/>
      <dgm:t>
        <a:bodyPr/>
        <a:lstStyle/>
        <a:p>
          <a:pPr rtl="0"/>
          <a:r>
            <a:rPr lang="en-US" dirty="0" smtClean="0"/>
            <a:t>A MSP grows in value to the extent that it attracts more users, a phenomenon known as the network effect.</a:t>
          </a:r>
          <a:endParaRPr lang="en-US" dirty="0"/>
        </a:p>
      </dgm:t>
    </dgm:pt>
    <dgm:pt modelId="{B306003E-77C5-7549-8CAA-9EC8DF35AD10}" type="parTrans" cxnId="{AC860407-C88F-1746-84DE-7CB976B609D7}">
      <dgm:prSet/>
      <dgm:spPr/>
      <dgm:t>
        <a:bodyPr/>
        <a:lstStyle/>
        <a:p>
          <a:endParaRPr lang="en-US"/>
        </a:p>
      </dgm:t>
    </dgm:pt>
    <dgm:pt modelId="{B0E81D83-A385-E84F-9F1C-296078F0BE7B}" type="sibTrans" cxnId="{AC860407-C88F-1746-84DE-7CB976B609D7}">
      <dgm:prSet/>
      <dgm:spPr/>
      <dgm:t>
        <a:bodyPr/>
        <a:lstStyle/>
        <a:p>
          <a:endParaRPr lang="en-US"/>
        </a:p>
      </dgm:t>
    </dgm:pt>
    <dgm:pt modelId="{5B92C883-582A-B445-9D46-595B43A24484}">
      <dgm:prSet/>
      <dgm:spPr/>
      <dgm:t>
        <a:bodyPr/>
        <a:lstStyle/>
        <a:p>
          <a:pPr rtl="0"/>
          <a:r>
            <a:rPr lang="en-US" dirty="0" smtClean="0"/>
            <a:t>Known for long time, but proliferated with the </a:t>
          </a:r>
          <a:r>
            <a:rPr lang="en-US" b="1" dirty="0" smtClean="0"/>
            <a:t>rise of information technology</a:t>
          </a:r>
          <a:r>
            <a:rPr lang="en-US" dirty="0" smtClean="0"/>
            <a:t>.</a:t>
          </a:r>
          <a:endParaRPr lang="en-US" dirty="0"/>
        </a:p>
      </dgm:t>
    </dgm:pt>
    <dgm:pt modelId="{FCDAA197-6835-B940-8C31-0C2C200B4CAA}" type="parTrans" cxnId="{DB43920A-F909-0A40-BAFA-DF897B3E1723}">
      <dgm:prSet/>
      <dgm:spPr/>
      <dgm:t>
        <a:bodyPr/>
        <a:lstStyle/>
        <a:p>
          <a:endParaRPr lang="en-US"/>
        </a:p>
      </dgm:t>
    </dgm:pt>
    <dgm:pt modelId="{ABB6E886-15AB-8D41-8BF0-3E062881C75C}" type="sibTrans" cxnId="{DB43920A-F909-0A40-BAFA-DF897B3E1723}">
      <dgm:prSet/>
      <dgm:spPr/>
      <dgm:t>
        <a:bodyPr/>
        <a:lstStyle/>
        <a:p>
          <a:endParaRPr lang="en-US"/>
        </a:p>
      </dgm:t>
    </dgm:pt>
    <dgm:pt modelId="{5FA59A61-03E6-1A43-A8E8-CF6F81312859}" type="pres">
      <dgm:prSet presAssocID="{A001C4BB-4E09-A74D-BF20-8FFF9E4DC7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A76C28-CF45-D24A-B55B-26BF3391CB90}" type="pres">
      <dgm:prSet presAssocID="{26A56EE3-A02A-244F-9BC8-D66FBC9F91B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327EB-449A-804D-83FC-D3474ADD630C}" type="pres">
      <dgm:prSet presAssocID="{26A56EE3-A02A-244F-9BC8-D66FBC9F91B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A5F71-827E-D944-ADEC-48C3F37FEE0F}" type="pres">
      <dgm:prSet presAssocID="{5B92C883-582A-B445-9D46-595B43A2448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AB247A-0C4B-084C-A164-1DCF15287DE7}" type="presOf" srcId="{5B92C883-582A-B445-9D46-595B43A24484}" destId="{50EA5F71-827E-D944-ADEC-48C3F37FEE0F}" srcOrd="0" destOrd="0" presId="urn:microsoft.com/office/officeart/2005/8/layout/vList2"/>
    <dgm:cxn modelId="{F2E9E260-E641-954E-9902-D3019D7AF958}" type="presOf" srcId="{26A56EE3-A02A-244F-9BC8-D66FBC9F91B6}" destId="{86A76C28-CF45-D24A-B55B-26BF3391CB90}" srcOrd="0" destOrd="0" presId="urn:microsoft.com/office/officeart/2005/8/layout/vList2"/>
    <dgm:cxn modelId="{D90BCB76-14B9-DA45-8886-43384BDC747F}" type="presOf" srcId="{A893D047-7744-4844-A2AB-839F0B1FCF0E}" destId="{36F327EB-449A-804D-83FC-D3474ADD630C}" srcOrd="0" destOrd="2" presId="urn:microsoft.com/office/officeart/2005/8/layout/vList2"/>
    <dgm:cxn modelId="{ED71FCAF-994A-2643-BBBB-14AD81526DE3}" type="presOf" srcId="{EEA4DD40-C7BF-2B42-A3B4-DBB3C03D75AC}" destId="{36F327EB-449A-804D-83FC-D3474ADD630C}" srcOrd="0" destOrd="1" presId="urn:microsoft.com/office/officeart/2005/8/layout/vList2"/>
    <dgm:cxn modelId="{7C1DD928-CCC2-034C-BB27-12556A999E80}" srcId="{A001C4BB-4E09-A74D-BF20-8FFF9E4DC75D}" destId="{26A56EE3-A02A-244F-9BC8-D66FBC9F91B6}" srcOrd="0" destOrd="0" parTransId="{DC5D8655-CF5F-6B4D-8AB6-3E7036FE71C7}" sibTransId="{898B4472-3353-7C4D-A94B-74B6D3888807}"/>
    <dgm:cxn modelId="{3FD5742C-3264-EC4E-A8B6-9DD9AEE37B94}" type="presOf" srcId="{028ED990-1D60-F44D-9ED3-5F63DA8C1C3B}" destId="{36F327EB-449A-804D-83FC-D3474ADD630C}" srcOrd="0" destOrd="0" presId="urn:microsoft.com/office/officeart/2005/8/layout/vList2"/>
    <dgm:cxn modelId="{AC860407-C88F-1746-84DE-7CB976B609D7}" srcId="{26A56EE3-A02A-244F-9BC8-D66FBC9F91B6}" destId="{A893D047-7744-4844-A2AB-839F0B1FCF0E}" srcOrd="2" destOrd="0" parTransId="{B306003E-77C5-7549-8CAA-9EC8DF35AD10}" sibTransId="{B0E81D83-A385-E84F-9F1C-296078F0BE7B}"/>
    <dgm:cxn modelId="{247EDEBE-EFE4-624D-A99F-01D805E7877A}" srcId="{26A56EE3-A02A-244F-9BC8-D66FBC9F91B6}" destId="{028ED990-1D60-F44D-9ED3-5F63DA8C1C3B}" srcOrd="0" destOrd="0" parTransId="{4973D31A-5E3F-5A4C-B856-3A25D73FC312}" sibTransId="{AA46D7FA-502E-A04A-A7DA-D95CF3D630AA}"/>
    <dgm:cxn modelId="{F7A9B866-DD4B-CB4D-9015-BF09055E7940}" srcId="{26A56EE3-A02A-244F-9BC8-D66FBC9F91B6}" destId="{EEA4DD40-C7BF-2B42-A3B4-DBB3C03D75AC}" srcOrd="1" destOrd="0" parTransId="{9E2BE59C-0DEB-CE43-9434-9D42B2BABB20}" sibTransId="{4D153FBE-B963-A740-B1A3-546EA73B4852}"/>
    <dgm:cxn modelId="{D1FA520D-3837-5540-9629-2AF90ED511F6}" type="presOf" srcId="{A001C4BB-4E09-A74D-BF20-8FFF9E4DC75D}" destId="{5FA59A61-03E6-1A43-A8E8-CF6F81312859}" srcOrd="0" destOrd="0" presId="urn:microsoft.com/office/officeart/2005/8/layout/vList2"/>
    <dgm:cxn modelId="{DB43920A-F909-0A40-BAFA-DF897B3E1723}" srcId="{A001C4BB-4E09-A74D-BF20-8FFF9E4DC75D}" destId="{5B92C883-582A-B445-9D46-595B43A24484}" srcOrd="1" destOrd="0" parTransId="{FCDAA197-6835-B940-8C31-0C2C200B4CAA}" sibTransId="{ABB6E886-15AB-8D41-8BF0-3E062881C75C}"/>
    <dgm:cxn modelId="{FA8C3396-D52E-D742-984C-D96EF31EFA59}" type="presParOf" srcId="{5FA59A61-03E6-1A43-A8E8-CF6F81312859}" destId="{86A76C28-CF45-D24A-B55B-26BF3391CB90}" srcOrd="0" destOrd="0" presId="urn:microsoft.com/office/officeart/2005/8/layout/vList2"/>
    <dgm:cxn modelId="{683FFC67-184D-E246-A140-BC761CEA977F}" type="presParOf" srcId="{5FA59A61-03E6-1A43-A8E8-CF6F81312859}" destId="{36F327EB-449A-804D-83FC-D3474ADD630C}" srcOrd="1" destOrd="0" presId="urn:microsoft.com/office/officeart/2005/8/layout/vList2"/>
    <dgm:cxn modelId="{53A5246D-F493-7947-94CD-CBF1197D33E9}" type="presParOf" srcId="{5FA59A61-03E6-1A43-A8E8-CF6F81312859}" destId="{50EA5F71-827E-D944-ADEC-48C3F37FEE0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F53192-923F-1547-AB48-2CE9D99346B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C01519B-C3EC-7344-8433-0FEBA6FE3D88}">
      <dgm:prSet/>
      <dgm:spPr/>
      <dgm:t>
        <a:bodyPr/>
        <a:lstStyle/>
        <a:p>
          <a:pPr rtl="0"/>
          <a:r>
            <a:rPr lang="en-US" dirty="0" smtClean="0"/>
            <a:t>Segments linkage examples</a:t>
          </a:r>
          <a:endParaRPr lang="en-US" dirty="0"/>
        </a:p>
      </dgm:t>
    </dgm:pt>
    <dgm:pt modelId="{837935A1-ECC2-584A-8527-934713126C77}" type="parTrans" cxnId="{673A4F98-3CB6-A540-87D7-F97E27305378}">
      <dgm:prSet/>
      <dgm:spPr/>
      <dgm:t>
        <a:bodyPr/>
        <a:lstStyle/>
        <a:p>
          <a:endParaRPr lang="en-US"/>
        </a:p>
      </dgm:t>
    </dgm:pt>
    <dgm:pt modelId="{BC997A81-A506-F24D-8E54-0811B515C2F9}" type="sibTrans" cxnId="{673A4F98-3CB6-A540-87D7-F97E27305378}">
      <dgm:prSet/>
      <dgm:spPr/>
      <dgm:t>
        <a:bodyPr/>
        <a:lstStyle/>
        <a:p>
          <a:endParaRPr lang="en-US"/>
        </a:p>
      </dgm:t>
    </dgm:pt>
    <dgm:pt modelId="{5D9800F5-B20D-074D-A0FE-320F6BE06F72}">
      <dgm:prSet/>
      <dgm:spPr/>
      <dgm:t>
        <a:bodyPr/>
        <a:lstStyle/>
        <a:p>
          <a:pPr rtl="0"/>
          <a:r>
            <a:rPr lang="en-US" dirty="0" smtClean="0"/>
            <a:t>Credit cards providers link</a:t>
          </a:r>
          <a:endParaRPr lang="en-US" dirty="0"/>
        </a:p>
      </dgm:t>
    </dgm:pt>
    <dgm:pt modelId="{7DCE6634-922B-4643-9859-CA985E7758EA}" type="parTrans" cxnId="{2EFEF532-E9C8-E64D-92B4-68EEB3A6872B}">
      <dgm:prSet/>
      <dgm:spPr/>
      <dgm:t>
        <a:bodyPr/>
        <a:lstStyle/>
        <a:p>
          <a:endParaRPr lang="en-US"/>
        </a:p>
      </dgm:t>
    </dgm:pt>
    <dgm:pt modelId="{27BCA2A1-227C-FE44-8690-F97F73858129}" type="sibTrans" cxnId="{2EFEF532-E9C8-E64D-92B4-68EEB3A6872B}">
      <dgm:prSet/>
      <dgm:spPr/>
      <dgm:t>
        <a:bodyPr/>
        <a:lstStyle/>
        <a:p>
          <a:endParaRPr lang="en-US"/>
        </a:p>
      </dgm:t>
    </dgm:pt>
    <dgm:pt modelId="{81BE918E-D1CB-C744-A78D-D3700EB1FE31}">
      <dgm:prSet/>
      <dgm:spPr/>
      <dgm:t>
        <a:bodyPr/>
        <a:lstStyle/>
        <a:p>
          <a:pPr rtl="0"/>
          <a:r>
            <a:rPr lang="en-US" dirty="0" smtClean="0"/>
            <a:t>merchants with cardholders</a:t>
          </a:r>
          <a:endParaRPr lang="en-US" dirty="0"/>
        </a:p>
      </dgm:t>
    </dgm:pt>
    <dgm:pt modelId="{8C6103A8-92E6-004C-836C-FC3295FBA512}" type="parTrans" cxnId="{64D18BB8-1870-7F45-BF41-4481F789E1D8}">
      <dgm:prSet/>
      <dgm:spPr/>
      <dgm:t>
        <a:bodyPr/>
        <a:lstStyle/>
        <a:p>
          <a:endParaRPr lang="en-US"/>
        </a:p>
      </dgm:t>
    </dgm:pt>
    <dgm:pt modelId="{5B38FB82-B8C9-B14E-B13F-2674C8ADAAAA}" type="sibTrans" cxnId="{64D18BB8-1870-7F45-BF41-4481F789E1D8}">
      <dgm:prSet/>
      <dgm:spPr/>
      <dgm:t>
        <a:bodyPr/>
        <a:lstStyle/>
        <a:p>
          <a:endParaRPr lang="en-US"/>
        </a:p>
      </dgm:t>
    </dgm:pt>
    <dgm:pt modelId="{2B30B3A5-66B6-C149-A16B-BD99C770C2AD}">
      <dgm:prSet/>
      <dgm:spPr/>
      <dgm:t>
        <a:bodyPr/>
        <a:lstStyle/>
        <a:p>
          <a:pPr rtl="0"/>
          <a:r>
            <a:rPr lang="en-US" dirty="0" smtClean="0"/>
            <a:t>Computer OS producers link</a:t>
          </a:r>
          <a:endParaRPr lang="en-US" dirty="0"/>
        </a:p>
      </dgm:t>
    </dgm:pt>
    <dgm:pt modelId="{56BE3A00-5755-5F41-A1AE-18405F02CADC}" type="parTrans" cxnId="{9C7880A2-E847-614D-8B21-007AA1A2A2EC}">
      <dgm:prSet/>
      <dgm:spPr/>
      <dgm:t>
        <a:bodyPr/>
        <a:lstStyle/>
        <a:p>
          <a:endParaRPr lang="en-US"/>
        </a:p>
      </dgm:t>
    </dgm:pt>
    <dgm:pt modelId="{C2670370-8696-1C4E-B05D-6A57B85CA391}" type="sibTrans" cxnId="{9C7880A2-E847-614D-8B21-007AA1A2A2EC}">
      <dgm:prSet/>
      <dgm:spPr/>
      <dgm:t>
        <a:bodyPr/>
        <a:lstStyle/>
        <a:p>
          <a:endParaRPr lang="en-US"/>
        </a:p>
      </dgm:t>
    </dgm:pt>
    <dgm:pt modelId="{8981813E-B284-5A4E-A7C6-52B3A2AC386B}">
      <dgm:prSet/>
      <dgm:spPr/>
      <dgm:t>
        <a:bodyPr/>
        <a:lstStyle/>
        <a:p>
          <a:pPr rtl="0"/>
          <a:r>
            <a:rPr lang="en-US" dirty="0" smtClean="0"/>
            <a:t>HW manufacturers, application developers, and users</a:t>
          </a:r>
          <a:endParaRPr lang="en-US" dirty="0"/>
        </a:p>
      </dgm:t>
    </dgm:pt>
    <dgm:pt modelId="{6222C8A0-1080-7D44-A162-6B9FAE012884}" type="parTrans" cxnId="{A69BE281-569E-CD4C-83FE-99A6E0C8007A}">
      <dgm:prSet/>
      <dgm:spPr/>
      <dgm:t>
        <a:bodyPr/>
        <a:lstStyle/>
        <a:p>
          <a:endParaRPr lang="en-US"/>
        </a:p>
      </dgm:t>
    </dgm:pt>
    <dgm:pt modelId="{A8077038-F2FF-BC49-A6AC-5FDB76780730}" type="sibTrans" cxnId="{A69BE281-569E-CD4C-83FE-99A6E0C8007A}">
      <dgm:prSet/>
      <dgm:spPr/>
      <dgm:t>
        <a:bodyPr/>
        <a:lstStyle/>
        <a:p>
          <a:endParaRPr lang="en-US"/>
        </a:p>
      </dgm:t>
    </dgm:pt>
    <dgm:pt modelId="{A913187C-7E5B-5147-871B-CB85DCC47D26}">
      <dgm:prSet/>
      <dgm:spPr/>
      <dgm:t>
        <a:bodyPr/>
        <a:lstStyle/>
        <a:p>
          <a:pPr rtl="0"/>
          <a:r>
            <a:rPr lang="en-US" dirty="0" smtClean="0"/>
            <a:t>Newspapers link</a:t>
          </a:r>
          <a:endParaRPr lang="en-US" dirty="0"/>
        </a:p>
      </dgm:t>
    </dgm:pt>
    <dgm:pt modelId="{2606F402-EBF1-8F4D-907B-EAB5C5671B04}" type="parTrans" cxnId="{4A2195B0-3B6E-644D-8AD7-30F760B5AF87}">
      <dgm:prSet/>
      <dgm:spPr/>
      <dgm:t>
        <a:bodyPr/>
        <a:lstStyle/>
        <a:p>
          <a:endParaRPr lang="en-US"/>
        </a:p>
      </dgm:t>
    </dgm:pt>
    <dgm:pt modelId="{45A04349-2547-5A4C-ADAD-E7A59C52439D}" type="sibTrans" cxnId="{4A2195B0-3B6E-644D-8AD7-30F760B5AF87}">
      <dgm:prSet/>
      <dgm:spPr/>
      <dgm:t>
        <a:bodyPr/>
        <a:lstStyle/>
        <a:p>
          <a:endParaRPr lang="en-US"/>
        </a:p>
      </dgm:t>
    </dgm:pt>
    <dgm:pt modelId="{923F4FF5-2E88-6B4C-B311-CC8C27C992BA}">
      <dgm:prSet/>
      <dgm:spPr/>
      <dgm:t>
        <a:bodyPr/>
        <a:lstStyle/>
        <a:p>
          <a:pPr rtl="0"/>
          <a:r>
            <a:rPr lang="en-US" dirty="0" smtClean="0"/>
            <a:t>readers with advertisers</a:t>
          </a:r>
          <a:endParaRPr lang="en-US" dirty="0"/>
        </a:p>
      </dgm:t>
    </dgm:pt>
    <dgm:pt modelId="{1872160B-9191-BD4C-92ED-521A932B2686}" type="parTrans" cxnId="{C5EF8CE8-08E5-F742-9E66-14CFDABBF443}">
      <dgm:prSet/>
      <dgm:spPr/>
      <dgm:t>
        <a:bodyPr/>
        <a:lstStyle/>
        <a:p>
          <a:endParaRPr lang="en-US"/>
        </a:p>
      </dgm:t>
    </dgm:pt>
    <dgm:pt modelId="{2D78394B-C976-0749-8227-E636B2417E9F}" type="sibTrans" cxnId="{C5EF8CE8-08E5-F742-9E66-14CFDABBF443}">
      <dgm:prSet/>
      <dgm:spPr/>
      <dgm:t>
        <a:bodyPr/>
        <a:lstStyle/>
        <a:p>
          <a:endParaRPr lang="en-US"/>
        </a:p>
      </dgm:t>
    </dgm:pt>
    <dgm:pt modelId="{90370A57-37BA-2140-90CE-B68D281D7912}">
      <dgm:prSet/>
      <dgm:spPr/>
      <dgm:t>
        <a:bodyPr/>
        <a:lstStyle/>
        <a:p>
          <a:pPr rtl="0"/>
          <a:r>
            <a:rPr lang="en-US" dirty="0" smtClean="0"/>
            <a:t>Video gaming consoles producers link</a:t>
          </a:r>
          <a:endParaRPr lang="en-US" dirty="0"/>
        </a:p>
      </dgm:t>
    </dgm:pt>
    <dgm:pt modelId="{7B0B15AD-E02C-2845-BA4B-1BCE487D3692}" type="parTrans" cxnId="{DB57CE15-9E77-B849-AE35-4490CDD01044}">
      <dgm:prSet/>
      <dgm:spPr/>
      <dgm:t>
        <a:bodyPr/>
        <a:lstStyle/>
        <a:p>
          <a:endParaRPr lang="en-US"/>
        </a:p>
      </dgm:t>
    </dgm:pt>
    <dgm:pt modelId="{94D19871-6BB2-5842-BC38-5CCB7AFDAFBB}" type="sibTrans" cxnId="{DB57CE15-9E77-B849-AE35-4490CDD01044}">
      <dgm:prSet/>
      <dgm:spPr/>
      <dgm:t>
        <a:bodyPr/>
        <a:lstStyle/>
        <a:p>
          <a:endParaRPr lang="en-US"/>
        </a:p>
      </dgm:t>
    </dgm:pt>
    <dgm:pt modelId="{B452FD48-BAF8-A947-B78D-01D010F8DE65}">
      <dgm:prSet/>
      <dgm:spPr/>
      <dgm:t>
        <a:bodyPr/>
        <a:lstStyle/>
        <a:p>
          <a:pPr rtl="0"/>
          <a:r>
            <a:rPr lang="en-US" dirty="0" smtClean="0"/>
            <a:t>game developers with players</a:t>
          </a:r>
          <a:endParaRPr lang="en-US" dirty="0"/>
        </a:p>
      </dgm:t>
    </dgm:pt>
    <dgm:pt modelId="{74D18EE8-4AAD-9544-9FA8-B5323EA28C9C}" type="parTrans" cxnId="{C2138F3D-5230-3B4C-909A-5EE659612E57}">
      <dgm:prSet/>
      <dgm:spPr/>
      <dgm:t>
        <a:bodyPr/>
        <a:lstStyle/>
        <a:p>
          <a:endParaRPr lang="en-US"/>
        </a:p>
      </dgm:t>
    </dgm:pt>
    <dgm:pt modelId="{9BBABAA2-3485-344D-A919-059B3BCC3FDC}" type="sibTrans" cxnId="{C2138F3D-5230-3B4C-909A-5EE659612E57}">
      <dgm:prSet/>
      <dgm:spPr/>
      <dgm:t>
        <a:bodyPr/>
        <a:lstStyle/>
        <a:p>
          <a:endParaRPr lang="en-US"/>
        </a:p>
      </dgm:t>
    </dgm:pt>
    <dgm:pt modelId="{3474EBDD-04A8-7741-837A-CB5F37F8AB09}">
      <dgm:prSet/>
      <dgm:spPr/>
      <dgm:t>
        <a:bodyPr/>
        <a:lstStyle/>
        <a:p>
          <a:pPr rtl="0"/>
          <a:r>
            <a:rPr lang="en-US" dirty="0" smtClean="0"/>
            <a:t>The key is that the platform must attract and serve </a:t>
          </a:r>
          <a:r>
            <a:rPr lang="en-US" b="1" dirty="0" smtClean="0"/>
            <a:t>all groups simultaneously</a:t>
          </a:r>
          <a:r>
            <a:rPr lang="en-US" dirty="0" smtClean="0"/>
            <a:t> in order to create value.</a:t>
          </a:r>
          <a:endParaRPr lang="en-US" dirty="0"/>
        </a:p>
      </dgm:t>
    </dgm:pt>
    <dgm:pt modelId="{A79B5C31-E49C-AC49-A210-BD088BAC01AD}" type="parTrans" cxnId="{E2D64914-452B-B249-B5AF-DEF43C6398CC}">
      <dgm:prSet/>
      <dgm:spPr/>
      <dgm:t>
        <a:bodyPr/>
        <a:lstStyle/>
        <a:p>
          <a:endParaRPr lang="en-US"/>
        </a:p>
      </dgm:t>
    </dgm:pt>
    <dgm:pt modelId="{20136B00-0293-804D-AF3E-DAE5551DF140}" type="sibTrans" cxnId="{E2D64914-452B-B249-B5AF-DEF43C6398CC}">
      <dgm:prSet/>
      <dgm:spPr/>
      <dgm:t>
        <a:bodyPr/>
        <a:lstStyle/>
        <a:p>
          <a:endParaRPr lang="en-US"/>
        </a:p>
      </dgm:t>
    </dgm:pt>
    <dgm:pt modelId="{B73DED27-2B2E-0244-8BE3-BD4F88A21BF6}">
      <dgm:prSet/>
      <dgm:spPr/>
      <dgm:t>
        <a:bodyPr/>
        <a:lstStyle/>
        <a:p>
          <a:pPr rtl="0"/>
          <a:r>
            <a:rPr lang="en-US" dirty="0" err="1" smtClean="0"/>
            <a:t>MSPs</a:t>
          </a:r>
          <a:r>
            <a:rPr lang="en-US" dirty="0" smtClean="0"/>
            <a:t> often face a “chicken and egg” dilemma.</a:t>
          </a:r>
          <a:endParaRPr lang="en-US" dirty="0"/>
        </a:p>
      </dgm:t>
    </dgm:pt>
    <dgm:pt modelId="{A7007A4D-62F8-604C-9719-6D0A156038F9}" type="parTrans" cxnId="{3F7F85B2-41E7-144D-8D57-66EF44BE450B}">
      <dgm:prSet/>
      <dgm:spPr/>
      <dgm:t>
        <a:bodyPr/>
        <a:lstStyle/>
        <a:p>
          <a:endParaRPr lang="en-US"/>
        </a:p>
      </dgm:t>
    </dgm:pt>
    <dgm:pt modelId="{BEC43CAB-92A4-7D4A-80E2-CF3D723E8AD5}" type="sibTrans" cxnId="{3F7F85B2-41E7-144D-8D57-66EF44BE450B}">
      <dgm:prSet/>
      <dgm:spPr/>
      <dgm:t>
        <a:bodyPr/>
        <a:lstStyle/>
        <a:p>
          <a:endParaRPr lang="en-US"/>
        </a:p>
      </dgm:t>
    </dgm:pt>
    <dgm:pt modelId="{234E1B03-CCE8-694B-A8B7-F5E5D7C110BC}" type="pres">
      <dgm:prSet presAssocID="{3BF53192-923F-1547-AB48-2CE9D9934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EA86D7-3E00-664B-B07D-401244D3F3F3}" type="pres">
      <dgm:prSet presAssocID="{7C01519B-C3EC-7344-8433-0FEBA6FE3D8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E32A9-2D13-2045-8F49-EDA91642CF02}" type="pres">
      <dgm:prSet presAssocID="{7C01519B-C3EC-7344-8433-0FEBA6FE3D8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3CDB49-9291-D448-AC0F-1D6A3F513649}" type="pres">
      <dgm:prSet presAssocID="{3474EBDD-04A8-7741-837A-CB5F37F8AB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9A04C-A23F-6246-A3F0-7F16644119C0}" type="pres">
      <dgm:prSet presAssocID="{20136B00-0293-804D-AF3E-DAE5551DF140}" presName="spacer" presStyleCnt="0"/>
      <dgm:spPr/>
    </dgm:pt>
    <dgm:pt modelId="{22B59DD3-5E00-ED45-8DBD-C4D10D644713}" type="pres">
      <dgm:prSet presAssocID="{B73DED27-2B2E-0244-8BE3-BD4F88A21BF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7C2B36-0482-544E-930C-8733A3B6BD7E}" type="presOf" srcId="{3474EBDD-04A8-7741-837A-CB5F37F8AB09}" destId="{7D3CDB49-9291-D448-AC0F-1D6A3F513649}" srcOrd="0" destOrd="0" presId="urn:microsoft.com/office/officeart/2005/8/layout/vList2"/>
    <dgm:cxn modelId="{A69BE281-569E-CD4C-83FE-99A6E0C8007A}" srcId="{2B30B3A5-66B6-C149-A16B-BD99C770C2AD}" destId="{8981813E-B284-5A4E-A7C6-52B3A2AC386B}" srcOrd="0" destOrd="0" parTransId="{6222C8A0-1080-7D44-A162-6B9FAE012884}" sibTransId="{A8077038-F2FF-BC49-A6AC-5FDB76780730}"/>
    <dgm:cxn modelId="{3F7F85B2-41E7-144D-8D57-66EF44BE450B}" srcId="{3BF53192-923F-1547-AB48-2CE9D99346B5}" destId="{B73DED27-2B2E-0244-8BE3-BD4F88A21BF6}" srcOrd="2" destOrd="0" parTransId="{A7007A4D-62F8-604C-9719-6D0A156038F9}" sibTransId="{BEC43CAB-92A4-7D4A-80E2-CF3D723E8AD5}"/>
    <dgm:cxn modelId="{673A4F98-3CB6-A540-87D7-F97E27305378}" srcId="{3BF53192-923F-1547-AB48-2CE9D99346B5}" destId="{7C01519B-C3EC-7344-8433-0FEBA6FE3D88}" srcOrd="0" destOrd="0" parTransId="{837935A1-ECC2-584A-8527-934713126C77}" sibTransId="{BC997A81-A506-F24D-8E54-0811B515C2F9}"/>
    <dgm:cxn modelId="{A3B98842-C455-D940-A1CD-E5825F5CCDD7}" type="presOf" srcId="{7C01519B-C3EC-7344-8433-0FEBA6FE3D88}" destId="{1DEA86D7-3E00-664B-B07D-401244D3F3F3}" srcOrd="0" destOrd="0" presId="urn:microsoft.com/office/officeart/2005/8/layout/vList2"/>
    <dgm:cxn modelId="{1164B76C-9F2F-B142-B6A9-7981372B6360}" type="presOf" srcId="{2B30B3A5-66B6-C149-A16B-BD99C770C2AD}" destId="{82EE32A9-2D13-2045-8F49-EDA91642CF02}" srcOrd="0" destOrd="2" presId="urn:microsoft.com/office/officeart/2005/8/layout/vList2"/>
    <dgm:cxn modelId="{271C54CA-F6A0-3441-A49B-A4EB81789219}" type="presOf" srcId="{8981813E-B284-5A4E-A7C6-52B3A2AC386B}" destId="{82EE32A9-2D13-2045-8F49-EDA91642CF02}" srcOrd="0" destOrd="3" presId="urn:microsoft.com/office/officeart/2005/8/layout/vList2"/>
    <dgm:cxn modelId="{4DC0DD54-E719-CD49-8A1E-2930142930A3}" type="presOf" srcId="{90370A57-37BA-2140-90CE-B68D281D7912}" destId="{82EE32A9-2D13-2045-8F49-EDA91642CF02}" srcOrd="0" destOrd="6" presId="urn:microsoft.com/office/officeart/2005/8/layout/vList2"/>
    <dgm:cxn modelId="{18E03AEE-C8AE-5A47-A1AE-26C0FA9E1279}" type="presOf" srcId="{81BE918E-D1CB-C744-A78D-D3700EB1FE31}" destId="{82EE32A9-2D13-2045-8F49-EDA91642CF02}" srcOrd="0" destOrd="1" presId="urn:microsoft.com/office/officeart/2005/8/layout/vList2"/>
    <dgm:cxn modelId="{DB57CE15-9E77-B849-AE35-4490CDD01044}" srcId="{7C01519B-C3EC-7344-8433-0FEBA6FE3D88}" destId="{90370A57-37BA-2140-90CE-B68D281D7912}" srcOrd="3" destOrd="0" parTransId="{7B0B15AD-E02C-2845-BA4B-1BCE487D3692}" sibTransId="{94D19871-6BB2-5842-BC38-5CCB7AFDAFBB}"/>
    <dgm:cxn modelId="{C2138F3D-5230-3B4C-909A-5EE659612E57}" srcId="{90370A57-37BA-2140-90CE-B68D281D7912}" destId="{B452FD48-BAF8-A947-B78D-01D010F8DE65}" srcOrd="0" destOrd="0" parTransId="{74D18EE8-4AAD-9544-9FA8-B5323EA28C9C}" sibTransId="{9BBABAA2-3485-344D-A919-059B3BCC3FDC}"/>
    <dgm:cxn modelId="{C5EF8CE8-08E5-F742-9E66-14CFDABBF443}" srcId="{A913187C-7E5B-5147-871B-CB85DCC47D26}" destId="{923F4FF5-2E88-6B4C-B311-CC8C27C992BA}" srcOrd="0" destOrd="0" parTransId="{1872160B-9191-BD4C-92ED-521A932B2686}" sibTransId="{2D78394B-C976-0749-8227-E636B2417E9F}"/>
    <dgm:cxn modelId="{4A2195B0-3B6E-644D-8AD7-30F760B5AF87}" srcId="{7C01519B-C3EC-7344-8433-0FEBA6FE3D88}" destId="{A913187C-7E5B-5147-871B-CB85DCC47D26}" srcOrd="2" destOrd="0" parTransId="{2606F402-EBF1-8F4D-907B-EAB5C5671B04}" sibTransId="{45A04349-2547-5A4C-ADAD-E7A59C52439D}"/>
    <dgm:cxn modelId="{5E743548-4A7A-C745-AC65-CDE665613075}" type="presOf" srcId="{B73DED27-2B2E-0244-8BE3-BD4F88A21BF6}" destId="{22B59DD3-5E00-ED45-8DBD-C4D10D644713}" srcOrd="0" destOrd="0" presId="urn:microsoft.com/office/officeart/2005/8/layout/vList2"/>
    <dgm:cxn modelId="{1AF501F1-2C30-5347-8E06-46D4AE0FA16A}" type="presOf" srcId="{A913187C-7E5B-5147-871B-CB85DCC47D26}" destId="{82EE32A9-2D13-2045-8F49-EDA91642CF02}" srcOrd="0" destOrd="4" presId="urn:microsoft.com/office/officeart/2005/8/layout/vList2"/>
    <dgm:cxn modelId="{64D18BB8-1870-7F45-BF41-4481F789E1D8}" srcId="{5D9800F5-B20D-074D-A0FE-320F6BE06F72}" destId="{81BE918E-D1CB-C744-A78D-D3700EB1FE31}" srcOrd="0" destOrd="0" parTransId="{8C6103A8-92E6-004C-836C-FC3295FBA512}" sibTransId="{5B38FB82-B8C9-B14E-B13F-2674C8ADAAAA}"/>
    <dgm:cxn modelId="{FAD08F6A-349B-A54A-B9FF-2A4FB63125B3}" type="presOf" srcId="{B452FD48-BAF8-A947-B78D-01D010F8DE65}" destId="{82EE32A9-2D13-2045-8F49-EDA91642CF02}" srcOrd="0" destOrd="7" presId="urn:microsoft.com/office/officeart/2005/8/layout/vList2"/>
    <dgm:cxn modelId="{D9D8460E-5B48-4A41-8093-FA514F7A501A}" type="presOf" srcId="{923F4FF5-2E88-6B4C-B311-CC8C27C992BA}" destId="{82EE32A9-2D13-2045-8F49-EDA91642CF02}" srcOrd="0" destOrd="5" presId="urn:microsoft.com/office/officeart/2005/8/layout/vList2"/>
    <dgm:cxn modelId="{2EFEF532-E9C8-E64D-92B4-68EEB3A6872B}" srcId="{7C01519B-C3EC-7344-8433-0FEBA6FE3D88}" destId="{5D9800F5-B20D-074D-A0FE-320F6BE06F72}" srcOrd="0" destOrd="0" parTransId="{7DCE6634-922B-4643-9859-CA985E7758EA}" sibTransId="{27BCA2A1-227C-FE44-8690-F97F73858129}"/>
    <dgm:cxn modelId="{E2D64914-452B-B249-B5AF-DEF43C6398CC}" srcId="{3BF53192-923F-1547-AB48-2CE9D99346B5}" destId="{3474EBDD-04A8-7741-837A-CB5F37F8AB09}" srcOrd="1" destOrd="0" parTransId="{A79B5C31-E49C-AC49-A210-BD088BAC01AD}" sibTransId="{20136B00-0293-804D-AF3E-DAE5551DF140}"/>
    <dgm:cxn modelId="{D0B39D8D-9B77-1645-80CE-8E15CE641940}" type="presOf" srcId="{3BF53192-923F-1547-AB48-2CE9D99346B5}" destId="{234E1B03-CCE8-694B-A8B7-F5E5D7C110BC}" srcOrd="0" destOrd="0" presId="urn:microsoft.com/office/officeart/2005/8/layout/vList2"/>
    <dgm:cxn modelId="{B8349664-9048-724E-9C54-9C9B306C91FD}" type="presOf" srcId="{5D9800F5-B20D-074D-A0FE-320F6BE06F72}" destId="{82EE32A9-2D13-2045-8F49-EDA91642CF02}" srcOrd="0" destOrd="0" presId="urn:microsoft.com/office/officeart/2005/8/layout/vList2"/>
    <dgm:cxn modelId="{9C7880A2-E847-614D-8B21-007AA1A2A2EC}" srcId="{7C01519B-C3EC-7344-8433-0FEBA6FE3D88}" destId="{2B30B3A5-66B6-C149-A16B-BD99C770C2AD}" srcOrd="1" destOrd="0" parTransId="{56BE3A00-5755-5F41-A1AE-18405F02CADC}" sibTransId="{C2670370-8696-1C4E-B05D-6A57B85CA391}"/>
    <dgm:cxn modelId="{00767F22-22AC-3C4B-BE9D-351BCB5C3EE4}" type="presParOf" srcId="{234E1B03-CCE8-694B-A8B7-F5E5D7C110BC}" destId="{1DEA86D7-3E00-664B-B07D-401244D3F3F3}" srcOrd="0" destOrd="0" presId="urn:microsoft.com/office/officeart/2005/8/layout/vList2"/>
    <dgm:cxn modelId="{425C3140-548E-FA4D-92AE-6BECA4A5AC3F}" type="presParOf" srcId="{234E1B03-CCE8-694B-A8B7-F5E5D7C110BC}" destId="{82EE32A9-2D13-2045-8F49-EDA91642CF02}" srcOrd="1" destOrd="0" presId="urn:microsoft.com/office/officeart/2005/8/layout/vList2"/>
    <dgm:cxn modelId="{67711607-9269-3047-BEAC-931F4994CF2C}" type="presParOf" srcId="{234E1B03-CCE8-694B-A8B7-F5E5D7C110BC}" destId="{7D3CDB49-9291-D448-AC0F-1D6A3F513649}" srcOrd="2" destOrd="0" presId="urn:microsoft.com/office/officeart/2005/8/layout/vList2"/>
    <dgm:cxn modelId="{2DB54746-124A-864E-ACD2-2706898F81BF}" type="presParOf" srcId="{234E1B03-CCE8-694B-A8B7-F5E5D7C110BC}" destId="{ED59A04C-A23F-6246-A3F0-7F16644119C0}" srcOrd="3" destOrd="0" presId="urn:microsoft.com/office/officeart/2005/8/layout/vList2"/>
    <dgm:cxn modelId="{E6C0FA76-ED6B-C442-BCFC-C1DC323E8805}" type="presParOf" srcId="{234E1B03-CCE8-694B-A8B7-F5E5D7C110BC}" destId="{22B59DD3-5E00-ED45-8DBD-C4D10D64471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47BF9B-8ABD-A146-868D-AC745BCA1C4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F9DF046-92A0-9544-8D05-3608D1A26F15}">
      <dgm:prSet/>
      <dgm:spPr/>
      <dgm:t>
        <a:bodyPr/>
        <a:lstStyle/>
        <a:p>
          <a:pPr rtl="0"/>
          <a:r>
            <a:rPr lang="en-US" dirty="0" smtClean="0"/>
            <a:t>In the Free Business Model </a:t>
          </a:r>
          <a:r>
            <a:rPr lang="en-US" b="1" dirty="0" smtClean="0"/>
            <a:t>at least one substantial CS</a:t>
          </a:r>
          <a:r>
            <a:rPr lang="en-US" dirty="0" smtClean="0"/>
            <a:t> is able to </a:t>
          </a:r>
          <a:r>
            <a:rPr lang="en-US" b="1" dirty="0" smtClean="0"/>
            <a:t>continuously benefit from a free-of-charge offer</a:t>
          </a:r>
          <a:endParaRPr lang="en-US" b="1" dirty="0"/>
        </a:p>
      </dgm:t>
    </dgm:pt>
    <dgm:pt modelId="{831442C8-C29C-2E46-A9EF-76C5ED4AE562}" type="parTrans" cxnId="{120E9C0D-9EAD-9A4D-8652-70CCF832B701}">
      <dgm:prSet/>
      <dgm:spPr/>
      <dgm:t>
        <a:bodyPr/>
        <a:lstStyle/>
        <a:p>
          <a:endParaRPr lang="en-US"/>
        </a:p>
      </dgm:t>
    </dgm:pt>
    <dgm:pt modelId="{39417895-4CF3-AD42-88FC-77F06D50A0AF}" type="sibTrans" cxnId="{120E9C0D-9EAD-9A4D-8652-70CCF832B701}">
      <dgm:prSet/>
      <dgm:spPr/>
      <dgm:t>
        <a:bodyPr/>
        <a:lstStyle/>
        <a:p>
          <a:endParaRPr lang="en-US"/>
        </a:p>
      </dgm:t>
    </dgm:pt>
    <dgm:pt modelId="{40525BB2-C786-B447-9FD8-FAEFBE3B4530}">
      <dgm:prSet/>
      <dgm:spPr/>
      <dgm:t>
        <a:bodyPr/>
        <a:lstStyle/>
        <a:p>
          <a:pPr rtl="0"/>
          <a:r>
            <a:rPr lang="en-US" dirty="0" smtClean="0"/>
            <a:t>Non-paying customers are financed by another part of the business model or by another CS</a:t>
          </a:r>
          <a:endParaRPr lang="en-US" dirty="0"/>
        </a:p>
      </dgm:t>
    </dgm:pt>
    <dgm:pt modelId="{934F4EDD-673E-EB43-AB32-6FC7D8EEED2E}" type="parTrans" cxnId="{ABAC7678-A999-1345-A5DA-FC8BF873EB19}">
      <dgm:prSet/>
      <dgm:spPr/>
      <dgm:t>
        <a:bodyPr/>
        <a:lstStyle/>
        <a:p>
          <a:endParaRPr lang="en-US"/>
        </a:p>
      </dgm:t>
    </dgm:pt>
    <dgm:pt modelId="{86B47074-48AF-884F-8367-99CBC10DD3E1}" type="sibTrans" cxnId="{ABAC7678-A999-1345-A5DA-FC8BF873EB19}">
      <dgm:prSet/>
      <dgm:spPr/>
      <dgm:t>
        <a:bodyPr/>
        <a:lstStyle/>
        <a:p>
          <a:endParaRPr lang="en-US"/>
        </a:p>
      </dgm:t>
    </dgm:pt>
    <dgm:pt modelId="{CCA55690-B175-A147-A003-DEB66B58D522}">
      <dgm:prSet/>
      <dgm:spPr/>
      <dgm:t>
        <a:bodyPr/>
        <a:lstStyle/>
        <a:p>
          <a:pPr rtl="0"/>
          <a:r>
            <a:rPr lang="en-US" dirty="0" smtClean="0"/>
            <a:t>However, to make profit, an organization offering free products or services must still generate revenues somehow</a:t>
          </a:r>
          <a:endParaRPr lang="en-US" dirty="0"/>
        </a:p>
      </dgm:t>
    </dgm:pt>
    <dgm:pt modelId="{BA498ABB-005B-2D49-9A32-CF839E9053CE}" type="parTrans" cxnId="{3BACD89D-9D99-3C4C-8066-4644F3A0C6D0}">
      <dgm:prSet/>
      <dgm:spPr/>
      <dgm:t>
        <a:bodyPr/>
        <a:lstStyle/>
        <a:p>
          <a:endParaRPr lang="en-US"/>
        </a:p>
      </dgm:t>
    </dgm:pt>
    <dgm:pt modelId="{FDDA5668-D032-5446-89FB-2E7FCAE5110C}" type="sibTrans" cxnId="{3BACD89D-9D99-3C4C-8066-4644F3A0C6D0}">
      <dgm:prSet/>
      <dgm:spPr/>
      <dgm:t>
        <a:bodyPr/>
        <a:lstStyle/>
        <a:p>
          <a:endParaRPr lang="en-US"/>
        </a:p>
      </dgm:t>
    </dgm:pt>
    <dgm:pt modelId="{DB904A55-6737-B541-B13F-22F983D9169F}">
      <dgm:prSet/>
      <dgm:spPr/>
      <dgm:t>
        <a:bodyPr/>
        <a:lstStyle/>
        <a:p>
          <a:pPr rtl="0"/>
          <a:r>
            <a:rPr lang="en-US" dirty="0" smtClean="0"/>
            <a:t>The question is</a:t>
          </a:r>
          <a:endParaRPr lang="en-US" dirty="0"/>
        </a:p>
      </dgm:t>
    </dgm:pt>
    <dgm:pt modelId="{C98A720B-7E2A-654F-9929-E909AF60D8A3}" type="parTrans" cxnId="{A5433C9E-6770-A94B-8161-ADF5DCCE9020}">
      <dgm:prSet/>
      <dgm:spPr/>
      <dgm:t>
        <a:bodyPr/>
        <a:lstStyle/>
        <a:p>
          <a:endParaRPr lang="en-US"/>
        </a:p>
      </dgm:t>
    </dgm:pt>
    <dgm:pt modelId="{FD846F48-599A-C047-A1A7-8122BEE51BF8}" type="sibTrans" cxnId="{A5433C9E-6770-A94B-8161-ADF5DCCE9020}">
      <dgm:prSet/>
      <dgm:spPr/>
      <dgm:t>
        <a:bodyPr/>
        <a:lstStyle/>
        <a:p>
          <a:endParaRPr lang="en-US"/>
        </a:p>
      </dgm:t>
    </dgm:pt>
    <dgm:pt modelId="{50AC96D5-EB36-F64E-94DF-A5BA2C5DD68F}">
      <dgm:prSet/>
      <dgm:spPr/>
      <dgm:t>
        <a:bodyPr/>
        <a:lstStyle/>
        <a:p>
          <a:pPr rtl="0"/>
          <a:r>
            <a:rPr lang="en-US" dirty="0" smtClean="0"/>
            <a:t>how can you systematically offer something for free and still earn substantial revenues?</a:t>
          </a:r>
          <a:endParaRPr lang="en-US" dirty="0"/>
        </a:p>
      </dgm:t>
    </dgm:pt>
    <dgm:pt modelId="{7E565556-EE8E-934D-8330-038E16848A9C}" type="parTrans" cxnId="{59B63679-4EE5-1F47-A0E3-CE027C793A37}">
      <dgm:prSet/>
      <dgm:spPr/>
      <dgm:t>
        <a:bodyPr/>
        <a:lstStyle/>
        <a:p>
          <a:endParaRPr lang="en-US"/>
        </a:p>
      </dgm:t>
    </dgm:pt>
    <dgm:pt modelId="{9DBC9532-DB99-0747-AF28-C7388C08F9F7}" type="sibTrans" cxnId="{59B63679-4EE5-1F47-A0E3-CE027C793A37}">
      <dgm:prSet/>
      <dgm:spPr/>
      <dgm:t>
        <a:bodyPr/>
        <a:lstStyle/>
        <a:p>
          <a:endParaRPr lang="en-US"/>
        </a:p>
      </dgm:t>
    </dgm:pt>
    <dgm:pt modelId="{0396619E-7F70-DC4C-8915-AB2FA15B15F2}" type="pres">
      <dgm:prSet presAssocID="{2547BF9B-8ABD-A146-868D-AC745BCA1C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DE244C-1B09-E042-8B5F-19BF192EBFC5}" type="pres">
      <dgm:prSet presAssocID="{AF9DF046-92A0-9544-8D05-3608D1A26F1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330166-BF2E-1F46-A3DF-282B657230E3}" type="pres">
      <dgm:prSet presAssocID="{39417895-4CF3-AD42-88FC-77F06D50A0AF}" presName="spacer" presStyleCnt="0"/>
      <dgm:spPr/>
    </dgm:pt>
    <dgm:pt modelId="{379C84A7-A46B-BC49-A304-A18EE87E4EE2}" type="pres">
      <dgm:prSet presAssocID="{40525BB2-C786-B447-9FD8-FAEFBE3B453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BFC23F-D7DF-E84C-81B2-76F36987AB55}" type="pres">
      <dgm:prSet presAssocID="{86B47074-48AF-884F-8367-99CBC10DD3E1}" presName="spacer" presStyleCnt="0"/>
      <dgm:spPr/>
    </dgm:pt>
    <dgm:pt modelId="{468855CD-1BEB-3D4B-90E7-5C137E069A4C}" type="pres">
      <dgm:prSet presAssocID="{CCA55690-B175-A147-A003-DEB66B58D52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16953-9749-AE45-91AC-98A79FED9F9D}" type="pres">
      <dgm:prSet presAssocID="{FDDA5668-D032-5446-89FB-2E7FCAE5110C}" presName="spacer" presStyleCnt="0"/>
      <dgm:spPr/>
    </dgm:pt>
    <dgm:pt modelId="{8A77FE55-0739-FD4E-9E60-1F428F876852}" type="pres">
      <dgm:prSet presAssocID="{DB904A55-6737-B541-B13F-22F983D9169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FA1BA-B8FC-8745-8D46-703423D14B2B}" type="pres">
      <dgm:prSet presAssocID="{DB904A55-6737-B541-B13F-22F983D9169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0E9C0D-9EAD-9A4D-8652-70CCF832B701}" srcId="{2547BF9B-8ABD-A146-868D-AC745BCA1C42}" destId="{AF9DF046-92A0-9544-8D05-3608D1A26F15}" srcOrd="0" destOrd="0" parTransId="{831442C8-C29C-2E46-A9EF-76C5ED4AE562}" sibTransId="{39417895-4CF3-AD42-88FC-77F06D50A0AF}"/>
    <dgm:cxn modelId="{AE8634A0-1588-A14F-B1AE-F553D5F867EF}" type="presOf" srcId="{CCA55690-B175-A147-A003-DEB66B58D522}" destId="{468855CD-1BEB-3D4B-90E7-5C137E069A4C}" srcOrd="0" destOrd="0" presId="urn:microsoft.com/office/officeart/2005/8/layout/vList2"/>
    <dgm:cxn modelId="{D36AF2D9-5B75-1C49-9A28-F2BD8E174EFA}" type="presOf" srcId="{40525BB2-C786-B447-9FD8-FAEFBE3B4530}" destId="{379C84A7-A46B-BC49-A304-A18EE87E4EE2}" srcOrd="0" destOrd="0" presId="urn:microsoft.com/office/officeart/2005/8/layout/vList2"/>
    <dgm:cxn modelId="{A5433C9E-6770-A94B-8161-ADF5DCCE9020}" srcId="{2547BF9B-8ABD-A146-868D-AC745BCA1C42}" destId="{DB904A55-6737-B541-B13F-22F983D9169F}" srcOrd="3" destOrd="0" parTransId="{C98A720B-7E2A-654F-9929-E909AF60D8A3}" sibTransId="{FD846F48-599A-C047-A1A7-8122BEE51BF8}"/>
    <dgm:cxn modelId="{ABAC7678-A999-1345-A5DA-FC8BF873EB19}" srcId="{2547BF9B-8ABD-A146-868D-AC745BCA1C42}" destId="{40525BB2-C786-B447-9FD8-FAEFBE3B4530}" srcOrd="1" destOrd="0" parTransId="{934F4EDD-673E-EB43-AB32-6FC7D8EEED2E}" sibTransId="{86B47074-48AF-884F-8367-99CBC10DD3E1}"/>
    <dgm:cxn modelId="{3BACD89D-9D99-3C4C-8066-4644F3A0C6D0}" srcId="{2547BF9B-8ABD-A146-868D-AC745BCA1C42}" destId="{CCA55690-B175-A147-A003-DEB66B58D522}" srcOrd="2" destOrd="0" parTransId="{BA498ABB-005B-2D49-9A32-CF839E9053CE}" sibTransId="{FDDA5668-D032-5446-89FB-2E7FCAE5110C}"/>
    <dgm:cxn modelId="{2B62622E-28D6-B341-A79F-45486916C980}" type="presOf" srcId="{DB904A55-6737-B541-B13F-22F983D9169F}" destId="{8A77FE55-0739-FD4E-9E60-1F428F876852}" srcOrd="0" destOrd="0" presId="urn:microsoft.com/office/officeart/2005/8/layout/vList2"/>
    <dgm:cxn modelId="{59B63679-4EE5-1F47-A0E3-CE027C793A37}" srcId="{DB904A55-6737-B541-B13F-22F983D9169F}" destId="{50AC96D5-EB36-F64E-94DF-A5BA2C5DD68F}" srcOrd="0" destOrd="0" parTransId="{7E565556-EE8E-934D-8330-038E16848A9C}" sibTransId="{9DBC9532-DB99-0747-AF28-C7388C08F9F7}"/>
    <dgm:cxn modelId="{143F9066-AE6F-D545-8A7A-F392BCA1FDDA}" type="presOf" srcId="{50AC96D5-EB36-F64E-94DF-A5BA2C5DD68F}" destId="{784FA1BA-B8FC-8745-8D46-703423D14B2B}" srcOrd="0" destOrd="0" presId="urn:microsoft.com/office/officeart/2005/8/layout/vList2"/>
    <dgm:cxn modelId="{478B49C3-FEC5-9A48-94C2-39683545659E}" type="presOf" srcId="{2547BF9B-8ABD-A146-868D-AC745BCA1C42}" destId="{0396619E-7F70-DC4C-8915-AB2FA15B15F2}" srcOrd="0" destOrd="0" presId="urn:microsoft.com/office/officeart/2005/8/layout/vList2"/>
    <dgm:cxn modelId="{BF0B1CA2-3CEE-114E-B449-C8C794670728}" type="presOf" srcId="{AF9DF046-92A0-9544-8D05-3608D1A26F15}" destId="{61DE244C-1B09-E042-8B5F-19BF192EBFC5}" srcOrd="0" destOrd="0" presId="urn:microsoft.com/office/officeart/2005/8/layout/vList2"/>
    <dgm:cxn modelId="{5D94F4DA-0F48-694B-8682-B8A9199503A9}" type="presParOf" srcId="{0396619E-7F70-DC4C-8915-AB2FA15B15F2}" destId="{61DE244C-1B09-E042-8B5F-19BF192EBFC5}" srcOrd="0" destOrd="0" presId="urn:microsoft.com/office/officeart/2005/8/layout/vList2"/>
    <dgm:cxn modelId="{3D089F65-1AEE-224B-9207-707C81D2AD14}" type="presParOf" srcId="{0396619E-7F70-DC4C-8915-AB2FA15B15F2}" destId="{F7330166-BF2E-1F46-A3DF-282B657230E3}" srcOrd="1" destOrd="0" presId="urn:microsoft.com/office/officeart/2005/8/layout/vList2"/>
    <dgm:cxn modelId="{52E356C1-CEB0-3C44-A0EE-89D928123F11}" type="presParOf" srcId="{0396619E-7F70-DC4C-8915-AB2FA15B15F2}" destId="{379C84A7-A46B-BC49-A304-A18EE87E4EE2}" srcOrd="2" destOrd="0" presId="urn:microsoft.com/office/officeart/2005/8/layout/vList2"/>
    <dgm:cxn modelId="{91E9EDE2-6D8F-1A42-8CA7-FB1A3DE128BD}" type="presParOf" srcId="{0396619E-7F70-DC4C-8915-AB2FA15B15F2}" destId="{B0BFC23F-D7DF-E84C-81B2-76F36987AB55}" srcOrd="3" destOrd="0" presId="urn:microsoft.com/office/officeart/2005/8/layout/vList2"/>
    <dgm:cxn modelId="{547FCA78-8C6E-C44E-B167-8F7D42B316DE}" type="presParOf" srcId="{0396619E-7F70-DC4C-8915-AB2FA15B15F2}" destId="{468855CD-1BEB-3D4B-90E7-5C137E069A4C}" srcOrd="4" destOrd="0" presId="urn:microsoft.com/office/officeart/2005/8/layout/vList2"/>
    <dgm:cxn modelId="{E5EDB0A5-A213-214F-894B-091EC7D75462}" type="presParOf" srcId="{0396619E-7F70-DC4C-8915-AB2FA15B15F2}" destId="{A7316953-9749-AE45-91AC-98A79FED9F9D}" srcOrd="5" destOrd="0" presId="urn:microsoft.com/office/officeart/2005/8/layout/vList2"/>
    <dgm:cxn modelId="{060D3D4D-26F6-924C-97BC-88A171B20223}" type="presParOf" srcId="{0396619E-7F70-DC4C-8915-AB2FA15B15F2}" destId="{8A77FE55-0739-FD4E-9E60-1F428F876852}" srcOrd="6" destOrd="0" presId="urn:microsoft.com/office/officeart/2005/8/layout/vList2"/>
    <dgm:cxn modelId="{694C1A44-0CED-4943-8A6A-CDF610F868C4}" type="presParOf" srcId="{0396619E-7F70-DC4C-8915-AB2FA15B15F2}" destId="{784FA1BA-B8FC-8745-8D46-703423D14B2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FC3A00-04FB-9D46-A5BD-218387DB0A6F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F602F8-C978-A445-903D-CBD1F345BB0E}">
      <dgm:prSet/>
      <dgm:spPr/>
      <dgm:t>
        <a:bodyPr/>
        <a:lstStyle/>
        <a:p>
          <a:pPr rtl="0"/>
          <a:r>
            <a:rPr lang="en-US" dirty="0" smtClean="0"/>
            <a:t>Free based on MSP (e.g. Advertising)</a:t>
          </a:r>
          <a:endParaRPr lang="en-US" dirty="0"/>
        </a:p>
      </dgm:t>
    </dgm:pt>
    <dgm:pt modelId="{3BF56FCC-85F4-C042-A318-041D6A47A689}" type="parTrans" cxnId="{5A36DC1B-57C9-7D47-B4C4-B450C135E834}">
      <dgm:prSet/>
      <dgm:spPr/>
      <dgm:t>
        <a:bodyPr/>
        <a:lstStyle/>
        <a:p>
          <a:endParaRPr lang="en-US"/>
        </a:p>
      </dgm:t>
    </dgm:pt>
    <dgm:pt modelId="{704DD004-986F-CB41-B88B-C48F116DFE04}" type="sibTrans" cxnId="{5A36DC1B-57C9-7D47-B4C4-B450C135E834}">
      <dgm:prSet/>
      <dgm:spPr/>
      <dgm:t>
        <a:bodyPr/>
        <a:lstStyle/>
        <a:p>
          <a:endParaRPr lang="en-US"/>
        </a:p>
      </dgm:t>
    </dgm:pt>
    <dgm:pt modelId="{E5C25632-35B5-9742-AD1B-C6510237DA5F}">
      <dgm:prSet/>
      <dgm:spPr/>
      <dgm:t>
        <a:bodyPr/>
        <a:lstStyle/>
        <a:p>
          <a:pPr rtl="0"/>
          <a:r>
            <a:rPr lang="en-US" dirty="0" err="1" smtClean="0"/>
            <a:t>Freemium</a:t>
          </a:r>
          <a:r>
            <a:rPr lang="en-US" dirty="0" smtClean="0"/>
            <a:t> model</a:t>
          </a:r>
          <a:endParaRPr lang="en-US" dirty="0"/>
        </a:p>
      </dgm:t>
    </dgm:pt>
    <dgm:pt modelId="{26EC1235-6708-2441-A4AC-C2BABA462B6F}" type="parTrans" cxnId="{5B747B26-C8D5-A74B-8D59-56B88084959B}">
      <dgm:prSet/>
      <dgm:spPr/>
      <dgm:t>
        <a:bodyPr/>
        <a:lstStyle/>
        <a:p>
          <a:endParaRPr lang="en-US"/>
        </a:p>
      </dgm:t>
    </dgm:pt>
    <dgm:pt modelId="{423AEFCB-ECF6-9C44-A1AC-183C9C380FBC}" type="sibTrans" cxnId="{5B747B26-C8D5-A74B-8D59-56B88084959B}">
      <dgm:prSet/>
      <dgm:spPr/>
      <dgm:t>
        <a:bodyPr/>
        <a:lstStyle/>
        <a:p>
          <a:endParaRPr lang="en-US"/>
        </a:p>
      </dgm:t>
    </dgm:pt>
    <dgm:pt modelId="{96DB26B4-6171-1F46-8CEB-BCF14C6D00DD}">
      <dgm:prSet/>
      <dgm:spPr/>
      <dgm:t>
        <a:bodyPr/>
        <a:lstStyle/>
        <a:p>
          <a:pPr rtl="0"/>
          <a:r>
            <a:rPr lang="en-US" dirty="0" smtClean="0"/>
            <a:t>provides basic services for free and premium services for a fee</a:t>
          </a:r>
          <a:endParaRPr lang="en-US" dirty="0"/>
        </a:p>
      </dgm:t>
    </dgm:pt>
    <dgm:pt modelId="{9ED46D0D-5512-6B45-8FD6-5D5294A9F030}" type="parTrans" cxnId="{818C7500-C20A-6B40-A29E-4E6EC6DDE988}">
      <dgm:prSet/>
      <dgm:spPr/>
      <dgm:t>
        <a:bodyPr/>
        <a:lstStyle/>
        <a:p>
          <a:endParaRPr lang="en-US"/>
        </a:p>
      </dgm:t>
    </dgm:pt>
    <dgm:pt modelId="{46F07F40-755C-6045-A6BE-2098A50C3387}" type="sibTrans" cxnId="{818C7500-C20A-6B40-A29E-4E6EC6DDE988}">
      <dgm:prSet/>
      <dgm:spPr/>
      <dgm:t>
        <a:bodyPr/>
        <a:lstStyle/>
        <a:p>
          <a:endParaRPr lang="en-US"/>
        </a:p>
      </dgm:t>
    </dgm:pt>
    <dgm:pt modelId="{8AD3397D-D3DC-234F-A5E6-759E90059546}">
      <dgm:prSet/>
      <dgm:spPr/>
      <dgm:t>
        <a:bodyPr/>
        <a:lstStyle/>
        <a:p>
          <a:pPr rtl="0"/>
          <a:r>
            <a:rPr lang="en-US" dirty="0" smtClean="0"/>
            <a:t>typical for web based services</a:t>
          </a:r>
          <a:endParaRPr lang="en-US" dirty="0"/>
        </a:p>
      </dgm:t>
    </dgm:pt>
    <dgm:pt modelId="{1418F1B4-190D-BE42-8D95-A89C7E3798DF}" type="parTrans" cxnId="{E1FB86C0-8CB2-3C4C-A928-3F030AF7AE77}">
      <dgm:prSet/>
      <dgm:spPr/>
      <dgm:t>
        <a:bodyPr/>
        <a:lstStyle/>
        <a:p>
          <a:endParaRPr lang="en-US"/>
        </a:p>
      </dgm:t>
    </dgm:pt>
    <dgm:pt modelId="{C4501449-587B-7C4A-9361-04CF0459C1C1}" type="sibTrans" cxnId="{E1FB86C0-8CB2-3C4C-A928-3F030AF7AE77}">
      <dgm:prSet/>
      <dgm:spPr/>
      <dgm:t>
        <a:bodyPr/>
        <a:lstStyle/>
        <a:p>
          <a:endParaRPr lang="en-US"/>
        </a:p>
      </dgm:t>
    </dgm:pt>
    <dgm:pt modelId="{D80C769D-3460-744F-B0C3-3E90636DA165}">
      <dgm:prSet/>
      <dgm:spPr/>
      <dgm:t>
        <a:bodyPr/>
        <a:lstStyle/>
        <a:p>
          <a:pPr rtl="0"/>
          <a:r>
            <a:rPr lang="en-US" dirty="0" smtClean="0"/>
            <a:t>Bait &amp; Hook</a:t>
          </a:r>
          <a:endParaRPr lang="en-US" dirty="0"/>
        </a:p>
      </dgm:t>
    </dgm:pt>
    <dgm:pt modelId="{055B3A2D-5F62-2E4B-B395-68C4308C0F39}" type="parTrans" cxnId="{8AD46A76-E795-5742-8909-F063EDC4363F}">
      <dgm:prSet/>
      <dgm:spPr/>
      <dgm:t>
        <a:bodyPr/>
        <a:lstStyle/>
        <a:p>
          <a:endParaRPr lang="en-US"/>
        </a:p>
      </dgm:t>
    </dgm:pt>
    <dgm:pt modelId="{CBF9E060-CD4E-5A42-BEC0-9DD93C02E75F}" type="sibTrans" cxnId="{8AD46A76-E795-5742-8909-F063EDC4363F}">
      <dgm:prSet/>
      <dgm:spPr/>
      <dgm:t>
        <a:bodyPr/>
        <a:lstStyle/>
        <a:p>
          <a:endParaRPr lang="en-US"/>
        </a:p>
      </dgm:t>
    </dgm:pt>
    <dgm:pt modelId="{5B98506F-E0C1-2A40-8A92-BB4716F751AF}">
      <dgm:prSet/>
      <dgm:spPr/>
      <dgm:t>
        <a:bodyPr/>
        <a:lstStyle/>
        <a:p>
          <a:pPr rtl="0"/>
          <a:r>
            <a:rPr lang="en-US" dirty="0" smtClean="0"/>
            <a:t>free or inexpensive initial offer lures customers into repeat purchases</a:t>
          </a:r>
          <a:endParaRPr lang="en-US" dirty="0"/>
        </a:p>
      </dgm:t>
    </dgm:pt>
    <dgm:pt modelId="{60F8DDFE-ABF6-EF4C-8BAC-CB708BA392D5}" type="parTrans" cxnId="{9E00456C-C951-D34D-B97D-DD24BB988251}">
      <dgm:prSet/>
      <dgm:spPr/>
      <dgm:t>
        <a:bodyPr/>
        <a:lstStyle/>
        <a:p>
          <a:endParaRPr lang="en-US"/>
        </a:p>
      </dgm:t>
    </dgm:pt>
    <dgm:pt modelId="{9D1BB2C5-ADE2-AE49-A98D-178910720F6F}" type="sibTrans" cxnId="{9E00456C-C951-D34D-B97D-DD24BB988251}">
      <dgm:prSet/>
      <dgm:spPr/>
      <dgm:t>
        <a:bodyPr/>
        <a:lstStyle/>
        <a:p>
          <a:endParaRPr lang="en-US"/>
        </a:p>
      </dgm:t>
    </dgm:pt>
    <dgm:pt modelId="{9A99842E-7132-E543-9E25-A8A39B095679}">
      <dgm:prSet/>
      <dgm:spPr/>
      <dgm:t>
        <a:bodyPr/>
        <a:lstStyle/>
        <a:p>
          <a:pPr rtl="0"/>
          <a:r>
            <a:rPr lang="en-US" dirty="0" smtClean="0"/>
            <a:t>see previous slides</a:t>
          </a:r>
          <a:endParaRPr lang="en-US" dirty="0"/>
        </a:p>
      </dgm:t>
    </dgm:pt>
    <dgm:pt modelId="{E37EB720-0B93-5C47-9E6B-78F1A8577DC2}" type="parTrans" cxnId="{3BE90392-170C-8147-8D75-A17B2974DE7A}">
      <dgm:prSet/>
      <dgm:spPr/>
      <dgm:t>
        <a:bodyPr/>
        <a:lstStyle/>
        <a:p>
          <a:endParaRPr lang="en-US"/>
        </a:p>
      </dgm:t>
    </dgm:pt>
    <dgm:pt modelId="{D097E994-EFC2-AF46-832D-6B4BA1BC51D1}" type="sibTrans" cxnId="{3BE90392-170C-8147-8D75-A17B2974DE7A}">
      <dgm:prSet/>
      <dgm:spPr/>
      <dgm:t>
        <a:bodyPr/>
        <a:lstStyle/>
        <a:p>
          <a:endParaRPr lang="en-US"/>
        </a:p>
      </dgm:t>
    </dgm:pt>
    <dgm:pt modelId="{E0B1B70B-F4C2-2B44-8D23-4F87111C1AC2}" type="pres">
      <dgm:prSet presAssocID="{0BFC3A00-04FB-9D46-A5BD-218387DB0A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21D793-9347-4D4B-8A08-277F24F3F8A4}" type="pres">
      <dgm:prSet presAssocID="{32F602F8-C978-A445-903D-CBD1F345BB0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4AA7E6-2F42-6148-83A6-9FE9EF5A8C17}" type="pres">
      <dgm:prSet presAssocID="{32F602F8-C978-A445-903D-CBD1F345BB0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F27FE-2869-6C42-8BBF-8609BB783268}" type="pres">
      <dgm:prSet presAssocID="{E5C25632-35B5-9742-AD1B-C6510237DA5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8F7B66-EAD0-974B-AE4E-890C76EDACF1}" type="pres">
      <dgm:prSet presAssocID="{E5C25632-35B5-9742-AD1B-C6510237DA5F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773AB0-2CDF-8049-A622-39CC57AC35DA}" type="pres">
      <dgm:prSet presAssocID="{D80C769D-3460-744F-B0C3-3E90636DA16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B46DFF-283D-1344-BCE0-6449DF063F36}" type="pres">
      <dgm:prSet presAssocID="{D80C769D-3460-744F-B0C3-3E90636DA165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747B26-C8D5-A74B-8D59-56B88084959B}" srcId="{0BFC3A00-04FB-9D46-A5BD-218387DB0A6F}" destId="{E5C25632-35B5-9742-AD1B-C6510237DA5F}" srcOrd="1" destOrd="0" parTransId="{26EC1235-6708-2441-A4AC-C2BABA462B6F}" sibTransId="{423AEFCB-ECF6-9C44-A1AC-183C9C380FBC}"/>
    <dgm:cxn modelId="{067F60A4-B1B2-9444-A220-F64BA884ADCB}" type="presOf" srcId="{32F602F8-C978-A445-903D-CBD1F345BB0E}" destId="{4121D793-9347-4D4B-8A08-277F24F3F8A4}" srcOrd="0" destOrd="0" presId="urn:microsoft.com/office/officeart/2005/8/layout/vList2"/>
    <dgm:cxn modelId="{484FD17B-3A95-7F44-8EB5-AD6AC9FC3DD7}" type="presOf" srcId="{5B98506F-E0C1-2A40-8A92-BB4716F751AF}" destId="{78B46DFF-283D-1344-BCE0-6449DF063F36}" srcOrd="0" destOrd="0" presId="urn:microsoft.com/office/officeart/2005/8/layout/vList2"/>
    <dgm:cxn modelId="{D485EA30-AF35-EA4F-A452-1A0BBC0EB294}" type="presOf" srcId="{9A99842E-7132-E543-9E25-A8A39B095679}" destId="{714AA7E6-2F42-6148-83A6-9FE9EF5A8C17}" srcOrd="0" destOrd="0" presId="urn:microsoft.com/office/officeart/2005/8/layout/vList2"/>
    <dgm:cxn modelId="{5829BF4B-F8D0-0A45-927E-C01CFBE28AC4}" type="presOf" srcId="{8AD3397D-D3DC-234F-A5E6-759E90059546}" destId="{668F7B66-EAD0-974B-AE4E-890C76EDACF1}" srcOrd="0" destOrd="1" presId="urn:microsoft.com/office/officeart/2005/8/layout/vList2"/>
    <dgm:cxn modelId="{E72DB74E-369A-664A-840B-F1448AB8F75D}" type="presOf" srcId="{96DB26B4-6171-1F46-8CEB-BCF14C6D00DD}" destId="{668F7B66-EAD0-974B-AE4E-890C76EDACF1}" srcOrd="0" destOrd="0" presId="urn:microsoft.com/office/officeart/2005/8/layout/vList2"/>
    <dgm:cxn modelId="{818C7500-C20A-6B40-A29E-4E6EC6DDE988}" srcId="{E5C25632-35B5-9742-AD1B-C6510237DA5F}" destId="{96DB26B4-6171-1F46-8CEB-BCF14C6D00DD}" srcOrd="0" destOrd="0" parTransId="{9ED46D0D-5512-6B45-8FD6-5D5294A9F030}" sibTransId="{46F07F40-755C-6045-A6BE-2098A50C3387}"/>
    <dgm:cxn modelId="{2435BF8D-24A5-6A43-886D-5DE85F1D1A92}" type="presOf" srcId="{0BFC3A00-04FB-9D46-A5BD-218387DB0A6F}" destId="{E0B1B70B-F4C2-2B44-8D23-4F87111C1AC2}" srcOrd="0" destOrd="0" presId="urn:microsoft.com/office/officeart/2005/8/layout/vList2"/>
    <dgm:cxn modelId="{5A36DC1B-57C9-7D47-B4C4-B450C135E834}" srcId="{0BFC3A00-04FB-9D46-A5BD-218387DB0A6F}" destId="{32F602F8-C978-A445-903D-CBD1F345BB0E}" srcOrd="0" destOrd="0" parTransId="{3BF56FCC-85F4-C042-A318-041D6A47A689}" sibTransId="{704DD004-986F-CB41-B88B-C48F116DFE04}"/>
    <dgm:cxn modelId="{E1FB86C0-8CB2-3C4C-A928-3F030AF7AE77}" srcId="{E5C25632-35B5-9742-AD1B-C6510237DA5F}" destId="{8AD3397D-D3DC-234F-A5E6-759E90059546}" srcOrd="1" destOrd="0" parTransId="{1418F1B4-190D-BE42-8D95-A89C7E3798DF}" sibTransId="{C4501449-587B-7C4A-9361-04CF0459C1C1}"/>
    <dgm:cxn modelId="{BFDB6498-BE17-2143-A6A2-3C0ABFDB602D}" type="presOf" srcId="{E5C25632-35B5-9742-AD1B-C6510237DA5F}" destId="{6CFF27FE-2869-6C42-8BBF-8609BB783268}" srcOrd="0" destOrd="0" presId="urn:microsoft.com/office/officeart/2005/8/layout/vList2"/>
    <dgm:cxn modelId="{FB3EF85F-C3CC-7F49-8779-E324DED5F3AC}" type="presOf" srcId="{D80C769D-3460-744F-B0C3-3E90636DA165}" destId="{32773AB0-2CDF-8049-A622-39CC57AC35DA}" srcOrd="0" destOrd="0" presId="urn:microsoft.com/office/officeart/2005/8/layout/vList2"/>
    <dgm:cxn modelId="{8AD46A76-E795-5742-8909-F063EDC4363F}" srcId="{0BFC3A00-04FB-9D46-A5BD-218387DB0A6F}" destId="{D80C769D-3460-744F-B0C3-3E90636DA165}" srcOrd="2" destOrd="0" parTransId="{055B3A2D-5F62-2E4B-B395-68C4308C0F39}" sibTransId="{CBF9E060-CD4E-5A42-BEC0-9DD93C02E75F}"/>
    <dgm:cxn modelId="{9E00456C-C951-D34D-B97D-DD24BB988251}" srcId="{D80C769D-3460-744F-B0C3-3E90636DA165}" destId="{5B98506F-E0C1-2A40-8A92-BB4716F751AF}" srcOrd="0" destOrd="0" parTransId="{60F8DDFE-ABF6-EF4C-8BAC-CB708BA392D5}" sibTransId="{9D1BB2C5-ADE2-AE49-A98D-178910720F6F}"/>
    <dgm:cxn modelId="{3BE90392-170C-8147-8D75-A17B2974DE7A}" srcId="{32F602F8-C978-A445-903D-CBD1F345BB0E}" destId="{9A99842E-7132-E543-9E25-A8A39B095679}" srcOrd="0" destOrd="0" parTransId="{E37EB720-0B93-5C47-9E6B-78F1A8577DC2}" sibTransId="{D097E994-EFC2-AF46-832D-6B4BA1BC51D1}"/>
    <dgm:cxn modelId="{D22A3EB7-C968-8548-AE69-DD15748D78F0}" type="presParOf" srcId="{E0B1B70B-F4C2-2B44-8D23-4F87111C1AC2}" destId="{4121D793-9347-4D4B-8A08-277F24F3F8A4}" srcOrd="0" destOrd="0" presId="urn:microsoft.com/office/officeart/2005/8/layout/vList2"/>
    <dgm:cxn modelId="{CA01E35A-C54F-594C-BB68-4BB90FB4CFA2}" type="presParOf" srcId="{E0B1B70B-F4C2-2B44-8D23-4F87111C1AC2}" destId="{714AA7E6-2F42-6148-83A6-9FE9EF5A8C17}" srcOrd="1" destOrd="0" presId="urn:microsoft.com/office/officeart/2005/8/layout/vList2"/>
    <dgm:cxn modelId="{2A9F73A6-9B3F-5A45-94B8-33555D821A34}" type="presParOf" srcId="{E0B1B70B-F4C2-2B44-8D23-4F87111C1AC2}" destId="{6CFF27FE-2869-6C42-8BBF-8609BB783268}" srcOrd="2" destOrd="0" presId="urn:microsoft.com/office/officeart/2005/8/layout/vList2"/>
    <dgm:cxn modelId="{3422DA2D-8E46-A445-B8CD-F7C2E8A945CA}" type="presParOf" srcId="{E0B1B70B-F4C2-2B44-8D23-4F87111C1AC2}" destId="{668F7B66-EAD0-974B-AE4E-890C76EDACF1}" srcOrd="3" destOrd="0" presId="urn:microsoft.com/office/officeart/2005/8/layout/vList2"/>
    <dgm:cxn modelId="{36EC8732-97E9-8B42-9524-4E60EE80F8FD}" type="presParOf" srcId="{E0B1B70B-F4C2-2B44-8D23-4F87111C1AC2}" destId="{32773AB0-2CDF-8049-A622-39CC57AC35DA}" srcOrd="4" destOrd="0" presId="urn:microsoft.com/office/officeart/2005/8/layout/vList2"/>
    <dgm:cxn modelId="{9851483E-5601-A741-9399-F618B07A40D9}" type="presParOf" srcId="{E0B1B70B-F4C2-2B44-8D23-4F87111C1AC2}" destId="{78B46DFF-283D-1344-BCE0-6449DF063F3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47BF9B-8ABD-A146-868D-AC745BCA1C4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9DF046-92A0-9544-8D05-3608D1A26F15}">
      <dgm:prSet/>
      <dgm:spPr/>
      <dgm:t>
        <a:bodyPr/>
        <a:lstStyle/>
        <a:p>
          <a:pPr rtl="0"/>
          <a:r>
            <a:rPr lang="cs-CZ" dirty="0" err="1" smtClean="0"/>
            <a:t>How</a:t>
          </a:r>
          <a:r>
            <a:rPr lang="cs-CZ" dirty="0" smtClean="0"/>
            <a:t> to </a:t>
          </a:r>
          <a:r>
            <a:rPr lang="cs-CZ" dirty="0" err="1" smtClean="0"/>
            <a:t>implement</a:t>
          </a:r>
          <a:r>
            <a:rPr lang="cs-CZ" dirty="0" smtClean="0"/>
            <a:t> </a:t>
          </a:r>
          <a:r>
            <a:rPr lang="cs-CZ" dirty="0" err="1" smtClean="0"/>
            <a:t>inovative</a:t>
          </a:r>
          <a:r>
            <a:rPr lang="cs-CZ" dirty="0" smtClean="0"/>
            <a:t> business </a:t>
          </a:r>
          <a:r>
            <a:rPr lang="cs-CZ" dirty="0" err="1" smtClean="0"/>
            <a:t>models</a:t>
          </a:r>
          <a:r>
            <a:rPr lang="cs-CZ" dirty="0" smtClean="0"/>
            <a:t> </a:t>
          </a:r>
          <a:r>
            <a:rPr lang="cs-CZ" dirty="0" err="1" smtClean="0"/>
            <a:t>within</a:t>
          </a:r>
          <a:r>
            <a:rPr lang="cs-CZ" dirty="0" smtClean="0"/>
            <a:t> long-</a:t>
          </a:r>
          <a:r>
            <a:rPr lang="cs-CZ" dirty="0" err="1" smtClean="0"/>
            <a:t>established</a:t>
          </a:r>
          <a:r>
            <a:rPr lang="cs-CZ" dirty="0" smtClean="0"/>
            <a:t> </a:t>
          </a:r>
          <a:r>
            <a:rPr lang="cs-CZ" dirty="0" err="1" smtClean="0"/>
            <a:t>organizations</a:t>
          </a:r>
          <a:r>
            <a:rPr lang="cs-CZ" dirty="0" smtClean="0"/>
            <a:t>?</a:t>
          </a:r>
          <a:endParaRPr lang="en-US" b="1" dirty="0"/>
        </a:p>
      </dgm:t>
    </dgm:pt>
    <dgm:pt modelId="{831442C8-C29C-2E46-A9EF-76C5ED4AE562}" type="parTrans" cxnId="{120E9C0D-9EAD-9A4D-8652-70CCF832B701}">
      <dgm:prSet/>
      <dgm:spPr/>
      <dgm:t>
        <a:bodyPr/>
        <a:lstStyle/>
        <a:p>
          <a:endParaRPr lang="en-US"/>
        </a:p>
      </dgm:t>
    </dgm:pt>
    <dgm:pt modelId="{39417895-4CF3-AD42-88FC-77F06D50A0AF}" type="sibTrans" cxnId="{120E9C0D-9EAD-9A4D-8652-70CCF832B701}">
      <dgm:prSet/>
      <dgm:spPr/>
      <dgm:t>
        <a:bodyPr/>
        <a:lstStyle/>
        <a:p>
          <a:endParaRPr lang="en-US"/>
        </a:p>
      </dgm:t>
    </dgm:pt>
    <dgm:pt modelId="{40525BB2-C786-B447-9FD8-FAEFBE3B4530}">
      <dgm:prSet/>
      <dgm:spPr/>
      <dgm:t>
        <a:bodyPr/>
        <a:lstStyle/>
        <a:p>
          <a:pPr rtl="0"/>
          <a:r>
            <a:rPr lang="cs-CZ" dirty="0" err="1" smtClean="0"/>
            <a:t>They</a:t>
          </a:r>
          <a:r>
            <a:rPr lang="cs-CZ" dirty="0" smtClean="0"/>
            <a:t> </a:t>
          </a:r>
          <a:r>
            <a:rPr lang="cs-CZ" dirty="0" err="1" smtClean="0"/>
            <a:t>already</a:t>
          </a:r>
          <a:r>
            <a:rPr lang="cs-CZ" dirty="0" smtClean="0"/>
            <a:t> </a:t>
          </a:r>
          <a:r>
            <a:rPr lang="cs-CZ" dirty="0" err="1" smtClean="0"/>
            <a:t>have</a:t>
          </a:r>
          <a:r>
            <a:rPr lang="cs-CZ" dirty="0" smtClean="0"/>
            <a:t> </a:t>
          </a:r>
          <a:r>
            <a:rPr lang="cs-CZ" dirty="0" err="1" smtClean="0"/>
            <a:t>their</a:t>
          </a:r>
          <a:r>
            <a:rPr lang="cs-CZ" dirty="0" smtClean="0"/>
            <a:t> business </a:t>
          </a:r>
          <a:r>
            <a:rPr lang="cs-CZ" dirty="0" err="1" smtClean="0"/>
            <a:t>models</a:t>
          </a:r>
          <a:endParaRPr lang="en-US" dirty="0"/>
        </a:p>
      </dgm:t>
    </dgm:pt>
    <dgm:pt modelId="{934F4EDD-673E-EB43-AB32-6FC7D8EEED2E}" type="parTrans" cxnId="{ABAC7678-A999-1345-A5DA-FC8BF873EB19}">
      <dgm:prSet/>
      <dgm:spPr/>
      <dgm:t>
        <a:bodyPr/>
        <a:lstStyle/>
        <a:p>
          <a:endParaRPr lang="en-US"/>
        </a:p>
      </dgm:t>
    </dgm:pt>
    <dgm:pt modelId="{86B47074-48AF-884F-8367-99CBC10DD3E1}" type="sibTrans" cxnId="{ABAC7678-A999-1345-A5DA-FC8BF873EB19}">
      <dgm:prSet/>
      <dgm:spPr/>
      <dgm:t>
        <a:bodyPr/>
        <a:lstStyle/>
        <a:p>
          <a:endParaRPr lang="en-US"/>
        </a:p>
      </dgm:t>
    </dgm:pt>
    <dgm:pt modelId="{CCA55690-B175-A147-A003-DEB66B58D522}">
      <dgm:prSet/>
      <dgm:spPr/>
      <dgm:t>
        <a:bodyPr/>
        <a:lstStyle/>
        <a:p>
          <a:pPr rtl="0"/>
          <a:r>
            <a:rPr lang="cs-CZ" dirty="0" err="1" smtClean="0"/>
            <a:t>It</a:t>
          </a:r>
          <a:r>
            <a:rPr lang="cs-CZ" dirty="0" smtClean="0"/>
            <a:t> </a:t>
          </a:r>
          <a:r>
            <a:rPr lang="cs-CZ" dirty="0" err="1" smtClean="0"/>
            <a:t>is</a:t>
          </a:r>
          <a:r>
            <a:rPr lang="cs-CZ" dirty="0" smtClean="0"/>
            <a:t> </a:t>
          </a:r>
          <a:r>
            <a:rPr lang="cs-CZ" dirty="0" err="1" smtClean="0"/>
            <a:t>necessary</a:t>
          </a:r>
          <a:r>
            <a:rPr lang="cs-CZ" dirty="0" smtClean="0"/>
            <a:t> to </a:t>
          </a:r>
          <a:r>
            <a:rPr lang="cs-CZ" dirty="0" err="1" smtClean="0"/>
            <a:t>find</a:t>
          </a:r>
          <a:r>
            <a:rPr lang="cs-CZ" dirty="0" smtClean="0"/>
            <a:t> </a:t>
          </a:r>
          <a:r>
            <a:rPr lang="cs-CZ" dirty="0" err="1" smtClean="0"/>
            <a:t>synergy</a:t>
          </a:r>
          <a:r>
            <a:rPr lang="cs-CZ" dirty="0" smtClean="0"/>
            <a:t> </a:t>
          </a:r>
          <a:r>
            <a:rPr lang="cs-CZ" dirty="0" err="1" smtClean="0"/>
            <a:t>across</a:t>
          </a:r>
          <a:r>
            <a:rPr lang="cs-CZ" dirty="0" smtClean="0"/>
            <a:t> business </a:t>
          </a:r>
          <a:r>
            <a:rPr lang="cs-CZ" dirty="0" err="1" smtClean="0"/>
            <a:t>models</a:t>
          </a:r>
          <a:r>
            <a:rPr lang="cs-CZ" dirty="0" smtClean="0"/>
            <a:t> </a:t>
          </a:r>
          <a:endParaRPr lang="en-US" dirty="0"/>
        </a:p>
      </dgm:t>
    </dgm:pt>
    <dgm:pt modelId="{BA498ABB-005B-2D49-9A32-CF839E9053CE}" type="parTrans" cxnId="{3BACD89D-9D99-3C4C-8066-4644F3A0C6D0}">
      <dgm:prSet/>
      <dgm:spPr/>
      <dgm:t>
        <a:bodyPr/>
        <a:lstStyle/>
        <a:p>
          <a:endParaRPr lang="en-US"/>
        </a:p>
      </dgm:t>
    </dgm:pt>
    <dgm:pt modelId="{FDDA5668-D032-5446-89FB-2E7FCAE5110C}" type="sibTrans" cxnId="{3BACD89D-9D99-3C4C-8066-4644F3A0C6D0}">
      <dgm:prSet/>
      <dgm:spPr/>
      <dgm:t>
        <a:bodyPr/>
        <a:lstStyle/>
        <a:p>
          <a:endParaRPr lang="en-US"/>
        </a:p>
      </dgm:t>
    </dgm:pt>
    <dgm:pt modelId="{A8B74D45-528B-42F0-8DE8-3B46BB56D918}">
      <dgm:prSet/>
      <dgm:spPr/>
      <dgm:t>
        <a:bodyPr/>
        <a:lstStyle/>
        <a:p>
          <a:pPr rtl="0"/>
          <a:r>
            <a:rPr lang="cs-CZ" dirty="0" err="1" smtClean="0"/>
            <a:t>Integration</a:t>
          </a:r>
          <a:endParaRPr lang="en-US" dirty="0"/>
        </a:p>
      </dgm:t>
    </dgm:pt>
    <dgm:pt modelId="{3C24A3A0-0804-42C3-9BC8-6FB14B642D6D}" type="parTrans" cxnId="{1ACAC303-7A85-4335-82B1-F2E110E434A4}">
      <dgm:prSet/>
      <dgm:spPr/>
    </dgm:pt>
    <dgm:pt modelId="{F7AC7CA4-A72E-4EC9-A1AE-423226B60DE3}" type="sibTrans" cxnId="{1ACAC303-7A85-4335-82B1-F2E110E434A4}">
      <dgm:prSet/>
      <dgm:spPr/>
    </dgm:pt>
    <dgm:pt modelId="{32E8D753-F9B6-4FB5-9DF1-BC462087EF1D}">
      <dgm:prSet/>
      <dgm:spPr/>
      <dgm:t>
        <a:bodyPr/>
        <a:lstStyle/>
        <a:p>
          <a:pPr rtl="0"/>
          <a:r>
            <a:rPr lang="cs-CZ" dirty="0" smtClean="0"/>
            <a:t>Autonomy</a:t>
          </a:r>
          <a:endParaRPr lang="en-US" dirty="0"/>
        </a:p>
      </dgm:t>
    </dgm:pt>
    <dgm:pt modelId="{58CBA7F0-5252-415A-93D0-B97574C0702F}" type="parTrans" cxnId="{E4847CF4-5122-4BDF-9DC1-1131AD1267FC}">
      <dgm:prSet/>
      <dgm:spPr/>
    </dgm:pt>
    <dgm:pt modelId="{D8CE1A34-FF16-4AD2-AD8D-C9D2905310FA}" type="sibTrans" cxnId="{E4847CF4-5122-4BDF-9DC1-1131AD1267FC}">
      <dgm:prSet/>
      <dgm:spPr/>
    </dgm:pt>
    <dgm:pt modelId="{D9818CB2-878F-4D98-89A9-4FE175111FD6}">
      <dgm:prSet/>
      <dgm:spPr/>
      <dgm:t>
        <a:bodyPr/>
        <a:lstStyle/>
        <a:p>
          <a:pPr rtl="0"/>
          <a:r>
            <a:rPr lang="cs-CZ" dirty="0" err="1" smtClean="0"/>
            <a:t>Separation</a:t>
          </a:r>
          <a:endParaRPr lang="en-US" dirty="0"/>
        </a:p>
      </dgm:t>
    </dgm:pt>
    <dgm:pt modelId="{DAB8B591-78E3-49C9-9B85-1F799DDB6FC6}" type="parTrans" cxnId="{04CAA21E-6667-425F-8220-308A01838FED}">
      <dgm:prSet/>
      <dgm:spPr/>
    </dgm:pt>
    <dgm:pt modelId="{433660E5-7B28-4D79-B9CF-A246CE419F62}" type="sibTrans" cxnId="{04CAA21E-6667-425F-8220-308A01838FED}">
      <dgm:prSet/>
      <dgm:spPr/>
    </dgm:pt>
    <dgm:pt modelId="{0396619E-7F70-DC4C-8915-AB2FA15B15F2}" type="pres">
      <dgm:prSet presAssocID="{2547BF9B-8ABD-A146-868D-AC745BCA1C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DE244C-1B09-E042-8B5F-19BF192EBFC5}" type="pres">
      <dgm:prSet presAssocID="{AF9DF046-92A0-9544-8D05-3608D1A26F1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330166-BF2E-1F46-A3DF-282B657230E3}" type="pres">
      <dgm:prSet presAssocID="{39417895-4CF3-AD42-88FC-77F06D50A0AF}" presName="spacer" presStyleCnt="0"/>
      <dgm:spPr/>
    </dgm:pt>
    <dgm:pt modelId="{379C84A7-A46B-BC49-A304-A18EE87E4EE2}" type="pres">
      <dgm:prSet presAssocID="{40525BB2-C786-B447-9FD8-FAEFBE3B453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BFC23F-D7DF-E84C-81B2-76F36987AB55}" type="pres">
      <dgm:prSet presAssocID="{86B47074-48AF-884F-8367-99CBC10DD3E1}" presName="spacer" presStyleCnt="0"/>
      <dgm:spPr/>
    </dgm:pt>
    <dgm:pt modelId="{468855CD-1BEB-3D4B-90E7-5C137E069A4C}" type="pres">
      <dgm:prSet presAssocID="{CCA55690-B175-A147-A003-DEB66B58D52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2F52F-339F-4005-BBB5-8D12BC54ED15}" type="pres">
      <dgm:prSet presAssocID="{CCA55690-B175-A147-A003-DEB66B58D52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DED3800-E7D4-41B0-9791-554648A7B535}" type="presOf" srcId="{32E8D753-F9B6-4FB5-9DF1-BC462087EF1D}" destId="{C942F52F-339F-4005-BBB5-8D12BC54ED15}" srcOrd="0" destOrd="1" presId="urn:microsoft.com/office/officeart/2005/8/layout/vList2"/>
    <dgm:cxn modelId="{E4847CF4-5122-4BDF-9DC1-1131AD1267FC}" srcId="{CCA55690-B175-A147-A003-DEB66B58D522}" destId="{32E8D753-F9B6-4FB5-9DF1-BC462087EF1D}" srcOrd="1" destOrd="0" parTransId="{58CBA7F0-5252-415A-93D0-B97574C0702F}" sibTransId="{D8CE1A34-FF16-4AD2-AD8D-C9D2905310FA}"/>
    <dgm:cxn modelId="{1ACAC303-7A85-4335-82B1-F2E110E434A4}" srcId="{CCA55690-B175-A147-A003-DEB66B58D522}" destId="{A8B74D45-528B-42F0-8DE8-3B46BB56D918}" srcOrd="0" destOrd="0" parTransId="{3C24A3A0-0804-42C3-9BC8-6FB14B642D6D}" sibTransId="{F7AC7CA4-A72E-4EC9-A1AE-423226B60DE3}"/>
    <dgm:cxn modelId="{04CAA21E-6667-425F-8220-308A01838FED}" srcId="{CCA55690-B175-A147-A003-DEB66B58D522}" destId="{D9818CB2-878F-4D98-89A9-4FE175111FD6}" srcOrd="2" destOrd="0" parTransId="{DAB8B591-78E3-49C9-9B85-1F799DDB6FC6}" sibTransId="{433660E5-7B28-4D79-B9CF-A246CE419F62}"/>
    <dgm:cxn modelId="{120E9C0D-9EAD-9A4D-8652-70CCF832B701}" srcId="{2547BF9B-8ABD-A146-868D-AC745BCA1C42}" destId="{AF9DF046-92A0-9544-8D05-3608D1A26F15}" srcOrd="0" destOrd="0" parTransId="{831442C8-C29C-2E46-A9EF-76C5ED4AE562}" sibTransId="{39417895-4CF3-AD42-88FC-77F06D50A0AF}"/>
    <dgm:cxn modelId="{C5730CF6-6301-45BA-8C7B-D0119B0DDE9E}" type="presOf" srcId="{D9818CB2-878F-4D98-89A9-4FE175111FD6}" destId="{C942F52F-339F-4005-BBB5-8D12BC54ED15}" srcOrd="0" destOrd="2" presId="urn:microsoft.com/office/officeart/2005/8/layout/vList2"/>
    <dgm:cxn modelId="{3BACD89D-9D99-3C4C-8066-4644F3A0C6D0}" srcId="{2547BF9B-8ABD-A146-868D-AC745BCA1C42}" destId="{CCA55690-B175-A147-A003-DEB66B58D522}" srcOrd="2" destOrd="0" parTransId="{BA498ABB-005B-2D49-9A32-CF839E9053CE}" sibTransId="{FDDA5668-D032-5446-89FB-2E7FCAE5110C}"/>
    <dgm:cxn modelId="{ABAC7678-A999-1345-A5DA-FC8BF873EB19}" srcId="{2547BF9B-8ABD-A146-868D-AC745BCA1C42}" destId="{40525BB2-C786-B447-9FD8-FAEFBE3B4530}" srcOrd="1" destOrd="0" parTransId="{934F4EDD-673E-EB43-AB32-6FC7D8EEED2E}" sibTransId="{86B47074-48AF-884F-8367-99CBC10DD3E1}"/>
    <dgm:cxn modelId="{099142E1-5486-40FB-B31C-329E5AF7A91D}" type="presOf" srcId="{CCA55690-B175-A147-A003-DEB66B58D522}" destId="{468855CD-1BEB-3D4B-90E7-5C137E069A4C}" srcOrd="0" destOrd="0" presId="urn:microsoft.com/office/officeart/2005/8/layout/vList2"/>
    <dgm:cxn modelId="{5D63674D-2307-4F62-9FBA-2051A4C16911}" type="presOf" srcId="{A8B74D45-528B-42F0-8DE8-3B46BB56D918}" destId="{C942F52F-339F-4005-BBB5-8D12BC54ED15}" srcOrd="0" destOrd="0" presId="urn:microsoft.com/office/officeart/2005/8/layout/vList2"/>
    <dgm:cxn modelId="{44366E82-5B61-43AA-8FA7-A3C9EF4DFEE9}" type="presOf" srcId="{40525BB2-C786-B447-9FD8-FAEFBE3B4530}" destId="{379C84A7-A46B-BC49-A304-A18EE87E4EE2}" srcOrd="0" destOrd="0" presId="urn:microsoft.com/office/officeart/2005/8/layout/vList2"/>
    <dgm:cxn modelId="{79B39F5F-0B86-467D-AA83-16DF379937C4}" type="presOf" srcId="{2547BF9B-8ABD-A146-868D-AC745BCA1C42}" destId="{0396619E-7F70-DC4C-8915-AB2FA15B15F2}" srcOrd="0" destOrd="0" presId="urn:microsoft.com/office/officeart/2005/8/layout/vList2"/>
    <dgm:cxn modelId="{1B118631-AEC0-4BF1-9204-15A558FED370}" type="presOf" srcId="{AF9DF046-92A0-9544-8D05-3608D1A26F15}" destId="{61DE244C-1B09-E042-8B5F-19BF192EBFC5}" srcOrd="0" destOrd="0" presId="urn:microsoft.com/office/officeart/2005/8/layout/vList2"/>
    <dgm:cxn modelId="{6198F0C7-0AE3-4CDD-BC84-83CB8F1967CD}" type="presParOf" srcId="{0396619E-7F70-DC4C-8915-AB2FA15B15F2}" destId="{61DE244C-1B09-E042-8B5F-19BF192EBFC5}" srcOrd="0" destOrd="0" presId="urn:microsoft.com/office/officeart/2005/8/layout/vList2"/>
    <dgm:cxn modelId="{D3C8EEF2-4A7A-4FFC-9B83-C91EB41BFED6}" type="presParOf" srcId="{0396619E-7F70-DC4C-8915-AB2FA15B15F2}" destId="{F7330166-BF2E-1F46-A3DF-282B657230E3}" srcOrd="1" destOrd="0" presId="urn:microsoft.com/office/officeart/2005/8/layout/vList2"/>
    <dgm:cxn modelId="{BE2BF5E1-3B0F-40C4-A4F3-D7E9D5A0DCF9}" type="presParOf" srcId="{0396619E-7F70-DC4C-8915-AB2FA15B15F2}" destId="{379C84A7-A46B-BC49-A304-A18EE87E4EE2}" srcOrd="2" destOrd="0" presId="urn:microsoft.com/office/officeart/2005/8/layout/vList2"/>
    <dgm:cxn modelId="{C3637ECA-CF21-48F5-8918-503774CEC6B8}" type="presParOf" srcId="{0396619E-7F70-DC4C-8915-AB2FA15B15F2}" destId="{B0BFC23F-D7DF-E84C-81B2-76F36987AB55}" srcOrd="3" destOrd="0" presId="urn:microsoft.com/office/officeart/2005/8/layout/vList2"/>
    <dgm:cxn modelId="{55CD5F12-6D9C-4D89-BB96-DFBE8AAA1BE9}" type="presParOf" srcId="{0396619E-7F70-DC4C-8915-AB2FA15B15F2}" destId="{468855CD-1BEB-3D4B-90E7-5C137E069A4C}" srcOrd="4" destOrd="0" presId="urn:microsoft.com/office/officeart/2005/8/layout/vList2"/>
    <dgm:cxn modelId="{8DC8ADA3-3FF0-40F4-BDBC-13899E70DE6E}" type="presParOf" srcId="{0396619E-7F70-DC4C-8915-AB2FA15B15F2}" destId="{C942F52F-339F-4005-BBB5-8D12BC54ED1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5D01A-4CD4-5648-AEC7-EA9A3BE8AFEB}">
      <dsp:nvSpPr>
        <dsp:cNvPr id="0" name=""/>
        <dsp:cNvSpPr/>
      </dsp:nvSpPr>
      <dsp:spPr>
        <a:xfrm>
          <a:off x="0" y="96861"/>
          <a:ext cx="8229600" cy="15057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Long Tail Business Models are about </a:t>
          </a:r>
          <a:r>
            <a:rPr lang="en-US" sz="2200" b="1" kern="1200" dirty="0" smtClean="0"/>
            <a:t>selling less of more</a:t>
          </a:r>
          <a:endParaRPr lang="en-US" sz="2200" kern="1200" dirty="0"/>
        </a:p>
      </dsp:txBody>
      <dsp:txXfrm>
        <a:off x="73507" y="170368"/>
        <a:ext cx="8082586" cy="1358776"/>
      </dsp:txXfrm>
    </dsp:sp>
    <dsp:sp modelId="{0BC34146-C0E2-614F-B706-A443BA49AFCF}">
      <dsp:nvSpPr>
        <dsp:cNvPr id="0" name=""/>
        <dsp:cNvSpPr/>
      </dsp:nvSpPr>
      <dsp:spPr>
        <a:xfrm>
          <a:off x="0" y="1602651"/>
          <a:ext cx="8229600" cy="1320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focus on offering a large number of niche products, each of which sells relatively infrequently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aggregate sales of niche items can be as lucrative as the traditional model whereby a small number of bestsellers account for most revenues</a:t>
          </a:r>
          <a:endParaRPr lang="en-US" sz="1700" kern="1200" dirty="0"/>
        </a:p>
      </dsp:txBody>
      <dsp:txXfrm>
        <a:off x="0" y="1602651"/>
        <a:ext cx="8229600" cy="1320660"/>
      </dsp:txXfrm>
    </dsp:sp>
    <dsp:sp modelId="{764E5DCA-22DD-784E-B912-6C3055FC31B1}">
      <dsp:nvSpPr>
        <dsp:cNvPr id="0" name=""/>
        <dsp:cNvSpPr/>
      </dsp:nvSpPr>
      <dsp:spPr>
        <a:xfrm>
          <a:off x="0" y="2923311"/>
          <a:ext cx="8229600" cy="15057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Long Tail business models require </a:t>
          </a:r>
          <a:r>
            <a:rPr lang="en-US" sz="2200" b="1" kern="1200" dirty="0" smtClean="0"/>
            <a:t>low inventory costs</a:t>
          </a:r>
          <a:r>
            <a:rPr lang="en-US" sz="2200" kern="1200" dirty="0" smtClean="0"/>
            <a:t> and </a:t>
          </a:r>
          <a:r>
            <a:rPr lang="en-US" sz="2200" b="1" kern="1200" dirty="0" smtClean="0"/>
            <a:t>strong platform</a:t>
          </a:r>
          <a:r>
            <a:rPr lang="en-US" sz="2200" kern="1200" dirty="0" smtClean="0"/>
            <a:t> to make niche content readily available to interested buyers.</a:t>
          </a:r>
          <a:endParaRPr lang="en-US" sz="2200" kern="1200" dirty="0"/>
        </a:p>
      </dsp:txBody>
      <dsp:txXfrm>
        <a:off x="73507" y="2996818"/>
        <a:ext cx="8082586" cy="1358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64247-3538-D744-8291-3AB3EA52E2DD}">
      <dsp:nvSpPr>
        <dsp:cNvPr id="0" name=""/>
        <dsp:cNvSpPr/>
      </dsp:nvSpPr>
      <dsp:spPr>
        <a:xfrm>
          <a:off x="0" y="49892"/>
          <a:ext cx="8229600" cy="6660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Democratization of tools of production</a:t>
          </a:r>
          <a:endParaRPr lang="en-US" sz="2300" kern="1200" dirty="0"/>
        </a:p>
      </dsp:txBody>
      <dsp:txXfrm>
        <a:off x="32513" y="82405"/>
        <a:ext cx="8164574" cy="600996"/>
      </dsp:txXfrm>
    </dsp:sp>
    <dsp:sp modelId="{C96448D5-8937-B54C-AAD0-CC1E28931C8D}">
      <dsp:nvSpPr>
        <dsp:cNvPr id="0" name=""/>
        <dsp:cNvSpPr/>
      </dsp:nvSpPr>
      <dsp:spPr>
        <a:xfrm>
          <a:off x="0" y="715915"/>
          <a:ext cx="8229600" cy="1404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falling technology costs gave individuals access to tools that were prohibitively expensive just few years ago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amateurs can record movies, produce short films, design simple software</a:t>
          </a:r>
          <a:endParaRPr lang="en-US" sz="1800" kern="1200" dirty="0"/>
        </a:p>
      </dsp:txBody>
      <dsp:txXfrm>
        <a:off x="0" y="715915"/>
        <a:ext cx="8229600" cy="1404495"/>
      </dsp:txXfrm>
    </dsp:sp>
    <dsp:sp modelId="{5F4615BD-F847-7D41-9D33-7B83E87B626C}">
      <dsp:nvSpPr>
        <dsp:cNvPr id="0" name=""/>
        <dsp:cNvSpPr/>
      </dsp:nvSpPr>
      <dsp:spPr>
        <a:xfrm>
          <a:off x="0" y="2120410"/>
          <a:ext cx="8229600" cy="6660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Democratization of distribution</a:t>
          </a:r>
          <a:endParaRPr lang="en-US" sz="2300" kern="1200" dirty="0"/>
        </a:p>
      </dsp:txBody>
      <dsp:txXfrm>
        <a:off x="32513" y="2152923"/>
        <a:ext cx="8164574" cy="600996"/>
      </dsp:txXfrm>
    </dsp:sp>
    <dsp:sp modelId="{130A536C-9AC0-BA4C-8AB7-8CFDA5E24124}">
      <dsp:nvSpPr>
        <dsp:cNvPr id="0" name=""/>
        <dsp:cNvSpPr/>
      </dsp:nvSpPr>
      <dsp:spPr>
        <a:xfrm>
          <a:off x="0" y="2786432"/>
          <a:ext cx="8229600" cy="102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Internet dramatically lowered inventory, communications, and transaction costs, opening up new markets for niche digital products.</a:t>
          </a:r>
          <a:endParaRPr lang="en-US" sz="1800" kern="1200" dirty="0"/>
        </a:p>
      </dsp:txBody>
      <dsp:txXfrm>
        <a:off x="0" y="2786432"/>
        <a:ext cx="8229600" cy="1023615"/>
      </dsp:txXfrm>
    </dsp:sp>
    <dsp:sp modelId="{45FA651E-A829-264B-8830-1F744EFA9E53}">
      <dsp:nvSpPr>
        <dsp:cNvPr id="0" name=""/>
        <dsp:cNvSpPr/>
      </dsp:nvSpPr>
      <dsp:spPr>
        <a:xfrm>
          <a:off x="0" y="3810047"/>
          <a:ext cx="8229600" cy="6660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Falling search costs to connect supply with demand</a:t>
          </a:r>
          <a:endParaRPr lang="en-US" sz="2300" kern="1200" dirty="0"/>
        </a:p>
      </dsp:txBody>
      <dsp:txXfrm>
        <a:off x="32513" y="3842560"/>
        <a:ext cx="8164574" cy="600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76C28-CF45-D24A-B55B-26BF3391CB90}">
      <dsp:nvSpPr>
        <dsp:cNvPr id="0" name=""/>
        <dsp:cNvSpPr/>
      </dsp:nvSpPr>
      <dsp:spPr>
        <a:xfrm>
          <a:off x="0" y="88446"/>
          <a:ext cx="8229600" cy="1103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Multi-Sided Platforms (</a:t>
          </a:r>
          <a:r>
            <a:rPr lang="en-US" sz="2300" kern="1200" dirty="0" err="1" smtClean="0"/>
            <a:t>MSPs</a:t>
          </a:r>
          <a:r>
            <a:rPr lang="en-US" sz="2300" kern="1200" dirty="0" smtClean="0"/>
            <a:t>) bring together two or more distinct but </a:t>
          </a:r>
          <a:r>
            <a:rPr lang="en-US" sz="2300" b="1" kern="1200" dirty="0" smtClean="0"/>
            <a:t>interdependent groups of customers</a:t>
          </a:r>
          <a:r>
            <a:rPr lang="en-US" sz="2300" kern="1200" dirty="0" smtClean="0"/>
            <a:t>.</a:t>
          </a:r>
          <a:endParaRPr lang="en-US" sz="2300" kern="1200" dirty="0"/>
        </a:p>
      </dsp:txBody>
      <dsp:txXfrm>
        <a:off x="53859" y="142305"/>
        <a:ext cx="8121882" cy="995592"/>
      </dsp:txXfrm>
    </dsp:sp>
    <dsp:sp modelId="{36F327EB-449A-804D-83FC-D3474ADD630C}">
      <dsp:nvSpPr>
        <dsp:cNvPr id="0" name=""/>
        <dsp:cNvSpPr/>
      </dsp:nvSpPr>
      <dsp:spPr>
        <a:xfrm>
          <a:off x="0" y="1191756"/>
          <a:ext cx="8229600" cy="2142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MSPs</a:t>
          </a:r>
          <a:r>
            <a:rPr lang="en-US" sz="1800" kern="1200" dirty="0" smtClean="0"/>
            <a:t> are of value to one group of customers </a:t>
          </a:r>
          <a:r>
            <a:rPr lang="en-US" sz="1800" b="1" kern="1200" dirty="0" smtClean="0"/>
            <a:t>only if </a:t>
          </a:r>
          <a:r>
            <a:rPr lang="en-US" sz="1800" kern="1200" dirty="0" smtClean="0"/>
            <a:t>the other groups of customers are also present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MSP creates value by </a:t>
          </a:r>
          <a:r>
            <a:rPr lang="en-US" sz="1800" b="1" kern="1200" dirty="0" smtClean="0"/>
            <a:t>facilitating interactions</a:t>
          </a:r>
          <a:r>
            <a:rPr lang="en-US" sz="1800" kern="1200" dirty="0" smtClean="0"/>
            <a:t> between the different groups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A MSP grows in value to the extent that it attracts more users, a phenomenon known as the network effect.</a:t>
          </a:r>
          <a:endParaRPr lang="en-US" sz="1800" kern="1200" dirty="0"/>
        </a:p>
      </dsp:txBody>
      <dsp:txXfrm>
        <a:off x="0" y="1191756"/>
        <a:ext cx="8229600" cy="2142450"/>
      </dsp:txXfrm>
    </dsp:sp>
    <dsp:sp modelId="{50EA5F71-827E-D944-ADEC-48C3F37FEE0F}">
      <dsp:nvSpPr>
        <dsp:cNvPr id="0" name=""/>
        <dsp:cNvSpPr/>
      </dsp:nvSpPr>
      <dsp:spPr>
        <a:xfrm>
          <a:off x="0" y="3334206"/>
          <a:ext cx="8229600" cy="1103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Known for long time, but proliferated with the </a:t>
          </a:r>
          <a:r>
            <a:rPr lang="en-US" sz="2300" b="1" kern="1200" dirty="0" smtClean="0"/>
            <a:t>rise of information technology</a:t>
          </a:r>
          <a:r>
            <a:rPr lang="en-US" sz="2300" kern="1200" dirty="0" smtClean="0"/>
            <a:t>.</a:t>
          </a:r>
          <a:endParaRPr lang="en-US" sz="2300" kern="1200" dirty="0"/>
        </a:p>
      </dsp:txBody>
      <dsp:txXfrm>
        <a:off x="53859" y="3388065"/>
        <a:ext cx="8121882" cy="9955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A86D7-3E00-664B-B07D-401244D3F3F3}">
      <dsp:nvSpPr>
        <dsp:cNvPr id="0" name=""/>
        <dsp:cNvSpPr/>
      </dsp:nvSpPr>
      <dsp:spPr>
        <a:xfrm>
          <a:off x="0" y="5274"/>
          <a:ext cx="8229600" cy="8529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Segments linkage examples</a:t>
          </a:r>
          <a:endParaRPr lang="en-US" sz="1800" kern="1200" dirty="0"/>
        </a:p>
      </dsp:txBody>
      <dsp:txXfrm>
        <a:off x="41637" y="46911"/>
        <a:ext cx="8146326" cy="769656"/>
      </dsp:txXfrm>
    </dsp:sp>
    <dsp:sp modelId="{82EE32A9-2D13-2045-8F49-EDA91642CF02}">
      <dsp:nvSpPr>
        <dsp:cNvPr id="0" name=""/>
        <dsp:cNvSpPr/>
      </dsp:nvSpPr>
      <dsp:spPr>
        <a:xfrm>
          <a:off x="0" y="858204"/>
          <a:ext cx="8229600" cy="2459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Credit cards providers link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merchants with cardholders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Computer OS producers link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HW manufacturers, application developers, and users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Newspapers link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readers with advertisers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Video gaming consoles producers link</a:t>
          </a:r>
          <a:endParaRPr lang="en-U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game developers with players</a:t>
          </a:r>
          <a:endParaRPr lang="en-US" sz="1400" kern="1200" dirty="0"/>
        </a:p>
      </dsp:txBody>
      <dsp:txXfrm>
        <a:off x="0" y="858204"/>
        <a:ext cx="8229600" cy="2459160"/>
      </dsp:txXfrm>
    </dsp:sp>
    <dsp:sp modelId="{7D3CDB49-9291-D448-AC0F-1D6A3F513649}">
      <dsp:nvSpPr>
        <dsp:cNvPr id="0" name=""/>
        <dsp:cNvSpPr/>
      </dsp:nvSpPr>
      <dsp:spPr>
        <a:xfrm>
          <a:off x="0" y="3317364"/>
          <a:ext cx="8229600" cy="8529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 key is that the platform must attract and serve </a:t>
          </a:r>
          <a:r>
            <a:rPr lang="en-US" sz="1800" b="1" kern="1200" dirty="0" smtClean="0"/>
            <a:t>all groups simultaneously</a:t>
          </a:r>
          <a:r>
            <a:rPr lang="en-US" sz="1800" kern="1200" dirty="0" smtClean="0"/>
            <a:t> in order to create value.</a:t>
          </a:r>
          <a:endParaRPr lang="en-US" sz="1800" kern="1200" dirty="0"/>
        </a:p>
      </dsp:txBody>
      <dsp:txXfrm>
        <a:off x="41637" y="3359001"/>
        <a:ext cx="8146326" cy="769656"/>
      </dsp:txXfrm>
    </dsp:sp>
    <dsp:sp modelId="{22B59DD3-5E00-ED45-8DBD-C4D10D644713}">
      <dsp:nvSpPr>
        <dsp:cNvPr id="0" name=""/>
        <dsp:cNvSpPr/>
      </dsp:nvSpPr>
      <dsp:spPr>
        <a:xfrm>
          <a:off x="0" y="4222134"/>
          <a:ext cx="8229600" cy="8529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MSPs</a:t>
          </a:r>
          <a:r>
            <a:rPr lang="en-US" sz="1800" kern="1200" dirty="0" smtClean="0"/>
            <a:t> often face a “chicken and egg” dilemma.</a:t>
          </a:r>
          <a:endParaRPr lang="en-US" sz="1800" kern="1200" dirty="0"/>
        </a:p>
      </dsp:txBody>
      <dsp:txXfrm>
        <a:off x="41637" y="4263771"/>
        <a:ext cx="8146326" cy="7696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E244C-1B09-E042-8B5F-19BF192EBFC5}">
      <dsp:nvSpPr>
        <dsp:cNvPr id="0" name=""/>
        <dsp:cNvSpPr/>
      </dsp:nvSpPr>
      <dsp:spPr>
        <a:xfrm>
          <a:off x="0" y="67982"/>
          <a:ext cx="8229600" cy="9114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 the Free Business Model </a:t>
          </a:r>
          <a:r>
            <a:rPr lang="en-US" sz="1900" b="1" kern="1200" dirty="0" smtClean="0"/>
            <a:t>at least one substantial CS</a:t>
          </a:r>
          <a:r>
            <a:rPr lang="en-US" sz="1900" kern="1200" dirty="0" smtClean="0"/>
            <a:t> is able to </a:t>
          </a:r>
          <a:r>
            <a:rPr lang="en-US" sz="1900" b="1" kern="1200" dirty="0" smtClean="0"/>
            <a:t>continuously benefit from a free-of-charge offer</a:t>
          </a:r>
          <a:endParaRPr lang="en-US" sz="1900" b="1" kern="1200" dirty="0"/>
        </a:p>
      </dsp:txBody>
      <dsp:txXfrm>
        <a:off x="44492" y="112474"/>
        <a:ext cx="8140616" cy="822446"/>
      </dsp:txXfrm>
    </dsp:sp>
    <dsp:sp modelId="{379C84A7-A46B-BC49-A304-A18EE87E4EE2}">
      <dsp:nvSpPr>
        <dsp:cNvPr id="0" name=""/>
        <dsp:cNvSpPr/>
      </dsp:nvSpPr>
      <dsp:spPr>
        <a:xfrm>
          <a:off x="0" y="1034132"/>
          <a:ext cx="8229600" cy="9114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Non-paying customers are financed by another part of the business model or by another CS</a:t>
          </a:r>
          <a:endParaRPr lang="en-US" sz="1900" kern="1200" dirty="0"/>
        </a:p>
      </dsp:txBody>
      <dsp:txXfrm>
        <a:off x="44492" y="1078624"/>
        <a:ext cx="8140616" cy="822446"/>
      </dsp:txXfrm>
    </dsp:sp>
    <dsp:sp modelId="{468855CD-1BEB-3D4B-90E7-5C137E069A4C}">
      <dsp:nvSpPr>
        <dsp:cNvPr id="0" name=""/>
        <dsp:cNvSpPr/>
      </dsp:nvSpPr>
      <dsp:spPr>
        <a:xfrm>
          <a:off x="0" y="2000282"/>
          <a:ext cx="8229600" cy="9114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However, to make profit, an organization offering free products or services must still generate revenues somehow</a:t>
          </a:r>
          <a:endParaRPr lang="en-US" sz="1900" kern="1200" dirty="0"/>
        </a:p>
      </dsp:txBody>
      <dsp:txXfrm>
        <a:off x="44492" y="2044774"/>
        <a:ext cx="8140616" cy="822446"/>
      </dsp:txXfrm>
    </dsp:sp>
    <dsp:sp modelId="{8A77FE55-0739-FD4E-9E60-1F428F876852}">
      <dsp:nvSpPr>
        <dsp:cNvPr id="0" name=""/>
        <dsp:cNvSpPr/>
      </dsp:nvSpPr>
      <dsp:spPr>
        <a:xfrm>
          <a:off x="0" y="2966432"/>
          <a:ext cx="8229600" cy="9114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 question is</a:t>
          </a:r>
          <a:endParaRPr lang="en-US" sz="1900" kern="1200" dirty="0"/>
        </a:p>
      </dsp:txBody>
      <dsp:txXfrm>
        <a:off x="44492" y="3010924"/>
        <a:ext cx="8140616" cy="822446"/>
      </dsp:txXfrm>
    </dsp:sp>
    <dsp:sp modelId="{784FA1BA-B8FC-8745-8D46-703423D14B2B}">
      <dsp:nvSpPr>
        <dsp:cNvPr id="0" name=""/>
        <dsp:cNvSpPr/>
      </dsp:nvSpPr>
      <dsp:spPr>
        <a:xfrm>
          <a:off x="0" y="3877862"/>
          <a:ext cx="8229600" cy="580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/>
            <a:t>how can you systematically offer something for free and still earn substantial revenues?</a:t>
          </a:r>
          <a:endParaRPr lang="en-US" sz="1500" kern="1200" dirty="0"/>
        </a:p>
      </dsp:txBody>
      <dsp:txXfrm>
        <a:off x="0" y="3877862"/>
        <a:ext cx="8229600" cy="5801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1D793-9347-4D4B-8A08-277F24F3F8A4}">
      <dsp:nvSpPr>
        <dsp:cNvPr id="0" name=""/>
        <dsp:cNvSpPr/>
      </dsp:nvSpPr>
      <dsp:spPr>
        <a:xfrm>
          <a:off x="0" y="239331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Free based on MSP (e.g. Advertising)</a:t>
          </a:r>
          <a:endParaRPr lang="en-US" sz="2400" kern="1200" dirty="0"/>
        </a:p>
      </dsp:txBody>
      <dsp:txXfrm>
        <a:off x="33926" y="273257"/>
        <a:ext cx="8161748" cy="627128"/>
      </dsp:txXfrm>
    </dsp:sp>
    <dsp:sp modelId="{714AA7E6-2F42-6148-83A6-9FE9EF5A8C17}">
      <dsp:nvSpPr>
        <dsp:cNvPr id="0" name=""/>
        <dsp:cNvSpPr/>
      </dsp:nvSpPr>
      <dsp:spPr>
        <a:xfrm>
          <a:off x="0" y="934311"/>
          <a:ext cx="8229600" cy="409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see previous slides</a:t>
          </a:r>
          <a:endParaRPr lang="en-US" sz="1900" kern="1200" dirty="0"/>
        </a:p>
      </dsp:txBody>
      <dsp:txXfrm>
        <a:off x="0" y="934311"/>
        <a:ext cx="8229600" cy="409860"/>
      </dsp:txXfrm>
    </dsp:sp>
    <dsp:sp modelId="{6CFF27FE-2869-6C42-8BBF-8609BB783268}">
      <dsp:nvSpPr>
        <dsp:cNvPr id="0" name=""/>
        <dsp:cNvSpPr/>
      </dsp:nvSpPr>
      <dsp:spPr>
        <a:xfrm>
          <a:off x="0" y="1344171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Freemium</a:t>
          </a:r>
          <a:r>
            <a:rPr lang="en-US" sz="2400" kern="1200" dirty="0" smtClean="0"/>
            <a:t> model</a:t>
          </a:r>
          <a:endParaRPr lang="en-US" sz="2400" kern="1200" dirty="0"/>
        </a:p>
      </dsp:txBody>
      <dsp:txXfrm>
        <a:off x="33926" y="1378097"/>
        <a:ext cx="8161748" cy="627128"/>
      </dsp:txXfrm>
    </dsp:sp>
    <dsp:sp modelId="{668F7B66-EAD0-974B-AE4E-890C76EDACF1}">
      <dsp:nvSpPr>
        <dsp:cNvPr id="0" name=""/>
        <dsp:cNvSpPr/>
      </dsp:nvSpPr>
      <dsp:spPr>
        <a:xfrm>
          <a:off x="0" y="2039151"/>
          <a:ext cx="8229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provides basic services for free and premium services for a fee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typical for web based services</a:t>
          </a:r>
          <a:endParaRPr lang="en-US" sz="1900" kern="1200" dirty="0"/>
        </a:p>
      </dsp:txBody>
      <dsp:txXfrm>
        <a:off x="0" y="2039151"/>
        <a:ext cx="8229600" cy="819720"/>
      </dsp:txXfrm>
    </dsp:sp>
    <dsp:sp modelId="{32773AB0-2CDF-8049-A622-39CC57AC35DA}">
      <dsp:nvSpPr>
        <dsp:cNvPr id="0" name=""/>
        <dsp:cNvSpPr/>
      </dsp:nvSpPr>
      <dsp:spPr>
        <a:xfrm>
          <a:off x="0" y="2858871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Bait &amp; Hook</a:t>
          </a:r>
          <a:endParaRPr lang="en-US" sz="2400" kern="1200" dirty="0"/>
        </a:p>
      </dsp:txBody>
      <dsp:txXfrm>
        <a:off x="33926" y="2892797"/>
        <a:ext cx="8161748" cy="627128"/>
      </dsp:txXfrm>
    </dsp:sp>
    <dsp:sp modelId="{78B46DFF-283D-1344-BCE0-6449DF063F36}">
      <dsp:nvSpPr>
        <dsp:cNvPr id="0" name=""/>
        <dsp:cNvSpPr/>
      </dsp:nvSpPr>
      <dsp:spPr>
        <a:xfrm>
          <a:off x="0" y="3553851"/>
          <a:ext cx="8229600" cy="732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free or inexpensive initial offer lures customers into repeat purchases</a:t>
          </a:r>
          <a:endParaRPr lang="en-US" sz="1900" kern="1200" dirty="0"/>
        </a:p>
      </dsp:txBody>
      <dsp:txXfrm>
        <a:off x="0" y="3553851"/>
        <a:ext cx="8229600" cy="7327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E244C-1B09-E042-8B5F-19BF192EBFC5}">
      <dsp:nvSpPr>
        <dsp:cNvPr id="0" name=""/>
        <dsp:cNvSpPr/>
      </dsp:nvSpPr>
      <dsp:spPr>
        <a:xfrm>
          <a:off x="0" y="70131"/>
          <a:ext cx="8229600" cy="10553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How</a:t>
          </a:r>
          <a:r>
            <a:rPr lang="cs-CZ" sz="2200" kern="1200" dirty="0" smtClean="0"/>
            <a:t> to </a:t>
          </a:r>
          <a:r>
            <a:rPr lang="cs-CZ" sz="2200" kern="1200" dirty="0" err="1" smtClean="0"/>
            <a:t>implement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inovative</a:t>
          </a:r>
          <a:r>
            <a:rPr lang="cs-CZ" sz="2200" kern="1200" dirty="0" smtClean="0"/>
            <a:t> business </a:t>
          </a:r>
          <a:r>
            <a:rPr lang="cs-CZ" sz="2200" kern="1200" dirty="0" err="1" smtClean="0"/>
            <a:t>models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within</a:t>
          </a:r>
          <a:r>
            <a:rPr lang="cs-CZ" sz="2200" kern="1200" dirty="0" smtClean="0"/>
            <a:t> long-</a:t>
          </a:r>
          <a:r>
            <a:rPr lang="cs-CZ" sz="2200" kern="1200" dirty="0" err="1" smtClean="0"/>
            <a:t>established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organizations</a:t>
          </a:r>
          <a:r>
            <a:rPr lang="cs-CZ" sz="2200" kern="1200" dirty="0" smtClean="0"/>
            <a:t>?</a:t>
          </a:r>
          <a:endParaRPr lang="en-US" sz="2200" b="1" kern="1200" dirty="0"/>
        </a:p>
      </dsp:txBody>
      <dsp:txXfrm>
        <a:off x="51517" y="121648"/>
        <a:ext cx="8126566" cy="952306"/>
      </dsp:txXfrm>
    </dsp:sp>
    <dsp:sp modelId="{379C84A7-A46B-BC49-A304-A18EE87E4EE2}">
      <dsp:nvSpPr>
        <dsp:cNvPr id="0" name=""/>
        <dsp:cNvSpPr/>
      </dsp:nvSpPr>
      <dsp:spPr>
        <a:xfrm>
          <a:off x="0" y="1188831"/>
          <a:ext cx="8229600" cy="10553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They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already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have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their</a:t>
          </a:r>
          <a:r>
            <a:rPr lang="cs-CZ" sz="2200" kern="1200" dirty="0" smtClean="0"/>
            <a:t> business </a:t>
          </a:r>
          <a:r>
            <a:rPr lang="cs-CZ" sz="2200" kern="1200" dirty="0" err="1" smtClean="0"/>
            <a:t>models</a:t>
          </a:r>
          <a:endParaRPr lang="en-US" sz="2200" kern="1200" dirty="0"/>
        </a:p>
      </dsp:txBody>
      <dsp:txXfrm>
        <a:off x="51517" y="1240348"/>
        <a:ext cx="8126566" cy="952306"/>
      </dsp:txXfrm>
    </dsp:sp>
    <dsp:sp modelId="{468855CD-1BEB-3D4B-90E7-5C137E069A4C}">
      <dsp:nvSpPr>
        <dsp:cNvPr id="0" name=""/>
        <dsp:cNvSpPr/>
      </dsp:nvSpPr>
      <dsp:spPr>
        <a:xfrm>
          <a:off x="0" y="2307531"/>
          <a:ext cx="8229600" cy="10553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It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is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necessary</a:t>
          </a:r>
          <a:r>
            <a:rPr lang="cs-CZ" sz="2200" kern="1200" dirty="0" smtClean="0"/>
            <a:t> to </a:t>
          </a:r>
          <a:r>
            <a:rPr lang="cs-CZ" sz="2200" kern="1200" dirty="0" err="1" smtClean="0"/>
            <a:t>find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synergy</a:t>
          </a:r>
          <a:r>
            <a:rPr lang="cs-CZ" sz="2200" kern="1200" dirty="0" smtClean="0"/>
            <a:t> </a:t>
          </a:r>
          <a:r>
            <a:rPr lang="cs-CZ" sz="2200" kern="1200" dirty="0" err="1" smtClean="0"/>
            <a:t>across</a:t>
          </a:r>
          <a:r>
            <a:rPr lang="cs-CZ" sz="2200" kern="1200" dirty="0" smtClean="0"/>
            <a:t> business </a:t>
          </a:r>
          <a:r>
            <a:rPr lang="cs-CZ" sz="2200" kern="1200" dirty="0" err="1" smtClean="0"/>
            <a:t>models</a:t>
          </a:r>
          <a:r>
            <a:rPr lang="cs-CZ" sz="2200" kern="1200" dirty="0" smtClean="0"/>
            <a:t> </a:t>
          </a:r>
          <a:endParaRPr lang="en-US" sz="2200" kern="1200" dirty="0"/>
        </a:p>
      </dsp:txBody>
      <dsp:txXfrm>
        <a:off x="51517" y="2359048"/>
        <a:ext cx="8126566" cy="952306"/>
      </dsp:txXfrm>
    </dsp:sp>
    <dsp:sp modelId="{C942F52F-339F-4005-BBB5-8D12BC54ED15}">
      <dsp:nvSpPr>
        <dsp:cNvPr id="0" name=""/>
        <dsp:cNvSpPr/>
      </dsp:nvSpPr>
      <dsp:spPr>
        <a:xfrm>
          <a:off x="0" y="3362871"/>
          <a:ext cx="8229600" cy="1092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 err="1" smtClean="0"/>
            <a:t>Integration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 smtClean="0"/>
            <a:t>Autonomy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dirty="0" err="1" smtClean="0"/>
            <a:t>Separation</a:t>
          </a:r>
          <a:endParaRPr lang="en-US" sz="1700" kern="1200" dirty="0"/>
        </a:p>
      </dsp:txBody>
      <dsp:txXfrm>
        <a:off x="0" y="3362871"/>
        <a:ext cx="8229600" cy="1092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5/10/2015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8567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5/10/2015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7675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Publishing</a:t>
            </a:r>
            <a:r>
              <a:rPr lang="en-US" baseline="0" dirty="0" smtClean="0"/>
              <a:t> services:</a:t>
            </a:r>
          </a:p>
          <a:p>
            <a:r>
              <a:rPr lang="en-US" baseline="0" dirty="0" smtClean="0"/>
              <a:t>  * marketing packages</a:t>
            </a:r>
          </a:p>
          <a:p>
            <a:r>
              <a:rPr lang="en-US" baseline="0" dirty="0" smtClean="0"/>
              <a:t>  * </a:t>
            </a:r>
            <a:r>
              <a:rPr lang="en-US" baseline="0" dirty="0" err="1" smtClean="0"/>
              <a:t>distribucni</a:t>
            </a:r>
            <a:r>
              <a:rPr lang="en-US" baseline="0" dirty="0" smtClean="0"/>
              <a:t> packages – </a:t>
            </a:r>
            <a:r>
              <a:rPr lang="en-US" baseline="0" dirty="0" err="1" smtClean="0"/>
              <a:t>dostanete</a:t>
            </a:r>
            <a:r>
              <a:rPr lang="en-US" baseline="0" dirty="0" smtClean="0"/>
              <a:t> se eBay, </a:t>
            </a:r>
            <a:r>
              <a:rPr lang="en-US" baseline="0" dirty="0" err="1" smtClean="0"/>
              <a:t>Amazon.com</a:t>
            </a:r>
            <a:endParaRPr lang="en-US" baseline="0" dirty="0" smtClean="0"/>
          </a:p>
          <a:p>
            <a:r>
              <a:rPr lang="en-US" baseline="0" dirty="0" smtClean="0"/>
              <a:t>  * book reviews</a:t>
            </a:r>
          </a:p>
          <a:p>
            <a:r>
              <a:rPr lang="en-US" baseline="0" dirty="0" smtClean="0"/>
              <a:t>  * pre-publish packages – better cover, better formatting, </a:t>
            </a:r>
            <a:r>
              <a:rPr lang="en-US" baseline="0" dirty="0" err="1" smtClean="0"/>
              <a:t>ePub</a:t>
            </a:r>
            <a:r>
              <a:rPr lang="en-US" baseline="0" dirty="0" smtClean="0"/>
              <a:t> conversion, editorial quality review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examples: eBay, </a:t>
            </a:r>
            <a:r>
              <a:rPr lang="en-US" dirty="0" err="1" smtClean="0"/>
              <a:t>Youtube</a:t>
            </a:r>
            <a:r>
              <a:rPr lang="en-US" dirty="0" smtClean="0"/>
              <a:t>,</a:t>
            </a:r>
            <a:r>
              <a:rPr lang="en-US" baseline="0" dirty="0" smtClean="0"/>
              <a:t> Netflix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137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Printers</a:t>
            </a:r>
            <a:r>
              <a:rPr lang="en-US" baseline="0" dirty="0" smtClean="0"/>
              <a:t> providers HP, </a:t>
            </a:r>
            <a:r>
              <a:rPr lang="en-US" baseline="0" dirty="0" err="1" smtClean="0"/>
              <a:t>Espon</a:t>
            </a:r>
            <a:r>
              <a:rPr lang="en-US" baseline="0" dirty="0" smtClean="0"/>
              <a:t>, Canon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718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Metro</a:t>
            </a:r>
            <a:r>
              <a:rPr lang="en-US" baseline="0" dirty="0" smtClean="0"/>
              <a:t> – started in 1995, focused on city commuters focused on young people travelling to work not used to pay for traditional newspaper, therefore they attracted advertiser very quickly</a:t>
            </a:r>
          </a:p>
          <a:p>
            <a:endParaRPr lang="en-US" baseline="0" dirty="0" smtClean="0"/>
          </a:p>
          <a:p>
            <a:r>
              <a:rPr lang="en-US" baseline="0" dirty="0" smtClean="0"/>
              <a:t>Microsoft – how it makes money? why did Windows happen to be global OS? offered Windows SDK for free and had an OEM </a:t>
            </a:r>
            <a:r>
              <a:rPr lang="en-US" baseline="0" dirty="0" err="1" smtClean="0"/>
              <a:t>aggreement</a:t>
            </a:r>
            <a:r>
              <a:rPr lang="en-US" baseline="0" dirty="0" smtClean="0"/>
              <a:t> with the </a:t>
            </a:r>
            <a:r>
              <a:rPr lang="en-US" baseline="0" smtClean="0"/>
              <a:t>OS producers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661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Soustredme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pouze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VP, CS a R$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Console audience</a:t>
            </a:r>
            <a:r>
              <a:rPr lang="en-US" baseline="0" dirty="0" smtClean="0"/>
              <a:t> ~ Hardcore gamers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283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focus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Fun</a:t>
            </a:r>
            <a:r>
              <a:rPr lang="en-US" baseline="0" dirty="0" smtClean="0"/>
              <a:t> </a:t>
            </a:r>
            <a:r>
              <a:rPr lang="en-US" dirty="0" smtClean="0"/>
              <a:t>Factor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228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Examples:</a:t>
            </a:r>
            <a:r>
              <a:rPr lang="en-US" baseline="0" dirty="0" smtClean="0"/>
              <a:t> Metro, </a:t>
            </a:r>
            <a:r>
              <a:rPr lang="en-US" baseline="0" dirty="0" err="1" smtClean="0"/>
              <a:t>Flickr</a:t>
            </a:r>
            <a:r>
              <a:rPr lang="en-US" baseline="0" dirty="0" smtClean="0"/>
              <a:t>, Open Source, Skype, Google, Free Mobile Phones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323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32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</a:t>
            </a:r>
            <a:r>
              <a:rPr lang="en-US" baseline="0" dirty="0" smtClean="0"/>
              <a:t> 10% of customers pays</a:t>
            </a:r>
          </a:p>
          <a:p>
            <a:endParaRPr lang="en-US" baseline="0" dirty="0" smtClean="0"/>
          </a:p>
          <a:p>
            <a:r>
              <a:rPr lang="en-US" baseline="0" dirty="0" smtClean="0"/>
              <a:t>5+ years old</a:t>
            </a:r>
          </a:p>
          <a:p>
            <a:r>
              <a:rPr lang="en-US" baseline="0" dirty="0" smtClean="0"/>
              <a:t>400 million+ users</a:t>
            </a:r>
          </a:p>
          <a:p>
            <a:r>
              <a:rPr lang="en-US" baseline="0" dirty="0" smtClean="0"/>
              <a:t>100 billion+ free calls generated</a:t>
            </a:r>
          </a:p>
          <a:p>
            <a:r>
              <a:rPr lang="en-US" baseline="0" dirty="0" smtClean="0"/>
              <a:t>2008 revenues of USD 550 </a:t>
            </a:r>
            <a:r>
              <a:rPr lang="en-US" baseline="0" dirty="0" err="1" smtClean="0"/>
              <a:t>mio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264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Printers</a:t>
            </a:r>
            <a:r>
              <a:rPr lang="en-US" baseline="0" dirty="0" smtClean="0"/>
              <a:t> providers HP, </a:t>
            </a:r>
            <a:r>
              <a:rPr lang="en-US" baseline="0" dirty="0" err="1" smtClean="0"/>
              <a:t>Espon</a:t>
            </a:r>
            <a:r>
              <a:rPr lang="en-US" baseline="0" dirty="0" smtClean="0"/>
              <a:t>, Canon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731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Examples:</a:t>
            </a:r>
            <a:r>
              <a:rPr lang="en-US" baseline="0" dirty="0" smtClean="0"/>
              <a:t> Metro, </a:t>
            </a:r>
            <a:r>
              <a:rPr lang="en-US" baseline="0" dirty="0" err="1" smtClean="0"/>
              <a:t>Flickr</a:t>
            </a:r>
            <a:r>
              <a:rPr lang="en-US" baseline="0" dirty="0" smtClean="0"/>
              <a:t>, Open Source, Skype, Google, Free Mobile Phones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4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829E54-D2AF-8944-9937-2031F7284010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FF580-F082-F942-9FD8-A5867AF87B9E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ABAA-5CDA-7047-AC12-71B0954D106D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985-0AAE-7341-8D7B-6AD073E0BA59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E8F0-F94D-8445-8001-6579AB7C2A08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2D5-D4AB-3049-9B78-3891915F17CD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3557-95BC-7F4A-A4AA-8651B417C1D2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56C5-C358-1D4A-B77A-97E48B7C5A2D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514F-AA21-5342-A501-D22F8D556B9C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00BD-D270-7A4F-86BB-D2ABFFE180A1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57117DB-6A77-4E46-A582-957E817B31CF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C6B062-FAFF-A446-BCA6-E400994F7C1E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6309C70-7CD0-CB46-87A1-FF4B2B35708E}" type="datetime1">
              <a:rPr lang="en-US" smtClean="0"/>
              <a:pPr/>
              <a:t>5/10/2015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Model Patterns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 book Business Model Generation by A. </a:t>
            </a:r>
            <a:r>
              <a:rPr lang="en-US" dirty="0" err="1" smtClean="0"/>
              <a:t>Osterwalder</a:t>
            </a:r>
            <a:r>
              <a:rPr lang="en-US" dirty="0" smtClean="0"/>
              <a:t> &amp; Y. </a:t>
            </a:r>
            <a:r>
              <a:rPr lang="en-US" dirty="0" err="1" smtClean="0"/>
              <a:t>Pigneur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MSP Example</a:t>
            </a:r>
            <a:br>
              <a:rPr lang="en-US" dirty="0" smtClean="0"/>
            </a:br>
            <a:r>
              <a:rPr lang="en-US" dirty="0" err="1" smtClean="0"/>
              <a:t>Google.com</a:t>
            </a:r>
            <a:endParaRPr lang="en-US" dirty="0"/>
          </a:p>
        </p:txBody>
      </p:sp>
      <p:grpSp>
        <p:nvGrpSpPr>
          <p:cNvPr id="2" name="Group 5"/>
          <p:cNvGrpSpPr/>
          <p:nvPr/>
        </p:nvGrpSpPr>
        <p:grpSpPr>
          <a:xfrm>
            <a:off x="372536" y="1470553"/>
            <a:ext cx="1672167" cy="3683000"/>
            <a:chOff x="372536" y="1470553"/>
            <a:chExt cx="1672167" cy="3683000"/>
          </a:xfrm>
        </p:grpSpPr>
        <p:sp>
          <p:nvSpPr>
            <p:cNvPr id="7" name="Rounded Rectangle 6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rings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457200" y="1568436"/>
              <a:ext cx="1502965" cy="34946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-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9"/>
          <p:cNvGrpSpPr/>
          <p:nvPr/>
        </p:nvGrpSpPr>
        <p:grpSpPr>
          <a:xfrm>
            <a:off x="2063749" y="1470553"/>
            <a:ext cx="1672167" cy="1884362"/>
            <a:chOff x="2063749" y="1470553"/>
            <a:chExt cx="1672167" cy="1884362"/>
          </a:xfrm>
        </p:grpSpPr>
        <p:sp>
          <p:nvSpPr>
            <p:cNvPr id="11" name="Rounded Rectangle 10"/>
            <p:cNvSpPr/>
            <p:nvPr/>
          </p:nvSpPr>
          <p:spPr>
            <a:xfrm>
              <a:off x="2063749" y="1470553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2" name="Picture 11" descr="activity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3173" y="1515677"/>
              <a:ext cx="272901" cy="272901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137710" y="1576903"/>
              <a:ext cx="1502965" cy="166583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Platform Management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Managing Services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Expanding Reach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13"/>
          <p:cNvGrpSpPr/>
          <p:nvPr/>
        </p:nvGrpSpPr>
        <p:grpSpPr>
          <a:xfrm>
            <a:off x="2044703" y="3354914"/>
            <a:ext cx="1672167" cy="1798639"/>
            <a:chOff x="2044703" y="3354914"/>
            <a:chExt cx="1672167" cy="1798639"/>
          </a:xfrm>
        </p:grpSpPr>
        <p:sp>
          <p:nvSpPr>
            <p:cNvPr id="15" name="Rounded Rectangle 14"/>
            <p:cNvSpPr/>
            <p:nvPr/>
          </p:nvSpPr>
          <p:spPr>
            <a:xfrm>
              <a:off x="2044703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14" name="Group 51"/>
            <p:cNvGrpSpPr/>
            <p:nvPr/>
          </p:nvGrpSpPr>
          <p:grpSpPr>
            <a:xfrm>
              <a:off x="3393173" y="3459709"/>
              <a:ext cx="247502" cy="309766"/>
              <a:chOff x="2472416" y="4032248"/>
              <a:chExt cx="675217" cy="845082"/>
            </a:xfrm>
          </p:grpSpPr>
          <p:pic>
            <p:nvPicPr>
              <p:cNvPr id="18" name="Picture 17" descr="sportsman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19" name="Picture 18" descr="bricks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2137710" y="3477932"/>
              <a:ext cx="1502965" cy="158515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Search Platform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19"/>
          <p:cNvGrpSpPr/>
          <p:nvPr/>
        </p:nvGrpSpPr>
        <p:grpSpPr>
          <a:xfrm>
            <a:off x="5408083" y="1470552"/>
            <a:ext cx="1672167" cy="1884362"/>
            <a:chOff x="5408083" y="1470552"/>
            <a:chExt cx="1672167" cy="1884362"/>
          </a:xfrm>
        </p:grpSpPr>
        <p:sp>
          <p:nvSpPr>
            <p:cNvPr id="21" name="Rounded Rectangle 20"/>
            <p:cNvSpPr/>
            <p:nvPr/>
          </p:nvSpPr>
          <p:spPr>
            <a:xfrm>
              <a:off x="5408083" y="1470552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hear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730753" y="1569740"/>
              <a:ext cx="223579" cy="182771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5502164" y="1576904"/>
              <a:ext cx="1502965" cy="166583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err="1" smtClean="0">
                  <a:solidFill>
                    <a:srgbClr val="000000"/>
                  </a:solidFill>
                </a:rPr>
                <a:t>Google.com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23"/>
          <p:cNvGrpSpPr/>
          <p:nvPr/>
        </p:nvGrpSpPr>
        <p:grpSpPr>
          <a:xfrm>
            <a:off x="5410203" y="3354913"/>
            <a:ext cx="1672167" cy="1798639"/>
            <a:chOff x="5410203" y="3354913"/>
            <a:chExt cx="1672167" cy="1798639"/>
          </a:xfrm>
        </p:grpSpPr>
        <p:sp>
          <p:nvSpPr>
            <p:cNvPr id="25" name="Rounded Rectangle 24"/>
            <p:cNvSpPr/>
            <p:nvPr/>
          </p:nvSpPr>
          <p:spPr>
            <a:xfrm>
              <a:off x="5410203" y="3354913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CH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deliver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30753" y="3452764"/>
              <a:ext cx="316711" cy="316711"/>
            </a:xfrm>
            <a:prstGeom prst="rect">
              <a:avLst/>
            </a:prstGeom>
          </p:spPr>
        </p:pic>
        <p:sp>
          <p:nvSpPr>
            <p:cNvPr id="27" name="Rectangle 26"/>
            <p:cNvSpPr/>
            <p:nvPr/>
          </p:nvSpPr>
          <p:spPr>
            <a:xfrm>
              <a:off x="5502164" y="3477933"/>
              <a:ext cx="1502965" cy="158515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err="1" smtClean="0">
                  <a:solidFill>
                    <a:srgbClr val="000000"/>
                  </a:solidFill>
                </a:rPr>
                <a:t>Google.com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4" name="Group 27"/>
          <p:cNvGrpSpPr/>
          <p:nvPr/>
        </p:nvGrpSpPr>
        <p:grpSpPr>
          <a:xfrm>
            <a:off x="3735916" y="1470553"/>
            <a:ext cx="1672167" cy="3683000"/>
            <a:chOff x="3735916" y="1470553"/>
            <a:chExt cx="1672167" cy="3683000"/>
          </a:xfrm>
        </p:grpSpPr>
        <p:sp>
          <p:nvSpPr>
            <p:cNvPr id="29" name="Rounded Rectangle 28"/>
            <p:cNvSpPr/>
            <p:nvPr/>
          </p:nvSpPr>
          <p:spPr>
            <a:xfrm>
              <a:off x="373591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VP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0" name="Picture 11" descr="value_propositi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042634" y="1544339"/>
              <a:ext cx="236043" cy="244239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3820517" y="1661590"/>
              <a:ext cx="1502965" cy="34014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chemeClr val="accent2"/>
                  </a:solidFill>
                </a:rPr>
                <a:t>Targeted Ads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Free Search</a:t>
              </a:r>
            </a:p>
            <a:p>
              <a:pPr algn="ctr"/>
              <a:endParaRPr lang="en-US" sz="1200" b="1" cap="small" dirty="0" smtClean="0">
                <a:solidFill>
                  <a:srgbClr val="008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Monetizing Content</a:t>
              </a:r>
              <a:endParaRPr lang="en-US" sz="1200" b="1" cap="small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8" name="Group 31"/>
          <p:cNvGrpSpPr/>
          <p:nvPr/>
        </p:nvGrpSpPr>
        <p:grpSpPr>
          <a:xfrm>
            <a:off x="7088714" y="1470553"/>
            <a:ext cx="1672167" cy="3683000"/>
            <a:chOff x="7088714" y="1470553"/>
            <a:chExt cx="1672167" cy="3683000"/>
          </a:xfrm>
        </p:grpSpPr>
        <p:sp>
          <p:nvSpPr>
            <p:cNvPr id="33" name="Rounded Rectangle 32"/>
            <p:cNvSpPr/>
            <p:nvPr/>
          </p:nvSpPr>
          <p:spPr>
            <a:xfrm>
              <a:off x="7088714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4" name="Picture 33" descr="sportsman_black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8499028" y="1549971"/>
              <a:ext cx="148244" cy="247074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7183835" y="1581394"/>
              <a:ext cx="1502965" cy="348169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Advertisers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Web Surfers</a:t>
              </a:r>
            </a:p>
            <a:p>
              <a:pPr algn="ctr"/>
              <a:endParaRPr lang="en-US" sz="1200" b="1" cap="small" dirty="0" smtClean="0">
                <a:solidFill>
                  <a:srgbClr val="008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Content Owners</a:t>
              </a:r>
              <a:endParaRPr lang="en-US" sz="1200" b="1" cap="small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2" name="Group 35"/>
          <p:cNvGrpSpPr/>
          <p:nvPr/>
        </p:nvGrpSpPr>
        <p:grpSpPr>
          <a:xfrm>
            <a:off x="372536" y="5153554"/>
            <a:ext cx="4199464" cy="1307306"/>
            <a:chOff x="372536" y="5153554"/>
            <a:chExt cx="4199464" cy="1307306"/>
          </a:xfrm>
        </p:grpSpPr>
        <p:sp>
          <p:nvSpPr>
            <p:cNvPr id="37" name="Rounded Rectangle 36"/>
            <p:cNvSpPr/>
            <p:nvPr/>
          </p:nvSpPr>
          <p:spPr>
            <a:xfrm>
              <a:off x="372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8" name="Picture 39" descr="dollar_red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60333" y="5221812"/>
              <a:ext cx="239478" cy="239478"/>
            </a:xfrm>
            <a:prstGeom prst="rect">
              <a:avLst/>
            </a:prstGeom>
          </p:spPr>
        </p:pic>
        <p:sp>
          <p:nvSpPr>
            <p:cNvPr id="39" name="Rectangle 38"/>
            <p:cNvSpPr/>
            <p:nvPr/>
          </p:nvSpPr>
          <p:spPr>
            <a:xfrm>
              <a:off x="457200" y="5257794"/>
              <a:ext cx="4042611" cy="11501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Platform Costs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Group 39"/>
          <p:cNvGrpSpPr/>
          <p:nvPr/>
        </p:nvGrpSpPr>
        <p:grpSpPr>
          <a:xfrm>
            <a:off x="4572000" y="5153554"/>
            <a:ext cx="4199464" cy="1307306"/>
            <a:chOff x="4572000" y="5153554"/>
            <a:chExt cx="4199464" cy="1307306"/>
          </a:xfrm>
        </p:grpSpPr>
        <p:sp>
          <p:nvSpPr>
            <p:cNvPr id="41" name="Rounded Rectangle 40"/>
            <p:cNvSpPr/>
            <p:nvPr/>
          </p:nvSpPr>
          <p:spPr>
            <a:xfrm>
              <a:off x="4572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R$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42" name="Picture 41" descr="dollar_green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467063" y="5204878"/>
              <a:ext cx="239478" cy="239478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>
            <a:xfrm>
              <a:off x="4652211" y="5274728"/>
              <a:ext cx="4042611" cy="113321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Keyword Auctions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Free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MSP Example</a:t>
            </a:r>
            <a:br>
              <a:rPr lang="en-US" dirty="0" smtClean="0"/>
            </a:br>
            <a:r>
              <a:rPr lang="en-US" dirty="0" smtClean="0"/>
              <a:t>PSP/Xbox</a:t>
            </a:r>
            <a:endParaRPr lang="en-US" dirty="0"/>
          </a:p>
        </p:txBody>
      </p:sp>
      <p:grpSp>
        <p:nvGrpSpPr>
          <p:cNvPr id="2" name="Group 5"/>
          <p:cNvGrpSpPr/>
          <p:nvPr/>
        </p:nvGrpSpPr>
        <p:grpSpPr>
          <a:xfrm>
            <a:off x="372536" y="1470553"/>
            <a:ext cx="1672167" cy="3683000"/>
            <a:chOff x="372536" y="1470553"/>
            <a:chExt cx="1672167" cy="3683000"/>
          </a:xfrm>
        </p:grpSpPr>
        <p:sp>
          <p:nvSpPr>
            <p:cNvPr id="7" name="Rounded Rectangle 6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rings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457200" y="1568436"/>
              <a:ext cx="1502965" cy="34946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9"/>
          <p:cNvGrpSpPr/>
          <p:nvPr/>
        </p:nvGrpSpPr>
        <p:grpSpPr>
          <a:xfrm>
            <a:off x="2063749" y="1470553"/>
            <a:ext cx="1672167" cy="1884362"/>
            <a:chOff x="2063749" y="1470553"/>
            <a:chExt cx="1672167" cy="1884362"/>
          </a:xfrm>
        </p:grpSpPr>
        <p:sp>
          <p:nvSpPr>
            <p:cNvPr id="11" name="Rounded Rectangle 10"/>
            <p:cNvSpPr/>
            <p:nvPr/>
          </p:nvSpPr>
          <p:spPr>
            <a:xfrm>
              <a:off x="2063749" y="1470553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2" name="Picture 11" descr="activity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3173" y="1515677"/>
              <a:ext cx="272901" cy="272901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137710" y="1576903"/>
              <a:ext cx="1502965" cy="166583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13"/>
          <p:cNvGrpSpPr/>
          <p:nvPr/>
        </p:nvGrpSpPr>
        <p:grpSpPr>
          <a:xfrm>
            <a:off x="2044703" y="3354914"/>
            <a:ext cx="1672167" cy="1798639"/>
            <a:chOff x="2044703" y="3354914"/>
            <a:chExt cx="1672167" cy="1798639"/>
          </a:xfrm>
        </p:grpSpPr>
        <p:sp>
          <p:nvSpPr>
            <p:cNvPr id="15" name="Rounded Rectangle 14"/>
            <p:cNvSpPr/>
            <p:nvPr/>
          </p:nvSpPr>
          <p:spPr>
            <a:xfrm>
              <a:off x="2044703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14" name="Group 51"/>
            <p:cNvGrpSpPr/>
            <p:nvPr/>
          </p:nvGrpSpPr>
          <p:grpSpPr>
            <a:xfrm>
              <a:off x="3393173" y="3459709"/>
              <a:ext cx="247502" cy="309766"/>
              <a:chOff x="2472416" y="4032248"/>
              <a:chExt cx="675217" cy="845082"/>
            </a:xfrm>
          </p:grpSpPr>
          <p:pic>
            <p:nvPicPr>
              <p:cNvPr id="18" name="Picture 17" descr="sportsman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19" name="Picture 18" descr="bricks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2137710" y="3477932"/>
              <a:ext cx="1502965" cy="158515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19"/>
          <p:cNvGrpSpPr/>
          <p:nvPr/>
        </p:nvGrpSpPr>
        <p:grpSpPr>
          <a:xfrm>
            <a:off x="5408083" y="1470552"/>
            <a:ext cx="1672167" cy="1884362"/>
            <a:chOff x="5408083" y="1470552"/>
            <a:chExt cx="1672167" cy="1884362"/>
          </a:xfrm>
        </p:grpSpPr>
        <p:sp>
          <p:nvSpPr>
            <p:cNvPr id="21" name="Rounded Rectangle 20"/>
            <p:cNvSpPr/>
            <p:nvPr/>
          </p:nvSpPr>
          <p:spPr>
            <a:xfrm>
              <a:off x="5408083" y="1470552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heart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30753" y="1569740"/>
              <a:ext cx="223579" cy="182771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5502164" y="1576904"/>
              <a:ext cx="1502965" cy="166583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23"/>
          <p:cNvGrpSpPr/>
          <p:nvPr/>
        </p:nvGrpSpPr>
        <p:grpSpPr>
          <a:xfrm>
            <a:off x="5410203" y="3354913"/>
            <a:ext cx="1672167" cy="1798639"/>
            <a:chOff x="5410203" y="3354913"/>
            <a:chExt cx="1672167" cy="1798639"/>
          </a:xfrm>
        </p:grpSpPr>
        <p:sp>
          <p:nvSpPr>
            <p:cNvPr id="25" name="Rounded Rectangle 24"/>
            <p:cNvSpPr/>
            <p:nvPr/>
          </p:nvSpPr>
          <p:spPr>
            <a:xfrm>
              <a:off x="5410203" y="3354913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CH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delivery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730753" y="3452764"/>
              <a:ext cx="316711" cy="316711"/>
            </a:xfrm>
            <a:prstGeom prst="rect">
              <a:avLst/>
            </a:prstGeom>
          </p:spPr>
        </p:pic>
        <p:sp>
          <p:nvSpPr>
            <p:cNvPr id="27" name="Rectangle 26"/>
            <p:cNvSpPr/>
            <p:nvPr/>
          </p:nvSpPr>
          <p:spPr>
            <a:xfrm>
              <a:off x="5502164" y="3477933"/>
              <a:ext cx="1502965" cy="158515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4" name="Group 27"/>
          <p:cNvGrpSpPr/>
          <p:nvPr/>
        </p:nvGrpSpPr>
        <p:grpSpPr>
          <a:xfrm>
            <a:off x="3735916" y="1470553"/>
            <a:ext cx="1672167" cy="3683000"/>
            <a:chOff x="3735916" y="1470553"/>
            <a:chExt cx="1672167" cy="3683000"/>
          </a:xfrm>
        </p:grpSpPr>
        <p:sp>
          <p:nvSpPr>
            <p:cNvPr id="29" name="Rounded Rectangle 28"/>
            <p:cNvSpPr/>
            <p:nvPr/>
          </p:nvSpPr>
          <p:spPr>
            <a:xfrm>
              <a:off x="373591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VP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0" name="Picture 11" descr="value_proposition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042634" y="1544339"/>
              <a:ext cx="236043" cy="244239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3820517" y="1661590"/>
              <a:ext cx="1502965" cy="34014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chemeClr val="accent2"/>
                  </a:solidFill>
                </a:rPr>
                <a:t>High Performance Console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Console Audience</a:t>
              </a:r>
            </a:p>
            <a:p>
              <a:pPr algn="ctr"/>
              <a:endParaRPr lang="en-US" sz="1200" b="1" cap="small" dirty="0" smtClean="0">
                <a:solidFill>
                  <a:srgbClr val="008000"/>
                </a:solidFill>
              </a:endParaRPr>
            </a:p>
          </p:txBody>
        </p:sp>
      </p:grpSp>
      <p:grpSp>
        <p:nvGrpSpPr>
          <p:cNvPr id="28" name="Group 31"/>
          <p:cNvGrpSpPr/>
          <p:nvPr/>
        </p:nvGrpSpPr>
        <p:grpSpPr>
          <a:xfrm>
            <a:off x="7088714" y="1470553"/>
            <a:ext cx="1672167" cy="3683000"/>
            <a:chOff x="7088714" y="1470553"/>
            <a:chExt cx="1672167" cy="3683000"/>
          </a:xfrm>
        </p:grpSpPr>
        <p:sp>
          <p:nvSpPr>
            <p:cNvPr id="33" name="Rounded Rectangle 32"/>
            <p:cNvSpPr/>
            <p:nvPr/>
          </p:nvSpPr>
          <p:spPr>
            <a:xfrm>
              <a:off x="7088714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4" name="Picture 33" descr="sportsman_black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flipH="1">
              <a:off x="8499028" y="1549971"/>
              <a:ext cx="148244" cy="247074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7183835" y="1581394"/>
              <a:ext cx="1502965" cy="348169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Hardcore Gamers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Game Developers</a:t>
              </a:r>
              <a:endParaRPr lang="en-US" sz="1200" b="1" cap="small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2" name="Group 35"/>
          <p:cNvGrpSpPr/>
          <p:nvPr/>
        </p:nvGrpSpPr>
        <p:grpSpPr>
          <a:xfrm>
            <a:off x="372536" y="5153554"/>
            <a:ext cx="4199464" cy="1307306"/>
            <a:chOff x="372536" y="5153554"/>
            <a:chExt cx="4199464" cy="1307306"/>
          </a:xfrm>
        </p:grpSpPr>
        <p:sp>
          <p:nvSpPr>
            <p:cNvPr id="37" name="Rounded Rectangle 36"/>
            <p:cNvSpPr/>
            <p:nvPr/>
          </p:nvSpPr>
          <p:spPr>
            <a:xfrm>
              <a:off x="372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8" name="Picture 39" descr="dollar_red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0333" y="5221812"/>
              <a:ext cx="239478" cy="239478"/>
            </a:xfrm>
            <a:prstGeom prst="rect">
              <a:avLst/>
            </a:prstGeom>
          </p:spPr>
        </p:pic>
        <p:sp>
          <p:nvSpPr>
            <p:cNvPr id="39" name="Rectangle 38"/>
            <p:cNvSpPr/>
            <p:nvPr/>
          </p:nvSpPr>
          <p:spPr>
            <a:xfrm>
              <a:off x="457200" y="5257794"/>
              <a:ext cx="4042611" cy="11501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Platform Costs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Group 39"/>
          <p:cNvGrpSpPr/>
          <p:nvPr/>
        </p:nvGrpSpPr>
        <p:grpSpPr>
          <a:xfrm>
            <a:off x="4572000" y="5153554"/>
            <a:ext cx="4199464" cy="1307306"/>
            <a:chOff x="4572000" y="5153554"/>
            <a:chExt cx="4199464" cy="1307306"/>
          </a:xfrm>
        </p:grpSpPr>
        <p:sp>
          <p:nvSpPr>
            <p:cNvPr id="41" name="Rounded Rectangle 40"/>
            <p:cNvSpPr/>
            <p:nvPr/>
          </p:nvSpPr>
          <p:spPr>
            <a:xfrm>
              <a:off x="4572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R$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42" name="Picture 41" descr="dollar_green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467063" y="5204878"/>
              <a:ext cx="239478" cy="239478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>
            <a:xfrm>
              <a:off x="4652211" y="5274728"/>
              <a:ext cx="4042611" cy="113321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HW Sales At Loss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Royalties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731828" y="3242732"/>
            <a:ext cx="3078675" cy="2355850"/>
            <a:chOff x="4731828" y="3242732"/>
            <a:chExt cx="3078675" cy="2355850"/>
          </a:xfrm>
        </p:grpSpPr>
        <p:cxnSp>
          <p:nvCxnSpPr>
            <p:cNvPr id="46" name="Straight Arrow Connector 45"/>
            <p:cNvCxnSpPr/>
            <p:nvPr/>
          </p:nvCxnSpPr>
          <p:spPr>
            <a:xfrm rot="16200000" flipH="1">
              <a:off x="4474114" y="3500446"/>
              <a:ext cx="2355850" cy="18404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6092704" y="3880783"/>
              <a:ext cx="2355848" cy="10797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652213" y="3628226"/>
            <a:ext cx="3257775" cy="2355848"/>
            <a:chOff x="4652213" y="3628226"/>
            <a:chExt cx="3257775" cy="2355848"/>
          </a:xfrm>
        </p:grpSpPr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6192189" y="4266275"/>
              <a:ext cx="2355848" cy="1079750"/>
            </a:xfrm>
            <a:prstGeom prst="straightConnector1">
              <a:avLst/>
            </a:prstGeom>
            <a:ln>
              <a:solidFill>
                <a:srgbClr val="2C7D1D"/>
              </a:solidFill>
              <a:headEnd type="arrow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6200000" flipH="1">
              <a:off x="4434308" y="3846133"/>
              <a:ext cx="2355846" cy="1920036"/>
            </a:xfrm>
            <a:prstGeom prst="straightConnector1">
              <a:avLst/>
            </a:prstGeom>
            <a:ln>
              <a:solidFill>
                <a:srgbClr val="2C7D1D"/>
              </a:solidFill>
              <a:headEnd type="arrow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MSP Example</a:t>
            </a:r>
            <a:br>
              <a:rPr lang="en-US" dirty="0" smtClean="0"/>
            </a:br>
            <a:r>
              <a:rPr lang="en-US" dirty="0" err="1" smtClean="0"/>
              <a:t>Wii’s</a:t>
            </a:r>
            <a:r>
              <a:rPr lang="en-US" dirty="0" smtClean="0"/>
              <a:t> Double impact</a:t>
            </a:r>
            <a:endParaRPr lang="en-US" dirty="0"/>
          </a:p>
        </p:txBody>
      </p:sp>
      <p:grpSp>
        <p:nvGrpSpPr>
          <p:cNvPr id="2" name="Group 5"/>
          <p:cNvGrpSpPr/>
          <p:nvPr/>
        </p:nvGrpSpPr>
        <p:grpSpPr>
          <a:xfrm>
            <a:off x="372536" y="1470553"/>
            <a:ext cx="1672167" cy="3683000"/>
            <a:chOff x="372536" y="1470553"/>
            <a:chExt cx="1672167" cy="3683000"/>
          </a:xfrm>
        </p:grpSpPr>
        <p:sp>
          <p:nvSpPr>
            <p:cNvPr id="7" name="Rounded Rectangle 6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rings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457200" y="1568436"/>
              <a:ext cx="1502965" cy="34946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9"/>
          <p:cNvGrpSpPr/>
          <p:nvPr/>
        </p:nvGrpSpPr>
        <p:grpSpPr>
          <a:xfrm>
            <a:off x="2063749" y="1470553"/>
            <a:ext cx="1672167" cy="1884362"/>
            <a:chOff x="2063749" y="1470553"/>
            <a:chExt cx="1672167" cy="1884362"/>
          </a:xfrm>
        </p:grpSpPr>
        <p:sp>
          <p:nvSpPr>
            <p:cNvPr id="11" name="Rounded Rectangle 10"/>
            <p:cNvSpPr/>
            <p:nvPr/>
          </p:nvSpPr>
          <p:spPr>
            <a:xfrm>
              <a:off x="2063749" y="1470553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2" name="Picture 11" descr="activity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3173" y="1515677"/>
              <a:ext cx="272901" cy="272901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137710" y="1576903"/>
              <a:ext cx="1502965" cy="166583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13"/>
          <p:cNvGrpSpPr/>
          <p:nvPr/>
        </p:nvGrpSpPr>
        <p:grpSpPr>
          <a:xfrm>
            <a:off x="2044703" y="3354914"/>
            <a:ext cx="1672167" cy="1798639"/>
            <a:chOff x="2044703" y="3354914"/>
            <a:chExt cx="1672167" cy="1798639"/>
          </a:xfrm>
        </p:grpSpPr>
        <p:sp>
          <p:nvSpPr>
            <p:cNvPr id="15" name="Rounded Rectangle 14"/>
            <p:cNvSpPr/>
            <p:nvPr/>
          </p:nvSpPr>
          <p:spPr>
            <a:xfrm>
              <a:off x="2044703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14" name="Group 51"/>
            <p:cNvGrpSpPr/>
            <p:nvPr/>
          </p:nvGrpSpPr>
          <p:grpSpPr>
            <a:xfrm>
              <a:off x="3393173" y="3459709"/>
              <a:ext cx="247502" cy="309766"/>
              <a:chOff x="2472416" y="4032248"/>
              <a:chExt cx="675217" cy="845082"/>
            </a:xfrm>
          </p:grpSpPr>
          <p:pic>
            <p:nvPicPr>
              <p:cNvPr id="18" name="Picture 17" descr="sportsman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19" name="Picture 18" descr="bricks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2137710" y="3477932"/>
              <a:ext cx="1502965" cy="158515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19"/>
          <p:cNvGrpSpPr/>
          <p:nvPr/>
        </p:nvGrpSpPr>
        <p:grpSpPr>
          <a:xfrm>
            <a:off x="5408083" y="1470552"/>
            <a:ext cx="1672167" cy="1884362"/>
            <a:chOff x="5408083" y="1470552"/>
            <a:chExt cx="1672167" cy="1884362"/>
          </a:xfrm>
        </p:grpSpPr>
        <p:sp>
          <p:nvSpPr>
            <p:cNvPr id="21" name="Rounded Rectangle 20"/>
            <p:cNvSpPr/>
            <p:nvPr/>
          </p:nvSpPr>
          <p:spPr>
            <a:xfrm>
              <a:off x="5408083" y="1470552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heart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30753" y="1569740"/>
              <a:ext cx="223579" cy="182771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5502164" y="1576904"/>
              <a:ext cx="1502965" cy="166583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23"/>
          <p:cNvGrpSpPr/>
          <p:nvPr/>
        </p:nvGrpSpPr>
        <p:grpSpPr>
          <a:xfrm>
            <a:off x="5410203" y="3354913"/>
            <a:ext cx="1672167" cy="1798639"/>
            <a:chOff x="5410203" y="3354913"/>
            <a:chExt cx="1672167" cy="1798639"/>
          </a:xfrm>
        </p:grpSpPr>
        <p:sp>
          <p:nvSpPr>
            <p:cNvPr id="25" name="Rounded Rectangle 24"/>
            <p:cNvSpPr/>
            <p:nvPr/>
          </p:nvSpPr>
          <p:spPr>
            <a:xfrm>
              <a:off x="5410203" y="3354913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CH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delivery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730753" y="3452764"/>
              <a:ext cx="316711" cy="316711"/>
            </a:xfrm>
            <a:prstGeom prst="rect">
              <a:avLst/>
            </a:prstGeom>
          </p:spPr>
        </p:pic>
        <p:sp>
          <p:nvSpPr>
            <p:cNvPr id="27" name="Rectangle 26"/>
            <p:cNvSpPr/>
            <p:nvPr/>
          </p:nvSpPr>
          <p:spPr>
            <a:xfrm>
              <a:off x="5502164" y="3477933"/>
              <a:ext cx="1502965" cy="158515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4" name="Group 27"/>
          <p:cNvGrpSpPr/>
          <p:nvPr/>
        </p:nvGrpSpPr>
        <p:grpSpPr>
          <a:xfrm>
            <a:off x="3735916" y="1470553"/>
            <a:ext cx="1672167" cy="3683000"/>
            <a:chOff x="3735916" y="1470553"/>
            <a:chExt cx="1672167" cy="3683000"/>
          </a:xfrm>
        </p:grpSpPr>
        <p:sp>
          <p:nvSpPr>
            <p:cNvPr id="29" name="Rounded Rectangle 28"/>
            <p:cNvSpPr/>
            <p:nvPr/>
          </p:nvSpPr>
          <p:spPr>
            <a:xfrm>
              <a:off x="373591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VP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0" name="Picture 11" descr="value_proposition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042634" y="1544339"/>
              <a:ext cx="236043" cy="244239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3820517" y="1661590"/>
              <a:ext cx="1502965" cy="34014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“Family Console”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Access To Console users &amp; Cheap Game Development Costs</a:t>
              </a:r>
            </a:p>
            <a:p>
              <a:pPr algn="ctr"/>
              <a:endParaRPr lang="en-US" sz="1200" b="1" cap="small" dirty="0" smtClean="0">
                <a:solidFill>
                  <a:srgbClr val="008000"/>
                </a:solidFill>
              </a:endParaRPr>
            </a:p>
          </p:txBody>
        </p:sp>
      </p:grpSp>
      <p:grpSp>
        <p:nvGrpSpPr>
          <p:cNvPr id="28" name="Group 31"/>
          <p:cNvGrpSpPr/>
          <p:nvPr/>
        </p:nvGrpSpPr>
        <p:grpSpPr>
          <a:xfrm>
            <a:off x="7088714" y="1470553"/>
            <a:ext cx="1672167" cy="3683000"/>
            <a:chOff x="7088714" y="1470553"/>
            <a:chExt cx="1672167" cy="3683000"/>
          </a:xfrm>
        </p:grpSpPr>
        <p:sp>
          <p:nvSpPr>
            <p:cNvPr id="33" name="Rounded Rectangle 32"/>
            <p:cNvSpPr/>
            <p:nvPr/>
          </p:nvSpPr>
          <p:spPr>
            <a:xfrm>
              <a:off x="7088714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4" name="Picture 33" descr="sportsman_black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flipH="1">
              <a:off x="8499028" y="1549971"/>
              <a:ext cx="148244" cy="247074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7183835" y="1581394"/>
              <a:ext cx="1502965" cy="348169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Casual Gamers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Game Developers</a:t>
              </a:r>
              <a:endParaRPr lang="en-US" sz="1200" b="1" cap="small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2" name="Group 35"/>
          <p:cNvGrpSpPr/>
          <p:nvPr/>
        </p:nvGrpSpPr>
        <p:grpSpPr>
          <a:xfrm>
            <a:off x="372536" y="5153554"/>
            <a:ext cx="4199464" cy="1307306"/>
            <a:chOff x="372536" y="5153554"/>
            <a:chExt cx="4199464" cy="1307306"/>
          </a:xfrm>
        </p:grpSpPr>
        <p:sp>
          <p:nvSpPr>
            <p:cNvPr id="37" name="Rounded Rectangle 36"/>
            <p:cNvSpPr/>
            <p:nvPr/>
          </p:nvSpPr>
          <p:spPr>
            <a:xfrm>
              <a:off x="372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8" name="Picture 39" descr="dollar_red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0333" y="5221812"/>
              <a:ext cx="239478" cy="239478"/>
            </a:xfrm>
            <a:prstGeom prst="rect">
              <a:avLst/>
            </a:prstGeom>
          </p:spPr>
        </p:pic>
        <p:sp>
          <p:nvSpPr>
            <p:cNvPr id="39" name="Rectangle 38"/>
            <p:cNvSpPr/>
            <p:nvPr/>
          </p:nvSpPr>
          <p:spPr>
            <a:xfrm>
              <a:off x="457200" y="5257794"/>
              <a:ext cx="4042611" cy="11501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Platform Costs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Group 39"/>
          <p:cNvGrpSpPr/>
          <p:nvPr/>
        </p:nvGrpSpPr>
        <p:grpSpPr>
          <a:xfrm>
            <a:off x="4572000" y="5153554"/>
            <a:ext cx="4199464" cy="1307306"/>
            <a:chOff x="4572000" y="5153554"/>
            <a:chExt cx="4199464" cy="1307306"/>
          </a:xfrm>
        </p:grpSpPr>
        <p:sp>
          <p:nvSpPr>
            <p:cNvPr id="41" name="Rounded Rectangle 40"/>
            <p:cNvSpPr/>
            <p:nvPr/>
          </p:nvSpPr>
          <p:spPr>
            <a:xfrm>
              <a:off x="4572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R$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42" name="Picture 41" descr="dollar_green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467063" y="5204878"/>
              <a:ext cx="239478" cy="239478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>
            <a:xfrm>
              <a:off x="4652211" y="5274728"/>
              <a:ext cx="4042611" cy="113321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Profitable HW Sales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008000"/>
                  </a:solidFill>
                </a:rPr>
                <a:t>Royalties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229229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  <p:grpSp>
        <p:nvGrpSpPr>
          <p:cNvPr id="45" name="Group 58"/>
          <p:cNvGrpSpPr/>
          <p:nvPr/>
        </p:nvGrpSpPr>
        <p:grpSpPr>
          <a:xfrm>
            <a:off x="4878918" y="3681142"/>
            <a:ext cx="3031071" cy="2302933"/>
            <a:chOff x="4802987" y="3534260"/>
            <a:chExt cx="3107001" cy="2449816"/>
          </a:xfrm>
        </p:grpSpPr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6145205" y="4219292"/>
              <a:ext cx="2449816" cy="1079751"/>
            </a:xfrm>
            <a:prstGeom prst="straightConnector1">
              <a:avLst/>
            </a:prstGeom>
            <a:ln>
              <a:solidFill>
                <a:srgbClr val="2C7D1D"/>
              </a:solidFill>
              <a:headEnd type="arrow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6200000" flipH="1">
              <a:off x="4509694" y="3921520"/>
              <a:ext cx="2355847" cy="1769262"/>
            </a:xfrm>
            <a:prstGeom prst="straightConnector1">
              <a:avLst/>
            </a:prstGeom>
            <a:ln>
              <a:solidFill>
                <a:srgbClr val="2C7D1D"/>
              </a:solidFill>
              <a:headEnd type="arrow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0" name="Group 58"/>
          <p:cNvGrpSpPr/>
          <p:nvPr/>
        </p:nvGrpSpPr>
        <p:grpSpPr>
          <a:xfrm>
            <a:off x="5042633" y="2772831"/>
            <a:ext cx="2793272" cy="2825751"/>
            <a:chOff x="5042635" y="3158323"/>
            <a:chExt cx="2793272" cy="2825751"/>
          </a:xfrm>
        </p:grpSpPr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6118108" y="4266275"/>
              <a:ext cx="2355848" cy="1079750"/>
            </a:xfrm>
            <a:prstGeom prst="straightConnector1">
              <a:avLst/>
            </a:prstGeom>
            <a:ln>
              <a:solidFill>
                <a:srgbClr val="2C7D1D"/>
              </a:solidFill>
              <a:headEnd type="arrow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16200000" flipH="1">
              <a:off x="4394567" y="3806391"/>
              <a:ext cx="2825750" cy="1529613"/>
            </a:xfrm>
            <a:prstGeom prst="straightConnector1">
              <a:avLst/>
            </a:prstGeom>
            <a:ln>
              <a:solidFill>
                <a:srgbClr val="2C7D1D"/>
              </a:solidFill>
              <a:headEnd type="arrow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as Business Model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DE244C-1B09-E042-8B5F-19BF192EBF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61DE244C-1B09-E042-8B5F-19BF192EBF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9C84A7-A46B-BC49-A304-A18EE87E4E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379C84A7-A46B-BC49-A304-A18EE87E4E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8855CD-1BEB-3D4B-90E7-5C137E069A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graphicEl>
                                              <a:dgm id="{468855CD-1BEB-3D4B-90E7-5C137E069A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A77FE55-0739-FD4E-9E60-1F428F8768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graphicEl>
                                              <a:dgm id="{8A77FE55-0739-FD4E-9E60-1F428F8768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4FA1BA-B8FC-8745-8D46-703423D14B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graphicEl>
                                              <a:dgm id="{784FA1BA-B8FC-8745-8D46-703423D14B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Business Model Patterns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21D793-9347-4D4B-8A08-277F24F3F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4121D793-9347-4D4B-8A08-277F24F3F8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4AA7E6-2F42-6148-83A6-9FE9EF5A8C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714AA7E6-2F42-6148-83A6-9FE9EF5A8C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FF27FE-2869-6C42-8BBF-8609BB7832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6CFF27FE-2869-6C42-8BBF-8609BB7832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8F7B66-EAD0-974B-AE4E-890C76EDAC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668F7B66-EAD0-974B-AE4E-890C76EDAC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2773AB0-2CDF-8049-A622-39CC57AC3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32773AB0-2CDF-8049-A622-39CC57AC35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8B46DFF-283D-1344-BCE0-6449DF063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78B46DFF-283D-1344-BCE0-6449DF063F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Freemium</a:t>
            </a:r>
            <a:r>
              <a:rPr lang="en-US" dirty="0" smtClean="0"/>
              <a:t> Example</a:t>
            </a:r>
            <a:br>
              <a:rPr lang="en-US" dirty="0" smtClean="0"/>
            </a:br>
            <a:r>
              <a:rPr lang="en-US" dirty="0" smtClean="0"/>
              <a:t>Open Source (Red Hat)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72536" y="1470553"/>
            <a:ext cx="1672167" cy="3683000"/>
            <a:chOff x="372536" y="1470553"/>
            <a:chExt cx="1672167" cy="3683000"/>
          </a:xfrm>
        </p:grpSpPr>
        <p:sp>
          <p:nvSpPr>
            <p:cNvPr id="7" name="Rounded Rectangle 6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rings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457200" y="1568436"/>
              <a:ext cx="1502965" cy="34946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Open Source (Linux) development community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063749" y="1470553"/>
            <a:ext cx="1672167" cy="1884362"/>
            <a:chOff x="2063749" y="1470553"/>
            <a:chExt cx="1672167" cy="1884362"/>
          </a:xfrm>
        </p:grpSpPr>
        <p:sp>
          <p:nvSpPr>
            <p:cNvPr id="11" name="Rounded Rectangle 10"/>
            <p:cNvSpPr/>
            <p:nvPr/>
          </p:nvSpPr>
          <p:spPr>
            <a:xfrm>
              <a:off x="2063749" y="1470553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2" name="Picture 11" descr="activity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3173" y="1515677"/>
              <a:ext cx="272901" cy="272901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137710" y="1576903"/>
              <a:ext cx="1502965" cy="166583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Software support services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Software versioning &amp; testing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044703" y="3354914"/>
            <a:ext cx="1672167" cy="1798639"/>
            <a:chOff x="2044703" y="3354914"/>
            <a:chExt cx="1672167" cy="1798639"/>
          </a:xfrm>
        </p:grpSpPr>
        <p:sp>
          <p:nvSpPr>
            <p:cNvPr id="15" name="Rounded Rectangle 14"/>
            <p:cNvSpPr/>
            <p:nvPr/>
          </p:nvSpPr>
          <p:spPr>
            <a:xfrm>
              <a:off x="2044703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16" name="Group 51"/>
            <p:cNvGrpSpPr/>
            <p:nvPr/>
          </p:nvGrpSpPr>
          <p:grpSpPr>
            <a:xfrm>
              <a:off x="3393173" y="3459709"/>
              <a:ext cx="247502" cy="309766"/>
              <a:chOff x="2472416" y="4032248"/>
              <a:chExt cx="675217" cy="845082"/>
            </a:xfrm>
          </p:grpSpPr>
          <p:pic>
            <p:nvPicPr>
              <p:cNvPr id="18" name="Picture 17" descr="sportsman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19" name="Picture 18" descr="bricks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2137710" y="3477932"/>
              <a:ext cx="1502965" cy="158515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Red Hat (</a:t>
              </a:r>
              <a:r>
                <a:rPr lang="en-US" sz="1200" cap="small" dirty="0" err="1" smtClean="0">
                  <a:solidFill>
                    <a:srgbClr val="000000"/>
                  </a:solidFill>
                </a:rPr>
                <a:t>linux</a:t>
              </a:r>
              <a:r>
                <a:rPr lang="en-US" sz="1200" cap="small" dirty="0" smtClean="0">
                  <a:solidFill>
                    <a:srgbClr val="000000"/>
                  </a:solidFill>
                </a:rPr>
                <a:t>) Software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408083" y="1470552"/>
            <a:ext cx="1672167" cy="1884362"/>
            <a:chOff x="5408083" y="1470552"/>
            <a:chExt cx="1672167" cy="1884362"/>
          </a:xfrm>
        </p:grpSpPr>
        <p:sp>
          <p:nvSpPr>
            <p:cNvPr id="21" name="Rounded Rectangle 20"/>
            <p:cNvSpPr/>
            <p:nvPr/>
          </p:nvSpPr>
          <p:spPr>
            <a:xfrm>
              <a:off x="5408083" y="1470552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hear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730753" y="1569740"/>
              <a:ext cx="223579" cy="182771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5502164" y="1576904"/>
              <a:ext cx="1502965" cy="166583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Self-service &amp; direct access to engineers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410203" y="3354913"/>
            <a:ext cx="1672167" cy="1798639"/>
            <a:chOff x="5410203" y="3354913"/>
            <a:chExt cx="1672167" cy="1798639"/>
          </a:xfrm>
        </p:grpSpPr>
        <p:sp>
          <p:nvSpPr>
            <p:cNvPr id="25" name="Rounded Rectangle 24"/>
            <p:cNvSpPr/>
            <p:nvPr/>
          </p:nvSpPr>
          <p:spPr>
            <a:xfrm>
              <a:off x="5410203" y="3354913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CH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delivery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30753" y="3452764"/>
              <a:ext cx="316711" cy="316711"/>
            </a:xfrm>
            <a:prstGeom prst="rect">
              <a:avLst/>
            </a:prstGeom>
          </p:spPr>
        </p:pic>
        <p:sp>
          <p:nvSpPr>
            <p:cNvPr id="27" name="Rectangle 26"/>
            <p:cNvSpPr/>
            <p:nvPr/>
          </p:nvSpPr>
          <p:spPr>
            <a:xfrm>
              <a:off x="5502164" y="3477933"/>
              <a:ext cx="1502965" cy="158515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err="1" smtClean="0">
                  <a:solidFill>
                    <a:srgbClr val="000000"/>
                  </a:solidFill>
                </a:rPr>
                <a:t>RedHat.com</a:t>
              </a:r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Red Hat global branches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735916" y="1470553"/>
            <a:ext cx="1672167" cy="3683000"/>
            <a:chOff x="3735916" y="1470553"/>
            <a:chExt cx="1672167" cy="3683000"/>
          </a:xfrm>
        </p:grpSpPr>
        <p:sp>
          <p:nvSpPr>
            <p:cNvPr id="29" name="Rounded Rectangle 28"/>
            <p:cNvSpPr/>
            <p:nvPr/>
          </p:nvSpPr>
          <p:spPr>
            <a:xfrm>
              <a:off x="373591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VP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0" name="Picture 11" descr="value_propositi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042634" y="1544339"/>
              <a:ext cx="236043" cy="244239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3820517" y="1661590"/>
              <a:ext cx="1502965" cy="34014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Free (Linux) open source based software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Continuously upgraded, services &amp; guaranteed Software </a:t>
              </a:r>
              <a:endParaRPr lang="en-US" sz="1200" b="1" cap="small" dirty="0">
                <a:solidFill>
                  <a:srgbClr val="2C7D1D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088714" y="1470553"/>
            <a:ext cx="1672167" cy="3683000"/>
            <a:chOff x="7088714" y="1470553"/>
            <a:chExt cx="1672167" cy="3683000"/>
          </a:xfrm>
        </p:grpSpPr>
        <p:sp>
          <p:nvSpPr>
            <p:cNvPr id="33" name="Rounded Rectangle 32"/>
            <p:cNvSpPr/>
            <p:nvPr/>
          </p:nvSpPr>
          <p:spPr>
            <a:xfrm>
              <a:off x="7088714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4" name="Picture 33" descr="sportsman_black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8499028" y="1549971"/>
              <a:ext cx="148244" cy="247074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7183835" y="1581394"/>
              <a:ext cx="1502965" cy="348169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Self-service users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Enterprise clients</a:t>
              </a:r>
              <a:endParaRPr lang="en-US" sz="1200" b="1" cap="small" dirty="0">
                <a:solidFill>
                  <a:srgbClr val="2C7D1D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72536" y="5153554"/>
            <a:ext cx="4199464" cy="1307306"/>
            <a:chOff x="372536" y="5153554"/>
            <a:chExt cx="4199464" cy="1307306"/>
          </a:xfrm>
        </p:grpSpPr>
        <p:sp>
          <p:nvSpPr>
            <p:cNvPr id="37" name="Rounded Rectangle 36"/>
            <p:cNvSpPr/>
            <p:nvPr/>
          </p:nvSpPr>
          <p:spPr>
            <a:xfrm>
              <a:off x="372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8" name="Picture 39" descr="dollar_red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60333" y="5221812"/>
              <a:ext cx="239478" cy="239478"/>
            </a:xfrm>
            <a:prstGeom prst="rect">
              <a:avLst/>
            </a:prstGeom>
          </p:spPr>
        </p:pic>
        <p:sp>
          <p:nvSpPr>
            <p:cNvPr id="39" name="Rectangle 38"/>
            <p:cNvSpPr/>
            <p:nvPr/>
          </p:nvSpPr>
          <p:spPr>
            <a:xfrm>
              <a:off x="457200" y="5257794"/>
              <a:ext cx="4042611" cy="11501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Elements of a service company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572000" y="5153554"/>
            <a:ext cx="4199464" cy="1307306"/>
            <a:chOff x="4572000" y="5153554"/>
            <a:chExt cx="4199464" cy="1307306"/>
          </a:xfrm>
        </p:grpSpPr>
        <p:sp>
          <p:nvSpPr>
            <p:cNvPr id="41" name="Rounded Rectangle 40"/>
            <p:cNvSpPr/>
            <p:nvPr/>
          </p:nvSpPr>
          <p:spPr>
            <a:xfrm>
              <a:off x="4572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R$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42" name="Picture 41" descr="dollar_green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467063" y="5204878"/>
              <a:ext cx="239478" cy="239478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>
            <a:xfrm>
              <a:off x="4652211" y="5274728"/>
              <a:ext cx="4042611" cy="113321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Free software</a:t>
              </a:r>
            </a:p>
            <a:p>
              <a:pPr algn="ctr"/>
              <a:endParaRPr lang="en-US" sz="1200" b="1" cap="small" dirty="0" smtClean="0">
                <a:solidFill>
                  <a:srgbClr val="2C7D1D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Professional Subscriptions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307666" y="767664"/>
            <a:ext cx="2453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Free Services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72536" y="1470553"/>
            <a:ext cx="1672167" cy="3683000"/>
            <a:chOff x="372536" y="1470553"/>
            <a:chExt cx="1672167" cy="3683000"/>
          </a:xfrm>
        </p:grpSpPr>
        <p:sp>
          <p:nvSpPr>
            <p:cNvPr id="7" name="Rounded Rectangle 6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rings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457200" y="1568436"/>
              <a:ext cx="1502965" cy="34946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Payment Providers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Distribution Partners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Telco Partners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063749" y="1470553"/>
            <a:ext cx="1672167" cy="1884362"/>
            <a:chOff x="2063749" y="1470553"/>
            <a:chExt cx="1672167" cy="1884362"/>
          </a:xfrm>
        </p:grpSpPr>
        <p:sp>
          <p:nvSpPr>
            <p:cNvPr id="11" name="Rounded Rectangle 10"/>
            <p:cNvSpPr/>
            <p:nvPr/>
          </p:nvSpPr>
          <p:spPr>
            <a:xfrm>
              <a:off x="2063749" y="1470553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2" name="Picture 11" descr="activity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3173" y="1515677"/>
              <a:ext cx="272901" cy="272901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137710" y="1576903"/>
              <a:ext cx="1502965" cy="166583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SW Development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044703" y="3354914"/>
            <a:ext cx="1672167" cy="1798639"/>
            <a:chOff x="2044703" y="3354914"/>
            <a:chExt cx="1672167" cy="1798639"/>
          </a:xfrm>
        </p:grpSpPr>
        <p:sp>
          <p:nvSpPr>
            <p:cNvPr id="15" name="Rounded Rectangle 14"/>
            <p:cNvSpPr/>
            <p:nvPr/>
          </p:nvSpPr>
          <p:spPr>
            <a:xfrm>
              <a:off x="2044703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16" name="Group 51"/>
            <p:cNvGrpSpPr/>
            <p:nvPr/>
          </p:nvGrpSpPr>
          <p:grpSpPr>
            <a:xfrm>
              <a:off x="3393173" y="3459709"/>
              <a:ext cx="247502" cy="309766"/>
              <a:chOff x="2472416" y="4032248"/>
              <a:chExt cx="675217" cy="845082"/>
            </a:xfrm>
          </p:grpSpPr>
          <p:pic>
            <p:nvPicPr>
              <p:cNvPr id="18" name="Picture 17" descr="sportsman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19" name="Picture 18" descr="bricks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2137710" y="3477932"/>
              <a:ext cx="1502965" cy="158515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Software Developers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Software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408083" y="1470552"/>
            <a:ext cx="1672167" cy="1884362"/>
            <a:chOff x="5408083" y="1470552"/>
            <a:chExt cx="1672167" cy="1884362"/>
          </a:xfrm>
        </p:grpSpPr>
        <p:sp>
          <p:nvSpPr>
            <p:cNvPr id="21" name="Rounded Rectangle 20"/>
            <p:cNvSpPr/>
            <p:nvPr/>
          </p:nvSpPr>
          <p:spPr>
            <a:xfrm>
              <a:off x="5408083" y="1470552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heart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30753" y="1569740"/>
              <a:ext cx="223579" cy="182771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5502164" y="1576904"/>
              <a:ext cx="1502965" cy="166583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Mass Customized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5410203" y="3354913"/>
            <a:ext cx="1672167" cy="1798639"/>
          </a:xfrm>
          <a:prstGeom prst="roundRect">
            <a:avLst>
              <a:gd name="adj" fmla="val 843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50" dirty="0" smtClean="0">
                <a:solidFill>
                  <a:schemeClr val="tx1"/>
                </a:solidFill>
              </a:rPr>
              <a:t>CH</a:t>
            </a:r>
            <a:endParaRPr lang="en-US" sz="1050" dirty="0">
              <a:solidFill>
                <a:schemeClr val="tx1"/>
              </a:solidFill>
            </a:endParaRPr>
          </a:p>
        </p:txBody>
      </p:sp>
      <p:pic>
        <p:nvPicPr>
          <p:cNvPr id="26" name="Picture 25" descr="delivery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30753" y="3452764"/>
            <a:ext cx="316711" cy="316711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502164" y="3477933"/>
            <a:ext cx="1502965" cy="15851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cap="small" dirty="0" err="1" smtClean="0">
                <a:solidFill>
                  <a:srgbClr val="000000"/>
                </a:solidFill>
              </a:rPr>
              <a:t>Skype.com</a:t>
            </a:r>
            <a:endParaRPr lang="en-US" sz="1200" cap="small" dirty="0" smtClean="0">
              <a:solidFill>
                <a:srgbClr val="000000"/>
              </a:solidFill>
            </a:endParaRPr>
          </a:p>
          <a:p>
            <a:pPr algn="ctr"/>
            <a:endParaRPr lang="en-US" sz="1200" cap="small" dirty="0" smtClean="0">
              <a:solidFill>
                <a:srgbClr val="000000"/>
              </a:solidFill>
            </a:endParaRPr>
          </a:p>
          <a:p>
            <a:pPr algn="ctr"/>
            <a:r>
              <a:rPr lang="en-US" sz="1200" cap="small" dirty="0" smtClean="0">
                <a:solidFill>
                  <a:srgbClr val="000000"/>
                </a:solidFill>
              </a:rPr>
              <a:t>Headset Partnerships</a:t>
            </a:r>
            <a:endParaRPr lang="en-US" sz="1200" cap="small" dirty="0">
              <a:solidFill>
                <a:srgbClr val="00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735916" y="1470553"/>
            <a:ext cx="1672167" cy="3683000"/>
            <a:chOff x="3735916" y="1470553"/>
            <a:chExt cx="1672167" cy="3683000"/>
          </a:xfrm>
        </p:grpSpPr>
        <p:sp>
          <p:nvSpPr>
            <p:cNvPr id="29" name="Rounded Rectangle 28"/>
            <p:cNvSpPr/>
            <p:nvPr/>
          </p:nvSpPr>
          <p:spPr>
            <a:xfrm>
              <a:off x="373591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VP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0" name="Picture 11" descr="value_proposition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042634" y="1544339"/>
              <a:ext cx="236043" cy="244239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3820517" y="1661590"/>
              <a:ext cx="1502965" cy="34014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Free Internet &amp; Video Calling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Cheap calls to phones (</a:t>
              </a:r>
              <a:r>
                <a:rPr lang="en-US" sz="1200" b="1" cap="small" dirty="0" err="1" smtClean="0">
                  <a:solidFill>
                    <a:srgbClr val="2C7D1D"/>
                  </a:solidFill>
                </a:rPr>
                <a:t>SkypeOut</a:t>
              </a:r>
              <a:r>
                <a:rPr lang="en-US" sz="1200" b="1" cap="small" dirty="0" smtClean="0">
                  <a:solidFill>
                    <a:srgbClr val="2C7D1D"/>
                  </a:solidFill>
                </a:rPr>
                <a:t>) </a:t>
              </a:r>
              <a:endParaRPr lang="en-US" sz="1200" b="1" cap="small" dirty="0">
                <a:solidFill>
                  <a:srgbClr val="2C7D1D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088714" y="1470553"/>
            <a:ext cx="1672167" cy="3683000"/>
            <a:chOff x="7088714" y="1470553"/>
            <a:chExt cx="1672167" cy="3683000"/>
          </a:xfrm>
        </p:grpSpPr>
        <p:sp>
          <p:nvSpPr>
            <p:cNvPr id="33" name="Rounded Rectangle 32"/>
            <p:cNvSpPr/>
            <p:nvPr/>
          </p:nvSpPr>
          <p:spPr>
            <a:xfrm>
              <a:off x="7088714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4" name="Picture 33" descr="sportsman_black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flipH="1">
              <a:off x="8499028" y="1549971"/>
              <a:ext cx="148244" cy="247074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7183835" y="1581394"/>
              <a:ext cx="1502965" cy="348169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Web Users Globally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People who want to call phones</a:t>
              </a:r>
              <a:endParaRPr lang="en-US" sz="1200" b="1" cap="small" dirty="0">
                <a:solidFill>
                  <a:srgbClr val="2C7D1D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72536" y="5153554"/>
            <a:ext cx="4199464" cy="1307306"/>
            <a:chOff x="372536" y="5153554"/>
            <a:chExt cx="4199464" cy="1307306"/>
          </a:xfrm>
        </p:grpSpPr>
        <p:sp>
          <p:nvSpPr>
            <p:cNvPr id="37" name="Rounded Rectangle 36"/>
            <p:cNvSpPr/>
            <p:nvPr/>
          </p:nvSpPr>
          <p:spPr>
            <a:xfrm>
              <a:off x="372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8" name="Picture 39" descr="dollar_red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0333" y="5221812"/>
              <a:ext cx="239478" cy="239478"/>
            </a:xfrm>
            <a:prstGeom prst="rect">
              <a:avLst/>
            </a:prstGeom>
          </p:spPr>
        </p:pic>
        <p:sp>
          <p:nvSpPr>
            <p:cNvPr id="39" name="Rectangle 38"/>
            <p:cNvSpPr/>
            <p:nvPr/>
          </p:nvSpPr>
          <p:spPr>
            <a:xfrm>
              <a:off x="457200" y="5257794"/>
              <a:ext cx="4042611" cy="11501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Software Development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Complaint Management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572000" y="5153554"/>
            <a:ext cx="4199464" cy="1307306"/>
            <a:chOff x="4572000" y="5153554"/>
            <a:chExt cx="4199464" cy="1307306"/>
          </a:xfrm>
        </p:grpSpPr>
        <p:sp>
          <p:nvSpPr>
            <p:cNvPr id="41" name="Rounded Rectangle 40"/>
            <p:cNvSpPr/>
            <p:nvPr/>
          </p:nvSpPr>
          <p:spPr>
            <a:xfrm>
              <a:off x="4572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R$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42" name="Picture 41" descr="dollar_green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467063" y="5204878"/>
              <a:ext cx="239478" cy="239478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>
            <a:xfrm>
              <a:off x="4652211" y="5274728"/>
              <a:ext cx="4042611" cy="113321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chemeClr val="accent2"/>
                  </a:solidFill>
                </a:rPr>
                <a:t>Free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err="1" smtClean="0">
                  <a:solidFill>
                    <a:srgbClr val="2C7D1D"/>
                  </a:solidFill>
                </a:rPr>
                <a:t>SkypeOut</a:t>
              </a:r>
              <a:r>
                <a:rPr lang="en-US" sz="1200" b="1" cap="small" dirty="0" smtClean="0">
                  <a:solidFill>
                    <a:srgbClr val="2C7D1D"/>
                  </a:solidFill>
                </a:rPr>
                <a:t> Pre-paid or Subscription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HW Sales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PV215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Bait &amp; Hook Examples</a:t>
            </a:r>
            <a:br>
              <a:rPr lang="en-US" dirty="0" smtClean="0"/>
            </a:br>
            <a:r>
              <a:rPr lang="en-US" dirty="0" smtClean="0"/>
              <a:t>Free mobile phones</a:t>
            </a:r>
            <a:endParaRPr lang="en-US" dirty="0"/>
          </a:p>
        </p:txBody>
      </p:sp>
      <p:grpSp>
        <p:nvGrpSpPr>
          <p:cNvPr id="2" name="Group 5"/>
          <p:cNvGrpSpPr/>
          <p:nvPr/>
        </p:nvGrpSpPr>
        <p:grpSpPr>
          <a:xfrm>
            <a:off x="372536" y="1470553"/>
            <a:ext cx="1672167" cy="3683000"/>
            <a:chOff x="372536" y="1470553"/>
            <a:chExt cx="1672167" cy="3683000"/>
          </a:xfrm>
        </p:grpSpPr>
        <p:sp>
          <p:nvSpPr>
            <p:cNvPr id="7" name="Rounded Rectangle 6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rings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457200" y="1568436"/>
              <a:ext cx="1502965" cy="34946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Device Manufacturers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9"/>
          <p:cNvGrpSpPr/>
          <p:nvPr/>
        </p:nvGrpSpPr>
        <p:grpSpPr>
          <a:xfrm>
            <a:off x="2063749" y="1470553"/>
            <a:ext cx="1672167" cy="1884362"/>
            <a:chOff x="2063749" y="1470553"/>
            <a:chExt cx="1672167" cy="1884362"/>
          </a:xfrm>
        </p:grpSpPr>
        <p:sp>
          <p:nvSpPr>
            <p:cNvPr id="11" name="Rounded Rectangle 10"/>
            <p:cNvSpPr/>
            <p:nvPr/>
          </p:nvSpPr>
          <p:spPr>
            <a:xfrm>
              <a:off x="2063749" y="1470553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2" name="Picture 11" descr="activity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3173" y="1515677"/>
              <a:ext cx="272901" cy="272901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137710" y="1576903"/>
              <a:ext cx="1502965" cy="166583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Services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13"/>
          <p:cNvGrpSpPr/>
          <p:nvPr/>
        </p:nvGrpSpPr>
        <p:grpSpPr>
          <a:xfrm>
            <a:off x="2044703" y="3354914"/>
            <a:ext cx="1672167" cy="1798639"/>
            <a:chOff x="2044703" y="3354914"/>
            <a:chExt cx="1672167" cy="1798639"/>
          </a:xfrm>
        </p:grpSpPr>
        <p:sp>
          <p:nvSpPr>
            <p:cNvPr id="15" name="Rounded Rectangle 14"/>
            <p:cNvSpPr/>
            <p:nvPr/>
          </p:nvSpPr>
          <p:spPr>
            <a:xfrm>
              <a:off x="2044703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14" name="Group 51"/>
            <p:cNvGrpSpPr/>
            <p:nvPr/>
          </p:nvGrpSpPr>
          <p:grpSpPr>
            <a:xfrm>
              <a:off x="3393173" y="3459709"/>
              <a:ext cx="247502" cy="309766"/>
              <a:chOff x="2472416" y="4032248"/>
              <a:chExt cx="675217" cy="845082"/>
            </a:xfrm>
          </p:grpSpPr>
          <p:pic>
            <p:nvPicPr>
              <p:cNvPr id="18" name="Picture 17" descr="sportsman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19" name="Picture 18" descr="bricks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2137710" y="3477932"/>
              <a:ext cx="1502965" cy="158515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Network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19"/>
          <p:cNvGrpSpPr/>
          <p:nvPr/>
        </p:nvGrpSpPr>
        <p:grpSpPr>
          <a:xfrm>
            <a:off x="5408083" y="1470552"/>
            <a:ext cx="1672167" cy="1884362"/>
            <a:chOff x="5408083" y="1470552"/>
            <a:chExt cx="1672167" cy="1884362"/>
          </a:xfrm>
        </p:grpSpPr>
        <p:sp>
          <p:nvSpPr>
            <p:cNvPr id="21" name="Rounded Rectangle 20"/>
            <p:cNvSpPr/>
            <p:nvPr/>
          </p:nvSpPr>
          <p:spPr>
            <a:xfrm>
              <a:off x="5408083" y="1470552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heart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30753" y="1569740"/>
              <a:ext cx="223579" cy="182771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5502164" y="1576904"/>
              <a:ext cx="1502965" cy="166583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Contractual Lock-in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23"/>
          <p:cNvGrpSpPr/>
          <p:nvPr/>
        </p:nvGrpSpPr>
        <p:grpSpPr>
          <a:xfrm>
            <a:off x="5410203" y="3354913"/>
            <a:ext cx="1672167" cy="1798639"/>
            <a:chOff x="5410203" y="3354913"/>
            <a:chExt cx="1672167" cy="1798639"/>
          </a:xfrm>
        </p:grpSpPr>
        <p:sp>
          <p:nvSpPr>
            <p:cNvPr id="25" name="Rounded Rectangle 24"/>
            <p:cNvSpPr/>
            <p:nvPr/>
          </p:nvSpPr>
          <p:spPr>
            <a:xfrm>
              <a:off x="5410203" y="3354913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CH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delivery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730753" y="3452764"/>
              <a:ext cx="316711" cy="316711"/>
            </a:xfrm>
            <a:prstGeom prst="rect">
              <a:avLst/>
            </a:prstGeom>
          </p:spPr>
        </p:pic>
        <p:sp>
          <p:nvSpPr>
            <p:cNvPr id="27" name="Rectangle 26"/>
            <p:cNvSpPr/>
            <p:nvPr/>
          </p:nvSpPr>
          <p:spPr>
            <a:xfrm>
              <a:off x="5502164" y="3477933"/>
              <a:ext cx="1502965" cy="158515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4" name="Group 27"/>
          <p:cNvGrpSpPr/>
          <p:nvPr/>
        </p:nvGrpSpPr>
        <p:grpSpPr>
          <a:xfrm>
            <a:off x="3735916" y="1470553"/>
            <a:ext cx="1672167" cy="3683000"/>
            <a:chOff x="3735916" y="1470553"/>
            <a:chExt cx="1672167" cy="3683000"/>
          </a:xfrm>
        </p:grpSpPr>
        <p:sp>
          <p:nvSpPr>
            <p:cNvPr id="29" name="Rounded Rectangle 28"/>
            <p:cNvSpPr/>
            <p:nvPr/>
          </p:nvSpPr>
          <p:spPr>
            <a:xfrm>
              <a:off x="373591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VP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0" name="Picture 11" descr="value_proposition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042634" y="1544339"/>
              <a:ext cx="236043" cy="244239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3820517" y="1661590"/>
              <a:ext cx="1502965" cy="34014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chemeClr val="accent2"/>
                  </a:solidFill>
                </a:rPr>
                <a:t>Free Phones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Subscription</a:t>
              </a:r>
              <a:endParaRPr lang="en-US" sz="1200" b="1" cap="small" dirty="0">
                <a:solidFill>
                  <a:srgbClr val="2C7D1D"/>
                </a:solidFill>
              </a:endParaRPr>
            </a:p>
          </p:txBody>
        </p:sp>
      </p:grpSp>
      <p:grpSp>
        <p:nvGrpSpPr>
          <p:cNvPr id="28" name="Group 31"/>
          <p:cNvGrpSpPr/>
          <p:nvPr/>
        </p:nvGrpSpPr>
        <p:grpSpPr>
          <a:xfrm>
            <a:off x="7088714" y="1470553"/>
            <a:ext cx="1672167" cy="3683000"/>
            <a:chOff x="7088714" y="1470553"/>
            <a:chExt cx="1672167" cy="3683000"/>
          </a:xfrm>
        </p:grpSpPr>
        <p:sp>
          <p:nvSpPr>
            <p:cNvPr id="33" name="Rounded Rectangle 32"/>
            <p:cNvSpPr/>
            <p:nvPr/>
          </p:nvSpPr>
          <p:spPr>
            <a:xfrm>
              <a:off x="7088714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4" name="Picture 33" descr="sportsman_black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flipH="1">
              <a:off x="8499028" y="1549971"/>
              <a:ext cx="148244" cy="247074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7183835" y="1581394"/>
              <a:ext cx="1502965" cy="348169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Cust</a:t>
              </a:r>
              <a:r>
                <a:rPr lang="en-US" sz="1200" b="1" cap="small" dirty="0" smtClean="0">
                  <a:solidFill>
                    <a:srgbClr val="2C7D1D"/>
                  </a:solidFill>
                </a:rPr>
                <a:t>omers</a:t>
              </a:r>
              <a:endParaRPr lang="en-US" sz="1200" b="1" cap="small" dirty="0">
                <a:solidFill>
                  <a:srgbClr val="2C7D1D"/>
                </a:solidFill>
              </a:endParaRPr>
            </a:p>
          </p:txBody>
        </p:sp>
      </p:grpSp>
      <p:grpSp>
        <p:nvGrpSpPr>
          <p:cNvPr id="32" name="Group 35"/>
          <p:cNvGrpSpPr/>
          <p:nvPr/>
        </p:nvGrpSpPr>
        <p:grpSpPr>
          <a:xfrm>
            <a:off x="372536" y="5153554"/>
            <a:ext cx="4199464" cy="1307306"/>
            <a:chOff x="372536" y="5153554"/>
            <a:chExt cx="4199464" cy="1307306"/>
          </a:xfrm>
        </p:grpSpPr>
        <p:sp>
          <p:nvSpPr>
            <p:cNvPr id="37" name="Rounded Rectangle 36"/>
            <p:cNvSpPr/>
            <p:nvPr/>
          </p:nvSpPr>
          <p:spPr>
            <a:xfrm>
              <a:off x="372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8" name="Picture 39" descr="dollar_red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0333" y="5221812"/>
              <a:ext cx="239478" cy="239478"/>
            </a:xfrm>
            <a:prstGeom prst="rect">
              <a:avLst/>
            </a:prstGeom>
          </p:spPr>
        </p:pic>
        <p:sp>
          <p:nvSpPr>
            <p:cNvPr id="39" name="Rectangle 38"/>
            <p:cNvSpPr/>
            <p:nvPr/>
          </p:nvSpPr>
          <p:spPr>
            <a:xfrm>
              <a:off x="457200" y="5257794"/>
              <a:ext cx="4042611" cy="11501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Network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Phones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Services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Group 39"/>
          <p:cNvGrpSpPr/>
          <p:nvPr/>
        </p:nvGrpSpPr>
        <p:grpSpPr>
          <a:xfrm>
            <a:off x="4572000" y="5153554"/>
            <a:ext cx="4199464" cy="1307306"/>
            <a:chOff x="4572000" y="5153554"/>
            <a:chExt cx="4199464" cy="1307306"/>
          </a:xfrm>
        </p:grpSpPr>
        <p:sp>
          <p:nvSpPr>
            <p:cNvPr id="41" name="Rounded Rectangle 40"/>
            <p:cNvSpPr/>
            <p:nvPr/>
          </p:nvSpPr>
          <p:spPr>
            <a:xfrm>
              <a:off x="4572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R$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42" name="Picture 41" descr="dollar_green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467063" y="5204878"/>
              <a:ext cx="239478" cy="239478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>
            <a:xfrm>
              <a:off x="4652211" y="5274728"/>
              <a:ext cx="4042611" cy="113321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cap="small" dirty="0" smtClean="0">
                  <a:solidFill>
                    <a:srgbClr val="2C7D1D"/>
                  </a:solidFill>
                </a:rPr>
                <a:t>N </a:t>
              </a:r>
              <a:r>
                <a:rPr lang="en-US" sz="1200" b="1" cap="small" dirty="0" err="1" smtClean="0">
                  <a:solidFill>
                    <a:srgbClr val="2C7D1D"/>
                  </a:solidFill>
                </a:rPr>
                <a:t>x</a:t>
              </a:r>
              <a:r>
                <a:rPr lang="en-US" sz="1200" b="1" cap="small" dirty="0" smtClean="0">
                  <a:solidFill>
                    <a:srgbClr val="2C7D1D"/>
                  </a:solidFill>
                </a:rPr>
                <a:t> monthly subscription</a:t>
              </a:r>
            </a:p>
            <a:p>
              <a:pPr algn="ctr"/>
              <a:endParaRPr lang="en-US" sz="1200" b="1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b="1" cap="small" dirty="0" smtClean="0">
                  <a:solidFill>
                    <a:srgbClr val="DA1F28"/>
                  </a:solidFill>
                </a:rPr>
                <a:t>1 </a:t>
              </a:r>
              <a:r>
                <a:rPr lang="en-US" sz="1200" b="1" cap="small" dirty="0" err="1" smtClean="0">
                  <a:solidFill>
                    <a:srgbClr val="DA1F28"/>
                  </a:solidFill>
                </a:rPr>
                <a:t>x</a:t>
              </a:r>
              <a:r>
                <a:rPr lang="en-US" sz="1200" b="1" cap="small" dirty="0" smtClean="0">
                  <a:solidFill>
                    <a:srgbClr val="DA1F28"/>
                  </a:solidFill>
                </a:rPr>
                <a:t> Free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307666" y="767664"/>
            <a:ext cx="2453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13008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Multiple</a:t>
            </a:r>
            <a:r>
              <a:rPr lang="cs-CZ" dirty="0" smtClean="0"/>
              <a:t> </a:t>
            </a:r>
            <a:r>
              <a:rPr lang="en-US" dirty="0" smtClean="0"/>
              <a:t>Business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3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DE244C-1B09-E042-8B5F-19BF192EBF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61DE244C-1B09-E042-8B5F-19BF192EBF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9C84A7-A46B-BC49-A304-A18EE87E4E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379C84A7-A46B-BC49-A304-A18EE87E4E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8855CD-1BEB-3D4B-90E7-5C137E069A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graphicEl>
                                              <a:dgm id="{468855CD-1BEB-3D4B-90E7-5C137E069A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42F52F-339F-4005-BBB5-8D12BC54ED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graphicEl>
                                              <a:dgm id="{C942F52F-339F-4005-BBB5-8D12BC54ED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PV215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1279" y="244285"/>
            <a:ext cx="8229600" cy="579472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Nespresso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Model</a:t>
            </a:r>
            <a:endParaRPr lang="en-US" dirty="0"/>
          </a:p>
        </p:txBody>
      </p:sp>
      <p:grpSp>
        <p:nvGrpSpPr>
          <p:cNvPr id="2" name="Group 5"/>
          <p:cNvGrpSpPr/>
          <p:nvPr/>
        </p:nvGrpSpPr>
        <p:grpSpPr>
          <a:xfrm>
            <a:off x="372536" y="1470553"/>
            <a:ext cx="1672167" cy="3683000"/>
            <a:chOff x="372536" y="1470553"/>
            <a:chExt cx="1672167" cy="3683000"/>
          </a:xfrm>
        </p:grpSpPr>
        <p:sp>
          <p:nvSpPr>
            <p:cNvPr id="7" name="Rounded Rectangle 6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rings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457200" y="1568436"/>
              <a:ext cx="1502965" cy="34946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Retailers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9"/>
          <p:cNvGrpSpPr/>
          <p:nvPr/>
        </p:nvGrpSpPr>
        <p:grpSpPr>
          <a:xfrm>
            <a:off x="2063749" y="1470553"/>
            <a:ext cx="1672167" cy="1884362"/>
            <a:chOff x="2063749" y="1470553"/>
            <a:chExt cx="1672167" cy="1884362"/>
          </a:xfrm>
        </p:grpSpPr>
        <p:sp>
          <p:nvSpPr>
            <p:cNvPr id="11" name="Rounded Rectangle 10"/>
            <p:cNvSpPr/>
            <p:nvPr/>
          </p:nvSpPr>
          <p:spPr>
            <a:xfrm>
              <a:off x="2063749" y="1470553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2" name="Picture 11" descr="activity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3173" y="1515677"/>
              <a:ext cx="272901" cy="272901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2137710" y="1576903"/>
              <a:ext cx="1502965" cy="166583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Production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Marketing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13"/>
          <p:cNvGrpSpPr/>
          <p:nvPr/>
        </p:nvGrpSpPr>
        <p:grpSpPr>
          <a:xfrm>
            <a:off x="2044703" y="3354914"/>
            <a:ext cx="1672167" cy="1798639"/>
            <a:chOff x="2044703" y="3354914"/>
            <a:chExt cx="1672167" cy="1798639"/>
          </a:xfrm>
        </p:grpSpPr>
        <p:sp>
          <p:nvSpPr>
            <p:cNvPr id="15" name="Rounded Rectangle 14"/>
            <p:cNvSpPr/>
            <p:nvPr/>
          </p:nvSpPr>
          <p:spPr>
            <a:xfrm>
              <a:off x="2044703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14" name="Group 51"/>
            <p:cNvGrpSpPr/>
            <p:nvPr/>
          </p:nvGrpSpPr>
          <p:grpSpPr>
            <a:xfrm>
              <a:off x="3393173" y="3459709"/>
              <a:ext cx="247502" cy="309766"/>
              <a:chOff x="2472416" y="4032248"/>
              <a:chExt cx="675217" cy="845082"/>
            </a:xfrm>
          </p:grpSpPr>
          <p:pic>
            <p:nvPicPr>
              <p:cNvPr id="18" name="Picture 17" descr="sportsman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19" name="Picture 18" descr="bricks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2137710" y="3477932"/>
              <a:ext cx="1502965" cy="158515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Manufacturing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Plants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/>
              </a:r>
              <a:br>
                <a:rPr lang="cs-CZ" sz="1200" cap="small" dirty="0" smtClean="0">
                  <a:solidFill>
                    <a:srgbClr val="000000"/>
                  </a:solidFill>
                </a:rPr>
              </a:br>
              <a:r>
                <a:rPr lang="cs-CZ" sz="1200" cap="small" dirty="0" smtClean="0">
                  <a:solidFill>
                    <a:srgbClr val="000000"/>
                  </a:solidFill>
                </a:rPr>
                <a:t/>
              </a:r>
              <a:br>
                <a:rPr lang="cs-CZ" sz="1200" cap="small" dirty="0" smtClean="0">
                  <a:solidFill>
                    <a:srgbClr val="000000"/>
                  </a:solidFill>
                </a:rPr>
              </a:br>
              <a:r>
                <a:rPr lang="cs-CZ" sz="1200" cap="small" dirty="0" smtClean="0">
                  <a:solidFill>
                    <a:srgbClr val="000000"/>
                  </a:solidFill>
                </a:rPr>
                <a:t>Brand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protfolio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19"/>
          <p:cNvGrpSpPr/>
          <p:nvPr/>
        </p:nvGrpSpPr>
        <p:grpSpPr>
          <a:xfrm>
            <a:off x="5408083" y="1470552"/>
            <a:ext cx="1672167" cy="1884362"/>
            <a:chOff x="5408083" y="1470552"/>
            <a:chExt cx="1672167" cy="1884362"/>
          </a:xfrm>
        </p:grpSpPr>
        <p:sp>
          <p:nvSpPr>
            <p:cNvPr id="21" name="Rounded Rectangle 20"/>
            <p:cNvSpPr/>
            <p:nvPr/>
          </p:nvSpPr>
          <p:spPr>
            <a:xfrm>
              <a:off x="5408083" y="1470552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heart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30753" y="1569740"/>
              <a:ext cx="223579" cy="182771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5502164" y="1576904"/>
              <a:ext cx="1502965" cy="166583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Retail</a:t>
              </a:r>
            </a:p>
            <a:p>
              <a:pPr algn="ctr"/>
              <a:endParaRPr lang="cs-CZ" sz="1200" cap="small" dirty="0">
                <a:solidFill>
                  <a:srgbClr val="000000"/>
                </a:solidFill>
              </a:endParaRPr>
            </a:p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On-line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shop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4" name="Group 27"/>
          <p:cNvGrpSpPr/>
          <p:nvPr/>
        </p:nvGrpSpPr>
        <p:grpSpPr>
          <a:xfrm>
            <a:off x="3735916" y="1470553"/>
            <a:ext cx="1672167" cy="3683000"/>
            <a:chOff x="3735916" y="1470553"/>
            <a:chExt cx="1672167" cy="3683000"/>
          </a:xfrm>
        </p:grpSpPr>
        <p:sp>
          <p:nvSpPr>
            <p:cNvPr id="29" name="Rounded Rectangle 28"/>
            <p:cNvSpPr/>
            <p:nvPr/>
          </p:nvSpPr>
          <p:spPr>
            <a:xfrm>
              <a:off x="373591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VP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0" name="Picture 11" descr="value_propositi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042634" y="1544339"/>
              <a:ext cx="236043" cy="244239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3820517" y="1661590"/>
              <a:ext cx="1502965" cy="34014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b="1" cap="small" dirty="0" smtClean="0">
                  <a:solidFill>
                    <a:schemeClr val="tx1"/>
                  </a:solidFill>
                </a:rPr>
                <a:t>Dolce Gusto. Mulit-</a:t>
              </a:r>
              <a:r>
                <a:rPr lang="cs-CZ" sz="1200" b="1" cap="small" dirty="0" err="1" smtClean="0">
                  <a:solidFill>
                    <a:schemeClr val="tx1"/>
                  </a:solidFill>
                </a:rPr>
                <a:t>beverage</a:t>
              </a:r>
              <a:r>
                <a:rPr lang="cs-CZ" sz="1200" b="1" cap="small" dirty="0" smtClean="0">
                  <a:solidFill>
                    <a:schemeClr val="tx1"/>
                  </a:solidFill>
                </a:rPr>
                <a:t> </a:t>
              </a:r>
              <a:r>
                <a:rPr lang="cs-CZ" sz="1200" b="1" cap="small" dirty="0" err="1" smtClean="0">
                  <a:solidFill>
                    <a:schemeClr val="tx1"/>
                  </a:solidFill>
                </a:rPr>
                <a:t>machine</a:t>
              </a:r>
              <a:r>
                <a:rPr lang="cs-CZ" sz="1200" b="1" cap="small" dirty="0" smtClean="0">
                  <a:solidFill>
                    <a:schemeClr val="tx1"/>
                  </a:solidFill>
                </a:rPr>
                <a:t> &amp; </a:t>
              </a:r>
              <a:r>
                <a:rPr lang="cs-CZ" sz="1200" b="1" cap="small" dirty="0" err="1" smtClean="0">
                  <a:solidFill>
                    <a:schemeClr val="tx1"/>
                  </a:solidFill>
                </a:rPr>
                <a:t>pods</a:t>
              </a:r>
              <a:endParaRPr lang="cs-CZ" sz="1200" b="1" cap="small" dirty="0" smtClean="0">
                <a:solidFill>
                  <a:schemeClr val="tx1"/>
                </a:solidFill>
              </a:endParaRPr>
            </a:p>
            <a:p>
              <a:pPr algn="ctr"/>
              <a:endParaRPr lang="cs-CZ" sz="1200" b="1" cap="small" dirty="0">
                <a:solidFill>
                  <a:schemeClr val="tx1"/>
                </a:solidFill>
              </a:endParaRPr>
            </a:p>
            <a:p>
              <a:pPr algn="ctr"/>
              <a:r>
                <a:rPr lang="cs-CZ" sz="1200" b="1" cap="small" dirty="0" smtClean="0">
                  <a:solidFill>
                    <a:schemeClr val="tx1"/>
                  </a:solidFill>
                </a:rPr>
                <a:t>Nescafé: </a:t>
              </a:r>
              <a:r>
                <a:rPr lang="cs-CZ" sz="1200" b="1" cap="small" dirty="0" err="1" smtClean="0">
                  <a:solidFill>
                    <a:schemeClr val="tx1"/>
                  </a:solidFill>
                </a:rPr>
                <a:t>Quality</a:t>
              </a:r>
              <a:r>
                <a:rPr lang="cs-CZ" sz="1200" b="1" cap="small" dirty="0" smtClean="0">
                  <a:solidFill>
                    <a:schemeClr val="tx1"/>
                  </a:solidFill>
                </a:rPr>
                <a:t> instant </a:t>
              </a:r>
              <a:r>
                <a:rPr lang="cs-CZ" sz="1200" b="1" cap="small" dirty="0" err="1" smtClean="0">
                  <a:solidFill>
                    <a:schemeClr val="tx1"/>
                  </a:solidFill>
                </a:rPr>
                <a:t>coffe</a:t>
              </a:r>
              <a:endParaRPr lang="en-US" sz="1200" b="1" cap="small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31"/>
          <p:cNvGrpSpPr/>
          <p:nvPr/>
        </p:nvGrpSpPr>
        <p:grpSpPr>
          <a:xfrm>
            <a:off x="7088714" y="1470553"/>
            <a:ext cx="1672167" cy="3683000"/>
            <a:chOff x="7088714" y="1470553"/>
            <a:chExt cx="1672167" cy="3683000"/>
          </a:xfrm>
        </p:grpSpPr>
        <p:sp>
          <p:nvSpPr>
            <p:cNvPr id="33" name="Rounded Rectangle 32"/>
            <p:cNvSpPr/>
            <p:nvPr/>
          </p:nvSpPr>
          <p:spPr>
            <a:xfrm>
              <a:off x="7088714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4" name="Picture 33" descr="sportsman_black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8499028" y="1549971"/>
              <a:ext cx="148244" cy="247074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7183835" y="1581394"/>
              <a:ext cx="1502965" cy="348169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b="1" cap="small" dirty="0" err="1" smtClean="0">
                  <a:solidFill>
                    <a:srgbClr val="2C7D1D"/>
                  </a:solidFill>
                </a:rPr>
                <a:t>Mass</a:t>
              </a:r>
              <a:r>
                <a:rPr lang="cs-CZ" sz="1200" b="1" cap="small" dirty="0" smtClean="0">
                  <a:solidFill>
                    <a:srgbClr val="2C7D1D"/>
                  </a:solidFill>
                </a:rPr>
                <a:t> Market</a:t>
              </a:r>
              <a:endParaRPr lang="en-US" sz="1200" b="1" cap="small" dirty="0">
                <a:solidFill>
                  <a:srgbClr val="2C7D1D"/>
                </a:solidFill>
              </a:endParaRPr>
            </a:p>
          </p:txBody>
        </p:sp>
      </p:grpSp>
      <p:grpSp>
        <p:nvGrpSpPr>
          <p:cNvPr id="32" name="Group 35"/>
          <p:cNvGrpSpPr/>
          <p:nvPr/>
        </p:nvGrpSpPr>
        <p:grpSpPr>
          <a:xfrm>
            <a:off x="372536" y="5153554"/>
            <a:ext cx="4199464" cy="1307306"/>
            <a:chOff x="372536" y="5153554"/>
            <a:chExt cx="4199464" cy="1307306"/>
          </a:xfrm>
        </p:grpSpPr>
        <p:sp>
          <p:nvSpPr>
            <p:cNvPr id="37" name="Rounded Rectangle 36"/>
            <p:cNvSpPr/>
            <p:nvPr/>
          </p:nvSpPr>
          <p:spPr>
            <a:xfrm>
              <a:off x="372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8" name="Picture 39" descr="dollar_red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60333" y="5221812"/>
              <a:ext cx="239478" cy="239478"/>
            </a:xfrm>
            <a:prstGeom prst="rect">
              <a:avLst/>
            </a:prstGeom>
          </p:spPr>
        </p:pic>
        <p:sp>
          <p:nvSpPr>
            <p:cNvPr id="39" name="Rectangle 38"/>
            <p:cNvSpPr/>
            <p:nvPr/>
          </p:nvSpPr>
          <p:spPr>
            <a:xfrm>
              <a:off x="457200" y="5257794"/>
              <a:ext cx="4042611" cy="11501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Marketing &amp; sales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production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Group 39"/>
          <p:cNvGrpSpPr/>
          <p:nvPr/>
        </p:nvGrpSpPr>
        <p:grpSpPr>
          <a:xfrm>
            <a:off x="4572000" y="5153554"/>
            <a:ext cx="4199464" cy="1307306"/>
            <a:chOff x="4572000" y="5153554"/>
            <a:chExt cx="4199464" cy="1307306"/>
          </a:xfrm>
        </p:grpSpPr>
        <p:sp>
          <p:nvSpPr>
            <p:cNvPr id="41" name="Rounded Rectangle 40"/>
            <p:cNvSpPr/>
            <p:nvPr/>
          </p:nvSpPr>
          <p:spPr>
            <a:xfrm>
              <a:off x="4572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R$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42" name="Picture 41" descr="dollar_green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467063" y="5204878"/>
              <a:ext cx="239478" cy="239478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>
            <a:xfrm>
              <a:off x="4652211" y="5274728"/>
              <a:ext cx="4042611" cy="113321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b="1" cap="small" dirty="0" smtClean="0">
                  <a:solidFill>
                    <a:srgbClr val="2C7D1D"/>
                  </a:solidFill>
                </a:rPr>
                <a:t>Sales </a:t>
              </a:r>
              <a:r>
                <a:rPr lang="cs-CZ" sz="1200" b="1" cap="small" dirty="0" err="1" smtClean="0">
                  <a:solidFill>
                    <a:srgbClr val="2C7D1D"/>
                  </a:solidFill>
                </a:rPr>
                <a:t>Through</a:t>
              </a:r>
              <a:r>
                <a:rPr lang="cs-CZ" sz="1200" b="1" cap="small" dirty="0" smtClean="0">
                  <a:solidFill>
                    <a:srgbClr val="2C7D1D"/>
                  </a:solidFill>
                </a:rPr>
                <a:t> </a:t>
              </a:r>
              <a:r>
                <a:rPr lang="cs-CZ" sz="1200" b="1" cap="small" dirty="0" err="1" smtClean="0">
                  <a:solidFill>
                    <a:srgbClr val="2C7D1D"/>
                  </a:solidFill>
                </a:rPr>
                <a:t>Reatil</a:t>
              </a:r>
              <a:r>
                <a:rPr lang="cs-CZ" sz="1200" b="1" cap="small" dirty="0" smtClean="0">
                  <a:solidFill>
                    <a:srgbClr val="2C7D1D"/>
                  </a:solidFill>
                </a:rPr>
                <a:t/>
              </a:r>
              <a:br>
                <a:rPr lang="cs-CZ" sz="1200" b="1" cap="small" dirty="0" smtClean="0">
                  <a:solidFill>
                    <a:srgbClr val="2C7D1D"/>
                  </a:solidFill>
                </a:rPr>
              </a:br>
              <a:r>
                <a:rPr lang="cs-CZ" sz="1200" b="1" cap="small" dirty="0" smtClean="0">
                  <a:solidFill>
                    <a:srgbClr val="2C7D1D"/>
                  </a:solidFill>
                </a:rPr>
                <a:t>(</a:t>
              </a:r>
              <a:r>
                <a:rPr lang="cs-CZ" sz="1200" b="1" cap="small" dirty="0" err="1" smtClean="0">
                  <a:solidFill>
                    <a:srgbClr val="2C7D1D"/>
                  </a:solidFill>
                </a:rPr>
                <a:t>Lower</a:t>
              </a:r>
              <a:r>
                <a:rPr lang="cs-CZ" sz="1200" b="1" cap="small" dirty="0" smtClean="0">
                  <a:solidFill>
                    <a:srgbClr val="2C7D1D"/>
                  </a:solidFill>
                </a:rPr>
                <a:t> </a:t>
              </a:r>
              <a:r>
                <a:rPr lang="cs-CZ" sz="1200" b="1" cap="small" dirty="0" err="1" smtClean="0">
                  <a:solidFill>
                    <a:srgbClr val="2C7D1D"/>
                  </a:solidFill>
                </a:rPr>
                <a:t>margin</a:t>
              </a:r>
              <a:r>
                <a:rPr lang="cs-CZ" sz="1200" b="1" cap="small" dirty="0" smtClean="0">
                  <a:solidFill>
                    <a:srgbClr val="2C7D1D"/>
                  </a:solidFill>
                </a:rPr>
                <a:t>)</a:t>
              </a:r>
              <a:endParaRPr lang="en-US" sz="1200" b="1" cap="small" dirty="0" smtClean="0">
                <a:solidFill>
                  <a:srgbClr val="DA1F28"/>
                </a:solidFill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307666" y="767664"/>
            <a:ext cx="2453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  <p:grpSp>
        <p:nvGrpSpPr>
          <p:cNvPr id="40" name="Skupina 39"/>
          <p:cNvGrpSpPr/>
          <p:nvPr/>
        </p:nvGrpSpPr>
        <p:grpSpPr>
          <a:xfrm>
            <a:off x="5410203" y="3354913"/>
            <a:ext cx="1672167" cy="1798639"/>
            <a:chOff x="5410203" y="3354913"/>
            <a:chExt cx="1672167" cy="1798639"/>
          </a:xfrm>
        </p:grpSpPr>
        <p:grpSp>
          <p:nvGrpSpPr>
            <p:cNvPr id="20" name="Group 23"/>
            <p:cNvGrpSpPr/>
            <p:nvPr/>
          </p:nvGrpSpPr>
          <p:grpSpPr>
            <a:xfrm>
              <a:off x="5410203" y="3354913"/>
              <a:ext cx="1672167" cy="1798639"/>
              <a:chOff x="5410203" y="3354913"/>
              <a:chExt cx="1672167" cy="1798639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5410203" y="3354913"/>
                <a:ext cx="1672167" cy="1798639"/>
              </a:xfrm>
              <a:prstGeom prst="roundRect">
                <a:avLst>
                  <a:gd name="adj" fmla="val 843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050" dirty="0" smtClean="0">
                    <a:solidFill>
                      <a:schemeClr val="tx1"/>
                    </a:solidFill>
                  </a:rPr>
                  <a:t>CH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6" name="Picture 25" descr="delivery.png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30753" y="3452764"/>
                <a:ext cx="316711" cy="316711"/>
              </a:xfrm>
              <a:prstGeom prst="rect">
                <a:avLst/>
              </a:prstGeom>
            </p:spPr>
          </p:pic>
          <p:sp>
            <p:nvSpPr>
              <p:cNvPr id="27" name="Rectangle 26"/>
              <p:cNvSpPr/>
              <p:nvPr/>
            </p:nvSpPr>
            <p:spPr>
              <a:xfrm>
                <a:off x="5502164" y="3477933"/>
                <a:ext cx="1502965" cy="158515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cap="small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" name="Rectangle 26"/>
            <p:cNvSpPr/>
            <p:nvPr/>
          </p:nvSpPr>
          <p:spPr>
            <a:xfrm>
              <a:off x="5519617" y="3490009"/>
              <a:ext cx="1502965" cy="158515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Retail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sp>
        <p:nvSpPr>
          <p:cNvPr id="46" name="Title 4"/>
          <p:cNvSpPr txBox="1">
            <a:spLocks/>
          </p:cNvSpPr>
          <p:nvPr/>
        </p:nvSpPr>
        <p:spPr>
          <a:xfrm>
            <a:off x="579670" y="758230"/>
            <a:ext cx="6062290" cy="579472"/>
          </a:xfrm>
          <a:prstGeom prst="rect">
            <a:avLst/>
          </a:prstGeom>
        </p:spPr>
        <p:txBody>
          <a:bodyPr vert="horz" rtlCol="0" anchor="ctr">
            <a:normAutofit fontScale="9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cs-CZ" dirty="0" smtClean="0"/>
              <a:t>Nescafé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5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“Pattern in architecture is the idea of capturing architectural design ideas as archetypal and reusable descriptions.”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Business Models with similar characteristics, similar arrangements of business model Building Blocks, or similar behaviors can be distilled into the form of Business Model Pattern.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Model Pattern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24820" y="2743200"/>
            <a:ext cx="386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Christopher Alexander, Architect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43550" y="889863"/>
            <a:ext cx="3392366" cy="519182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Nespresso</a:t>
            </a:r>
            <a:endParaRPr lang="cs-CZ" dirty="0"/>
          </a:p>
        </p:txBody>
      </p:sp>
      <p:pic>
        <p:nvPicPr>
          <p:cNvPr id="47" name="Obrázek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393" y="283294"/>
            <a:ext cx="1896488" cy="1138164"/>
          </a:xfrm>
          <a:prstGeom prst="rect">
            <a:avLst/>
          </a:prstGeom>
        </p:spPr>
      </p:pic>
      <p:grpSp>
        <p:nvGrpSpPr>
          <p:cNvPr id="49" name="Group 5"/>
          <p:cNvGrpSpPr/>
          <p:nvPr/>
        </p:nvGrpSpPr>
        <p:grpSpPr>
          <a:xfrm>
            <a:off x="372536" y="1470553"/>
            <a:ext cx="1672167" cy="3683000"/>
            <a:chOff x="372536" y="1470553"/>
            <a:chExt cx="1672167" cy="3683000"/>
          </a:xfrm>
        </p:grpSpPr>
        <p:sp>
          <p:nvSpPr>
            <p:cNvPr id="50" name="Rounded Rectangle 6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51" name="Picture 7" descr="rings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52" name="Rectangle 8"/>
            <p:cNvSpPr/>
            <p:nvPr/>
          </p:nvSpPr>
          <p:spPr>
            <a:xfrm>
              <a:off x="457200" y="1568436"/>
              <a:ext cx="1502965" cy="34946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Coffee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machine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manufacturers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3" name="Group 9"/>
          <p:cNvGrpSpPr/>
          <p:nvPr/>
        </p:nvGrpSpPr>
        <p:grpSpPr>
          <a:xfrm>
            <a:off x="2063749" y="1470553"/>
            <a:ext cx="1672167" cy="1884362"/>
            <a:chOff x="2063749" y="1470553"/>
            <a:chExt cx="1672167" cy="1884362"/>
          </a:xfrm>
        </p:grpSpPr>
        <p:sp>
          <p:nvSpPr>
            <p:cNvPr id="54" name="Rounded Rectangle 10"/>
            <p:cNvSpPr/>
            <p:nvPr/>
          </p:nvSpPr>
          <p:spPr>
            <a:xfrm>
              <a:off x="2063749" y="1470553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55" name="Picture 11" descr="activity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3173" y="1515677"/>
              <a:ext cx="272901" cy="272901"/>
            </a:xfrm>
            <a:prstGeom prst="rect">
              <a:avLst/>
            </a:prstGeom>
          </p:spPr>
        </p:pic>
        <p:sp>
          <p:nvSpPr>
            <p:cNvPr id="56" name="Rectangle 12"/>
            <p:cNvSpPr/>
            <p:nvPr/>
          </p:nvSpPr>
          <p:spPr>
            <a:xfrm>
              <a:off x="2137710" y="1576903"/>
              <a:ext cx="1502965" cy="166583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Production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Marketing</a:t>
              </a:r>
            </a:p>
            <a:p>
              <a:pPr algn="ctr"/>
              <a:r>
                <a:rPr lang="cs-CZ" sz="1200" cap="small" dirty="0" err="1">
                  <a:solidFill>
                    <a:srgbClr val="000000"/>
                  </a:solidFill>
                </a:rPr>
                <a:t>L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ogistics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7" name="Group 13"/>
          <p:cNvGrpSpPr/>
          <p:nvPr/>
        </p:nvGrpSpPr>
        <p:grpSpPr>
          <a:xfrm>
            <a:off x="2044703" y="3354914"/>
            <a:ext cx="1672167" cy="1798639"/>
            <a:chOff x="2044703" y="3354914"/>
            <a:chExt cx="1672167" cy="1798639"/>
          </a:xfrm>
        </p:grpSpPr>
        <p:sp>
          <p:nvSpPr>
            <p:cNvPr id="58" name="Rounded Rectangle 14"/>
            <p:cNvSpPr/>
            <p:nvPr/>
          </p:nvSpPr>
          <p:spPr>
            <a:xfrm>
              <a:off x="2044703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59" name="Group 51"/>
            <p:cNvGrpSpPr/>
            <p:nvPr/>
          </p:nvGrpSpPr>
          <p:grpSpPr>
            <a:xfrm>
              <a:off x="3393173" y="3459709"/>
              <a:ext cx="247502" cy="309766"/>
              <a:chOff x="2472416" y="4032248"/>
              <a:chExt cx="675217" cy="845082"/>
            </a:xfrm>
          </p:grpSpPr>
          <p:pic>
            <p:nvPicPr>
              <p:cNvPr id="61" name="Picture 17" descr="sportsman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62" name="Picture 18" descr="bricks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sp>
          <p:nvSpPr>
            <p:cNvPr id="60" name="Rectangle 16"/>
            <p:cNvSpPr/>
            <p:nvPr/>
          </p:nvSpPr>
          <p:spPr>
            <a:xfrm>
              <a:off x="2137710" y="3477932"/>
              <a:ext cx="1502965" cy="158515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Distribution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channels</a:t>
              </a:r>
              <a:endParaRPr lang="cs-CZ" sz="1200" cap="small" dirty="0" smtClean="0">
                <a:solidFill>
                  <a:srgbClr val="000000"/>
                </a:solidFill>
              </a:endParaRPr>
            </a:p>
            <a:p>
              <a:pPr algn="ctr"/>
              <a:endParaRPr lang="cs-CZ" sz="1200" cap="small" dirty="0">
                <a:solidFill>
                  <a:srgbClr val="000000"/>
                </a:solidFill>
              </a:endParaRPr>
            </a:p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Patents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on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system</a:t>
              </a:r>
              <a:endParaRPr lang="cs-CZ" sz="1200" cap="small" dirty="0" smtClean="0">
                <a:solidFill>
                  <a:srgbClr val="000000"/>
                </a:solidFill>
              </a:endParaRPr>
            </a:p>
            <a:p>
              <a:pPr algn="ctr"/>
              <a:endParaRPr lang="cs-CZ" sz="1200" cap="small" dirty="0">
                <a:solidFill>
                  <a:srgbClr val="000000"/>
                </a:solidFill>
              </a:endParaRPr>
            </a:p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Brand</a:t>
              </a:r>
            </a:p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Production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plants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3" name="Group 19"/>
          <p:cNvGrpSpPr/>
          <p:nvPr/>
        </p:nvGrpSpPr>
        <p:grpSpPr>
          <a:xfrm>
            <a:off x="5408083" y="1470552"/>
            <a:ext cx="1672167" cy="1205296"/>
            <a:chOff x="5408083" y="1470552"/>
            <a:chExt cx="1672167" cy="1884362"/>
          </a:xfrm>
        </p:grpSpPr>
        <p:sp>
          <p:nvSpPr>
            <p:cNvPr id="64" name="Rounded Rectangle 20"/>
            <p:cNvSpPr/>
            <p:nvPr/>
          </p:nvSpPr>
          <p:spPr>
            <a:xfrm>
              <a:off x="5408083" y="1470552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65" name="Picture 21" descr="heart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30753" y="1569740"/>
              <a:ext cx="223579" cy="182771"/>
            </a:xfrm>
            <a:prstGeom prst="rect">
              <a:avLst/>
            </a:prstGeom>
          </p:spPr>
        </p:pic>
        <p:sp>
          <p:nvSpPr>
            <p:cNvPr id="66" name="Rectangle 22"/>
            <p:cNvSpPr/>
            <p:nvPr/>
          </p:nvSpPr>
          <p:spPr>
            <a:xfrm>
              <a:off x="5502164" y="1576904"/>
              <a:ext cx="1502965" cy="166583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Nespresso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club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7" name="Group 27"/>
          <p:cNvGrpSpPr/>
          <p:nvPr/>
        </p:nvGrpSpPr>
        <p:grpSpPr>
          <a:xfrm>
            <a:off x="3735916" y="1470553"/>
            <a:ext cx="1672167" cy="3683000"/>
            <a:chOff x="3735916" y="1470553"/>
            <a:chExt cx="1672167" cy="3683000"/>
          </a:xfrm>
        </p:grpSpPr>
        <p:sp>
          <p:nvSpPr>
            <p:cNvPr id="68" name="Rounded Rectangle 28"/>
            <p:cNvSpPr/>
            <p:nvPr/>
          </p:nvSpPr>
          <p:spPr>
            <a:xfrm>
              <a:off x="373591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VP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69" name="Picture 11" descr="value_propositi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042634" y="1544339"/>
              <a:ext cx="236043" cy="244239"/>
            </a:xfrm>
            <a:prstGeom prst="rect">
              <a:avLst/>
            </a:prstGeom>
          </p:spPr>
        </p:pic>
        <p:sp>
          <p:nvSpPr>
            <p:cNvPr id="70" name="Rectangle 30"/>
            <p:cNvSpPr/>
            <p:nvPr/>
          </p:nvSpPr>
          <p:spPr>
            <a:xfrm>
              <a:off x="3820517" y="1661590"/>
              <a:ext cx="1502965" cy="34014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b="1" cap="small" dirty="0" err="1" smtClean="0">
                  <a:solidFill>
                    <a:schemeClr val="tx1"/>
                  </a:solidFill>
                </a:rPr>
                <a:t>High-ned</a:t>
              </a:r>
              <a:r>
                <a:rPr lang="cs-CZ" sz="1200" b="1" cap="small" dirty="0" smtClean="0">
                  <a:solidFill>
                    <a:schemeClr val="tx1"/>
                  </a:solidFill>
                </a:rPr>
                <a:t> restaurant </a:t>
              </a:r>
              <a:r>
                <a:rPr lang="cs-CZ" sz="1200" b="1" cap="small" dirty="0" err="1" smtClean="0">
                  <a:solidFill>
                    <a:schemeClr val="tx1"/>
                  </a:solidFill>
                </a:rPr>
                <a:t>quality</a:t>
              </a:r>
              <a:r>
                <a:rPr lang="cs-CZ" sz="1200" b="1" cap="small" dirty="0" smtClean="0">
                  <a:solidFill>
                    <a:schemeClr val="tx1"/>
                  </a:solidFill>
                </a:rPr>
                <a:t> espresso </a:t>
              </a:r>
              <a:r>
                <a:rPr lang="cs-CZ" sz="1200" b="1" cap="small" dirty="0" err="1" smtClean="0">
                  <a:solidFill>
                    <a:schemeClr val="tx1"/>
                  </a:solidFill>
                </a:rPr>
                <a:t>at</a:t>
              </a:r>
              <a:r>
                <a:rPr lang="cs-CZ" sz="1200" b="1" cap="small" dirty="0" smtClean="0">
                  <a:solidFill>
                    <a:schemeClr val="tx1"/>
                  </a:solidFill>
                </a:rPr>
                <a:t> </a:t>
              </a:r>
              <a:r>
                <a:rPr lang="cs-CZ" sz="1200" b="1" cap="small" dirty="0" err="1" smtClean="0">
                  <a:solidFill>
                    <a:schemeClr val="tx1"/>
                  </a:solidFill>
                </a:rPr>
                <a:t>home</a:t>
              </a:r>
              <a:endParaRPr lang="en-US" sz="1200" b="1" cap="small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31"/>
          <p:cNvGrpSpPr/>
          <p:nvPr/>
        </p:nvGrpSpPr>
        <p:grpSpPr>
          <a:xfrm>
            <a:off x="7088714" y="1470553"/>
            <a:ext cx="1672167" cy="3683000"/>
            <a:chOff x="7088714" y="1470553"/>
            <a:chExt cx="1672167" cy="3683000"/>
          </a:xfrm>
        </p:grpSpPr>
        <p:sp>
          <p:nvSpPr>
            <p:cNvPr id="72" name="Rounded Rectangle 32"/>
            <p:cNvSpPr/>
            <p:nvPr/>
          </p:nvSpPr>
          <p:spPr>
            <a:xfrm>
              <a:off x="7088714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73" name="Picture 33" descr="sportsman_black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8499028" y="1549971"/>
              <a:ext cx="148244" cy="247074"/>
            </a:xfrm>
            <a:prstGeom prst="rect">
              <a:avLst/>
            </a:prstGeom>
          </p:spPr>
        </p:pic>
        <p:sp>
          <p:nvSpPr>
            <p:cNvPr id="74" name="Rectangle 34"/>
            <p:cNvSpPr/>
            <p:nvPr/>
          </p:nvSpPr>
          <p:spPr>
            <a:xfrm>
              <a:off x="7183835" y="1581394"/>
              <a:ext cx="1502965" cy="348169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b="1" cap="small" dirty="0" err="1" smtClean="0">
                  <a:solidFill>
                    <a:srgbClr val="2C7D1D"/>
                  </a:solidFill>
                </a:rPr>
                <a:t>Households</a:t>
              </a:r>
              <a:endParaRPr lang="cs-CZ" sz="1200" b="1" cap="small" dirty="0" smtClean="0">
                <a:solidFill>
                  <a:srgbClr val="2C7D1D"/>
                </a:solidFill>
              </a:endParaRPr>
            </a:p>
            <a:p>
              <a:pPr algn="ctr"/>
              <a:endParaRPr lang="cs-CZ" sz="1200" b="1" cap="small" dirty="0">
                <a:solidFill>
                  <a:srgbClr val="2C7D1D"/>
                </a:solidFill>
              </a:endParaRPr>
            </a:p>
            <a:p>
              <a:pPr algn="ctr"/>
              <a:r>
                <a:rPr lang="cs-CZ" sz="1200" b="1" cap="small" dirty="0" smtClean="0">
                  <a:solidFill>
                    <a:srgbClr val="2C7D1D"/>
                  </a:solidFill>
                </a:rPr>
                <a:t>Office market</a:t>
              </a:r>
              <a:endParaRPr lang="en-US" sz="1200" b="1" cap="small" dirty="0">
                <a:solidFill>
                  <a:srgbClr val="2C7D1D"/>
                </a:solidFill>
              </a:endParaRPr>
            </a:p>
          </p:txBody>
        </p:sp>
      </p:grpSp>
      <p:grpSp>
        <p:nvGrpSpPr>
          <p:cNvPr id="75" name="Group 35"/>
          <p:cNvGrpSpPr/>
          <p:nvPr/>
        </p:nvGrpSpPr>
        <p:grpSpPr>
          <a:xfrm>
            <a:off x="372536" y="5153554"/>
            <a:ext cx="4199464" cy="1307306"/>
            <a:chOff x="372536" y="5153554"/>
            <a:chExt cx="4199464" cy="1307306"/>
          </a:xfrm>
        </p:grpSpPr>
        <p:sp>
          <p:nvSpPr>
            <p:cNvPr id="76" name="Rounded Rectangle 36"/>
            <p:cNvSpPr/>
            <p:nvPr/>
          </p:nvSpPr>
          <p:spPr>
            <a:xfrm>
              <a:off x="372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77" name="Picture 39" descr="dollar_red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60333" y="5221812"/>
              <a:ext cx="239478" cy="239478"/>
            </a:xfrm>
            <a:prstGeom prst="rect">
              <a:avLst/>
            </a:prstGeom>
          </p:spPr>
        </p:pic>
        <p:sp>
          <p:nvSpPr>
            <p:cNvPr id="78" name="Rectangle 38"/>
            <p:cNvSpPr/>
            <p:nvPr/>
          </p:nvSpPr>
          <p:spPr>
            <a:xfrm>
              <a:off x="457200" y="5257794"/>
              <a:ext cx="4042611" cy="11501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Manufacturing</a:t>
              </a:r>
              <a:endParaRPr lang="cs-CZ" sz="1200" cap="small" dirty="0" smtClean="0">
                <a:solidFill>
                  <a:srgbClr val="000000"/>
                </a:solidFill>
              </a:endParaRPr>
            </a:p>
            <a:p>
              <a:pPr algn="ctr"/>
              <a:endParaRPr lang="cs-CZ" sz="1200" cap="small" dirty="0">
                <a:solidFill>
                  <a:srgbClr val="000000"/>
                </a:solidFill>
              </a:endParaRPr>
            </a:p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Marketing</a:t>
              </a:r>
            </a:p>
            <a:p>
              <a:pPr algn="ctr"/>
              <a:endParaRPr lang="cs-CZ" sz="1200" cap="small" dirty="0">
                <a:solidFill>
                  <a:srgbClr val="000000"/>
                </a:solidFill>
              </a:endParaRPr>
            </a:p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Distribution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&amp;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channels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9" name="Group 39"/>
          <p:cNvGrpSpPr/>
          <p:nvPr/>
        </p:nvGrpSpPr>
        <p:grpSpPr>
          <a:xfrm>
            <a:off x="4572000" y="5153554"/>
            <a:ext cx="4199464" cy="1307306"/>
            <a:chOff x="4572000" y="5153554"/>
            <a:chExt cx="4199464" cy="1307306"/>
          </a:xfrm>
        </p:grpSpPr>
        <p:sp>
          <p:nvSpPr>
            <p:cNvPr id="80" name="Rounded Rectangle 40"/>
            <p:cNvSpPr/>
            <p:nvPr/>
          </p:nvSpPr>
          <p:spPr>
            <a:xfrm>
              <a:off x="4572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R$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81" name="Picture 41" descr="dollar_green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467063" y="5204878"/>
              <a:ext cx="239478" cy="239478"/>
            </a:xfrm>
            <a:prstGeom prst="rect">
              <a:avLst/>
            </a:prstGeom>
          </p:spPr>
        </p:pic>
        <p:sp>
          <p:nvSpPr>
            <p:cNvPr id="82" name="Rectangle 42"/>
            <p:cNvSpPr/>
            <p:nvPr/>
          </p:nvSpPr>
          <p:spPr>
            <a:xfrm>
              <a:off x="4652211" y="5274728"/>
              <a:ext cx="4042611" cy="113321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b="1" cap="small" dirty="0" err="1" smtClean="0">
                  <a:solidFill>
                    <a:srgbClr val="2C7D1D"/>
                  </a:solidFill>
                </a:rPr>
                <a:t>Main</a:t>
              </a:r>
              <a:r>
                <a:rPr lang="cs-CZ" sz="1200" b="1" cap="small" dirty="0" smtClean="0">
                  <a:solidFill>
                    <a:srgbClr val="2C7D1D"/>
                  </a:solidFill>
                </a:rPr>
                <a:t> </a:t>
              </a:r>
              <a:r>
                <a:rPr lang="cs-CZ" sz="1200" b="1" cap="small" dirty="0" err="1" smtClean="0">
                  <a:solidFill>
                    <a:srgbClr val="2C7D1D"/>
                  </a:solidFill>
                </a:rPr>
                <a:t>revenues</a:t>
              </a:r>
              <a:r>
                <a:rPr lang="cs-CZ" sz="1200" b="1" cap="small" dirty="0" smtClean="0">
                  <a:solidFill>
                    <a:srgbClr val="2C7D1D"/>
                  </a:solidFill>
                </a:rPr>
                <a:t>: </a:t>
              </a:r>
              <a:r>
                <a:rPr lang="cs-CZ" sz="1200" b="1" cap="small" dirty="0" err="1" smtClean="0">
                  <a:solidFill>
                    <a:srgbClr val="2C7D1D"/>
                  </a:solidFill>
                </a:rPr>
                <a:t>capsules</a:t>
              </a:r>
              <a:endParaRPr lang="cs-CZ" sz="1200" b="1" cap="small" dirty="0" smtClean="0">
                <a:solidFill>
                  <a:srgbClr val="2C7D1D"/>
                </a:solidFill>
              </a:endParaRPr>
            </a:p>
            <a:p>
              <a:pPr algn="ctr"/>
              <a:endParaRPr lang="cs-CZ" sz="1200" b="1" cap="small" dirty="0">
                <a:solidFill>
                  <a:srgbClr val="2C7D1D"/>
                </a:solidFill>
              </a:endParaRPr>
            </a:p>
            <a:p>
              <a:pPr algn="ctr"/>
              <a:r>
                <a:rPr lang="cs-CZ" sz="1200" b="1" cap="small" dirty="0" err="1" smtClean="0">
                  <a:solidFill>
                    <a:srgbClr val="2C7D1D"/>
                  </a:solidFill>
                </a:rPr>
                <a:t>Others</a:t>
              </a:r>
              <a:r>
                <a:rPr lang="cs-CZ" sz="1200" b="1" cap="small" dirty="0" smtClean="0">
                  <a:solidFill>
                    <a:srgbClr val="2C7D1D"/>
                  </a:solidFill>
                </a:rPr>
                <a:t>: </a:t>
              </a:r>
              <a:r>
                <a:rPr lang="cs-CZ" sz="1200" b="1" cap="small" dirty="0" err="1" smtClean="0">
                  <a:solidFill>
                    <a:srgbClr val="2C7D1D"/>
                  </a:solidFill>
                </a:rPr>
                <a:t>Machines</a:t>
              </a:r>
              <a:r>
                <a:rPr lang="cs-CZ" sz="1200" b="1" cap="small" dirty="0" smtClean="0">
                  <a:solidFill>
                    <a:srgbClr val="2C7D1D"/>
                  </a:solidFill>
                </a:rPr>
                <a:t> &amp; </a:t>
              </a:r>
              <a:r>
                <a:rPr lang="cs-CZ" sz="1200" b="1" cap="small" dirty="0" err="1" smtClean="0">
                  <a:solidFill>
                    <a:srgbClr val="2C7D1D"/>
                  </a:solidFill>
                </a:rPr>
                <a:t>accessories</a:t>
              </a:r>
              <a:endParaRPr lang="en-US" sz="1200" b="1" cap="small" dirty="0" smtClean="0">
                <a:solidFill>
                  <a:srgbClr val="DA1F28"/>
                </a:solidFill>
              </a:endParaRPr>
            </a:p>
          </p:txBody>
        </p:sp>
      </p:grpSp>
      <p:grpSp>
        <p:nvGrpSpPr>
          <p:cNvPr id="83" name="Skupina 82"/>
          <p:cNvGrpSpPr/>
          <p:nvPr/>
        </p:nvGrpSpPr>
        <p:grpSpPr>
          <a:xfrm>
            <a:off x="5410203" y="2672121"/>
            <a:ext cx="1672167" cy="2481432"/>
            <a:chOff x="5410203" y="3354913"/>
            <a:chExt cx="1672167" cy="1798639"/>
          </a:xfrm>
        </p:grpSpPr>
        <p:grpSp>
          <p:nvGrpSpPr>
            <p:cNvPr id="84" name="Group 23"/>
            <p:cNvGrpSpPr/>
            <p:nvPr/>
          </p:nvGrpSpPr>
          <p:grpSpPr>
            <a:xfrm>
              <a:off x="5410203" y="3354913"/>
              <a:ext cx="1672167" cy="1798639"/>
              <a:chOff x="5410203" y="3354913"/>
              <a:chExt cx="1672167" cy="1798639"/>
            </a:xfrm>
          </p:grpSpPr>
          <p:sp>
            <p:nvSpPr>
              <p:cNvPr id="86" name="Rounded Rectangle 24"/>
              <p:cNvSpPr/>
              <p:nvPr/>
            </p:nvSpPr>
            <p:spPr>
              <a:xfrm>
                <a:off x="5410203" y="3354913"/>
                <a:ext cx="1672167" cy="1798639"/>
              </a:xfrm>
              <a:prstGeom prst="roundRect">
                <a:avLst>
                  <a:gd name="adj" fmla="val 843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1050" dirty="0" smtClean="0">
                    <a:solidFill>
                      <a:schemeClr val="tx1"/>
                    </a:solidFill>
                  </a:rPr>
                  <a:t>CH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87" name="Picture 25" descr="delivery.png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30753" y="3452764"/>
                <a:ext cx="316711" cy="316711"/>
              </a:xfrm>
              <a:prstGeom prst="rect">
                <a:avLst/>
              </a:prstGeom>
            </p:spPr>
          </p:pic>
          <p:sp>
            <p:nvSpPr>
              <p:cNvPr id="88" name="Rectangle 26"/>
              <p:cNvSpPr/>
              <p:nvPr/>
            </p:nvSpPr>
            <p:spPr>
              <a:xfrm>
                <a:off x="5502164" y="3477933"/>
                <a:ext cx="1502965" cy="158515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cap="small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5" name="Rectangle 26"/>
            <p:cNvSpPr/>
            <p:nvPr/>
          </p:nvSpPr>
          <p:spPr>
            <a:xfrm>
              <a:off x="5519617" y="3490009"/>
              <a:ext cx="1502965" cy="158515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N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espresso.com</a:t>
              </a:r>
            </a:p>
            <a:p>
              <a:pPr algn="ctr"/>
              <a:endParaRPr lang="cs-CZ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cs-CZ" sz="1200" cap="small" dirty="0" err="1" smtClean="0">
                  <a:solidFill>
                    <a:srgbClr val="000000"/>
                  </a:solidFill>
                </a:rPr>
                <a:t>Nespresso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Boutiques</a:t>
              </a:r>
              <a:endParaRPr lang="cs-CZ" sz="1200" cap="small" dirty="0" smtClean="0">
                <a:solidFill>
                  <a:srgbClr val="000000"/>
                </a:solidFill>
              </a:endParaRPr>
            </a:p>
            <a:p>
              <a:pPr algn="ctr"/>
              <a:endParaRPr lang="cs-CZ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Call center</a:t>
              </a:r>
            </a:p>
            <a:p>
              <a:pPr algn="ctr"/>
              <a:endParaRPr lang="cs-CZ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Retail (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Machines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only</a:t>
              </a:r>
              <a:r>
                <a:rPr lang="cs-CZ" sz="1200" cap="small" dirty="0" smtClean="0">
                  <a:solidFill>
                    <a:srgbClr val="000000"/>
                  </a:solidFill>
                </a:rPr>
                <a:t>)</a:t>
              </a:r>
            </a:p>
            <a:p>
              <a:pPr algn="ctr"/>
              <a:endParaRPr lang="cs-CZ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cs-CZ" sz="1200" cap="small" dirty="0" smtClean="0">
                  <a:solidFill>
                    <a:srgbClr val="000000"/>
                  </a:solidFill>
                </a:rPr>
                <a:t>Mail </a:t>
              </a:r>
              <a:r>
                <a:rPr lang="cs-CZ" sz="1200" cap="small" dirty="0" err="1" smtClean="0">
                  <a:solidFill>
                    <a:srgbClr val="000000"/>
                  </a:solidFill>
                </a:rPr>
                <a:t>Order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sp>
        <p:nvSpPr>
          <p:cNvPr id="89" name="Title 4"/>
          <p:cNvSpPr txBox="1">
            <a:spLocks/>
          </p:cNvSpPr>
          <p:nvPr/>
        </p:nvSpPr>
        <p:spPr>
          <a:xfrm>
            <a:off x="269428" y="307949"/>
            <a:ext cx="7337174" cy="579472"/>
          </a:xfrm>
          <a:prstGeom prst="rect">
            <a:avLst/>
          </a:prstGeom>
        </p:spPr>
        <p:txBody>
          <a:bodyPr vert="horz" rtlCol="0" anchor="ctr">
            <a:normAutofit fontScale="9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Nespresso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9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Long Tail (1)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39993" y="1134526"/>
            <a:ext cx="3068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coined by Chris Anderson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A05D01A-4CD4-5648-AEC7-EA9A3BE8AF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7A05D01A-4CD4-5648-AEC7-EA9A3BE8AF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C34146-C0E2-614F-B706-A443BA49AF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0BC34146-C0E2-614F-B706-A443BA49AF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64E5DCA-22DD-784E-B912-6C3055FC3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764E5DCA-22DD-784E-B912-6C3055FC3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Long Tail (2)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660400" y="1587505"/>
            <a:ext cx="7814733" cy="4114799"/>
          </a:xfrm>
          <a:custGeom>
            <a:avLst/>
            <a:gdLst>
              <a:gd name="connsiteX0" fmla="*/ 0 w 7814733"/>
              <a:gd name="connsiteY0" fmla="*/ 0 h 4114799"/>
              <a:gd name="connsiteX1" fmla="*/ 381000 w 7814733"/>
              <a:gd name="connsiteY1" fmla="*/ 1320800 h 4114799"/>
              <a:gd name="connsiteX2" fmla="*/ 1193800 w 7814733"/>
              <a:gd name="connsiteY2" fmla="*/ 2446866 h 4114799"/>
              <a:gd name="connsiteX3" fmla="*/ 2633133 w 7814733"/>
              <a:gd name="connsiteY3" fmla="*/ 3276600 h 4114799"/>
              <a:gd name="connsiteX4" fmla="*/ 5130800 w 7814733"/>
              <a:gd name="connsiteY4" fmla="*/ 3953933 h 4114799"/>
              <a:gd name="connsiteX5" fmla="*/ 7814733 w 7814733"/>
              <a:gd name="connsiteY5" fmla="*/ 4072466 h 4114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14733" h="4114799">
                <a:moveTo>
                  <a:pt x="0" y="0"/>
                </a:moveTo>
                <a:cubicBezTo>
                  <a:pt x="91016" y="456494"/>
                  <a:pt x="182033" y="912989"/>
                  <a:pt x="381000" y="1320800"/>
                </a:cubicBezTo>
                <a:cubicBezTo>
                  <a:pt x="579967" y="1728611"/>
                  <a:pt x="818445" y="2120899"/>
                  <a:pt x="1193800" y="2446866"/>
                </a:cubicBezTo>
                <a:cubicBezTo>
                  <a:pt x="1569155" y="2772833"/>
                  <a:pt x="1976966" y="3025422"/>
                  <a:pt x="2633133" y="3276600"/>
                </a:cubicBezTo>
                <a:cubicBezTo>
                  <a:pt x="3289300" y="3527778"/>
                  <a:pt x="4267200" y="3821289"/>
                  <a:pt x="5130800" y="3953933"/>
                </a:cubicBezTo>
                <a:cubicBezTo>
                  <a:pt x="5994400" y="4086577"/>
                  <a:pt x="7531100" y="4114799"/>
                  <a:pt x="7814733" y="4072466"/>
                </a:cubicBezTo>
              </a:path>
            </a:pathLst>
          </a:custGeom>
          <a:ln w="28575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-1742941" y="3619903"/>
            <a:ext cx="4401875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7200" y="5820842"/>
            <a:ext cx="822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6200000">
            <a:off x="-241157" y="2152602"/>
            <a:ext cx="102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# of Sales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040165" y="5867335"/>
            <a:ext cx="1346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# of Products</a:t>
            </a:r>
            <a:endParaRPr lang="en-US" sz="1400" dirty="0"/>
          </a:p>
        </p:txBody>
      </p:sp>
      <p:sp>
        <p:nvSpPr>
          <p:cNvPr id="23" name="Right Brace 22"/>
          <p:cNvSpPr/>
          <p:nvPr/>
        </p:nvSpPr>
        <p:spPr>
          <a:xfrm rot="19801475">
            <a:off x="1379984" y="1376934"/>
            <a:ext cx="272018" cy="2530721"/>
          </a:xfrm>
          <a:prstGeom prst="rightBrace">
            <a:avLst/>
          </a:prstGeom>
          <a:ln w="190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Brace 23"/>
          <p:cNvSpPr/>
          <p:nvPr/>
        </p:nvSpPr>
        <p:spPr>
          <a:xfrm rot="16883613">
            <a:off x="5210355" y="1349330"/>
            <a:ext cx="272018" cy="6456090"/>
          </a:xfrm>
          <a:prstGeom prst="rightBrace">
            <a:avLst/>
          </a:prstGeom>
          <a:ln w="190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634068" y="2081518"/>
            <a:ext cx="3208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20% </a:t>
            </a:r>
          </a:p>
          <a:p>
            <a:r>
              <a:rPr lang="en-US" sz="1200" dirty="0" smtClean="0"/>
              <a:t>Focus on a small number of products each selling in high volume.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 rot="650875">
            <a:off x="3843862" y="3713218"/>
            <a:ext cx="3208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Long Tail </a:t>
            </a:r>
          </a:p>
          <a:p>
            <a:r>
              <a:rPr lang="en-US" sz="1200" dirty="0" smtClean="0"/>
              <a:t>Focus on a large number of products, each selling in low volumes.</a:t>
            </a:r>
            <a:endParaRPr lang="en-US" sz="12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1198825" y="5012009"/>
            <a:ext cx="1578509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Long Tail Enablers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Rectangle 15"/>
          <p:cNvSpPr/>
          <p:nvPr/>
        </p:nvSpPr>
        <p:spPr>
          <a:xfrm>
            <a:off x="3410072" y="1111996"/>
            <a:ext cx="3386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according to Chris Anderson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44F64247-3538-D744-8291-3AB3EA52E2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graphicEl>
                                              <a:dgm id="{44F64247-3538-D744-8291-3AB3EA52E2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C96448D5-8937-B54C-AAD0-CC1E28931C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graphicEl>
                                              <a:dgm id="{C96448D5-8937-B54C-AAD0-CC1E28931C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5F4615BD-F847-7D41-9D33-7B83E87B62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graphicEl>
                                              <a:dgm id="{5F4615BD-F847-7D41-9D33-7B83E87B62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130A536C-9AC0-BA4C-8AB7-8CFDA5E241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>
                                            <p:graphicEl>
                                              <a:dgm id="{130A536C-9AC0-BA4C-8AB7-8CFDA5E241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45FA651E-A829-264B-8830-1F744EFA9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>
                                            <p:graphicEl>
                                              <a:dgm id="{45FA651E-A829-264B-8830-1F744EFA9E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Long Tail Example</a:t>
            </a:r>
            <a:br>
              <a:rPr lang="en-US" dirty="0" smtClean="0"/>
            </a:br>
            <a:r>
              <a:rPr lang="en-US" dirty="0" err="1" smtClean="0"/>
              <a:t>Lulu.com</a:t>
            </a:r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372536" y="1470553"/>
            <a:ext cx="1672167" cy="3683000"/>
            <a:chOff x="372536" y="1470553"/>
            <a:chExt cx="1672167" cy="3683000"/>
          </a:xfrm>
        </p:grpSpPr>
        <p:sp>
          <p:nvSpPr>
            <p:cNvPr id="14" name="Rounded Rectangle 13"/>
            <p:cNvSpPr/>
            <p:nvPr/>
          </p:nvSpPr>
          <p:spPr>
            <a:xfrm>
              <a:off x="37253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14" descr="rings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8029" y="1496442"/>
              <a:ext cx="292136" cy="292136"/>
            </a:xfrm>
            <a:prstGeom prst="rect">
              <a:avLst/>
            </a:prstGeom>
          </p:spPr>
        </p:pic>
        <p:sp>
          <p:nvSpPr>
            <p:cNvPr id="56" name="Rectangle 55"/>
            <p:cNvSpPr/>
            <p:nvPr/>
          </p:nvSpPr>
          <p:spPr>
            <a:xfrm>
              <a:off x="457200" y="1771644"/>
              <a:ext cx="1502965" cy="320675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-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063749" y="1470553"/>
            <a:ext cx="1672167" cy="1884362"/>
            <a:chOff x="2063749" y="1470553"/>
            <a:chExt cx="1672167" cy="1884362"/>
          </a:xfrm>
        </p:grpSpPr>
        <p:sp>
          <p:nvSpPr>
            <p:cNvPr id="21" name="Rounded Rectangle 20"/>
            <p:cNvSpPr/>
            <p:nvPr/>
          </p:nvSpPr>
          <p:spPr>
            <a:xfrm>
              <a:off x="2063749" y="1470553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activity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93173" y="1515677"/>
              <a:ext cx="272901" cy="272901"/>
            </a:xfrm>
            <a:prstGeom prst="rect">
              <a:avLst/>
            </a:prstGeom>
          </p:spPr>
        </p:pic>
        <p:sp>
          <p:nvSpPr>
            <p:cNvPr id="58" name="Rectangle 57"/>
            <p:cNvSpPr/>
            <p:nvPr/>
          </p:nvSpPr>
          <p:spPr>
            <a:xfrm>
              <a:off x="2137710" y="1746244"/>
              <a:ext cx="1502965" cy="1445688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Platform Development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Logistics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44703" y="3354914"/>
            <a:ext cx="1672167" cy="1798639"/>
            <a:chOff x="2044703" y="3354914"/>
            <a:chExt cx="1672167" cy="1798639"/>
          </a:xfrm>
        </p:grpSpPr>
        <p:sp>
          <p:nvSpPr>
            <p:cNvPr id="17" name="Rounded Rectangle 16"/>
            <p:cNvSpPr/>
            <p:nvPr/>
          </p:nvSpPr>
          <p:spPr>
            <a:xfrm>
              <a:off x="2044703" y="3354914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KR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3393173" y="3459709"/>
              <a:ext cx="247502" cy="309766"/>
              <a:chOff x="2472416" y="4032248"/>
              <a:chExt cx="675217" cy="845082"/>
            </a:xfrm>
          </p:grpSpPr>
          <p:pic>
            <p:nvPicPr>
              <p:cNvPr id="18" name="Picture 17" descr="sportsman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5176" y="4032248"/>
                <a:ext cx="362457" cy="604095"/>
              </a:xfrm>
              <a:prstGeom prst="rect">
                <a:avLst/>
              </a:prstGeom>
            </p:spPr>
          </p:pic>
          <p:pic>
            <p:nvPicPr>
              <p:cNvPr id="19" name="Picture 18" descr="bricks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72416" y="4233862"/>
                <a:ext cx="643468" cy="643468"/>
              </a:xfrm>
              <a:prstGeom prst="rect">
                <a:avLst/>
              </a:prstGeom>
            </p:spPr>
          </p:pic>
        </p:grpSp>
        <p:sp>
          <p:nvSpPr>
            <p:cNvPr id="59" name="Rectangle 58"/>
            <p:cNvSpPr/>
            <p:nvPr/>
          </p:nvSpPr>
          <p:spPr>
            <a:xfrm>
              <a:off x="2137710" y="3588004"/>
              <a:ext cx="1502965" cy="1445688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Platform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Print-on-demand Infrastructure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08083" y="1470552"/>
            <a:ext cx="1672167" cy="1884362"/>
            <a:chOff x="5408083" y="1470552"/>
            <a:chExt cx="1672167" cy="1884362"/>
          </a:xfrm>
        </p:grpSpPr>
        <p:sp>
          <p:nvSpPr>
            <p:cNvPr id="37" name="Rounded Rectangle 36"/>
            <p:cNvSpPr/>
            <p:nvPr/>
          </p:nvSpPr>
          <p:spPr>
            <a:xfrm>
              <a:off x="5408083" y="1470552"/>
              <a:ext cx="1672167" cy="1884362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8" name="Picture 37" descr="heart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30753" y="1569740"/>
              <a:ext cx="223579" cy="182771"/>
            </a:xfrm>
            <a:prstGeom prst="rect">
              <a:avLst/>
            </a:prstGeom>
          </p:spPr>
        </p:pic>
        <p:sp>
          <p:nvSpPr>
            <p:cNvPr id="60" name="Rectangle 59"/>
            <p:cNvSpPr/>
            <p:nvPr/>
          </p:nvSpPr>
          <p:spPr>
            <a:xfrm>
              <a:off x="5502164" y="1737777"/>
              <a:ext cx="1502965" cy="1445688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Communities of Interest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Online Profile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410203" y="3354913"/>
            <a:ext cx="1672167" cy="1798639"/>
            <a:chOff x="5410203" y="3354913"/>
            <a:chExt cx="1672167" cy="1798639"/>
          </a:xfrm>
        </p:grpSpPr>
        <p:sp>
          <p:nvSpPr>
            <p:cNvPr id="31" name="Rounded Rectangle 30"/>
            <p:cNvSpPr/>
            <p:nvPr/>
          </p:nvSpPr>
          <p:spPr>
            <a:xfrm>
              <a:off x="5410203" y="3354913"/>
              <a:ext cx="1672167" cy="1798639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CH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32" name="Picture 31" descr="delivery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730753" y="3452764"/>
              <a:ext cx="316711" cy="316711"/>
            </a:xfrm>
            <a:prstGeom prst="rect">
              <a:avLst/>
            </a:prstGeom>
          </p:spPr>
        </p:pic>
        <p:sp>
          <p:nvSpPr>
            <p:cNvPr id="61" name="Rectangle 60"/>
            <p:cNvSpPr/>
            <p:nvPr/>
          </p:nvSpPr>
          <p:spPr>
            <a:xfrm>
              <a:off x="5502164" y="3562603"/>
              <a:ext cx="1502965" cy="1445688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err="1" smtClean="0">
                  <a:solidFill>
                    <a:srgbClr val="000000"/>
                  </a:solidFill>
                </a:rPr>
                <a:t>Lulu.com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735916" y="1470553"/>
            <a:ext cx="1672167" cy="3683000"/>
            <a:chOff x="3735916" y="1470553"/>
            <a:chExt cx="1672167" cy="3683000"/>
          </a:xfrm>
        </p:grpSpPr>
        <p:sp>
          <p:nvSpPr>
            <p:cNvPr id="11" name="Rounded Rectangle 10"/>
            <p:cNvSpPr/>
            <p:nvPr/>
          </p:nvSpPr>
          <p:spPr>
            <a:xfrm>
              <a:off x="3735916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VP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12" name="Picture 11" descr="value_proposition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042634" y="1544339"/>
              <a:ext cx="236043" cy="244239"/>
            </a:xfrm>
            <a:prstGeom prst="rect">
              <a:avLst/>
            </a:prstGeom>
          </p:spPr>
        </p:pic>
        <p:sp>
          <p:nvSpPr>
            <p:cNvPr id="62" name="Rectangle 61"/>
            <p:cNvSpPr/>
            <p:nvPr/>
          </p:nvSpPr>
          <p:spPr>
            <a:xfrm>
              <a:off x="3820517" y="1771661"/>
              <a:ext cx="1502965" cy="320675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Self-Publishing Services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Marketplace for Niche Content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7088714" y="1470553"/>
            <a:ext cx="1672167" cy="3683000"/>
            <a:chOff x="7088714" y="1470553"/>
            <a:chExt cx="1672167" cy="3683000"/>
          </a:xfrm>
        </p:grpSpPr>
        <p:sp>
          <p:nvSpPr>
            <p:cNvPr id="8" name="Rounded Rectangle 7"/>
            <p:cNvSpPr/>
            <p:nvPr/>
          </p:nvSpPr>
          <p:spPr>
            <a:xfrm>
              <a:off x="7088714" y="1470553"/>
              <a:ext cx="1672167" cy="3683000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flipH="1">
              <a:off x="8499028" y="1549971"/>
              <a:ext cx="148244" cy="247074"/>
            </a:xfrm>
            <a:prstGeom prst="rect">
              <a:avLst/>
            </a:prstGeom>
          </p:spPr>
        </p:pic>
        <p:sp>
          <p:nvSpPr>
            <p:cNvPr id="63" name="Rectangle 62"/>
            <p:cNvSpPr/>
            <p:nvPr/>
          </p:nvSpPr>
          <p:spPr>
            <a:xfrm>
              <a:off x="7183835" y="1767668"/>
              <a:ext cx="1502965" cy="320675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Niche Authors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Niche Audiences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72536" y="5153554"/>
            <a:ext cx="4199464" cy="1307306"/>
            <a:chOff x="372536" y="5153554"/>
            <a:chExt cx="4199464" cy="1307306"/>
          </a:xfrm>
        </p:grpSpPr>
        <p:sp>
          <p:nvSpPr>
            <p:cNvPr id="47" name="Rounded Rectangle 46"/>
            <p:cNvSpPr/>
            <p:nvPr/>
          </p:nvSpPr>
          <p:spPr>
            <a:xfrm>
              <a:off x="372536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C$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48" name="Picture 39" descr="dollar_red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260333" y="5221812"/>
              <a:ext cx="239478" cy="239478"/>
            </a:xfrm>
            <a:prstGeom prst="rect">
              <a:avLst/>
            </a:prstGeom>
          </p:spPr>
        </p:pic>
        <p:sp>
          <p:nvSpPr>
            <p:cNvPr id="64" name="Rectangle 63"/>
            <p:cNvSpPr/>
            <p:nvPr/>
          </p:nvSpPr>
          <p:spPr>
            <a:xfrm>
              <a:off x="457200" y="5317063"/>
              <a:ext cx="4042611" cy="100621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Platform Management &amp; Development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572000" y="5153554"/>
            <a:ext cx="4199464" cy="1307306"/>
            <a:chOff x="4572000" y="5153554"/>
            <a:chExt cx="4199464" cy="1307306"/>
          </a:xfrm>
        </p:grpSpPr>
        <p:sp>
          <p:nvSpPr>
            <p:cNvPr id="42" name="Rounded Rectangle 41"/>
            <p:cNvSpPr/>
            <p:nvPr/>
          </p:nvSpPr>
          <p:spPr>
            <a:xfrm>
              <a:off x="4572000" y="5153554"/>
              <a:ext cx="4199464" cy="1307306"/>
            </a:xfrm>
            <a:prstGeom prst="roundRect">
              <a:avLst>
                <a:gd name="adj" fmla="val 84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R$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pic>
          <p:nvPicPr>
            <p:cNvPr id="43" name="Picture 42" descr="dollar_green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467063" y="5204878"/>
              <a:ext cx="239478" cy="239478"/>
            </a:xfrm>
            <a:prstGeom prst="rect">
              <a:avLst/>
            </a:prstGeom>
          </p:spPr>
        </p:pic>
        <p:sp>
          <p:nvSpPr>
            <p:cNvPr id="66" name="Rectangle 65"/>
            <p:cNvSpPr/>
            <p:nvPr/>
          </p:nvSpPr>
          <p:spPr>
            <a:xfrm>
              <a:off x="4652211" y="5317063"/>
              <a:ext cx="4042611" cy="100621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Sales Commissions (Low)</a:t>
              </a:r>
            </a:p>
            <a:p>
              <a:pPr algn="ctr"/>
              <a:endParaRPr lang="en-US" sz="1200" cap="small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cap="small" dirty="0" smtClean="0">
                  <a:solidFill>
                    <a:srgbClr val="000000"/>
                  </a:solidFill>
                </a:rPr>
                <a:t>Publishing Service Fees</a:t>
              </a:r>
              <a:endParaRPr lang="en-US" sz="1200" cap="small" dirty="0">
                <a:solidFill>
                  <a:srgbClr val="000000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Multi-Sided Platforms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A76C28-CF45-D24A-B55B-26BF3391C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6A76C28-CF45-D24A-B55B-26BF3391CB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F327EB-449A-804D-83FC-D3474ADD63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36F327EB-449A-804D-83FC-D3474ADD63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EA5F71-827E-D944-ADEC-48C3F37FE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50EA5F71-827E-D944-ADEC-48C3F37FEE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5080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Multi-Sided Platforms Examples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EA86D7-3E00-664B-B07D-401244D3F3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1DEA86D7-3E00-664B-B07D-401244D3F3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EE32A9-2D13-2045-8F49-EDA91642C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82EE32A9-2D13-2045-8F49-EDA91642C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D3CDB49-9291-D448-AC0F-1D6A3F5136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7D3CDB49-9291-D448-AC0F-1D6A3F5136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B59DD3-5E00-ED45-8DBD-C4D10D6447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22B59DD3-5E00-ED45-8DBD-C4D10D6447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3108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Subsidizing one of the Customer Segment</a:t>
            </a:r>
          </a:p>
          <a:p>
            <a:pPr lvl="1"/>
            <a:r>
              <a:rPr lang="en-US" dirty="0" smtClean="0"/>
              <a:t>by inexpensive or free VP to attract users of the platform’s other side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Metro newspapers</a:t>
            </a:r>
          </a:p>
          <a:p>
            <a:pPr lvl="1"/>
            <a:r>
              <a:rPr lang="en-US" dirty="0" smtClean="0"/>
              <a:t>Microsoft</a:t>
            </a:r>
          </a:p>
          <a:p>
            <a:r>
              <a:rPr lang="en-US" dirty="0" smtClean="0"/>
              <a:t>Question to be answered:</a:t>
            </a:r>
          </a:p>
          <a:p>
            <a:pPr lvl="1"/>
            <a:r>
              <a:rPr lang="en-US" dirty="0" smtClean="0"/>
              <a:t>which side to subsidize and how to price correctly?</a:t>
            </a:r>
          </a:p>
          <a:p>
            <a:pPr lvl="1"/>
            <a:r>
              <a:rPr lang="en-US" dirty="0" smtClean="0"/>
              <a:t>can we attract sufficient numbers of customers for each side of the platform?</a:t>
            </a:r>
          </a:p>
          <a:p>
            <a:pPr lvl="1"/>
            <a:r>
              <a:rPr lang="en-US" dirty="0" smtClean="0"/>
              <a:t>which side is more price sensitive?</a:t>
            </a:r>
          </a:p>
          <a:p>
            <a:pPr lvl="1"/>
            <a:r>
              <a:rPr lang="en-US" dirty="0" smtClean="0"/>
              <a:t>can that side be enticed by a subsidized offer?</a:t>
            </a:r>
          </a:p>
          <a:p>
            <a:pPr lvl="1"/>
            <a:r>
              <a:rPr lang="en-US" dirty="0" smtClean="0"/>
              <a:t>will the other side of the platform generate sufficient revenues to cover the subsidies?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MSPs</a:t>
            </a:r>
            <a:r>
              <a:rPr lang="en-US" dirty="0" smtClean="0"/>
              <a:t>: Chicken and Egg </a:t>
            </a:r>
            <a:r>
              <a:rPr lang="en-US" dirty="0" err="1" smtClean="0"/>
              <a:t>Dilema</a:t>
            </a:r>
            <a:r>
              <a:rPr lang="en-US" dirty="0" smtClean="0"/>
              <a:t> Solution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31828" y="1090830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By A. </a:t>
            </a:r>
            <a:r>
              <a:rPr lang="en-US" dirty="0" err="1" smtClean="0">
                <a:solidFill>
                  <a:srgbClr val="A6A6A6"/>
                </a:solidFill>
              </a:rPr>
              <a:t>Osterwalder</a:t>
            </a:r>
            <a:r>
              <a:rPr lang="en-US" dirty="0" smtClean="0">
                <a:solidFill>
                  <a:srgbClr val="A6A6A6"/>
                </a:solidFill>
              </a:rPr>
              <a:t> &amp; Y. </a:t>
            </a:r>
            <a:r>
              <a:rPr lang="en-US" dirty="0" err="1" smtClean="0">
                <a:solidFill>
                  <a:srgbClr val="A6A6A6"/>
                </a:solidFill>
              </a:rPr>
              <a:t>Pigneur</a:t>
            </a:r>
            <a:endParaRPr lang="en-US" dirty="0" smtClean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2846</TotalTime>
  <Words>1473</Words>
  <Application>Microsoft Office PowerPoint</Application>
  <PresentationFormat>Předvádění na obrazovce (4:3)</PresentationFormat>
  <Paragraphs>435</Paragraphs>
  <Slides>20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Calibri</vt:lpstr>
      <vt:lpstr>Lucida Sans Unicode</vt:lpstr>
      <vt:lpstr>Verdana</vt:lpstr>
      <vt:lpstr>Wingdings 2</vt:lpstr>
      <vt:lpstr>Wingdings 3</vt:lpstr>
      <vt:lpstr>Concourse</vt:lpstr>
      <vt:lpstr>Business Model Patterns</vt:lpstr>
      <vt:lpstr>Business Model Pattern</vt:lpstr>
      <vt:lpstr>The Long Tail (1)</vt:lpstr>
      <vt:lpstr>The Long Tail (2)</vt:lpstr>
      <vt:lpstr>The Long Tail Enablers</vt:lpstr>
      <vt:lpstr>The Long Tail Example Lulu.com</vt:lpstr>
      <vt:lpstr>Multi-Sided Platforms</vt:lpstr>
      <vt:lpstr>Multi-Sided Platforms Examples</vt:lpstr>
      <vt:lpstr>MSPs: Chicken and Egg Dilema Solution</vt:lpstr>
      <vt:lpstr>MSP Example Google.com</vt:lpstr>
      <vt:lpstr>MSP Example PSP/Xbox</vt:lpstr>
      <vt:lpstr>MSP Example Wii’s Double impact</vt:lpstr>
      <vt:lpstr>FREE as Business Model</vt:lpstr>
      <vt:lpstr>Free Business Model Patterns</vt:lpstr>
      <vt:lpstr>Freemium Example Open Source (Red Hat)</vt:lpstr>
      <vt:lpstr>Skype Free Services</vt:lpstr>
      <vt:lpstr>Bait &amp; Hook Examples Free mobile phones</vt:lpstr>
      <vt:lpstr>Multiple Business Model</vt:lpstr>
      <vt:lpstr>The Nespresso Success Model</vt:lpstr>
      <vt:lpstr>Nespresso</vt:lpstr>
    </vt:vector>
  </TitlesOfParts>
  <Company>Mycroft Mind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Ing. Leonard Walletzký, Ph.D.</cp:lastModifiedBy>
  <cp:revision>125</cp:revision>
  <dcterms:created xsi:type="dcterms:W3CDTF">2011-04-05T16:32:57Z</dcterms:created>
  <dcterms:modified xsi:type="dcterms:W3CDTF">2015-05-10T19:15:07Z</dcterms:modified>
</cp:coreProperties>
</file>