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38"/>
  </p:notesMasterIdLst>
  <p:handoutMasterIdLst>
    <p:handoutMasterId r:id="rId39"/>
  </p:handoutMasterIdLst>
  <p:sldIdLst>
    <p:sldId id="256" r:id="rId2"/>
    <p:sldId id="301" r:id="rId3"/>
    <p:sldId id="273" r:id="rId4"/>
    <p:sldId id="276" r:id="rId5"/>
    <p:sldId id="274" r:id="rId6"/>
    <p:sldId id="307" r:id="rId7"/>
    <p:sldId id="308" r:id="rId8"/>
    <p:sldId id="309" r:id="rId9"/>
    <p:sldId id="310" r:id="rId10"/>
    <p:sldId id="311" r:id="rId11"/>
    <p:sldId id="312" r:id="rId12"/>
    <p:sldId id="313" r:id="rId13"/>
    <p:sldId id="314" r:id="rId14"/>
    <p:sldId id="315" r:id="rId15"/>
    <p:sldId id="316" r:id="rId16"/>
    <p:sldId id="317" r:id="rId17"/>
    <p:sldId id="318" r:id="rId18"/>
    <p:sldId id="275" r:id="rId19"/>
    <p:sldId id="260" r:id="rId20"/>
    <p:sldId id="277" r:id="rId21"/>
    <p:sldId id="278" r:id="rId22"/>
    <p:sldId id="279" r:id="rId23"/>
    <p:sldId id="294" r:id="rId24"/>
    <p:sldId id="295" r:id="rId25"/>
    <p:sldId id="305" r:id="rId26"/>
    <p:sldId id="296" r:id="rId27"/>
    <p:sldId id="265" r:id="rId28"/>
    <p:sldId id="257" r:id="rId29"/>
    <p:sldId id="302" r:id="rId30"/>
    <p:sldId id="263" r:id="rId31"/>
    <p:sldId id="284" r:id="rId32"/>
    <p:sldId id="285" r:id="rId33"/>
    <p:sldId id="261" r:id="rId34"/>
    <p:sldId id="262" r:id="rId35"/>
    <p:sldId id="267" r:id="rId36"/>
    <p:sldId id="319" r:id="rId37"/>
  </p:sldIdLst>
  <p:sldSz cx="9144000" cy="6858000" type="screen4x3"/>
  <p:notesSz cx="6669088" cy="9926638"/>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6600"/>
    <a:srgbClr val="003399"/>
    <a:srgbClr val="3399FF"/>
    <a:srgbClr val="FFCC99"/>
    <a:srgbClr val="0066CC"/>
    <a:srgbClr val="3366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4" autoAdjust="0"/>
    <p:restoredTop sz="93091" autoAdjust="0"/>
  </p:normalViewPr>
  <p:slideViewPr>
    <p:cSldViewPr snapToGrid="0">
      <p:cViewPr varScale="1">
        <p:scale>
          <a:sx n="104" d="100"/>
          <a:sy n="104" d="100"/>
        </p:scale>
        <p:origin x="1212"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8" d="100"/>
          <a:sy n="68" d="100"/>
        </p:scale>
        <p:origin x="-1944" y="-90"/>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33.xml"/><Relationship Id="rId3" Type="http://schemas.openxmlformats.org/officeDocument/2006/relationships/slide" Target="slides/slide4.xml"/><Relationship Id="rId7" Type="http://schemas.openxmlformats.org/officeDocument/2006/relationships/slide" Target="slides/slide30.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28.xml"/><Relationship Id="rId5" Type="http://schemas.openxmlformats.org/officeDocument/2006/relationships/slide" Target="slides/slide27.xml"/><Relationship Id="rId4" Type="http://schemas.openxmlformats.org/officeDocument/2006/relationships/slide" Target="slides/slide19.xml"/><Relationship Id="rId9"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22531" name="Rectangle 3"/>
          <p:cNvSpPr>
            <a:spLocks noGrp="1" noChangeArrowheads="1"/>
          </p:cNvSpPr>
          <p:nvPr>
            <p:ph type="dt" sz="quarter" idx="1"/>
          </p:nvPr>
        </p:nvSpPr>
        <p:spPr bwMode="auto">
          <a:xfrm>
            <a:off x="377915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22532" name="Rectangle 4"/>
          <p:cNvSpPr>
            <a:spLocks noGrp="1" noChangeArrowheads="1"/>
          </p:cNvSpPr>
          <p:nvPr>
            <p:ph type="ftr" sz="quarter" idx="2"/>
          </p:nvPr>
        </p:nvSpPr>
        <p:spPr bwMode="auto">
          <a:xfrm>
            <a:off x="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22533" name="Rectangle 5"/>
          <p:cNvSpPr>
            <a:spLocks noGrp="1" noChangeArrowheads="1"/>
          </p:cNvSpPr>
          <p:nvPr>
            <p:ph type="sldNum" sz="quarter" idx="3"/>
          </p:nvPr>
        </p:nvSpPr>
        <p:spPr bwMode="auto">
          <a:xfrm>
            <a:off x="377915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35ADD4D-8AD0-49D6-89CB-5731EA801954}" type="slidenum">
              <a:rPr lang="zh-TW" altLang="en-US"/>
              <a:pPr/>
              <a:t>‹#›</a:t>
            </a:fld>
            <a:endParaRPr lang="en-US" altLang="zh-TW"/>
          </a:p>
        </p:txBody>
      </p:sp>
    </p:spTree>
    <p:extLst>
      <p:ext uri="{BB962C8B-B14F-4D97-AF65-F5344CB8AC3E}">
        <p14:creationId xmlns:p14="http://schemas.microsoft.com/office/powerpoint/2010/main" val="1129979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33795" name="Rectangle 3"/>
          <p:cNvSpPr>
            <a:spLocks noGrp="1" noChangeArrowheads="1"/>
          </p:cNvSpPr>
          <p:nvPr>
            <p:ph type="dt" idx="1"/>
          </p:nvPr>
        </p:nvSpPr>
        <p:spPr bwMode="auto">
          <a:xfrm>
            <a:off x="377915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33796" name="Rectangle 4"/>
          <p:cNvSpPr>
            <a:spLocks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p:cNvSpPr>
            <a:spLocks noGrp="1" noChangeArrowheads="1"/>
          </p:cNvSpPr>
          <p:nvPr>
            <p:ph type="body" sz="quarter" idx="3"/>
          </p:nvPr>
        </p:nvSpPr>
        <p:spPr bwMode="auto">
          <a:xfrm>
            <a:off x="889212" y="4715153"/>
            <a:ext cx="4890665"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33798" name="Rectangle 6"/>
          <p:cNvSpPr>
            <a:spLocks noGrp="1" noChangeArrowheads="1"/>
          </p:cNvSpPr>
          <p:nvPr>
            <p:ph type="ftr" sz="quarter" idx="4"/>
          </p:nvPr>
        </p:nvSpPr>
        <p:spPr bwMode="auto">
          <a:xfrm>
            <a:off x="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33799" name="Rectangle 7"/>
          <p:cNvSpPr>
            <a:spLocks noGrp="1" noChangeArrowheads="1"/>
          </p:cNvSpPr>
          <p:nvPr>
            <p:ph type="sldNum" sz="quarter" idx="5"/>
          </p:nvPr>
        </p:nvSpPr>
        <p:spPr bwMode="auto">
          <a:xfrm>
            <a:off x="377915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BF2B02A-C570-47EF-AFE0-737E82951566}" type="slidenum">
              <a:rPr lang="zh-TW" altLang="en-US"/>
              <a:pPr/>
              <a:t>‹#›</a:t>
            </a:fld>
            <a:endParaRPr lang="en-US" altLang="zh-TW"/>
          </a:p>
        </p:txBody>
      </p:sp>
    </p:spTree>
    <p:extLst>
      <p:ext uri="{BB962C8B-B14F-4D97-AF65-F5344CB8AC3E}">
        <p14:creationId xmlns:p14="http://schemas.microsoft.com/office/powerpoint/2010/main" val="38803218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58FEA-4395-4CB9-8CFA-0A4B3900C20C}" type="slidenum">
              <a:rPr lang="zh-TW" altLang="en-US"/>
              <a:pPr/>
              <a:t>28</a:t>
            </a:fld>
            <a:endParaRPr lang="en-US" altLang="zh-TW"/>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zh-TW" altLang="en-US"/>
          </a:p>
        </p:txBody>
      </p:sp>
    </p:spTree>
    <p:extLst>
      <p:ext uri="{BB962C8B-B14F-4D97-AF65-F5344CB8AC3E}">
        <p14:creationId xmlns:p14="http://schemas.microsoft.com/office/powerpoint/2010/main" val="3182732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AD57CF-512D-4366-885F-C0E18640C559}" type="slidenum">
              <a:rPr lang="zh-TW" altLang="en-US"/>
              <a:pPr/>
              <a:t>30</a:t>
            </a:fld>
            <a:endParaRPr lang="en-US" altLang="zh-TW"/>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zh-TW" altLang="en-US"/>
          </a:p>
        </p:txBody>
      </p:sp>
    </p:spTree>
    <p:extLst>
      <p:ext uri="{BB962C8B-B14F-4D97-AF65-F5344CB8AC3E}">
        <p14:creationId xmlns:p14="http://schemas.microsoft.com/office/powerpoint/2010/main" val="428132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endParaRPr lang="en-US" altLang="zh-TW"/>
          </a:p>
        </p:txBody>
      </p:sp>
      <p:sp>
        <p:nvSpPr>
          <p:cNvPr id="5" name="Zástupný symbol pro zápatí 4"/>
          <p:cNvSpPr>
            <a:spLocks noGrp="1"/>
          </p:cNvSpPr>
          <p:nvPr>
            <p:ph type="ftr" sz="quarter" idx="11"/>
          </p:nvPr>
        </p:nvSpPr>
        <p:spPr/>
        <p:txBody>
          <a:bodyPr/>
          <a:lstStyle>
            <a:lvl1pPr>
              <a:defRPr/>
            </a:lvl1pPr>
          </a:lstStyle>
          <a:p>
            <a:endParaRPr lang="en-US" altLang="zh-TW"/>
          </a:p>
        </p:txBody>
      </p:sp>
      <p:sp>
        <p:nvSpPr>
          <p:cNvPr id="6" name="Zástupný symbol pro číslo snímku 5"/>
          <p:cNvSpPr>
            <a:spLocks noGrp="1"/>
          </p:cNvSpPr>
          <p:nvPr>
            <p:ph type="sldNum" sz="quarter" idx="12"/>
          </p:nvPr>
        </p:nvSpPr>
        <p:spPr/>
        <p:txBody>
          <a:bodyPr/>
          <a:lstStyle>
            <a:lvl1pPr>
              <a:defRPr/>
            </a:lvl1pPr>
          </a:lstStyle>
          <a:p>
            <a:fld id="{E99E3577-A5D5-4AED-AA5A-23F3D0806C55}" type="slidenum">
              <a:rPr lang="zh-TW" altLang="en-US"/>
              <a:pPr/>
              <a:t>‹#›</a:t>
            </a:fld>
            <a:endParaRPr lang="en-US" altLang="zh-TW"/>
          </a:p>
        </p:txBody>
      </p:sp>
    </p:spTree>
    <p:extLst>
      <p:ext uri="{BB962C8B-B14F-4D97-AF65-F5344CB8AC3E}">
        <p14:creationId xmlns:p14="http://schemas.microsoft.com/office/powerpoint/2010/main" val="28105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zh-TW"/>
          </a:p>
        </p:txBody>
      </p:sp>
      <p:sp>
        <p:nvSpPr>
          <p:cNvPr id="5" name="Zástupný symbol pro zápatí 4"/>
          <p:cNvSpPr>
            <a:spLocks noGrp="1"/>
          </p:cNvSpPr>
          <p:nvPr>
            <p:ph type="ftr" sz="quarter" idx="11"/>
          </p:nvPr>
        </p:nvSpPr>
        <p:spPr/>
        <p:txBody>
          <a:bodyPr/>
          <a:lstStyle>
            <a:lvl1pPr>
              <a:defRPr/>
            </a:lvl1pPr>
          </a:lstStyle>
          <a:p>
            <a:endParaRPr lang="en-US" altLang="zh-TW"/>
          </a:p>
        </p:txBody>
      </p:sp>
      <p:sp>
        <p:nvSpPr>
          <p:cNvPr id="6" name="Zástupný symbol pro číslo snímku 5"/>
          <p:cNvSpPr>
            <a:spLocks noGrp="1"/>
          </p:cNvSpPr>
          <p:nvPr>
            <p:ph type="sldNum" sz="quarter" idx="12"/>
          </p:nvPr>
        </p:nvSpPr>
        <p:spPr/>
        <p:txBody>
          <a:bodyPr/>
          <a:lstStyle>
            <a:lvl1pPr>
              <a:defRPr/>
            </a:lvl1pPr>
          </a:lstStyle>
          <a:p>
            <a:fld id="{4A93A8DB-AF95-4D21-BFCA-6A96A3C6905C}" type="slidenum">
              <a:rPr lang="zh-TW" altLang="en-US"/>
              <a:pPr/>
              <a:t>‹#›</a:t>
            </a:fld>
            <a:endParaRPr lang="en-US" altLang="zh-TW"/>
          </a:p>
        </p:txBody>
      </p:sp>
    </p:spTree>
    <p:extLst>
      <p:ext uri="{BB962C8B-B14F-4D97-AF65-F5344CB8AC3E}">
        <p14:creationId xmlns:p14="http://schemas.microsoft.com/office/powerpoint/2010/main" val="182444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zh-TW"/>
          </a:p>
        </p:txBody>
      </p:sp>
      <p:sp>
        <p:nvSpPr>
          <p:cNvPr id="5" name="Zástupný symbol pro zápatí 4"/>
          <p:cNvSpPr>
            <a:spLocks noGrp="1"/>
          </p:cNvSpPr>
          <p:nvPr>
            <p:ph type="ftr" sz="quarter" idx="11"/>
          </p:nvPr>
        </p:nvSpPr>
        <p:spPr/>
        <p:txBody>
          <a:bodyPr/>
          <a:lstStyle>
            <a:lvl1pPr>
              <a:defRPr/>
            </a:lvl1pPr>
          </a:lstStyle>
          <a:p>
            <a:endParaRPr lang="en-US" altLang="zh-TW"/>
          </a:p>
        </p:txBody>
      </p:sp>
      <p:sp>
        <p:nvSpPr>
          <p:cNvPr id="6" name="Zástupný symbol pro číslo snímku 5"/>
          <p:cNvSpPr>
            <a:spLocks noGrp="1"/>
          </p:cNvSpPr>
          <p:nvPr>
            <p:ph type="sldNum" sz="quarter" idx="12"/>
          </p:nvPr>
        </p:nvSpPr>
        <p:spPr/>
        <p:txBody>
          <a:bodyPr/>
          <a:lstStyle>
            <a:lvl1pPr>
              <a:defRPr/>
            </a:lvl1pPr>
          </a:lstStyle>
          <a:p>
            <a:fld id="{661D242F-E21E-43F2-A802-1C800D4C3F3D}" type="slidenum">
              <a:rPr lang="zh-TW" altLang="en-US"/>
              <a:pPr/>
              <a:t>‹#›</a:t>
            </a:fld>
            <a:endParaRPr lang="en-US" altLang="zh-TW"/>
          </a:p>
        </p:txBody>
      </p:sp>
    </p:spTree>
    <p:extLst>
      <p:ext uri="{BB962C8B-B14F-4D97-AF65-F5344CB8AC3E}">
        <p14:creationId xmlns:p14="http://schemas.microsoft.com/office/powerpoint/2010/main" val="368603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zh-TW"/>
          </a:p>
        </p:txBody>
      </p:sp>
      <p:sp>
        <p:nvSpPr>
          <p:cNvPr id="5" name="Zástupný symbol pro zápatí 4"/>
          <p:cNvSpPr>
            <a:spLocks noGrp="1"/>
          </p:cNvSpPr>
          <p:nvPr>
            <p:ph type="ftr" sz="quarter" idx="11"/>
          </p:nvPr>
        </p:nvSpPr>
        <p:spPr/>
        <p:txBody>
          <a:bodyPr/>
          <a:lstStyle>
            <a:lvl1pPr>
              <a:defRPr/>
            </a:lvl1pPr>
          </a:lstStyle>
          <a:p>
            <a:endParaRPr lang="en-US" altLang="zh-TW"/>
          </a:p>
        </p:txBody>
      </p:sp>
      <p:sp>
        <p:nvSpPr>
          <p:cNvPr id="6" name="Zástupný symbol pro číslo snímku 5"/>
          <p:cNvSpPr>
            <a:spLocks noGrp="1"/>
          </p:cNvSpPr>
          <p:nvPr>
            <p:ph type="sldNum" sz="quarter" idx="12"/>
          </p:nvPr>
        </p:nvSpPr>
        <p:spPr/>
        <p:txBody>
          <a:bodyPr/>
          <a:lstStyle>
            <a:lvl1pPr>
              <a:defRPr/>
            </a:lvl1pPr>
          </a:lstStyle>
          <a:p>
            <a:fld id="{7B4A0C37-1B58-4175-B093-1D108D44AE57}" type="slidenum">
              <a:rPr lang="zh-TW" altLang="en-US"/>
              <a:pPr/>
              <a:t>‹#›</a:t>
            </a:fld>
            <a:endParaRPr lang="en-US" altLang="zh-TW"/>
          </a:p>
        </p:txBody>
      </p:sp>
    </p:spTree>
    <p:extLst>
      <p:ext uri="{BB962C8B-B14F-4D97-AF65-F5344CB8AC3E}">
        <p14:creationId xmlns:p14="http://schemas.microsoft.com/office/powerpoint/2010/main" val="388302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en-US" altLang="zh-TW"/>
          </a:p>
        </p:txBody>
      </p:sp>
      <p:sp>
        <p:nvSpPr>
          <p:cNvPr id="5" name="Zástupný symbol pro zápatí 4"/>
          <p:cNvSpPr>
            <a:spLocks noGrp="1"/>
          </p:cNvSpPr>
          <p:nvPr>
            <p:ph type="ftr" sz="quarter" idx="11"/>
          </p:nvPr>
        </p:nvSpPr>
        <p:spPr/>
        <p:txBody>
          <a:bodyPr/>
          <a:lstStyle>
            <a:lvl1pPr>
              <a:defRPr/>
            </a:lvl1pPr>
          </a:lstStyle>
          <a:p>
            <a:endParaRPr lang="en-US" altLang="zh-TW"/>
          </a:p>
        </p:txBody>
      </p:sp>
      <p:sp>
        <p:nvSpPr>
          <p:cNvPr id="6" name="Zástupný symbol pro číslo snímku 5"/>
          <p:cNvSpPr>
            <a:spLocks noGrp="1"/>
          </p:cNvSpPr>
          <p:nvPr>
            <p:ph type="sldNum" sz="quarter" idx="12"/>
          </p:nvPr>
        </p:nvSpPr>
        <p:spPr/>
        <p:txBody>
          <a:bodyPr/>
          <a:lstStyle>
            <a:lvl1pPr>
              <a:defRPr/>
            </a:lvl1pPr>
          </a:lstStyle>
          <a:p>
            <a:fld id="{1CCF150C-9BE5-40F1-AFF7-75843A32E155}" type="slidenum">
              <a:rPr lang="zh-TW" altLang="en-US"/>
              <a:pPr/>
              <a:t>‹#›</a:t>
            </a:fld>
            <a:endParaRPr lang="en-US" altLang="zh-TW"/>
          </a:p>
        </p:txBody>
      </p:sp>
    </p:spTree>
    <p:extLst>
      <p:ext uri="{BB962C8B-B14F-4D97-AF65-F5344CB8AC3E}">
        <p14:creationId xmlns:p14="http://schemas.microsoft.com/office/powerpoint/2010/main" val="291675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85800" y="1981200"/>
            <a:ext cx="38100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981200"/>
            <a:ext cx="38100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en-US" altLang="zh-TW"/>
          </a:p>
        </p:txBody>
      </p:sp>
      <p:sp>
        <p:nvSpPr>
          <p:cNvPr id="6" name="Zástupný symbol pro zápatí 5"/>
          <p:cNvSpPr>
            <a:spLocks noGrp="1"/>
          </p:cNvSpPr>
          <p:nvPr>
            <p:ph type="ftr" sz="quarter" idx="11"/>
          </p:nvPr>
        </p:nvSpPr>
        <p:spPr/>
        <p:txBody>
          <a:bodyPr/>
          <a:lstStyle>
            <a:lvl1pPr>
              <a:defRPr/>
            </a:lvl1pPr>
          </a:lstStyle>
          <a:p>
            <a:endParaRPr lang="en-US" altLang="zh-TW"/>
          </a:p>
        </p:txBody>
      </p:sp>
      <p:sp>
        <p:nvSpPr>
          <p:cNvPr id="7" name="Zástupný symbol pro číslo snímku 6"/>
          <p:cNvSpPr>
            <a:spLocks noGrp="1"/>
          </p:cNvSpPr>
          <p:nvPr>
            <p:ph type="sldNum" sz="quarter" idx="12"/>
          </p:nvPr>
        </p:nvSpPr>
        <p:spPr/>
        <p:txBody>
          <a:bodyPr/>
          <a:lstStyle>
            <a:lvl1pPr>
              <a:defRPr/>
            </a:lvl1pPr>
          </a:lstStyle>
          <a:p>
            <a:fld id="{51C396A9-0189-4DA8-ADF7-B75D242019FC}" type="slidenum">
              <a:rPr lang="zh-TW" altLang="en-US"/>
              <a:pPr/>
              <a:t>‹#›</a:t>
            </a:fld>
            <a:endParaRPr lang="en-US" altLang="zh-TW"/>
          </a:p>
        </p:txBody>
      </p:sp>
    </p:spTree>
    <p:extLst>
      <p:ext uri="{BB962C8B-B14F-4D97-AF65-F5344CB8AC3E}">
        <p14:creationId xmlns:p14="http://schemas.microsoft.com/office/powerpoint/2010/main" val="4247094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en-US" altLang="zh-TW"/>
          </a:p>
        </p:txBody>
      </p:sp>
      <p:sp>
        <p:nvSpPr>
          <p:cNvPr id="8" name="Zástupný symbol pro zápatí 7"/>
          <p:cNvSpPr>
            <a:spLocks noGrp="1"/>
          </p:cNvSpPr>
          <p:nvPr>
            <p:ph type="ftr" sz="quarter" idx="11"/>
          </p:nvPr>
        </p:nvSpPr>
        <p:spPr/>
        <p:txBody>
          <a:bodyPr/>
          <a:lstStyle>
            <a:lvl1pPr>
              <a:defRPr/>
            </a:lvl1pPr>
          </a:lstStyle>
          <a:p>
            <a:endParaRPr lang="en-US" altLang="zh-TW"/>
          </a:p>
        </p:txBody>
      </p:sp>
      <p:sp>
        <p:nvSpPr>
          <p:cNvPr id="9" name="Zástupný symbol pro číslo snímku 8"/>
          <p:cNvSpPr>
            <a:spLocks noGrp="1"/>
          </p:cNvSpPr>
          <p:nvPr>
            <p:ph type="sldNum" sz="quarter" idx="12"/>
          </p:nvPr>
        </p:nvSpPr>
        <p:spPr/>
        <p:txBody>
          <a:bodyPr/>
          <a:lstStyle>
            <a:lvl1pPr>
              <a:defRPr/>
            </a:lvl1pPr>
          </a:lstStyle>
          <a:p>
            <a:fld id="{DB61C390-0521-4EF8-A7A9-A6E3F2E6BFC0}" type="slidenum">
              <a:rPr lang="zh-TW" altLang="en-US"/>
              <a:pPr/>
              <a:t>‹#›</a:t>
            </a:fld>
            <a:endParaRPr lang="en-US" altLang="zh-TW"/>
          </a:p>
        </p:txBody>
      </p:sp>
    </p:spTree>
    <p:extLst>
      <p:ext uri="{BB962C8B-B14F-4D97-AF65-F5344CB8AC3E}">
        <p14:creationId xmlns:p14="http://schemas.microsoft.com/office/powerpoint/2010/main" val="954739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en-US" altLang="zh-TW"/>
          </a:p>
        </p:txBody>
      </p:sp>
      <p:sp>
        <p:nvSpPr>
          <p:cNvPr id="4" name="Zástupný symbol pro zápatí 3"/>
          <p:cNvSpPr>
            <a:spLocks noGrp="1"/>
          </p:cNvSpPr>
          <p:nvPr>
            <p:ph type="ftr" sz="quarter" idx="11"/>
          </p:nvPr>
        </p:nvSpPr>
        <p:spPr/>
        <p:txBody>
          <a:bodyPr/>
          <a:lstStyle>
            <a:lvl1pPr>
              <a:defRPr/>
            </a:lvl1pPr>
          </a:lstStyle>
          <a:p>
            <a:endParaRPr lang="en-US" altLang="zh-TW"/>
          </a:p>
        </p:txBody>
      </p:sp>
      <p:sp>
        <p:nvSpPr>
          <p:cNvPr id="5" name="Zástupný symbol pro číslo snímku 4"/>
          <p:cNvSpPr>
            <a:spLocks noGrp="1"/>
          </p:cNvSpPr>
          <p:nvPr>
            <p:ph type="sldNum" sz="quarter" idx="12"/>
          </p:nvPr>
        </p:nvSpPr>
        <p:spPr/>
        <p:txBody>
          <a:bodyPr/>
          <a:lstStyle>
            <a:lvl1pPr>
              <a:defRPr/>
            </a:lvl1pPr>
          </a:lstStyle>
          <a:p>
            <a:fld id="{D374CD64-3F45-4EF6-B555-23B7D0E6E2CE}" type="slidenum">
              <a:rPr lang="zh-TW" altLang="en-US"/>
              <a:pPr/>
              <a:t>‹#›</a:t>
            </a:fld>
            <a:endParaRPr lang="en-US" altLang="zh-TW"/>
          </a:p>
        </p:txBody>
      </p:sp>
    </p:spTree>
    <p:extLst>
      <p:ext uri="{BB962C8B-B14F-4D97-AF65-F5344CB8AC3E}">
        <p14:creationId xmlns:p14="http://schemas.microsoft.com/office/powerpoint/2010/main" val="3899758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en-US" altLang="zh-TW"/>
          </a:p>
        </p:txBody>
      </p:sp>
      <p:sp>
        <p:nvSpPr>
          <p:cNvPr id="3" name="Zástupný symbol pro zápatí 2"/>
          <p:cNvSpPr>
            <a:spLocks noGrp="1"/>
          </p:cNvSpPr>
          <p:nvPr>
            <p:ph type="ftr" sz="quarter" idx="11"/>
          </p:nvPr>
        </p:nvSpPr>
        <p:spPr/>
        <p:txBody>
          <a:bodyPr/>
          <a:lstStyle>
            <a:lvl1pPr>
              <a:defRPr/>
            </a:lvl1pPr>
          </a:lstStyle>
          <a:p>
            <a:endParaRPr lang="en-US" altLang="zh-TW"/>
          </a:p>
        </p:txBody>
      </p:sp>
      <p:sp>
        <p:nvSpPr>
          <p:cNvPr id="4" name="Zástupný symbol pro číslo snímku 3"/>
          <p:cNvSpPr>
            <a:spLocks noGrp="1"/>
          </p:cNvSpPr>
          <p:nvPr>
            <p:ph type="sldNum" sz="quarter" idx="12"/>
          </p:nvPr>
        </p:nvSpPr>
        <p:spPr/>
        <p:txBody>
          <a:bodyPr/>
          <a:lstStyle>
            <a:lvl1pPr>
              <a:defRPr/>
            </a:lvl1pPr>
          </a:lstStyle>
          <a:p>
            <a:fld id="{92956C22-70BE-49BE-A17C-C5D336F09FDD}" type="slidenum">
              <a:rPr lang="zh-TW" altLang="en-US"/>
              <a:pPr/>
              <a:t>‹#›</a:t>
            </a:fld>
            <a:endParaRPr lang="en-US" altLang="zh-TW"/>
          </a:p>
        </p:txBody>
      </p:sp>
    </p:spTree>
    <p:extLst>
      <p:ext uri="{BB962C8B-B14F-4D97-AF65-F5344CB8AC3E}">
        <p14:creationId xmlns:p14="http://schemas.microsoft.com/office/powerpoint/2010/main" val="243140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zh-TW"/>
          </a:p>
        </p:txBody>
      </p:sp>
      <p:sp>
        <p:nvSpPr>
          <p:cNvPr id="6" name="Zástupný symbol pro zápatí 5"/>
          <p:cNvSpPr>
            <a:spLocks noGrp="1"/>
          </p:cNvSpPr>
          <p:nvPr>
            <p:ph type="ftr" sz="quarter" idx="11"/>
          </p:nvPr>
        </p:nvSpPr>
        <p:spPr/>
        <p:txBody>
          <a:bodyPr/>
          <a:lstStyle>
            <a:lvl1pPr>
              <a:defRPr/>
            </a:lvl1pPr>
          </a:lstStyle>
          <a:p>
            <a:endParaRPr lang="en-US" altLang="zh-TW"/>
          </a:p>
        </p:txBody>
      </p:sp>
      <p:sp>
        <p:nvSpPr>
          <p:cNvPr id="7" name="Zástupný symbol pro číslo snímku 6"/>
          <p:cNvSpPr>
            <a:spLocks noGrp="1"/>
          </p:cNvSpPr>
          <p:nvPr>
            <p:ph type="sldNum" sz="quarter" idx="12"/>
          </p:nvPr>
        </p:nvSpPr>
        <p:spPr/>
        <p:txBody>
          <a:bodyPr/>
          <a:lstStyle>
            <a:lvl1pPr>
              <a:defRPr/>
            </a:lvl1pPr>
          </a:lstStyle>
          <a:p>
            <a:fld id="{54780C2B-3540-4F58-968D-18F99058B428}" type="slidenum">
              <a:rPr lang="zh-TW" altLang="en-US"/>
              <a:pPr/>
              <a:t>‹#›</a:t>
            </a:fld>
            <a:endParaRPr lang="en-US" altLang="zh-TW"/>
          </a:p>
        </p:txBody>
      </p:sp>
    </p:spTree>
    <p:extLst>
      <p:ext uri="{BB962C8B-B14F-4D97-AF65-F5344CB8AC3E}">
        <p14:creationId xmlns:p14="http://schemas.microsoft.com/office/powerpoint/2010/main" val="275072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zh-TW"/>
          </a:p>
        </p:txBody>
      </p:sp>
      <p:sp>
        <p:nvSpPr>
          <p:cNvPr id="6" name="Zástupný symbol pro zápatí 5"/>
          <p:cNvSpPr>
            <a:spLocks noGrp="1"/>
          </p:cNvSpPr>
          <p:nvPr>
            <p:ph type="ftr" sz="quarter" idx="11"/>
          </p:nvPr>
        </p:nvSpPr>
        <p:spPr/>
        <p:txBody>
          <a:bodyPr/>
          <a:lstStyle>
            <a:lvl1pPr>
              <a:defRPr/>
            </a:lvl1pPr>
          </a:lstStyle>
          <a:p>
            <a:endParaRPr lang="en-US" altLang="zh-TW"/>
          </a:p>
        </p:txBody>
      </p:sp>
      <p:sp>
        <p:nvSpPr>
          <p:cNvPr id="7" name="Zástupný symbol pro číslo snímku 6"/>
          <p:cNvSpPr>
            <a:spLocks noGrp="1"/>
          </p:cNvSpPr>
          <p:nvPr>
            <p:ph type="sldNum" sz="quarter" idx="12"/>
          </p:nvPr>
        </p:nvSpPr>
        <p:spPr/>
        <p:txBody>
          <a:bodyPr/>
          <a:lstStyle>
            <a:lvl1pPr>
              <a:defRPr/>
            </a:lvl1pPr>
          </a:lstStyle>
          <a:p>
            <a:fld id="{2EA8D59A-BB02-4675-8C56-1856C2FC959A}" type="slidenum">
              <a:rPr lang="zh-TW" altLang="en-US"/>
              <a:pPr/>
              <a:t>‹#›</a:t>
            </a:fld>
            <a:endParaRPr lang="en-US" altLang="zh-TW"/>
          </a:p>
        </p:txBody>
      </p:sp>
    </p:spTree>
    <p:extLst>
      <p:ext uri="{BB962C8B-B14F-4D97-AF65-F5344CB8AC3E}">
        <p14:creationId xmlns:p14="http://schemas.microsoft.com/office/powerpoint/2010/main" val="273972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zh-TW" smtClean="0"/>
              <a:t>Click to edit Master title style</a:t>
            </a:r>
          </a:p>
        </p:txBody>
      </p:sp>
      <p:sp>
        <p:nvSpPr>
          <p:cNvPr id="19459"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946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ea typeface="新細明體" panose="02020500000000000000" pitchFamily="18" charset="-120"/>
              </a:defRPr>
            </a:lvl1pPr>
          </a:lstStyle>
          <a:p>
            <a:endParaRPr lang="en-US" altLang="zh-TW"/>
          </a:p>
        </p:txBody>
      </p:sp>
      <p:sp>
        <p:nvSpPr>
          <p:cNvPr id="1946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ea typeface="新細明體" panose="02020500000000000000" pitchFamily="18" charset="-120"/>
              </a:defRPr>
            </a:lvl1pPr>
          </a:lstStyle>
          <a:p>
            <a:endParaRPr lang="en-US" altLang="zh-TW"/>
          </a:p>
        </p:txBody>
      </p:sp>
      <p:sp>
        <p:nvSpPr>
          <p:cNvPr id="1946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ea typeface="新細明體" panose="02020500000000000000" pitchFamily="18" charset="-120"/>
              </a:defRPr>
            </a:lvl1pPr>
          </a:lstStyle>
          <a:p>
            <a:fld id="{8F8D73E2-0555-40A8-AB07-85E926766E05}" type="slidenum">
              <a:rPr lang="zh-TW" altLang="en-US"/>
              <a:pPr/>
              <a:t>‹#›</a:t>
            </a:fld>
            <a:endParaRPr lang="en-US" altLang="zh-TW"/>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altLang="zh-TW" b="1" dirty="0" smtClean="0">
                <a:solidFill>
                  <a:srgbClr val="0066CC"/>
                </a:solidFill>
                <a:effectLst>
                  <a:outerShdw blurRad="38100" dist="38100" dir="2700000" algn="tl">
                    <a:srgbClr val="C0C0C0"/>
                  </a:outerShdw>
                </a:effectLst>
                <a:latin typeface="Tahoma" panose="020B0604030504040204" pitchFamily="34" charset="0"/>
                <a:ea typeface="新細明體" panose="02020500000000000000" pitchFamily="18" charset="-120"/>
              </a:rPr>
              <a:t>Introduction to Marketing Research</a:t>
            </a:r>
            <a:endParaRPr lang="cs-CZ" dirty="0"/>
          </a:p>
        </p:txBody>
      </p:sp>
      <p:sp>
        <p:nvSpPr>
          <p:cNvPr id="3" name="Podnadpis 2"/>
          <p:cNvSpPr>
            <a:spLocks noGrp="1"/>
          </p:cNvSpPr>
          <p:nvPr>
            <p:ph type="subTitle" idx="1"/>
          </p:nvPr>
        </p:nvSpPr>
        <p:spPr/>
        <p:txBody>
          <a:bodyPr/>
          <a:lstStyle/>
          <a:p>
            <a:r>
              <a:rPr lang="cs-CZ" dirty="0" smtClean="0"/>
              <a:t>© Leonard Walletzký</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 the Data</a:t>
            </a:r>
          </a:p>
        </p:txBody>
      </p:sp>
      <p:sp>
        <p:nvSpPr>
          <p:cNvPr id="3" name="Content Placeholder 2"/>
          <p:cNvSpPr>
            <a:spLocks noGrp="1"/>
          </p:cNvSpPr>
          <p:nvPr>
            <p:ph idx="1"/>
          </p:nvPr>
        </p:nvSpPr>
        <p:spPr/>
        <p:txBody>
          <a:bodyPr>
            <a:normAutofit fontScale="77500" lnSpcReduction="20000"/>
          </a:bodyPr>
          <a:lstStyle/>
          <a:p>
            <a:r>
              <a:rPr lang="en-US" dirty="0"/>
              <a:t>There are two types of market research that can be performed:</a:t>
            </a:r>
          </a:p>
          <a:p>
            <a:pPr marL="514350" indent="-514350">
              <a:buFont typeface="+mj-lt"/>
              <a:buAutoNum type="arabicPeriod"/>
            </a:pPr>
            <a:r>
              <a:rPr lang="en-US" i="1" dirty="0"/>
              <a:t>Primary research </a:t>
            </a:r>
            <a:r>
              <a:rPr lang="en-US" dirty="0"/>
              <a:t>- involves collecting information from sources directly by conducting </a:t>
            </a:r>
            <a:r>
              <a:rPr lang="en-US" dirty="0" smtClean="0"/>
              <a:t>interviews and </a:t>
            </a:r>
            <a:r>
              <a:rPr lang="en-US" dirty="0"/>
              <a:t>surveys, and by talking to customers and established businesses.</a:t>
            </a:r>
          </a:p>
          <a:p>
            <a:pPr marL="514350" indent="-514350">
              <a:buFont typeface="+mj-lt"/>
              <a:buAutoNum type="arabicPeriod"/>
            </a:pPr>
            <a:r>
              <a:rPr lang="en-US" i="1" dirty="0"/>
              <a:t>Secondary research </a:t>
            </a:r>
            <a:r>
              <a:rPr lang="en-US" dirty="0"/>
              <a:t>- involves collecting information from sources where the primary research </a:t>
            </a:r>
            <a:r>
              <a:rPr lang="en-US" dirty="0" smtClean="0"/>
              <a:t>has already </a:t>
            </a:r>
            <a:r>
              <a:rPr lang="en-US" dirty="0"/>
              <a:t>been conducted. Such information includes industry statistics, market research reports, </a:t>
            </a:r>
            <a:r>
              <a:rPr lang="en-US" dirty="0" smtClean="0"/>
              <a:t>news paper </a:t>
            </a:r>
            <a:r>
              <a:rPr lang="en-US" dirty="0"/>
              <a:t>articles, etc.</a:t>
            </a:r>
          </a:p>
        </p:txBody>
      </p:sp>
    </p:spTree>
    <p:extLst>
      <p:ext uri="{BB962C8B-B14F-4D97-AF65-F5344CB8AC3E}">
        <p14:creationId xmlns:p14="http://schemas.microsoft.com/office/powerpoint/2010/main" val="2352123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a:t>
            </a:r>
            <a:r>
              <a:rPr lang="en-US" dirty="0"/>
              <a:t>methods and techniques</a:t>
            </a:r>
          </a:p>
        </p:txBody>
      </p:sp>
      <p:sp>
        <p:nvSpPr>
          <p:cNvPr id="3" name="Content Placeholder 2"/>
          <p:cNvSpPr>
            <a:spLocks noGrp="1"/>
          </p:cNvSpPr>
          <p:nvPr>
            <p:ph idx="1"/>
          </p:nvPr>
        </p:nvSpPr>
        <p:spPr/>
        <p:txBody>
          <a:bodyPr>
            <a:normAutofit fontScale="92500" lnSpcReduction="10000"/>
          </a:bodyPr>
          <a:lstStyle/>
          <a:p>
            <a:r>
              <a:rPr lang="en-US" i="1" dirty="0"/>
              <a:t>Qualitative research </a:t>
            </a:r>
            <a:r>
              <a:rPr lang="en-US" dirty="0"/>
              <a:t>is where you seek an understanding of why things are a certain way. For example, a researcher may stop a shopper and </a:t>
            </a:r>
            <a:r>
              <a:rPr lang="en-US" dirty="0" smtClean="0"/>
              <a:t>ask them </a:t>
            </a:r>
            <a:r>
              <a:rPr lang="en-US" dirty="0"/>
              <a:t>why they bought a particular product or brand.</a:t>
            </a:r>
          </a:p>
          <a:p>
            <a:r>
              <a:rPr lang="en-US" i="1" dirty="0"/>
              <a:t>Quantitative research </a:t>
            </a:r>
            <a:r>
              <a:rPr lang="en-US" dirty="0"/>
              <a:t>refers to measuring market phenomena in a numerical sense, such as when a bank asks consumers to rate their service on </a:t>
            </a:r>
            <a:r>
              <a:rPr lang="en-US" dirty="0" smtClean="0"/>
              <a:t>a scale </a:t>
            </a:r>
            <a:r>
              <a:rPr lang="en-US" dirty="0"/>
              <a:t>of one to ten.</a:t>
            </a:r>
          </a:p>
        </p:txBody>
      </p:sp>
    </p:spTree>
    <p:extLst>
      <p:ext uri="{BB962C8B-B14F-4D97-AF65-F5344CB8AC3E}">
        <p14:creationId xmlns:p14="http://schemas.microsoft.com/office/powerpoint/2010/main" val="2317139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Analyse</a:t>
            </a:r>
            <a:r>
              <a:rPr lang="en-US" dirty="0"/>
              <a:t> and interpret the data</a:t>
            </a:r>
          </a:p>
        </p:txBody>
      </p:sp>
      <p:sp>
        <p:nvSpPr>
          <p:cNvPr id="3" name="Content Placeholder 2"/>
          <p:cNvSpPr>
            <a:spLocks noGrp="1"/>
          </p:cNvSpPr>
          <p:nvPr>
            <p:ph idx="1"/>
          </p:nvPr>
        </p:nvSpPr>
        <p:spPr/>
        <p:txBody>
          <a:bodyPr>
            <a:normAutofit fontScale="92500" lnSpcReduction="10000"/>
          </a:bodyPr>
          <a:lstStyle/>
          <a:p>
            <a:r>
              <a:rPr lang="en-US" dirty="0"/>
              <a:t>You must attach meaning to the data you have collected during your market research to make sense of it and to develop alternative solutions </a:t>
            </a:r>
            <a:r>
              <a:rPr lang="en-US" dirty="0" smtClean="0"/>
              <a:t>that could </a:t>
            </a:r>
            <a:r>
              <a:rPr lang="en-US" dirty="0"/>
              <a:t>potentially solve your business problem. </a:t>
            </a:r>
            <a:endParaRPr lang="en-US" dirty="0" smtClean="0"/>
          </a:p>
          <a:p>
            <a:r>
              <a:rPr lang="en-US" dirty="0" smtClean="0"/>
              <a:t>You </a:t>
            </a:r>
            <a:r>
              <a:rPr lang="en-US" dirty="0"/>
              <a:t>should determine how the knowledge you have gained through researching your market can </a:t>
            </a:r>
            <a:r>
              <a:rPr lang="en-US" dirty="0" smtClean="0"/>
              <a:t>be applied </a:t>
            </a:r>
            <a:r>
              <a:rPr lang="en-US" dirty="0"/>
              <a:t>and used to develop effective business strategies.</a:t>
            </a:r>
          </a:p>
        </p:txBody>
      </p:sp>
    </p:spTree>
    <p:extLst>
      <p:ext uri="{BB962C8B-B14F-4D97-AF65-F5344CB8AC3E}">
        <p14:creationId xmlns:p14="http://schemas.microsoft.com/office/powerpoint/2010/main" val="1517383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Reach a conclusion</a:t>
            </a:r>
          </a:p>
        </p:txBody>
      </p:sp>
      <p:sp>
        <p:nvSpPr>
          <p:cNvPr id="3" name="Content Placeholder 2"/>
          <p:cNvSpPr>
            <a:spLocks noGrp="1"/>
          </p:cNvSpPr>
          <p:nvPr>
            <p:ph idx="1"/>
          </p:nvPr>
        </p:nvSpPr>
        <p:spPr/>
        <p:txBody>
          <a:bodyPr>
            <a:normAutofit fontScale="92500" lnSpcReduction="20000"/>
          </a:bodyPr>
          <a:lstStyle/>
          <a:p>
            <a:r>
              <a:rPr lang="en-US" dirty="0"/>
              <a:t>With the alternatives you have developed to solve your problem in mind, perform a cost-benefit analysis of each alternative keeping in mind </a:t>
            </a:r>
            <a:r>
              <a:rPr lang="en-US" dirty="0" smtClean="0"/>
              <a:t>the potentially </a:t>
            </a:r>
            <a:r>
              <a:rPr lang="en-US" dirty="0"/>
              <a:t>limited resources available to your business</a:t>
            </a:r>
            <a:r>
              <a:rPr lang="en-US" dirty="0" smtClean="0"/>
              <a:t>.</a:t>
            </a:r>
          </a:p>
          <a:p>
            <a:r>
              <a:rPr lang="en-US" dirty="0" smtClean="0"/>
              <a:t> </a:t>
            </a:r>
            <a:r>
              <a:rPr lang="en-US" dirty="0"/>
              <a:t>You may also need to perform further investigation into each alternative solution to </a:t>
            </a:r>
            <a:r>
              <a:rPr lang="en-US" dirty="0" smtClean="0"/>
              <a:t>arrive at </a:t>
            </a:r>
            <a:r>
              <a:rPr lang="en-US" dirty="0"/>
              <a:t>the best decision for your business in regards to meeting consumer demands.</a:t>
            </a:r>
          </a:p>
        </p:txBody>
      </p:sp>
    </p:spTree>
    <p:extLst>
      <p:ext uri="{BB962C8B-B14F-4D97-AF65-F5344CB8AC3E}">
        <p14:creationId xmlns:p14="http://schemas.microsoft.com/office/powerpoint/2010/main" val="3551818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 your research</a:t>
            </a:r>
          </a:p>
        </p:txBody>
      </p:sp>
      <p:sp>
        <p:nvSpPr>
          <p:cNvPr id="3" name="Content Placeholder 2"/>
          <p:cNvSpPr>
            <a:spLocks noGrp="1"/>
          </p:cNvSpPr>
          <p:nvPr>
            <p:ph idx="1"/>
          </p:nvPr>
        </p:nvSpPr>
        <p:spPr/>
        <p:txBody>
          <a:bodyPr/>
          <a:lstStyle/>
          <a:p>
            <a:pPr>
              <a:lnSpc>
                <a:spcPct val="150000"/>
              </a:lnSpc>
            </a:pPr>
            <a:r>
              <a:rPr lang="en-US" dirty="0"/>
              <a:t>Put your final solution into practice. </a:t>
            </a:r>
            <a:endParaRPr lang="en-US" dirty="0" smtClean="0"/>
          </a:p>
          <a:p>
            <a:pPr>
              <a:lnSpc>
                <a:spcPct val="150000"/>
              </a:lnSpc>
            </a:pPr>
            <a:r>
              <a:rPr lang="en-US" dirty="0" smtClean="0"/>
              <a:t>Without </a:t>
            </a:r>
            <a:r>
              <a:rPr lang="en-US" dirty="0"/>
              <a:t>completing this step your research could potentially have been a waste of your time and resources.</a:t>
            </a:r>
          </a:p>
        </p:txBody>
      </p:sp>
    </p:spTree>
    <p:extLst>
      <p:ext uri="{BB962C8B-B14F-4D97-AF65-F5344CB8AC3E}">
        <p14:creationId xmlns:p14="http://schemas.microsoft.com/office/powerpoint/2010/main" val="2029431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Forecasting</a:t>
            </a:r>
            <a:endParaRPr lang="en-US" dirty="0"/>
          </a:p>
        </p:txBody>
      </p:sp>
      <p:sp>
        <p:nvSpPr>
          <p:cNvPr id="3" name="Content Placeholder 2"/>
          <p:cNvSpPr>
            <a:spLocks noGrp="1"/>
          </p:cNvSpPr>
          <p:nvPr>
            <p:ph idx="1"/>
          </p:nvPr>
        </p:nvSpPr>
        <p:spPr/>
        <p:txBody>
          <a:bodyPr>
            <a:normAutofit fontScale="92500" lnSpcReduction="10000"/>
          </a:bodyPr>
          <a:lstStyle/>
          <a:p>
            <a:r>
              <a:rPr lang="en-US" i="1" dirty="0"/>
              <a:t>Demand forecasting </a:t>
            </a:r>
            <a:r>
              <a:rPr lang="en-US" dirty="0"/>
              <a:t>is the activity of estimating the quantity of a product or service that consumers </a:t>
            </a:r>
            <a:r>
              <a:rPr lang="en-US" dirty="0" smtClean="0"/>
              <a:t>will purchase</a:t>
            </a:r>
            <a:r>
              <a:rPr lang="en-US" dirty="0"/>
              <a:t>. </a:t>
            </a:r>
            <a:endParaRPr lang="en-US" dirty="0" smtClean="0"/>
          </a:p>
          <a:p>
            <a:r>
              <a:rPr lang="en-US" dirty="0" smtClean="0"/>
              <a:t>Demand </a:t>
            </a:r>
            <a:r>
              <a:rPr lang="en-US" dirty="0"/>
              <a:t>forecasting involves techniques including both </a:t>
            </a:r>
            <a:r>
              <a:rPr lang="en-US" dirty="0" smtClean="0"/>
              <a:t>Simple </a:t>
            </a:r>
            <a:r>
              <a:rPr lang="en-US" dirty="0"/>
              <a:t>Survey </a:t>
            </a:r>
            <a:r>
              <a:rPr lang="en-US" dirty="0" smtClean="0"/>
              <a:t>Method </a:t>
            </a:r>
            <a:r>
              <a:rPr lang="en-US" dirty="0"/>
              <a:t>such as educated </a:t>
            </a:r>
            <a:r>
              <a:rPr lang="en-US" dirty="0" smtClean="0"/>
              <a:t>guesses, and </a:t>
            </a:r>
            <a:r>
              <a:rPr lang="en-US" dirty="0"/>
              <a:t>Complex Statistical </a:t>
            </a:r>
            <a:r>
              <a:rPr lang="en-US" dirty="0" smtClean="0"/>
              <a:t>Methods </a:t>
            </a:r>
            <a:r>
              <a:rPr lang="en-US" dirty="0"/>
              <a:t>such as the use of historical sales data or current data from test markets. </a:t>
            </a:r>
          </a:p>
        </p:txBody>
      </p:sp>
    </p:spTree>
    <p:extLst>
      <p:ext uri="{BB962C8B-B14F-4D97-AF65-F5344CB8AC3E}">
        <p14:creationId xmlns:p14="http://schemas.microsoft.com/office/powerpoint/2010/main" val="2899090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Survey Method</a:t>
            </a:r>
          </a:p>
        </p:txBody>
      </p:sp>
      <p:sp>
        <p:nvSpPr>
          <p:cNvPr id="3" name="Content Placeholder 2"/>
          <p:cNvSpPr>
            <a:spLocks noGrp="1"/>
          </p:cNvSpPr>
          <p:nvPr>
            <p:ph idx="1"/>
          </p:nvPr>
        </p:nvSpPr>
        <p:spPr/>
        <p:txBody>
          <a:bodyPr>
            <a:normAutofit fontScale="92500" lnSpcReduction="20000"/>
          </a:bodyPr>
          <a:lstStyle/>
          <a:p>
            <a:pPr>
              <a:lnSpc>
                <a:spcPct val="150000"/>
              </a:lnSpc>
            </a:pPr>
            <a:r>
              <a:rPr lang="en-US" dirty="0"/>
              <a:t>Experts Opinion </a:t>
            </a:r>
            <a:r>
              <a:rPr lang="en-US" dirty="0" smtClean="0"/>
              <a:t>Poll</a:t>
            </a:r>
          </a:p>
          <a:p>
            <a:pPr>
              <a:lnSpc>
                <a:spcPct val="150000"/>
              </a:lnSpc>
            </a:pPr>
            <a:r>
              <a:rPr lang="en-US" dirty="0"/>
              <a:t>Reasoned Opinion-Delphi </a:t>
            </a:r>
            <a:r>
              <a:rPr lang="en-US" dirty="0" smtClean="0"/>
              <a:t>Technique</a:t>
            </a:r>
          </a:p>
          <a:p>
            <a:pPr>
              <a:lnSpc>
                <a:spcPct val="150000"/>
              </a:lnSpc>
            </a:pPr>
            <a:r>
              <a:rPr lang="en-US" dirty="0"/>
              <a:t>Consumers Survey- Complete Enumeration </a:t>
            </a:r>
            <a:r>
              <a:rPr lang="en-US" dirty="0" smtClean="0"/>
              <a:t>Method</a:t>
            </a:r>
          </a:p>
          <a:p>
            <a:pPr>
              <a:lnSpc>
                <a:spcPct val="150000"/>
              </a:lnSpc>
            </a:pPr>
            <a:r>
              <a:rPr lang="en-US" dirty="0"/>
              <a:t>Consumer Survey-Sample Survey </a:t>
            </a:r>
            <a:r>
              <a:rPr lang="en-US" dirty="0" smtClean="0"/>
              <a:t>Method</a:t>
            </a:r>
          </a:p>
          <a:p>
            <a:pPr>
              <a:lnSpc>
                <a:spcPct val="150000"/>
              </a:lnSpc>
            </a:pPr>
            <a:r>
              <a:rPr lang="en-US" dirty="0"/>
              <a:t>End-user Method of Consumers </a:t>
            </a:r>
            <a:r>
              <a:rPr lang="en-US" dirty="0" smtClean="0"/>
              <a:t>Survey</a:t>
            </a:r>
            <a:endParaRPr lang="en-US" dirty="0"/>
          </a:p>
        </p:txBody>
      </p:sp>
    </p:spTree>
    <p:extLst>
      <p:ext uri="{BB962C8B-B14F-4D97-AF65-F5344CB8AC3E}">
        <p14:creationId xmlns:p14="http://schemas.microsoft.com/office/powerpoint/2010/main" val="152626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Statistical Methods:</a:t>
            </a:r>
          </a:p>
        </p:txBody>
      </p:sp>
      <p:sp>
        <p:nvSpPr>
          <p:cNvPr id="3" name="Content Placeholder 2"/>
          <p:cNvSpPr>
            <a:spLocks noGrp="1"/>
          </p:cNvSpPr>
          <p:nvPr>
            <p:ph idx="1"/>
          </p:nvPr>
        </p:nvSpPr>
        <p:spPr/>
        <p:txBody>
          <a:bodyPr/>
          <a:lstStyle/>
          <a:p>
            <a:pPr>
              <a:lnSpc>
                <a:spcPct val="150000"/>
              </a:lnSpc>
            </a:pPr>
            <a:r>
              <a:rPr lang="en-US" dirty="0"/>
              <a:t>Time series analysis or trend </a:t>
            </a:r>
            <a:r>
              <a:rPr lang="en-US" dirty="0" smtClean="0"/>
              <a:t>method</a:t>
            </a:r>
          </a:p>
          <a:p>
            <a:pPr>
              <a:lnSpc>
                <a:spcPct val="150000"/>
              </a:lnSpc>
            </a:pPr>
            <a:r>
              <a:rPr lang="en-US" dirty="0" smtClean="0"/>
              <a:t>Barometric Techniques or Lead-Lag indicators method</a:t>
            </a:r>
          </a:p>
          <a:p>
            <a:pPr>
              <a:lnSpc>
                <a:spcPct val="150000"/>
              </a:lnSpc>
            </a:pPr>
            <a:r>
              <a:rPr lang="en-US" dirty="0" smtClean="0"/>
              <a:t>Correlation and Regression</a:t>
            </a:r>
            <a:endParaRPr lang="en-US" dirty="0"/>
          </a:p>
        </p:txBody>
      </p:sp>
    </p:spTree>
    <p:extLst>
      <p:ext uri="{BB962C8B-B14F-4D97-AF65-F5344CB8AC3E}">
        <p14:creationId xmlns:p14="http://schemas.microsoft.com/office/powerpoint/2010/main" val="2935175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676275"/>
            <a:ext cx="9144000" cy="714375"/>
          </a:xfrm>
        </p:spPr>
        <p:txBody>
          <a:bodyPr/>
          <a:lstStyle/>
          <a:p>
            <a:r>
              <a:rPr lang="en-US" altLang="zh-TW" sz="3800" b="1">
                <a:solidFill>
                  <a:srgbClr val="003399"/>
                </a:solidFill>
                <a:ea typeface="新細明體" panose="02020500000000000000" pitchFamily="18" charset="-120"/>
              </a:rPr>
              <a:t>Classification of Marketing Research</a:t>
            </a:r>
          </a:p>
        </p:txBody>
      </p:sp>
      <p:sp>
        <p:nvSpPr>
          <p:cNvPr id="43011" name="Rectangle 3"/>
          <p:cNvSpPr>
            <a:spLocks noGrp="1" noChangeArrowheads="1"/>
          </p:cNvSpPr>
          <p:nvPr>
            <p:ph type="body" idx="1"/>
          </p:nvPr>
        </p:nvSpPr>
        <p:spPr>
          <a:xfrm>
            <a:off x="401638" y="1804988"/>
            <a:ext cx="8340725" cy="4506912"/>
          </a:xfrm>
          <a:noFill/>
          <a:ln/>
        </p:spPr>
        <p:txBody>
          <a:bodyPr/>
          <a:lstStyle/>
          <a:p>
            <a:pPr>
              <a:spcBef>
                <a:spcPct val="0"/>
              </a:spcBef>
              <a:buFontTx/>
              <a:buNone/>
            </a:pPr>
            <a:r>
              <a:rPr lang="en-US" altLang="zh-TW" sz="2400" b="1">
                <a:solidFill>
                  <a:srgbClr val="003399"/>
                </a:solidFill>
                <a:ea typeface="新細明體" panose="02020500000000000000" pitchFamily="18" charset="-120"/>
              </a:rPr>
              <a:t>Problem Identification Research</a:t>
            </a:r>
          </a:p>
          <a:p>
            <a:pPr>
              <a:spcBef>
                <a:spcPct val="0"/>
              </a:spcBef>
            </a:pPr>
            <a:r>
              <a:rPr lang="en-US" altLang="zh-TW" sz="2400" b="1">
                <a:ea typeface="新細明體" panose="02020500000000000000" pitchFamily="18" charset="-120"/>
              </a:rPr>
              <a:t>Research undertaken to help identify problems which are not necessarily apparent on the surface and yet exist or are likely to arise in the future.  Examples: market potential, market share, image, market characteristics, sales analysis, forecasting, and trends research.</a:t>
            </a:r>
          </a:p>
          <a:p>
            <a:pPr>
              <a:spcBef>
                <a:spcPct val="0"/>
              </a:spcBef>
            </a:pPr>
            <a:endParaRPr lang="en-US" altLang="zh-TW" sz="2400" b="1">
              <a:ea typeface="新細明體" panose="02020500000000000000" pitchFamily="18" charset="-120"/>
            </a:endParaRPr>
          </a:p>
          <a:p>
            <a:pPr>
              <a:spcBef>
                <a:spcPct val="0"/>
              </a:spcBef>
              <a:buFontTx/>
              <a:buNone/>
            </a:pPr>
            <a:r>
              <a:rPr lang="en-US" altLang="zh-TW" sz="2400" b="1">
                <a:solidFill>
                  <a:srgbClr val="003399"/>
                </a:solidFill>
                <a:ea typeface="新細明體" panose="02020500000000000000" pitchFamily="18" charset="-120"/>
              </a:rPr>
              <a:t>Problem Solving Research</a:t>
            </a:r>
          </a:p>
          <a:p>
            <a:pPr>
              <a:spcBef>
                <a:spcPct val="0"/>
              </a:spcBef>
            </a:pPr>
            <a:r>
              <a:rPr lang="en-US" altLang="zh-TW" sz="2400" b="1">
                <a:ea typeface="新細明體" panose="02020500000000000000" pitchFamily="18" charset="-120"/>
              </a:rPr>
              <a:t>Research undertaken to help solve specific marketing problems.  Examples: segmentation, product, pricing, promotion, and distribution research.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0-#ppt_w/2"/>
                                          </p:val>
                                        </p:tav>
                                        <p:tav tm="100000">
                                          <p:val>
                                            <p:strVal val="#ppt_x"/>
                                          </p:val>
                                        </p:tav>
                                      </p:tavLst>
                                    </p:anim>
                                    <p:anim calcmode="lin" valueType="num">
                                      <p:cBhvr additive="base">
                                        <p:cTn id="8" dur="500" fill="hold"/>
                                        <p:tgtEl>
                                          <p:spTgt spid="430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additive="base">
                                        <p:cTn id="13"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 calcmode="lin" valueType="num">
                                      <p:cBhvr additive="base">
                                        <p:cTn id="19"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Oval 3"/>
          <p:cNvSpPr>
            <a:spLocks noChangeArrowheads="1"/>
          </p:cNvSpPr>
          <p:nvPr/>
        </p:nvSpPr>
        <p:spPr bwMode="auto">
          <a:xfrm>
            <a:off x="609600" y="1927493"/>
            <a:ext cx="2784475" cy="1428214"/>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altLang="zh-TW" b="1" dirty="0">
                <a:solidFill>
                  <a:srgbClr val="FFFFCC"/>
                </a:solidFill>
                <a:ea typeface="新細明體" panose="02020500000000000000" pitchFamily="18" charset="-120"/>
              </a:rPr>
              <a:t>Problem Identification Research</a:t>
            </a:r>
            <a:endParaRPr lang="en-US" altLang="zh-TW" dirty="0">
              <a:solidFill>
                <a:srgbClr val="FFFFCC"/>
              </a:solidFill>
              <a:ea typeface="新細明體" panose="02020500000000000000" pitchFamily="18" charset="-120"/>
            </a:endParaRPr>
          </a:p>
        </p:txBody>
      </p:sp>
      <p:sp>
        <p:nvSpPr>
          <p:cNvPr id="6148" name="Oval 4"/>
          <p:cNvSpPr>
            <a:spLocks noChangeAspect="1" noChangeArrowheads="1"/>
          </p:cNvSpPr>
          <p:nvPr/>
        </p:nvSpPr>
        <p:spPr bwMode="auto">
          <a:xfrm>
            <a:off x="50800" y="3867150"/>
            <a:ext cx="4457700" cy="2820988"/>
          </a:xfrm>
          <a:prstGeom prst="ellipse">
            <a:avLst/>
          </a:prstGeom>
          <a:solidFill>
            <a:srgbClr val="99FF33"/>
          </a:solidFill>
          <a:ln w="9525">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25425" indent="-225425">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buFontTx/>
              <a:buChar char="•"/>
            </a:pPr>
            <a:r>
              <a:rPr lang="en-US" altLang="zh-TW" sz="1800">
                <a:solidFill>
                  <a:srgbClr val="0000FF"/>
                </a:solidFill>
                <a:ea typeface="新細明體" panose="02020500000000000000" pitchFamily="18" charset="-120"/>
              </a:rPr>
              <a:t>Market Potential Research</a:t>
            </a:r>
          </a:p>
          <a:p>
            <a:pPr>
              <a:buFontTx/>
              <a:buChar char="•"/>
            </a:pPr>
            <a:r>
              <a:rPr lang="en-US" altLang="zh-TW" sz="1800">
                <a:solidFill>
                  <a:srgbClr val="0000FF"/>
                </a:solidFill>
                <a:ea typeface="新細明體" panose="02020500000000000000" pitchFamily="18" charset="-120"/>
              </a:rPr>
              <a:t>Market Share Research</a:t>
            </a:r>
          </a:p>
          <a:p>
            <a:pPr>
              <a:buFontTx/>
              <a:buChar char="•"/>
            </a:pPr>
            <a:r>
              <a:rPr lang="en-US" altLang="zh-TW" sz="1800">
                <a:solidFill>
                  <a:srgbClr val="0000FF"/>
                </a:solidFill>
                <a:ea typeface="新細明體" panose="02020500000000000000" pitchFamily="18" charset="-120"/>
              </a:rPr>
              <a:t>Image Research</a:t>
            </a:r>
          </a:p>
          <a:p>
            <a:pPr>
              <a:buFontTx/>
              <a:buChar char="•"/>
            </a:pPr>
            <a:r>
              <a:rPr lang="en-US" altLang="zh-TW" sz="1800">
                <a:solidFill>
                  <a:srgbClr val="0000FF"/>
                </a:solidFill>
                <a:ea typeface="新細明體" panose="02020500000000000000" pitchFamily="18" charset="-120"/>
              </a:rPr>
              <a:t>Market Characteristics                                               Research</a:t>
            </a:r>
          </a:p>
          <a:p>
            <a:pPr>
              <a:buFontTx/>
              <a:buChar char="•"/>
            </a:pPr>
            <a:r>
              <a:rPr lang="en-US" altLang="zh-TW" sz="1800">
                <a:solidFill>
                  <a:srgbClr val="0000FF"/>
                </a:solidFill>
                <a:ea typeface="新細明體" panose="02020500000000000000" pitchFamily="18" charset="-120"/>
              </a:rPr>
              <a:t>Forecasting Research</a:t>
            </a:r>
          </a:p>
          <a:p>
            <a:pPr>
              <a:buFontTx/>
              <a:buChar char="•"/>
            </a:pPr>
            <a:r>
              <a:rPr lang="en-US" altLang="zh-TW" sz="1800">
                <a:solidFill>
                  <a:srgbClr val="0000FF"/>
                </a:solidFill>
                <a:ea typeface="新細明體" panose="02020500000000000000" pitchFamily="18" charset="-120"/>
              </a:rPr>
              <a:t>Business Trends Research</a:t>
            </a:r>
          </a:p>
        </p:txBody>
      </p:sp>
      <p:sp>
        <p:nvSpPr>
          <p:cNvPr id="6149" name="Oval 5"/>
          <p:cNvSpPr>
            <a:spLocks noChangeArrowheads="1"/>
          </p:cNvSpPr>
          <p:nvPr/>
        </p:nvSpPr>
        <p:spPr bwMode="auto">
          <a:xfrm>
            <a:off x="2590800" y="749300"/>
            <a:ext cx="3886200" cy="1311275"/>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2800" b="1">
                <a:solidFill>
                  <a:srgbClr val="003399"/>
                </a:solidFill>
                <a:ea typeface="新細明體" panose="02020500000000000000" pitchFamily="18" charset="-120"/>
              </a:rPr>
              <a:t>Marketing Research</a:t>
            </a:r>
          </a:p>
        </p:txBody>
      </p:sp>
      <p:sp>
        <p:nvSpPr>
          <p:cNvPr id="6158" name="Text Box 14"/>
          <p:cNvSpPr txBox="1">
            <a:spLocks noChangeArrowheads="1"/>
          </p:cNvSpPr>
          <p:nvPr/>
        </p:nvSpPr>
        <p:spPr bwMode="auto">
          <a:xfrm>
            <a:off x="1111250" y="201613"/>
            <a:ext cx="691991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200" b="1" i="1">
                <a:solidFill>
                  <a:srgbClr val="003399"/>
                </a:solidFill>
                <a:ea typeface="新細明體" panose="02020500000000000000" pitchFamily="18" charset="-120"/>
              </a:rPr>
              <a:t>Figure 1.3  A Classification of  Marketing Research</a:t>
            </a:r>
          </a:p>
        </p:txBody>
      </p:sp>
      <p:sp>
        <p:nvSpPr>
          <p:cNvPr id="6162" name="AutoShape 18"/>
          <p:cNvSpPr>
            <a:spLocks noChangeArrowheads="1"/>
          </p:cNvSpPr>
          <p:nvPr/>
        </p:nvSpPr>
        <p:spPr bwMode="auto">
          <a:xfrm rot="3323609">
            <a:off x="2347118" y="1443832"/>
            <a:ext cx="150813" cy="609600"/>
          </a:xfrm>
          <a:prstGeom prst="upDownArrow">
            <a:avLst>
              <a:gd name="adj1" fmla="val 50000"/>
              <a:gd name="adj2" fmla="val 80842"/>
            </a:avLst>
          </a:prstGeom>
          <a:solidFill>
            <a:srgbClr val="00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lang="zh-TW" altLang="en-US" sz="2400">
              <a:ea typeface="新細明體" panose="02020500000000000000" pitchFamily="18" charset="-120"/>
            </a:endParaRPr>
          </a:p>
        </p:txBody>
      </p:sp>
      <p:sp>
        <p:nvSpPr>
          <p:cNvPr id="6166" name="Oval 22"/>
          <p:cNvSpPr>
            <a:spLocks noChangeArrowheads="1"/>
          </p:cNvSpPr>
          <p:nvPr/>
        </p:nvSpPr>
        <p:spPr bwMode="auto">
          <a:xfrm>
            <a:off x="5746750" y="1949450"/>
            <a:ext cx="2327275" cy="1397000"/>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b="1">
                <a:ea typeface="新細明體" panose="02020500000000000000" pitchFamily="18" charset="-120"/>
              </a:rPr>
              <a:t>Problem </a:t>
            </a:r>
          </a:p>
          <a:p>
            <a:pPr algn="ctr"/>
            <a:r>
              <a:rPr lang="en-US" altLang="zh-TW" b="1">
                <a:ea typeface="新細明體" panose="02020500000000000000" pitchFamily="18" charset="-120"/>
              </a:rPr>
              <a:t>Solving </a:t>
            </a:r>
          </a:p>
          <a:p>
            <a:pPr algn="ctr"/>
            <a:r>
              <a:rPr lang="en-US" altLang="zh-TW" b="1">
                <a:ea typeface="新細明體" panose="02020500000000000000" pitchFamily="18" charset="-120"/>
              </a:rPr>
              <a:t>Research</a:t>
            </a:r>
          </a:p>
        </p:txBody>
      </p:sp>
      <p:sp>
        <p:nvSpPr>
          <p:cNvPr id="6171" name="AutoShape 27"/>
          <p:cNvSpPr>
            <a:spLocks noChangeArrowheads="1"/>
          </p:cNvSpPr>
          <p:nvPr/>
        </p:nvSpPr>
        <p:spPr bwMode="auto">
          <a:xfrm>
            <a:off x="2043113" y="3403600"/>
            <a:ext cx="152400" cy="457200"/>
          </a:xfrm>
          <a:prstGeom prst="upDownArrow">
            <a:avLst>
              <a:gd name="adj1" fmla="val 50000"/>
              <a:gd name="adj2" fmla="val 60000"/>
            </a:avLst>
          </a:prstGeom>
          <a:solidFill>
            <a:srgbClr val="003399"/>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cs-CZ"/>
          </a:p>
        </p:txBody>
      </p:sp>
      <p:sp>
        <p:nvSpPr>
          <p:cNvPr id="6173" name="AutoShape 29"/>
          <p:cNvSpPr>
            <a:spLocks noChangeArrowheads="1"/>
          </p:cNvSpPr>
          <p:nvPr/>
        </p:nvSpPr>
        <p:spPr bwMode="auto">
          <a:xfrm>
            <a:off x="6923088" y="3403600"/>
            <a:ext cx="152400" cy="457200"/>
          </a:xfrm>
          <a:prstGeom prst="upDownArrow">
            <a:avLst>
              <a:gd name="adj1" fmla="val 50000"/>
              <a:gd name="adj2" fmla="val 60000"/>
            </a:avLst>
          </a:prstGeom>
          <a:solidFill>
            <a:srgbClr val="003399"/>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cs-CZ"/>
          </a:p>
        </p:txBody>
      </p:sp>
      <p:sp>
        <p:nvSpPr>
          <p:cNvPr id="6180" name="Oval 36"/>
          <p:cNvSpPr>
            <a:spLocks noChangeArrowheads="1"/>
          </p:cNvSpPr>
          <p:nvPr/>
        </p:nvSpPr>
        <p:spPr bwMode="auto">
          <a:xfrm>
            <a:off x="4858327" y="3929062"/>
            <a:ext cx="4247573" cy="2928937"/>
          </a:xfrm>
          <a:prstGeom prst="ellipse">
            <a:avLst/>
          </a:prstGeom>
          <a:solidFill>
            <a:srgbClr val="993366"/>
          </a:solidFill>
          <a:ln w="9525">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2713" indent="-112713">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buFontTx/>
              <a:buChar char="•"/>
            </a:pPr>
            <a:r>
              <a:rPr lang="en-US" altLang="zh-TW" sz="1800" dirty="0">
                <a:solidFill>
                  <a:srgbClr val="FFFF00"/>
                </a:solidFill>
                <a:ea typeface="新細明體" panose="02020500000000000000" pitchFamily="18" charset="-120"/>
              </a:rPr>
              <a:t>Segmentation Research</a:t>
            </a:r>
          </a:p>
          <a:p>
            <a:pPr>
              <a:spcBef>
                <a:spcPct val="50000"/>
              </a:spcBef>
              <a:buFontTx/>
              <a:buChar char="•"/>
            </a:pPr>
            <a:r>
              <a:rPr lang="en-US" altLang="zh-TW" sz="1800" dirty="0">
                <a:solidFill>
                  <a:srgbClr val="FFFF00"/>
                </a:solidFill>
                <a:ea typeface="新細明體" panose="02020500000000000000" pitchFamily="18" charset="-120"/>
              </a:rPr>
              <a:t>Product Research</a:t>
            </a:r>
          </a:p>
          <a:p>
            <a:pPr>
              <a:spcBef>
                <a:spcPct val="50000"/>
              </a:spcBef>
              <a:buFontTx/>
              <a:buChar char="•"/>
            </a:pPr>
            <a:r>
              <a:rPr lang="en-US" altLang="zh-TW" sz="1800" dirty="0">
                <a:solidFill>
                  <a:srgbClr val="FFFF00"/>
                </a:solidFill>
                <a:ea typeface="新細明體" panose="02020500000000000000" pitchFamily="18" charset="-120"/>
              </a:rPr>
              <a:t>Pricing Research</a:t>
            </a:r>
          </a:p>
          <a:p>
            <a:pPr>
              <a:spcBef>
                <a:spcPct val="50000"/>
              </a:spcBef>
              <a:buFontTx/>
              <a:buChar char="•"/>
            </a:pPr>
            <a:r>
              <a:rPr lang="en-US" altLang="zh-TW" sz="1800" dirty="0">
                <a:solidFill>
                  <a:srgbClr val="FFFF00"/>
                </a:solidFill>
                <a:ea typeface="新細明體" panose="02020500000000000000" pitchFamily="18" charset="-120"/>
              </a:rPr>
              <a:t>Promotion Research</a:t>
            </a:r>
          </a:p>
          <a:p>
            <a:pPr>
              <a:spcBef>
                <a:spcPct val="50000"/>
              </a:spcBef>
              <a:buFontTx/>
              <a:buChar char="•"/>
            </a:pPr>
            <a:r>
              <a:rPr lang="en-US" altLang="zh-TW" sz="1800" dirty="0">
                <a:solidFill>
                  <a:srgbClr val="FFFF00"/>
                </a:solidFill>
                <a:ea typeface="新細明體" panose="02020500000000000000" pitchFamily="18" charset="-120"/>
              </a:rPr>
              <a:t>Distribution Research</a:t>
            </a:r>
            <a:endParaRPr lang="en-US" altLang="zh-TW" sz="1800" dirty="0">
              <a:solidFill>
                <a:srgbClr val="0000FF"/>
              </a:solidFill>
              <a:ea typeface="新細明體" panose="02020500000000000000" pitchFamily="18" charset="-120"/>
            </a:endParaRPr>
          </a:p>
        </p:txBody>
      </p:sp>
      <p:sp>
        <p:nvSpPr>
          <p:cNvPr id="6181" name="AutoShape 37"/>
          <p:cNvSpPr>
            <a:spLocks noChangeArrowheads="1"/>
          </p:cNvSpPr>
          <p:nvPr/>
        </p:nvSpPr>
        <p:spPr bwMode="auto">
          <a:xfrm rot="18276391" flipH="1">
            <a:off x="6574631" y="1443832"/>
            <a:ext cx="150813" cy="609600"/>
          </a:xfrm>
          <a:prstGeom prst="upDownArrow">
            <a:avLst>
              <a:gd name="adj1" fmla="val 50000"/>
              <a:gd name="adj2" fmla="val 80842"/>
            </a:avLst>
          </a:prstGeom>
          <a:solidFill>
            <a:srgbClr val="00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zh-TW" altLang="en-US" sz="2400">
              <a:ea typeface="新細明體" panose="02020500000000000000"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58"/>
                                        </p:tgtEl>
                                        <p:attrNameLst>
                                          <p:attrName>style.visibility</p:attrName>
                                        </p:attrNameLst>
                                      </p:cBhvr>
                                      <p:to>
                                        <p:strVal val="visible"/>
                                      </p:to>
                                    </p:set>
                                    <p:anim calcmode="lin" valueType="num">
                                      <p:cBhvr additive="base">
                                        <p:cTn id="7" dur="500" fill="hold"/>
                                        <p:tgtEl>
                                          <p:spTgt spid="6158"/>
                                        </p:tgtEl>
                                        <p:attrNameLst>
                                          <p:attrName>ppt_x</p:attrName>
                                        </p:attrNameLst>
                                      </p:cBhvr>
                                      <p:tavLst>
                                        <p:tav tm="0">
                                          <p:val>
                                            <p:strVal val="0-#ppt_w/2"/>
                                          </p:val>
                                        </p:tav>
                                        <p:tav tm="100000">
                                          <p:val>
                                            <p:strVal val="#ppt_x"/>
                                          </p:val>
                                        </p:tav>
                                      </p:tavLst>
                                    </p:anim>
                                    <p:anim calcmode="lin" valueType="num">
                                      <p:cBhvr additive="base">
                                        <p:cTn id="8" dur="500" fill="hold"/>
                                        <p:tgtEl>
                                          <p:spTgt spid="61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6149"/>
                                        </p:tgtEl>
                                        <p:attrNameLst>
                                          <p:attrName>style.visibility</p:attrName>
                                        </p:attrNameLst>
                                      </p:cBhvr>
                                      <p:to>
                                        <p:strVal val="visible"/>
                                      </p:to>
                                    </p:set>
                                    <p:animEffect transition="in" filter="slide(fromTop)">
                                      <p:cBhvr>
                                        <p:cTn id="13" dur="500"/>
                                        <p:tgtEl>
                                          <p:spTgt spid="614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6162"/>
                                        </p:tgtEl>
                                        <p:attrNameLst>
                                          <p:attrName>style.visibility</p:attrName>
                                        </p:attrNameLst>
                                      </p:cBhvr>
                                      <p:to>
                                        <p:strVal val="visible"/>
                                      </p:to>
                                    </p:set>
                                    <p:animEffect transition="in" filter="wipe(right)">
                                      <p:cBhvr>
                                        <p:cTn id="18" dur="500"/>
                                        <p:tgtEl>
                                          <p:spTgt spid="616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181"/>
                                        </p:tgtEl>
                                        <p:attrNameLst>
                                          <p:attrName>style.visibility</p:attrName>
                                        </p:attrNameLst>
                                      </p:cBhvr>
                                      <p:to>
                                        <p:strVal val="visible"/>
                                      </p:to>
                                    </p:set>
                                    <p:animEffect transition="in" filter="wipe(left)">
                                      <p:cBhvr>
                                        <p:cTn id="23" dur="500"/>
                                        <p:tgtEl>
                                          <p:spTgt spid="618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147"/>
                                        </p:tgtEl>
                                        <p:attrNameLst>
                                          <p:attrName>style.visibility</p:attrName>
                                        </p:attrNameLst>
                                      </p:cBhvr>
                                      <p:to>
                                        <p:strVal val="visible"/>
                                      </p:to>
                                    </p:set>
                                    <p:anim calcmode="lin" valueType="num">
                                      <p:cBhvr additive="base">
                                        <p:cTn id="28" dur="500" fill="hold"/>
                                        <p:tgtEl>
                                          <p:spTgt spid="6147"/>
                                        </p:tgtEl>
                                        <p:attrNameLst>
                                          <p:attrName>ppt_x</p:attrName>
                                        </p:attrNameLst>
                                      </p:cBhvr>
                                      <p:tavLst>
                                        <p:tav tm="0">
                                          <p:val>
                                            <p:strVal val="0-#ppt_w/2"/>
                                          </p:val>
                                        </p:tav>
                                        <p:tav tm="100000">
                                          <p:val>
                                            <p:strVal val="#ppt_x"/>
                                          </p:val>
                                        </p:tav>
                                      </p:tavLst>
                                    </p:anim>
                                    <p:anim calcmode="lin" valueType="num">
                                      <p:cBhvr additive="base">
                                        <p:cTn id="29"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2" fill="hold" grpId="0" nodeType="clickEffect">
                                  <p:stCondLst>
                                    <p:cond delay="0"/>
                                  </p:stCondLst>
                                  <p:childTnLst>
                                    <p:set>
                                      <p:cBhvr>
                                        <p:cTn id="33" dur="1" fill="hold">
                                          <p:stCondLst>
                                            <p:cond delay="0"/>
                                          </p:stCondLst>
                                        </p:cTn>
                                        <p:tgtEl>
                                          <p:spTgt spid="6166"/>
                                        </p:tgtEl>
                                        <p:attrNameLst>
                                          <p:attrName>style.visibility</p:attrName>
                                        </p:attrNameLst>
                                      </p:cBhvr>
                                      <p:to>
                                        <p:strVal val="visible"/>
                                      </p:to>
                                    </p:set>
                                    <p:animEffect transition="in" filter="slide(fromRight)">
                                      <p:cBhvr>
                                        <p:cTn id="34" dur="500"/>
                                        <p:tgtEl>
                                          <p:spTgt spid="616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6171"/>
                                        </p:tgtEl>
                                        <p:attrNameLst>
                                          <p:attrName>style.visibility</p:attrName>
                                        </p:attrNameLst>
                                      </p:cBhvr>
                                      <p:to>
                                        <p:strVal val="visible"/>
                                      </p:to>
                                    </p:set>
                                    <p:animEffect transition="in" filter="wipe(up)">
                                      <p:cBhvr>
                                        <p:cTn id="39" dur="500"/>
                                        <p:tgtEl>
                                          <p:spTgt spid="617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148"/>
                                        </p:tgtEl>
                                        <p:attrNameLst>
                                          <p:attrName>style.visibility</p:attrName>
                                        </p:attrNameLst>
                                      </p:cBhvr>
                                      <p:to>
                                        <p:strVal val="visible"/>
                                      </p:to>
                                    </p:set>
                                    <p:anim calcmode="lin" valueType="num">
                                      <p:cBhvr additive="base">
                                        <p:cTn id="44" dur="500" fill="hold"/>
                                        <p:tgtEl>
                                          <p:spTgt spid="6148"/>
                                        </p:tgtEl>
                                        <p:attrNameLst>
                                          <p:attrName>ppt_x</p:attrName>
                                        </p:attrNameLst>
                                      </p:cBhvr>
                                      <p:tavLst>
                                        <p:tav tm="0">
                                          <p:val>
                                            <p:strVal val="0-#ppt_w/2"/>
                                          </p:val>
                                        </p:tav>
                                        <p:tav tm="100000">
                                          <p:val>
                                            <p:strVal val="#ppt_x"/>
                                          </p:val>
                                        </p:tav>
                                      </p:tavLst>
                                    </p:anim>
                                    <p:anim calcmode="lin" valueType="num">
                                      <p:cBhvr additive="base">
                                        <p:cTn id="45"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6173"/>
                                        </p:tgtEl>
                                        <p:attrNameLst>
                                          <p:attrName>style.visibility</p:attrName>
                                        </p:attrNameLst>
                                      </p:cBhvr>
                                      <p:to>
                                        <p:strVal val="visible"/>
                                      </p:to>
                                    </p:set>
                                    <p:animEffect transition="in" filter="wipe(up)">
                                      <p:cBhvr>
                                        <p:cTn id="50" dur="500"/>
                                        <p:tgtEl>
                                          <p:spTgt spid="617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80"/>
                                        </p:tgtEl>
                                        <p:attrNameLst>
                                          <p:attrName>style.visibility</p:attrName>
                                        </p:attrNameLst>
                                      </p:cBhvr>
                                      <p:to>
                                        <p:strVal val="visible"/>
                                      </p:to>
                                    </p:set>
                                    <p:anim calcmode="lin" valueType="num">
                                      <p:cBhvr additive="base">
                                        <p:cTn id="55" dur="500" fill="hold"/>
                                        <p:tgtEl>
                                          <p:spTgt spid="6180"/>
                                        </p:tgtEl>
                                        <p:attrNameLst>
                                          <p:attrName>ppt_x</p:attrName>
                                        </p:attrNameLst>
                                      </p:cBhvr>
                                      <p:tavLst>
                                        <p:tav tm="0">
                                          <p:val>
                                            <p:strVal val="0-#ppt_w/2"/>
                                          </p:val>
                                        </p:tav>
                                        <p:tav tm="100000">
                                          <p:val>
                                            <p:strVal val="#ppt_x"/>
                                          </p:val>
                                        </p:tav>
                                      </p:tavLst>
                                    </p:anim>
                                    <p:anim calcmode="lin" valueType="num">
                                      <p:cBhvr additive="base">
                                        <p:cTn id="56" dur="500" fill="hold"/>
                                        <p:tgtEl>
                                          <p:spTgt spid="61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autoUpdateAnimBg="0"/>
      <p:bldP spid="6148" grpId="0" animBg="1" autoUpdateAnimBg="0"/>
      <p:bldP spid="6149" grpId="0" animBg="1" autoUpdateAnimBg="0"/>
      <p:bldP spid="6158" grpId="0" autoUpdateAnimBg="0"/>
      <p:bldP spid="6162" grpId="0" animBg="1" autoUpdateAnimBg="0"/>
      <p:bldP spid="6166" grpId="0" animBg="1" autoUpdateAnimBg="0"/>
      <p:bldP spid="6171" grpId="0" animBg="1"/>
      <p:bldP spid="6173" grpId="0" animBg="1"/>
      <p:bldP spid="6180" grpId="0" animBg="1" autoUpdateAnimBg="0"/>
      <p:bldP spid="618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2761" name="Group 1081"/>
          <p:cNvGrpSpPr>
            <a:grpSpLocks/>
          </p:cNvGrpSpPr>
          <p:nvPr/>
        </p:nvGrpSpPr>
        <p:grpSpPr bwMode="auto">
          <a:xfrm>
            <a:off x="415925" y="790575"/>
            <a:ext cx="8340725" cy="5600700"/>
            <a:chOff x="262" y="498"/>
            <a:chExt cx="5254" cy="3528"/>
          </a:xfrm>
        </p:grpSpPr>
        <p:sp>
          <p:nvSpPr>
            <p:cNvPr id="72738" name="AutoShape 1058"/>
            <p:cNvSpPr>
              <a:spLocks noChangeArrowheads="1"/>
            </p:cNvSpPr>
            <p:nvPr/>
          </p:nvSpPr>
          <p:spPr bwMode="auto">
            <a:xfrm>
              <a:off x="262" y="498"/>
              <a:ext cx="5254" cy="3528"/>
            </a:xfrm>
            <a:prstGeom prst="bevel">
              <a:avLst>
                <a:gd name="adj" fmla="val 12500"/>
              </a:avLst>
            </a:prstGeom>
            <a:solidFill>
              <a:srgbClr val="FFCC66">
                <a:alpha val="50000"/>
              </a:srgbClr>
            </a:solidFill>
            <a:ln w="9525">
              <a:solidFill>
                <a:srgbClr val="000000"/>
              </a:solidFill>
              <a:miter lim="800000"/>
              <a:headEnd/>
              <a:tailEnd/>
            </a:ln>
          </p:spPr>
          <p:txBody>
            <a:bodyPr/>
            <a:lstStyle/>
            <a:p>
              <a:endParaRPr lang="cs-CZ"/>
            </a:p>
          </p:txBody>
        </p:sp>
        <p:sp>
          <p:nvSpPr>
            <p:cNvPr id="72752" name="Text Box 1072"/>
            <p:cNvSpPr txBox="1">
              <a:spLocks noChangeArrowheads="1"/>
            </p:cNvSpPr>
            <p:nvPr/>
          </p:nvSpPr>
          <p:spPr bwMode="auto">
            <a:xfrm>
              <a:off x="1448" y="3556"/>
              <a:ext cx="28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b="1">
                  <a:ea typeface="新細明體" panose="02020500000000000000" pitchFamily="18" charset="-120"/>
                </a:rPr>
                <a:t>Application to Contemporary Issues</a:t>
              </a:r>
            </a:p>
          </p:txBody>
        </p:sp>
        <p:sp>
          <p:nvSpPr>
            <p:cNvPr id="72753" name="Text Box 1073"/>
            <p:cNvSpPr txBox="1">
              <a:spLocks noChangeArrowheads="1"/>
            </p:cNvSpPr>
            <p:nvPr/>
          </p:nvSpPr>
          <p:spPr bwMode="auto">
            <a:xfrm>
              <a:off x="2418" y="3795"/>
              <a:ext cx="9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1800" b="1">
                  <a:ea typeface="新細明體" panose="02020500000000000000" pitchFamily="18" charset="-120"/>
                </a:rPr>
                <a:t>Technology</a:t>
              </a:r>
            </a:p>
          </p:txBody>
        </p:sp>
        <p:sp>
          <p:nvSpPr>
            <p:cNvPr id="72754" name="Text Box 1074"/>
            <p:cNvSpPr txBox="1">
              <a:spLocks noChangeArrowheads="1"/>
            </p:cNvSpPr>
            <p:nvPr/>
          </p:nvSpPr>
          <p:spPr bwMode="auto">
            <a:xfrm>
              <a:off x="4331" y="3795"/>
              <a:ext cx="5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1800" b="1">
                  <a:ea typeface="新細明體" panose="02020500000000000000" pitchFamily="18" charset="-120"/>
                </a:rPr>
                <a:t>Ethics</a:t>
              </a:r>
            </a:p>
          </p:txBody>
        </p:sp>
        <p:sp>
          <p:nvSpPr>
            <p:cNvPr id="72755" name="Text Box 1075"/>
            <p:cNvSpPr txBox="1">
              <a:spLocks noChangeArrowheads="1"/>
            </p:cNvSpPr>
            <p:nvPr/>
          </p:nvSpPr>
          <p:spPr bwMode="auto">
            <a:xfrm>
              <a:off x="729" y="3795"/>
              <a:ext cx="9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1800" b="1">
                  <a:ea typeface="新細明體" panose="02020500000000000000" pitchFamily="18" charset="-120"/>
                </a:rPr>
                <a:t>International</a:t>
              </a:r>
            </a:p>
          </p:txBody>
        </p:sp>
        <p:sp>
          <p:nvSpPr>
            <p:cNvPr id="72756" name="Text Box 1076"/>
            <p:cNvSpPr txBox="1">
              <a:spLocks noChangeArrowheads="1"/>
            </p:cNvSpPr>
            <p:nvPr/>
          </p:nvSpPr>
          <p:spPr bwMode="auto">
            <a:xfrm rot="-5400000">
              <a:off x="-1030" y="2144"/>
              <a:ext cx="29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1600" b="1">
                  <a:ea typeface="新細明體" panose="02020500000000000000" pitchFamily="18" charset="-120"/>
                </a:rPr>
                <a:t>Be a DM!     Be an MR!     Experiential  Learning</a:t>
              </a:r>
            </a:p>
          </p:txBody>
        </p:sp>
        <p:sp>
          <p:nvSpPr>
            <p:cNvPr id="72758" name="Text Box 1078"/>
            <p:cNvSpPr txBox="1">
              <a:spLocks noChangeArrowheads="1"/>
            </p:cNvSpPr>
            <p:nvPr/>
          </p:nvSpPr>
          <p:spPr bwMode="auto">
            <a:xfrm>
              <a:off x="2028" y="590"/>
              <a:ext cx="17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2400" b="1">
                  <a:ea typeface="新細明體" panose="02020500000000000000" pitchFamily="18" charset="-120"/>
                </a:rPr>
                <a:t>Opening Vignette</a:t>
              </a:r>
            </a:p>
          </p:txBody>
        </p:sp>
        <p:sp>
          <p:nvSpPr>
            <p:cNvPr id="72757" name="Text Box 1077"/>
            <p:cNvSpPr txBox="1">
              <a:spLocks noChangeArrowheads="1"/>
            </p:cNvSpPr>
            <p:nvPr/>
          </p:nvSpPr>
          <p:spPr bwMode="auto">
            <a:xfrm rot="5400000">
              <a:off x="4275" y="2016"/>
              <a:ext cx="20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2400" b="1">
                  <a:ea typeface="新細明體" panose="02020500000000000000" pitchFamily="18" charset="-120"/>
                </a:rPr>
                <a:t>What Would You Do?</a:t>
              </a:r>
            </a:p>
          </p:txBody>
        </p:sp>
        <p:sp>
          <p:nvSpPr>
            <p:cNvPr id="72714" name="Line 1034"/>
            <p:cNvSpPr>
              <a:spLocks noChangeShapeType="1"/>
            </p:cNvSpPr>
            <p:nvPr/>
          </p:nvSpPr>
          <p:spPr bwMode="auto">
            <a:xfrm>
              <a:off x="484" y="3810"/>
              <a:ext cx="481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2713" name="Line 1033"/>
            <p:cNvSpPr>
              <a:spLocks noChangeShapeType="1"/>
            </p:cNvSpPr>
            <p:nvPr/>
          </p:nvSpPr>
          <p:spPr bwMode="auto">
            <a:xfrm>
              <a:off x="2038" y="3810"/>
              <a:ext cx="1" cy="2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2712" name="Line 1032"/>
            <p:cNvSpPr>
              <a:spLocks noChangeShapeType="1"/>
            </p:cNvSpPr>
            <p:nvPr/>
          </p:nvSpPr>
          <p:spPr bwMode="auto">
            <a:xfrm>
              <a:off x="3740" y="3810"/>
              <a:ext cx="1" cy="2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72740" name="Text Box 1060"/>
          <p:cNvSpPr txBox="1">
            <a:spLocks noChangeArrowheads="1"/>
          </p:cNvSpPr>
          <p:nvPr/>
        </p:nvSpPr>
        <p:spPr bwMode="auto">
          <a:xfrm>
            <a:off x="495300" y="271463"/>
            <a:ext cx="81534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zh-TW" altLang="en-US" b="1" i="1" dirty="0">
                <a:solidFill>
                  <a:schemeClr val="accent2"/>
                </a:solidFill>
                <a:ea typeface="新細明體" panose="02020500000000000000" pitchFamily="18" charset="-120"/>
                <a:cs typeface="Arial" panose="020B0604020202020204" pitchFamily="34" charset="0"/>
              </a:rPr>
              <a:t>   </a:t>
            </a:r>
            <a:r>
              <a:rPr lang="en-US" altLang="zh-TW" b="1" i="1" dirty="0" smtClean="0">
                <a:solidFill>
                  <a:schemeClr val="accent2"/>
                </a:solidFill>
                <a:ea typeface="新細明體" panose="02020500000000000000" pitchFamily="18" charset="-120"/>
                <a:cs typeface="Arial" panose="020B0604020202020204" pitchFamily="34" charset="0"/>
              </a:rPr>
              <a:t>Introduction </a:t>
            </a:r>
            <a:r>
              <a:rPr lang="en-US" altLang="zh-TW" b="1" i="1" dirty="0">
                <a:solidFill>
                  <a:schemeClr val="accent2"/>
                </a:solidFill>
                <a:ea typeface="新細明體" panose="02020500000000000000" pitchFamily="18" charset="-120"/>
                <a:cs typeface="Arial" panose="020B0604020202020204" pitchFamily="34" charset="0"/>
              </a:rPr>
              <a:t>to Marketing Research:  An Overview</a:t>
            </a:r>
            <a:endParaRPr lang="en-US" altLang="zh-TW" sz="2400" dirty="0">
              <a:solidFill>
                <a:schemeClr val="accent2"/>
              </a:solidFill>
              <a:ea typeface="新細明體" panose="02020500000000000000" pitchFamily="18" charset="-120"/>
              <a:cs typeface="Arial" panose="020B0604020202020204" pitchFamily="34" charset="0"/>
            </a:endParaRPr>
          </a:p>
        </p:txBody>
      </p:sp>
      <p:sp>
        <p:nvSpPr>
          <p:cNvPr id="72736" name="Rectangle 1056"/>
          <p:cNvSpPr>
            <a:spLocks noChangeArrowheads="1"/>
          </p:cNvSpPr>
          <p:nvPr/>
        </p:nvSpPr>
        <p:spPr bwMode="auto">
          <a:xfrm>
            <a:off x="1825625" y="1590675"/>
            <a:ext cx="5756275" cy="342900"/>
          </a:xfrm>
          <a:prstGeom prst="rect">
            <a:avLst/>
          </a:prstGeom>
          <a:solidFill>
            <a:srgbClr val="3399FF"/>
          </a:solidFill>
          <a:ln w="9525">
            <a:solidFill>
              <a:srgbClr val="000000"/>
            </a:solidFill>
            <a:miter lim="800000"/>
            <a:headEnd/>
            <a:tailEnd/>
          </a:ln>
        </p:spPr>
        <p:txBody>
          <a:bodyPr/>
          <a:lstStyle/>
          <a:p>
            <a:pPr algn="ctr"/>
            <a:r>
              <a:rPr lang="en-US" altLang="zh-TW" sz="1400" b="1" dirty="0">
                <a:ea typeface="新細明體" panose="02020500000000000000" pitchFamily="18" charset="-120"/>
                <a:cs typeface="Arial" panose="020B0604020202020204" pitchFamily="34" charset="0"/>
              </a:rPr>
              <a:t>Definition of Marketing Research</a:t>
            </a:r>
            <a:endParaRPr lang="en-US" altLang="zh-TW" sz="2400" dirty="0">
              <a:ea typeface="新細明體" panose="02020500000000000000" pitchFamily="18" charset="-120"/>
              <a:cs typeface="Arial" panose="020B0604020202020204" pitchFamily="34" charset="0"/>
            </a:endParaRPr>
          </a:p>
        </p:txBody>
      </p:sp>
      <p:sp>
        <p:nvSpPr>
          <p:cNvPr id="72735" name="Oval 1055"/>
          <p:cNvSpPr>
            <a:spLocks noChangeArrowheads="1"/>
          </p:cNvSpPr>
          <p:nvPr/>
        </p:nvSpPr>
        <p:spPr bwMode="auto">
          <a:xfrm>
            <a:off x="1238250" y="1981200"/>
            <a:ext cx="939800" cy="334963"/>
          </a:xfrm>
          <a:prstGeom prst="ellipse">
            <a:avLst/>
          </a:prstGeom>
          <a:solidFill>
            <a:srgbClr val="FFCC99"/>
          </a:solidFill>
          <a:ln w="9525">
            <a:solidFill>
              <a:srgbClr val="000000"/>
            </a:solidFill>
            <a:round/>
            <a:headEnd/>
            <a:tailEnd/>
          </a:ln>
        </p:spPr>
        <p:txBody>
          <a:bodyPr/>
          <a:lstStyle/>
          <a:p>
            <a:r>
              <a:rPr lang="en-US" altLang="zh-TW" sz="1200" b="1">
                <a:ea typeface="新細明體" panose="02020500000000000000" pitchFamily="18" charset="-120"/>
                <a:cs typeface="Arial" panose="020B0604020202020204" pitchFamily="34" charset="0"/>
              </a:rPr>
              <a:t>Fig. 1.2</a:t>
            </a:r>
            <a:endParaRPr lang="en-US" altLang="zh-TW" sz="2400">
              <a:ea typeface="新細明體" panose="02020500000000000000" pitchFamily="18" charset="-120"/>
              <a:cs typeface="Arial" panose="020B0604020202020204" pitchFamily="34" charset="0"/>
            </a:endParaRPr>
          </a:p>
        </p:txBody>
      </p:sp>
      <p:sp>
        <p:nvSpPr>
          <p:cNvPr id="72734" name="Rectangle 1054"/>
          <p:cNvSpPr>
            <a:spLocks noChangeArrowheads="1"/>
          </p:cNvSpPr>
          <p:nvPr/>
        </p:nvSpPr>
        <p:spPr bwMode="auto">
          <a:xfrm>
            <a:off x="1825625" y="2390775"/>
            <a:ext cx="5756275" cy="342900"/>
          </a:xfrm>
          <a:prstGeom prst="rect">
            <a:avLst/>
          </a:prstGeom>
          <a:solidFill>
            <a:srgbClr val="3399FF"/>
          </a:solidFill>
          <a:ln w="9525">
            <a:solidFill>
              <a:srgbClr val="000000"/>
            </a:solidFill>
            <a:miter lim="800000"/>
            <a:headEnd/>
            <a:tailEnd/>
          </a:ln>
        </p:spPr>
        <p:txBody>
          <a:bodyPr/>
          <a:lstStyle/>
          <a:p>
            <a:pPr algn="ctr"/>
            <a:r>
              <a:rPr lang="en-US" altLang="zh-TW" sz="1400" b="1" dirty="0">
                <a:ea typeface="新細明體" panose="02020500000000000000" pitchFamily="18" charset="-120"/>
                <a:cs typeface="Arial" panose="020B0604020202020204" pitchFamily="34" charset="0"/>
              </a:rPr>
              <a:t>A Classification of Marketing Research</a:t>
            </a:r>
            <a:endParaRPr lang="en-US" altLang="zh-TW" sz="2400" dirty="0">
              <a:ea typeface="新細明體" panose="02020500000000000000" pitchFamily="18" charset="-120"/>
              <a:cs typeface="Arial" panose="020B0604020202020204" pitchFamily="34" charset="0"/>
            </a:endParaRPr>
          </a:p>
        </p:txBody>
      </p:sp>
      <p:sp>
        <p:nvSpPr>
          <p:cNvPr id="72733" name="Rectangle 1053"/>
          <p:cNvSpPr>
            <a:spLocks noChangeArrowheads="1"/>
          </p:cNvSpPr>
          <p:nvPr/>
        </p:nvSpPr>
        <p:spPr bwMode="auto">
          <a:xfrm>
            <a:off x="2060575" y="3190875"/>
            <a:ext cx="5521325" cy="344488"/>
          </a:xfrm>
          <a:prstGeom prst="rect">
            <a:avLst/>
          </a:prstGeom>
          <a:solidFill>
            <a:srgbClr val="3399FF"/>
          </a:solidFill>
          <a:ln w="9525">
            <a:solidFill>
              <a:srgbClr val="000000"/>
            </a:solidFill>
            <a:miter lim="800000"/>
            <a:headEnd/>
            <a:tailEnd/>
          </a:ln>
        </p:spPr>
        <p:txBody>
          <a:bodyPr/>
          <a:lstStyle/>
          <a:p>
            <a:pPr algn="ctr"/>
            <a:r>
              <a:rPr lang="en-US" altLang="zh-TW" sz="1400" b="1">
                <a:ea typeface="新細明體" panose="02020500000000000000" pitchFamily="18" charset="-120"/>
                <a:cs typeface="Arial" panose="020B0604020202020204" pitchFamily="34" charset="0"/>
              </a:rPr>
              <a:t>Marketing Research Process</a:t>
            </a:r>
            <a:endParaRPr lang="en-US" altLang="zh-TW" sz="2400">
              <a:ea typeface="新細明體" panose="02020500000000000000" pitchFamily="18" charset="-120"/>
              <a:cs typeface="Arial" panose="020B0604020202020204" pitchFamily="34" charset="0"/>
            </a:endParaRPr>
          </a:p>
        </p:txBody>
      </p:sp>
      <p:sp>
        <p:nvSpPr>
          <p:cNvPr id="72732" name="Oval 1052"/>
          <p:cNvSpPr>
            <a:spLocks noChangeArrowheads="1"/>
          </p:cNvSpPr>
          <p:nvPr/>
        </p:nvSpPr>
        <p:spPr bwMode="auto">
          <a:xfrm>
            <a:off x="1238250" y="2847975"/>
            <a:ext cx="939800" cy="342900"/>
          </a:xfrm>
          <a:prstGeom prst="ellipse">
            <a:avLst/>
          </a:prstGeom>
          <a:solidFill>
            <a:srgbClr val="FFCC99"/>
          </a:solidFill>
          <a:ln w="9525">
            <a:solidFill>
              <a:srgbClr val="000000"/>
            </a:solidFill>
            <a:round/>
            <a:headEnd/>
            <a:tailEnd/>
          </a:ln>
        </p:spPr>
        <p:txBody>
          <a:bodyPr/>
          <a:lstStyle/>
          <a:p>
            <a:r>
              <a:rPr lang="en-US" altLang="zh-TW" sz="1200" b="1">
                <a:ea typeface="新細明體" panose="02020500000000000000" pitchFamily="18" charset="-120"/>
                <a:cs typeface="Arial" panose="020B0604020202020204" pitchFamily="34" charset="0"/>
              </a:rPr>
              <a:t>Fig 1.3</a:t>
            </a:r>
            <a:endParaRPr lang="en-US" altLang="zh-TW" sz="2400">
              <a:ea typeface="新細明體" panose="02020500000000000000" pitchFamily="18" charset="-120"/>
              <a:cs typeface="Arial" panose="020B0604020202020204" pitchFamily="34" charset="0"/>
            </a:endParaRPr>
          </a:p>
        </p:txBody>
      </p:sp>
      <p:sp>
        <p:nvSpPr>
          <p:cNvPr id="72731" name="Oval 1051"/>
          <p:cNvSpPr>
            <a:spLocks noChangeArrowheads="1"/>
          </p:cNvSpPr>
          <p:nvPr/>
        </p:nvSpPr>
        <p:spPr bwMode="auto">
          <a:xfrm>
            <a:off x="1238250" y="3648075"/>
            <a:ext cx="939800" cy="454025"/>
          </a:xfrm>
          <a:prstGeom prst="ellipse">
            <a:avLst/>
          </a:prstGeom>
          <a:solidFill>
            <a:srgbClr val="FFCC99"/>
          </a:solidFill>
          <a:ln w="9525">
            <a:solidFill>
              <a:srgbClr val="000000"/>
            </a:solidFill>
            <a:round/>
            <a:headEnd/>
            <a:tailEnd/>
          </a:ln>
        </p:spPr>
        <p:txBody>
          <a:bodyPr/>
          <a:lstStyle/>
          <a:p>
            <a:r>
              <a:rPr lang="en-US" altLang="zh-TW" sz="1200" b="1">
                <a:ea typeface="新細明體" panose="02020500000000000000" pitchFamily="18" charset="-120"/>
                <a:cs typeface="Arial" panose="020B0604020202020204" pitchFamily="34" charset="0"/>
              </a:rPr>
              <a:t>Fig 1.4</a:t>
            </a:r>
            <a:endParaRPr lang="en-US" altLang="zh-TW" sz="2400">
              <a:ea typeface="新細明體" panose="02020500000000000000" pitchFamily="18" charset="-120"/>
              <a:cs typeface="Arial" panose="020B0604020202020204" pitchFamily="34" charset="0"/>
            </a:endParaRPr>
          </a:p>
        </p:txBody>
      </p:sp>
      <p:sp>
        <p:nvSpPr>
          <p:cNvPr id="72730" name="Rectangle 1050"/>
          <p:cNvSpPr>
            <a:spLocks noChangeArrowheads="1"/>
          </p:cNvSpPr>
          <p:nvPr/>
        </p:nvSpPr>
        <p:spPr bwMode="auto">
          <a:xfrm>
            <a:off x="2060575" y="3990975"/>
            <a:ext cx="5521325" cy="341313"/>
          </a:xfrm>
          <a:prstGeom prst="rect">
            <a:avLst/>
          </a:prstGeom>
          <a:solidFill>
            <a:srgbClr val="3399FF"/>
          </a:solidFill>
          <a:ln w="9525">
            <a:solidFill>
              <a:srgbClr val="000000"/>
            </a:solidFill>
            <a:miter lim="800000"/>
            <a:headEnd/>
            <a:tailEnd/>
          </a:ln>
        </p:spPr>
        <p:txBody>
          <a:bodyPr/>
          <a:lstStyle/>
          <a:p>
            <a:pPr algn="ctr"/>
            <a:r>
              <a:rPr lang="en-US" altLang="zh-TW" sz="1400" b="1">
                <a:ea typeface="新細明體" panose="02020500000000000000" pitchFamily="18" charset="-120"/>
                <a:cs typeface="Arial" panose="020B0604020202020204" pitchFamily="34" charset="0"/>
              </a:rPr>
              <a:t>The Role of Marketing Research in Decision Making</a:t>
            </a:r>
            <a:endParaRPr lang="en-US" altLang="zh-TW" sz="2400">
              <a:ea typeface="新細明體" panose="02020500000000000000" pitchFamily="18" charset="-120"/>
              <a:cs typeface="Arial" panose="020B0604020202020204" pitchFamily="34" charset="0"/>
            </a:endParaRPr>
          </a:p>
        </p:txBody>
      </p:sp>
      <p:sp>
        <p:nvSpPr>
          <p:cNvPr id="72729" name="Oval 1049"/>
          <p:cNvSpPr>
            <a:spLocks noChangeArrowheads="1"/>
          </p:cNvSpPr>
          <p:nvPr/>
        </p:nvSpPr>
        <p:spPr bwMode="auto">
          <a:xfrm>
            <a:off x="1131888" y="4405313"/>
            <a:ext cx="822325" cy="393700"/>
          </a:xfrm>
          <a:prstGeom prst="ellipse">
            <a:avLst/>
          </a:prstGeom>
          <a:solidFill>
            <a:srgbClr val="FFCC99"/>
          </a:solidFill>
          <a:ln w="9525">
            <a:solidFill>
              <a:srgbClr val="000000"/>
            </a:solidFill>
            <a:round/>
            <a:headEnd/>
            <a:tailEnd/>
          </a:ln>
        </p:spPr>
        <p:txBody>
          <a:bodyPr/>
          <a:lstStyle/>
          <a:p>
            <a:r>
              <a:rPr lang="en-US" altLang="zh-TW" sz="1100" b="1">
                <a:ea typeface="新細明體" panose="02020500000000000000" pitchFamily="18" charset="-120"/>
                <a:cs typeface="Arial" panose="020B0604020202020204" pitchFamily="34" charset="0"/>
              </a:rPr>
              <a:t>Fig 1.5</a:t>
            </a:r>
            <a:endParaRPr lang="en-US" altLang="zh-TW" sz="2400">
              <a:ea typeface="新細明體" panose="02020500000000000000" pitchFamily="18" charset="-120"/>
              <a:cs typeface="Arial" panose="020B0604020202020204" pitchFamily="34" charset="0"/>
            </a:endParaRPr>
          </a:p>
        </p:txBody>
      </p:sp>
      <p:sp>
        <p:nvSpPr>
          <p:cNvPr id="72728" name="Line 1048"/>
          <p:cNvSpPr>
            <a:spLocks noChangeShapeType="1"/>
          </p:cNvSpPr>
          <p:nvPr/>
        </p:nvSpPr>
        <p:spPr bwMode="auto">
          <a:xfrm flipH="1">
            <a:off x="2132013" y="1933575"/>
            <a:ext cx="163512" cy="1381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27" name="Line 1047"/>
          <p:cNvSpPr>
            <a:spLocks noChangeShapeType="1"/>
          </p:cNvSpPr>
          <p:nvPr/>
        </p:nvSpPr>
        <p:spPr bwMode="auto">
          <a:xfrm>
            <a:off x="4527550" y="1933575"/>
            <a:ext cx="1588"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26" name="Line 1046"/>
          <p:cNvSpPr>
            <a:spLocks noChangeShapeType="1"/>
          </p:cNvSpPr>
          <p:nvPr/>
        </p:nvSpPr>
        <p:spPr bwMode="auto">
          <a:xfrm flipH="1">
            <a:off x="1708150" y="2733675"/>
            <a:ext cx="117475" cy="1127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25" name="Line 1045"/>
          <p:cNvSpPr>
            <a:spLocks noChangeShapeType="1"/>
          </p:cNvSpPr>
          <p:nvPr/>
        </p:nvSpPr>
        <p:spPr bwMode="auto">
          <a:xfrm>
            <a:off x="4527550" y="2733675"/>
            <a:ext cx="1588"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24" name="Line 1044"/>
          <p:cNvSpPr>
            <a:spLocks noChangeShapeType="1"/>
          </p:cNvSpPr>
          <p:nvPr/>
        </p:nvSpPr>
        <p:spPr bwMode="auto">
          <a:xfrm>
            <a:off x="4527550" y="3533775"/>
            <a:ext cx="1588" cy="3397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23" name="Line 1043"/>
          <p:cNvSpPr>
            <a:spLocks noChangeShapeType="1"/>
          </p:cNvSpPr>
          <p:nvPr/>
        </p:nvSpPr>
        <p:spPr bwMode="auto">
          <a:xfrm flipH="1">
            <a:off x="1825625" y="4333875"/>
            <a:ext cx="23495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22" name="Line 1042"/>
          <p:cNvSpPr>
            <a:spLocks noChangeShapeType="1"/>
          </p:cNvSpPr>
          <p:nvPr/>
        </p:nvSpPr>
        <p:spPr bwMode="auto">
          <a:xfrm flipH="1">
            <a:off x="1825625" y="3533775"/>
            <a:ext cx="23495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21" name="Rectangle 1041"/>
          <p:cNvSpPr>
            <a:spLocks noChangeArrowheads="1"/>
          </p:cNvSpPr>
          <p:nvPr/>
        </p:nvSpPr>
        <p:spPr bwMode="auto">
          <a:xfrm>
            <a:off x="2060575" y="4562475"/>
            <a:ext cx="5521325" cy="342900"/>
          </a:xfrm>
          <a:prstGeom prst="rect">
            <a:avLst/>
          </a:prstGeom>
          <a:solidFill>
            <a:srgbClr val="3399FF"/>
          </a:solidFill>
          <a:ln w="9525">
            <a:solidFill>
              <a:srgbClr val="000000"/>
            </a:solidFill>
            <a:miter lim="800000"/>
            <a:headEnd/>
            <a:tailEnd/>
          </a:ln>
        </p:spPr>
        <p:txBody>
          <a:bodyPr/>
          <a:lstStyle/>
          <a:p>
            <a:pPr algn="ctr"/>
            <a:r>
              <a:rPr lang="en-US" altLang="zh-TW" sz="1400" b="1">
                <a:ea typeface="新細明體" panose="02020500000000000000" pitchFamily="18" charset="-120"/>
                <a:cs typeface="Arial" panose="020B0604020202020204" pitchFamily="34" charset="0"/>
              </a:rPr>
              <a:t>The Information Value Chain for Marketing Research</a:t>
            </a:r>
            <a:endParaRPr lang="en-US" altLang="zh-TW" sz="2400">
              <a:ea typeface="新細明體" panose="02020500000000000000" pitchFamily="18" charset="-120"/>
              <a:cs typeface="Arial" panose="020B0604020202020204" pitchFamily="34" charset="0"/>
            </a:endParaRPr>
          </a:p>
        </p:txBody>
      </p:sp>
      <p:sp>
        <p:nvSpPr>
          <p:cNvPr id="72720" name="Line 1040"/>
          <p:cNvSpPr>
            <a:spLocks noChangeShapeType="1"/>
          </p:cNvSpPr>
          <p:nvPr/>
        </p:nvSpPr>
        <p:spPr bwMode="auto">
          <a:xfrm flipH="1">
            <a:off x="4527550" y="4314825"/>
            <a:ext cx="0" cy="2651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2719" name="Oval 1039"/>
          <p:cNvSpPr>
            <a:spLocks noChangeArrowheads="1"/>
          </p:cNvSpPr>
          <p:nvPr/>
        </p:nvSpPr>
        <p:spPr bwMode="auto">
          <a:xfrm>
            <a:off x="1355725" y="4905375"/>
            <a:ext cx="939800" cy="342900"/>
          </a:xfrm>
          <a:prstGeom prst="ellipse">
            <a:avLst/>
          </a:prstGeom>
          <a:solidFill>
            <a:srgbClr val="FFCC99"/>
          </a:solidFill>
          <a:ln w="9525">
            <a:solidFill>
              <a:srgbClr val="000000"/>
            </a:solidFill>
            <a:round/>
            <a:headEnd/>
            <a:tailEnd/>
          </a:ln>
        </p:spPr>
        <p:txBody>
          <a:bodyPr/>
          <a:lstStyle/>
          <a:p>
            <a:r>
              <a:rPr lang="en-US" altLang="zh-TW" sz="1200" b="1">
                <a:ea typeface="新細明體" panose="02020500000000000000" pitchFamily="18" charset="-120"/>
                <a:cs typeface="Arial" panose="020B0604020202020204" pitchFamily="34" charset="0"/>
              </a:rPr>
              <a:t>Fig 1.6</a:t>
            </a:r>
            <a:endParaRPr lang="en-US" altLang="zh-TW" sz="2400">
              <a:ea typeface="新細明體" panose="02020500000000000000" pitchFamily="18" charset="-120"/>
              <a:cs typeface="Arial" panose="020B0604020202020204" pitchFamily="34" charset="0"/>
            </a:endParaRPr>
          </a:p>
        </p:txBody>
      </p:sp>
      <p:sp>
        <p:nvSpPr>
          <p:cNvPr id="72718" name="Line 1038"/>
          <p:cNvSpPr>
            <a:spLocks noChangeShapeType="1"/>
          </p:cNvSpPr>
          <p:nvPr/>
        </p:nvSpPr>
        <p:spPr bwMode="auto">
          <a:xfrm flipH="1">
            <a:off x="2295525" y="4905375"/>
            <a:ext cx="23495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433388"/>
            <a:ext cx="7772400" cy="579437"/>
          </a:xfrm>
        </p:spPr>
        <p:txBody>
          <a:bodyPr/>
          <a:lstStyle/>
          <a:p>
            <a:r>
              <a:rPr lang="en-US" altLang="zh-TW" sz="3800" b="1">
                <a:solidFill>
                  <a:srgbClr val="003399"/>
                </a:solidFill>
                <a:ea typeface="新細明體" panose="02020500000000000000" pitchFamily="18" charset="-120"/>
              </a:rPr>
              <a:t>Problem Solving Research</a:t>
            </a:r>
          </a:p>
        </p:txBody>
      </p:sp>
      <p:sp>
        <p:nvSpPr>
          <p:cNvPr id="45060" name="Rectangle 4"/>
          <p:cNvSpPr>
            <a:spLocks noChangeArrowheads="1"/>
          </p:cNvSpPr>
          <p:nvPr/>
        </p:nvSpPr>
        <p:spPr bwMode="auto">
          <a:xfrm>
            <a:off x="315913" y="2189163"/>
            <a:ext cx="4495800" cy="270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buClr>
                <a:schemeClr val="tx2"/>
              </a:buClr>
              <a:buFont typeface="Wingdings" panose="05000000000000000000" pitchFamily="2" charset="2"/>
              <a:buChar char="§"/>
            </a:pPr>
            <a:r>
              <a:rPr lang="zh-TW" altLang="en-US" sz="1800" b="1" dirty="0">
                <a:ea typeface="新細明體" panose="02020500000000000000" pitchFamily="18" charset="-120"/>
              </a:rPr>
              <a:t>  </a:t>
            </a:r>
            <a:r>
              <a:rPr lang="en-US" altLang="zh-TW" sz="1800" b="1" dirty="0">
                <a:ea typeface="新細明體" panose="02020500000000000000" pitchFamily="18" charset="-120"/>
              </a:rPr>
              <a:t>Determine the basis of segmentation</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  Establish market potential and                  </a:t>
            </a:r>
            <a:br>
              <a:rPr lang="en-US" altLang="zh-TW" sz="1800" b="1" dirty="0">
                <a:ea typeface="新細明體" panose="02020500000000000000" pitchFamily="18" charset="-120"/>
              </a:rPr>
            </a:br>
            <a:r>
              <a:rPr lang="en-US" altLang="zh-TW" sz="1800" b="1" dirty="0">
                <a:ea typeface="新細明體" panose="02020500000000000000" pitchFamily="18" charset="-120"/>
              </a:rPr>
              <a:t>    responsiveness for various</a:t>
            </a:r>
            <a:br>
              <a:rPr lang="en-US" altLang="zh-TW" sz="1800" b="1" dirty="0">
                <a:ea typeface="新細明體" panose="02020500000000000000" pitchFamily="18" charset="-120"/>
              </a:rPr>
            </a:br>
            <a:r>
              <a:rPr lang="en-US" altLang="zh-TW" sz="1800" b="1" dirty="0">
                <a:ea typeface="新細明體" panose="02020500000000000000" pitchFamily="18" charset="-120"/>
              </a:rPr>
              <a:t>    segments</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  Select target markets </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  Create lifestyle profiles:</a:t>
            </a:r>
            <a:br>
              <a:rPr lang="en-US" altLang="zh-TW" sz="1800" b="1" dirty="0">
                <a:ea typeface="新細明體" panose="02020500000000000000" pitchFamily="18" charset="-120"/>
              </a:rPr>
            </a:br>
            <a:r>
              <a:rPr lang="en-US" altLang="zh-TW" sz="1800" b="1" dirty="0">
                <a:ea typeface="新細明體" panose="02020500000000000000" pitchFamily="18" charset="-120"/>
              </a:rPr>
              <a:t>    demography, media, and </a:t>
            </a:r>
            <a:br>
              <a:rPr lang="en-US" altLang="zh-TW" sz="1800" b="1" dirty="0">
                <a:ea typeface="新細明體" panose="02020500000000000000" pitchFamily="18" charset="-120"/>
              </a:rPr>
            </a:br>
            <a:r>
              <a:rPr lang="en-US" altLang="zh-TW" sz="1800" b="1" dirty="0">
                <a:ea typeface="新細明體" panose="02020500000000000000" pitchFamily="18" charset="-120"/>
              </a:rPr>
              <a:t>    product image characteristics</a:t>
            </a:r>
          </a:p>
        </p:txBody>
      </p:sp>
      <p:sp>
        <p:nvSpPr>
          <p:cNvPr id="45061" name="Text Box 5"/>
          <p:cNvSpPr txBox="1">
            <a:spLocks noChangeArrowheads="1"/>
          </p:cNvSpPr>
          <p:nvPr/>
        </p:nvSpPr>
        <p:spPr bwMode="auto">
          <a:xfrm>
            <a:off x="309563" y="1590675"/>
            <a:ext cx="3732212" cy="396875"/>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zh-TW" b="1" u="sng">
                <a:solidFill>
                  <a:schemeClr val="tx2"/>
                </a:solidFill>
                <a:ea typeface="新細明體" panose="02020500000000000000" pitchFamily="18" charset="-120"/>
              </a:rPr>
              <a:t>SEGMENTATION RESEARCH</a:t>
            </a:r>
          </a:p>
        </p:txBody>
      </p:sp>
      <p:sp>
        <p:nvSpPr>
          <p:cNvPr id="45063" name="Rectangle 7"/>
          <p:cNvSpPr>
            <a:spLocks noChangeArrowheads="1"/>
          </p:cNvSpPr>
          <p:nvPr/>
        </p:nvSpPr>
        <p:spPr bwMode="auto">
          <a:xfrm>
            <a:off x="5389563" y="3276600"/>
            <a:ext cx="3378200" cy="338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25425" indent="-225425">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Test concept </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Determine optimal product design</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Package tests</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Product modification</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Brand positioning and repositioning</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Test marketing</a:t>
            </a:r>
          </a:p>
          <a:p>
            <a:pPr>
              <a:spcBef>
                <a:spcPct val="50000"/>
              </a:spcBef>
              <a:buClr>
                <a:schemeClr val="tx2"/>
              </a:buClr>
              <a:buFont typeface="Wingdings" panose="05000000000000000000" pitchFamily="2" charset="2"/>
              <a:buChar char="§"/>
            </a:pPr>
            <a:r>
              <a:rPr lang="en-US" altLang="zh-TW" sz="1800" b="1" dirty="0">
                <a:ea typeface="新細明體" panose="02020500000000000000" pitchFamily="18" charset="-120"/>
              </a:rPr>
              <a:t>Control score tests </a:t>
            </a:r>
          </a:p>
        </p:txBody>
      </p:sp>
      <p:sp>
        <p:nvSpPr>
          <p:cNvPr id="45064" name="Text Box 8"/>
          <p:cNvSpPr txBox="1">
            <a:spLocks noChangeArrowheads="1"/>
          </p:cNvSpPr>
          <p:nvPr/>
        </p:nvSpPr>
        <p:spPr bwMode="auto">
          <a:xfrm>
            <a:off x="5297488" y="2824163"/>
            <a:ext cx="2943225" cy="396875"/>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zh-TW" b="1" u="sng">
                <a:solidFill>
                  <a:schemeClr val="tx2"/>
                </a:solidFill>
                <a:ea typeface="新細明體" panose="02020500000000000000" pitchFamily="18" charset="-120"/>
              </a:rPr>
              <a:t>PRODUCT RESEARCH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61"/>
                                        </p:tgtEl>
                                        <p:attrNameLst>
                                          <p:attrName>style.visibility</p:attrName>
                                        </p:attrNameLst>
                                      </p:cBhvr>
                                      <p:to>
                                        <p:strVal val="visible"/>
                                      </p:to>
                                    </p:set>
                                    <p:anim calcmode="lin" valueType="num">
                                      <p:cBhvr additive="base">
                                        <p:cTn id="13" dur="500" fill="hold"/>
                                        <p:tgtEl>
                                          <p:spTgt spid="45061"/>
                                        </p:tgtEl>
                                        <p:attrNameLst>
                                          <p:attrName>ppt_x</p:attrName>
                                        </p:attrNameLst>
                                      </p:cBhvr>
                                      <p:tavLst>
                                        <p:tav tm="0">
                                          <p:val>
                                            <p:strVal val="0-#ppt_w/2"/>
                                          </p:val>
                                        </p:tav>
                                        <p:tav tm="100000">
                                          <p:val>
                                            <p:strVal val="#ppt_x"/>
                                          </p:val>
                                        </p:tav>
                                      </p:tavLst>
                                    </p:anim>
                                    <p:anim calcmode="lin" valueType="num">
                                      <p:cBhvr additive="base">
                                        <p:cTn id="14"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0">
                                            <p:txEl>
                                              <p:pRg st="0" end="0"/>
                                            </p:txEl>
                                          </p:spTgt>
                                        </p:tgtEl>
                                        <p:attrNameLst>
                                          <p:attrName>style.visibility</p:attrName>
                                        </p:attrNameLst>
                                      </p:cBhvr>
                                      <p:to>
                                        <p:strVal val="visible"/>
                                      </p:to>
                                    </p:set>
                                    <p:anim calcmode="lin" valueType="num">
                                      <p:cBhvr additive="base">
                                        <p:cTn id="19" dur="500" fill="hold"/>
                                        <p:tgtEl>
                                          <p:spTgt spid="45060">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0">
                                            <p:txEl>
                                              <p:pRg st="1" end="1"/>
                                            </p:txEl>
                                          </p:spTgt>
                                        </p:tgtEl>
                                        <p:attrNameLst>
                                          <p:attrName>style.visibility</p:attrName>
                                        </p:attrNameLst>
                                      </p:cBhvr>
                                      <p:to>
                                        <p:strVal val="visible"/>
                                      </p:to>
                                    </p:set>
                                    <p:anim calcmode="lin" valueType="num">
                                      <p:cBhvr additive="base">
                                        <p:cTn id="25" dur="500" fill="hold"/>
                                        <p:tgtEl>
                                          <p:spTgt spid="45060">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6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60">
                                            <p:txEl>
                                              <p:pRg st="2" end="2"/>
                                            </p:txEl>
                                          </p:spTgt>
                                        </p:tgtEl>
                                        <p:attrNameLst>
                                          <p:attrName>style.visibility</p:attrName>
                                        </p:attrNameLst>
                                      </p:cBhvr>
                                      <p:to>
                                        <p:strVal val="visible"/>
                                      </p:to>
                                    </p:set>
                                    <p:anim calcmode="lin" valueType="num">
                                      <p:cBhvr additive="base">
                                        <p:cTn id="31" dur="500" fill="hold"/>
                                        <p:tgtEl>
                                          <p:spTgt spid="45060">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6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60">
                                            <p:txEl>
                                              <p:pRg st="3" end="3"/>
                                            </p:txEl>
                                          </p:spTgt>
                                        </p:tgtEl>
                                        <p:attrNameLst>
                                          <p:attrName>style.visibility</p:attrName>
                                        </p:attrNameLst>
                                      </p:cBhvr>
                                      <p:to>
                                        <p:strVal val="visible"/>
                                      </p:to>
                                    </p:set>
                                    <p:anim calcmode="lin" valueType="num">
                                      <p:cBhvr additive="base">
                                        <p:cTn id="37" dur="500" fill="hold"/>
                                        <p:tgtEl>
                                          <p:spTgt spid="45060">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6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5064">
                                            <p:txEl>
                                              <p:pRg st="0" end="0"/>
                                            </p:txEl>
                                          </p:spTgt>
                                        </p:tgtEl>
                                        <p:attrNameLst>
                                          <p:attrName>style.visibility</p:attrName>
                                        </p:attrNameLst>
                                      </p:cBhvr>
                                      <p:to>
                                        <p:strVal val="visible"/>
                                      </p:to>
                                    </p:set>
                                    <p:anim calcmode="lin" valueType="num">
                                      <p:cBhvr additive="base">
                                        <p:cTn id="43" dur="500" fill="hold"/>
                                        <p:tgtEl>
                                          <p:spTgt spid="4506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50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5063">
                                            <p:txEl>
                                              <p:pRg st="0" end="0"/>
                                            </p:txEl>
                                          </p:spTgt>
                                        </p:tgtEl>
                                        <p:attrNameLst>
                                          <p:attrName>style.visibility</p:attrName>
                                        </p:attrNameLst>
                                      </p:cBhvr>
                                      <p:to>
                                        <p:strVal val="visible"/>
                                      </p:to>
                                    </p:set>
                                    <p:anim calcmode="lin" valueType="num">
                                      <p:cBhvr additive="base">
                                        <p:cTn id="49" dur="500" fill="hold"/>
                                        <p:tgtEl>
                                          <p:spTgt spid="45063">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50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5063">
                                            <p:txEl>
                                              <p:pRg st="1" end="1"/>
                                            </p:txEl>
                                          </p:spTgt>
                                        </p:tgtEl>
                                        <p:attrNameLst>
                                          <p:attrName>style.visibility</p:attrName>
                                        </p:attrNameLst>
                                      </p:cBhvr>
                                      <p:to>
                                        <p:strVal val="visible"/>
                                      </p:to>
                                    </p:set>
                                    <p:anim calcmode="lin" valueType="num">
                                      <p:cBhvr additive="base">
                                        <p:cTn id="55" dur="500" fill="hold"/>
                                        <p:tgtEl>
                                          <p:spTgt spid="45063">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50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5063">
                                            <p:txEl>
                                              <p:pRg st="2" end="2"/>
                                            </p:txEl>
                                          </p:spTgt>
                                        </p:tgtEl>
                                        <p:attrNameLst>
                                          <p:attrName>style.visibility</p:attrName>
                                        </p:attrNameLst>
                                      </p:cBhvr>
                                      <p:to>
                                        <p:strVal val="visible"/>
                                      </p:to>
                                    </p:set>
                                    <p:anim calcmode="lin" valueType="num">
                                      <p:cBhvr additive="base">
                                        <p:cTn id="61" dur="500" fill="hold"/>
                                        <p:tgtEl>
                                          <p:spTgt spid="45063">
                                            <p:txEl>
                                              <p:pRg st="2" end="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50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5063">
                                            <p:txEl>
                                              <p:pRg st="3" end="3"/>
                                            </p:txEl>
                                          </p:spTgt>
                                        </p:tgtEl>
                                        <p:attrNameLst>
                                          <p:attrName>style.visibility</p:attrName>
                                        </p:attrNameLst>
                                      </p:cBhvr>
                                      <p:to>
                                        <p:strVal val="visible"/>
                                      </p:to>
                                    </p:set>
                                    <p:anim calcmode="lin" valueType="num">
                                      <p:cBhvr additive="base">
                                        <p:cTn id="67" dur="500" fill="hold"/>
                                        <p:tgtEl>
                                          <p:spTgt spid="45063">
                                            <p:txEl>
                                              <p:pRg st="3" end="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50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5063">
                                            <p:txEl>
                                              <p:pRg st="4" end="4"/>
                                            </p:txEl>
                                          </p:spTgt>
                                        </p:tgtEl>
                                        <p:attrNameLst>
                                          <p:attrName>style.visibility</p:attrName>
                                        </p:attrNameLst>
                                      </p:cBhvr>
                                      <p:to>
                                        <p:strVal val="visible"/>
                                      </p:to>
                                    </p:set>
                                    <p:anim calcmode="lin" valueType="num">
                                      <p:cBhvr additive="base">
                                        <p:cTn id="73" dur="500" fill="hold"/>
                                        <p:tgtEl>
                                          <p:spTgt spid="45063">
                                            <p:txEl>
                                              <p:pRg st="4" end="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50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5063">
                                            <p:txEl>
                                              <p:pRg st="5" end="5"/>
                                            </p:txEl>
                                          </p:spTgt>
                                        </p:tgtEl>
                                        <p:attrNameLst>
                                          <p:attrName>style.visibility</p:attrName>
                                        </p:attrNameLst>
                                      </p:cBhvr>
                                      <p:to>
                                        <p:strVal val="visible"/>
                                      </p:to>
                                    </p:set>
                                    <p:anim calcmode="lin" valueType="num">
                                      <p:cBhvr additive="base">
                                        <p:cTn id="79" dur="500" fill="hold"/>
                                        <p:tgtEl>
                                          <p:spTgt spid="45063">
                                            <p:txEl>
                                              <p:pRg st="5" end="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50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5063">
                                            <p:txEl>
                                              <p:pRg st="6" end="6"/>
                                            </p:txEl>
                                          </p:spTgt>
                                        </p:tgtEl>
                                        <p:attrNameLst>
                                          <p:attrName>style.visibility</p:attrName>
                                        </p:attrNameLst>
                                      </p:cBhvr>
                                      <p:to>
                                        <p:strVal val="visible"/>
                                      </p:to>
                                    </p:set>
                                    <p:anim calcmode="lin" valueType="num">
                                      <p:cBhvr additive="base">
                                        <p:cTn id="85" dur="500" fill="hold"/>
                                        <p:tgtEl>
                                          <p:spTgt spid="45063">
                                            <p:txEl>
                                              <p:pRg st="6" end="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50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60" grpId="0" build="p" autoUpdateAnimBg="0"/>
      <p:bldP spid="45061" grpId="0" autoUpdateAnimBg="0"/>
      <p:bldP spid="45063" grpId="0" build="p" autoUpdateAnimBg="0"/>
      <p:bldP spid="4506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425450"/>
            <a:ext cx="7696200" cy="671513"/>
          </a:xfrm>
          <a:noFill/>
          <a:ln/>
        </p:spPr>
        <p:txBody>
          <a:bodyPr>
            <a:spAutoFit/>
          </a:bodyPr>
          <a:lstStyle/>
          <a:p>
            <a:r>
              <a:rPr lang="en-US" altLang="zh-TW" sz="3800" b="1">
                <a:solidFill>
                  <a:srgbClr val="003399"/>
                </a:solidFill>
                <a:ea typeface="新細明體" panose="02020500000000000000" pitchFamily="18" charset="-120"/>
              </a:rPr>
              <a:t>Problem Solving Research</a:t>
            </a:r>
          </a:p>
        </p:txBody>
      </p:sp>
      <p:sp>
        <p:nvSpPr>
          <p:cNvPr id="46083" name="Rectangle 3"/>
          <p:cNvSpPr>
            <a:spLocks noChangeArrowheads="1"/>
          </p:cNvSpPr>
          <p:nvPr/>
        </p:nvSpPr>
        <p:spPr bwMode="auto">
          <a:xfrm>
            <a:off x="85725" y="93663"/>
            <a:ext cx="18446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TW" sz="1800">
                <a:solidFill>
                  <a:srgbClr val="000000"/>
                </a:solidFill>
                <a:ea typeface="新細明體" panose="02020500000000000000" pitchFamily="18" charset="-120"/>
              </a:rPr>
              <a:t>Table 1.1 (cont.)</a:t>
            </a:r>
          </a:p>
        </p:txBody>
      </p:sp>
      <p:sp>
        <p:nvSpPr>
          <p:cNvPr id="46085" name="Rectangle 5"/>
          <p:cNvSpPr>
            <a:spLocks noChangeArrowheads="1"/>
          </p:cNvSpPr>
          <p:nvPr/>
        </p:nvSpPr>
        <p:spPr bwMode="auto">
          <a:xfrm>
            <a:off x="307975" y="4248150"/>
            <a:ext cx="8378825"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buClr>
                <a:schemeClr val="tx2"/>
              </a:buClr>
              <a:buFont typeface="Wingdings" panose="05000000000000000000" pitchFamily="2" charset="2"/>
              <a:buNone/>
            </a:pPr>
            <a:r>
              <a:rPr lang="en-US" altLang="zh-TW" b="1" u="sng">
                <a:solidFill>
                  <a:schemeClr val="tx2"/>
                </a:solidFill>
                <a:ea typeface="新細明體" panose="02020500000000000000" pitchFamily="18" charset="-120"/>
              </a:rPr>
              <a:t>PRICING RESEARCH</a:t>
            </a:r>
            <a:endParaRPr lang="en-US" altLang="zh-TW" sz="1800" b="1" u="sng">
              <a:solidFill>
                <a:schemeClr val="tx2"/>
              </a:solidFill>
              <a:ea typeface="新細明體" panose="02020500000000000000" pitchFamily="18" charset="-120"/>
            </a:endParaRP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Pricing policies</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Importance of price in brand selection</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Product line pricing</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Price elasticity of demand</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Initiating and responding to price changes</a:t>
            </a:r>
          </a:p>
        </p:txBody>
      </p:sp>
      <p:sp>
        <p:nvSpPr>
          <p:cNvPr id="46092" name="Rectangle 12"/>
          <p:cNvSpPr>
            <a:spLocks noChangeArrowheads="1"/>
          </p:cNvSpPr>
          <p:nvPr/>
        </p:nvSpPr>
        <p:spPr bwMode="auto">
          <a:xfrm>
            <a:off x="3898900" y="1117600"/>
            <a:ext cx="5114925"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buClr>
                <a:schemeClr val="tx2"/>
              </a:buClr>
              <a:buFont typeface="Wingdings" panose="05000000000000000000" pitchFamily="2" charset="2"/>
              <a:buNone/>
            </a:pPr>
            <a:r>
              <a:rPr lang="en-US" altLang="zh-TW" b="1" u="sng">
                <a:solidFill>
                  <a:schemeClr val="tx2"/>
                </a:solidFill>
                <a:ea typeface="新細明體" panose="02020500000000000000" pitchFamily="18" charset="-120"/>
              </a:rPr>
              <a:t>PROMOTIONAL RESEARCH</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Optimal promotional budget</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Sales promotion relationship</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Optimal promotional mix</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Copy decisions</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Media decisions</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Creative advertising testing</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Evaluation of advertising effectiveness</a:t>
            </a:r>
          </a:p>
          <a:p>
            <a:pPr>
              <a:spcBef>
                <a:spcPct val="50000"/>
              </a:spcBef>
              <a:buClr>
                <a:schemeClr val="tx2"/>
              </a:buClr>
              <a:buFont typeface="Wingdings" panose="05000000000000000000" pitchFamily="2" charset="2"/>
              <a:buChar char="§"/>
            </a:pPr>
            <a:r>
              <a:rPr lang="en-US" altLang="zh-TW" sz="1800" b="1">
                <a:ea typeface="新細明體" panose="02020500000000000000" pitchFamily="18" charset="-120"/>
              </a:rPr>
              <a:t>    Claim substantiation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a:xfrm>
            <a:off x="685800" y="533400"/>
            <a:ext cx="7772400" cy="517525"/>
          </a:xfrm>
        </p:spPr>
        <p:txBody>
          <a:bodyPr/>
          <a:lstStyle/>
          <a:p>
            <a:r>
              <a:rPr lang="en-US" altLang="zh-TW" sz="3800" b="1">
                <a:solidFill>
                  <a:srgbClr val="003399"/>
                </a:solidFill>
                <a:ea typeface="新細明體" panose="02020500000000000000" pitchFamily="18" charset="-120"/>
              </a:rPr>
              <a:t>Problem Solving Research</a:t>
            </a:r>
          </a:p>
        </p:txBody>
      </p:sp>
      <p:sp>
        <p:nvSpPr>
          <p:cNvPr id="47110" name="Rectangle 6"/>
          <p:cNvSpPr>
            <a:spLocks noChangeArrowheads="1"/>
          </p:cNvSpPr>
          <p:nvPr/>
        </p:nvSpPr>
        <p:spPr bwMode="auto">
          <a:xfrm>
            <a:off x="376238" y="1376363"/>
            <a:ext cx="6491287" cy="397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buClr>
                <a:schemeClr val="tx2"/>
              </a:buClr>
              <a:buFont typeface="Wingdings" panose="05000000000000000000" pitchFamily="2" charset="2"/>
              <a:buNone/>
            </a:pPr>
            <a:r>
              <a:rPr lang="en-US" altLang="zh-TW" sz="2400" b="1" u="sng">
                <a:solidFill>
                  <a:schemeClr val="tx2"/>
                </a:solidFill>
                <a:ea typeface="新細明體" panose="02020500000000000000" pitchFamily="18" charset="-120"/>
              </a:rPr>
              <a:t>DISTRIBUTION RESEARCH</a:t>
            </a:r>
          </a:p>
          <a:p>
            <a:pPr>
              <a:spcBef>
                <a:spcPct val="50000"/>
              </a:spcBef>
              <a:buClr>
                <a:schemeClr val="tx2"/>
              </a:buClr>
              <a:buFont typeface="Wingdings" panose="05000000000000000000" pitchFamily="2" charset="2"/>
              <a:buNone/>
            </a:pPr>
            <a:r>
              <a:rPr lang="en-US" altLang="zh-TW" sz="2200" b="1">
                <a:ea typeface="新細明體" panose="02020500000000000000" pitchFamily="18" charset="-120"/>
              </a:rPr>
              <a:t>Determine…</a:t>
            </a:r>
          </a:p>
          <a:p>
            <a:pPr>
              <a:spcBef>
                <a:spcPct val="50000"/>
              </a:spcBef>
              <a:buClr>
                <a:schemeClr val="tx2"/>
              </a:buClr>
              <a:buFont typeface="Wingdings" panose="05000000000000000000" pitchFamily="2" charset="2"/>
              <a:buChar char="§"/>
            </a:pPr>
            <a:r>
              <a:rPr lang="en-US" altLang="zh-TW" sz="2200" b="1">
                <a:ea typeface="新細明體" panose="02020500000000000000" pitchFamily="18" charset="-120"/>
              </a:rPr>
              <a:t>  Types of distribution</a:t>
            </a:r>
          </a:p>
          <a:p>
            <a:pPr>
              <a:spcBef>
                <a:spcPct val="50000"/>
              </a:spcBef>
              <a:buClr>
                <a:schemeClr val="tx2"/>
              </a:buClr>
              <a:buFont typeface="Wingdings" panose="05000000000000000000" pitchFamily="2" charset="2"/>
              <a:buChar char="§"/>
            </a:pPr>
            <a:r>
              <a:rPr lang="en-US" altLang="zh-TW" sz="2200" b="1">
                <a:ea typeface="新細明體" panose="02020500000000000000" pitchFamily="18" charset="-120"/>
              </a:rPr>
              <a:t>  Attitudes of channel members</a:t>
            </a:r>
          </a:p>
          <a:p>
            <a:pPr>
              <a:spcBef>
                <a:spcPct val="50000"/>
              </a:spcBef>
              <a:buClr>
                <a:schemeClr val="tx2"/>
              </a:buClr>
              <a:buFont typeface="Wingdings" panose="05000000000000000000" pitchFamily="2" charset="2"/>
              <a:buChar char="§"/>
            </a:pPr>
            <a:r>
              <a:rPr lang="en-US" altLang="zh-TW" sz="2200" b="1">
                <a:ea typeface="新細明體" panose="02020500000000000000" pitchFamily="18" charset="-120"/>
              </a:rPr>
              <a:t>  Intensity of wholesale &amp; resale coverage</a:t>
            </a:r>
          </a:p>
          <a:p>
            <a:pPr>
              <a:spcBef>
                <a:spcPct val="50000"/>
              </a:spcBef>
              <a:buClr>
                <a:schemeClr val="tx2"/>
              </a:buClr>
              <a:buFont typeface="Wingdings" panose="05000000000000000000" pitchFamily="2" charset="2"/>
              <a:buChar char="§"/>
            </a:pPr>
            <a:r>
              <a:rPr lang="en-US" altLang="zh-TW" sz="2200" b="1">
                <a:ea typeface="新細明體" panose="02020500000000000000" pitchFamily="18" charset="-120"/>
              </a:rPr>
              <a:t>  Channel margins</a:t>
            </a:r>
          </a:p>
          <a:p>
            <a:pPr>
              <a:spcBef>
                <a:spcPct val="50000"/>
              </a:spcBef>
              <a:buClr>
                <a:schemeClr val="tx2"/>
              </a:buClr>
              <a:buFont typeface="Wingdings" panose="05000000000000000000" pitchFamily="2" charset="2"/>
              <a:buChar char="§"/>
            </a:pPr>
            <a:r>
              <a:rPr lang="en-US" altLang="zh-TW" sz="2200" b="1">
                <a:ea typeface="新細明體" panose="02020500000000000000" pitchFamily="18" charset="-120"/>
              </a:rPr>
              <a:t>  Location of retail and wholesale outlets</a:t>
            </a:r>
          </a:p>
          <a:p>
            <a:pPr eaLnBrk="1" hangingPunct="1">
              <a:spcBef>
                <a:spcPct val="50000"/>
              </a:spcBef>
              <a:buClr>
                <a:schemeClr val="tx2"/>
              </a:buClr>
              <a:buFont typeface="Wingdings" panose="05000000000000000000" pitchFamily="2" charset="2"/>
              <a:buChar char="§"/>
            </a:pPr>
            <a:endParaRPr lang="zh-TW" altLang="en-US" sz="2200" b="1">
              <a:ea typeface="新細明體" panose="02020500000000000000" pitchFamily="18" charset="-12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304800" y="838200"/>
            <a:ext cx="152400" cy="228600"/>
          </a:xfrm>
        </p:spPr>
        <p:txBody>
          <a:bodyPr/>
          <a:lstStyle/>
          <a:p>
            <a:r>
              <a:rPr lang="en-US" altLang="zh-TW" sz="100">
                <a:solidFill>
                  <a:schemeClr val="tx1"/>
                </a:solidFill>
                <a:ea typeface="新細明體" panose="02020500000000000000" pitchFamily="18" charset="-120"/>
              </a:rPr>
              <a:t>Table 1.1 Problem Solving Research </a:t>
            </a:r>
          </a:p>
        </p:txBody>
      </p:sp>
      <p:sp>
        <p:nvSpPr>
          <p:cNvPr id="62527" name="Rectangle 63"/>
          <p:cNvSpPr>
            <a:spLocks noChangeArrowheads="1"/>
          </p:cNvSpPr>
          <p:nvPr/>
        </p:nvSpPr>
        <p:spPr bwMode="auto">
          <a:xfrm>
            <a:off x="792163" y="1260475"/>
            <a:ext cx="7624762"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u="sng">
                <a:ea typeface="新細明體" panose="02020500000000000000" pitchFamily="18" charset="-120"/>
              </a:rPr>
              <a:t>Segmentation Research</a:t>
            </a:r>
          </a:p>
          <a:p>
            <a:endParaRPr lang="en-US" altLang="zh-TW" sz="1000" b="1" u="sng">
              <a:ea typeface="新細明體" panose="02020500000000000000" pitchFamily="18" charset="-120"/>
            </a:endParaRPr>
          </a:p>
          <a:p>
            <a:r>
              <a:rPr lang="en-US" altLang="zh-TW" sz="1600" b="1">
                <a:ea typeface="新細明體" panose="02020500000000000000" pitchFamily="18" charset="-120"/>
                <a:cs typeface="Arial" panose="020B0604020202020204" pitchFamily="34" charset="0"/>
              </a:rPr>
              <a:t>- determine  basis  of  segmentation</a:t>
            </a:r>
          </a:p>
          <a:p>
            <a:endParaRPr lang="en-US" altLang="zh-TW" sz="900" b="1">
              <a:ea typeface="新細明體" panose="02020500000000000000" pitchFamily="18" charset="-120"/>
              <a:cs typeface="Times New Roman" panose="02020603050405020304" pitchFamily="18" charset="0"/>
            </a:endParaRPr>
          </a:p>
          <a:p>
            <a:r>
              <a:rPr lang="en-US" altLang="zh-TW" sz="1600" b="1">
                <a:ea typeface="新細明體" panose="02020500000000000000" pitchFamily="18" charset="-120"/>
                <a:cs typeface="Times New Roman" panose="02020603050405020304" pitchFamily="18" charset="0"/>
              </a:rPr>
              <a:t>- establish  market  potential  and  responsiveness  for various  segments</a:t>
            </a:r>
          </a:p>
          <a:p>
            <a:endParaRPr lang="en-US" altLang="zh-TW" sz="1000" b="1">
              <a:ea typeface="新細明體" panose="02020500000000000000" pitchFamily="18" charset="-120"/>
              <a:cs typeface="Times New Roman" panose="02020603050405020304" pitchFamily="18" charset="0"/>
            </a:endParaRPr>
          </a:p>
          <a:p>
            <a:r>
              <a:rPr lang="en-US" altLang="zh-TW" sz="1600" b="1">
                <a:ea typeface="新細明體" panose="02020500000000000000" pitchFamily="18" charset="-120"/>
                <a:cs typeface="Times New Roman" panose="02020603050405020304" pitchFamily="18" charset="0"/>
              </a:rPr>
              <a:t>- select  target  markets  and  create  lifestyle profiles for demography,  media,  and  product  image characteristics</a:t>
            </a:r>
            <a:r>
              <a:rPr lang="en-US" altLang="zh-TW" sz="1600" b="1">
                <a:ea typeface="新細明體" panose="02020500000000000000" pitchFamily="18" charset="-120"/>
              </a:rPr>
              <a:t> </a:t>
            </a:r>
          </a:p>
        </p:txBody>
      </p:sp>
      <p:sp>
        <p:nvSpPr>
          <p:cNvPr id="62528" name="Rectangle 64"/>
          <p:cNvSpPr>
            <a:spLocks noChangeArrowheads="1"/>
          </p:cNvSpPr>
          <p:nvPr/>
        </p:nvSpPr>
        <p:spPr bwMode="auto">
          <a:xfrm>
            <a:off x="1524000" y="3240088"/>
            <a:ext cx="6618288"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b="1" u="sng">
                <a:ea typeface="新細明體" panose="02020500000000000000" pitchFamily="18" charset="-120"/>
              </a:rPr>
              <a:t>Product Research</a:t>
            </a:r>
          </a:p>
          <a:p>
            <a:endParaRPr lang="en-US" altLang="zh-TW" sz="1600" b="1">
              <a:ea typeface="新細明體" panose="02020500000000000000" pitchFamily="18" charset="-120"/>
              <a:cs typeface="Arial" panose="020B0604020202020204" pitchFamily="34" charset="0"/>
            </a:endParaRPr>
          </a:p>
          <a:p>
            <a:pPr algn="ctr"/>
            <a:r>
              <a:rPr lang="en-US" altLang="zh-TW" sz="1600" b="1">
                <a:ea typeface="新細明體" panose="02020500000000000000" pitchFamily="18" charset="-120"/>
                <a:cs typeface="Arial" panose="020B0604020202020204" pitchFamily="34" charset="0"/>
              </a:rPr>
              <a:t>- test  concept</a:t>
            </a:r>
          </a:p>
          <a:p>
            <a:pPr algn="ctr"/>
            <a:endParaRPr lang="en-US" altLang="zh-TW" sz="1000" b="1">
              <a:ea typeface="新細明體" panose="02020500000000000000" pitchFamily="18" charset="-120"/>
              <a:cs typeface="Times New Roman" panose="02020603050405020304" pitchFamily="18" charset="0"/>
            </a:endParaRPr>
          </a:p>
          <a:p>
            <a:pPr algn="ctr"/>
            <a:r>
              <a:rPr lang="en-US" altLang="zh-TW" sz="1600" b="1">
                <a:ea typeface="新細明體" panose="02020500000000000000" pitchFamily="18" charset="-120"/>
                <a:cs typeface="Arial" panose="020B0604020202020204" pitchFamily="34" charset="0"/>
              </a:rPr>
              <a:t>- determine  optimal  product  design</a:t>
            </a:r>
          </a:p>
          <a:p>
            <a:pPr algn="ctr">
              <a:buFontTx/>
              <a:buChar char="-"/>
            </a:pPr>
            <a:endParaRPr lang="en-US" altLang="zh-TW" sz="1000" b="1">
              <a:latin typeface="New York" charset="0"/>
              <a:ea typeface="新細明體" panose="02020500000000000000" pitchFamily="18" charset="-120"/>
              <a:cs typeface="Times New Roman" panose="02020603050405020304" pitchFamily="18" charset="0"/>
            </a:endParaRPr>
          </a:p>
          <a:p>
            <a:pPr algn="ctr"/>
            <a:r>
              <a:rPr lang="en-US" altLang="zh-TW" sz="1600" b="1">
                <a:ea typeface="新細明體" panose="02020500000000000000" pitchFamily="18" charset="-120"/>
                <a:cs typeface="Arial" panose="020B0604020202020204" pitchFamily="34" charset="0"/>
              </a:rPr>
              <a:t>- package  tests</a:t>
            </a:r>
          </a:p>
          <a:p>
            <a:pPr algn="ctr">
              <a:buFontTx/>
              <a:buChar char="-"/>
            </a:pPr>
            <a:endParaRPr lang="en-US" altLang="zh-TW" sz="1000" b="1">
              <a:latin typeface="New York" charset="0"/>
              <a:ea typeface="新細明體" panose="02020500000000000000" pitchFamily="18" charset="-120"/>
              <a:cs typeface="Times New Roman" panose="02020603050405020304" pitchFamily="18" charset="0"/>
            </a:endParaRPr>
          </a:p>
          <a:p>
            <a:pPr algn="ctr"/>
            <a:r>
              <a:rPr lang="en-US" altLang="zh-TW" sz="1600" b="1">
                <a:ea typeface="新細明體" panose="02020500000000000000" pitchFamily="18" charset="-120"/>
                <a:cs typeface="Arial" panose="020B0604020202020204" pitchFamily="34" charset="0"/>
              </a:rPr>
              <a:t>- product  modification</a:t>
            </a:r>
          </a:p>
          <a:p>
            <a:pPr algn="ctr">
              <a:buFontTx/>
              <a:buChar char="-"/>
            </a:pPr>
            <a:endParaRPr lang="en-US" altLang="zh-TW" sz="1000" b="1">
              <a:latin typeface="New York" charset="0"/>
              <a:ea typeface="新細明體" panose="02020500000000000000" pitchFamily="18" charset="-120"/>
              <a:cs typeface="Times New Roman" panose="02020603050405020304" pitchFamily="18" charset="0"/>
            </a:endParaRPr>
          </a:p>
          <a:p>
            <a:pPr algn="ctr"/>
            <a:r>
              <a:rPr lang="en-US" altLang="zh-TW" sz="1600" b="1">
                <a:ea typeface="新細明體" panose="02020500000000000000" pitchFamily="18" charset="-120"/>
                <a:cs typeface="Arial" panose="020B0604020202020204" pitchFamily="34" charset="0"/>
              </a:rPr>
              <a:t>- brand  positioning  and  repositioning</a:t>
            </a:r>
          </a:p>
          <a:p>
            <a:pPr algn="ctr">
              <a:buFontTx/>
              <a:buChar char="-"/>
            </a:pPr>
            <a:endParaRPr lang="en-US" altLang="zh-TW" sz="1000" b="1">
              <a:latin typeface="New York" charset="0"/>
              <a:ea typeface="新細明體" panose="02020500000000000000" pitchFamily="18" charset="-120"/>
              <a:cs typeface="Times New Roman" panose="02020603050405020304" pitchFamily="18" charset="0"/>
            </a:endParaRPr>
          </a:p>
          <a:p>
            <a:pPr algn="ctr"/>
            <a:r>
              <a:rPr lang="en-US" altLang="zh-TW" sz="1600" b="1">
                <a:ea typeface="新細明體" panose="02020500000000000000" pitchFamily="18" charset="-120"/>
                <a:cs typeface="Arial" panose="020B0604020202020204" pitchFamily="34" charset="0"/>
              </a:rPr>
              <a:t>- test  marketing</a:t>
            </a:r>
          </a:p>
          <a:p>
            <a:pPr>
              <a:buFontTx/>
              <a:buChar char="-"/>
            </a:pPr>
            <a:endParaRPr lang="en-US" altLang="zh-TW" sz="1000" b="1">
              <a:latin typeface="New York" charset="0"/>
              <a:ea typeface="新細明體" panose="02020500000000000000" pitchFamily="18" charset="-120"/>
              <a:cs typeface="Times New Roman" panose="02020603050405020304" pitchFamily="18" charset="0"/>
            </a:endParaRPr>
          </a:p>
          <a:p>
            <a:pPr algn="ctr"/>
            <a:r>
              <a:rPr lang="en-US" altLang="zh-TW" sz="1600" b="1">
                <a:ea typeface="新細明體" panose="02020500000000000000" pitchFamily="18" charset="-120"/>
                <a:cs typeface="Times New Roman" panose="02020603050405020304" pitchFamily="18" charset="0"/>
              </a:rPr>
              <a:t>- control  store  tests</a:t>
            </a:r>
            <a:r>
              <a:rPr lang="en-US" altLang="zh-TW" sz="1600" b="1">
                <a:ea typeface="新細明體" panose="02020500000000000000" pitchFamily="18" charset="-120"/>
                <a:cs typeface="Arial" panose="020B0604020202020204" pitchFamily="34" charset="0"/>
              </a:rPr>
              <a:t> </a:t>
            </a:r>
          </a:p>
        </p:txBody>
      </p:sp>
      <p:sp>
        <p:nvSpPr>
          <p:cNvPr id="62529" name="Rectangle 65"/>
          <p:cNvSpPr>
            <a:spLocks noChangeArrowheads="1"/>
          </p:cNvSpPr>
          <p:nvPr/>
        </p:nvSpPr>
        <p:spPr bwMode="auto">
          <a:xfrm>
            <a:off x="685800" y="533400"/>
            <a:ext cx="7772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eaLnBrk="0" fontAlgn="base" hangingPunct="0">
              <a:spcBef>
                <a:spcPct val="0"/>
              </a:spcBef>
              <a:spcAft>
                <a:spcPct val="0"/>
              </a:spcAft>
              <a:defRPr sz="4400">
                <a:solidFill>
                  <a:schemeClr val="tx2"/>
                </a:solidFill>
                <a:latin typeface="Arial" panose="020B0604020202020204" pitchFamily="34" charset="0"/>
              </a:defRPr>
            </a:lvl6pPr>
            <a:lvl7pPr marL="914400" algn="ctr" eaLnBrk="0" fontAlgn="base" hangingPunct="0">
              <a:spcBef>
                <a:spcPct val="0"/>
              </a:spcBef>
              <a:spcAft>
                <a:spcPct val="0"/>
              </a:spcAft>
              <a:defRPr sz="4400">
                <a:solidFill>
                  <a:schemeClr val="tx2"/>
                </a:solidFill>
                <a:latin typeface="Arial" panose="020B0604020202020204" pitchFamily="34" charset="0"/>
              </a:defRPr>
            </a:lvl7pPr>
            <a:lvl8pPr marL="1371600" algn="ctr" eaLnBrk="0" fontAlgn="base" hangingPunct="0">
              <a:spcBef>
                <a:spcPct val="0"/>
              </a:spcBef>
              <a:spcAft>
                <a:spcPct val="0"/>
              </a:spcAft>
              <a:defRPr sz="4400">
                <a:solidFill>
                  <a:schemeClr val="tx2"/>
                </a:solidFill>
                <a:latin typeface="Arial" panose="020B0604020202020204" pitchFamily="34" charset="0"/>
              </a:defRPr>
            </a:lvl8pPr>
            <a:lvl9pPr marL="1828800" algn="ctr" eaLnBrk="0" fontAlgn="base" hangingPunct="0">
              <a:spcBef>
                <a:spcPct val="0"/>
              </a:spcBef>
              <a:spcAft>
                <a:spcPct val="0"/>
              </a:spcAft>
              <a:defRPr sz="4400">
                <a:solidFill>
                  <a:schemeClr val="tx2"/>
                </a:solidFill>
                <a:latin typeface="Arial" panose="020B0604020202020204" pitchFamily="34" charset="0"/>
              </a:defRPr>
            </a:lvl9pPr>
          </a:lstStyle>
          <a:p>
            <a:r>
              <a:rPr lang="en-US" altLang="zh-TW" sz="3800" b="1">
                <a:solidFill>
                  <a:srgbClr val="003399"/>
                </a:solidFill>
                <a:ea typeface="新細明體" panose="02020500000000000000" pitchFamily="18" charset="-120"/>
              </a:rPr>
              <a:t>Problem Solving Research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4800" y="685800"/>
            <a:ext cx="152400" cy="228600"/>
          </a:xfrm>
        </p:spPr>
        <p:txBody>
          <a:bodyPr/>
          <a:lstStyle/>
          <a:p>
            <a:r>
              <a:rPr lang="en-US" altLang="zh-TW" sz="100">
                <a:solidFill>
                  <a:schemeClr val="tx1"/>
                </a:solidFill>
                <a:ea typeface="新細明體" panose="02020500000000000000" pitchFamily="18" charset="-120"/>
              </a:rPr>
              <a:t>Table 1.1 Problem Solving Research (Cont.)</a:t>
            </a:r>
          </a:p>
        </p:txBody>
      </p:sp>
      <p:graphicFrame>
        <p:nvGraphicFramePr>
          <p:cNvPr id="63491" name="Object 3"/>
          <p:cNvGraphicFramePr>
            <a:graphicFrameLocks noChangeAspect="1"/>
          </p:cNvGraphicFramePr>
          <p:nvPr/>
        </p:nvGraphicFramePr>
        <p:xfrm>
          <a:off x="1262063" y="0"/>
          <a:ext cx="6648450" cy="9999663"/>
        </p:xfrm>
        <a:graphic>
          <a:graphicData uri="http://schemas.openxmlformats.org/presentationml/2006/ole">
            <mc:AlternateContent xmlns:mc="http://schemas.openxmlformats.org/markup-compatibility/2006">
              <mc:Choice xmlns:v="urn:schemas-microsoft-com:vml" Requires="v">
                <p:oleObj spid="_x0000_s63496" name="Document" r:id="rId3" imgW="5453959" imgH="8198423" progId="Word.Document.8">
                  <p:embed/>
                </p:oleObj>
              </mc:Choice>
              <mc:Fallback>
                <p:oleObj name="Document" r:id="rId3" imgW="5453959" imgH="8198423"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2063" y="0"/>
                        <a:ext cx="6648450" cy="999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zh-TW" sz="3200" b="1">
                <a:ea typeface="新細明體" panose="02020500000000000000" pitchFamily="18" charset="-120"/>
              </a:rPr>
              <a:t>Problem  Solving  Research  (Cont.)</a:t>
            </a:r>
          </a:p>
        </p:txBody>
      </p:sp>
      <p:sp>
        <p:nvSpPr>
          <p:cNvPr id="86019" name="Rectangle 3"/>
          <p:cNvSpPr>
            <a:spLocks noGrp="1" noChangeArrowheads="1"/>
          </p:cNvSpPr>
          <p:nvPr>
            <p:ph type="body" idx="1"/>
          </p:nvPr>
        </p:nvSpPr>
        <p:spPr/>
        <p:txBody>
          <a:bodyPr/>
          <a:lstStyle/>
          <a:p>
            <a:pPr>
              <a:lnSpc>
                <a:spcPct val="90000"/>
              </a:lnSpc>
            </a:pPr>
            <a:r>
              <a:rPr lang="en-US" altLang="zh-TW" sz="2400" b="1">
                <a:ea typeface="新細明體" panose="02020500000000000000" pitchFamily="18" charset="-120"/>
              </a:rPr>
              <a:t>Promotional  Research</a:t>
            </a:r>
          </a:p>
          <a:p>
            <a:pPr>
              <a:lnSpc>
                <a:spcPct val="90000"/>
              </a:lnSpc>
              <a:buFontTx/>
              <a:buNone/>
            </a:pPr>
            <a:r>
              <a:rPr lang="en-US" altLang="zh-TW" sz="2400" b="1">
                <a:ea typeface="新細明體" panose="02020500000000000000" pitchFamily="18" charset="-120"/>
              </a:rPr>
              <a:t>	-	optimal  promotional  budget</a:t>
            </a:r>
          </a:p>
          <a:p>
            <a:pPr>
              <a:lnSpc>
                <a:spcPct val="90000"/>
              </a:lnSpc>
              <a:buFontTx/>
              <a:buNone/>
            </a:pPr>
            <a:r>
              <a:rPr lang="en-US" altLang="zh-TW" sz="2400" b="1">
                <a:ea typeface="新細明體" panose="02020500000000000000" pitchFamily="18" charset="-120"/>
              </a:rPr>
              <a:t>	-	sales  promotion relationship</a:t>
            </a:r>
          </a:p>
          <a:p>
            <a:pPr>
              <a:lnSpc>
                <a:spcPct val="90000"/>
              </a:lnSpc>
              <a:buFontTx/>
              <a:buNone/>
            </a:pPr>
            <a:r>
              <a:rPr lang="en-US" altLang="zh-TW" sz="2400" b="1">
                <a:ea typeface="新細明體" panose="02020500000000000000" pitchFamily="18" charset="-120"/>
              </a:rPr>
              <a:t>	-	optimal  promotional  mix</a:t>
            </a:r>
          </a:p>
          <a:p>
            <a:pPr>
              <a:lnSpc>
                <a:spcPct val="90000"/>
              </a:lnSpc>
              <a:buFontTx/>
              <a:buNone/>
            </a:pPr>
            <a:r>
              <a:rPr lang="en-US" altLang="zh-TW" sz="2400" b="1">
                <a:ea typeface="新細明體" panose="02020500000000000000" pitchFamily="18" charset="-120"/>
              </a:rPr>
              <a:t>	-	copy  decisions</a:t>
            </a:r>
          </a:p>
          <a:p>
            <a:pPr>
              <a:lnSpc>
                <a:spcPct val="90000"/>
              </a:lnSpc>
              <a:buFontTx/>
              <a:buNone/>
            </a:pPr>
            <a:r>
              <a:rPr lang="en-US" altLang="zh-TW" sz="2400" b="1">
                <a:ea typeface="新細明體" panose="02020500000000000000" pitchFamily="18" charset="-120"/>
              </a:rPr>
              <a:t>	-	media  decisions</a:t>
            </a:r>
          </a:p>
          <a:p>
            <a:pPr>
              <a:lnSpc>
                <a:spcPct val="90000"/>
              </a:lnSpc>
              <a:buFontTx/>
              <a:buNone/>
            </a:pPr>
            <a:r>
              <a:rPr lang="en-US" altLang="zh-TW" sz="2400" b="1">
                <a:ea typeface="新細明體" panose="02020500000000000000" pitchFamily="18" charset="-120"/>
              </a:rPr>
              <a:t>	-	creative  advertising  testing</a:t>
            </a:r>
          </a:p>
          <a:p>
            <a:pPr>
              <a:lnSpc>
                <a:spcPct val="90000"/>
              </a:lnSpc>
              <a:buFontTx/>
              <a:buNone/>
            </a:pPr>
            <a:r>
              <a:rPr lang="en-US" altLang="zh-TW" sz="2400" b="1">
                <a:ea typeface="新細明體" panose="02020500000000000000" pitchFamily="18" charset="-120"/>
              </a:rPr>
              <a:t>	-	claim  substantiation</a:t>
            </a:r>
          </a:p>
          <a:p>
            <a:pPr>
              <a:lnSpc>
                <a:spcPct val="90000"/>
              </a:lnSpc>
              <a:buFontTx/>
              <a:buNone/>
            </a:pPr>
            <a:r>
              <a:rPr lang="en-US" altLang="zh-TW" sz="2400" b="1">
                <a:ea typeface="新細明體" panose="02020500000000000000" pitchFamily="18" charset="-120"/>
              </a:rPr>
              <a:t>	-	evaluation  of  advertising  effectiveness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04800" y="533400"/>
            <a:ext cx="152400" cy="304800"/>
          </a:xfrm>
        </p:spPr>
        <p:txBody>
          <a:bodyPr/>
          <a:lstStyle/>
          <a:p>
            <a:r>
              <a:rPr lang="en-US" altLang="zh-TW" sz="100">
                <a:solidFill>
                  <a:schemeClr val="tx1"/>
                </a:solidFill>
                <a:ea typeface="新細明體" panose="02020500000000000000" pitchFamily="18" charset="-120"/>
              </a:rPr>
              <a:t>Table 1.1 Problem Solving Research (Cont.)</a:t>
            </a:r>
          </a:p>
        </p:txBody>
      </p:sp>
      <p:graphicFrame>
        <p:nvGraphicFramePr>
          <p:cNvPr id="64515" name="Object 3"/>
          <p:cNvGraphicFramePr>
            <a:graphicFrameLocks noChangeAspect="1"/>
          </p:cNvGraphicFramePr>
          <p:nvPr/>
        </p:nvGraphicFramePr>
        <p:xfrm>
          <a:off x="1450975" y="377825"/>
          <a:ext cx="6516688" cy="9753600"/>
        </p:xfrm>
        <a:graphic>
          <a:graphicData uri="http://schemas.openxmlformats.org/presentationml/2006/ole">
            <mc:AlternateContent xmlns:mc="http://schemas.openxmlformats.org/markup-compatibility/2006">
              <mc:Choice xmlns:v="urn:schemas-microsoft-com:vml" Requires="v">
                <p:oleObj spid="_x0000_s64520" name="Document" r:id="rId3" imgW="5482741" imgH="8214979" progId="Word.Document.8">
                  <p:embed/>
                </p:oleObj>
              </mc:Choice>
              <mc:Fallback>
                <p:oleObj name="Document" r:id="rId3" imgW="5482741" imgH="8214979"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0975" y="377825"/>
                        <a:ext cx="6516688" cy="975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81" name="Text Box 1041"/>
          <p:cNvSpPr txBox="1">
            <a:spLocks noChangeArrowheads="1"/>
          </p:cNvSpPr>
          <p:nvPr/>
        </p:nvSpPr>
        <p:spPr bwMode="auto">
          <a:xfrm>
            <a:off x="912813" y="630238"/>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TW" sz="2400" b="1" i="1">
                <a:solidFill>
                  <a:srgbClr val="003399"/>
                </a:solidFill>
                <a:ea typeface="新細明體" panose="02020500000000000000" pitchFamily="18" charset="-120"/>
              </a:rPr>
              <a:t>Figure 1.4   The Marketing Research Process</a:t>
            </a:r>
          </a:p>
        </p:txBody>
      </p:sp>
      <p:sp>
        <p:nvSpPr>
          <p:cNvPr id="11288" name="Text Box 1048"/>
          <p:cNvSpPr txBox="1">
            <a:spLocks noChangeArrowheads="1"/>
          </p:cNvSpPr>
          <p:nvPr/>
        </p:nvSpPr>
        <p:spPr bwMode="auto">
          <a:xfrm>
            <a:off x="877888" y="1468438"/>
            <a:ext cx="7385050" cy="466725"/>
          </a:xfrm>
          <a:prstGeom prst="rect">
            <a:avLst/>
          </a:prstGeom>
          <a:solidFill>
            <a:srgbClr val="00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2400" b="1">
                <a:solidFill>
                  <a:srgbClr val="FFFFCC"/>
                </a:solidFill>
                <a:ea typeface="新細明體" panose="02020500000000000000" pitchFamily="18" charset="-120"/>
              </a:rPr>
              <a:t>Step 1:   Defining the Problem</a:t>
            </a:r>
          </a:p>
        </p:txBody>
      </p:sp>
      <p:sp>
        <p:nvSpPr>
          <p:cNvPr id="11289" name="Text Box 1049"/>
          <p:cNvSpPr txBox="1">
            <a:spLocks noChangeArrowheads="1"/>
          </p:cNvSpPr>
          <p:nvPr/>
        </p:nvSpPr>
        <p:spPr bwMode="auto">
          <a:xfrm>
            <a:off x="877888" y="2255838"/>
            <a:ext cx="7385050" cy="466725"/>
          </a:xfrm>
          <a:prstGeom prst="rect">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2400" b="1">
                <a:solidFill>
                  <a:schemeClr val="tx2"/>
                </a:solidFill>
                <a:ea typeface="新細明體" panose="02020500000000000000" pitchFamily="18" charset="-120"/>
              </a:rPr>
              <a:t>Step 2:   Developing an Approach to the Problem</a:t>
            </a:r>
          </a:p>
        </p:txBody>
      </p:sp>
      <p:sp>
        <p:nvSpPr>
          <p:cNvPr id="11290" name="Text Box 1050"/>
          <p:cNvSpPr txBox="1">
            <a:spLocks noChangeArrowheads="1"/>
          </p:cNvSpPr>
          <p:nvPr/>
        </p:nvSpPr>
        <p:spPr bwMode="auto">
          <a:xfrm>
            <a:off x="877888" y="3049588"/>
            <a:ext cx="7385050" cy="466725"/>
          </a:xfrm>
          <a:prstGeom prst="rect">
            <a:avLst/>
          </a:prstGeom>
          <a:solidFill>
            <a:srgbClr val="00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2400" b="1">
                <a:solidFill>
                  <a:srgbClr val="FFFFCC"/>
                </a:solidFill>
                <a:ea typeface="新細明體" panose="02020500000000000000" pitchFamily="18" charset="-120"/>
              </a:rPr>
              <a:t>Step 3:   Formulating a Research Design</a:t>
            </a:r>
          </a:p>
        </p:txBody>
      </p:sp>
      <p:sp>
        <p:nvSpPr>
          <p:cNvPr id="11291" name="Text Box 1051"/>
          <p:cNvSpPr txBox="1">
            <a:spLocks noChangeArrowheads="1"/>
          </p:cNvSpPr>
          <p:nvPr/>
        </p:nvSpPr>
        <p:spPr bwMode="auto">
          <a:xfrm>
            <a:off x="877888" y="3830638"/>
            <a:ext cx="7385050" cy="466725"/>
          </a:xfrm>
          <a:prstGeom prst="rect">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2400" b="1">
                <a:solidFill>
                  <a:schemeClr val="tx2"/>
                </a:solidFill>
                <a:ea typeface="新細明體" panose="02020500000000000000" pitchFamily="18" charset="-120"/>
              </a:rPr>
              <a:t>Step 4:   Doing Field Work or Collecting Data</a:t>
            </a:r>
          </a:p>
        </p:txBody>
      </p:sp>
      <p:sp>
        <p:nvSpPr>
          <p:cNvPr id="11292" name="Text Box 1052"/>
          <p:cNvSpPr txBox="1">
            <a:spLocks noChangeArrowheads="1"/>
          </p:cNvSpPr>
          <p:nvPr/>
        </p:nvSpPr>
        <p:spPr bwMode="auto">
          <a:xfrm>
            <a:off x="877888" y="4611688"/>
            <a:ext cx="7385050" cy="466725"/>
          </a:xfrm>
          <a:prstGeom prst="rect">
            <a:avLst/>
          </a:prstGeom>
          <a:solidFill>
            <a:srgbClr val="3366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2400" b="1">
                <a:solidFill>
                  <a:srgbClr val="FFFFCC"/>
                </a:solidFill>
                <a:ea typeface="新細明體" panose="02020500000000000000" pitchFamily="18" charset="-120"/>
              </a:rPr>
              <a:t>Step 5:   Preparing and Analyzing Data</a:t>
            </a:r>
          </a:p>
        </p:txBody>
      </p:sp>
      <p:sp>
        <p:nvSpPr>
          <p:cNvPr id="11293" name="Text Box 1053"/>
          <p:cNvSpPr txBox="1">
            <a:spLocks noChangeArrowheads="1"/>
          </p:cNvSpPr>
          <p:nvPr/>
        </p:nvSpPr>
        <p:spPr bwMode="auto">
          <a:xfrm>
            <a:off x="874713" y="5392738"/>
            <a:ext cx="7467600" cy="466725"/>
          </a:xfrm>
          <a:prstGeom prst="rect">
            <a:avLst/>
          </a:prstGeom>
          <a:solidFill>
            <a:srgbClr val="00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2400" b="1">
                <a:solidFill>
                  <a:srgbClr val="FFFFCC"/>
                </a:solidFill>
                <a:ea typeface="新細明體" panose="02020500000000000000" pitchFamily="18" charset="-120"/>
              </a:rPr>
              <a:t>Step 6:   Preparing and Presenting the Report</a:t>
            </a:r>
          </a:p>
        </p:txBody>
      </p:sp>
      <p:sp>
        <p:nvSpPr>
          <p:cNvPr id="11295" name="Line 1055"/>
          <p:cNvSpPr>
            <a:spLocks noChangeShapeType="1"/>
          </p:cNvSpPr>
          <p:nvPr/>
        </p:nvSpPr>
        <p:spPr bwMode="auto">
          <a:xfrm>
            <a:off x="4570413" y="1951038"/>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1296" name="Line 1056"/>
          <p:cNvSpPr>
            <a:spLocks noChangeShapeType="1"/>
          </p:cNvSpPr>
          <p:nvPr/>
        </p:nvSpPr>
        <p:spPr bwMode="auto">
          <a:xfrm>
            <a:off x="4570413" y="273526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1297" name="Line 1057"/>
          <p:cNvSpPr>
            <a:spLocks noChangeShapeType="1"/>
          </p:cNvSpPr>
          <p:nvPr/>
        </p:nvSpPr>
        <p:spPr bwMode="auto">
          <a:xfrm>
            <a:off x="4570413" y="351631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1298" name="Line 1058"/>
          <p:cNvSpPr>
            <a:spLocks noChangeShapeType="1"/>
          </p:cNvSpPr>
          <p:nvPr/>
        </p:nvSpPr>
        <p:spPr bwMode="auto">
          <a:xfrm>
            <a:off x="4570413" y="429736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1299" name="Line 1059"/>
          <p:cNvSpPr>
            <a:spLocks noChangeShapeType="1"/>
          </p:cNvSpPr>
          <p:nvPr/>
        </p:nvSpPr>
        <p:spPr bwMode="auto">
          <a:xfrm>
            <a:off x="4570413" y="507841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1288"/>
                                        </p:tgtEl>
                                        <p:attrNameLst>
                                          <p:attrName>style.visibility</p:attrName>
                                        </p:attrNameLst>
                                      </p:cBhvr>
                                      <p:to>
                                        <p:strVal val="visible"/>
                                      </p:to>
                                    </p:set>
                                    <p:animEffect transition="in" filter="box(in)">
                                      <p:cBhvr>
                                        <p:cTn id="7" dur="500"/>
                                        <p:tgtEl>
                                          <p:spTgt spid="1128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1295"/>
                                        </p:tgtEl>
                                        <p:attrNameLst>
                                          <p:attrName>style.visibility</p:attrName>
                                        </p:attrNameLst>
                                      </p:cBhvr>
                                      <p:to>
                                        <p:strVal val="visible"/>
                                      </p:to>
                                    </p:set>
                                    <p:animEffect transition="in" filter="box(in)">
                                      <p:cBhvr>
                                        <p:cTn id="11" dur="500"/>
                                        <p:tgtEl>
                                          <p:spTgt spid="11295"/>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1289"/>
                                        </p:tgtEl>
                                        <p:attrNameLst>
                                          <p:attrName>style.visibility</p:attrName>
                                        </p:attrNameLst>
                                      </p:cBhvr>
                                      <p:to>
                                        <p:strVal val="visible"/>
                                      </p:to>
                                    </p:set>
                                    <p:animEffect transition="in" filter="box(in)">
                                      <p:cBhvr>
                                        <p:cTn id="15" dur="500"/>
                                        <p:tgtEl>
                                          <p:spTgt spid="11289"/>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11296"/>
                                        </p:tgtEl>
                                        <p:attrNameLst>
                                          <p:attrName>style.visibility</p:attrName>
                                        </p:attrNameLst>
                                      </p:cBhvr>
                                      <p:to>
                                        <p:strVal val="visible"/>
                                      </p:to>
                                    </p:set>
                                    <p:animEffect transition="in" filter="box(in)">
                                      <p:cBhvr>
                                        <p:cTn id="19" dur="500"/>
                                        <p:tgtEl>
                                          <p:spTgt spid="11296"/>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11290"/>
                                        </p:tgtEl>
                                        <p:attrNameLst>
                                          <p:attrName>style.visibility</p:attrName>
                                        </p:attrNameLst>
                                      </p:cBhvr>
                                      <p:to>
                                        <p:strVal val="visible"/>
                                      </p:to>
                                    </p:set>
                                    <p:animEffect transition="in" filter="box(in)">
                                      <p:cBhvr>
                                        <p:cTn id="23" dur="500"/>
                                        <p:tgtEl>
                                          <p:spTgt spid="11290"/>
                                        </p:tgtEl>
                                      </p:cBhvr>
                                    </p:animEffect>
                                  </p:childTnLst>
                                </p:cTn>
                              </p:par>
                            </p:childTnLst>
                          </p:cTn>
                        </p:par>
                        <p:par>
                          <p:cTn id="24" fill="hold" nodeType="afterGroup">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11297"/>
                                        </p:tgtEl>
                                        <p:attrNameLst>
                                          <p:attrName>style.visibility</p:attrName>
                                        </p:attrNameLst>
                                      </p:cBhvr>
                                      <p:to>
                                        <p:strVal val="visible"/>
                                      </p:to>
                                    </p:set>
                                    <p:animEffect transition="in" filter="box(in)">
                                      <p:cBhvr>
                                        <p:cTn id="27" dur="500"/>
                                        <p:tgtEl>
                                          <p:spTgt spid="11297"/>
                                        </p:tgtEl>
                                      </p:cBhvr>
                                    </p:animEffect>
                                  </p:childTnLst>
                                </p:cTn>
                              </p:par>
                            </p:childTnLst>
                          </p:cTn>
                        </p:par>
                        <p:par>
                          <p:cTn id="28" fill="hold" nodeType="afterGroup">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11291"/>
                                        </p:tgtEl>
                                        <p:attrNameLst>
                                          <p:attrName>style.visibility</p:attrName>
                                        </p:attrNameLst>
                                      </p:cBhvr>
                                      <p:to>
                                        <p:strVal val="visible"/>
                                      </p:to>
                                    </p:set>
                                    <p:animEffect transition="in" filter="box(in)">
                                      <p:cBhvr>
                                        <p:cTn id="31" dur="500"/>
                                        <p:tgtEl>
                                          <p:spTgt spid="11291"/>
                                        </p:tgtEl>
                                      </p:cBhvr>
                                    </p:animEffect>
                                  </p:childTnLst>
                                </p:cTn>
                              </p:par>
                            </p:childTnLst>
                          </p:cTn>
                        </p:par>
                        <p:par>
                          <p:cTn id="32" fill="hold" nodeType="afterGroup">
                            <p:stCondLst>
                              <p:cond delay="3500"/>
                            </p:stCondLst>
                            <p:childTnLst>
                              <p:par>
                                <p:cTn id="33" presetID="4" presetClass="entr" presetSubtype="16" fill="hold" grpId="0" nodeType="afterEffect">
                                  <p:stCondLst>
                                    <p:cond delay="0"/>
                                  </p:stCondLst>
                                  <p:childTnLst>
                                    <p:set>
                                      <p:cBhvr>
                                        <p:cTn id="34" dur="1" fill="hold">
                                          <p:stCondLst>
                                            <p:cond delay="0"/>
                                          </p:stCondLst>
                                        </p:cTn>
                                        <p:tgtEl>
                                          <p:spTgt spid="11298"/>
                                        </p:tgtEl>
                                        <p:attrNameLst>
                                          <p:attrName>style.visibility</p:attrName>
                                        </p:attrNameLst>
                                      </p:cBhvr>
                                      <p:to>
                                        <p:strVal val="visible"/>
                                      </p:to>
                                    </p:set>
                                    <p:animEffect transition="in" filter="box(in)">
                                      <p:cBhvr>
                                        <p:cTn id="35" dur="500"/>
                                        <p:tgtEl>
                                          <p:spTgt spid="11298"/>
                                        </p:tgtEl>
                                      </p:cBhvr>
                                    </p:animEffect>
                                  </p:childTnLst>
                                </p:cTn>
                              </p:par>
                            </p:childTnLst>
                          </p:cTn>
                        </p:par>
                        <p:par>
                          <p:cTn id="36" fill="hold" nodeType="afterGroup">
                            <p:stCondLst>
                              <p:cond delay="4000"/>
                            </p:stCondLst>
                            <p:childTnLst>
                              <p:par>
                                <p:cTn id="37" presetID="4" presetClass="entr" presetSubtype="16" fill="hold" grpId="0" nodeType="afterEffect">
                                  <p:stCondLst>
                                    <p:cond delay="0"/>
                                  </p:stCondLst>
                                  <p:childTnLst>
                                    <p:set>
                                      <p:cBhvr>
                                        <p:cTn id="38" dur="1" fill="hold">
                                          <p:stCondLst>
                                            <p:cond delay="0"/>
                                          </p:stCondLst>
                                        </p:cTn>
                                        <p:tgtEl>
                                          <p:spTgt spid="11292"/>
                                        </p:tgtEl>
                                        <p:attrNameLst>
                                          <p:attrName>style.visibility</p:attrName>
                                        </p:attrNameLst>
                                      </p:cBhvr>
                                      <p:to>
                                        <p:strVal val="visible"/>
                                      </p:to>
                                    </p:set>
                                    <p:animEffect transition="in" filter="box(in)">
                                      <p:cBhvr>
                                        <p:cTn id="39" dur="500"/>
                                        <p:tgtEl>
                                          <p:spTgt spid="11292"/>
                                        </p:tgtEl>
                                      </p:cBhvr>
                                    </p:animEffect>
                                  </p:childTnLst>
                                </p:cTn>
                              </p:par>
                            </p:childTnLst>
                          </p:cTn>
                        </p:par>
                        <p:par>
                          <p:cTn id="40" fill="hold" nodeType="afterGroup">
                            <p:stCondLst>
                              <p:cond delay="4500"/>
                            </p:stCondLst>
                            <p:childTnLst>
                              <p:par>
                                <p:cTn id="41" presetID="4" presetClass="entr" presetSubtype="16" fill="hold" grpId="0" nodeType="afterEffect">
                                  <p:stCondLst>
                                    <p:cond delay="0"/>
                                  </p:stCondLst>
                                  <p:childTnLst>
                                    <p:set>
                                      <p:cBhvr>
                                        <p:cTn id="42" dur="1" fill="hold">
                                          <p:stCondLst>
                                            <p:cond delay="0"/>
                                          </p:stCondLst>
                                        </p:cTn>
                                        <p:tgtEl>
                                          <p:spTgt spid="11299"/>
                                        </p:tgtEl>
                                        <p:attrNameLst>
                                          <p:attrName>style.visibility</p:attrName>
                                        </p:attrNameLst>
                                      </p:cBhvr>
                                      <p:to>
                                        <p:strVal val="visible"/>
                                      </p:to>
                                    </p:set>
                                    <p:animEffect transition="in" filter="box(in)">
                                      <p:cBhvr>
                                        <p:cTn id="43" dur="500"/>
                                        <p:tgtEl>
                                          <p:spTgt spid="11299"/>
                                        </p:tgtEl>
                                      </p:cBhvr>
                                    </p:animEffect>
                                  </p:childTnLst>
                                </p:cTn>
                              </p:par>
                            </p:childTnLst>
                          </p:cTn>
                        </p:par>
                        <p:par>
                          <p:cTn id="44" fill="hold" nodeType="afterGroup">
                            <p:stCondLst>
                              <p:cond delay="5000"/>
                            </p:stCondLst>
                            <p:childTnLst>
                              <p:par>
                                <p:cTn id="45" presetID="4" presetClass="entr" presetSubtype="16" fill="hold" grpId="0" nodeType="afterEffect">
                                  <p:stCondLst>
                                    <p:cond delay="0"/>
                                  </p:stCondLst>
                                  <p:childTnLst>
                                    <p:set>
                                      <p:cBhvr>
                                        <p:cTn id="46" dur="1" fill="hold">
                                          <p:stCondLst>
                                            <p:cond delay="0"/>
                                          </p:stCondLst>
                                        </p:cTn>
                                        <p:tgtEl>
                                          <p:spTgt spid="11293"/>
                                        </p:tgtEl>
                                        <p:attrNameLst>
                                          <p:attrName>style.visibility</p:attrName>
                                        </p:attrNameLst>
                                      </p:cBhvr>
                                      <p:to>
                                        <p:strVal val="visible"/>
                                      </p:to>
                                    </p:set>
                                    <p:animEffect transition="in" filter="box(in)">
                                      <p:cBhvr>
                                        <p:cTn id="47" dur="500"/>
                                        <p:tgtEl>
                                          <p:spTgt spid="11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8" grpId="0" animBg="1" autoUpdateAnimBg="0"/>
      <p:bldP spid="11289" grpId="0" animBg="1" autoUpdateAnimBg="0"/>
      <p:bldP spid="11290" grpId="0" animBg="1" autoUpdateAnimBg="0"/>
      <p:bldP spid="11291" grpId="0" animBg="1" autoUpdateAnimBg="0"/>
      <p:bldP spid="11292" grpId="0" animBg="1" autoUpdateAnimBg="0"/>
      <p:bldP spid="11293" grpId="0" animBg="1" autoUpdateAnimBg="0"/>
      <p:bldP spid="11295" grpId="0" animBg="1"/>
      <p:bldP spid="11296" grpId="0" animBg="1"/>
      <p:bldP spid="11297" grpId="0" animBg="1"/>
      <p:bldP spid="11298" grpId="0" animBg="1"/>
      <p:bldP spid="11299"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9" name="Oval 7"/>
          <p:cNvSpPr>
            <a:spLocks noChangeArrowheads="1"/>
          </p:cNvSpPr>
          <p:nvPr/>
        </p:nvSpPr>
        <p:spPr bwMode="auto">
          <a:xfrm>
            <a:off x="165100" y="895350"/>
            <a:ext cx="2717800" cy="3454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23825" indent="-123825">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altLang="zh-TW" sz="1700" b="1">
                <a:ea typeface="新細明體" panose="02020500000000000000" pitchFamily="18" charset="-120"/>
              </a:rPr>
              <a:t>Uncontrollable Environmental Factors</a:t>
            </a:r>
            <a:endParaRPr lang="en-US" altLang="zh-TW" sz="1700">
              <a:ea typeface="新細明體" panose="02020500000000000000" pitchFamily="18" charset="-120"/>
            </a:endParaRPr>
          </a:p>
          <a:p>
            <a:pPr>
              <a:lnSpc>
                <a:spcPct val="90000"/>
              </a:lnSpc>
              <a:buFontTx/>
              <a:buChar char="•"/>
            </a:pPr>
            <a:r>
              <a:rPr lang="en-US" altLang="zh-TW" sz="1700">
                <a:ea typeface="新細明體" panose="02020500000000000000" pitchFamily="18" charset="-120"/>
              </a:rPr>
              <a:t>Economy</a:t>
            </a:r>
          </a:p>
          <a:p>
            <a:pPr>
              <a:lnSpc>
                <a:spcPct val="90000"/>
              </a:lnSpc>
              <a:buFontTx/>
              <a:buChar char="•"/>
            </a:pPr>
            <a:r>
              <a:rPr lang="en-US" altLang="zh-TW" sz="1700">
                <a:ea typeface="新細明體" panose="02020500000000000000" pitchFamily="18" charset="-120"/>
              </a:rPr>
              <a:t>Technology</a:t>
            </a:r>
          </a:p>
          <a:p>
            <a:pPr>
              <a:lnSpc>
                <a:spcPct val="90000"/>
              </a:lnSpc>
              <a:buFontTx/>
              <a:buChar char="•"/>
            </a:pPr>
            <a:r>
              <a:rPr lang="en-US" altLang="zh-TW" sz="1700">
                <a:ea typeface="新細明體" panose="02020500000000000000" pitchFamily="18" charset="-120"/>
              </a:rPr>
              <a:t>Competition</a:t>
            </a:r>
          </a:p>
          <a:p>
            <a:pPr>
              <a:lnSpc>
                <a:spcPct val="90000"/>
              </a:lnSpc>
              <a:buFontTx/>
              <a:buChar char="•"/>
            </a:pPr>
            <a:r>
              <a:rPr lang="en-US" altLang="zh-TW" sz="1700">
                <a:ea typeface="新細明體" panose="02020500000000000000" pitchFamily="18" charset="-120"/>
              </a:rPr>
              <a:t>Laws and Regulation</a:t>
            </a:r>
          </a:p>
          <a:p>
            <a:pPr>
              <a:lnSpc>
                <a:spcPct val="90000"/>
              </a:lnSpc>
              <a:buFontTx/>
              <a:buChar char="•"/>
            </a:pPr>
            <a:r>
              <a:rPr lang="en-US" altLang="zh-TW" sz="1700">
                <a:ea typeface="新細明體" panose="02020500000000000000" pitchFamily="18" charset="-120"/>
              </a:rPr>
              <a:t>Social and Cultural Factors</a:t>
            </a:r>
          </a:p>
          <a:p>
            <a:pPr>
              <a:lnSpc>
                <a:spcPct val="90000"/>
              </a:lnSpc>
              <a:buFontTx/>
              <a:buChar char="•"/>
            </a:pPr>
            <a:r>
              <a:rPr lang="en-US" altLang="zh-TW" sz="1700">
                <a:ea typeface="新細明體" panose="02020500000000000000" pitchFamily="18" charset="-120"/>
              </a:rPr>
              <a:t>Political Factors</a:t>
            </a:r>
          </a:p>
        </p:txBody>
      </p:sp>
      <p:sp>
        <p:nvSpPr>
          <p:cNvPr id="3075" name="Oval 3"/>
          <p:cNvSpPr>
            <a:spLocks noChangeArrowheads="1"/>
          </p:cNvSpPr>
          <p:nvPr/>
        </p:nvSpPr>
        <p:spPr bwMode="auto">
          <a:xfrm>
            <a:off x="304800" y="4508500"/>
            <a:ext cx="2511425" cy="1268413"/>
          </a:xfrm>
          <a:prstGeom prst="ellipse">
            <a:avLst/>
          </a:prstGeom>
          <a:solidFill>
            <a:srgbClr val="FF9933"/>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1800" b="1">
                <a:ea typeface="新細明體" panose="02020500000000000000" pitchFamily="18" charset="-120"/>
              </a:rPr>
              <a:t>Assessing Information Needs</a:t>
            </a:r>
          </a:p>
        </p:txBody>
      </p:sp>
      <p:sp>
        <p:nvSpPr>
          <p:cNvPr id="3076" name="Oval 4"/>
          <p:cNvSpPr>
            <a:spLocks noChangeAspect="1" noChangeArrowheads="1"/>
          </p:cNvSpPr>
          <p:nvPr/>
        </p:nvSpPr>
        <p:spPr bwMode="auto">
          <a:xfrm>
            <a:off x="2819400" y="546100"/>
            <a:ext cx="3579813" cy="1833563"/>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Arial" panose="020B0604020202020204" pitchFamily="34" charset="0"/>
              </a:defRPr>
            </a:lvl1pPr>
            <a:lvl2pPr marL="288925" indent="-63500">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zh-TW" sz="1800" b="1">
                <a:ea typeface="新細明體" panose="02020500000000000000" pitchFamily="18" charset="-120"/>
              </a:rPr>
              <a:t>Customer Groups</a:t>
            </a:r>
            <a:endParaRPr lang="en-US" altLang="zh-TW" sz="1800">
              <a:ea typeface="新細明體" panose="02020500000000000000" pitchFamily="18" charset="-120"/>
            </a:endParaRPr>
          </a:p>
          <a:p>
            <a:pPr lvl="1">
              <a:buFontTx/>
              <a:buChar char="•"/>
            </a:pPr>
            <a:r>
              <a:rPr lang="en-US" altLang="zh-TW" sz="1800">
                <a:ea typeface="新細明體" panose="02020500000000000000" pitchFamily="18" charset="-120"/>
              </a:rPr>
              <a:t>  Consumers</a:t>
            </a:r>
          </a:p>
          <a:p>
            <a:pPr lvl="1">
              <a:buFontTx/>
              <a:buChar char="•"/>
            </a:pPr>
            <a:r>
              <a:rPr lang="en-US" altLang="zh-TW" sz="1800">
                <a:ea typeface="新細明體" panose="02020500000000000000" pitchFamily="18" charset="-120"/>
              </a:rPr>
              <a:t>  Employees	</a:t>
            </a:r>
          </a:p>
          <a:p>
            <a:pPr lvl="1">
              <a:buFontTx/>
              <a:buChar char="•"/>
            </a:pPr>
            <a:r>
              <a:rPr lang="en-US" altLang="zh-TW" sz="1800">
                <a:ea typeface="新細明體" panose="02020500000000000000" pitchFamily="18" charset="-120"/>
              </a:rPr>
              <a:t>  Channel Members</a:t>
            </a:r>
          </a:p>
          <a:p>
            <a:pPr lvl="1">
              <a:buFontTx/>
              <a:buChar char="•"/>
            </a:pPr>
            <a:r>
              <a:rPr lang="en-US" altLang="zh-TW" sz="1800">
                <a:ea typeface="新細明體" panose="02020500000000000000" pitchFamily="18" charset="-120"/>
              </a:rPr>
              <a:t>  Suppliers</a:t>
            </a:r>
          </a:p>
        </p:txBody>
      </p:sp>
      <p:sp>
        <p:nvSpPr>
          <p:cNvPr id="3077" name="Oval 5"/>
          <p:cNvSpPr>
            <a:spLocks noChangeArrowheads="1"/>
          </p:cNvSpPr>
          <p:nvPr/>
        </p:nvSpPr>
        <p:spPr bwMode="auto">
          <a:xfrm>
            <a:off x="2743200" y="2755900"/>
            <a:ext cx="4038600" cy="1500188"/>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800" b="1">
                <a:solidFill>
                  <a:schemeClr val="accent2"/>
                </a:solidFill>
                <a:ea typeface="新細明體" panose="02020500000000000000" pitchFamily="18" charset="-120"/>
              </a:rPr>
              <a:t>Marketing</a:t>
            </a:r>
          </a:p>
          <a:p>
            <a:pPr algn="ctr"/>
            <a:r>
              <a:rPr lang="en-US" altLang="zh-TW" sz="2800" b="1">
                <a:solidFill>
                  <a:schemeClr val="accent2"/>
                </a:solidFill>
                <a:ea typeface="新細明體" panose="02020500000000000000" pitchFamily="18" charset="-120"/>
              </a:rPr>
              <a:t>Research</a:t>
            </a:r>
            <a:endParaRPr lang="en-US" altLang="zh-TW" sz="2800" b="1">
              <a:ea typeface="新細明體" panose="02020500000000000000" pitchFamily="18" charset="-120"/>
            </a:endParaRPr>
          </a:p>
        </p:txBody>
      </p:sp>
      <p:sp>
        <p:nvSpPr>
          <p:cNvPr id="3078" name="Oval 6"/>
          <p:cNvSpPr>
            <a:spLocks noChangeArrowheads="1"/>
          </p:cNvSpPr>
          <p:nvPr/>
        </p:nvSpPr>
        <p:spPr bwMode="auto">
          <a:xfrm>
            <a:off x="1185863" y="5784850"/>
            <a:ext cx="7077075" cy="93345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TW" sz="1600" b="1">
                <a:ea typeface="新細明體" panose="02020500000000000000" pitchFamily="18" charset="-120"/>
              </a:rPr>
              <a:t>Marketing Managers</a:t>
            </a:r>
          </a:p>
          <a:p>
            <a:pPr>
              <a:buFontTx/>
              <a:buChar char="•"/>
            </a:pPr>
            <a:r>
              <a:rPr lang="en-US" altLang="zh-TW" sz="1600">
                <a:ea typeface="新細明體" panose="02020500000000000000" pitchFamily="18" charset="-120"/>
              </a:rPr>
              <a:t> Market Segmentation       • Marketing Programs </a:t>
            </a:r>
          </a:p>
          <a:p>
            <a:pPr>
              <a:buFontTx/>
              <a:buChar char="•"/>
            </a:pPr>
            <a:r>
              <a:rPr lang="en-US" altLang="zh-TW" sz="1600">
                <a:ea typeface="新細明體" panose="02020500000000000000" pitchFamily="18" charset="-120"/>
              </a:rPr>
              <a:t> Target Market Selection   • Performance and Control</a:t>
            </a:r>
          </a:p>
        </p:txBody>
      </p:sp>
      <p:sp>
        <p:nvSpPr>
          <p:cNvPr id="3080" name="Oval 8"/>
          <p:cNvSpPr>
            <a:spLocks noChangeArrowheads="1"/>
          </p:cNvSpPr>
          <p:nvPr/>
        </p:nvSpPr>
        <p:spPr bwMode="auto">
          <a:xfrm>
            <a:off x="6483350" y="622300"/>
            <a:ext cx="2282825" cy="2820988"/>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1800" b="1">
                <a:ea typeface="新細明體" panose="02020500000000000000" pitchFamily="18" charset="-120"/>
              </a:rPr>
              <a:t>Controllable Marketing Variables</a:t>
            </a:r>
          </a:p>
          <a:p>
            <a:pPr>
              <a:buFontTx/>
              <a:buChar char="•"/>
            </a:pPr>
            <a:r>
              <a:rPr lang="en-US" altLang="zh-TW" sz="1800">
                <a:ea typeface="新細明體" panose="02020500000000000000" pitchFamily="18" charset="-120"/>
              </a:rPr>
              <a:t> Product</a:t>
            </a:r>
          </a:p>
          <a:p>
            <a:pPr>
              <a:buFontTx/>
              <a:buChar char="•"/>
            </a:pPr>
            <a:r>
              <a:rPr lang="en-US" altLang="zh-TW" sz="1800">
                <a:ea typeface="新細明體" panose="02020500000000000000" pitchFamily="18" charset="-120"/>
              </a:rPr>
              <a:t> Pricing</a:t>
            </a:r>
          </a:p>
          <a:p>
            <a:pPr>
              <a:buFontTx/>
              <a:buChar char="•"/>
            </a:pPr>
            <a:r>
              <a:rPr lang="en-US" altLang="zh-TW" sz="1800">
                <a:ea typeface="新細明體" panose="02020500000000000000" pitchFamily="18" charset="-120"/>
              </a:rPr>
              <a:t> Promotion</a:t>
            </a:r>
          </a:p>
          <a:p>
            <a:pPr>
              <a:buFontTx/>
              <a:buChar char="•"/>
            </a:pPr>
            <a:r>
              <a:rPr lang="en-US" altLang="zh-TW" sz="1800">
                <a:ea typeface="新細明體" panose="02020500000000000000" pitchFamily="18" charset="-120"/>
              </a:rPr>
              <a:t> Distribution</a:t>
            </a:r>
          </a:p>
        </p:txBody>
      </p:sp>
      <p:sp>
        <p:nvSpPr>
          <p:cNvPr id="3081" name="Oval 9"/>
          <p:cNvSpPr>
            <a:spLocks noChangeArrowheads="1"/>
          </p:cNvSpPr>
          <p:nvPr/>
        </p:nvSpPr>
        <p:spPr bwMode="auto">
          <a:xfrm>
            <a:off x="3505200" y="4584700"/>
            <a:ext cx="2511425" cy="912813"/>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zh-TW" altLang="en-US" sz="1800" b="1">
              <a:ea typeface="新細明體" panose="02020500000000000000" pitchFamily="18" charset="-120"/>
            </a:endParaRPr>
          </a:p>
          <a:p>
            <a:pPr algn="ctr"/>
            <a:r>
              <a:rPr lang="en-US" altLang="zh-TW" sz="1800" b="1">
                <a:solidFill>
                  <a:schemeClr val="accent2"/>
                </a:solidFill>
                <a:ea typeface="新細明體" panose="02020500000000000000" pitchFamily="18" charset="-120"/>
              </a:rPr>
              <a:t>Marketing Decision</a:t>
            </a:r>
          </a:p>
          <a:p>
            <a:pPr algn="ctr"/>
            <a:r>
              <a:rPr lang="en-US" altLang="zh-TW" sz="1800" b="1">
                <a:solidFill>
                  <a:schemeClr val="accent2"/>
                </a:solidFill>
                <a:ea typeface="新細明體" panose="02020500000000000000" pitchFamily="18" charset="-120"/>
              </a:rPr>
              <a:t>Making</a:t>
            </a:r>
            <a:endParaRPr lang="en-US" altLang="zh-TW" sz="1800">
              <a:solidFill>
                <a:schemeClr val="accent2"/>
              </a:solidFill>
              <a:ea typeface="新細明體" panose="02020500000000000000" pitchFamily="18" charset="-120"/>
            </a:endParaRPr>
          </a:p>
          <a:p>
            <a:pPr algn="ctr">
              <a:buFontTx/>
              <a:buChar char="•"/>
            </a:pPr>
            <a:endParaRPr lang="zh-TW" altLang="en-US" sz="1800">
              <a:ea typeface="新細明體" panose="02020500000000000000" pitchFamily="18" charset="-120"/>
            </a:endParaRPr>
          </a:p>
        </p:txBody>
      </p:sp>
      <p:sp>
        <p:nvSpPr>
          <p:cNvPr id="3082" name="Oval 10"/>
          <p:cNvSpPr>
            <a:spLocks noChangeArrowheads="1"/>
          </p:cNvSpPr>
          <p:nvPr/>
        </p:nvSpPr>
        <p:spPr bwMode="auto">
          <a:xfrm>
            <a:off x="6446838" y="4473575"/>
            <a:ext cx="2132012" cy="879475"/>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1800" b="1">
                <a:ea typeface="新細明體" panose="02020500000000000000" pitchFamily="18" charset="-120"/>
              </a:rPr>
              <a:t>Providing Information</a:t>
            </a:r>
          </a:p>
        </p:txBody>
      </p:sp>
      <p:sp>
        <p:nvSpPr>
          <p:cNvPr id="3096" name="Text Box 24"/>
          <p:cNvSpPr txBox="1">
            <a:spLocks noChangeArrowheads="1"/>
          </p:cNvSpPr>
          <p:nvPr/>
        </p:nvSpPr>
        <p:spPr bwMode="auto">
          <a:xfrm>
            <a:off x="266700" y="106363"/>
            <a:ext cx="8610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900" b="1" i="1">
                <a:solidFill>
                  <a:srgbClr val="003399"/>
                </a:solidFill>
                <a:ea typeface="新細明體" panose="02020500000000000000" pitchFamily="18" charset="-120"/>
              </a:rPr>
              <a:t>Figure 1.5  The Role of Marketing Research in Marketing Decision Making</a:t>
            </a:r>
          </a:p>
        </p:txBody>
      </p:sp>
      <p:sp>
        <p:nvSpPr>
          <p:cNvPr id="3110" name="Line 38"/>
          <p:cNvSpPr>
            <a:spLocks noChangeShapeType="1"/>
          </p:cNvSpPr>
          <p:nvPr/>
        </p:nvSpPr>
        <p:spPr bwMode="auto">
          <a:xfrm>
            <a:off x="4646613" y="2374900"/>
            <a:ext cx="1587" cy="3810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1" name="Line 39"/>
          <p:cNvSpPr>
            <a:spLocks noChangeShapeType="1"/>
          </p:cNvSpPr>
          <p:nvPr/>
        </p:nvSpPr>
        <p:spPr bwMode="auto">
          <a:xfrm>
            <a:off x="2895600" y="2640013"/>
            <a:ext cx="533400" cy="3048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2" name="Line 40"/>
          <p:cNvSpPr>
            <a:spLocks noChangeShapeType="1"/>
          </p:cNvSpPr>
          <p:nvPr/>
        </p:nvSpPr>
        <p:spPr bwMode="auto">
          <a:xfrm flipH="1">
            <a:off x="6197600" y="2627313"/>
            <a:ext cx="381000" cy="3810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3" name="Line 41"/>
          <p:cNvSpPr>
            <a:spLocks noChangeShapeType="1"/>
          </p:cNvSpPr>
          <p:nvPr/>
        </p:nvSpPr>
        <p:spPr bwMode="auto">
          <a:xfrm flipV="1">
            <a:off x="2489200" y="3998913"/>
            <a:ext cx="684213" cy="708025"/>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4" name="Line 42"/>
          <p:cNvSpPr>
            <a:spLocks noChangeShapeType="1"/>
          </p:cNvSpPr>
          <p:nvPr/>
        </p:nvSpPr>
        <p:spPr bwMode="auto">
          <a:xfrm>
            <a:off x="6316663" y="3998913"/>
            <a:ext cx="533400" cy="5334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5" name="Line 43"/>
          <p:cNvSpPr>
            <a:spLocks noChangeShapeType="1"/>
          </p:cNvSpPr>
          <p:nvPr/>
        </p:nvSpPr>
        <p:spPr bwMode="auto">
          <a:xfrm>
            <a:off x="4724400" y="4203700"/>
            <a:ext cx="0" cy="3810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6" name="Line 44"/>
          <p:cNvSpPr>
            <a:spLocks noChangeShapeType="1"/>
          </p:cNvSpPr>
          <p:nvPr/>
        </p:nvSpPr>
        <p:spPr bwMode="auto">
          <a:xfrm>
            <a:off x="4724400" y="5499100"/>
            <a:ext cx="0" cy="3048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7" name="Line 45"/>
          <p:cNvSpPr>
            <a:spLocks noChangeShapeType="1"/>
          </p:cNvSpPr>
          <p:nvPr/>
        </p:nvSpPr>
        <p:spPr bwMode="auto">
          <a:xfrm>
            <a:off x="2719388" y="5383213"/>
            <a:ext cx="457200" cy="4572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18" name="Line 46"/>
          <p:cNvSpPr>
            <a:spLocks noChangeShapeType="1"/>
          </p:cNvSpPr>
          <p:nvPr/>
        </p:nvSpPr>
        <p:spPr bwMode="auto">
          <a:xfrm flipH="1">
            <a:off x="6753225" y="5345113"/>
            <a:ext cx="519113" cy="506412"/>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96">
                                            <p:txEl>
                                              <p:pRg st="0" end="0"/>
                                            </p:txEl>
                                          </p:spTgt>
                                        </p:tgtEl>
                                        <p:attrNameLst>
                                          <p:attrName>style.visibility</p:attrName>
                                        </p:attrNameLst>
                                      </p:cBhvr>
                                      <p:to>
                                        <p:strVal val="visible"/>
                                      </p:to>
                                    </p:set>
                                    <p:anim calcmode="lin" valueType="num">
                                      <p:cBhvr additive="base">
                                        <p:cTn id="7" dur="500" fill="hold"/>
                                        <p:tgtEl>
                                          <p:spTgt spid="309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7"/>
                                        </p:tgtEl>
                                        <p:attrNameLst>
                                          <p:attrName>style.visibility</p:attrName>
                                        </p:attrNameLst>
                                      </p:cBhvr>
                                      <p:to>
                                        <p:strVal val="visible"/>
                                      </p:to>
                                    </p:set>
                                    <p:anim calcmode="lin" valueType="num">
                                      <p:cBhvr>
                                        <p:cTn id="13" dur="500" fill="hold"/>
                                        <p:tgtEl>
                                          <p:spTgt spid="3077"/>
                                        </p:tgtEl>
                                        <p:attrNameLst>
                                          <p:attrName>ppt_w</p:attrName>
                                        </p:attrNameLst>
                                      </p:cBhvr>
                                      <p:tavLst>
                                        <p:tav tm="0">
                                          <p:val>
                                            <p:fltVal val="0"/>
                                          </p:val>
                                        </p:tav>
                                        <p:tav tm="100000">
                                          <p:val>
                                            <p:strVal val="#ppt_w"/>
                                          </p:val>
                                        </p:tav>
                                      </p:tavLst>
                                    </p:anim>
                                    <p:anim calcmode="lin" valueType="num">
                                      <p:cBhvr>
                                        <p:cTn id="14" dur="500" fill="hold"/>
                                        <p:tgtEl>
                                          <p:spTgt spid="3077"/>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110"/>
                                        </p:tgtEl>
                                        <p:attrNameLst>
                                          <p:attrName>style.visibility</p:attrName>
                                        </p:attrNameLst>
                                      </p:cBhvr>
                                      <p:to>
                                        <p:strVal val="visible"/>
                                      </p:to>
                                    </p:set>
                                    <p:animEffect transition="in" filter="slide(fromBottom)">
                                      <p:cBhvr>
                                        <p:cTn id="19" dur="500"/>
                                        <p:tgtEl>
                                          <p:spTgt spid="311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076"/>
                                        </p:tgtEl>
                                        <p:attrNameLst>
                                          <p:attrName>style.visibility</p:attrName>
                                        </p:attrNameLst>
                                      </p:cBhvr>
                                      <p:to>
                                        <p:strVal val="visible"/>
                                      </p:to>
                                    </p:set>
                                    <p:anim calcmode="lin" valueType="num">
                                      <p:cBhvr>
                                        <p:cTn id="24" dur="500" fill="hold"/>
                                        <p:tgtEl>
                                          <p:spTgt spid="3076"/>
                                        </p:tgtEl>
                                        <p:attrNameLst>
                                          <p:attrName>ppt_w</p:attrName>
                                        </p:attrNameLst>
                                      </p:cBhvr>
                                      <p:tavLst>
                                        <p:tav tm="0">
                                          <p:val>
                                            <p:fltVal val="0"/>
                                          </p:val>
                                        </p:tav>
                                        <p:tav tm="100000">
                                          <p:val>
                                            <p:strVal val="#ppt_w"/>
                                          </p:val>
                                        </p:tav>
                                      </p:tavLst>
                                    </p:anim>
                                    <p:anim calcmode="lin" valueType="num">
                                      <p:cBhvr>
                                        <p:cTn id="25" dur="500" fill="hold"/>
                                        <p:tgtEl>
                                          <p:spTgt spid="3076"/>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112"/>
                                        </p:tgtEl>
                                        <p:attrNameLst>
                                          <p:attrName>style.visibility</p:attrName>
                                        </p:attrNameLst>
                                      </p:cBhvr>
                                      <p:to>
                                        <p:strVal val="visible"/>
                                      </p:to>
                                    </p:set>
                                    <p:anim calcmode="lin" valueType="num">
                                      <p:cBhvr additive="base">
                                        <p:cTn id="30" dur="500" fill="hold"/>
                                        <p:tgtEl>
                                          <p:spTgt spid="3112"/>
                                        </p:tgtEl>
                                        <p:attrNameLst>
                                          <p:attrName>ppt_x</p:attrName>
                                        </p:attrNameLst>
                                      </p:cBhvr>
                                      <p:tavLst>
                                        <p:tav tm="0">
                                          <p:val>
                                            <p:strVal val="0-#ppt_w/2"/>
                                          </p:val>
                                        </p:tav>
                                        <p:tav tm="100000">
                                          <p:val>
                                            <p:strVal val="#ppt_x"/>
                                          </p:val>
                                        </p:tav>
                                      </p:tavLst>
                                    </p:anim>
                                    <p:anim calcmode="lin" valueType="num">
                                      <p:cBhvr additive="base">
                                        <p:cTn id="31" dur="500" fill="hold"/>
                                        <p:tgtEl>
                                          <p:spTgt spid="3112"/>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080"/>
                                        </p:tgtEl>
                                        <p:attrNameLst>
                                          <p:attrName>style.visibility</p:attrName>
                                        </p:attrNameLst>
                                      </p:cBhvr>
                                      <p:to>
                                        <p:strVal val="visible"/>
                                      </p:to>
                                    </p:set>
                                    <p:anim calcmode="lin" valueType="num">
                                      <p:cBhvr additive="base">
                                        <p:cTn id="36" dur="500" fill="hold"/>
                                        <p:tgtEl>
                                          <p:spTgt spid="3080"/>
                                        </p:tgtEl>
                                        <p:attrNameLst>
                                          <p:attrName>ppt_x</p:attrName>
                                        </p:attrNameLst>
                                      </p:cBhvr>
                                      <p:tavLst>
                                        <p:tav tm="0">
                                          <p:val>
                                            <p:strVal val="0-#ppt_w/2"/>
                                          </p:val>
                                        </p:tav>
                                        <p:tav tm="100000">
                                          <p:val>
                                            <p:strVal val="#ppt_x"/>
                                          </p:val>
                                        </p:tav>
                                      </p:tavLst>
                                    </p:anim>
                                    <p:anim calcmode="lin" valueType="num">
                                      <p:cBhvr additive="base">
                                        <p:cTn id="37" dur="500" fill="hold"/>
                                        <p:tgtEl>
                                          <p:spTgt spid="3080"/>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111"/>
                                        </p:tgtEl>
                                        <p:attrNameLst>
                                          <p:attrName>style.visibility</p:attrName>
                                        </p:attrNameLst>
                                      </p:cBhvr>
                                      <p:to>
                                        <p:strVal val="visible"/>
                                      </p:to>
                                    </p:set>
                                    <p:animEffect transition="in" filter="slide(fromBottom)">
                                      <p:cBhvr>
                                        <p:cTn id="42" dur="500"/>
                                        <p:tgtEl>
                                          <p:spTgt spid="31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079"/>
                                        </p:tgtEl>
                                        <p:attrNameLst>
                                          <p:attrName>style.visibility</p:attrName>
                                        </p:attrNameLst>
                                      </p:cBhvr>
                                      <p:to>
                                        <p:strVal val="visible"/>
                                      </p:to>
                                    </p:set>
                                    <p:anim calcmode="lin" valueType="num">
                                      <p:cBhvr additive="base">
                                        <p:cTn id="47" dur="500" fill="hold"/>
                                        <p:tgtEl>
                                          <p:spTgt spid="3079"/>
                                        </p:tgtEl>
                                        <p:attrNameLst>
                                          <p:attrName>ppt_x</p:attrName>
                                        </p:attrNameLst>
                                      </p:cBhvr>
                                      <p:tavLst>
                                        <p:tav tm="0">
                                          <p:val>
                                            <p:strVal val="0-#ppt_w/2"/>
                                          </p:val>
                                        </p:tav>
                                        <p:tav tm="100000">
                                          <p:val>
                                            <p:strVal val="#ppt_x"/>
                                          </p:val>
                                        </p:tav>
                                      </p:tavLst>
                                    </p:anim>
                                    <p:anim calcmode="lin" valueType="num">
                                      <p:cBhvr additive="base">
                                        <p:cTn id="48" dur="500" fill="hold"/>
                                        <p:tgtEl>
                                          <p:spTgt spid="3079"/>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3113"/>
                                        </p:tgtEl>
                                        <p:attrNameLst>
                                          <p:attrName>style.visibility</p:attrName>
                                        </p:attrNameLst>
                                      </p:cBhvr>
                                      <p:to>
                                        <p:strVal val="visible"/>
                                      </p:to>
                                    </p:set>
                                    <p:anim calcmode="lin" valueType="num">
                                      <p:cBhvr additive="base">
                                        <p:cTn id="53" dur="500" fill="hold"/>
                                        <p:tgtEl>
                                          <p:spTgt spid="3113"/>
                                        </p:tgtEl>
                                        <p:attrNameLst>
                                          <p:attrName>ppt_x</p:attrName>
                                        </p:attrNameLst>
                                      </p:cBhvr>
                                      <p:tavLst>
                                        <p:tav tm="0">
                                          <p:val>
                                            <p:strVal val="0-#ppt_w/2"/>
                                          </p:val>
                                        </p:tav>
                                        <p:tav tm="100000">
                                          <p:val>
                                            <p:strVal val="#ppt_x"/>
                                          </p:val>
                                        </p:tav>
                                      </p:tavLst>
                                    </p:anim>
                                    <p:anim calcmode="lin" valueType="num">
                                      <p:cBhvr additive="base">
                                        <p:cTn id="54" dur="500" fill="hold"/>
                                        <p:tgtEl>
                                          <p:spTgt spid="3113"/>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3075"/>
                                        </p:tgtEl>
                                        <p:attrNameLst>
                                          <p:attrName>style.visibility</p:attrName>
                                        </p:attrNameLst>
                                      </p:cBhvr>
                                      <p:to>
                                        <p:strVal val="visible"/>
                                      </p:to>
                                    </p:set>
                                    <p:anim calcmode="lin" valueType="num">
                                      <p:cBhvr additive="base">
                                        <p:cTn id="59" dur="500" fill="hold"/>
                                        <p:tgtEl>
                                          <p:spTgt spid="3075"/>
                                        </p:tgtEl>
                                        <p:attrNameLst>
                                          <p:attrName>ppt_x</p:attrName>
                                        </p:attrNameLst>
                                      </p:cBhvr>
                                      <p:tavLst>
                                        <p:tav tm="0">
                                          <p:val>
                                            <p:strVal val="0-#ppt_w/2"/>
                                          </p:val>
                                        </p:tav>
                                        <p:tav tm="100000">
                                          <p:val>
                                            <p:strVal val="#ppt_x"/>
                                          </p:val>
                                        </p:tav>
                                      </p:tavLst>
                                    </p:anim>
                                    <p:anim calcmode="lin" valueType="num">
                                      <p:cBhvr additive="base">
                                        <p:cTn id="60"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3114"/>
                                        </p:tgtEl>
                                        <p:attrNameLst>
                                          <p:attrName>style.visibility</p:attrName>
                                        </p:attrNameLst>
                                      </p:cBhvr>
                                      <p:to>
                                        <p:strVal val="visible"/>
                                      </p:to>
                                    </p:set>
                                    <p:anim calcmode="lin" valueType="num">
                                      <p:cBhvr additive="base">
                                        <p:cTn id="65" dur="500" fill="hold"/>
                                        <p:tgtEl>
                                          <p:spTgt spid="3114"/>
                                        </p:tgtEl>
                                        <p:attrNameLst>
                                          <p:attrName>ppt_x</p:attrName>
                                        </p:attrNameLst>
                                      </p:cBhvr>
                                      <p:tavLst>
                                        <p:tav tm="0">
                                          <p:val>
                                            <p:strVal val="0-#ppt_w/2"/>
                                          </p:val>
                                        </p:tav>
                                        <p:tav tm="100000">
                                          <p:val>
                                            <p:strVal val="#ppt_x"/>
                                          </p:val>
                                        </p:tav>
                                      </p:tavLst>
                                    </p:anim>
                                    <p:anim calcmode="lin" valueType="num">
                                      <p:cBhvr additive="base">
                                        <p:cTn id="66" dur="500" fill="hold"/>
                                        <p:tgtEl>
                                          <p:spTgt spid="3114"/>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3082"/>
                                        </p:tgtEl>
                                        <p:attrNameLst>
                                          <p:attrName>style.visibility</p:attrName>
                                        </p:attrNameLst>
                                      </p:cBhvr>
                                      <p:to>
                                        <p:strVal val="visible"/>
                                      </p:to>
                                    </p:set>
                                    <p:anim calcmode="lin" valueType="num">
                                      <p:cBhvr additive="base">
                                        <p:cTn id="71" dur="500" fill="hold"/>
                                        <p:tgtEl>
                                          <p:spTgt spid="3082"/>
                                        </p:tgtEl>
                                        <p:attrNameLst>
                                          <p:attrName>ppt_x</p:attrName>
                                        </p:attrNameLst>
                                      </p:cBhvr>
                                      <p:tavLst>
                                        <p:tav tm="0">
                                          <p:val>
                                            <p:strVal val="0-#ppt_w/2"/>
                                          </p:val>
                                        </p:tav>
                                        <p:tav tm="100000">
                                          <p:val>
                                            <p:strVal val="#ppt_x"/>
                                          </p:val>
                                        </p:tav>
                                      </p:tavLst>
                                    </p:anim>
                                    <p:anim calcmode="lin" valueType="num">
                                      <p:cBhvr additive="base">
                                        <p:cTn id="72" dur="500" fill="hold"/>
                                        <p:tgtEl>
                                          <p:spTgt spid="3082"/>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3115"/>
                                        </p:tgtEl>
                                        <p:attrNameLst>
                                          <p:attrName>style.visibility</p:attrName>
                                        </p:attrNameLst>
                                      </p:cBhvr>
                                      <p:to>
                                        <p:strVal val="visible"/>
                                      </p:to>
                                    </p:set>
                                    <p:anim calcmode="lin" valueType="num">
                                      <p:cBhvr additive="base">
                                        <p:cTn id="77" dur="500" fill="hold"/>
                                        <p:tgtEl>
                                          <p:spTgt spid="3115"/>
                                        </p:tgtEl>
                                        <p:attrNameLst>
                                          <p:attrName>ppt_x</p:attrName>
                                        </p:attrNameLst>
                                      </p:cBhvr>
                                      <p:tavLst>
                                        <p:tav tm="0">
                                          <p:val>
                                            <p:strVal val="0-#ppt_w/2"/>
                                          </p:val>
                                        </p:tav>
                                        <p:tav tm="100000">
                                          <p:val>
                                            <p:strVal val="#ppt_x"/>
                                          </p:val>
                                        </p:tav>
                                      </p:tavLst>
                                    </p:anim>
                                    <p:anim calcmode="lin" valueType="num">
                                      <p:cBhvr additive="base">
                                        <p:cTn id="78" dur="500" fill="hold"/>
                                        <p:tgtEl>
                                          <p:spTgt spid="3115"/>
                                        </p:tgtEl>
                                        <p:attrNameLst>
                                          <p:attrName>ppt_y</p:attrName>
                                        </p:attrNameLst>
                                      </p:cBhvr>
                                      <p:tavLst>
                                        <p:tav tm="0">
                                          <p:val>
                                            <p:strVal val="#ppt_y"/>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3081"/>
                                        </p:tgtEl>
                                        <p:attrNameLst>
                                          <p:attrName>style.visibility</p:attrName>
                                        </p:attrNameLst>
                                      </p:cBhvr>
                                      <p:to>
                                        <p:strVal val="visible"/>
                                      </p:to>
                                    </p:set>
                                    <p:anim calcmode="lin" valueType="num">
                                      <p:cBhvr additive="base">
                                        <p:cTn id="83" dur="500" fill="hold"/>
                                        <p:tgtEl>
                                          <p:spTgt spid="3081"/>
                                        </p:tgtEl>
                                        <p:attrNameLst>
                                          <p:attrName>ppt_x</p:attrName>
                                        </p:attrNameLst>
                                      </p:cBhvr>
                                      <p:tavLst>
                                        <p:tav tm="0">
                                          <p:val>
                                            <p:strVal val="0-#ppt_w/2"/>
                                          </p:val>
                                        </p:tav>
                                        <p:tav tm="100000">
                                          <p:val>
                                            <p:strVal val="#ppt_x"/>
                                          </p:val>
                                        </p:tav>
                                      </p:tavLst>
                                    </p:anim>
                                    <p:anim calcmode="lin" valueType="num">
                                      <p:cBhvr additive="base">
                                        <p:cTn id="84" dur="500" fill="hold"/>
                                        <p:tgtEl>
                                          <p:spTgt spid="3081"/>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3116"/>
                                        </p:tgtEl>
                                        <p:attrNameLst>
                                          <p:attrName>style.visibility</p:attrName>
                                        </p:attrNameLst>
                                      </p:cBhvr>
                                      <p:to>
                                        <p:strVal val="visible"/>
                                      </p:to>
                                    </p:set>
                                    <p:anim calcmode="lin" valueType="num">
                                      <p:cBhvr additive="base">
                                        <p:cTn id="89" dur="500" fill="hold"/>
                                        <p:tgtEl>
                                          <p:spTgt spid="3116"/>
                                        </p:tgtEl>
                                        <p:attrNameLst>
                                          <p:attrName>ppt_x</p:attrName>
                                        </p:attrNameLst>
                                      </p:cBhvr>
                                      <p:tavLst>
                                        <p:tav tm="0">
                                          <p:val>
                                            <p:strVal val="0-#ppt_w/2"/>
                                          </p:val>
                                        </p:tav>
                                        <p:tav tm="100000">
                                          <p:val>
                                            <p:strVal val="#ppt_x"/>
                                          </p:val>
                                        </p:tav>
                                      </p:tavLst>
                                    </p:anim>
                                    <p:anim calcmode="lin" valueType="num">
                                      <p:cBhvr additive="base">
                                        <p:cTn id="90" dur="500" fill="hold"/>
                                        <p:tgtEl>
                                          <p:spTgt spid="3116"/>
                                        </p:tgtEl>
                                        <p:attrNameLst>
                                          <p:attrName>ppt_y</p:attrName>
                                        </p:attrNameLst>
                                      </p:cBhvr>
                                      <p:tavLst>
                                        <p:tav tm="0">
                                          <p:val>
                                            <p:strVal val="#ppt_y"/>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3117"/>
                                        </p:tgtEl>
                                        <p:attrNameLst>
                                          <p:attrName>style.visibility</p:attrName>
                                        </p:attrNameLst>
                                      </p:cBhvr>
                                      <p:to>
                                        <p:strVal val="visible"/>
                                      </p:to>
                                    </p:set>
                                    <p:anim calcmode="lin" valueType="num">
                                      <p:cBhvr additive="base">
                                        <p:cTn id="95" dur="500" fill="hold"/>
                                        <p:tgtEl>
                                          <p:spTgt spid="3117"/>
                                        </p:tgtEl>
                                        <p:attrNameLst>
                                          <p:attrName>ppt_x</p:attrName>
                                        </p:attrNameLst>
                                      </p:cBhvr>
                                      <p:tavLst>
                                        <p:tav tm="0">
                                          <p:val>
                                            <p:strVal val="0-#ppt_w/2"/>
                                          </p:val>
                                        </p:tav>
                                        <p:tav tm="100000">
                                          <p:val>
                                            <p:strVal val="#ppt_x"/>
                                          </p:val>
                                        </p:tav>
                                      </p:tavLst>
                                    </p:anim>
                                    <p:anim calcmode="lin" valueType="num">
                                      <p:cBhvr additive="base">
                                        <p:cTn id="96" dur="500" fill="hold"/>
                                        <p:tgtEl>
                                          <p:spTgt spid="3117"/>
                                        </p:tgtEl>
                                        <p:attrNameLst>
                                          <p:attrName>ppt_y</p:attrName>
                                        </p:attrNameLst>
                                      </p:cBhvr>
                                      <p:tavLst>
                                        <p:tav tm="0">
                                          <p:val>
                                            <p:strVal val="#ppt_y"/>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8" fill="hold" grpId="0" nodeType="clickEffect">
                                  <p:stCondLst>
                                    <p:cond delay="0"/>
                                  </p:stCondLst>
                                  <p:childTnLst>
                                    <p:set>
                                      <p:cBhvr>
                                        <p:cTn id="100" dur="1" fill="hold">
                                          <p:stCondLst>
                                            <p:cond delay="0"/>
                                          </p:stCondLst>
                                        </p:cTn>
                                        <p:tgtEl>
                                          <p:spTgt spid="3118"/>
                                        </p:tgtEl>
                                        <p:attrNameLst>
                                          <p:attrName>style.visibility</p:attrName>
                                        </p:attrNameLst>
                                      </p:cBhvr>
                                      <p:to>
                                        <p:strVal val="visible"/>
                                      </p:to>
                                    </p:set>
                                    <p:anim calcmode="lin" valueType="num">
                                      <p:cBhvr additive="base">
                                        <p:cTn id="101" dur="500" fill="hold"/>
                                        <p:tgtEl>
                                          <p:spTgt spid="3118"/>
                                        </p:tgtEl>
                                        <p:attrNameLst>
                                          <p:attrName>ppt_x</p:attrName>
                                        </p:attrNameLst>
                                      </p:cBhvr>
                                      <p:tavLst>
                                        <p:tav tm="0">
                                          <p:val>
                                            <p:strVal val="0-#ppt_w/2"/>
                                          </p:val>
                                        </p:tav>
                                        <p:tav tm="100000">
                                          <p:val>
                                            <p:strVal val="#ppt_x"/>
                                          </p:val>
                                        </p:tav>
                                      </p:tavLst>
                                    </p:anim>
                                    <p:anim calcmode="lin" valueType="num">
                                      <p:cBhvr additive="base">
                                        <p:cTn id="102" dur="500" fill="hold"/>
                                        <p:tgtEl>
                                          <p:spTgt spid="3118"/>
                                        </p:tgtEl>
                                        <p:attrNameLst>
                                          <p:attrName>ppt_y</p:attrName>
                                        </p:attrNameLst>
                                      </p:cBhvr>
                                      <p:tavLst>
                                        <p:tav tm="0">
                                          <p:val>
                                            <p:strVal val="#ppt_y"/>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8" fill="hold" grpId="0" nodeType="clickEffect">
                                  <p:stCondLst>
                                    <p:cond delay="0"/>
                                  </p:stCondLst>
                                  <p:childTnLst>
                                    <p:set>
                                      <p:cBhvr>
                                        <p:cTn id="106" dur="1" fill="hold">
                                          <p:stCondLst>
                                            <p:cond delay="0"/>
                                          </p:stCondLst>
                                        </p:cTn>
                                        <p:tgtEl>
                                          <p:spTgt spid="3078"/>
                                        </p:tgtEl>
                                        <p:attrNameLst>
                                          <p:attrName>style.visibility</p:attrName>
                                        </p:attrNameLst>
                                      </p:cBhvr>
                                      <p:to>
                                        <p:strVal val="visible"/>
                                      </p:to>
                                    </p:set>
                                    <p:anim calcmode="lin" valueType="num">
                                      <p:cBhvr additive="base">
                                        <p:cTn id="107" dur="500" fill="hold"/>
                                        <p:tgtEl>
                                          <p:spTgt spid="3078"/>
                                        </p:tgtEl>
                                        <p:attrNameLst>
                                          <p:attrName>ppt_x</p:attrName>
                                        </p:attrNameLst>
                                      </p:cBhvr>
                                      <p:tavLst>
                                        <p:tav tm="0">
                                          <p:val>
                                            <p:strVal val="0-#ppt_w/2"/>
                                          </p:val>
                                        </p:tav>
                                        <p:tav tm="100000">
                                          <p:val>
                                            <p:strVal val="#ppt_x"/>
                                          </p:val>
                                        </p:tav>
                                      </p:tavLst>
                                    </p:anim>
                                    <p:anim calcmode="lin" valueType="num">
                                      <p:cBhvr additive="base">
                                        <p:cTn id="108" dur="500" fill="hold"/>
                                        <p:tgtEl>
                                          <p:spTgt spid="30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animBg="1" autoUpdateAnimBg="0"/>
      <p:bldP spid="3075" grpId="0" animBg="1" autoUpdateAnimBg="0"/>
      <p:bldP spid="3076" grpId="0" animBg="1" autoUpdateAnimBg="0"/>
      <p:bldP spid="3077" grpId="0" animBg="1" autoUpdateAnimBg="0"/>
      <p:bldP spid="3078" grpId="0" animBg="1" autoUpdateAnimBg="0"/>
      <p:bldP spid="3080" grpId="0" animBg="1" autoUpdateAnimBg="0"/>
      <p:bldP spid="3081" grpId="0" animBg="1" autoUpdateAnimBg="0"/>
      <p:bldP spid="3082" grpId="0" animBg="1" autoUpdateAnimBg="0"/>
      <p:bldP spid="3096" grpId="0" build="p" autoUpdateAnimBg="0" advAuto="0"/>
      <p:bldP spid="3110" grpId="0" animBg="1"/>
      <p:bldP spid="3111" grpId="0" animBg="1"/>
      <p:bldP spid="3112" grpId="0" animBg="1"/>
      <p:bldP spid="3113" grpId="0" animBg="1"/>
      <p:bldP spid="3114" grpId="0" animBg="1"/>
      <p:bldP spid="3115" grpId="0" animBg="1"/>
      <p:bldP spid="3116" grpId="0" animBg="1"/>
      <p:bldP spid="3117" grpId="0" animBg="1"/>
      <p:bldP spid="3118"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9" name="Rectangle 1029"/>
          <p:cNvSpPr>
            <a:spLocks noChangeArrowheads="1"/>
          </p:cNvSpPr>
          <p:nvPr/>
        </p:nvSpPr>
        <p:spPr bwMode="auto">
          <a:xfrm>
            <a:off x="0" y="2290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77828" name="Object 1028"/>
          <p:cNvGraphicFramePr>
            <a:graphicFrameLocks noChangeAspect="1"/>
          </p:cNvGraphicFramePr>
          <p:nvPr/>
        </p:nvGraphicFramePr>
        <p:xfrm>
          <a:off x="0" y="1865313"/>
          <a:ext cx="9144000" cy="3954462"/>
        </p:xfrm>
        <a:graphic>
          <a:graphicData uri="http://schemas.openxmlformats.org/presentationml/2006/ole">
            <mc:AlternateContent xmlns:mc="http://schemas.openxmlformats.org/markup-compatibility/2006">
              <mc:Choice xmlns:v="urn:schemas-microsoft-com:vml" Requires="v">
                <p:oleObj spid="_x0000_s87044" name="Document" r:id="rId3" imgW="6125040" imgH="2278080" progId="Word.Document.8">
                  <p:embed/>
                </p:oleObj>
              </mc:Choice>
              <mc:Fallback>
                <p:oleObj name="Document" r:id="rId3" imgW="6125040" imgH="2278080" progId="Word.Document.8">
                  <p:embed/>
                  <p:pic>
                    <p:nvPicPr>
                      <p:cNvPr id="0"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865313"/>
                        <a:ext cx="9144000" cy="3954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7831" name="Text Box 1031"/>
          <p:cNvSpPr txBox="1">
            <a:spLocks noChangeArrowheads="1"/>
          </p:cNvSpPr>
          <p:nvPr/>
        </p:nvSpPr>
        <p:spPr bwMode="auto">
          <a:xfrm>
            <a:off x="153988" y="1547813"/>
            <a:ext cx="88360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3200" b="1">
                <a:solidFill>
                  <a:srgbClr val="003399"/>
                </a:solidFill>
                <a:ea typeface="新細明體" panose="02020500000000000000" pitchFamily="18" charset="-120"/>
              </a:rPr>
              <a:t>Figure 1.6  The Information Value Chain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03200" y="515938"/>
            <a:ext cx="8737600" cy="676275"/>
          </a:xfrm>
        </p:spPr>
        <p:txBody>
          <a:bodyPr/>
          <a:lstStyle/>
          <a:p>
            <a:r>
              <a:rPr lang="en-US" altLang="zh-TW" sz="3600" b="1">
                <a:solidFill>
                  <a:srgbClr val="003399"/>
                </a:solidFill>
                <a:ea typeface="新細明體" panose="02020500000000000000" pitchFamily="18" charset="-120"/>
              </a:rPr>
              <a:t>Definition of Marketing Research</a:t>
            </a:r>
          </a:p>
        </p:txBody>
      </p:sp>
      <p:sp>
        <p:nvSpPr>
          <p:cNvPr id="40963" name="Rectangle 3"/>
          <p:cNvSpPr>
            <a:spLocks noGrp="1" noChangeArrowheads="1"/>
          </p:cNvSpPr>
          <p:nvPr>
            <p:ph type="body" idx="1"/>
          </p:nvPr>
        </p:nvSpPr>
        <p:spPr>
          <a:xfrm>
            <a:off x="477838" y="1479550"/>
            <a:ext cx="8186737" cy="2886075"/>
          </a:xfrm>
          <a:noFill/>
          <a:ln/>
        </p:spPr>
        <p:txBody>
          <a:bodyPr wrap="none"/>
          <a:lstStyle/>
          <a:p>
            <a:pPr>
              <a:buClr>
                <a:schemeClr val="tx2"/>
              </a:buClr>
              <a:buFont typeface="Wingdings" panose="05000000000000000000" pitchFamily="2" charset="2"/>
              <a:buNone/>
            </a:pPr>
            <a:r>
              <a:rPr lang="en-US" altLang="zh-TW" sz="2200" b="1" dirty="0">
                <a:ea typeface="新細明體" panose="02020500000000000000" pitchFamily="18" charset="-120"/>
              </a:rPr>
              <a:t>Marketing research is the systematic and objective </a:t>
            </a:r>
            <a:br>
              <a:rPr lang="en-US" altLang="zh-TW" sz="2200" b="1" dirty="0">
                <a:ea typeface="新細明體" panose="02020500000000000000" pitchFamily="18" charset="-120"/>
              </a:rPr>
            </a:br>
            <a:endParaRPr lang="en-US" altLang="zh-TW" sz="2200" b="1" dirty="0">
              <a:ea typeface="新細明體" panose="02020500000000000000" pitchFamily="18" charset="-120"/>
            </a:endParaRPr>
          </a:p>
          <a:p>
            <a:pPr>
              <a:buClr>
                <a:schemeClr val="tx2"/>
              </a:buClr>
              <a:buFont typeface="Wingdings" panose="05000000000000000000" pitchFamily="2" charset="2"/>
              <a:buChar char="§"/>
            </a:pPr>
            <a:r>
              <a:rPr lang="en-US" altLang="zh-TW" sz="2200" b="1" dirty="0">
                <a:ea typeface="新細明體" panose="02020500000000000000" pitchFamily="18" charset="-120"/>
              </a:rPr>
              <a:t>identification,</a:t>
            </a:r>
          </a:p>
          <a:p>
            <a:pPr>
              <a:buClr>
                <a:schemeClr val="tx2"/>
              </a:buClr>
              <a:buFont typeface="Wingdings" panose="05000000000000000000" pitchFamily="2" charset="2"/>
              <a:buChar char="§"/>
            </a:pPr>
            <a:r>
              <a:rPr lang="en-US" altLang="zh-TW" sz="2200" b="1" dirty="0">
                <a:ea typeface="新細明體" panose="02020500000000000000" pitchFamily="18" charset="-120"/>
              </a:rPr>
              <a:t>collection,</a:t>
            </a:r>
          </a:p>
          <a:p>
            <a:pPr>
              <a:buClr>
                <a:schemeClr val="tx2"/>
              </a:buClr>
              <a:buFont typeface="Wingdings" panose="05000000000000000000" pitchFamily="2" charset="2"/>
              <a:buChar char="§"/>
            </a:pPr>
            <a:r>
              <a:rPr lang="en-US" altLang="zh-TW" sz="2200" b="1" dirty="0">
                <a:ea typeface="新細明體" panose="02020500000000000000" pitchFamily="18" charset="-120"/>
              </a:rPr>
              <a:t>analysis,</a:t>
            </a:r>
          </a:p>
          <a:p>
            <a:pPr>
              <a:buClr>
                <a:schemeClr val="tx2"/>
              </a:buClr>
              <a:buFont typeface="Wingdings" panose="05000000000000000000" pitchFamily="2" charset="2"/>
              <a:buChar char="§"/>
            </a:pPr>
            <a:r>
              <a:rPr lang="en-US" altLang="zh-TW" sz="2200" b="1" dirty="0">
                <a:ea typeface="新細明體" panose="02020500000000000000" pitchFamily="18" charset="-120"/>
              </a:rPr>
              <a:t>dissemination, and</a:t>
            </a:r>
          </a:p>
          <a:p>
            <a:pPr>
              <a:buClr>
                <a:schemeClr val="tx2"/>
              </a:buClr>
              <a:buFont typeface="Wingdings" panose="05000000000000000000" pitchFamily="2" charset="2"/>
              <a:buChar char="§"/>
            </a:pPr>
            <a:r>
              <a:rPr lang="en-US" altLang="zh-TW" sz="2200" b="1" dirty="0">
                <a:ea typeface="新細明體" panose="02020500000000000000" pitchFamily="18" charset="-120"/>
              </a:rPr>
              <a:t>use of information </a:t>
            </a:r>
          </a:p>
        </p:txBody>
      </p:sp>
      <p:sp>
        <p:nvSpPr>
          <p:cNvPr id="40964" name="Rectangle 4"/>
          <p:cNvSpPr>
            <a:spLocks noChangeArrowheads="1"/>
          </p:cNvSpPr>
          <p:nvPr/>
        </p:nvSpPr>
        <p:spPr bwMode="auto">
          <a:xfrm>
            <a:off x="477838" y="4568825"/>
            <a:ext cx="8186737" cy="163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buClr>
                <a:schemeClr val="tx2"/>
              </a:buClr>
              <a:buFont typeface="Wingdings" panose="05000000000000000000" pitchFamily="2" charset="2"/>
              <a:buNone/>
            </a:pPr>
            <a:r>
              <a:rPr lang="en-US" altLang="zh-TW" sz="2200" b="1" dirty="0">
                <a:ea typeface="新細明體" panose="02020500000000000000" pitchFamily="18" charset="-120"/>
              </a:rPr>
              <a:t>for the purpose of improving decision making related to the </a:t>
            </a:r>
            <a:br>
              <a:rPr lang="en-US" altLang="zh-TW" sz="2200" b="1" dirty="0">
                <a:ea typeface="新細明體" panose="02020500000000000000" pitchFamily="18" charset="-120"/>
              </a:rPr>
            </a:br>
            <a:endParaRPr lang="en-US" altLang="zh-TW" sz="2200" b="1" dirty="0">
              <a:ea typeface="新細明體" panose="02020500000000000000" pitchFamily="18" charset="-120"/>
            </a:endParaRPr>
          </a:p>
          <a:p>
            <a:pPr>
              <a:lnSpc>
                <a:spcPct val="90000"/>
              </a:lnSpc>
              <a:spcBef>
                <a:spcPct val="20000"/>
              </a:spcBef>
              <a:buClr>
                <a:schemeClr val="tx2"/>
              </a:buClr>
              <a:buFont typeface="Wingdings" panose="05000000000000000000" pitchFamily="2" charset="2"/>
              <a:buChar char="§"/>
            </a:pPr>
            <a:r>
              <a:rPr lang="en-US" altLang="zh-TW" sz="2200" b="1" dirty="0">
                <a:ea typeface="新細明體" panose="02020500000000000000" pitchFamily="18" charset="-120"/>
              </a:rPr>
              <a:t>identification and </a:t>
            </a:r>
          </a:p>
          <a:p>
            <a:pPr>
              <a:lnSpc>
                <a:spcPct val="90000"/>
              </a:lnSpc>
              <a:spcBef>
                <a:spcPct val="20000"/>
              </a:spcBef>
              <a:buClr>
                <a:schemeClr val="tx2"/>
              </a:buClr>
              <a:buFont typeface="Wingdings" panose="05000000000000000000" pitchFamily="2" charset="2"/>
              <a:buChar char="§"/>
            </a:pPr>
            <a:r>
              <a:rPr lang="en-US" altLang="zh-TW" sz="2200" b="1" dirty="0">
                <a:ea typeface="新細明體" panose="02020500000000000000" pitchFamily="18" charset="-120"/>
              </a:rPr>
              <a:t>solution of problems and opportunities in marketing.</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slide(fromLeft)">
                                      <p:cBhvr>
                                        <p:cTn id="7" dur="500"/>
                                        <p:tgtEl>
                                          <p:spTgt spid="40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slide(fromLeft)">
                                      <p:cBhvr>
                                        <p:cTn id="12"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P spid="4096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42" name="Line 26"/>
          <p:cNvSpPr>
            <a:spLocks noChangeShapeType="1"/>
          </p:cNvSpPr>
          <p:nvPr/>
        </p:nvSpPr>
        <p:spPr bwMode="auto">
          <a:xfrm rot="15521404" flipH="1">
            <a:off x="7429500" y="5067300"/>
            <a:ext cx="685800" cy="4572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43" name="Line 27"/>
          <p:cNvSpPr>
            <a:spLocks noChangeShapeType="1"/>
          </p:cNvSpPr>
          <p:nvPr/>
        </p:nvSpPr>
        <p:spPr bwMode="auto">
          <a:xfrm flipH="1">
            <a:off x="7010400" y="3429000"/>
            <a:ext cx="0" cy="6096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44" name="Line 28"/>
          <p:cNvSpPr>
            <a:spLocks noChangeShapeType="1"/>
          </p:cNvSpPr>
          <p:nvPr/>
        </p:nvSpPr>
        <p:spPr bwMode="auto">
          <a:xfrm rot="14802279" flipH="1">
            <a:off x="5676900" y="1790700"/>
            <a:ext cx="685800" cy="4572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46" name="Line 30"/>
          <p:cNvSpPr>
            <a:spLocks noChangeShapeType="1"/>
          </p:cNvSpPr>
          <p:nvPr/>
        </p:nvSpPr>
        <p:spPr bwMode="auto">
          <a:xfrm flipH="1">
            <a:off x="2362200" y="1828800"/>
            <a:ext cx="685800" cy="6096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47" name="Line 31"/>
          <p:cNvSpPr>
            <a:spLocks noChangeShapeType="1"/>
          </p:cNvSpPr>
          <p:nvPr/>
        </p:nvSpPr>
        <p:spPr bwMode="auto">
          <a:xfrm rot="21173862" flipH="1">
            <a:off x="5638800" y="5029200"/>
            <a:ext cx="685800" cy="4572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49" name="Text Box 33"/>
          <p:cNvSpPr txBox="1">
            <a:spLocks noChangeArrowheads="1"/>
          </p:cNvSpPr>
          <p:nvPr/>
        </p:nvSpPr>
        <p:spPr bwMode="auto">
          <a:xfrm>
            <a:off x="273050" y="306388"/>
            <a:ext cx="85979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200" b="1" i="1">
                <a:solidFill>
                  <a:srgbClr val="003399"/>
                </a:solidFill>
                <a:ea typeface="新細明體" panose="02020500000000000000" pitchFamily="18" charset="-120"/>
              </a:rPr>
              <a:t>Figure 1.7  Marketing Research Industry: Supplier and Services</a:t>
            </a:r>
          </a:p>
        </p:txBody>
      </p:sp>
      <p:sp>
        <p:nvSpPr>
          <p:cNvPr id="9250" name="Oval 34"/>
          <p:cNvSpPr>
            <a:spLocks noChangeArrowheads="1"/>
          </p:cNvSpPr>
          <p:nvPr/>
        </p:nvSpPr>
        <p:spPr bwMode="auto">
          <a:xfrm>
            <a:off x="3048000" y="990600"/>
            <a:ext cx="2514600" cy="914400"/>
          </a:xfrm>
          <a:prstGeom prst="ellipse">
            <a:avLst/>
          </a:prstGeom>
          <a:solidFill>
            <a:srgbClr val="FFFF00"/>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ea typeface="新細明體" panose="02020500000000000000" pitchFamily="18" charset="-120"/>
              </a:rPr>
              <a:t>Research </a:t>
            </a:r>
          </a:p>
          <a:p>
            <a:pPr algn="ctr"/>
            <a:r>
              <a:rPr lang="en-US" altLang="zh-TW">
                <a:ea typeface="新細明體" panose="02020500000000000000" pitchFamily="18" charset="-120"/>
              </a:rPr>
              <a:t>Suppliers</a:t>
            </a:r>
          </a:p>
        </p:txBody>
      </p:sp>
      <p:sp>
        <p:nvSpPr>
          <p:cNvPr id="9252" name="Oval 36"/>
          <p:cNvSpPr>
            <a:spLocks noChangeArrowheads="1"/>
          </p:cNvSpPr>
          <p:nvPr/>
        </p:nvSpPr>
        <p:spPr bwMode="auto">
          <a:xfrm>
            <a:off x="838200" y="2514600"/>
            <a:ext cx="2209800" cy="762000"/>
          </a:xfrm>
          <a:prstGeom prst="ellipse">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ea typeface="新細明體" panose="02020500000000000000" pitchFamily="18" charset="-120"/>
              </a:rPr>
              <a:t>Internal</a:t>
            </a:r>
          </a:p>
        </p:txBody>
      </p:sp>
      <p:sp>
        <p:nvSpPr>
          <p:cNvPr id="9254" name="Oval 38"/>
          <p:cNvSpPr>
            <a:spLocks noChangeArrowheads="1"/>
          </p:cNvSpPr>
          <p:nvPr/>
        </p:nvSpPr>
        <p:spPr bwMode="auto">
          <a:xfrm>
            <a:off x="5943600" y="4114800"/>
            <a:ext cx="2133600" cy="8382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ea typeface="新細明體" panose="02020500000000000000" pitchFamily="18" charset="-120"/>
              </a:rPr>
              <a:t>Limited Service</a:t>
            </a:r>
          </a:p>
        </p:txBody>
      </p:sp>
      <p:sp>
        <p:nvSpPr>
          <p:cNvPr id="9255" name="Oval 39"/>
          <p:cNvSpPr>
            <a:spLocks noChangeArrowheads="1"/>
          </p:cNvSpPr>
          <p:nvPr/>
        </p:nvSpPr>
        <p:spPr bwMode="auto">
          <a:xfrm>
            <a:off x="1524000" y="3581400"/>
            <a:ext cx="2133600" cy="838200"/>
          </a:xfrm>
          <a:prstGeom prst="ellipse">
            <a:avLst/>
          </a:prstGeom>
          <a:solidFill>
            <a:srgbClr val="3333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solidFill>
                  <a:srgbClr val="FFFF00"/>
                </a:solidFill>
                <a:ea typeface="新細明體" panose="02020500000000000000" pitchFamily="18" charset="-120"/>
              </a:rPr>
              <a:t>Full Service</a:t>
            </a:r>
          </a:p>
        </p:txBody>
      </p:sp>
      <p:sp>
        <p:nvSpPr>
          <p:cNvPr id="9256" name="Oval 40"/>
          <p:cNvSpPr>
            <a:spLocks noChangeArrowheads="1"/>
          </p:cNvSpPr>
          <p:nvPr/>
        </p:nvSpPr>
        <p:spPr bwMode="auto">
          <a:xfrm>
            <a:off x="5715000" y="2438400"/>
            <a:ext cx="2209800" cy="762000"/>
          </a:xfrm>
          <a:prstGeom prst="ellipse">
            <a:avLst/>
          </a:prstGeom>
          <a:solidFill>
            <a:srgbClr val="FF99CC"/>
          </a:solidFill>
          <a:ln w="9525">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ea typeface="新細明體" panose="02020500000000000000" pitchFamily="18" charset="-120"/>
              </a:rPr>
              <a:t>External</a:t>
            </a:r>
          </a:p>
        </p:txBody>
      </p:sp>
      <p:sp>
        <p:nvSpPr>
          <p:cNvPr id="9257" name="Oval 41"/>
          <p:cNvSpPr>
            <a:spLocks noChangeArrowheads="1"/>
          </p:cNvSpPr>
          <p:nvPr/>
        </p:nvSpPr>
        <p:spPr bwMode="auto">
          <a:xfrm>
            <a:off x="7010400" y="5638800"/>
            <a:ext cx="1982788" cy="838200"/>
          </a:xfrm>
          <a:prstGeom prst="ellipse">
            <a:avLst/>
          </a:prstGeom>
          <a:solidFill>
            <a:srgbClr val="FFFF99"/>
          </a:solidFill>
          <a:ln w="9525">
            <a:solidFill>
              <a:srgbClr val="99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ea typeface="新細明體" panose="02020500000000000000" pitchFamily="18" charset="-120"/>
              </a:rPr>
              <a:t>Other Services</a:t>
            </a:r>
          </a:p>
        </p:txBody>
      </p:sp>
      <p:sp>
        <p:nvSpPr>
          <p:cNvPr id="9258" name="Oval 42"/>
          <p:cNvSpPr>
            <a:spLocks noChangeArrowheads="1"/>
          </p:cNvSpPr>
          <p:nvPr/>
        </p:nvSpPr>
        <p:spPr bwMode="auto">
          <a:xfrm>
            <a:off x="4724400" y="5638800"/>
            <a:ext cx="2133600" cy="838200"/>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ea typeface="新細明體" panose="02020500000000000000" pitchFamily="18" charset="-120"/>
              </a:rPr>
              <a:t>Field Services</a:t>
            </a:r>
          </a:p>
        </p:txBody>
      </p:sp>
      <p:sp>
        <p:nvSpPr>
          <p:cNvPr id="9259" name="Oval 43"/>
          <p:cNvSpPr>
            <a:spLocks noChangeArrowheads="1"/>
          </p:cNvSpPr>
          <p:nvPr/>
        </p:nvSpPr>
        <p:spPr bwMode="auto">
          <a:xfrm flipH="1">
            <a:off x="1371600" y="5791200"/>
            <a:ext cx="2133600" cy="914400"/>
          </a:xfrm>
          <a:prstGeom prst="ellipse">
            <a:avLst/>
          </a:prstGeom>
          <a:solidFill>
            <a:srgbClr val="0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solidFill>
                  <a:srgbClr val="FFFF00"/>
                </a:solidFill>
                <a:ea typeface="新細明體" panose="02020500000000000000" pitchFamily="18" charset="-120"/>
              </a:rPr>
              <a:t>Customized </a:t>
            </a:r>
          </a:p>
          <a:p>
            <a:pPr algn="ctr"/>
            <a:r>
              <a:rPr lang="en-US" altLang="zh-TW">
                <a:solidFill>
                  <a:srgbClr val="FFFF00"/>
                </a:solidFill>
                <a:ea typeface="新細明體" panose="02020500000000000000" pitchFamily="18" charset="-120"/>
              </a:rPr>
              <a:t>Services</a:t>
            </a:r>
          </a:p>
        </p:txBody>
      </p:sp>
      <p:sp>
        <p:nvSpPr>
          <p:cNvPr id="9260" name="Oval 44"/>
          <p:cNvSpPr>
            <a:spLocks noChangeArrowheads="1"/>
          </p:cNvSpPr>
          <p:nvPr/>
        </p:nvSpPr>
        <p:spPr bwMode="auto">
          <a:xfrm>
            <a:off x="0" y="4876800"/>
            <a:ext cx="2286000" cy="8382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ea typeface="新細明體" panose="02020500000000000000" pitchFamily="18" charset="-120"/>
              </a:rPr>
              <a:t>Syndicated </a:t>
            </a:r>
          </a:p>
          <a:p>
            <a:pPr algn="ctr"/>
            <a:r>
              <a:rPr lang="en-US" altLang="zh-TW">
                <a:ea typeface="新細明體" panose="02020500000000000000" pitchFamily="18" charset="-120"/>
              </a:rPr>
              <a:t>Services</a:t>
            </a:r>
          </a:p>
        </p:txBody>
      </p:sp>
      <p:sp>
        <p:nvSpPr>
          <p:cNvPr id="9261" name="Line 45"/>
          <p:cNvSpPr>
            <a:spLocks noChangeShapeType="1"/>
          </p:cNvSpPr>
          <p:nvPr/>
        </p:nvSpPr>
        <p:spPr bwMode="auto">
          <a:xfrm flipH="1">
            <a:off x="3733800" y="3048000"/>
            <a:ext cx="1905000" cy="8382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64" name="Oval 48"/>
          <p:cNvSpPr>
            <a:spLocks noChangeArrowheads="1"/>
          </p:cNvSpPr>
          <p:nvPr/>
        </p:nvSpPr>
        <p:spPr bwMode="auto">
          <a:xfrm>
            <a:off x="2819400" y="5029200"/>
            <a:ext cx="2133600" cy="914400"/>
          </a:xfrm>
          <a:prstGeom prst="ellipse">
            <a:avLst/>
          </a:prstGeom>
          <a:solidFill>
            <a:srgbClr val="CC3399"/>
          </a:solidFill>
          <a:ln w="952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a:solidFill>
                  <a:srgbClr val="FFFF00"/>
                </a:solidFill>
                <a:ea typeface="新細明體" panose="02020500000000000000" pitchFamily="18" charset="-120"/>
              </a:rPr>
              <a:t>Internet</a:t>
            </a:r>
          </a:p>
          <a:p>
            <a:pPr algn="ctr"/>
            <a:r>
              <a:rPr lang="en-US" altLang="zh-TW">
                <a:solidFill>
                  <a:srgbClr val="FFFF00"/>
                </a:solidFill>
                <a:ea typeface="新細明體" panose="02020500000000000000" pitchFamily="18" charset="-120"/>
              </a:rPr>
              <a:t>Services</a:t>
            </a:r>
          </a:p>
        </p:txBody>
      </p:sp>
      <p:sp>
        <p:nvSpPr>
          <p:cNvPr id="9268" name="Line 52"/>
          <p:cNvSpPr>
            <a:spLocks noChangeShapeType="1"/>
          </p:cNvSpPr>
          <p:nvPr/>
        </p:nvSpPr>
        <p:spPr bwMode="auto">
          <a:xfrm>
            <a:off x="3505200" y="4343400"/>
            <a:ext cx="457200" cy="6096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69" name="Line 53"/>
          <p:cNvSpPr>
            <a:spLocks noChangeShapeType="1"/>
          </p:cNvSpPr>
          <p:nvPr/>
        </p:nvSpPr>
        <p:spPr bwMode="auto">
          <a:xfrm flipH="1">
            <a:off x="2514600" y="4495800"/>
            <a:ext cx="152400" cy="9906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70" name="Line 54"/>
          <p:cNvSpPr>
            <a:spLocks noChangeShapeType="1"/>
          </p:cNvSpPr>
          <p:nvPr/>
        </p:nvSpPr>
        <p:spPr bwMode="auto">
          <a:xfrm flipH="1">
            <a:off x="914400" y="4267200"/>
            <a:ext cx="609600" cy="457200"/>
          </a:xfrm>
          <a:prstGeom prst="line">
            <a:avLst/>
          </a:prstGeom>
          <a:noFill/>
          <a:ln w="889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309563"/>
            <a:ext cx="9144000" cy="666750"/>
          </a:xfrm>
        </p:spPr>
        <p:txBody>
          <a:bodyPr/>
          <a:lstStyle/>
          <a:p>
            <a:r>
              <a:rPr lang="en-US" altLang="zh-TW" sz="3400" b="1">
                <a:solidFill>
                  <a:srgbClr val="003399"/>
                </a:solidFill>
                <a:ea typeface="新細明體" panose="02020500000000000000" pitchFamily="18" charset="-120"/>
              </a:rPr>
              <a:t>Marketing Research Suppliers &amp; Services</a:t>
            </a:r>
          </a:p>
        </p:txBody>
      </p:sp>
      <p:sp>
        <p:nvSpPr>
          <p:cNvPr id="52227" name="Rectangle 3"/>
          <p:cNvSpPr>
            <a:spLocks noGrp="1" noChangeArrowheads="1"/>
          </p:cNvSpPr>
          <p:nvPr>
            <p:ph type="body" idx="1"/>
          </p:nvPr>
        </p:nvSpPr>
        <p:spPr>
          <a:xfrm>
            <a:off x="941388" y="1204913"/>
            <a:ext cx="7259637" cy="5467350"/>
          </a:xfrm>
        </p:spPr>
        <p:txBody>
          <a:bodyPr/>
          <a:lstStyle/>
          <a:p>
            <a:pPr>
              <a:lnSpc>
                <a:spcPct val="90000"/>
              </a:lnSpc>
            </a:pPr>
            <a:r>
              <a:rPr lang="en-US" altLang="zh-TW" sz="2400" b="1">
                <a:ea typeface="新細明體" panose="02020500000000000000" pitchFamily="18" charset="-120"/>
              </a:rPr>
              <a:t>Internal suppliers</a:t>
            </a:r>
            <a:r>
              <a:rPr lang="en-US" altLang="zh-TW" sz="2400">
                <a:ea typeface="新細明體" panose="02020500000000000000" pitchFamily="18" charset="-120"/>
              </a:rPr>
              <a:t> </a:t>
            </a:r>
          </a:p>
          <a:p>
            <a:pPr>
              <a:lnSpc>
                <a:spcPct val="90000"/>
              </a:lnSpc>
            </a:pPr>
            <a:r>
              <a:rPr lang="en-US" altLang="zh-TW" sz="2400" b="1">
                <a:ea typeface="新細明體" panose="02020500000000000000" pitchFamily="18" charset="-120"/>
              </a:rPr>
              <a:t>External suppliers</a:t>
            </a:r>
            <a:r>
              <a:rPr lang="en-US" altLang="zh-TW" sz="2400">
                <a:ea typeface="新細明體" panose="02020500000000000000" pitchFamily="18" charset="-120"/>
              </a:rPr>
              <a:t> </a:t>
            </a:r>
          </a:p>
          <a:p>
            <a:pPr lvl="1">
              <a:lnSpc>
                <a:spcPct val="90000"/>
              </a:lnSpc>
            </a:pPr>
            <a:r>
              <a:rPr lang="en-US" altLang="zh-TW" sz="2400" b="1">
                <a:ea typeface="新細明體" panose="02020500000000000000" pitchFamily="18" charset="-120"/>
              </a:rPr>
              <a:t>Full-service suppliers</a:t>
            </a:r>
            <a:r>
              <a:rPr lang="en-US" altLang="zh-TW" sz="2400">
                <a:ea typeface="新細明體" panose="02020500000000000000" pitchFamily="18" charset="-120"/>
              </a:rPr>
              <a:t> </a:t>
            </a:r>
          </a:p>
          <a:p>
            <a:pPr lvl="2">
              <a:lnSpc>
                <a:spcPct val="90000"/>
              </a:lnSpc>
            </a:pPr>
            <a:r>
              <a:rPr lang="en-US" altLang="zh-TW" b="1">
                <a:ea typeface="新細明體" panose="02020500000000000000" pitchFamily="18" charset="-120"/>
              </a:rPr>
              <a:t>Syndicated services</a:t>
            </a:r>
            <a:endParaRPr lang="en-US" altLang="zh-TW">
              <a:ea typeface="新細明體" panose="02020500000000000000" pitchFamily="18" charset="-120"/>
            </a:endParaRPr>
          </a:p>
          <a:p>
            <a:pPr lvl="2">
              <a:lnSpc>
                <a:spcPct val="90000"/>
              </a:lnSpc>
            </a:pPr>
            <a:r>
              <a:rPr lang="en-US" altLang="zh-TW" b="1">
                <a:ea typeface="新細明體" panose="02020500000000000000" pitchFamily="18" charset="-120"/>
              </a:rPr>
              <a:t>Standardized services</a:t>
            </a:r>
            <a:endParaRPr lang="en-US" altLang="zh-TW">
              <a:ea typeface="新細明體" panose="02020500000000000000" pitchFamily="18" charset="-120"/>
            </a:endParaRPr>
          </a:p>
          <a:p>
            <a:pPr lvl="2">
              <a:lnSpc>
                <a:spcPct val="90000"/>
              </a:lnSpc>
            </a:pPr>
            <a:r>
              <a:rPr lang="en-US" altLang="zh-TW" b="1">
                <a:ea typeface="新細明體" panose="02020500000000000000" pitchFamily="18" charset="-120"/>
              </a:rPr>
              <a:t>Customized services</a:t>
            </a:r>
            <a:endParaRPr lang="en-US" altLang="zh-TW">
              <a:ea typeface="新細明體" panose="02020500000000000000" pitchFamily="18" charset="-120"/>
            </a:endParaRPr>
          </a:p>
          <a:p>
            <a:pPr lvl="2">
              <a:lnSpc>
                <a:spcPct val="90000"/>
              </a:lnSpc>
            </a:pPr>
            <a:r>
              <a:rPr lang="en-US" altLang="zh-TW" b="1">
                <a:ea typeface="新細明體" panose="02020500000000000000" pitchFamily="18" charset="-120"/>
              </a:rPr>
              <a:t>Internet services</a:t>
            </a:r>
            <a:r>
              <a:rPr lang="en-US" altLang="zh-TW">
                <a:ea typeface="新細明體" panose="02020500000000000000" pitchFamily="18" charset="-120"/>
              </a:rPr>
              <a:t> </a:t>
            </a:r>
          </a:p>
          <a:p>
            <a:pPr lvl="1">
              <a:lnSpc>
                <a:spcPct val="90000"/>
              </a:lnSpc>
            </a:pPr>
            <a:r>
              <a:rPr lang="en-US" altLang="zh-TW" sz="2400" b="1">
                <a:ea typeface="新細明體" panose="02020500000000000000" pitchFamily="18" charset="-120"/>
              </a:rPr>
              <a:t>Limited-service suppliers</a:t>
            </a:r>
            <a:r>
              <a:rPr lang="en-US" altLang="zh-TW" sz="2400">
                <a:ea typeface="新細明體" panose="02020500000000000000" pitchFamily="18" charset="-120"/>
              </a:rPr>
              <a:t> </a:t>
            </a:r>
          </a:p>
          <a:p>
            <a:pPr lvl="2">
              <a:lnSpc>
                <a:spcPct val="90000"/>
              </a:lnSpc>
            </a:pPr>
            <a:r>
              <a:rPr lang="en-US" altLang="zh-TW" b="1">
                <a:ea typeface="新細明體" panose="02020500000000000000" pitchFamily="18" charset="-120"/>
              </a:rPr>
              <a:t>Field services</a:t>
            </a:r>
            <a:endParaRPr lang="en-US" altLang="zh-TW">
              <a:ea typeface="新細明體" panose="02020500000000000000" pitchFamily="18" charset="-120"/>
            </a:endParaRPr>
          </a:p>
          <a:p>
            <a:pPr lvl="2">
              <a:lnSpc>
                <a:spcPct val="90000"/>
              </a:lnSpc>
            </a:pPr>
            <a:r>
              <a:rPr lang="en-US" altLang="zh-TW" b="1">
                <a:ea typeface="新細明體" panose="02020500000000000000" pitchFamily="18" charset="-120"/>
              </a:rPr>
              <a:t>Coding and data entry services</a:t>
            </a:r>
            <a:r>
              <a:rPr lang="en-US" altLang="zh-TW">
                <a:ea typeface="新細明體" panose="02020500000000000000" pitchFamily="18" charset="-120"/>
              </a:rPr>
              <a:t> </a:t>
            </a:r>
          </a:p>
          <a:p>
            <a:pPr lvl="2">
              <a:lnSpc>
                <a:spcPct val="90000"/>
              </a:lnSpc>
            </a:pPr>
            <a:r>
              <a:rPr lang="en-US" altLang="zh-TW" b="1">
                <a:ea typeface="新細明體" panose="02020500000000000000" pitchFamily="18" charset="-120"/>
              </a:rPr>
              <a:t>Analytical services</a:t>
            </a:r>
            <a:r>
              <a:rPr lang="en-US" altLang="zh-TW">
                <a:ea typeface="新細明體" panose="02020500000000000000" pitchFamily="18" charset="-120"/>
              </a:rPr>
              <a:t> </a:t>
            </a:r>
          </a:p>
          <a:p>
            <a:pPr lvl="2">
              <a:lnSpc>
                <a:spcPct val="90000"/>
              </a:lnSpc>
            </a:pPr>
            <a:r>
              <a:rPr lang="en-US" altLang="zh-TW" b="1">
                <a:ea typeface="新細明體" panose="02020500000000000000" pitchFamily="18" charset="-120"/>
              </a:rPr>
              <a:t>Data analysis services</a:t>
            </a:r>
            <a:endParaRPr lang="en-US" altLang="zh-TW">
              <a:ea typeface="新細明體" panose="02020500000000000000" pitchFamily="18" charset="-120"/>
            </a:endParaRPr>
          </a:p>
          <a:p>
            <a:pPr lvl="2">
              <a:lnSpc>
                <a:spcPct val="90000"/>
              </a:lnSpc>
            </a:pPr>
            <a:r>
              <a:rPr lang="en-US" altLang="zh-TW" b="1">
                <a:ea typeface="新細明體" panose="02020500000000000000" pitchFamily="18" charset="-120"/>
              </a:rPr>
              <a:t>Branded marketing research products</a:t>
            </a:r>
            <a:r>
              <a:rPr lang="en-US" altLang="zh-TW">
                <a:ea typeface="新細明體" panose="02020500000000000000" pitchFamily="18" charset="-120"/>
              </a:rPr>
              <a:t>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22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222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222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222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222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222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52227">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52227">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5222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92100"/>
            <a:ext cx="9144000" cy="615950"/>
          </a:xfrm>
        </p:spPr>
        <p:txBody>
          <a:bodyPr/>
          <a:lstStyle/>
          <a:p>
            <a:r>
              <a:rPr lang="en-US" altLang="zh-TW" sz="3400" b="1">
                <a:solidFill>
                  <a:srgbClr val="003399"/>
                </a:solidFill>
                <a:ea typeface="新細明體" panose="02020500000000000000" pitchFamily="18" charset="-120"/>
              </a:rPr>
              <a:t>Criteria for Selecting a Research Supplier</a:t>
            </a:r>
          </a:p>
        </p:txBody>
      </p:sp>
      <p:sp>
        <p:nvSpPr>
          <p:cNvPr id="53251" name="Rectangle 3"/>
          <p:cNvSpPr>
            <a:spLocks noGrp="1" noChangeArrowheads="1"/>
          </p:cNvSpPr>
          <p:nvPr>
            <p:ph type="body" idx="1"/>
          </p:nvPr>
        </p:nvSpPr>
        <p:spPr>
          <a:xfrm>
            <a:off x="566738" y="1108075"/>
            <a:ext cx="8010525" cy="5429250"/>
          </a:xfrm>
        </p:spPr>
        <p:txBody>
          <a:bodyPr/>
          <a:lstStyle/>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What is the reputation of the supplier?</a:t>
            </a:r>
          </a:p>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Do they complete projects on schedule? </a:t>
            </a:r>
          </a:p>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Are they known for maintaining ethical standards? </a:t>
            </a:r>
          </a:p>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Are they flexible? </a:t>
            </a:r>
          </a:p>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Are their research projects of high quality? </a:t>
            </a:r>
          </a:p>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What kind and how much experience does the supplier have? Has the firm had experience with projects similar to this one? </a:t>
            </a:r>
          </a:p>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Do the supplier's personnel have both technical and non-technical expertise? </a:t>
            </a:r>
          </a:p>
          <a:p>
            <a:pPr>
              <a:lnSpc>
                <a:spcPct val="90000"/>
              </a:lnSpc>
              <a:buClr>
                <a:schemeClr val="tx2"/>
              </a:buClr>
              <a:buFont typeface="Wingdings" panose="05000000000000000000" pitchFamily="2" charset="2"/>
              <a:buChar char="§"/>
            </a:pPr>
            <a:r>
              <a:rPr lang="en-US" altLang="zh-TW" sz="2400">
                <a:ea typeface="新細明體" panose="02020500000000000000" pitchFamily="18" charset="-120"/>
              </a:rPr>
              <a:t>Can they communicate well with the client?</a:t>
            </a:r>
          </a:p>
          <a:p>
            <a:pPr lvl="1">
              <a:lnSpc>
                <a:spcPct val="90000"/>
              </a:lnSpc>
              <a:buClr>
                <a:schemeClr val="tx2"/>
              </a:buClr>
              <a:buFont typeface="Wingdings" panose="05000000000000000000" pitchFamily="2" charset="2"/>
              <a:buChar char="§"/>
            </a:pPr>
            <a:endParaRPr lang="en-US" altLang="zh-TW" sz="2400">
              <a:ea typeface="新細明體" panose="02020500000000000000" pitchFamily="18" charset="-120"/>
            </a:endParaRPr>
          </a:p>
          <a:p>
            <a:pPr>
              <a:lnSpc>
                <a:spcPct val="90000"/>
              </a:lnSpc>
              <a:buFontTx/>
              <a:buNone/>
            </a:pPr>
            <a:r>
              <a:rPr lang="en-US" altLang="zh-TW" sz="2400">
                <a:ea typeface="新細明體" panose="02020500000000000000" pitchFamily="18" charset="-120"/>
              </a:rPr>
              <a:t>	Competitive bids should be obtained and compared on  the basis of quality as well as price.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325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325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325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32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4" name="Oval 6"/>
          <p:cNvSpPr>
            <a:spLocks noChangeArrowheads="1"/>
          </p:cNvSpPr>
          <p:nvPr/>
        </p:nvSpPr>
        <p:spPr bwMode="auto">
          <a:xfrm>
            <a:off x="6324600" y="5124450"/>
            <a:ext cx="2133600" cy="1295400"/>
          </a:xfrm>
          <a:prstGeom prst="ellipse">
            <a:avLst/>
          </a:prstGeom>
          <a:solidFill>
            <a:srgbClr val="3333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1800" b="1">
                <a:solidFill>
                  <a:srgbClr val="FFFFCC"/>
                </a:solidFill>
                <a:ea typeface="新細明體" panose="02020500000000000000" pitchFamily="18" charset="-120"/>
              </a:rPr>
              <a:t>Expert Systems</a:t>
            </a:r>
          </a:p>
        </p:txBody>
      </p:sp>
      <p:sp>
        <p:nvSpPr>
          <p:cNvPr id="7170" name="Oval 2"/>
          <p:cNvSpPr>
            <a:spLocks noChangeArrowheads="1"/>
          </p:cNvSpPr>
          <p:nvPr/>
        </p:nvSpPr>
        <p:spPr bwMode="auto">
          <a:xfrm>
            <a:off x="306388" y="922338"/>
            <a:ext cx="2436812" cy="2046287"/>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1800" b="1">
                <a:solidFill>
                  <a:schemeClr val="accent2"/>
                </a:solidFill>
                <a:ea typeface="新細明體" panose="02020500000000000000" pitchFamily="18" charset="-120"/>
              </a:rPr>
              <a:t>Internal Billing,</a:t>
            </a:r>
          </a:p>
          <a:p>
            <a:pPr algn="ctr"/>
            <a:r>
              <a:rPr lang="en-US" altLang="zh-TW" sz="1800" b="1">
                <a:solidFill>
                  <a:schemeClr val="accent2"/>
                </a:solidFill>
                <a:ea typeface="新細明體" panose="02020500000000000000" pitchFamily="18" charset="-120"/>
              </a:rPr>
              <a:t>Production, and Other Records</a:t>
            </a:r>
            <a:endParaRPr lang="en-US" altLang="zh-TW" sz="1800" b="1">
              <a:ea typeface="新細明體" panose="02020500000000000000" pitchFamily="18" charset="-120"/>
            </a:endParaRPr>
          </a:p>
        </p:txBody>
      </p:sp>
      <p:sp>
        <p:nvSpPr>
          <p:cNvPr id="7172" name="Oval 4"/>
          <p:cNvSpPr>
            <a:spLocks noChangeArrowheads="1"/>
          </p:cNvSpPr>
          <p:nvPr/>
        </p:nvSpPr>
        <p:spPr bwMode="auto">
          <a:xfrm>
            <a:off x="6248400" y="3159125"/>
            <a:ext cx="2362200" cy="1268413"/>
          </a:xfrm>
          <a:prstGeom prst="ellipse">
            <a:avLst/>
          </a:prstGeom>
          <a:solidFill>
            <a:srgbClr val="99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1800" b="1">
                <a:solidFill>
                  <a:srgbClr val="FFFFCC"/>
                </a:solidFill>
                <a:ea typeface="新細明體" panose="02020500000000000000" pitchFamily="18" charset="-120"/>
              </a:rPr>
              <a:t>Decision Support</a:t>
            </a:r>
          </a:p>
          <a:p>
            <a:pPr algn="ctr"/>
            <a:r>
              <a:rPr lang="en-US" altLang="zh-TW" sz="1800" b="1">
                <a:solidFill>
                  <a:srgbClr val="FFFFCC"/>
                </a:solidFill>
                <a:ea typeface="新細明體" panose="02020500000000000000" pitchFamily="18" charset="-120"/>
              </a:rPr>
              <a:t>Systems</a:t>
            </a:r>
          </a:p>
        </p:txBody>
      </p:sp>
      <p:sp>
        <p:nvSpPr>
          <p:cNvPr id="7173" name="Oval 5"/>
          <p:cNvSpPr>
            <a:spLocks noChangeArrowheads="1"/>
          </p:cNvSpPr>
          <p:nvPr/>
        </p:nvSpPr>
        <p:spPr bwMode="auto">
          <a:xfrm>
            <a:off x="6172200" y="1327150"/>
            <a:ext cx="2284413" cy="1268413"/>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1800" b="1">
                <a:solidFill>
                  <a:srgbClr val="FFFFCC"/>
                </a:solidFill>
                <a:ea typeface="新細明體" panose="02020500000000000000" pitchFamily="18" charset="-120"/>
              </a:rPr>
              <a:t>Marketing</a:t>
            </a:r>
          </a:p>
          <a:p>
            <a:pPr algn="ctr"/>
            <a:r>
              <a:rPr lang="en-US" altLang="zh-TW" sz="1800" b="1">
                <a:solidFill>
                  <a:srgbClr val="FFFFCC"/>
                </a:solidFill>
                <a:ea typeface="新細明體" panose="02020500000000000000" pitchFamily="18" charset="-120"/>
              </a:rPr>
              <a:t>Information Systems</a:t>
            </a:r>
          </a:p>
        </p:txBody>
      </p:sp>
      <p:sp>
        <p:nvSpPr>
          <p:cNvPr id="7188" name="Text Box 20"/>
          <p:cNvSpPr txBox="1">
            <a:spLocks noChangeArrowheads="1"/>
          </p:cNvSpPr>
          <p:nvPr/>
        </p:nvSpPr>
        <p:spPr bwMode="auto">
          <a:xfrm>
            <a:off x="304800" y="261938"/>
            <a:ext cx="478528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200" b="1" i="1" dirty="0" smtClean="0">
                <a:solidFill>
                  <a:srgbClr val="003399"/>
                </a:solidFill>
                <a:ea typeface="新細明體" panose="02020500000000000000" pitchFamily="18" charset="-120"/>
              </a:rPr>
              <a:t>The </a:t>
            </a:r>
            <a:r>
              <a:rPr lang="en-US" altLang="zh-TW" sz="2200" b="1" i="1" dirty="0">
                <a:solidFill>
                  <a:srgbClr val="003399"/>
                </a:solidFill>
                <a:ea typeface="新細明體" panose="02020500000000000000" pitchFamily="18" charset="-120"/>
              </a:rPr>
              <a:t>Development of MIS  and DSS</a:t>
            </a:r>
          </a:p>
        </p:txBody>
      </p:sp>
      <p:sp>
        <p:nvSpPr>
          <p:cNvPr id="7191" name="AutoShape 23"/>
          <p:cNvSpPr>
            <a:spLocks noChangeArrowheads="1"/>
          </p:cNvSpPr>
          <p:nvPr/>
        </p:nvSpPr>
        <p:spPr bwMode="auto">
          <a:xfrm>
            <a:off x="7239000" y="2686050"/>
            <a:ext cx="228600" cy="381000"/>
          </a:xfrm>
          <a:prstGeom prst="downArrow">
            <a:avLst>
              <a:gd name="adj1" fmla="val 50000"/>
              <a:gd name="adj2" fmla="val 41667"/>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ea typeface="新細明體" panose="02020500000000000000" pitchFamily="18" charset="-120"/>
            </a:endParaRPr>
          </a:p>
        </p:txBody>
      </p:sp>
      <p:sp>
        <p:nvSpPr>
          <p:cNvPr id="7194" name="Text Box 26"/>
          <p:cNvSpPr txBox="1">
            <a:spLocks noChangeArrowheads="1"/>
          </p:cNvSpPr>
          <p:nvPr/>
        </p:nvSpPr>
        <p:spPr bwMode="auto">
          <a:xfrm>
            <a:off x="5638800" y="1539875"/>
            <a:ext cx="51752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4500" b="1">
                <a:ea typeface="新細明體" panose="02020500000000000000" pitchFamily="18" charset="-120"/>
              </a:rPr>
              <a:t>=</a:t>
            </a:r>
          </a:p>
        </p:txBody>
      </p:sp>
      <p:sp>
        <p:nvSpPr>
          <p:cNvPr id="7195" name="Oval 27"/>
          <p:cNvSpPr>
            <a:spLocks noChangeArrowheads="1"/>
          </p:cNvSpPr>
          <p:nvPr/>
        </p:nvSpPr>
        <p:spPr bwMode="auto">
          <a:xfrm>
            <a:off x="3276600" y="1314450"/>
            <a:ext cx="2284413" cy="1268413"/>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1800" b="1">
                <a:solidFill>
                  <a:srgbClr val="FFFFCC"/>
                </a:solidFill>
                <a:ea typeface="新細明體" panose="02020500000000000000" pitchFamily="18" charset="-120"/>
              </a:rPr>
              <a:t>External </a:t>
            </a:r>
          </a:p>
          <a:p>
            <a:pPr algn="ctr"/>
            <a:r>
              <a:rPr lang="en-US" altLang="zh-TW" sz="1800" b="1">
                <a:solidFill>
                  <a:srgbClr val="FFFFCC"/>
                </a:solidFill>
                <a:ea typeface="新細明體" panose="02020500000000000000" pitchFamily="18" charset="-120"/>
              </a:rPr>
              <a:t>Market</a:t>
            </a:r>
          </a:p>
          <a:p>
            <a:pPr algn="ctr"/>
            <a:r>
              <a:rPr lang="en-US" altLang="zh-TW" sz="1800" b="1">
                <a:solidFill>
                  <a:srgbClr val="FFFFCC"/>
                </a:solidFill>
                <a:ea typeface="新細明體" panose="02020500000000000000" pitchFamily="18" charset="-120"/>
              </a:rPr>
              <a:t> Information</a:t>
            </a:r>
          </a:p>
        </p:txBody>
      </p:sp>
      <p:sp>
        <p:nvSpPr>
          <p:cNvPr id="7196" name="Text Box 28"/>
          <p:cNvSpPr txBox="1">
            <a:spLocks noChangeArrowheads="1"/>
          </p:cNvSpPr>
          <p:nvPr/>
        </p:nvSpPr>
        <p:spPr bwMode="auto">
          <a:xfrm>
            <a:off x="2743200" y="1539875"/>
            <a:ext cx="51752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4500" b="1">
                <a:ea typeface="新細明體" panose="02020500000000000000" pitchFamily="18" charset="-120"/>
              </a:rPr>
              <a:t>+</a:t>
            </a:r>
          </a:p>
        </p:txBody>
      </p:sp>
      <p:sp>
        <p:nvSpPr>
          <p:cNvPr id="7197" name="AutoShape 29"/>
          <p:cNvSpPr>
            <a:spLocks noChangeArrowheads="1"/>
          </p:cNvSpPr>
          <p:nvPr/>
        </p:nvSpPr>
        <p:spPr bwMode="auto">
          <a:xfrm>
            <a:off x="7239000" y="4591050"/>
            <a:ext cx="228600" cy="381000"/>
          </a:xfrm>
          <a:prstGeom prst="downArrow">
            <a:avLst>
              <a:gd name="adj1" fmla="val 50000"/>
              <a:gd name="adj2" fmla="val 41667"/>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ea typeface="新細明體" panose="02020500000000000000"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196"/>
                                        </p:tgtEl>
                                        <p:attrNameLst>
                                          <p:attrName>style.visibility</p:attrName>
                                        </p:attrNameLst>
                                      </p:cBhvr>
                                      <p:to>
                                        <p:strVal val="visible"/>
                                      </p:to>
                                    </p:set>
                                    <p:animEffect transition="in" filter="blinds(horizontal)">
                                      <p:cBhvr>
                                        <p:cTn id="11" dur="500"/>
                                        <p:tgtEl>
                                          <p:spTgt spid="7196"/>
                                        </p:tgtEl>
                                      </p:cBhvr>
                                    </p:animEffect>
                                  </p:childTnLst>
                                </p:cTn>
                              </p:par>
                            </p:childTnLst>
                          </p:cTn>
                        </p:par>
                        <p:par>
                          <p:cTn id="12" fill="hold" nodeType="afterGroup">
                            <p:stCondLst>
                              <p:cond delay="1000"/>
                            </p:stCondLst>
                            <p:childTnLst>
                              <p:par>
                                <p:cTn id="13" presetID="4" presetClass="entr" presetSubtype="32" fill="hold" grpId="0" nodeType="afterEffect">
                                  <p:stCondLst>
                                    <p:cond delay="1000"/>
                                  </p:stCondLst>
                                  <p:childTnLst>
                                    <p:set>
                                      <p:cBhvr>
                                        <p:cTn id="14" dur="1" fill="hold">
                                          <p:stCondLst>
                                            <p:cond delay="0"/>
                                          </p:stCondLst>
                                        </p:cTn>
                                        <p:tgtEl>
                                          <p:spTgt spid="7195"/>
                                        </p:tgtEl>
                                        <p:attrNameLst>
                                          <p:attrName>style.visibility</p:attrName>
                                        </p:attrNameLst>
                                      </p:cBhvr>
                                      <p:to>
                                        <p:strVal val="visible"/>
                                      </p:to>
                                    </p:set>
                                    <p:animEffect transition="in" filter="box(out)">
                                      <p:cBhvr>
                                        <p:cTn id="15" dur="500"/>
                                        <p:tgtEl>
                                          <p:spTgt spid="7195"/>
                                        </p:tgtEl>
                                      </p:cBhvr>
                                    </p:animEffect>
                                  </p:childTnLst>
                                </p:cTn>
                              </p:par>
                            </p:childTnLst>
                          </p:cTn>
                        </p:par>
                        <p:par>
                          <p:cTn id="16" fill="hold" nodeType="afterGroup">
                            <p:stCondLst>
                              <p:cond delay="2500"/>
                            </p:stCondLst>
                            <p:childTnLst>
                              <p:par>
                                <p:cTn id="17" presetID="3" presetClass="entr" presetSubtype="10" fill="hold" grpId="0" nodeType="afterEffect">
                                  <p:stCondLst>
                                    <p:cond delay="0"/>
                                  </p:stCondLst>
                                  <p:childTnLst>
                                    <p:set>
                                      <p:cBhvr>
                                        <p:cTn id="18" dur="1" fill="hold">
                                          <p:stCondLst>
                                            <p:cond delay="0"/>
                                          </p:stCondLst>
                                        </p:cTn>
                                        <p:tgtEl>
                                          <p:spTgt spid="7194"/>
                                        </p:tgtEl>
                                        <p:attrNameLst>
                                          <p:attrName>style.visibility</p:attrName>
                                        </p:attrNameLst>
                                      </p:cBhvr>
                                      <p:to>
                                        <p:strVal val="visible"/>
                                      </p:to>
                                    </p:set>
                                    <p:animEffect transition="in" filter="blinds(horizontal)">
                                      <p:cBhvr>
                                        <p:cTn id="19" dur="500"/>
                                        <p:tgtEl>
                                          <p:spTgt spid="7194"/>
                                        </p:tgtEl>
                                      </p:cBhvr>
                                    </p:animEffect>
                                  </p:childTnLst>
                                </p:cTn>
                              </p:par>
                            </p:childTnLst>
                          </p:cTn>
                        </p:par>
                        <p:par>
                          <p:cTn id="20" fill="hold" nodeType="afterGroup">
                            <p:stCondLst>
                              <p:cond delay="3000"/>
                            </p:stCondLst>
                            <p:childTnLst>
                              <p:par>
                                <p:cTn id="21" presetID="14" presetClass="entr" presetSubtype="10" fill="hold" grpId="0" nodeType="afterEffect">
                                  <p:stCondLst>
                                    <p:cond delay="1000"/>
                                  </p:stCondLst>
                                  <p:childTnLst>
                                    <p:set>
                                      <p:cBhvr>
                                        <p:cTn id="22" dur="1" fill="hold">
                                          <p:stCondLst>
                                            <p:cond delay="0"/>
                                          </p:stCondLst>
                                        </p:cTn>
                                        <p:tgtEl>
                                          <p:spTgt spid="7173"/>
                                        </p:tgtEl>
                                        <p:attrNameLst>
                                          <p:attrName>style.visibility</p:attrName>
                                        </p:attrNameLst>
                                      </p:cBhvr>
                                      <p:to>
                                        <p:strVal val="visible"/>
                                      </p:to>
                                    </p:set>
                                    <p:animEffect transition="in" filter="randombar(horizontal)">
                                      <p:cBhvr>
                                        <p:cTn id="23" dur="500"/>
                                        <p:tgtEl>
                                          <p:spTgt spid="7173"/>
                                        </p:tgtEl>
                                      </p:cBhvr>
                                    </p:animEffect>
                                  </p:childTnLst>
                                </p:cTn>
                              </p:par>
                            </p:childTnLst>
                          </p:cTn>
                        </p:par>
                        <p:par>
                          <p:cTn id="24" fill="hold" nodeType="afterGroup">
                            <p:stCondLst>
                              <p:cond delay="4500"/>
                            </p:stCondLst>
                            <p:childTnLst>
                              <p:par>
                                <p:cTn id="25" presetID="22" presetClass="entr" presetSubtype="1" fill="hold" grpId="0" nodeType="afterEffect">
                                  <p:stCondLst>
                                    <p:cond delay="0"/>
                                  </p:stCondLst>
                                  <p:childTnLst>
                                    <p:set>
                                      <p:cBhvr>
                                        <p:cTn id="26" dur="1" fill="hold">
                                          <p:stCondLst>
                                            <p:cond delay="0"/>
                                          </p:stCondLst>
                                        </p:cTn>
                                        <p:tgtEl>
                                          <p:spTgt spid="7191"/>
                                        </p:tgtEl>
                                        <p:attrNameLst>
                                          <p:attrName>style.visibility</p:attrName>
                                        </p:attrNameLst>
                                      </p:cBhvr>
                                      <p:to>
                                        <p:strVal val="visible"/>
                                      </p:to>
                                    </p:set>
                                    <p:animEffect transition="in" filter="wipe(up)">
                                      <p:cBhvr>
                                        <p:cTn id="27" dur="500"/>
                                        <p:tgtEl>
                                          <p:spTgt spid="7191"/>
                                        </p:tgtEl>
                                      </p:cBhvr>
                                    </p:animEffect>
                                  </p:childTnLst>
                                </p:cTn>
                              </p:par>
                            </p:childTnLst>
                          </p:cTn>
                        </p:par>
                        <p:par>
                          <p:cTn id="28" fill="hold" nodeType="afterGroup">
                            <p:stCondLst>
                              <p:cond delay="5000"/>
                            </p:stCondLst>
                            <p:childTnLst>
                              <p:par>
                                <p:cTn id="29" presetID="9" presetClass="entr" presetSubtype="0" fill="hold" grpId="0" nodeType="afterEffect">
                                  <p:stCondLst>
                                    <p:cond delay="0"/>
                                  </p:stCondLst>
                                  <p:childTnLst>
                                    <p:set>
                                      <p:cBhvr>
                                        <p:cTn id="30" dur="1" fill="hold">
                                          <p:stCondLst>
                                            <p:cond delay="0"/>
                                          </p:stCondLst>
                                        </p:cTn>
                                        <p:tgtEl>
                                          <p:spTgt spid="7172"/>
                                        </p:tgtEl>
                                        <p:attrNameLst>
                                          <p:attrName>style.visibility</p:attrName>
                                        </p:attrNameLst>
                                      </p:cBhvr>
                                      <p:to>
                                        <p:strVal val="visible"/>
                                      </p:to>
                                    </p:set>
                                    <p:animEffect transition="in" filter="dissolve">
                                      <p:cBhvr>
                                        <p:cTn id="31" dur="500"/>
                                        <p:tgtEl>
                                          <p:spTgt spid="7172"/>
                                        </p:tgtEl>
                                      </p:cBhvr>
                                    </p:animEffect>
                                  </p:childTnLst>
                                </p:cTn>
                              </p:par>
                            </p:childTnLst>
                          </p:cTn>
                        </p:par>
                        <p:par>
                          <p:cTn id="32" fill="hold" nodeType="afterGroup">
                            <p:stCondLst>
                              <p:cond delay="5500"/>
                            </p:stCondLst>
                            <p:childTnLst>
                              <p:par>
                                <p:cTn id="33" presetID="4" presetClass="entr" presetSubtype="16" fill="hold" grpId="0" nodeType="afterEffect">
                                  <p:stCondLst>
                                    <p:cond delay="0"/>
                                  </p:stCondLst>
                                  <p:childTnLst>
                                    <p:set>
                                      <p:cBhvr>
                                        <p:cTn id="34" dur="1" fill="hold">
                                          <p:stCondLst>
                                            <p:cond delay="0"/>
                                          </p:stCondLst>
                                        </p:cTn>
                                        <p:tgtEl>
                                          <p:spTgt spid="7197"/>
                                        </p:tgtEl>
                                        <p:attrNameLst>
                                          <p:attrName>style.visibility</p:attrName>
                                        </p:attrNameLst>
                                      </p:cBhvr>
                                      <p:to>
                                        <p:strVal val="visible"/>
                                      </p:to>
                                    </p:set>
                                    <p:animEffect transition="in" filter="box(in)">
                                      <p:cBhvr>
                                        <p:cTn id="35" dur="500"/>
                                        <p:tgtEl>
                                          <p:spTgt spid="7197"/>
                                        </p:tgtEl>
                                      </p:cBhvr>
                                    </p:animEffect>
                                  </p:childTnLst>
                                </p:cTn>
                              </p:par>
                            </p:childTnLst>
                          </p:cTn>
                        </p:par>
                        <p:par>
                          <p:cTn id="36" fill="hold" nodeType="afterGroup">
                            <p:stCondLst>
                              <p:cond delay="6000"/>
                            </p:stCondLst>
                            <p:childTnLst>
                              <p:par>
                                <p:cTn id="37" presetID="4" presetClass="entr" presetSubtype="16" fill="hold" grpId="0" nodeType="afterEffect">
                                  <p:stCondLst>
                                    <p:cond delay="0"/>
                                  </p:stCondLst>
                                  <p:childTnLst>
                                    <p:set>
                                      <p:cBhvr>
                                        <p:cTn id="38" dur="1" fill="hold">
                                          <p:stCondLst>
                                            <p:cond delay="0"/>
                                          </p:stCondLst>
                                        </p:cTn>
                                        <p:tgtEl>
                                          <p:spTgt spid="7174"/>
                                        </p:tgtEl>
                                        <p:attrNameLst>
                                          <p:attrName>style.visibility</p:attrName>
                                        </p:attrNameLst>
                                      </p:cBhvr>
                                      <p:to>
                                        <p:strVal val="visible"/>
                                      </p:to>
                                    </p:set>
                                    <p:animEffect transition="in" filter="box(in)">
                                      <p:cBhvr>
                                        <p:cTn id="39"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autoUpdateAnimBg="0"/>
      <p:bldP spid="7170" grpId="0" animBg="1" autoUpdateAnimBg="0"/>
      <p:bldP spid="7172" grpId="0" animBg="1" autoUpdateAnimBg="0"/>
      <p:bldP spid="7173" grpId="0" animBg="1" autoUpdateAnimBg="0"/>
      <p:bldP spid="7191" grpId="0" animBg="1" autoUpdateAnimBg="0"/>
      <p:bldP spid="7194" grpId="0" autoUpdateAnimBg="0"/>
      <p:bldP spid="7195" grpId="0" animBg="1" autoUpdateAnimBg="0"/>
      <p:bldP spid="7196" grpId="0" autoUpdateAnimBg="0"/>
      <p:bldP spid="7197"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836613" y="2460625"/>
            <a:ext cx="3490912" cy="3348038"/>
          </a:xfrm>
          <a:prstGeom prst="rect">
            <a:avLst/>
          </a:prstGeom>
          <a:solidFill>
            <a:srgbClr val="FFFFCC"/>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5000"/>
              </a:lnSpc>
              <a:spcBef>
                <a:spcPct val="50000"/>
              </a:spcBef>
            </a:pPr>
            <a:r>
              <a:rPr lang="en-US" altLang="zh-TW" sz="2600" b="1">
                <a:solidFill>
                  <a:srgbClr val="993366"/>
                </a:solidFill>
                <a:ea typeface="新細明體" panose="02020500000000000000" pitchFamily="18" charset="-120"/>
              </a:rPr>
              <a:t>MIS</a:t>
            </a:r>
          </a:p>
          <a:p>
            <a:pPr>
              <a:lnSpc>
                <a:spcPct val="85000"/>
              </a:lnSpc>
              <a:spcBef>
                <a:spcPct val="50000"/>
              </a:spcBef>
              <a:buFontTx/>
              <a:buChar char="•"/>
            </a:pPr>
            <a:r>
              <a:rPr lang="en-US" altLang="zh-TW" b="1">
                <a:solidFill>
                  <a:srgbClr val="333399"/>
                </a:solidFill>
                <a:ea typeface="新細明體" panose="02020500000000000000" pitchFamily="18" charset="-120"/>
              </a:rPr>
              <a:t>Structured problems</a:t>
            </a:r>
          </a:p>
          <a:p>
            <a:pPr>
              <a:lnSpc>
                <a:spcPct val="85000"/>
              </a:lnSpc>
              <a:spcBef>
                <a:spcPct val="50000"/>
              </a:spcBef>
              <a:buFontTx/>
              <a:buChar char="•"/>
            </a:pPr>
            <a:r>
              <a:rPr lang="en-US" altLang="zh-TW" b="1">
                <a:solidFill>
                  <a:srgbClr val="333399"/>
                </a:solidFill>
                <a:ea typeface="新細明體" panose="02020500000000000000" pitchFamily="18" charset="-120"/>
              </a:rPr>
              <a:t>Use of reports</a:t>
            </a:r>
          </a:p>
          <a:p>
            <a:pPr>
              <a:lnSpc>
                <a:spcPct val="85000"/>
              </a:lnSpc>
              <a:spcBef>
                <a:spcPct val="50000"/>
              </a:spcBef>
              <a:buFontTx/>
              <a:buChar char="•"/>
            </a:pPr>
            <a:r>
              <a:rPr lang="en-US" altLang="zh-TW" b="1">
                <a:solidFill>
                  <a:srgbClr val="333399"/>
                </a:solidFill>
                <a:ea typeface="新細明體" panose="02020500000000000000" pitchFamily="18" charset="-120"/>
              </a:rPr>
              <a:t>Information displaying restricted</a:t>
            </a:r>
          </a:p>
          <a:p>
            <a:pPr>
              <a:lnSpc>
                <a:spcPct val="85000"/>
              </a:lnSpc>
              <a:spcBef>
                <a:spcPct val="50000"/>
              </a:spcBef>
              <a:buFontTx/>
              <a:buChar char="•"/>
            </a:pPr>
            <a:r>
              <a:rPr lang="en-US" altLang="zh-TW" b="1">
                <a:solidFill>
                  <a:srgbClr val="333399"/>
                </a:solidFill>
                <a:ea typeface="新細明體" panose="02020500000000000000" pitchFamily="18" charset="-120"/>
              </a:rPr>
              <a:t>Can improve decision making by clarifying new data</a:t>
            </a:r>
          </a:p>
        </p:txBody>
      </p:sp>
      <p:sp>
        <p:nvSpPr>
          <p:cNvPr id="8201" name="Text Box 9"/>
          <p:cNvSpPr txBox="1">
            <a:spLocks noChangeArrowheads="1"/>
          </p:cNvSpPr>
          <p:nvPr/>
        </p:nvSpPr>
        <p:spPr bwMode="auto">
          <a:xfrm>
            <a:off x="1004888" y="979488"/>
            <a:ext cx="696056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b="1" i="1" dirty="0" smtClean="0">
                <a:solidFill>
                  <a:srgbClr val="003399"/>
                </a:solidFill>
                <a:ea typeface="新細明體" panose="02020500000000000000" pitchFamily="18" charset="-120"/>
              </a:rPr>
              <a:t>Marketing </a:t>
            </a:r>
            <a:r>
              <a:rPr lang="en-US" altLang="zh-TW" sz="2400" b="1" i="1" dirty="0">
                <a:solidFill>
                  <a:srgbClr val="003399"/>
                </a:solidFill>
                <a:ea typeface="新細明體" panose="02020500000000000000" pitchFamily="18" charset="-120"/>
              </a:rPr>
              <a:t>Information Systems (MIS)</a:t>
            </a:r>
          </a:p>
          <a:p>
            <a:pPr>
              <a:lnSpc>
                <a:spcPct val="80000"/>
              </a:lnSpc>
            </a:pPr>
            <a:r>
              <a:rPr lang="en-US" altLang="zh-TW" sz="2400" b="1" i="1" dirty="0">
                <a:solidFill>
                  <a:srgbClr val="003399"/>
                </a:solidFill>
                <a:ea typeface="新細明體" panose="02020500000000000000" pitchFamily="18" charset="-120"/>
              </a:rPr>
              <a:t>                                         vs.</a:t>
            </a:r>
          </a:p>
          <a:p>
            <a:pPr>
              <a:lnSpc>
                <a:spcPct val="70000"/>
              </a:lnSpc>
            </a:pPr>
            <a:r>
              <a:rPr lang="en-US" altLang="zh-TW" sz="2400" b="1" i="1" dirty="0">
                <a:solidFill>
                  <a:srgbClr val="003399"/>
                </a:solidFill>
                <a:ea typeface="新細明體" panose="02020500000000000000" pitchFamily="18" charset="-120"/>
              </a:rPr>
              <a:t>                       Decision Support Systems (DSS)</a:t>
            </a:r>
          </a:p>
        </p:txBody>
      </p:sp>
      <p:sp>
        <p:nvSpPr>
          <p:cNvPr id="8202" name="Rectangle 10"/>
          <p:cNvSpPr>
            <a:spLocks noGrp="1" noChangeArrowheads="1"/>
          </p:cNvSpPr>
          <p:nvPr>
            <p:ph type="title" idx="4294967295"/>
          </p:nvPr>
        </p:nvSpPr>
        <p:spPr>
          <a:xfrm>
            <a:off x="-304800" y="457200"/>
            <a:ext cx="152400" cy="152400"/>
          </a:xfrm>
        </p:spPr>
        <p:txBody>
          <a:bodyPr/>
          <a:lstStyle/>
          <a:p>
            <a:r>
              <a:rPr lang="en-US" altLang="zh-TW" sz="100">
                <a:solidFill>
                  <a:schemeClr val="tx1"/>
                </a:solidFill>
                <a:ea typeface="新細明體" panose="02020500000000000000" pitchFamily="18" charset="-120"/>
              </a:rPr>
              <a:t>Figure 1.9 Marketing Information Systems (MIS) vs. Decision Support Systems (DSS)</a:t>
            </a:r>
          </a:p>
        </p:txBody>
      </p:sp>
      <p:sp>
        <p:nvSpPr>
          <p:cNvPr id="8203" name="Text Box 11"/>
          <p:cNvSpPr txBox="1">
            <a:spLocks noChangeArrowheads="1"/>
          </p:cNvSpPr>
          <p:nvPr/>
        </p:nvSpPr>
        <p:spPr bwMode="auto">
          <a:xfrm>
            <a:off x="4813300" y="2460625"/>
            <a:ext cx="3817938" cy="3344863"/>
          </a:xfrm>
          <a:prstGeom prst="rect">
            <a:avLst/>
          </a:prstGeom>
          <a:solidFill>
            <a:srgbClr val="FFFFCC"/>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5000"/>
              </a:lnSpc>
              <a:spcBef>
                <a:spcPct val="50000"/>
              </a:spcBef>
            </a:pPr>
            <a:r>
              <a:rPr lang="en-US" altLang="zh-TW" sz="2600" b="1">
                <a:solidFill>
                  <a:srgbClr val="993366"/>
                </a:solidFill>
                <a:ea typeface="新細明體" panose="02020500000000000000" pitchFamily="18" charset="-120"/>
              </a:rPr>
              <a:t>DSS</a:t>
            </a:r>
          </a:p>
          <a:p>
            <a:pPr>
              <a:lnSpc>
                <a:spcPct val="85000"/>
              </a:lnSpc>
              <a:spcBef>
                <a:spcPct val="50000"/>
              </a:spcBef>
              <a:buFontTx/>
              <a:buChar char="•"/>
            </a:pPr>
            <a:r>
              <a:rPr lang="en-US" altLang="zh-TW" b="1">
                <a:solidFill>
                  <a:srgbClr val="333399"/>
                </a:solidFill>
                <a:ea typeface="新細明體" panose="02020500000000000000" pitchFamily="18" charset="-120"/>
              </a:rPr>
              <a:t>Unstructured problems</a:t>
            </a:r>
          </a:p>
          <a:p>
            <a:pPr>
              <a:lnSpc>
                <a:spcPct val="85000"/>
              </a:lnSpc>
              <a:spcBef>
                <a:spcPct val="50000"/>
              </a:spcBef>
              <a:buFontTx/>
              <a:buChar char="•"/>
            </a:pPr>
            <a:r>
              <a:rPr lang="en-US" altLang="zh-TW" b="1">
                <a:solidFill>
                  <a:srgbClr val="333399"/>
                </a:solidFill>
                <a:ea typeface="新細明體" panose="02020500000000000000" pitchFamily="18" charset="-120"/>
              </a:rPr>
              <a:t>Use of models</a:t>
            </a:r>
          </a:p>
          <a:p>
            <a:pPr>
              <a:lnSpc>
                <a:spcPct val="85000"/>
              </a:lnSpc>
              <a:spcBef>
                <a:spcPct val="50000"/>
              </a:spcBef>
              <a:buFontTx/>
              <a:buChar char="•"/>
            </a:pPr>
            <a:r>
              <a:rPr lang="en-US" altLang="zh-TW" b="1">
                <a:solidFill>
                  <a:srgbClr val="333399"/>
                </a:solidFill>
                <a:ea typeface="新細明體" panose="02020500000000000000" pitchFamily="18" charset="-120"/>
              </a:rPr>
              <a:t>Adaptability</a:t>
            </a:r>
          </a:p>
          <a:p>
            <a:pPr>
              <a:lnSpc>
                <a:spcPct val="85000"/>
              </a:lnSpc>
              <a:spcBef>
                <a:spcPct val="50000"/>
              </a:spcBef>
            </a:pPr>
            <a:endParaRPr lang="en-US" altLang="zh-TW" sz="1500" b="1">
              <a:solidFill>
                <a:srgbClr val="333399"/>
              </a:solidFill>
              <a:ea typeface="新細明體" panose="02020500000000000000" pitchFamily="18" charset="-120"/>
            </a:endParaRPr>
          </a:p>
          <a:p>
            <a:pPr>
              <a:lnSpc>
                <a:spcPct val="85000"/>
              </a:lnSpc>
              <a:spcBef>
                <a:spcPct val="50000"/>
              </a:spcBef>
              <a:buFontTx/>
              <a:buChar char="•"/>
            </a:pPr>
            <a:r>
              <a:rPr lang="en-US" altLang="zh-TW" b="1">
                <a:solidFill>
                  <a:srgbClr val="333399"/>
                </a:solidFill>
                <a:ea typeface="新細明體" panose="02020500000000000000" pitchFamily="18" charset="-120"/>
              </a:rPr>
              <a:t>Can improve decision making by using “what if” analysis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inHorizontal)">
                                      <p:cBhvr>
                                        <p:cTn id="7" dur="500"/>
                                        <p:tgtEl>
                                          <p:spTgt spid="8195"/>
                                        </p:tgtEl>
                                      </p:cBhvr>
                                    </p:animEffect>
                                  </p:childTnLst>
                                </p:cTn>
                              </p:par>
                            </p:childTnLst>
                          </p:cTn>
                        </p:par>
                        <p:par>
                          <p:cTn id="8" fill="hold" nodeType="afterGroup">
                            <p:stCondLst>
                              <p:cond delay="500"/>
                            </p:stCondLst>
                            <p:childTnLst>
                              <p:par>
                                <p:cTn id="9" presetID="16" presetClass="entr" presetSubtype="26" fill="hold" grpId="0" nodeType="afterEffect">
                                  <p:stCondLst>
                                    <p:cond delay="2000"/>
                                  </p:stCondLst>
                                  <p:childTnLst>
                                    <p:set>
                                      <p:cBhvr>
                                        <p:cTn id="10" dur="1" fill="hold">
                                          <p:stCondLst>
                                            <p:cond delay="0"/>
                                          </p:stCondLst>
                                        </p:cTn>
                                        <p:tgtEl>
                                          <p:spTgt spid="8203"/>
                                        </p:tgtEl>
                                        <p:attrNameLst>
                                          <p:attrName>style.visibility</p:attrName>
                                        </p:attrNameLst>
                                      </p:cBhvr>
                                      <p:to>
                                        <p:strVal val="visible"/>
                                      </p:to>
                                    </p:set>
                                    <p:animEffect transition="in" filter="barn(inHorizontal)">
                                      <p:cBhvr>
                                        <p:cTn id="11" dur="500"/>
                                        <p:tgtEl>
                                          <p:spTgt spid="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autoUpdateAnimBg="0"/>
      <p:bldP spid="8203"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914400" y="820738"/>
            <a:ext cx="7315200" cy="79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spcBef>
                <a:spcPct val="50000"/>
              </a:spcBef>
            </a:pPr>
            <a:r>
              <a:rPr lang="en-US" altLang="zh-TW" sz="2400" b="1" i="1" dirty="0" smtClean="0">
                <a:solidFill>
                  <a:srgbClr val="003399"/>
                </a:solidFill>
                <a:ea typeface="新細明體" panose="02020500000000000000" pitchFamily="18" charset="-120"/>
              </a:rPr>
              <a:t>Stakeholders </a:t>
            </a:r>
            <a:r>
              <a:rPr lang="en-US" altLang="zh-TW" sz="2400" b="1" i="1" dirty="0">
                <a:solidFill>
                  <a:srgbClr val="003399"/>
                </a:solidFill>
                <a:ea typeface="新細明體" panose="02020500000000000000" pitchFamily="18" charset="-120"/>
              </a:rPr>
              <a:t>in Marketing Research: </a:t>
            </a:r>
          </a:p>
          <a:p>
            <a:pPr>
              <a:lnSpc>
                <a:spcPct val="70000"/>
              </a:lnSpc>
              <a:spcBef>
                <a:spcPct val="50000"/>
              </a:spcBef>
            </a:pPr>
            <a:r>
              <a:rPr lang="en-US" altLang="zh-TW" sz="2400" b="1" i="1" dirty="0">
                <a:solidFill>
                  <a:srgbClr val="003399"/>
                </a:solidFill>
                <a:ea typeface="新細明體" panose="02020500000000000000" pitchFamily="18" charset="-120"/>
              </a:rPr>
              <a:t>	          An Ethical Perspective</a:t>
            </a:r>
          </a:p>
        </p:txBody>
      </p:sp>
      <p:sp>
        <p:nvSpPr>
          <p:cNvPr id="20483" name="Oval 3"/>
          <p:cNvSpPr>
            <a:spLocks noChangeArrowheads="1"/>
          </p:cNvSpPr>
          <p:nvPr/>
        </p:nvSpPr>
        <p:spPr bwMode="auto">
          <a:xfrm>
            <a:off x="3581400" y="2133600"/>
            <a:ext cx="2133600" cy="1295400"/>
          </a:xfrm>
          <a:prstGeom prst="ellipse">
            <a:avLst/>
          </a:prstGeom>
          <a:solidFill>
            <a:srgbClr val="FFFF99"/>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a:ea typeface="新細明體" panose="02020500000000000000" pitchFamily="18" charset="-120"/>
              </a:rPr>
              <a:t>Client</a:t>
            </a:r>
          </a:p>
        </p:txBody>
      </p:sp>
      <p:sp>
        <p:nvSpPr>
          <p:cNvPr id="20484" name="Oval 4"/>
          <p:cNvSpPr>
            <a:spLocks noChangeArrowheads="1"/>
          </p:cNvSpPr>
          <p:nvPr/>
        </p:nvSpPr>
        <p:spPr bwMode="auto">
          <a:xfrm>
            <a:off x="1066800" y="3479800"/>
            <a:ext cx="2133600" cy="1295400"/>
          </a:xfrm>
          <a:prstGeom prst="ellipse">
            <a:avLst/>
          </a:prstGeom>
          <a:solidFill>
            <a:srgbClr val="FFFF99"/>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a:ea typeface="新細明體" panose="02020500000000000000" pitchFamily="18" charset="-120"/>
              </a:rPr>
              <a:t>Marketing</a:t>
            </a:r>
          </a:p>
          <a:p>
            <a:pPr algn="ctr"/>
            <a:r>
              <a:rPr lang="en-US" altLang="zh-TW" sz="2400">
                <a:ea typeface="新細明體" panose="02020500000000000000" pitchFamily="18" charset="-120"/>
              </a:rPr>
              <a:t>Researcher</a:t>
            </a:r>
          </a:p>
        </p:txBody>
      </p:sp>
      <p:sp>
        <p:nvSpPr>
          <p:cNvPr id="20485" name="Oval 5"/>
          <p:cNvSpPr>
            <a:spLocks noChangeArrowheads="1"/>
          </p:cNvSpPr>
          <p:nvPr/>
        </p:nvSpPr>
        <p:spPr bwMode="auto">
          <a:xfrm>
            <a:off x="5943600" y="3454400"/>
            <a:ext cx="2133600" cy="1295400"/>
          </a:xfrm>
          <a:prstGeom prst="ellipse">
            <a:avLst/>
          </a:prstGeom>
          <a:solidFill>
            <a:srgbClr val="FFFF99"/>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a:ea typeface="新細明體" panose="02020500000000000000" pitchFamily="18" charset="-120"/>
              </a:rPr>
              <a:t>Public</a:t>
            </a:r>
          </a:p>
        </p:txBody>
      </p:sp>
      <p:sp>
        <p:nvSpPr>
          <p:cNvPr id="20486" name="Oval 6"/>
          <p:cNvSpPr>
            <a:spLocks noChangeArrowheads="1"/>
          </p:cNvSpPr>
          <p:nvPr/>
        </p:nvSpPr>
        <p:spPr bwMode="auto">
          <a:xfrm>
            <a:off x="3581400" y="4876800"/>
            <a:ext cx="2133600" cy="1295400"/>
          </a:xfrm>
          <a:prstGeom prst="ellipse">
            <a:avLst/>
          </a:prstGeom>
          <a:solidFill>
            <a:srgbClr val="FFFF99"/>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a:ea typeface="新細明體" panose="02020500000000000000" pitchFamily="18" charset="-120"/>
              </a:rPr>
              <a:t>Respondents</a:t>
            </a:r>
          </a:p>
        </p:txBody>
      </p:sp>
      <p:sp>
        <p:nvSpPr>
          <p:cNvPr id="20490" name="Line 10"/>
          <p:cNvSpPr>
            <a:spLocks noChangeShapeType="1"/>
          </p:cNvSpPr>
          <p:nvPr/>
        </p:nvSpPr>
        <p:spPr bwMode="auto">
          <a:xfrm flipV="1">
            <a:off x="2895600" y="2971800"/>
            <a:ext cx="685800" cy="685800"/>
          </a:xfrm>
          <a:prstGeom prst="line">
            <a:avLst/>
          </a:prstGeom>
          <a:noFill/>
          <a:ln w="349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491" name="Line 11"/>
          <p:cNvSpPr>
            <a:spLocks noChangeShapeType="1"/>
          </p:cNvSpPr>
          <p:nvPr/>
        </p:nvSpPr>
        <p:spPr bwMode="auto">
          <a:xfrm>
            <a:off x="5715000" y="2895600"/>
            <a:ext cx="685800" cy="685800"/>
          </a:xfrm>
          <a:prstGeom prst="line">
            <a:avLst/>
          </a:prstGeom>
          <a:noFill/>
          <a:ln w="349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493" name="Line 13"/>
          <p:cNvSpPr>
            <a:spLocks noChangeShapeType="1"/>
          </p:cNvSpPr>
          <p:nvPr/>
        </p:nvSpPr>
        <p:spPr bwMode="auto">
          <a:xfrm>
            <a:off x="3048000" y="4495800"/>
            <a:ext cx="685800" cy="685800"/>
          </a:xfrm>
          <a:prstGeom prst="line">
            <a:avLst/>
          </a:prstGeom>
          <a:noFill/>
          <a:ln w="349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496" name="Line 16"/>
          <p:cNvSpPr>
            <a:spLocks noChangeShapeType="1"/>
          </p:cNvSpPr>
          <p:nvPr/>
        </p:nvSpPr>
        <p:spPr bwMode="auto">
          <a:xfrm flipV="1">
            <a:off x="5638800" y="4572000"/>
            <a:ext cx="685800" cy="685800"/>
          </a:xfrm>
          <a:prstGeom prst="line">
            <a:avLst/>
          </a:prstGeom>
          <a:noFill/>
          <a:ln w="349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497" name="Line 17"/>
          <p:cNvSpPr>
            <a:spLocks noChangeShapeType="1"/>
          </p:cNvSpPr>
          <p:nvPr/>
        </p:nvSpPr>
        <p:spPr bwMode="auto">
          <a:xfrm>
            <a:off x="3200400" y="4114800"/>
            <a:ext cx="2743200" cy="0"/>
          </a:xfrm>
          <a:prstGeom prst="line">
            <a:avLst/>
          </a:prstGeom>
          <a:noFill/>
          <a:ln w="349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498" name="Line 18"/>
          <p:cNvSpPr>
            <a:spLocks noChangeShapeType="1"/>
          </p:cNvSpPr>
          <p:nvPr/>
        </p:nvSpPr>
        <p:spPr bwMode="auto">
          <a:xfrm>
            <a:off x="4648200" y="3429000"/>
            <a:ext cx="0" cy="1447800"/>
          </a:xfrm>
          <a:prstGeom prst="line">
            <a:avLst/>
          </a:prstGeom>
          <a:noFill/>
          <a:ln w="349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Assigment</a:t>
            </a:r>
            <a:r>
              <a:rPr lang="cs-CZ" dirty="0" smtClean="0"/>
              <a:t> </a:t>
            </a:r>
            <a:r>
              <a:rPr lang="cs-CZ" dirty="0" err="1" smtClean="0"/>
              <a:t>of</a:t>
            </a:r>
            <a:r>
              <a:rPr lang="cs-CZ" dirty="0" smtClean="0"/>
              <a:t> </a:t>
            </a:r>
            <a:r>
              <a:rPr lang="cs-CZ" dirty="0" err="1" smtClean="0"/>
              <a:t>semmester</a:t>
            </a:r>
            <a:r>
              <a:rPr lang="cs-CZ" dirty="0" smtClean="0"/>
              <a:t> </a:t>
            </a:r>
            <a:r>
              <a:rPr lang="cs-CZ" dirty="0" err="1" smtClean="0"/>
              <a:t>work</a:t>
            </a:r>
            <a:endParaRPr lang="cs-CZ" dirty="0"/>
          </a:p>
        </p:txBody>
      </p:sp>
      <p:sp>
        <p:nvSpPr>
          <p:cNvPr id="3" name="Zástupný symbol pro obsah 2"/>
          <p:cNvSpPr>
            <a:spLocks noGrp="1"/>
          </p:cNvSpPr>
          <p:nvPr>
            <p:ph idx="1"/>
          </p:nvPr>
        </p:nvSpPr>
        <p:spPr/>
        <p:txBody>
          <a:bodyPr/>
          <a:lstStyle/>
          <a:p>
            <a:r>
              <a:rPr lang="cs-CZ" dirty="0" err="1" smtClean="0"/>
              <a:t>Find</a:t>
            </a:r>
            <a:r>
              <a:rPr lang="cs-CZ" dirty="0" smtClean="0"/>
              <a:t> a </a:t>
            </a:r>
            <a:r>
              <a:rPr lang="cs-CZ" dirty="0" err="1" smtClean="0"/>
              <a:t>company</a:t>
            </a:r>
            <a:r>
              <a:rPr lang="cs-CZ" dirty="0"/>
              <a:t> </a:t>
            </a:r>
            <a:r>
              <a:rPr lang="cs-CZ" dirty="0" err="1" smtClean="0"/>
              <a:t>with</a:t>
            </a:r>
            <a:r>
              <a:rPr lang="cs-CZ" dirty="0" smtClean="0"/>
              <a:t> </a:t>
            </a:r>
            <a:r>
              <a:rPr lang="cs-CZ" dirty="0" err="1" smtClean="0"/>
              <a:t>following</a:t>
            </a:r>
            <a:r>
              <a:rPr lang="cs-CZ" dirty="0" smtClean="0"/>
              <a:t> </a:t>
            </a:r>
            <a:r>
              <a:rPr lang="cs-CZ" dirty="0" err="1" smtClean="0"/>
              <a:t>features</a:t>
            </a:r>
            <a:r>
              <a:rPr lang="cs-CZ" dirty="0" smtClean="0"/>
              <a:t>:</a:t>
            </a:r>
          </a:p>
          <a:p>
            <a:pPr lvl="1"/>
            <a:r>
              <a:rPr lang="cs-CZ" dirty="0" smtClean="0"/>
              <a:t>IT </a:t>
            </a:r>
            <a:r>
              <a:rPr lang="cs-CZ" dirty="0" err="1" smtClean="0"/>
              <a:t>related</a:t>
            </a:r>
            <a:r>
              <a:rPr lang="cs-CZ" dirty="0" smtClean="0"/>
              <a:t> </a:t>
            </a:r>
            <a:r>
              <a:rPr lang="cs-CZ" dirty="0" err="1" smtClean="0"/>
              <a:t>company</a:t>
            </a:r>
            <a:endParaRPr lang="cs-CZ" dirty="0" smtClean="0"/>
          </a:p>
          <a:p>
            <a:pPr lvl="1"/>
            <a:r>
              <a:rPr lang="cs-CZ" dirty="0" err="1" smtClean="0"/>
              <a:t>Setlement</a:t>
            </a:r>
            <a:r>
              <a:rPr lang="cs-CZ" dirty="0" smtClean="0"/>
              <a:t> in Brno </a:t>
            </a:r>
            <a:r>
              <a:rPr lang="cs-CZ" dirty="0" err="1" smtClean="0"/>
              <a:t>or</a:t>
            </a:r>
            <a:r>
              <a:rPr lang="cs-CZ" dirty="0" smtClean="0"/>
              <a:t> </a:t>
            </a:r>
            <a:r>
              <a:rPr lang="cs-CZ" dirty="0" err="1" smtClean="0"/>
              <a:t>nearby</a:t>
            </a:r>
            <a:endParaRPr lang="cs-CZ" dirty="0" smtClean="0"/>
          </a:p>
          <a:p>
            <a:r>
              <a:rPr lang="cs-CZ" dirty="0" smtClean="0"/>
              <a:t>Make a basic marketing </a:t>
            </a:r>
            <a:r>
              <a:rPr lang="cs-CZ" dirty="0" err="1" smtClean="0"/>
              <a:t>analysis</a:t>
            </a:r>
            <a:r>
              <a:rPr lang="cs-CZ" dirty="0" smtClean="0"/>
              <a:t> </a:t>
            </a:r>
            <a:r>
              <a:rPr lang="cs-CZ" dirty="0" err="1" smtClean="0"/>
              <a:t>of</a:t>
            </a:r>
            <a:r>
              <a:rPr lang="cs-CZ" dirty="0" smtClean="0"/>
              <a:t> </a:t>
            </a:r>
            <a:r>
              <a:rPr lang="cs-CZ" dirty="0" err="1" smtClean="0"/>
              <a:t>this</a:t>
            </a:r>
            <a:r>
              <a:rPr lang="cs-CZ" dirty="0" smtClean="0"/>
              <a:t> </a:t>
            </a:r>
            <a:r>
              <a:rPr lang="cs-CZ" dirty="0" err="1" smtClean="0"/>
              <a:t>company</a:t>
            </a:r>
            <a:r>
              <a:rPr lang="cs-CZ" dirty="0" smtClean="0"/>
              <a:t>, </a:t>
            </a:r>
            <a:r>
              <a:rPr lang="cs-CZ" dirty="0" err="1" smtClean="0"/>
              <a:t>based</a:t>
            </a:r>
            <a:r>
              <a:rPr lang="cs-CZ" dirty="0" smtClean="0"/>
              <a:t> on marketing </a:t>
            </a:r>
            <a:r>
              <a:rPr lang="cs-CZ" dirty="0" err="1" smtClean="0"/>
              <a:t>framework</a:t>
            </a:r>
            <a:endParaRPr lang="cs-CZ" dirty="0" smtClean="0"/>
          </a:p>
          <a:p>
            <a:r>
              <a:rPr lang="cs-CZ" dirty="0" err="1" smtClean="0"/>
              <a:t>Prepare</a:t>
            </a:r>
            <a:r>
              <a:rPr lang="cs-CZ" dirty="0" smtClean="0"/>
              <a:t> </a:t>
            </a:r>
            <a:r>
              <a:rPr lang="cs-CZ" dirty="0" err="1" smtClean="0"/>
              <a:t>short</a:t>
            </a:r>
            <a:r>
              <a:rPr lang="cs-CZ" dirty="0" smtClean="0"/>
              <a:t> </a:t>
            </a:r>
            <a:r>
              <a:rPr lang="cs-CZ" dirty="0" err="1" smtClean="0"/>
              <a:t>presentation</a:t>
            </a:r>
            <a:r>
              <a:rPr lang="cs-CZ" dirty="0" smtClean="0"/>
              <a:t> (max. 6 </a:t>
            </a:r>
            <a:r>
              <a:rPr lang="cs-CZ" dirty="0" err="1" smtClean="0"/>
              <a:t>slides</a:t>
            </a:r>
            <a:r>
              <a:rPr lang="cs-CZ" dirty="0" smtClean="0"/>
              <a:t>) </a:t>
            </a:r>
          </a:p>
        </p:txBody>
      </p:sp>
    </p:spTree>
    <p:extLst>
      <p:ext uri="{BB962C8B-B14F-4D97-AF65-F5344CB8AC3E}">
        <p14:creationId xmlns:p14="http://schemas.microsoft.com/office/powerpoint/2010/main" val="1874101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Oval 1026"/>
          <p:cNvSpPr>
            <a:spLocks noChangeArrowheads="1"/>
          </p:cNvSpPr>
          <p:nvPr/>
        </p:nvSpPr>
        <p:spPr bwMode="auto">
          <a:xfrm>
            <a:off x="333375" y="730250"/>
            <a:ext cx="3052763" cy="1073150"/>
          </a:xfrm>
          <a:prstGeom prst="ellipse">
            <a:avLst/>
          </a:prstGeom>
          <a:solidFill>
            <a:schemeClr val="accent1"/>
          </a:solidFill>
          <a:ln w="9525">
            <a:solidFill>
              <a:srgbClr val="33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p>
            <a:pPr algn="ctr"/>
            <a:r>
              <a:rPr lang="en-US" altLang="zh-TW" b="1" dirty="0">
                <a:ea typeface="新細明體" panose="02020500000000000000" pitchFamily="18" charset="-120"/>
              </a:rPr>
              <a:t>Identification of Information Needed</a:t>
            </a:r>
          </a:p>
        </p:txBody>
      </p:sp>
      <p:sp>
        <p:nvSpPr>
          <p:cNvPr id="44035" name="Oval 1027"/>
          <p:cNvSpPr>
            <a:spLocks noChangeArrowheads="1"/>
          </p:cNvSpPr>
          <p:nvPr/>
        </p:nvSpPr>
        <p:spPr bwMode="auto">
          <a:xfrm>
            <a:off x="1247775" y="2209800"/>
            <a:ext cx="3352800" cy="9652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b="1" dirty="0">
                <a:solidFill>
                  <a:schemeClr val="tx2"/>
                </a:solidFill>
                <a:ea typeface="新細明體" panose="02020500000000000000" pitchFamily="18" charset="-120"/>
              </a:rPr>
              <a:t>Collection of</a:t>
            </a:r>
          </a:p>
          <a:p>
            <a:pPr algn="ctr"/>
            <a:r>
              <a:rPr lang="en-US" altLang="zh-TW" b="1" dirty="0">
                <a:solidFill>
                  <a:schemeClr val="tx2"/>
                </a:solidFill>
                <a:ea typeface="新細明體" panose="02020500000000000000" pitchFamily="18" charset="-120"/>
              </a:rPr>
              <a:t> Data</a:t>
            </a:r>
          </a:p>
        </p:txBody>
      </p:sp>
      <p:sp>
        <p:nvSpPr>
          <p:cNvPr id="44036" name="Oval 1028"/>
          <p:cNvSpPr>
            <a:spLocks noChangeArrowheads="1"/>
          </p:cNvSpPr>
          <p:nvPr/>
        </p:nvSpPr>
        <p:spPr bwMode="auto">
          <a:xfrm>
            <a:off x="2543175" y="3657600"/>
            <a:ext cx="3235325" cy="965200"/>
          </a:xfrm>
          <a:prstGeom prst="ellipse">
            <a:avLst/>
          </a:prstGeom>
          <a:solidFill>
            <a:srgbClr val="33C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b="1" dirty="0">
                <a:ea typeface="新細明體" panose="02020500000000000000" pitchFamily="18" charset="-120"/>
              </a:rPr>
              <a:t>Analysis of </a:t>
            </a:r>
          </a:p>
          <a:p>
            <a:pPr algn="ctr"/>
            <a:r>
              <a:rPr lang="en-US" altLang="zh-TW" b="1" dirty="0">
                <a:ea typeface="新細明體" panose="02020500000000000000" pitchFamily="18" charset="-120"/>
              </a:rPr>
              <a:t>Data</a:t>
            </a:r>
          </a:p>
        </p:txBody>
      </p:sp>
      <p:sp>
        <p:nvSpPr>
          <p:cNvPr id="44037" name="Oval 1029"/>
          <p:cNvSpPr>
            <a:spLocks noChangeArrowheads="1"/>
          </p:cNvSpPr>
          <p:nvPr/>
        </p:nvSpPr>
        <p:spPr bwMode="auto">
          <a:xfrm>
            <a:off x="3457575" y="4876800"/>
            <a:ext cx="3505200" cy="965200"/>
          </a:xfrm>
          <a:prstGeom prst="ellipse">
            <a:avLst/>
          </a:prstGeom>
          <a:solidFill>
            <a:srgbClr val="FFFF00"/>
          </a:solidFill>
          <a:ln w="9525">
            <a:solidFill>
              <a:srgbClr val="3399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b="1">
                <a:ea typeface="新細明體" panose="02020500000000000000" pitchFamily="18" charset="-120"/>
              </a:rPr>
              <a:t>Dissemination of Information</a:t>
            </a:r>
          </a:p>
        </p:txBody>
      </p:sp>
      <p:sp>
        <p:nvSpPr>
          <p:cNvPr id="44038" name="Rectangle 1030"/>
          <p:cNvSpPr>
            <a:spLocks noChangeArrowheads="1"/>
          </p:cNvSpPr>
          <p:nvPr/>
        </p:nvSpPr>
        <p:spPr bwMode="auto">
          <a:xfrm>
            <a:off x="5667375" y="1447800"/>
            <a:ext cx="3087688" cy="1196975"/>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TW" sz="2400" b="1" dirty="0">
                <a:ea typeface="新細明體" panose="02020500000000000000" pitchFamily="18" charset="-120"/>
              </a:rPr>
              <a:t>Identifying and Solving Marketing Problems</a:t>
            </a:r>
            <a:endParaRPr lang="en-US" altLang="zh-TW" sz="2400" dirty="0">
              <a:ea typeface="新細明體" panose="02020500000000000000" pitchFamily="18" charset="-120"/>
            </a:endParaRPr>
          </a:p>
        </p:txBody>
      </p:sp>
      <p:sp>
        <p:nvSpPr>
          <p:cNvPr id="44039" name="Text Box 1031"/>
          <p:cNvSpPr txBox="1">
            <a:spLocks noChangeArrowheads="1"/>
          </p:cNvSpPr>
          <p:nvPr/>
        </p:nvSpPr>
        <p:spPr bwMode="auto">
          <a:xfrm>
            <a:off x="714375" y="193675"/>
            <a:ext cx="599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b="1" i="1">
                <a:solidFill>
                  <a:srgbClr val="003399"/>
                </a:solidFill>
                <a:ea typeface="新細明體" panose="02020500000000000000" pitchFamily="18" charset="-120"/>
              </a:rPr>
              <a:t>Figure 1.2  Defining Marketing Research</a:t>
            </a:r>
          </a:p>
        </p:txBody>
      </p:sp>
      <p:sp>
        <p:nvSpPr>
          <p:cNvPr id="44040" name="Line 1032"/>
          <p:cNvSpPr>
            <a:spLocks noChangeShapeType="1"/>
          </p:cNvSpPr>
          <p:nvPr/>
        </p:nvSpPr>
        <p:spPr bwMode="auto">
          <a:xfrm>
            <a:off x="866775" y="1752600"/>
            <a:ext cx="685800" cy="609600"/>
          </a:xfrm>
          <a:prstGeom prst="line">
            <a:avLst/>
          </a:prstGeom>
          <a:noFill/>
          <a:ln w="635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4041" name="Line 1033"/>
          <p:cNvSpPr>
            <a:spLocks noChangeShapeType="1"/>
          </p:cNvSpPr>
          <p:nvPr/>
        </p:nvSpPr>
        <p:spPr bwMode="auto">
          <a:xfrm>
            <a:off x="3533775" y="4648200"/>
            <a:ext cx="457200" cy="381000"/>
          </a:xfrm>
          <a:prstGeom prst="line">
            <a:avLst/>
          </a:prstGeom>
          <a:noFill/>
          <a:ln w="635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4042" name="Line 1034"/>
          <p:cNvSpPr>
            <a:spLocks noChangeShapeType="1"/>
          </p:cNvSpPr>
          <p:nvPr/>
        </p:nvSpPr>
        <p:spPr bwMode="auto">
          <a:xfrm>
            <a:off x="4676775" y="5867400"/>
            <a:ext cx="685800" cy="609600"/>
          </a:xfrm>
          <a:prstGeom prst="line">
            <a:avLst/>
          </a:prstGeom>
          <a:noFill/>
          <a:ln w="635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4043" name="Line 1035"/>
          <p:cNvSpPr>
            <a:spLocks noChangeShapeType="1"/>
          </p:cNvSpPr>
          <p:nvPr/>
        </p:nvSpPr>
        <p:spPr bwMode="auto">
          <a:xfrm flipH="1">
            <a:off x="3609975" y="1905000"/>
            <a:ext cx="1828800" cy="0"/>
          </a:xfrm>
          <a:prstGeom prst="line">
            <a:avLst/>
          </a:prstGeom>
          <a:noFill/>
          <a:ln w="85725">
            <a:solidFill>
              <a:srgbClr val="9933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4045" name="Oval 1037"/>
          <p:cNvSpPr>
            <a:spLocks noChangeArrowheads="1"/>
          </p:cNvSpPr>
          <p:nvPr/>
        </p:nvSpPr>
        <p:spPr bwMode="auto">
          <a:xfrm>
            <a:off x="5367338" y="6116638"/>
            <a:ext cx="3505200" cy="636587"/>
          </a:xfrm>
          <a:prstGeom prst="ellipse">
            <a:avLst/>
          </a:prstGeom>
          <a:solidFill>
            <a:srgbClr val="FFFF00"/>
          </a:solidFill>
          <a:ln w="9525">
            <a:solidFill>
              <a:srgbClr val="3399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TW" b="1">
                <a:ea typeface="新細明體" panose="02020500000000000000" pitchFamily="18" charset="-120"/>
              </a:rPr>
              <a:t>Use of </a:t>
            </a:r>
          </a:p>
          <a:p>
            <a:pPr algn="ctr"/>
            <a:r>
              <a:rPr lang="en-US" altLang="zh-TW" b="1">
                <a:ea typeface="新細明體" panose="02020500000000000000" pitchFamily="18" charset="-120"/>
              </a:rPr>
              <a:t>Information</a:t>
            </a:r>
          </a:p>
        </p:txBody>
      </p:sp>
      <p:sp>
        <p:nvSpPr>
          <p:cNvPr id="44046" name="Line 1038"/>
          <p:cNvSpPr>
            <a:spLocks noChangeShapeType="1"/>
          </p:cNvSpPr>
          <p:nvPr/>
        </p:nvSpPr>
        <p:spPr bwMode="auto">
          <a:xfrm>
            <a:off x="2085975" y="3200400"/>
            <a:ext cx="685800" cy="609600"/>
          </a:xfrm>
          <a:prstGeom prst="line">
            <a:avLst/>
          </a:prstGeom>
          <a:noFill/>
          <a:ln w="635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9"/>
                                        </p:tgtEl>
                                        <p:attrNameLst>
                                          <p:attrName>style.visibility</p:attrName>
                                        </p:attrNameLst>
                                      </p:cBhvr>
                                      <p:to>
                                        <p:strVal val="visible"/>
                                      </p:to>
                                    </p:set>
                                    <p:anim calcmode="lin" valueType="num">
                                      <p:cBhvr additive="base">
                                        <p:cTn id="7" dur="500" fill="hold"/>
                                        <p:tgtEl>
                                          <p:spTgt spid="44039"/>
                                        </p:tgtEl>
                                        <p:attrNameLst>
                                          <p:attrName>ppt_x</p:attrName>
                                        </p:attrNameLst>
                                      </p:cBhvr>
                                      <p:tavLst>
                                        <p:tav tm="0">
                                          <p:val>
                                            <p:strVal val="0-#ppt_w/2"/>
                                          </p:val>
                                        </p:tav>
                                        <p:tav tm="100000">
                                          <p:val>
                                            <p:strVal val="#ppt_x"/>
                                          </p:val>
                                        </p:tav>
                                      </p:tavLst>
                                    </p:anim>
                                    <p:anim calcmode="lin" valueType="num">
                                      <p:cBhvr additive="base">
                                        <p:cTn id="8" dur="500" fill="hold"/>
                                        <p:tgtEl>
                                          <p:spTgt spid="440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4034"/>
                                        </p:tgtEl>
                                        <p:attrNameLst>
                                          <p:attrName>style.visibility</p:attrName>
                                        </p:attrNameLst>
                                      </p:cBhvr>
                                      <p:to>
                                        <p:strVal val="visible"/>
                                      </p:to>
                                    </p:set>
                                    <p:anim calcmode="lin" valueType="num">
                                      <p:cBhvr>
                                        <p:cTn id="13" dur="500" fill="hold"/>
                                        <p:tgtEl>
                                          <p:spTgt spid="44034"/>
                                        </p:tgtEl>
                                        <p:attrNameLst>
                                          <p:attrName>ppt_w</p:attrName>
                                        </p:attrNameLst>
                                      </p:cBhvr>
                                      <p:tavLst>
                                        <p:tav tm="0">
                                          <p:val>
                                            <p:fltVal val="0"/>
                                          </p:val>
                                        </p:tav>
                                        <p:tav tm="100000">
                                          <p:val>
                                            <p:strVal val="#ppt_w"/>
                                          </p:val>
                                        </p:tav>
                                      </p:tavLst>
                                    </p:anim>
                                    <p:anim calcmode="lin" valueType="num">
                                      <p:cBhvr>
                                        <p:cTn id="14" dur="500" fill="hold"/>
                                        <p:tgtEl>
                                          <p:spTgt spid="44034"/>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44040"/>
                                        </p:tgtEl>
                                        <p:attrNameLst>
                                          <p:attrName>style.visibility</p:attrName>
                                        </p:attrNameLst>
                                      </p:cBhvr>
                                      <p:to>
                                        <p:strVal val="visible"/>
                                      </p:to>
                                    </p:set>
                                    <p:animEffect transition="in" filter="wipe(up)">
                                      <p:cBhvr>
                                        <p:cTn id="18" dur="500"/>
                                        <p:tgtEl>
                                          <p:spTgt spid="4404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44035"/>
                                        </p:tgtEl>
                                        <p:attrNameLst>
                                          <p:attrName>style.visibility</p:attrName>
                                        </p:attrNameLst>
                                      </p:cBhvr>
                                      <p:to>
                                        <p:strVal val="visible"/>
                                      </p:to>
                                    </p:set>
                                    <p:anim calcmode="lin" valueType="num">
                                      <p:cBhvr>
                                        <p:cTn id="23" dur="500" fill="hold"/>
                                        <p:tgtEl>
                                          <p:spTgt spid="44035"/>
                                        </p:tgtEl>
                                        <p:attrNameLst>
                                          <p:attrName>ppt_w</p:attrName>
                                        </p:attrNameLst>
                                      </p:cBhvr>
                                      <p:tavLst>
                                        <p:tav tm="0">
                                          <p:val>
                                            <p:fltVal val="0"/>
                                          </p:val>
                                        </p:tav>
                                        <p:tav tm="100000">
                                          <p:val>
                                            <p:strVal val="#ppt_w"/>
                                          </p:val>
                                        </p:tav>
                                      </p:tavLst>
                                    </p:anim>
                                    <p:anim calcmode="lin" valueType="num">
                                      <p:cBhvr>
                                        <p:cTn id="24" dur="500" fill="hold"/>
                                        <p:tgtEl>
                                          <p:spTgt spid="44035"/>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44046"/>
                                        </p:tgtEl>
                                        <p:attrNameLst>
                                          <p:attrName>style.visibility</p:attrName>
                                        </p:attrNameLst>
                                      </p:cBhvr>
                                      <p:to>
                                        <p:strVal val="visible"/>
                                      </p:to>
                                    </p:set>
                                    <p:animEffect transition="in" filter="wipe(up)">
                                      <p:cBhvr>
                                        <p:cTn id="28" dur="500"/>
                                        <p:tgtEl>
                                          <p:spTgt spid="4404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44036"/>
                                        </p:tgtEl>
                                        <p:attrNameLst>
                                          <p:attrName>style.visibility</p:attrName>
                                        </p:attrNameLst>
                                      </p:cBhvr>
                                      <p:to>
                                        <p:strVal val="visible"/>
                                      </p:to>
                                    </p:set>
                                    <p:anim calcmode="lin" valueType="num">
                                      <p:cBhvr>
                                        <p:cTn id="33" dur="500" fill="hold"/>
                                        <p:tgtEl>
                                          <p:spTgt spid="44036"/>
                                        </p:tgtEl>
                                        <p:attrNameLst>
                                          <p:attrName>ppt_w</p:attrName>
                                        </p:attrNameLst>
                                      </p:cBhvr>
                                      <p:tavLst>
                                        <p:tav tm="0">
                                          <p:val>
                                            <p:fltVal val="0"/>
                                          </p:val>
                                        </p:tav>
                                        <p:tav tm="100000">
                                          <p:val>
                                            <p:strVal val="#ppt_w"/>
                                          </p:val>
                                        </p:tav>
                                      </p:tavLst>
                                    </p:anim>
                                    <p:anim calcmode="lin" valueType="num">
                                      <p:cBhvr>
                                        <p:cTn id="34" dur="500" fill="hold"/>
                                        <p:tgtEl>
                                          <p:spTgt spid="44036"/>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44041"/>
                                        </p:tgtEl>
                                        <p:attrNameLst>
                                          <p:attrName>style.visibility</p:attrName>
                                        </p:attrNameLst>
                                      </p:cBhvr>
                                      <p:to>
                                        <p:strVal val="visible"/>
                                      </p:to>
                                    </p:set>
                                    <p:animEffect transition="in" filter="wipe(up)">
                                      <p:cBhvr>
                                        <p:cTn id="38" dur="500"/>
                                        <p:tgtEl>
                                          <p:spTgt spid="4404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44037"/>
                                        </p:tgtEl>
                                        <p:attrNameLst>
                                          <p:attrName>style.visibility</p:attrName>
                                        </p:attrNameLst>
                                      </p:cBhvr>
                                      <p:to>
                                        <p:strVal val="visible"/>
                                      </p:to>
                                    </p:set>
                                    <p:anim calcmode="lin" valueType="num">
                                      <p:cBhvr>
                                        <p:cTn id="43" dur="500" fill="hold"/>
                                        <p:tgtEl>
                                          <p:spTgt spid="44037"/>
                                        </p:tgtEl>
                                        <p:attrNameLst>
                                          <p:attrName>ppt_w</p:attrName>
                                        </p:attrNameLst>
                                      </p:cBhvr>
                                      <p:tavLst>
                                        <p:tav tm="0">
                                          <p:val>
                                            <p:fltVal val="0"/>
                                          </p:val>
                                        </p:tav>
                                        <p:tav tm="100000">
                                          <p:val>
                                            <p:strVal val="#ppt_w"/>
                                          </p:val>
                                        </p:tav>
                                      </p:tavLst>
                                    </p:anim>
                                    <p:anim calcmode="lin" valueType="num">
                                      <p:cBhvr>
                                        <p:cTn id="44" dur="500" fill="hold"/>
                                        <p:tgtEl>
                                          <p:spTgt spid="44037"/>
                                        </p:tgtEl>
                                        <p:attrNameLst>
                                          <p:attrName>ppt_h</p:attrName>
                                        </p:attrNameLst>
                                      </p:cBhvr>
                                      <p:tavLst>
                                        <p:tav tm="0">
                                          <p:val>
                                            <p:strVal val="#ppt_h"/>
                                          </p:val>
                                        </p:tav>
                                        <p:tav tm="100000">
                                          <p:val>
                                            <p:strVal val="#ppt_h"/>
                                          </p:val>
                                        </p:tav>
                                      </p:tavLst>
                                    </p:anim>
                                  </p:childTnLst>
                                </p:cTn>
                              </p:par>
                            </p:childTnLst>
                          </p:cTn>
                        </p:par>
                        <p:par>
                          <p:cTn id="45" fill="hold" nodeType="afterGroup">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4042"/>
                                        </p:tgtEl>
                                        <p:attrNameLst>
                                          <p:attrName>style.visibility</p:attrName>
                                        </p:attrNameLst>
                                      </p:cBhvr>
                                      <p:to>
                                        <p:strVal val="visible"/>
                                      </p:to>
                                    </p:set>
                                    <p:animEffect transition="in" filter="wipe(up)">
                                      <p:cBhvr>
                                        <p:cTn id="48" dur="500"/>
                                        <p:tgtEl>
                                          <p:spTgt spid="4404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44045"/>
                                        </p:tgtEl>
                                        <p:attrNameLst>
                                          <p:attrName>style.visibility</p:attrName>
                                        </p:attrNameLst>
                                      </p:cBhvr>
                                      <p:to>
                                        <p:strVal val="visible"/>
                                      </p:to>
                                    </p:set>
                                    <p:animEffect transition="in" filter="wipe(up)">
                                      <p:cBhvr>
                                        <p:cTn id="53" dur="500"/>
                                        <p:tgtEl>
                                          <p:spTgt spid="44045"/>
                                        </p:tgtEl>
                                      </p:cBhvr>
                                    </p:animEffect>
                                  </p:childTnLst>
                                </p:cTn>
                              </p:par>
                            </p:childTnLst>
                          </p:cTn>
                        </p:par>
                        <p:par>
                          <p:cTn id="54" fill="hold" nodeType="afterGroup">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44043"/>
                                        </p:tgtEl>
                                        <p:attrNameLst>
                                          <p:attrName>style.visibility</p:attrName>
                                        </p:attrNameLst>
                                      </p:cBhvr>
                                      <p:to>
                                        <p:strVal val="visible"/>
                                      </p:to>
                                    </p:set>
                                    <p:animEffect transition="in" filter="wipe(left)">
                                      <p:cBhvr>
                                        <p:cTn id="57" dur="500"/>
                                        <p:tgtEl>
                                          <p:spTgt spid="4404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44038"/>
                                        </p:tgtEl>
                                        <p:attrNameLst>
                                          <p:attrName>style.visibility</p:attrName>
                                        </p:attrNameLst>
                                      </p:cBhvr>
                                      <p:to>
                                        <p:strVal val="visible"/>
                                      </p:to>
                                    </p:set>
                                    <p:anim calcmode="lin" valueType="num">
                                      <p:cBhvr additive="base">
                                        <p:cTn id="62" dur="500" fill="hold"/>
                                        <p:tgtEl>
                                          <p:spTgt spid="44038"/>
                                        </p:tgtEl>
                                        <p:attrNameLst>
                                          <p:attrName>ppt_x</p:attrName>
                                        </p:attrNameLst>
                                      </p:cBhvr>
                                      <p:tavLst>
                                        <p:tav tm="0">
                                          <p:val>
                                            <p:strVal val="0-#ppt_w/2"/>
                                          </p:val>
                                        </p:tav>
                                        <p:tav tm="100000">
                                          <p:val>
                                            <p:strVal val="#ppt_x"/>
                                          </p:val>
                                        </p:tav>
                                      </p:tavLst>
                                    </p:anim>
                                    <p:anim calcmode="lin" valueType="num">
                                      <p:cBhvr additive="base">
                                        <p:cTn id="63" dur="500" fill="hold"/>
                                        <p:tgtEl>
                                          <p:spTgt spid="440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nimBg="1" autoUpdateAnimBg="0"/>
      <p:bldP spid="44035" grpId="0" animBg="1" autoUpdateAnimBg="0"/>
      <p:bldP spid="44036" grpId="0" animBg="1" autoUpdateAnimBg="0"/>
      <p:bldP spid="44037" grpId="0" animBg="1" autoUpdateAnimBg="0"/>
      <p:bldP spid="44038" grpId="0" animBg="1" autoUpdateAnimBg="0"/>
      <p:bldP spid="44039" grpId="0" autoUpdateAnimBg="0"/>
      <p:bldP spid="44040" grpId="0" animBg="1"/>
      <p:bldP spid="44041" grpId="0" animBg="1"/>
      <p:bldP spid="44042" grpId="0" animBg="1"/>
      <p:bldP spid="44043" grpId="0" animBg="1"/>
      <p:bldP spid="44045" grpId="0" animBg="1" autoUpdateAnimBg="0"/>
      <p:bldP spid="4404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11213"/>
            <a:ext cx="7772400" cy="1143000"/>
          </a:xfrm>
        </p:spPr>
        <p:txBody>
          <a:bodyPr/>
          <a:lstStyle/>
          <a:p>
            <a:r>
              <a:rPr lang="en-US" altLang="zh-TW" sz="3800" b="1">
                <a:solidFill>
                  <a:srgbClr val="003399"/>
                </a:solidFill>
                <a:ea typeface="新細明體" panose="02020500000000000000" pitchFamily="18" charset="-120"/>
              </a:rPr>
              <a:t>Market Research</a:t>
            </a:r>
          </a:p>
        </p:txBody>
      </p:sp>
      <p:sp>
        <p:nvSpPr>
          <p:cNvPr id="41987" name="Rectangle 3"/>
          <p:cNvSpPr>
            <a:spLocks noGrp="1" noChangeArrowheads="1"/>
          </p:cNvSpPr>
          <p:nvPr>
            <p:ph type="body" idx="1"/>
          </p:nvPr>
        </p:nvSpPr>
        <p:spPr>
          <a:xfrm>
            <a:off x="685800" y="2182813"/>
            <a:ext cx="7772400" cy="3224212"/>
          </a:xfrm>
        </p:spPr>
        <p:txBody>
          <a:bodyPr/>
          <a:lstStyle/>
          <a:p>
            <a:pPr>
              <a:spcBef>
                <a:spcPct val="80000"/>
              </a:spcBef>
            </a:pPr>
            <a:r>
              <a:rPr lang="en-US" altLang="zh-TW" sz="2400" b="1">
                <a:ea typeface="新細明體" panose="02020500000000000000" pitchFamily="18" charset="-120"/>
              </a:rPr>
              <a:t>Specifies the information necessary to address these issues</a:t>
            </a:r>
          </a:p>
          <a:p>
            <a:pPr>
              <a:spcBef>
                <a:spcPct val="80000"/>
              </a:spcBef>
            </a:pPr>
            <a:r>
              <a:rPr lang="en-US" altLang="zh-TW" sz="2400" b="1">
                <a:ea typeface="新細明體" panose="02020500000000000000" pitchFamily="18" charset="-120"/>
              </a:rPr>
              <a:t>Manages and implements the data collection process</a:t>
            </a:r>
          </a:p>
          <a:p>
            <a:pPr>
              <a:spcBef>
                <a:spcPct val="80000"/>
              </a:spcBef>
            </a:pPr>
            <a:r>
              <a:rPr lang="en-US" altLang="zh-TW" sz="2400" b="1">
                <a:ea typeface="新細明體" panose="02020500000000000000" pitchFamily="18" charset="-120"/>
              </a:rPr>
              <a:t>Analyzes the results</a:t>
            </a:r>
          </a:p>
          <a:p>
            <a:pPr>
              <a:spcBef>
                <a:spcPct val="80000"/>
              </a:spcBef>
            </a:pPr>
            <a:r>
              <a:rPr lang="en-US" altLang="zh-TW" sz="2400" b="1">
                <a:ea typeface="新細明體" panose="02020500000000000000" pitchFamily="18" charset="-120"/>
              </a:rPr>
              <a:t>Communicates the findings and their implications</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Effect transition="in" filter="slide(fromLeft)">
                                      <p:cBhvr>
                                        <p:cTn id="13" dur="500"/>
                                        <p:tgtEl>
                                          <p:spTgt spid="4198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41987">
                                            <p:txEl>
                                              <p:pRg st="1" end="1"/>
                                            </p:txEl>
                                          </p:spTgt>
                                        </p:tgtEl>
                                        <p:attrNameLst>
                                          <p:attrName>style.visibility</p:attrName>
                                        </p:attrNameLst>
                                      </p:cBhvr>
                                      <p:to>
                                        <p:strVal val="visible"/>
                                      </p:to>
                                    </p:set>
                                    <p:animEffect transition="in" filter="slide(fromLeft)">
                                      <p:cBhvr>
                                        <p:cTn id="18" dur="500"/>
                                        <p:tgtEl>
                                          <p:spTgt spid="4198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41987">
                                            <p:txEl>
                                              <p:pRg st="2" end="2"/>
                                            </p:txEl>
                                          </p:spTgt>
                                        </p:tgtEl>
                                        <p:attrNameLst>
                                          <p:attrName>style.visibility</p:attrName>
                                        </p:attrNameLst>
                                      </p:cBhvr>
                                      <p:to>
                                        <p:strVal val="visible"/>
                                      </p:to>
                                    </p:set>
                                    <p:animEffect transition="in" filter="slide(fromLeft)">
                                      <p:cBhvr>
                                        <p:cTn id="23" dur="500"/>
                                        <p:tgtEl>
                                          <p:spTgt spid="419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41987">
                                            <p:txEl>
                                              <p:pRg st="3" end="3"/>
                                            </p:txEl>
                                          </p:spTgt>
                                        </p:tgtEl>
                                        <p:attrNameLst>
                                          <p:attrName>style.visibility</p:attrName>
                                        </p:attrNameLst>
                                      </p:cBhvr>
                                      <p:to>
                                        <p:strVal val="visible"/>
                                      </p:to>
                                    </p:set>
                                    <p:animEffect transition="in" filter="slide(fromLeft)">
                                      <p:cBhvr>
                                        <p:cTn id="28"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Research</a:t>
            </a:r>
            <a:endParaRPr lang="en-US" dirty="0"/>
          </a:p>
        </p:txBody>
      </p:sp>
      <p:sp>
        <p:nvSpPr>
          <p:cNvPr id="3" name="Content Placeholder 2"/>
          <p:cNvSpPr>
            <a:spLocks noGrp="1"/>
          </p:cNvSpPr>
          <p:nvPr>
            <p:ph idx="1"/>
          </p:nvPr>
        </p:nvSpPr>
        <p:spPr/>
        <p:txBody>
          <a:bodyPr/>
          <a:lstStyle/>
          <a:p>
            <a:r>
              <a:rPr lang="en-US" i="1" dirty="0"/>
              <a:t>Online research:</a:t>
            </a:r>
            <a:r>
              <a:rPr lang="en-US" dirty="0"/>
              <a:t> the use of computer networks, including the Internet, to assist in any phase of the marketing research process including development of the problem, research design, data gathering, analysis, and report writing and distribution</a:t>
            </a:r>
          </a:p>
          <a:p>
            <a:endParaRPr lang="en-US" dirty="0"/>
          </a:p>
        </p:txBody>
      </p:sp>
    </p:spTree>
    <p:extLst>
      <p:ext uri="{BB962C8B-B14F-4D97-AF65-F5344CB8AC3E}">
        <p14:creationId xmlns:p14="http://schemas.microsoft.com/office/powerpoint/2010/main" val="2152242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a:t>
            </a:r>
            <a:r>
              <a:rPr lang="en-US" dirty="0" smtClean="0"/>
              <a:t> </a:t>
            </a:r>
            <a:r>
              <a:rPr lang="en-US" dirty="0"/>
              <a:t>key steps </a:t>
            </a:r>
            <a:r>
              <a:rPr lang="en-US" dirty="0" smtClean="0"/>
              <a:t>in Marketing Research</a:t>
            </a:r>
            <a:endParaRPr lang="en-US" dirty="0"/>
          </a:p>
        </p:txBody>
      </p:sp>
      <p:sp>
        <p:nvSpPr>
          <p:cNvPr id="3" name="Content Placeholder 2"/>
          <p:cNvSpPr>
            <a:spLocks noGrp="1"/>
          </p:cNvSpPr>
          <p:nvPr>
            <p:ph idx="1"/>
          </p:nvPr>
        </p:nvSpPr>
        <p:spPr/>
        <p:txBody>
          <a:bodyPr/>
          <a:lstStyle/>
          <a:p>
            <a:pPr marL="514350" indent="-514350">
              <a:lnSpc>
                <a:spcPct val="150000"/>
              </a:lnSpc>
              <a:buFont typeface="+mj-lt"/>
              <a:buAutoNum type="arabicPeriod"/>
            </a:pPr>
            <a:r>
              <a:rPr lang="en-US" dirty="0"/>
              <a:t>Define the </a:t>
            </a:r>
            <a:r>
              <a:rPr lang="en-US" dirty="0" smtClean="0"/>
              <a:t>Problem</a:t>
            </a:r>
          </a:p>
          <a:p>
            <a:pPr marL="514350" indent="-514350">
              <a:lnSpc>
                <a:spcPct val="150000"/>
              </a:lnSpc>
              <a:buFont typeface="+mj-lt"/>
              <a:buAutoNum type="arabicPeriod"/>
            </a:pPr>
            <a:r>
              <a:rPr lang="en-US" dirty="0"/>
              <a:t>Collect the </a:t>
            </a:r>
            <a:r>
              <a:rPr lang="en-US" dirty="0" smtClean="0"/>
              <a:t>Data</a:t>
            </a:r>
          </a:p>
          <a:p>
            <a:pPr marL="514350" indent="-514350">
              <a:lnSpc>
                <a:spcPct val="150000"/>
              </a:lnSpc>
              <a:buFont typeface="+mj-lt"/>
              <a:buAutoNum type="arabicPeriod"/>
            </a:pPr>
            <a:r>
              <a:rPr lang="en-US" dirty="0" err="1"/>
              <a:t>Analyse</a:t>
            </a:r>
            <a:r>
              <a:rPr lang="en-US" dirty="0"/>
              <a:t> and interpret the </a:t>
            </a:r>
            <a:r>
              <a:rPr lang="en-US" dirty="0" smtClean="0"/>
              <a:t>data</a:t>
            </a:r>
          </a:p>
          <a:p>
            <a:pPr marL="514350" indent="-514350">
              <a:lnSpc>
                <a:spcPct val="150000"/>
              </a:lnSpc>
              <a:buFont typeface="+mj-lt"/>
              <a:buAutoNum type="arabicPeriod"/>
            </a:pPr>
            <a:r>
              <a:rPr lang="en-US" dirty="0"/>
              <a:t>Reach a </a:t>
            </a:r>
            <a:r>
              <a:rPr lang="en-US" dirty="0" smtClean="0"/>
              <a:t>conclusion</a:t>
            </a:r>
          </a:p>
          <a:p>
            <a:pPr marL="514350" indent="-514350">
              <a:lnSpc>
                <a:spcPct val="150000"/>
              </a:lnSpc>
              <a:buFont typeface="+mj-lt"/>
              <a:buAutoNum type="arabicPeriod"/>
            </a:pPr>
            <a:r>
              <a:rPr lang="en-US" dirty="0"/>
              <a:t>Implement your </a:t>
            </a:r>
            <a:r>
              <a:rPr lang="en-US" dirty="0" smtClean="0"/>
              <a:t>research</a:t>
            </a:r>
          </a:p>
          <a:p>
            <a:pPr marL="0" indent="0">
              <a:buNone/>
            </a:pPr>
            <a:endParaRPr lang="en-US" dirty="0"/>
          </a:p>
        </p:txBody>
      </p:sp>
    </p:spTree>
    <p:extLst>
      <p:ext uri="{BB962C8B-B14F-4D97-AF65-F5344CB8AC3E}">
        <p14:creationId xmlns:p14="http://schemas.microsoft.com/office/powerpoint/2010/main" val="78152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Define </a:t>
            </a:r>
            <a:r>
              <a:rPr lang="en-US" dirty="0"/>
              <a:t>the </a:t>
            </a:r>
            <a:r>
              <a:rPr lang="en-US" dirty="0" smtClean="0"/>
              <a:t>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a:t>this stage you need to identify the actual problems that are relating to the apparent symptoms. </a:t>
            </a:r>
            <a:endParaRPr lang="en-US" dirty="0" smtClean="0"/>
          </a:p>
          <a:p>
            <a:r>
              <a:rPr lang="en-US" dirty="0"/>
              <a:t>What information is needed in order to solve the problem</a:t>
            </a:r>
            <a:r>
              <a:rPr lang="en-US" dirty="0" smtClean="0"/>
              <a:t>?</a:t>
            </a:r>
          </a:p>
          <a:p>
            <a:r>
              <a:rPr lang="en-US" dirty="0" smtClean="0"/>
              <a:t>For </a:t>
            </a:r>
            <a:r>
              <a:rPr lang="en-US" dirty="0"/>
              <a:t>example, poor sales within a business are </a:t>
            </a:r>
            <a:r>
              <a:rPr lang="en-US" dirty="0" smtClean="0"/>
              <a:t>not the </a:t>
            </a:r>
            <a:r>
              <a:rPr lang="en-US" dirty="0"/>
              <a:t>problem, they are the symptom of a larger issue such as a weak marketing strategy.</a:t>
            </a:r>
          </a:p>
        </p:txBody>
      </p:sp>
    </p:spTree>
    <p:extLst>
      <p:ext uri="{BB962C8B-B14F-4D97-AF65-F5344CB8AC3E}">
        <p14:creationId xmlns:p14="http://schemas.microsoft.com/office/powerpoint/2010/main" val="28090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Further business problems may include</a:t>
            </a:r>
            <a:r>
              <a:rPr lang="en-US" sz="3600" dirty="0" smtClean="0"/>
              <a:t>:</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Who </a:t>
            </a:r>
            <a:r>
              <a:rPr lang="en-US" dirty="0"/>
              <a:t>are your target customers</a:t>
            </a:r>
            <a:r>
              <a:rPr lang="en-US" dirty="0" smtClean="0"/>
              <a:t>?</a:t>
            </a:r>
          </a:p>
          <a:p>
            <a:r>
              <a:rPr lang="en-US" dirty="0"/>
              <a:t>What method could be implemented to reach these customers?</a:t>
            </a:r>
          </a:p>
          <a:p>
            <a:r>
              <a:rPr lang="en-US" dirty="0"/>
              <a:t>Who are your customers and what advantages and disadvantages do they have over your business?</a:t>
            </a:r>
          </a:p>
          <a:p>
            <a:r>
              <a:rPr lang="en-US" dirty="0"/>
              <a:t>What size is the consumer market you are trying to engage?</a:t>
            </a:r>
          </a:p>
        </p:txBody>
      </p:sp>
    </p:spTree>
    <p:extLst>
      <p:ext uri="{BB962C8B-B14F-4D97-AF65-F5344CB8AC3E}">
        <p14:creationId xmlns:p14="http://schemas.microsoft.com/office/powerpoint/2010/main" val="3506605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2276</TotalTime>
  <Words>1496</Words>
  <Application>Microsoft Office PowerPoint</Application>
  <PresentationFormat>Předvádění na obrazovce (4:3)</PresentationFormat>
  <Paragraphs>308</Paragraphs>
  <Slides>36</Slides>
  <Notes>2</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36</vt:i4>
      </vt:variant>
    </vt:vector>
  </HeadingPairs>
  <TitlesOfParts>
    <vt:vector size="44" baseType="lpstr">
      <vt:lpstr>Arial</vt:lpstr>
      <vt:lpstr>新細明體</vt:lpstr>
      <vt:lpstr>Tahoma</vt:lpstr>
      <vt:lpstr>Wingdings</vt:lpstr>
      <vt:lpstr>Times New Roman</vt:lpstr>
      <vt:lpstr>New York</vt:lpstr>
      <vt:lpstr>Blank Presentation</vt:lpstr>
      <vt:lpstr>Microsoft Word Document</vt:lpstr>
      <vt:lpstr>Introduction to Marketing Research</vt:lpstr>
      <vt:lpstr>Prezentace aplikace PowerPoint</vt:lpstr>
      <vt:lpstr>Definition of Marketing Research</vt:lpstr>
      <vt:lpstr>Prezentace aplikace PowerPoint</vt:lpstr>
      <vt:lpstr>Market Research</vt:lpstr>
      <vt:lpstr>Online Research</vt:lpstr>
      <vt:lpstr>5 key steps in Marketing Research</vt:lpstr>
      <vt:lpstr>Define the Problem</vt:lpstr>
      <vt:lpstr>Further business problems may include:</vt:lpstr>
      <vt:lpstr>Collect the Data</vt:lpstr>
      <vt:lpstr>Collection methods and techniques</vt:lpstr>
      <vt:lpstr>Analyse and interpret the data</vt:lpstr>
      <vt:lpstr>Reach a conclusion</vt:lpstr>
      <vt:lpstr>Implement your research</vt:lpstr>
      <vt:lpstr>Demand Forecasting</vt:lpstr>
      <vt:lpstr>Simple Survey Method</vt:lpstr>
      <vt:lpstr>Complex Statistical Methods:</vt:lpstr>
      <vt:lpstr>Classification of Marketing Research</vt:lpstr>
      <vt:lpstr>Prezentace aplikace PowerPoint</vt:lpstr>
      <vt:lpstr>Problem Solving Research</vt:lpstr>
      <vt:lpstr>Problem Solving Research</vt:lpstr>
      <vt:lpstr>Problem Solving Research</vt:lpstr>
      <vt:lpstr>Table 1.1 Problem Solving Research </vt:lpstr>
      <vt:lpstr>Table 1.1 Problem Solving Research (Cont.)</vt:lpstr>
      <vt:lpstr>Problem  Solving  Research  (Cont.)</vt:lpstr>
      <vt:lpstr>Table 1.1 Problem Solving Research (Cont.)</vt:lpstr>
      <vt:lpstr>Prezentace aplikace PowerPoint</vt:lpstr>
      <vt:lpstr>Prezentace aplikace PowerPoint</vt:lpstr>
      <vt:lpstr>Prezentace aplikace PowerPoint</vt:lpstr>
      <vt:lpstr>Prezentace aplikace PowerPoint</vt:lpstr>
      <vt:lpstr>Marketing Research Suppliers &amp; Services</vt:lpstr>
      <vt:lpstr>Criteria for Selecting a Research Supplier</vt:lpstr>
      <vt:lpstr>Prezentace aplikace PowerPoint</vt:lpstr>
      <vt:lpstr>Figure 1.9 Marketing Information Systems (MIS) vs. Decision Support Systems (DSS)</vt:lpstr>
      <vt:lpstr>Prezentace aplikace PowerPoint</vt:lpstr>
      <vt:lpstr>Assigment of semmester work</vt:lpstr>
    </vt:vector>
  </TitlesOfParts>
  <Company>Georgia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Allvine</dc:creator>
  <cp:lastModifiedBy>Ing. Leonard Walletzký, Ph.D.</cp:lastModifiedBy>
  <cp:revision>142</cp:revision>
  <cp:lastPrinted>2015-03-30T05:30:51Z</cp:lastPrinted>
  <dcterms:created xsi:type="dcterms:W3CDTF">1999-03-03T18:32:14Z</dcterms:created>
  <dcterms:modified xsi:type="dcterms:W3CDTF">2015-03-30T10:40:49Z</dcterms:modified>
</cp:coreProperties>
</file>