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80" r:id="rId2"/>
    <p:sldId id="281" r:id="rId3"/>
    <p:sldId id="282" r:id="rId4"/>
    <p:sldId id="283" r:id="rId5"/>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5" r:id="rId21"/>
    <p:sldId id="276" r:id="rId22"/>
    <p:sldId id="277" r:id="rId23"/>
    <p:sldId id="278" r:id="rId24"/>
    <p:sldId id="279" r:id="rId25"/>
    <p:sldId id="271" r:id="rId26"/>
    <p:sldId id="272" r:id="rId27"/>
    <p:sldId id="273" r:id="rId28"/>
    <p:sldId id="274"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97" autoAdjust="0"/>
    <p:restoredTop sz="94660"/>
  </p:normalViewPr>
  <p:slideViewPr>
    <p:cSldViewPr>
      <p:cViewPr varScale="1">
        <p:scale>
          <a:sx n="49" d="100"/>
          <a:sy n="49" d="100"/>
        </p:scale>
        <p:origin x="-92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58F55E-680F-4D35-97BE-D40DDC2C9853}" type="datetimeFigureOut">
              <a:rPr lang="en-GB" smtClean="0"/>
              <a:t>07/09/2011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6D7A60-2A86-40FB-810F-300F89773C8F}" type="slidenum">
              <a:rPr lang="en-GB" smtClean="0"/>
              <a:t>‹#›</a:t>
            </a:fld>
            <a:endParaRPr lang="en-GB"/>
          </a:p>
        </p:txBody>
      </p:sp>
    </p:spTree>
    <p:extLst>
      <p:ext uri="{BB962C8B-B14F-4D97-AF65-F5344CB8AC3E}">
        <p14:creationId xmlns:p14="http://schemas.microsoft.com/office/powerpoint/2010/main" val="4093809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0FE6FF-80EA-4BBF-9A96-F588AC764A85}" type="slidenum">
              <a:rPr lang="en-US" smtClean="0"/>
              <a:t>2</a:t>
            </a:fld>
            <a:endParaRPr lang="en-US"/>
          </a:p>
        </p:txBody>
      </p:sp>
    </p:spTree>
    <p:extLst>
      <p:ext uri="{BB962C8B-B14F-4D97-AF65-F5344CB8AC3E}">
        <p14:creationId xmlns:p14="http://schemas.microsoft.com/office/powerpoint/2010/main" val="2275671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9/7/2011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9/7/2011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9/7/2011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9/7/2011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9/7/2011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9/7/2011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9/7/2011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9/7/2011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9/7/2011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9/7/2011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9/7/2011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9/7/2011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en.wikipedia.org/wiki/PepsiCo"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12" y="-1"/>
            <a:ext cx="9164811"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31499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Saurabh\Desktop\kfc.png"/>
          <p:cNvPicPr>
            <a:picLocks noChangeAspect="1" noChangeArrowheads="1"/>
          </p:cNvPicPr>
          <p:nvPr/>
        </p:nvPicPr>
        <p:blipFill>
          <a:blip r:embed="rId2" cstate="print"/>
          <a:srcRect/>
          <a:stretch>
            <a:fillRect/>
          </a:stretch>
        </p:blipFill>
        <p:spPr bwMode="auto">
          <a:xfrm>
            <a:off x="17463" y="0"/>
            <a:ext cx="9107487" cy="6858000"/>
          </a:xfrm>
          <a:prstGeom prst="rect">
            <a:avLst/>
          </a:prstGeom>
          <a:noFill/>
        </p:spPr>
      </p:pic>
      <p:sp>
        <p:nvSpPr>
          <p:cNvPr id="2" name="Title 1"/>
          <p:cNvSpPr>
            <a:spLocks noGrp="1"/>
          </p:cNvSpPr>
          <p:nvPr>
            <p:ph type="title"/>
          </p:nvPr>
        </p:nvSpPr>
        <p:spPr/>
        <p:txBody>
          <a:bodyPr/>
          <a:lstStyle/>
          <a:p>
            <a:r>
              <a:rPr lang="en-US" dirty="0" smtClean="0">
                <a:solidFill>
                  <a:schemeClr val="bg1"/>
                </a:solidFill>
              </a:rPr>
              <a:t>MARKETING</a:t>
            </a:r>
            <a:endParaRPr lang="en-US" dirty="0">
              <a:solidFill>
                <a:schemeClr val="bg1"/>
              </a:solidFill>
            </a:endParaRPr>
          </a:p>
        </p:txBody>
      </p:sp>
      <p:sp>
        <p:nvSpPr>
          <p:cNvPr id="3" name="Content Placeholder 2"/>
          <p:cNvSpPr>
            <a:spLocks noGrp="1"/>
          </p:cNvSpPr>
          <p:nvPr>
            <p:ph idx="1"/>
          </p:nvPr>
        </p:nvSpPr>
        <p:spPr/>
        <p:txBody>
          <a:bodyPr>
            <a:noAutofit/>
          </a:bodyPr>
          <a:lstStyle/>
          <a:p>
            <a:pPr>
              <a:buNone/>
            </a:pPr>
            <a:r>
              <a:rPr lang="en-US" sz="1800" dirty="0" smtClean="0">
                <a:solidFill>
                  <a:schemeClr val="bg1"/>
                </a:solidFill>
              </a:rPr>
              <a:t>There are 4 P’s of marketing</a:t>
            </a:r>
          </a:p>
          <a:p>
            <a:pPr marL="457200" indent="-457200">
              <a:buFont typeface="+mj-lt"/>
              <a:buAutoNum type="arabicPeriod"/>
            </a:pPr>
            <a:r>
              <a:rPr lang="en-US" sz="1800" dirty="0" smtClean="0">
                <a:solidFill>
                  <a:schemeClr val="bg1"/>
                </a:solidFill>
              </a:rPr>
              <a:t>Production : KFC has the special raspy for chicken products that is why, KFC known as a chicken specialist all over the globe. KFC target the Asia and east side because they observe that they people are like the chicken products, so they enter in the market due to the demand of their chicken products.</a:t>
            </a:r>
          </a:p>
          <a:p>
            <a:pPr marL="457200" indent="-457200">
              <a:buFont typeface="+mj-lt"/>
              <a:buAutoNum type="arabicPeriod"/>
            </a:pPr>
            <a:endParaRPr lang="en-US" sz="1800" dirty="0" smtClean="0">
              <a:solidFill>
                <a:schemeClr val="bg1"/>
              </a:solidFill>
            </a:endParaRPr>
          </a:p>
          <a:p>
            <a:pPr>
              <a:buFont typeface="+mj-lt"/>
              <a:buAutoNum type="arabicPeriod"/>
            </a:pPr>
            <a:r>
              <a:rPr lang="en-US" sz="1800" dirty="0" smtClean="0">
                <a:solidFill>
                  <a:schemeClr val="bg1"/>
                </a:solidFill>
              </a:rPr>
              <a:t>Pricing : KFC during pricing their products keep the different points in the mind like they adopt the cost base price strategy. Pricing of the product includes the Government taxes and excise duties and then they come at final stage of determine the price of their products. KFC prices of products are a bit high according to the market segment and it is also compatible to the standards of their products. </a:t>
            </a:r>
          </a:p>
          <a:p>
            <a:pPr>
              <a:buNone/>
            </a:pPr>
            <a:r>
              <a:rPr lang="en-US" sz="1800" b="1" dirty="0" smtClean="0">
                <a:solidFill>
                  <a:schemeClr val="bg1"/>
                </a:solidFill>
              </a:rPr>
              <a:t>Total Pounds of Chicken Served in KFC Restaurant Annually =</a:t>
            </a:r>
            <a:r>
              <a:rPr lang="en-US" sz="1800" dirty="0" smtClean="0">
                <a:solidFill>
                  <a:schemeClr val="bg1"/>
                </a:solidFill>
              </a:rPr>
              <a:t>1.914 Billion</a:t>
            </a:r>
          </a:p>
          <a:p>
            <a:pPr>
              <a:buNone/>
            </a:pPr>
            <a:r>
              <a:rPr lang="en-US" sz="1800" b="1" dirty="0" smtClean="0">
                <a:solidFill>
                  <a:schemeClr val="bg1"/>
                </a:solidFill>
              </a:rPr>
              <a:t>Total KFC Chicken Pieces Sold Annually = 5.89 Billion</a:t>
            </a:r>
          </a:p>
          <a:p>
            <a:pPr>
              <a:buNone/>
            </a:pPr>
            <a:r>
              <a:rPr lang="en-US" sz="1800" b="1" dirty="0" smtClean="0">
                <a:solidFill>
                  <a:schemeClr val="bg1"/>
                </a:solidFill>
              </a:rPr>
              <a:t>Total Retail Sales = $8.9 Billion</a:t>
            </a:r>
          </a:p>
          <a:p>
            <a:pPr>
              <a:buNone/>
            </a:pPr>
            <a:r>
              <a:rPr lang="en-US" sz="1800" b="1" dirty="0" smtClean="0"/>
              <a:t>Sales Price of per Chicken Piece </a:t>
            </a:r>
            <a:r>
              <a:rPr lang="en-US" sz="1800" dirty="0" smtClean="0"/>
              <a:t>=$1.51</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Saurabh\Desktop\kfc.png"/>
          <p:cNvPicPr>
            <a:picLocks noChangeAspect="1" noChangeArrowheads="1"/>
          </p:cNvPicPr>
          <p:nvPr/>
        </p:nvPicPr>
        <p:blipFill>
          <a:blip r:embed="rId2" cstate="print"/>
          <a:srcRect/>
          <a:stretch>
            <a:fillRect/>
          </a:stretch>
        </p:blipFill>
        <p:spPr bwMode="auto">
          <a:xfrm>
            <a:off x="0" y="0"/>
            <a:ext cx="9144000" cy="6857999"/>
          </a:xfrm>
          <a:prstGeom prst="rect">
            <a:avLst/>
          </a:prstGeom>
          <a:noFill/>
        </p:spPr>
      </p:pic>
      <p:sp>
        <p:nvSpPr>
          <p:cNvPr id="3" name="Content Placeholder 2"/>
          <p:cNvSpPr>
            <a:spLocks noGrp="1"/>
          </p:cNvSpPr>
          <p:nvPr>
            <p:ph idx="1"/>
          </p:nvPr>
        </p:nvSpPr>
        <p:spPr>
          <a:xfrm>
            <a:off x="315686" y="1371600"/>
            <a:ext cx="8839200" cy="6096000"/>
          </a:xfrm>
        </p:spPr>
        <p:txBody>
          <a:bodyPr>
            <a:normAutofit/>
          </a:bodyPr>
          <a:lstStyle/>
          <a:p>
            <a:pPr>
              <a:buAutoNum type="arabicPeriod" startAt="3"/>
            </a:pPr>
            <a:r>
              <a:rPr lang="en-US" sz="1800" dirty="0" smtClean="0">
                <a:solidFill>
                  <a:schemeClr val="bg1"/>
                </a:solidFill>
              </a:rPr>
              <a:t>Promotion : KFC uses the bill boards the major source of advertisement and one of the most important thing that they uses media especially the newspapers to promote their products. They are also creating awareness among the masses about their existing product range as well they tell us about the future projects.</a:t>
            </a:r>
          </a:p>
          <a:p>
            <a:pPr>
              <a:buNone/>
            </a:pPr>
            <a:endParaRPr lang="en-US" sz="1800" dirty="0" smtClean="0">
              <a:solidFill>
                <a:schemeClr val="bg1"/>
              </a:solidFill>
            </a:endParaRPr>
          </a:p>
          <a:p>
            <a:pPr>
              <a:buNone/>
            </a:pPr>
            <a:r>
              <a:rPr lang="en-US" sz="1800" dirty="0" smtClean="0">
                <a:solidFill>
                  <a:schemeClr val="bg1"/>
                </a:solidFill>
              </a:rPr>
              <a:t> 4.   Placement : For, KFC the placement of the product is not important but the placement of the restaurant is important we can easily judge that the KFC target the place for their restaurant, which is well known and is in the Porsche area where the income level of the people is high then the middle class level. Because the prices of the KFC products is high with comparison to the local products manufacturer who are dealing in the same kind of product in which KFC is dealing but the prices of the KFC is high due to special taste, high quality, and due to international brand, it is the world recognized fast food restaurant all around the world. So, for the placing strategy, KFC chose the well income class area for their restaurants.</a:t>
            </a:r>
          </a:p>
          <a:p>
            <a:endParaRPr lang="en-US" sz="1800" dirty="0" smtClean="0"/>
          </a:p>
          <a:p>
            <a:pPr>
              <a:buNone/>
            </a:pPr>
            <a:endParaRPr lang="en-US" sz="1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9161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0" name="Title 2"/>
          <p:cNvSpPr>
            <a:spLocks noGrp="1"/>
          </p:cNvSpPr>
          <p:nvPr>
            <p:ph type="title"/>
          </p:nvPr>
        </p:nvSpPr>
        <p:spPr/>
        <p:txBody>
          <a:bodyPr>
            <a:normAutofit fontScale="90000"/>
          </a:bodyPr>
          <a:lstStyle/>
          <a:p>
            <a:pPr algn="l"/>
            <a:r>
              <a:rPr lang="en-GB" sz="3200" dirty="0" smtClean="0"/>
              <a:t/>
            </a:r>
            <a:br>
              <a:rPr lang="en-GB" sz="3200" dirty="0" smtClean="0"/>
            </a:br>
            <a:r>
              <a:rPr lang="en-GB" sz="3200" dirty="0" smtClean="0"/>
              <a:t/>
            </a:r>
            <a:br>
              <a:rPr lang="en-GB" sz="3200" dirty="0" smtClean="0"/>
            </a:br>
            <a:r>
              <a:rPr lang="en-GB" sz="3200" dirty="0" smtClean="0"/>
              <a:t/>
            </a:r>
            <a:br>
              <a:rPr lang="en-GB" sz="3200" dirty="0" smtClean="0"/>
            </a:br>
            <a:r>
              <a:rPr lang="en-GB" sz="3200" dirty="0" smtClean="0"/>
              <a:t/>
            </a:r>
            <a:br>
              <a:rPr lang="en-GB" sz="3200" dirty="0" smtClean="0"/>
            </a:br>
            <a:r>
              <a:rPr lang="en-GB" sz="3200" dirty="0" smtClean="0"/>
              <a:t/>
            </a:r>
            <a:br>
              <a:rPr lang="en-GB" sz="3200" dirty="0" smtClean="0"/>
            </a:br>
            <a:r>
              <a:rPr lang="en-GB" sz="3200" dirty="0" smtClean="0"/>
              <a:t/>
            </a:r>
            <a:br>
              <a:rPr lang="en-GB" sz="3200" dirty="0" smtClean="0"/>
            </a:br>
            <a:r>
              <a:rPr lang="en-GB" sz="3200" dirty="0" smtClean="0"/>
              <a:t/>
            </a:r>
            <a:br>
              <a:rPr lang="en-GB" sz="3200" dirty="0" smtClean="0"/>
            </a:br>
            <a:r>
              <a:rPr lang="en-GB" sz="3200" dirty="0" smtClean="0"/>
              <a:t/>
            </a:r>
            <a:br>
              <a:rPr lang="en-GB" sz="3200" dirty="0" smtClean="0"/>
            </a:br>
            <a:r>
              <a:rPr lang="en-GB" sz="3200" dirty="0" smtClean="0"/>
              <a:t/>
            </a:r>
            <a:br>
              <a:rPr lang="en-GB" sz="3200" dirty="0" smtClean="0"/>
            </a:br>
            <a:r>
              <a:rPr lang="en-GB" sz="3200" dirty="0" smtClean="0"/>
              <a:t/>
            </a:r>
            <a:br>
              <a:rPr lang="en-GB" sz="3200" dirty="0" smtClean="0"/>
            </a:br>
            <a:r>
              <a:rPr lang="en-GB" sz="3200" dirty="0" smtClean="0"/>
              <a:t/>
            </a:r>
            <a:br>
              <a:rPr lang="en-GB" sz="3200" dirty="0" smtClean="0"/>
            </a:br>
            <a:r>
              <a:rPr lang="en-GB" sz="3200" dirty="0"/>
              <a:t/>
            </a:r>
            <a:br>
              <a:rPr lang="en-GB" sz="3200" dirty="0"/>
            </a:br>
            <a:r>
              <a:rPr lang="en-GB" sz="3200" dirty="0" smtClean="0"/>
              <a:t/>
            </a:r>
            <a:br>
              <a:rPr lang="en-GB" sz="3200" dirty="0" smtClean="0"/>
            </a:br>
            <a:r>
              <a:rPr lang="en-GB" sz="4000" dirty="0" smtClean="0">
                <a:solidFill>
                  <a:schemeClr val="bg1"/>
                </a:solidFill>
              </a:rPr>
              <a:t>KFC IN INDIA!</a:t>
            </a:r>
            <a:r>
              <a:rPr lang="en-GB" sz="3200" dirty="0" smtClean="0">
                <a:solidFill>
                  <a:schemeClr val="bg1"/>
                </a:solidFill>
              </a:rPr>
              <a:t/>
            </a:r>
            <a:br>
              <a:rPr lang="en-GB" sz="3200" dirty="0" smtClean="0">
                <a:solidFill>
                  <a:schemeClr val="bg1"/>
                </a:solidFill>
              </a:rPr>
            </a:br>
            <a:r>
              <a:rPr lang="en-GB" sz="3200" dirty="0" smtClean="0">
                <a:solidFill>
                  <a:schemeClr val="bg1"/>
                </a:solidFill>
              </a:rPr>
              <a:t>KFC is the largest brand of Yum Restaurants, a company that owns other leading brands like Pizza Hut, Taco Bell, A&amp;W and Long John Silver. Renowned worldwide for it’s </a:t>
            </a:r>
            <a:r>
              <a:rPr lang="en-GB" sz="3600" dirty="0" smtClean="0">
                <a:solidFill>
                  <a:schemeClr val="bg1"/>
                </a:solidFill>
                <a:latin typeface="Agency FB" pitchFamily="34" charset="0"/>
              </a:rPr>
              <a:t>finger licking good</a:t>
            </a:r>
            <a:r>
              <a:rPr lang="en-GB" sz="3200" dirty="0" smtClean="0">
                <a:solidFill>
                  <a:schemeClr val="bg1"/>
                </a:solidFill>
              </a:rPr>
              <a:t/>
            </a:r>
            <a:br>
              <a:rPr lang="en-GB" sz="3200" dirty="0" smtClean="0">
                <a:solidFill>
                  <a:schemeClr val="bg1"/>
                </a:solidFill>
              </a:rPr>
            </a:br>
            <a:r>
              <a:rPr lang="en-GB" sz="3200" dirty="0" smtClean="0">
                <a:solidFill>
                  <a:schemeClr val="bg1"/>
                </a:solidFill>
              </a:rPr>
              <a:t>food, KFC offers its signature products in India too! In India, KFC is growing rapidly and today has presence in 21 cities with close to 107 restaurants.</a:t>
            </a:r>
            <a:r>
              <a:rPr lang="en-GB" sz="3200" dirty="0" smtClean="0"/>
              <a:t/>
            </a:r>
            <a:br>
              <a:rPr lang="en-GB" sz="3200" dirty="0" smtClean="0"/>
            </a:br>
            <a:endParaRPr lang="en-GB" sz="3200" dirty="0" smtClean="0"/>
          </a:p>
        </p:txBody>
      </p:sp>
      <p:sp>
        <p:nvSpPr>
          <p:cNvPr id="2051" name="Rectangle 4"/>
          <p:cNvSpPr>
            <a:spLocks noChangeArrowheads="1"/>
          </p:cNvSpPr>
          <p:nvPr/>
        </p:nvSpPr>
        <p:spPr bwMode="auto">
          <a:xfrm>
            <a:off x="2124075" y="5157788"/>
            <a:ext cx="4572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a:t> </a:t>
            </a:r>
          </a:p>
        </p:txBody>
      </p:sp>
    </p:spTree>
    <p:extLst>
      <p:ext uri="{BB962C8B-B14F-4D97-AF65-F5344CB8AC3E}">
        <p14:creationId xmlns:p14="http://schemas.microsoft.com/office/powerpoint/2010/main" val="27549056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9161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4" name="Title 1"/>
          <p:cNvSpPr>
            <a:spLocks noGrp="1"/>
          </p:cNvSpPr>
          <p:nvPr>
            <p:ph type="title"/>
          </p:nvPr>
        </p:nvSpPr>
        <p:spPr/>
        <p:txBody>
          <a:bodyPr/>
          <a:lstStyle/>
          <a:p>
            <a:pPr eaLnBrk="1" hangingPunct="1"/>
            <a:r>
              <a:rPr lang="en-IN" dirty="0" smtClean="0">
                <a:solidFill>
                  <a:schemeClr val="bg1"/>
                </a:solidFill>
              </a:rPr>
              <a:t>Target market</a:t>
            </a:r>
            <a:endParaRPr lang="en-GB" dirty="0" smtClean="0">
              <a:solidFill>
                <a:schemeClr val="bg1"/>
              </a:solidFill>
            </a:endParaRPr>
          </a:p>
        </p:txBody>
      </p:sp>
      <p:sp>
        <p:nvSpPr>
          <p:cNvPr id="3075" name="Content Placeholder 2"/>
          <p:cNvSpPr>
            <a:spLocks noGrp="1"/>
          </p:cNvSpPr>
          <p:nvPr>
            <p:ph idx="1"/>
          </p:nvPr>
        </p:nvSpPr>
        <p:spPr/>
        <p:txBody>
          <a:bodyPr/>
          <a:lstStyle/>
          <a:p>
            <a:pPr eaLnBrk="1" hangingPunct="1"/>
            <a:r>
              <a:rPr lang="en-GB" dirty="0" smtClean="0"/>
              <a:t> </a:t>
            </a:r>
            <a:r>
              <a:rPr lang="en-GB" b="1" dirty="0" smtClean="0">
                <a:solidFill>
                  <a:schemeClr val="bg1"/>
                </a:solidFill>
              </a:rPr>
              <a:t>Geography</a:t>
            </a:r>
            <a:r>
              <a:rPr lang="en-GB" dirty="0" smtClean="0">
                <a:solidFill>
                  <a:schemeClr val="bg1"/>
                </a:solidFill>
              </a:rPr>
              <a:t>: India Metros and Tier II Cities</a:t>
            </a:r>
          </a:p>
          <a:p>
            <a:pPr eaLnBrk="1" hangingPunct="1"/>
            <a:r>
              <a:rPr lang="en-GB" dirty="0" smtClean="0">
                <a:solidFill>
                  <a:schemeClr val="bg1"/>
                </a:solidFill>
              </a:rPr>
              <a:t> </a:t>
            </a:r>
            <a:r>
              <a:rPr lang="en-GB" b="1" dirty="0" smtClean="0">
                <a:solidFill>
                  <a:schemeClr val="bg1"/>
                </a:solidFill>
              </a:rPr>
              <a:t>Demography</a:t>
            </a:r>
            <a:r>
              <a:rPr lang="en-GB" dirty="0" smtClean="0">
                <a:solidFill>
                  <a:schemeClr val="bg1"/>
                </a:solidFill>
              </a:rPr>
              <a:t>: Urban people of both genders aged between 15 to 45 years of age.</a:t>
            </a:r>
            <a:endParaRPr lang="en-GB" i="1" dirty="0" smtClean="0">
              <a:solidFill>
                <a:schemeClr val="bg1"/>
              </a:solidFill>
            </a:endParaRPr>
          </a:p>
          <a:p>
            <a:pPr eaLnBrk="1" hangingPunct="1"/>
            <a:r>
              <a:rPr lang="en-GB" dirty="0" smtClean="0">
                <a:solidFill>
                  <a:schemeClr val="bg1"/>
                </a:solidFill>
              </a:rPr>
              <a:t> </a:t>
            </a:r>
            <a:r>
              <a:rPr lang="en-GB" b="1" dirty="0" smtClean="0">
                <a:solidFill>
                  <a:schemeClr val="bg1"/>
                </a:solidFill>
              </a:rPr>
              <a:t>Income Group</a:t>
            </a:r>
            <a:r>
              <a:rPr lang="en-GB" dirty="0" smtClean="0">
                <a:solidFill>
                  <a:schemeClr val="bg1"/>
                </a:solidFill>
              </a:rPr>
              <a:t>: A,B and C income groups.</a:t>
            </a:r>
          </a:p>
          <a:p>
            <a:pPr eaLnBrk="1" hangingPunct="1"/>
            <a:r>
              <a:rPr lang="en-GB" dirty="0" smtClean="0">
                <a:solidFill>
                  <a:schemeClr val="bg1"/>
                </a:solidFill>
              </a:rPr>
              <a:t> </a:t>
            </a:r>
            <a:r>
              <a:rPr lang="en-GB" b="1" dirty="0" smtClean="0">
                <a:solidFill>
                  <a:schemeClr val="bg1"/>
                </a:solidFill>
              </a:rPr>
              <a:t>Psychographic</a:t>
            </a:r>
            <a:r>
              <a:rPr lang="en-GB" dirty="0" smtClean="0">
                <a:solidFill>
                  <a:schemeClr val="bg1"/>
                </a:solidFill>
              </a:rPr>
              <a:t>: People who have a busy lifestyle and are influenced by western culture</a:t>
            </a:r>
          </a:p>
        </p:txBody>
      </p:sp>
    </p:spTree>
    <p:extLst>
      <p:ext uri="{BB962C8B-B14F-4D97-AF65-F5344CB8AC3E}">
        <p14:creationId xmlns:p14="http://schemas.microsoft.com/office/powerpoint/2010/main" val="198115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endParaRPr lang="en-GB" smtClean="0"/>
          </a:p>
        </p:txBody>
      </p:sp>
      <p:sp>
        <p:nvSpPr>
          <p:cNvPr id="4099" name="Content Placeholder 2"/>
          <p:cNvSpPr>
            <a:spLocks noGrp="1"/>
          </p:cNvSpPr>
          <p:nvPr>
            <p:ph idx="1"/>
          </p:nvPr>
        </p:nvSpPr>
        <p:spPr/>
        <p:txBody>
          <a:bodyPr/>
          <a:lstStyle/>
          <a:p>
            <a:pPr eaLnBrk="1" hangingPunct="1"/>
            <a:endParaRPr lang="en-GB" smtClean="0"/>
          </a:p>
        </p:txBody>
      </p:sp>
      <p:pic>
        <p:nvPicPr>
          <p:cNvPr id="410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0"/>
            <a:ext cx="91440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25581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endParaRPr lang="en-GB" smtClean="0"/>
          </a:p>
        </p:txBody>
      </p:sp>
      <p:sp>
        <p:nvSpPr>
          <p:cNvPr id="5123" name="Content Placeholder 2"/>
          <p:cNvSpPr>
            <a:spLocks noGrp="1"/>
          </p:cNvSpPr>
          <p:nvPr>
            <p:ph idx="1"/>
          </p:nvPr>
        </p:nvSpPr>
        <p:spPr/>
        <p:txBody>
          <a:bodyPr/>
          <a:lstStyle/>
          <a:p>
            <a:pPr eaLnBrk="1" hangingPunct="1"/>
            <a:endParaRPr lang="en-GB" smtClean="0"/>
          </a:p>
        </p:txBody>
      </p:sp>
      <p:pic>
        <p:nvPicPr>
          <p:cNvPr id="51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463"/>
            <a:ext cx="9070975" cy="686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28147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endParaRPr lang="en-GB" smtClean="0"/>
          </a:p>
        </p:txBody>
      </p:sp>
      <p:sp>
        <p:nvSpPr>
          <p:cNvPr id="6147" name="Content Placeholder 2"/>
          <p:cNvSpPr>
            <a:spLocks noGrp="1"/>
          </p:cNvSpPr>
          <p:nvPr>
            <p:ph idx="1"/>
          </p:nvPr>
        </p:nvSpPr>
        <p:spPr/>
        <p:txBody>
          <a:bodyPr/>
          <a:lstStyle/>
          <a:p>
            <a:pPr eaLnBrk="1" hangingPunct="1"/>
            <a:endParaRPr lang="en-GB" smtClean="0"/>
          </a:p>
        </p:txBody>
      </p:sp>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3" y="0"/>
            <a:ext cx="9126537" cy="674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86756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endParaRPr lang="en-GB" smtClean="0"/>
          </a:p>
        </p:txBody>
      </p:sp>
      <p:sp>
        <p:nvSpPr>
          <p:cNvPr id="7171" name="Content Placeholder 2"/>
          <p:cNvSpPr>
            <a:spLocks noGrp="1"/>
          </p:cNvSpPr>
          <p:nvPr>
            <p:ph idx="1"/>
          </p:nvPr>
        </p:nvSpPr>
        <p:spPr/>
        <p:txBody>
          <a:bodyPr/>
          <a:lstStyle/>
          <a:p>
            <a:pPr eaLnBrk="1" hangingPunct="1"/>
            <a:endParaRPr lang="en-GB" smtClean="0"/>
          </a:p>
        </p:txBody>
      </p:sp>
      <p:pic>
        <p:nvPicPr>
          <p:cNvPr id="717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0"/>
            <a:ext cx="913288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77143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endParaRPr lang="en-GB" smtClean="0"/>
          </a:p>
        </p:txBody>
      </p:sp>
      <p:sp>
        <p:nvSpPr>
          <p:cNvPr id="8195" name="Content Placeholder 2"/>
          <p:cNvSpPr>
            <a:spLocks noGrp="1"/>
          </p:cNvSpPr>
          <p:nvPr>
            <p:ph idx="1"/>
          </p:nvPr>
        </p:nvSpPr>
        <p:spPr/>
        <p:txBody>
          <a:bodyPr/>
          <a:lstStyle/>
          <a:p>
            <a:pPr eaLnBrk="1" hangingPunct="1"/>
            <a:endParaRPr lang="en-GB" smtClean="0"/>
          </a:p>
        </p:txBody>
      </p:sp>
      <p:pic>
        <p:nvPicPr>
          <p:cNvPr id="819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 y="0"/>
            <a:ext cx="91948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0683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endParaRPr lang="en-GB" smtClean="0"/>
          </a:p>
        </p:txBody>
      </p:sp>
      <p:sp>
        <p:nvSpPr>
          <p:cNvPr id="9219" name="Content Placeholder 2"/>
          <p:cNvSpPr>
            <a:spLocks noGrp="1"/>
          </p:cNvSpPr>
          <p:nvPr>
            <p:ph idx="1"/>
          </p:nvPr>
        </p:nvSpPr>
        <p:spPr/>
        <p:txBody>
          <a:bodyPr/>
          <a:lstStyle/>
          <a:p>
            <a:pPr eaLnBrk="1" hangingPunct="1"/>
            <a:endParaRPr lang="en-GB" smtClean="0"/>
          </a:p>
        </p:txBody>
      </p:sp>
      <p:pic>
        <p:nvPicPr>
          <p:cNvPr id="92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9525"/>
            <a:ext cx="8201025" cy="489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1538" y="5373688"/>
            <a:ext cx="4819650"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05261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206781" cy="6918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642066" y="13063"/>
            <a:ext cx="7231468" cy="1754326"/>
          </a:xfrm>
          <a:prstGeom prst="rect">
            <a:avLst/>
          </a:prstGeom>
          <a:noFill/>
        </p:spPr>
        <p:txBody>
          <a:bodyPr wrap="none" lIns="91440" tIns="45720" rIns="91440" bIns="45720">
            <a:spAutoFit/>
          </a:bodyPr>
          <a:lstStyle/>
          <a:p>
            <a:pPr algn="ctr"/>
            <a:r>
              <a:rPr lang="en-US" sz="5400" dirty="0" smtClean="0">
                <a:ln w="18415" cmpd="sng">
                  <a:solidFill>
                    <a:srgbClr val="FFFFFF"/>
                  </a:solidFill>
                  <a:prstDash val="solid"/>
                </a:ln>
                <a:solidFill>
                  <a:schemeClr val="accent2">
                    <a:lumMod val="75000"/>
                  </a:schemeClr>
                </a:solidFill>
                <a:effectLst>
                  <a:outerShdw blurRad="63500" dir="3600000" algn="tl" rotWithShape="0">
                    <a:srgbClr val="000000">
                      <a:alpha val="70000"/>
                    </a:srgbClr>
                  </a:outerShdw>
                </a:effectLst>
              </a:rPr>
              <a:t>Introduction Of </a:t>
            </a:r>
          </a:p>
          <a:p>
            <a:pPr algn="ctr"/>
            <a:r>
              <a:rPr lang="en-US" sz="5400" dirty="0" smtClean="0">
                <a:ln w="18415" cmpd="sng">
                  <a:solidFill>
                    <a:srgbClr val="FFFFFF"/>
                  </a:solidFill>
                  <a:prstDash val="solid"/>
                </a:ln>
                <a:solidFill>
                  <a:schemeClr val="accent2">
                    <a:lumMod val="75000"/>
                  </a:schemeClr>
                </a:solidFill>
                <a:effectLst>
                  <a:outerShdw blurRad="63500" dir="3600000" algn="tl" rotWithShape="0">
                    <a:srgbClr val="000000">
                      <a:alpha val="70000"/>
                    </a:srgbClr>
                  </a:outerShdw>
                </a:effectLst>
              </a:rPr>
              <a:t>                            Company</a:t>
            </a:r>
            <a:endParaRPr lang="en-US" sz="5400" dirty="0">
              <a:ln w="18415" cmpd="sng">
                <a:solidFill>
                  <a:srgbClr val="FFFFFF"/>
                </a:solidFill>
                <a:prstDash val="solid"/>
              </a:ln>
              <a:solidFill>
                <a:schemeClr val="accent2">
                  <a:lumMod val="75000"/>
                </a:schemeClr>
              </a:solidFill>
              <a:effectLst>
                <a:outerShdw blurRad="63500" dir="3600000" algn="tl" rotWithShape="0">
                  <a:srgbClr val="000000">
                    <a:alpha val="70000"/>
                  </a:srgbClr>
                </a:outerShdw>
              </a:effectLst>
            </a:endParaRPr>
          </a:p>
        </p:txBody>
      </p:sp>
      <p:sp>
        <p:nvSpPr>
          <p:cNvPr id="6" name="TextBox 5"/>
          <p:cNvSpPr txBox="1"/>
          <p:nvPr/>
        </p:nvSpPr>
        <p:spPr>
          <a:xfrm>
            <a:off x="152400" y="1881624"/>
            <a:ext cx="8721134" cy="4431983"/>
          </a:xfrm>
          <a:prstGeom prst="rect">
            <a:avLst/>
          </a:prstGeom>
          <a:noFill/>
        </p:spPr>
        <p:txBody>
          <a:bodyPr wrap="square" rtlCol="0">
            <a:spAutoFit/>
          </a:bodyPr>
          <a:lstStyle/>
          <a:p>
            <a:r>
              <a:rPr lang="en-US" sz="2400" b="1" dirty="0">
                <a:solidFill>
                  <a:schemeClr val="bg2">
                    <a:lumMod val="90000"/>
                  </a:schemeClr>
                </a:solidFill>
              </a:rPr>
              <a:t>KFC</a:t>
            </a:r>
            <a:r>
              <a:rPr lang="en-US" sz="2400" dirty="0">
                <a:solidFill>
                  <a:schemeClr val="bg2">
                    <a:lumMod val="90000"/>
                  </a:schemeClr>
                </a:solidFill>
              </a:rPr>
              <a:t>, founded and also known as </a:t>
            </a:r>
            <a:r>
              <a:rPr lang="en-US" sz="2400" b="1" dirty="0">
                <a:solidFill>
                  <a:schemeClr val="bg2">
                    <a:lumMod val="90000"/>
                  </a:schemeClr>
                </a:solidFill>
              </a:rPr>
              <a:t>Kentucky Fried Chicken</a:t>
            </a:r>
            <a:r>
              <a:rPr lang="en-US" sz="2400" dirty="0">
                <a:solidFill>
                  <a:schemeClr val="bg2">
                    <a:lumMod val="90000"/>
                  </a:schemeClr>
                </a:solidFill>
              </a:rPr>
              <a:t>, is a chain of fast food </a:t>
            </a:r>
            <a:r>
              <a:rPr lang="en-US" sz="2400" dirty="0" smtClean="0">
                <a:solidFill>
                  <a:schemeClr val="bg2">
                    <a:lumMod val="90000"/>
                  </a:schemeClr>
                </a:solidFill>
              </a:rPr>
              <a:t>restaurants </a:t>
            </a:r>
            <a:r>
              <a:rPr lang="en-US" sz="2400" dirty="0">
                <a:solidFill>
                  <a:schemeClr val="bg2">
                    <a:lumMod val="90000"/>
                  </a:schemeClr>
                </a:solidFill>
              </a:rPr>
              <a:t> based in </a:t>
            </a:r>
            <a:r>
              <a:rPr lang="en-US" sz="2400" dirty="0" smtClean="0">
                <a:solidFill>
                  <a:schemeClr val="bg2">
                    <a:lumMod val="90000"/>
                  </a:schemeClr>
                </a:solidFill>
              </a:rPr>
              <a:t>Louisville, </a:t>
            </a:r>
            <a:r>
              <a:rPr lang="en-US" sz="2400" dirty="0">
                <a:solidFill>
                  <a:schemeClr val="bg2">
                    <a:lumMod val="90000"/>
                  </a:schemeClr>
                </a:solidFill>
              </a:rPr>
              <a:t>Kentucky, in the United States. KFC has been a brand and operating segment, termed a </a:t>
            </a:r>
            <a:r>
              <a:rPr lang="en-US" sz="2400" i="1" dirty="0">
                <a:solidFill>
                  <a:schemeClr val="bg2">
                    <a:lumMod val="90000"/>
                  </a:schemeClr>
                </a:solidFill>
              </a:rPr>
              <a:t>concept</a:t>
            </a:r>
            <a:r>
              <a:rPr lang="en-US" sz="2400" dirty="0">
                <a:solidFill>
                  <a:schemeClr val="bg2">
                    <a:lumMod val="90000"/>
                  </a:schemeClr>
                </a:solidFill>
              </a:rPr>
              <a:t> of </a:t>
            </a:r>
            <a:r>
              <a:rPr lang="en-US" sz="2400" dirty="0" smtClean="0">
                <a:solidFill>
                  <a:schemeClr val="bg2">
                    <a:lumMod val="90000"/>
                  </a:schemeClr>
                </a:solidFill>
              </a:rPr>
              <a:t>Yum! Brands </a:t>
            </a:r>
            <a:r>
              <a:rPr lang="en-US" sz="2400" dirty="0">
                <a:solidFill>
                  <a:schemeClr val="bg2">
                    <a:lumMod val="90000"/>
                  </a:schemeClr>
                </a:solidFill>
              </a:rPr>
              <a:t> since 1997 when that company was spun off </a:t>
            </a:r>
            <a:r>
              <a:rPr lang="en-US" sz="2400" dirty="0" smtClean="0">
                <a:solidFill>
                  <a:schemeClr val="bg2">
                    <a:lumMod val="90000"/>
                  </a:schemeClr>
                </a:solidFill>
              </a:rPr>
              <a:t>from </a:t>
            </a:r>
            <a:r>
              <a:rPr lang="en-US" sz="2400" dirty="0" smtClean="0">
                <a:solidFill>
                  <a:schemeClr val="bg2">
                    <a:lumMod val="90000"/>
                  </a:schemeClr>
                </a:solidFill>
                <a:hlinkClick r:id="rId4" tooltip="PepsiCo"/>
              </a:rPr>
              <a:t>PepsiCo</a:t>
            </a:r>
            <a:r>
              <a:rPr lang="en-US" sz="2400" dirty="0">
                <a:solidFill>
                  <a:schemeClr val="bg2">
                    <a:lumMod val="90000"/>
                  </a:schemeClr>
                </a:solidFill>
              </a:rPr>
              <a:t> as </a:t>
            </a:r>
            <a:r>
              <a:rPr lang="en-US" sz="2400" dirty="0" err="1">
                <a:solidFill>
                  <a:schemeClr val="bg2">
                    <a:lumMod val="90000"/>
                  </a:schemeClr>
                </a:solidFill>
              </a:rPr>
              <a:t>Tricon</a:t>
            </a:r>
            <a:r>
              <a:rPr lang="en-US" sz="2400" dirty="0">
                <a:solidFill>
                  <a:schemeClr val="bg2">
                    <a:lumMod val="90000"/>
                  </a:schemeClr>
                </a:solidFill>
              </a:rPr>
              <a:t> Global Restaurants Inc.</a:t>
            </a:r>
          </a:p>
          <a:p>
            <a:r>
              <a:rPr lang="en-US" sz="2400" dirty="0">
                <a:solidFill>
                  <a:schemeClr val="bg2">
                    <a:lumMod val="90000"/>
                  </a:schemeClr>
                </a:solidFill>
              </a:rPr>
              <a:t>KFC </a:t>
            </a:r>
            <a:r>
              <a:rPr lang="en-US" sz="2400" dirty="0" smtClean="0">
                <a:solidFill>
                  <a:schemeClr val="bg2">
                    <a:lumMod val="90000"/>
                  </a:schemeClr>
                </a:solidFill>
              </a:rPr>
              <a:t>primarily sells</a:t>
            </a:r>
            <a:r>
              <a:rPr lang="en-US" sz="2400" dirty="0">
                <a:solidFill>
                  <a:schemeClr val="bg2">
                    <a:lumMod val="90000"/>
                  </a:schemeClr>
                </a:solidFill>
              </a:rPr>
              <a:t> </a:t>
            </a:r>
            <a:r>
              <a:rPr lang="en-US" sz="2400" dirty="0" smtClean="0">
                <a:solidFill>
                  <a:schemeClr val="bg2">
                    <a:lumMod val="90000"/>
                  </a:schemeClr>
                </a:solidFill>
              </a:rPr>
              <a:t>chicken pieces</a:t>
            </a:r>
            <a:r>
              <a:rPr lang="en-US" sz="2400" dirty="0">
                <a:solidFill>
                  <a:schemeClr val="bg2">
                    <a:lumMod val="90000"/>
                  </a:schemeClr>
                </a:solidFill>
              </a:rPr>
              <a:t>, wraps, salads and </a:t>
            </a:r>
            <a:r>
              <a:rPr lang="en-US" sz="2400" dirty="0" smtClean="0">
                <a:solidFill>
                  <a:schemeClr val="bg2">
                    <a:lumMod val="90000"/>
                  </a:schemeClr>
                </a:solidFill>
              </a:rPr>
              <a:t>sandwiches. </a:t>
            </a:r>
            <a:r>
              <a:rPr lang="en-US" sz="2400" dirty="0">
                <a:solidFill>
                  <a:schemeClr val="bg2">
                    <a:lumMod val="90000"/>
                  </a:schemeClr>
                </a:solidFill>
              </a:rPr>
              <a:t>While its primary focus is fried chicken, KFC also offers a line of grilled and roasted chicken products, </a:t>
            </a:r>
            <a:r>
              <a:rPr lang="en-US" sz="2400" dirty="0" smtClean="0">
                <a:solidFill>
                  <a:schemeClr val="bg2">
                    <a:lumMod val="90000"/>
                  </a:schemeClr>
                </a:solidFill>
              </a:rPr>
              <a:t>side </a:t>
            </a:r>
            <a:r>
              <a:rPr lang="en-US" sz="2400" dirty="0">
                <a:solidFill>
                  <a:schemeClr val="bg2">
                    <a:lumMod val="90000"/>
                  </a:schemeClr>
                </a:solidFill>
              </a:rPr>
              <a:t>dishes and desserts. Outside the USA, KFC offers beef based products such as hamburgers or kebabs</a:t>
            </a:r>
            <a:r>
              <a:rPr lang="en-US" sz="2400" dirty="0" smtClean="0">
                <a:solidFill>
                  <a:schemeClr val="bg2">
                    <a:lumMod val="90000"/>
                  </a:schemeClr>
                </a:solidFill>
              </a:rPr>
              <a:t>, </a:t>
            </a:r>
            <a:r>
              <a:rPr lang="en-US" sz="2400" dirty="0">
                <a:solidFill>
                  <a:schemeClr val="bg2">
                    <a:lumMod val="90000"/>
                  </a:schemeClr>
                </a:solidFill>
              </a:rPr>
              <a:t>pork based products such as ribs and other regional fare.</a:t>
            </a:r>
          </a:p>
          <a:p>
            <a:endParaRPr lang="en-US" dirty="0"/>
          </a:p>
        </p:txBody>
      </p:sp>
    </p:spTree>
    <p:extLst>
      <p:ext uri="{BB962C8B-B14F-4D97-AF65-F5344CB8AC3E}">
        <p14:creationId xmlns:p14="http://schemas.microsoft.com/office/powerpoint/2010/main" val="32782458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__Sahil__\Desktop\kf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1" y="0"/>
            <a:ext cx="912653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381000" y="1447800"/>
            <a:ext cx="8077200" cy="3813175"/>
          </a:xfrm>
        </p:spPr>
        <p:txBody>
          <a:bodyPr/>
          <a:lstStyle/>
          <a:p>
            <a:r>
              <a:rPr lang="en-US" dirty="0" smtClean="0">
                <a:solidFill>
                  <a:schemeClr val="bg1"/>
                </a:solidFill>
              </a:rPr>
              <a:t>   SWOT ANALYSIS</a:t>
            </a:r>
            <a:endParaRPr lang="en-US" dirty="0">
              <a:solidFill>
                <a:schemeClr val="bg1"/>
              </a:solidFill>
            </a:endParaRPr>
          </a:p>
        </p:txBody>
      </p:sp>
    </p:spTree>
    <p:extLst>
      <p:ext uri="{BB962C8B-B14F-4D97-AF65-F5344CB8AC3E}">
        <p14:creationId xmlns:p14="http://schemas.microsoft.com/office/powerpoint/2010/main" val="35256901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__Sahil__\Desktop\kf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3" y="0"/>
            <a:ext cx="910748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solidFill>
                  <a:schemeClr val="bg1"/>
                </a:solidFill>
              </a:rPr>
              <a:t>Strengths</a:t>
            </a:r>
            <a:endParaRPr lang="en-US" dirty="0">
              <a:solidFill>
                <a:schemeClr val="bg1"/>
              </a:solidFill>
            </a:endParaRPr>
          </a:p>
        </p:txBody>
      </p:sp>
      <p:sp>
        <p:nvSpPr>
          <p:cNvPr id="3" name="Content Placeholder 2"/>
          <p:cNvSpPr>
            <a:spLocks noGrp="1"/>
          </p:cNvSpPr>
          <p:nvPr>
            <p:ph idx="1"/>
          </p:nvPr>
        </p:nvSpPr>
        <p:spPr>
          <a:xfrm>
            <a:off x="457200" y="1600200"/>
            <a:ext cx="8229600" cy="4525963"/>
          </a:xfrm>
        </p:spPr>
        <p:txBody>
          <a:bodyPr/>
          <a:lstStyle/>
          <a:p>
            <a:r>
              <a:rPr lang="en-US" dirty="0" smtClean="0">
                <a:solidFill>
                  <a:schemeClr val="bg1"/>
                </a:solidFill>
              </a:rPr>
              <a:t>Delicious and well liked recipes.</a:t>
            </a:r>
          </a:p>
          <a:p>
            <a:r>
              <a:rPr lang="en-US" dirty="0" smtClean="0">
                <a:solidFill>
                  <a:schemeClr val="bg1"/>
                </a:solidFill>
              </a:rPr>
              <a:t>Strongest category among nearest competitors.</a:t>
            </a:r>
          </a:p>
          <a:p>
            <a:r>
              <a:rPr lang="en-US" dirty="0" smtClean="0">
                <a:solidFill>
                  <a:schemeClr val="bg1"/>
                </a:solidFill>
              </a:rPr>
              <a:t>Well Global Penetration.</a:t>
            </a:r>
          </a:p>
          <a:p>
            <a:r>
              <a:rPr lang="en-US" dirty="0" smtClean="0">
                <a:solidFill>
                  <a:schemeClr val="bg1"/>
                </a:solidFill>
              </a:rPr>
              <a:t>Well </a:t>
            </a:r>
            <a:r>
              <a:rPr lang="en-US" dirty="0">
                <a:solidFill>
                  <a:schemeClr val="bg1"/>
                </a:solidFill>
              </a:rPr>
              <a:t>recognised </a:t>
            </a:r>
            <a:r>
              <a:rPr lang="en-US" dirty="0" smtClean="0">
                <a:solidFill>
                  <a:schemeClr val="bg1"/>
                </a:solidFill>
              </a:rPr>
              <a:t>brand logo.</a:t>
            </a:r>
          </a:p>
          <a:p>
            <a:r>
              <a:rPr lang="en-US" dirty="0" smtClean="0">
                <a:solidFill>
                  <a:schemeClr val="bg1"/>
                </a:solidFill>
              </a:rPr>
              <a:t>Strong Cash Flow via franchisee and license fee.</a:t>
            </a:r>
          </a:p>
          <a:p>
            <a:endParaRPr lang="en-US" dirty="0"/>
          </a:p>
        </p:txBody>
      </p:sp>
    </p:spTree>
    <p:extLst>
      <p:ext uri="{BB962C8B-B14F-4D97-AF65-F5344CB8AC3E}">
        <p14:creationId xmlns:p14="http://schemas.microsoft.com/office/powerpoint/2010/main" val="24678223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__Sahil__\Desktop\kf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3" y="0"/>
            <a:ext cx="910748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solidFill>
                  <a:schemeClr val="bg1"/>
                </a:solidFill>
              </a:rPr>
              <a:t>Weakness</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Most KFC items have close substitutes in market.</a:t>
            </a:r>
          </a:p>
          <a:p>
            <a:r>
              <a:rPr lang="en-US" dirty="0" smtClean="0">
                <a:solidFill>
                  <a:schemeClr val="bg1"/>
                </a:solidFill>
              </a:rPr>
              <a:t>No product innovations.</a:t>
            </a:r>
          </a:p>
          <a:p>
            <a:r>
              <a:rPr lang="en-US" dirty="0" smtClean="0">
                <a:solidFill>
                  <a:schemeClr val="bg1"/>
                </a:solidFill>
              </a:rPr>
              <a:t>Lack of control in joint venture arrangements.</a:t>
            </a:r>
          </a:p>
          <a:p>
            <a:r>
              <a:rPr lang="en-US" dirty="0" smtClean="0">
                <a:solidFill>
                  <a:schemeClr val="bg1"/>
                </a:solidFill>
              </a:rPr>
              <a:t>Inconsistent quality of service in many outlets.</a:t>
            </a:r>
            <a:endParaRPr lang="en-US" dirty="0">
              <a:solidFill>
                <a:schemeClr val="bg1"/>
              </a:solidFill>
            </a:endParaRPr>
          </a:p>
        </p:txBody>
      </p:sp>
    </p:spTree>
    <p:extLst>
      <p:ext uri="{BB962C8B-B14F-4D97-AF65-F5344CB8AC3E}">
        <p14:creationId xmlns:p14="http://schemas.microsoft.com/office/powerpoint/2010/main" val="26653691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__Sahil__\Desktop\kf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3" y="0"/>
            <a:ext cx="910748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solidFill>
                  <a:schemeClr val="bg1"/>
                </a:solidFill>
              </a:rPr>
              <a:t>Opportunities</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Undeveloped markets in many countries.</a:t>
            </a:r>
          </a:p>
          <a:p>
            <a:r>
              <a:rPr lang="en-US" dirty="0" smtClean="0">
                <a:solidFill>
                  <a:schemeClr val="bg1"/>
                </a:solidFill>
              </a:rPr>
              <a:t>Increased 18-25 age group.</a:t>
            </a:r>
          </a:p>
          <a:p>
            <a:r>
              <a:rPr lang="en-US" dirty="0" smtClean="0">
                <a:solidFill>
                  <a:schemeClr val="bg1"/>
                </a:solidFill>
              </a:rPr>
              <a:t>Increasing trends to take meal out of homes.</a:t>
            </a:r>
            <a:endParaRPr lang="en-US" dirty="0">
              <a:solidFill>
                <a:schemeClr val="bg1"/>
              </a:solidFill>
            </a:endParaRPr>
          </a:p>
        </p:txBody>
      </p:sp>
    </p:spTree>
    <p:extLst>
      <p:ext uri="{BB962C8B-B14F-4D97-AF65-F5344CB8AC3E}">
        <p14:creationId xmlns:p14="http://schemas.microsoft.com/office/powerpoint/2010/main" val="27942185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__Sahil__\Desktop\kf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3" y="0"/>
            <a:ext cx="910748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solidFill>
                  <a:schemeClr val="bg1"/>
                </a:solidFill>
              </a:rPr>
              <a:t>Threats</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Other cheap alternatives available.</a:t>
            </a:r>
          </a:p>
          <a:p>
            <a:r>
              <a:rPr lang="en-US" dirty="0" smtClean="0">
                <a:solidFill>
                  <a:schemeClr val="bg1"/>
                </a:solidFill>
              </a:rPr>
              <a:t>Bird flu.</a:t>
            </a:r>
          </a:p>
          <a:p>
            <a:r>
              <a:rPr lang="en-US" dirty="0" smtClean="0">
                <a:solidFill>
                  <a:schemeClr val="bg1"/>
                </a:solidFill>
              </a:rPr>
              <a:t>Cannibalization of own products.</a:t>
            </a:r>
          </a:p>
          <a:p>
            <a:r>
              <a:rPr lang="en-US" dirty="0" smtClean="0">
                <a:solidFill>
                  <a:schemeClr val="bg1"/>
                </a:solidFill>
              </a:rPr>
              <a:t>Changing health trends of customers.</a:t>
            </a:r>
          </a:p>
          <a:p>
            <a:r>
              <a:rPr lang="en-US" dirty="0" smtClean="0">
                <a:solidFill>
                  <a:schemeClr val="bg1"/>
                </a:solidFill>
              </a:rPr>
              <a:t>High calorie food.</a:t>
            </a:r>
          </a:p>
          <a:p>
            <a:endParaRPr lang="en-US" dirty="0" smtClean="0"/>
          </a:p>
        </p:txBody>
      </p:sp>
    </p:spTree>
    <p:extLst>
      <p:ext uri="{BB962C8B-B14F-4D97-AF65-F5344CB8AC3E}">
        <p14:creationId xmlns:p14="http://schemas.microsoft.com/office/powerpoint/2010/main" val="6615198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18" y="33184"/>
            <a:ext cx="9132682" cy="6824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47638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245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34" y="29086"/>
            <a:ext cx="9124366" cy="682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8628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endParaRPr lang="en-GB" smtClean="0"/>
          </a:p>
        </p:txBody>
      </p:sp>
      <p:sp>
        <p:nvSpPr>
          <p:cNvPr id="10243" name="Content Placeholder 2"/>
          <p:cNvSpPr>
            <a:spLocks noGrp="1"/>
          </p:cNvSpPr>
          <p:nvPr>
            <p:ph idx="1"/>
          </p:nvPr>
        </p:nvSpPr>
        <p:spPr/>
        <p:txBody>
          <a:bodyPr/>
          <a:lstStyle/>
          <a:p>
            <a:pPr eaLnBrk="1" hangingPunct="1"/>
            <a:endParaRPr lang="en-GB" smtClean="0"/>
          </a:p>
        </p:txBody>
      </p:sp>
      <p:pic>
        <p:nvPicPr>
          <p:cNvPr id="1024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15875"/>
            <a:ext cx="9150350" cy="684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23998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9161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2407796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 6"/>
          <p:cNvGraphicFramePr>
            <a:graphicFrameLocks noGrp="1"/>
          </p:cNvGraphicFramePr>
          <p:nvPr>
            <p:extLst>
              <p:ext uri="{D42A27DB-BD31-4B8C-83A1-F6EECF244321}">
                <p14:modId xmlns:p14="http://schemas.microsoft.com/office/powerpoint/2010/main" val="2439688510"/>
              </p:ext>
            </p:extLst>
          </p:nvPr>
        </p:nvGraphicFramePr>
        <p:xfrm>
          <a:off x="2286000" y="1371600"/>
          <a:ext cx="5164348" cy="5318308"/>
        </p:xfrm>
        <a:graphic>
          <a:graphicData uri="http://schemas.openxmlformats.org/drawingml/2006/table">
            <a:tbl>
              <a:tblPr firstRow="1" bandRow="1">
                <a:tableStyleId>{5C22544A-7EE6-4342-B048-85BDC9FD1C3A}</a:tableStyleId>
              </a:tblPr>
              <a:tblGrid>
                <a:gridCol w="2582174"/>
                <a:gridCol w="2582174"/>
              </a:tblGrid>
              <a:tr h="5318308">
                <a:tc>
                  <a:txBody>
                    <a:bodyPr/>
                    <a:lstStyle/>
                    <a:p>
                      <a:r>
                        <a:rPr lang="en-US" dirty="0" smtClean="0"/>
                        <a:t>Type</a:t>
                      </a:r>
                    </a:p>
                    <a:p>
                      <a:r>
                        <a:rPr lang="en-US" dirty="0" smtClean="0"/>
                        <a:t>Industry</a:t>
                      </a:r>
                    </a:p>
                    <a:p>
                      <a:r>
                        <a:rPr lang="en-US" dirty="0" smtClean="0"/>
                        <a:t>Founded</a:t>
                      </a:r>
                    </a:p>
                    <a:p>
                      <a:endParaRPr lang="en-US" dirty="0" smtClean="0"/>
                    </a:p>
                    <a:p>
                      <a:endParaRPr lang="en-US" dirty="0" smtClean="0"/>
                    </a:p>
                    <a:p>
                      <a:endParaRPr lang="en-US" dirty="0" smtClean="0"/>
                    </a:p>
                    <a:p>
                      <a:r>
                        <a:rPr lang="en-US" dirty="0" smtClean="0"/>
                        <a:t>Founder(s)</a:t>
                      </a:r>
                    </a:p>
                    <a:p>
                      <a:r>
                        <a:rPr lang="en-US" dirty="0" smtClean="0"/>
                        <a:t>Headquarters</a:t>
                      </a:r>
                    </a:p>
                    <a:p>
                      <a:r>
                        <a:rPr lang="en-US" dirty="0" smtClean="0"/>
                        <a:t>Key people</a:t>
                      </a:r>
                    </a:p>
                    <a:p>
                      <a:endParaRPr lang="en-US" dirty="0" smtClean="0"/>
                    </a:p>
                    <a:p>
                      <a:endParaRPr lang="en-US" dirty="0" smtClean="0"/>
                    </a:p>
                    <a:p>
                      <a:endParaRPr lang="en-US" dirty="0" smtClean="0"/>
                    </a:p>
                    <a:p>
                      <a:r>
                        <a:rPr lang="en-US" dirty="0" smtClean="0"/>
                        <a:t>Products</a:t>
                      </a:r>
                    </a:p>
                    <a:p>
                      <a:endParaRPr lang="en-US" dirty="0" smtClean="0"/>
                    </a:p>
                    <a:p>
                      <a:endParaRPr lang="en-US" dirty="0" smtClean="0"/>
                    </a:p>
                    <a:p>
                      <a:r>
                        <a:rPr lang="en-US" dirty="0" smtClean="0"/>
                        <a:t>Revenue</a:t>
                      </a:r>
                    </a:p>
                    <a:p>
                      <a:r>
                        <a:rPr lang="en-US" dirty="0" smtClean="0"/>
                        <a:t>Employees</a:t>
                      </a:r>
                    </a:p>
                    <a:p>
                      <a:r>
                        <a:rPr lang="en-US" dirty="0" smtClean="0"/>
                        <a:t>Parent</a:t>
                      </a:r>
                    </a:p>
                    <a:p>
                      <a:r>
                        <a:rPr lang="en-US" dirty="0" smtClean="0"/>
                        <a:t>Website</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smtClean="0"/>
                        <a:t>Wholly owned subsidiary</a:t>
                      </a:r>
                    </a:p>
                    <a:p>
                      <a:r>
                        <a:rPr lang="en-US" dirty="0" smtClean="0"/>
                        <a:t>Restaurants</a:t>
                      </a:r>
                    </a:p>
                    <a:p>
                      <a:r>
                        <a:rPr lang="en-US" dirty="0" smtClean="0"/>
                        <a:t>1930 (original)</a:t>
                      </a:r>
                    </a:p>
                    <a:p>
                      <a:r>
                        <a:rPr lang="en-US" sz="1800" b="0" i="0" kern="1200" dirty="0" smtClean="0">
                          <a:solidFill>
                            <a:schemeClr val="lt1"/>
                          </a:solidFill>
                          <a:effectLst/>
                          <a:latin typeface="+mn-lt"/>
                          <a:ea typeface="+mn-ea"/>
                          <a:cs typeface="+mn-cs"/>
                        </a:rPr>
                        <a:t>(</a:t>
                      </a:r>
                      <a:r>
                        <a:rPr lang="en-US" sz="1800" b="0" i="0" u="none" strike="noStrike" kern="1200" dirty="0" smtClean="0">
                          <a:solidFill>
                            <a:schemeClr val="lt1"/>
                          </a:solidFill>
                          <a:effectLst/>
                          <a:latin typeface="+mn-lt"/>
                          <a:ea typeface="+mn-ea"/>
                          <a:cs typeface="+mn-cs"/>
                        </a:rPr>
                        <a:t>North Corbin, Kentucky</a:t>
                      </a:r>
                      <a:r>
                        <a:rPr lang="en-US" sz="1800" b="0" i="0" kern="1200" dirty="0" smtClean="0">
                          <a:solidFill>
                            <a:schemeClr val="lt1"/>
                          </a:solidFill>
                          <a:effectLst/>
                          <a:latin typeface="+mn-lt"/>
                          <a:ea typeface="+mn-ea"/>
                          <a:cs typeface="+mn-cs"/>
                        </a:rPr>
                        <a:t>)</a:t>
                      </a:r>
                      <a:br>
                        <a:rPr lang="en-US" sz="1800" b="0" i="0" kern="1200" dirty="0" smtClean="0">
                          <a:solidFill>
                            <a:schemeClr val="lt1"/>
                          </a:solidFill>
                          <a:effectLst/>
                          <a:latin typeface="+mn-lt"/>
                          <a:ea typeface="+mn-ea"/>
                          <a:cs typeface="+mn-cs"/>
                        </a:rPr>
                      </a:br>
                      <a:r>
                        <a:rPr lang="en-US" sz="1800" b="0" i="0" kern="1200" dirty="0" smtClean="0">
                          <a:solidFill>
                            <a:schemeClr val="lt1"/>
                          </a:solidFill>
                          <a:effectLst/>
                          <a:latin typeface="+mn-lt"/>
                          <a:ea typeface="+mn-ea"/>
                          <a:cs typeface="+mn-cs"/>
                        </a:rPr>
                        <a:t>1952 (franchise)(</a:t>
                      </a:r>
                      <a:r>
                        <a:rPr lang="en-US" sz="1800" b="0" i="0" u="none" strike="noStrike" kern="1200" dirty="0" smtClean="0">
                          <a:solidFill>
                            <a:schemeClr val="lt1"/>
                          </a:solidFill>
                          <a:effectLst/>
                          <a:latin typeface="+mn-lt"/>
                          <a:ea typeface="+mn-ea"/>
                          <a:cs typeface="+mn-cs"/>
                        </a:rPr>
                        <a:t>South Salt Lake, Utah</a:t>
                      </a:r>
                      <a:r>
                        <a:rPr lang="en-US" sz="1800" b="0" i="0" kern="1200" dirty="0" smtClean="0">
                          <a:solidFill>
                            <a:schemeClr val="lt1"/>
                          </a:solidFill>
                          <a:effectLst/>
                          <a:latin typeface="+mn-lt"/>
                          <a:ea typeface="+mn-ea"/>
                          <a:cs typeface="+mn-cs"/>
                        </a:rPr>
                        <a:t>)</a:t>
                      </a:r>
                    </a:p>
                    <a:p>
                      <a:r>
                        <a:rPr lang="en-US" dirty="0" smtClean="0"/>
                        <a:t>Harland Sanders</a:t>
                      </a:r>
                    </a:p>
                    <a:p>
                      <a:r>
                        <a:rPr lang="en-US" dirty="0" err="1" smtClean="0"/>
                        <a:t>Louisville,Kentucky</a:t>
                      </a:r>
                      <a:r>
                        <a:rPr lang="en-US" dirty="0" smtClean="0"/>
                        <a:t> ,U.S.</a:t>
                      </a:r>
                    </a:p>
                    <a:p>
                      <a:r>
                        <a:rPr lang="en-US" dirty="0" smtClean="0"/>
                        <a:t>Roger Eaton</a:t>
                      </a:r>
                      <a:r>
                        <a:rPr lang="en-US" baseline="0" dirty="0" smtClean="0"/>
                        <a:t> , President Harvey </a:t>
                      </a:r>
                      <a:r>
                        <a:rPr lang="en-US" baseline="0" dirty="0" err="1" smtClean="0"/>
                        <a:t>R.Brownlea</a:t>
                      </a:r>
                      <a:r>
                        <a:rPr lang="en-US" baseline="0" dirty="0" smtClean="0"/>
                        <a:t>, COO James O’Reilly, VP for Marketing</a:t>
                      </a:r>
                    </a:p>
                    <a:p>
                      <a:r>
                        <a:rPr lang="en-US" dirty="0" smtClean="0"/>
                        <a:t>Fried Chicken, grilled chicken , related</a:t>
                      </a:r>
                      <a:r>
                        <a:rPr lang="en-US" baseline="0" dirty="0" smtClean="0"/>
                        <a:t> Southern foods </a:t>
                      </a:r>
                    </a:p>
                    <a:p>
                      <a:r>
                        <a:rPr lang="en-US" dirty="0" smtClean="0"/>
                        <a:t>US $520.3 million (2007)</a:t>
                      </a:r>
                    </a:p>
                    <a:p>
                      <a:r>
                        <a:rPr lang="en-US" dirty="0" smtClean="0"/>
                        <a:t>24,000</a:t>
                      </a:r>
                      <a:r>
                        <a:rPr lang="en-US" baseline="0" dirty="0" smtClean="0"/>
                        <a:t> (2007)</a:t>
                      </a:r>
                    </a:p>
                    <a:p>
                      <a:r>
                        <a:rPr lang="en-US" dirty="0" err="1" smtClean="0"/>
                        <a:t>Yumi</a:t>
                      </a:r>
                      <a:r>
                        <a:rPr lang="en-US" dirty="0" smtClean="0"/>
                        <a:t> Brands</a:t>
                      </a:r>
                    </a:p>
                    <a:p>
                      <a:r>
                        <a:rPr lang="en-US" dirty="0" smtClean="0"/>
                        <a:t>KFC.com</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40648810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31669" y="1447800"/>
            <a:ext cx="7772400" cy="2308324"/>
          </a:xfrm>
          <a:prstGeom prst="rect">
            <a:avLst/>
          </a:prstGeom>
          <a:noFill/>
        </p:spPr>
        <p:txBody>
          <a:bodyPr wrap="square" rtlCol="0">
            <a:spAutoFit/>
          </a:bodyPr>
          <a:lstStyle/>
          <a:p>
            <a:r>
              <a:rPr lang="en-US" dirty="0">
                <a:solidFill>
                  <a:schemeClr val="bg2">
                    <a:lumMod val="90000"/>
                  </a:schemeClr>
                </a:solidFill>
              </a:rPr>
              <a:t>The company was founded as Kentucky Fried Chicken by Colonel </a:t>
            </a:r>
            <a:r>
              <a:rPr lang="en-US" dirty="0" smtClean="0">
                <a:solidFill>
                  <a:schemeClr val="bg2">
                    <a:lumMod val="90000"/>
                  </a:schemeClr>
                </a:solidFill>
              </a:rPr>
              <a:t>Harland </a:t>
            </a:r>
            <a:r>
              <a:rPr lang="en-US" dirty="0">
                <a:solidFill>
                  <a:schemeClr val="bg2">
                    <a:lumMod val="90000"/>
                  </a:schemeClr>
                </a:solidFill>
              </a:rPr>
              <a:t>Sanders in 1952, though the idea of KFC's fried chicken actually goes back to 1930. Although Sanders died in 1980, he remains an important part of the company's branding and advertisements, and "Colonel Sanders" or "The Colonel" is a metonym for the company itself. The company adopted KFC, an abbreviated form of its name, in 1991. Newer and remodeled restaurants will adopt the new logo and name, while older stores will continue to use the 1980s signage. Additionally, Yum! continues to use the abbreviated name freely in its advertising.</a:t>
            </a:r>
          </a:p>
        </p:txBody>
      </p:sp>
      <p:pic>
        <p:nvPicPr>
          <p:cNvPr id="4104" name="Picture 8" descr="File:FirstKF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962400"/>
            <a:ext cx="3333750" cy="221932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717869" y="4343400"/>
            <a:ext cx="3733800" cy="1200329"/>
          </a:xfrm>
          <a:prstGeom prst="rect">
            <a:avLst/>
          </a:prstGeom>
          <a:noFill/>
        </p:spPr>
        <p:txBody>
          <a:bodyPr wrap="square" rtlCol="0">
            <a:spAutoFit/>
          </a:bodyPr>
          <a:lstStyle/>
          <a:p>
            <a:r>
              <a:rPr lang="en-US" dirty="0">
                <a:solidFill>
                  <a:schemeClr val="bg2">
                    <a:lumMod val="90000"/>
                  </a:schemeClr>
                </a:solidFill>
              </a:rPr>
              <a:t>The first KFC restaurant, situated </a:t>
            </a:r>
            <a:r>
              <a:rPr lang="en-US" dirty="0" smtClean="0">
                <a:solidFill>
                  <a:schemeClr val="bg2">
                    <a:lumMod val="90000"/>
                  </a:schemeClr>
                </a:solidFill>
              </a:rPr>
              <a:t>in South </a:t>
            </a:r>
            <a:r>
              <a:rPr lang="en-US" dirty="0">
                <a:solidFill>
                  <a:schemeClr val="bg2">
                    <a:lumMod val="90000"/>
                  </a:schemeClr>
                </a:solidFill>
              </a:rPr>
              <a:t>Salt Lake, </a:t>
            </a:r>
            <a:r>
              <a:rPr lang="en-US" dirty="0" smtClean="0">
                <a:solidFill>
                  <a:schemeClr val="bg2">
                    <a:lumMod val="90000"/>
                  </a:schemeClr>
                </a:solidFill>
              </a:rPr>
              <a:t>Utah and </a:t>
            </a:r>
            <a:r>
              <a:rPr lang="en-US" dirty="0">
                <a:solidFill>
                  <a:schemeClr val="bg2">
                    <a:lumMod val="90000"/>
                  </a:schemeClr>
                </a:solidFill>
              </a:rPr>
              <a:t>since replaced by a new KFC on the same site</a:t>
            </a:r>
          </a:p>
        </p:txBody>
      </p:sp>
      <p:pic>
        <p:nvPicPr>
          <p:cNvPr id="4106"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581025"/>
            <a:ext cx="1952625"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42474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Saurabh\Desktop\kfc.png"/>
          <p:cNvPicPr>
            <a:picLocks noChangeAspect="1" noChangeArrowheads="1"/>
          </p:cNvPicPr>
          <p:nvPr/>
        </p:nvPicPr>
        <p:blipFill>
          <a:blip r:embed="rId2" cstate="print"/>
          <a:srcRect/>
          <a:stretch>
            <a:fillRect/>
          </a:stretch>
        </p:blipFill>
        <p:spPr bwMode="auto">
          <a:xfrm>
            <a:off x="-30480" y="0"/>
            <a:ext cx="9346464" cy="6858000"/>
          </a:xfrm>
          <a:prstGeom prst="rect">
            <a:avLst/>
          </a:prstGeom>
          <a:noFill/>
        </p:spPr>
      </p:pic>
      <p:sp>
        <p:nvSpPr>
          <p:cNvPr id="2" name="Title 1"/>
          <p:cNvSpPr>
            <a:spLocks noGrp="1"/>
          </p:cNvSpPr>
          <p:nvPr>
            <p:ph type="ctrTitle"/>
          </p:nvPr>
        </p:nvSpPr>
        <p:spPr>
          <a:xfrm>
            <a:off x="838200" y="2514600"/>
            <a:ext cx="7848600" cy="2076450"/>
          </a:xfrm>
        </p:spPr>
        <p:txBody>
          <a:bodyPr>
            <a:normAutofit/>
          </a:bodyPr>
          <a:lstStyle/>
          <a:p>
            <a:r>
              <a:rPr lang="en-US" sz="5400" b="1" dirty="0" smtClean="0">
                <a:solidFill>
                  <a:schemeClr val="bg1"/>
                </a:solidFill>
                <a:latin typeface="Algerian" pitchFamily="82" charset="0"/>
              </a:rPr>
              <a:t>COMPETITIVE ANALYSIS</a:t>
            </a:r>
            <a:endParaRPr lang="en-US" sz="5400" b="1" dirty="0">
              <a:solidFill>
                <a:schemeClr val="bg1"/>
              </a:solidFill>
              <a:latin typeface="Algerian" pitchFamily="82" charset="0"/>
            </a:endParaRPr>
          </a:p>
        </p:txBody>
      </p:sp>
      <p:sp>
        <p:nvSpPr>
          <p:cNvPr id="3" name="Subtitle 2"/>
          <p:cNvSpPr>
            <a:spLocks noGrp="1"/>
          </p:cNvSpPr>
          <p:nvPr>
            <p:ph type="subTitle" idx="1"/>
          </p:nvPr>
        </p:nvSpPr>
        <p:spPr>
          <a:xfrm>
            <a:off x="1600200" y="6858000"/>
            <a:ext cx="6400800" cy="1752600"/>
          </a:xfrm>
        </p:spPr>
        <p:txBody>
          <a:bodyPr/>
          <a:lstStyle/>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aurabh\Desktop\kfc.png"/>
          <p:cNvPicPr>
            <a:picLocks noChangeAspect="1" noChangeArrowheads="1"/>
          </p:cNvPicPr>
          <p:nvPr/>
        </p:nvPicPr>
        <p:blipFill>
          <a:blip r:embed="rId2" cstate="print"/>
          <a:srcRect/>
          <a:stretch>
            <a:fillRect/>
          </a:stretch>
        </p:blipFill>
        <p:spPr bwMode="auto">
          <a:xfrm>
            <a:off x="17463" y="0"/>
            <a:ext cx="9107487" cy="6858000"/>
          </a:xfrm>
          <a:prstGeom prst="rect">
            <a:avLst/>
          </a:prstGeom>
          <a:noFill/>
        </p:spPr>
      </p:pic>
      <p:sp>
        <p:nvSpPr>
          <p:cNvPr id="2" name="Title 1"/>
          <p:cNvSpPr>
            <a:spLocks noGrp="1"/>
          </p:cNvSpPr>
          <p:nvPr>
            <p:ph type="title"/>
          </p:nvPr>
        </p:nvSpPr>
        <p:spPr/>
        <p:txBody>
          <a:bodyPr/>
          <a:lstStyle/>
          <a:p>
            <a:r>
              <a:rPr lang="en-US" dirty="0" smtClean="0">
                <a:solidFill>
                  <a:schemeClr val="bg1"/>
                </a:solidFill>
              </a:rPr>
              <a:t>            ECONOMIC ANALYSIS</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All actual and potential buyers of a product are included</a:t>
            </a:r>
          </a:p>
          <a:p>
            <a:r>
              <a:rPr lang="en-US" dirty="0" smtClean="0">
                <a:solidFill>
                  <a:schemeClr val="bg1"/>
                </a:solidFill>
              </a:rPr>
              <a:t>Buyers have a need to satisfy their demands through exchange</a:t>
            </a:r>
          </a:p>
          <a:p>
            <a:pPr>
              <a:buNone/>
            </a:pPr>
            <a:endParaRPr lang="en-US" dirty="0"/>
          </a:p>
        </p:txBody>
      </p:sp>
      <p:sp>
        <p:nvSpPr>
          <p:cNvPr id="6" name="Rectangle 5"/>
          <p:cNvSpPr/>
          <p:nvPr/>
        </p:nvSpPr>
        <p:spPr>
          <a:xfrm>
            <a:off x="228600" y="4876800"/>
            <a:ext cx="23622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Industry(a collection of seller)</a:t>
            </a:r>
            <a:endParaRPr lang="en-US" dirty="0"/>
          </a:p>
        </p:txBody>
      </p:sp>
      <p:sp>
        <p:nvSpPr>
          <p:cNvPr id="7" name="Rectangle 6"/>
          <p:cNvSpPr/>
          <p:nvPr/>
        </p:nvSpPr>
        <p:spPr>
          <a:xfrm>
            <a:off x="6400800" y="4800600"/>
            <a:ext cx="22098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Market (a collection of buyers)</a:t>
            </a:r>
            <a:endParaRPr lang="en-US" dirty="0"/>
          </a:p>
        </p:txBody>
      </p:sp>
      <p:sp>
        <p:nvSpPr>
          <p:cNvPr id="10" name="Right Arrow 9"/>
          <p:cNvSpPr/>
          <p:nvPr/>
        </p:nvSpPr>
        <p:spPr>
          <a:xfrm>
            <a:off x="2895600" y="4800600"/>
            <a:ext cx="33528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Product and communication</a:t>
            </a:r>
          </a:p>
        </p:txBody>
      </p:sp>
      <p:sp>
        <p:nvSpPr>
          <p:cNvPr id="13" name="Left Arrow 12"/>
          <p:cNvSpPr/>
          <p:nvPr/>
        </p:nvSpPr>
        <p:spPr>
          <a:xfrm>
            <a:off x="2819400" y="5257800"/>
            <a:ext cx="3505200"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Money and information</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aurabh\Desktop\kfc.png"/>
          <p:cNvPicPr>
            <a:picLocks noChangeAspect="1" noChangeArrowheads="1"/>
          </p:cNvPicPr>
          <p:nvPr/>
        </p:nvPicPr>
        <p:blipFill>
          <a:blip r:embed="rId2" cstate="print"/>
          <a:srcRect/>
          <a:stretch>
            <a:fillRect/>
          </a:stretch>
        </p:blipFill>
        <p:spPr bwMode="auto">
          <a:xfrm>
            <a:off x="0" y="0"/>
            <a:ext cx="9107487" cy="6858000"/>
          </a:xfrm>
          <a:prstGeom prst="rect">
            <a:avLst/>
          </a:prstGeom>
          <a:noFill/>
        </p:spPr>
      </p:pic>
      <p:sp>
        <p:nvSpPr>
          <p:cNvPr id="2" name="Title 1"/>
          <p:cNvSpPr>
            <a:spLocks noGrp="1"/>
          </p:cNvSpPr>
          <p:nvPr>
            <p:ph type="title"/>
          </p:nvPr>
        </p:nvSpPr>
        <p:spPr/>
        <p:txBody>
          <a:bodyPr>
            <a:normAutofit fontScale="90000"/>
          </a:bodyPr>
          <a:lstStyle/>
          <a:p>
            <a:r>
              <a:rPr lang="en-US" dirty="0" smtClean="0">
                <a:solidFill>
                  <a:schemeClr val="bg1"/>
                </a:solidFill>
              </a:rPr>
              <a:t/>
            </a:r>
            <a:br>
              <a:rPr lang="en-US" dirty="0" smtClean="0">
                <a:solidFill>
                  <a:schemeClr val="bg1"/>
                </a:solidFill>
              </a:rPr>
            </a:br>
            <a:r>
              <a:rPr lang="en-US" dirty="0">
                <a:solidFill>
                  <a:schemeClr val="bg1"/>
                </a:solidFill>
              </a:rPr>
              <a:t/>
            </a:r>
            <a:br>
              <a:rPr lang="en-US" dirty="0">
                <a:solidFill>
                  <a:schemeClr val="bg1"/>
                </a:solidFill>
              </a:rPr>
            </a:br>
            <a:r>
              <a:rPr lang="en-US" dirty="0" smtClean="0">
                <a:solidFill>
                  <a:schemeClr val="bg1"/>
                </a:solidFill>
              </a:rPr>
              <a:t/>
            </a:r>
            <a:br>
              <a:rPr lang="en-US" dirty="0" smtClean="0">
                <a:solidFill>
                  <a:schemeClr val="bg1"/>
                </a:solidFill>
              </a:rPr>
            </a:br>
            <a:r>
              <a:rPr lang="en-US" dirty="0">
                <a:solidFill>
                  <a:schemeClr val="bg1"/>
                </a:solidFill>
              </a:rPr>
              <a:t/>
            </a:r>
            <a:br>
              <a:rPr lang="en-US" dirty="0">
                <a:solidFill>
                  <a:schemeClr val="bg1"/>
                </a:solidFill>
              </a:rPr>
            </a:br>
            <a:r>
              <a:rPr lang="en-US" dirty="0" smtClean="0">
                <a:solidFill>
                  <a:schemeClr val="bg1"/>
                </a:solidFill>
              </a:rPr>
              <a:t/>
            </a:r>
            <a:br>
              <a:rPr lang="en-US" dirty="0" smtClean="0">
                <a:solidFill>
                  <a:schemeClr val="bg1"/>
                </a:solidFill>
              </a:rPr>
            </a:br>
            <a:r>
              <a:rPr lang="en-US" dirty="0">
                <a:solidFill>
                  <a:schemeClr val="bg1"/>
                </a:solidFill>
              </a:rPr>
              <a:t/>
            </a:r>
            <a:br>
              <a:rPr lang="en-US" dirty="0">
                <a:solidFill>
                  <a:schemeClr val="bg1"/>
                </a:solidFill>
              </a:rPr>
            </a:br>
            <a:r>
              <a:rPr lang="en-US" dirty="0" smtClean="0">
                <a:solidFill>
                  <a:schemeClr val="bg1"/>
                </a:solidFill>
              </a:rPr>
              <a:t>MACRO  ENVIRONMENT</a:t>
            </a:r>
            <a:endParaRPr lang="en-US" dirty="0">
              <a:solidFill>
                <a:schemeClr val="bg1"/>
              </a:solidFill>
            </a:endParaRPr>
          </a:p>
        </p:txBody>
      </p:sp>
      <p:sp>
        <p:nvSpPr>
          <p:cNvPr id="4" name="Text Placeholder 3"/>
          <p:cNvSpPr>
            <a:spLocks noGrp="1"/>
          </p:cNvSpPr>
          <p:nvPr>
            <p:ph type="body" sz="half" idx="2"/>
          </p:nvPr>
        </p:nvSpPr>
        <p:spPr/>
        <p:txBody>
          <a:bodyPr>
            <a:normAutofit/>
          </a:bodyPr>
          <a:lstStyle/>
          <a:p>
            <a:pPr>
              <a:buFont typeface="Arial" pitchFamily="34" charset="0"/>
              <a:buChar char="•"/>
            </a:pPr>
            <a:r>
              <a:rPr lang="en-US" sz="1800" dirty="0" smtClean="0">
                <a:solidFill>
                  <a:schemeClr val="bg1"/>
                </a:solidFill>
              </a:rPr>
              <a:t>KFC operates in a larger macro environment of forces that creates opportunities</a:t>
            </a:r>
          </a:p>
          <a:p>
            <a:pPr>
              <a:buFont typeface="Arial" pitchFamily="34" charset="0"/>
              <a:buChar char="•"/>
            </a:pPr>
            <a:r>
              <a:rPr lang="en-US" sz="1800" dirty="0" smtClean="0">
                <a:solidFill>
                  <a:schemeClr val="bg1"/>
                </a:solidFill>
              </a:rPr>
              <a:t>A company such as KFC usually cannot influence trends in the macro environment, as they affect people and organizations on a larger scale.</a:t>
            </a:r>
          </a:p>
          <a:p>
            <a:pPr>
              <a:buFont typeface="Arial" pitchFamily="34" charset="0"/>
              <a:buChar char="•"/>
            </a:pPr>
            <a:r>
              <a:rPr lang="en-US" sz="1800" dirty="0" smtClean="0">
                <a:solidFill>
                  <a:schemeClr val="bg1"/>
                </a:solidFill>
              </a:rPr>
              <a:t>However, KFC has to carefully examine macro environmental trends and must create competitive responses to such trends.</a:t>
            </a:r>
          </a:p>
          <a:p>
            <a:pPr>
              <a:buFont typeface="Arial" pitchFamily="34" charset="0"/>
              <a:buChar char="•"/>
            </a:pPr>
            <a:r>
              <a:rPr lang="en-US" sz="1800" dirty="0" smtClean="0">
                <a:solidFill>
                  <a:schemeClr val="bg1"/>
                </a:solidFill>
              </a:rPr>
              <a:t>There are six major macro </a:t>
            </a:r>
            <a:r>
              <a:rPr lang="en-US" sz="1800" dirty="0" smtClean="0"/>
              <a:t>environmental forces</a:t>
            </a:r>
          </a:p>
          <a:p>
            <a:endParaRPr lang="en-US" dirty="0" smtClean="0"/>
          </a:p>
          <a:p>
            <a:pPr>
              <a:buFont typeface="Arial" pitchFamily="34" charset="0"/>
              <a:buChar char="•"/>
            </a:pPr>
            <a:endParaRPr lang="en-US" dirty="0" smtClean="0"/>
          </a:p>
          <a:p>
            <a:endParaRPr lang="en-US" dirty="0" smtClean="0"/>
          </a:p>
        </p:txBody>
      </p:sp>
      <p:pic>
        <p:nvPicPr>
          <p:cNvPr id="5" name="Picture 2"/>
          <p:cNvPicPr>
            <a:picLocks noGrp="1" noChangeAspect="1" noChangeArrowheads="1"/>
          </p:cNvPicPr>
          <p:nvPr>
            <p:ph idx="1"/>
          </p:nvPr>
        </p:nvPicPr>
        <p:blipFill>
          <a:blip r:embed="rId3" cstate="print"/>
          <a:srcRect/>
          <a:stretch>
            <a:fillRect/>
          </a:stretch>
        </p:blipFill>
        <p:spPr bwMode="auto">
          <a:xfrm>
            <a:off x="3575050" y="2319199"/>
            <a:ext cx="5111750" cy="1760814"/>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Saurabh\Desktop\kfc.png"/>
          <p:cNvPicPr>
            <a:picLocks noChangeAspect="1" noChangeArrowheads="1"/>
          </p:cNvPicPr>
          <p:nvPr/>
        </p:nvPicPr>
        <p:blipFill>
          <a:blip r:embed="rId2" cstate="print"/>
          <a:srcRect/>
          <a:stretch>
            <a:fillRect/>
          </a:stretch>
        </p:blipFill>
        <p:spPr bwMode="auto">
          <a:xfrm>
            <a:off x="1" y="0"/>
            <a:ext cx="9144000" cy="6858000"/>
          </a:xfrm>
          <a:prstGeom prst="rect">
            <a:avLst/>
          </a:prstGeom>
          <a:noFill/>
        </p:spPr>
      </p:pic>
      <p:sp>
        <p:nvSpPr>
          <p:cNvPr id="2" name="Title 1"/>
          <p:cNvSpPr>
            <a:spLocks noGrp="1"/>
          </p:cNvSpPr>
          <p:nvPr>
            <p:ph type="title"/>
          </p:nvPr>
        </p:nvSpPr>
        <p:spPr>
          <a:xfrm>
            <a:off x="533400" y="485775"/>
            <a:ext cx="3008313" cy="1162050"/>
          </a:xfrm>
        </p:spPr>
        <p:txBody>
          <a:bodyPr>
            <a:normAutofit fontScale="90000"/>
          </a:bodyPr>
          <a:lstStyle/>
          <a:p>
            <a:r>
              <a:rPr lang="en-US" dirty="0" smtClean="0">
                <a:solidFill>
                  <a:schemeClr val="bg1"/>
                </a:solidFill>
              </a:rPr>
              <a:t/>
            </a:r>
            <a:br>
              <a:rPr lang="en-US" dirty="0" smtClean="0">
                <a:solidFill>
                  <a:schemeClr val="bg1"/>
                </a:solidFill>
              </a:rPr>
            </a:br>
            <a:r>
              <a:rPr lang="en-US" dirty="0">
                <a:solidFill>
                  <a:schemeClr val="bg1"/>
                </a:solidFill>
              </a:rPr>
              <a:t/>
            </a:r>
            <a:br>
              <a:rPr lang="en-US" dirty="0">
                <a:solidFill>
                  <a:schemeClr val="bg1"/>
                </a:solidFill>
              </a:rPr>
            </a:br>
            <a:r>
              <a:rPr lang="en-US" dirty="0" smtClean="0">
                <a:solidFill>
                  <a:schemeClr val="bg1"/>
                </a:solidFill>
              </a:rPr>
              <a:t/>
            </a:r>
            <a:br>
              <a:rPr lang="en-US" dirty="0" smtClean="0">
                <a:solidFill>
                  <a:schemeClr val="bg1"/>
                </a:solidFill>
              </a:rPr>
            </a:br>
            <a:r>
              <a:rPr lang="en-US" dirty="0">
                <a:solidFill>
                  <a:schemeClr val="bg1"/>
                </a:solidFill>
              </a:rPr>
              <a:t/>
            </a:r>
            <a:br>
              <a:rPr lang="en-US" dirty="0">
                <a:solidFill>
                  <a:schemeClr val="bg1"/>
                </a:solidFill>
              </a:rPr>
            </a:br>
            <a:r>
              <a:rPr lang="en-US" dirty="0" smtClean="0">
                <a:solidFill>
                  <a:schemeClr val="bg1"/>
                </a:solidFill>
              </a:rPr>
              <a:t>MICRO ENVIRONMENT</a:t>
            </a:r>
            <a:endParaRPr lang="en-US" dirty="0">
              <a:solidFill>
                <a:schemeClr val="bg1"/>
              </a:solidFill>
            </a:endParaRPr>
          </a:p>
        </p:txBody>
      </p:sp>
      <p:pic>
        <p:nvPicPr>
          <p:cNvPr id="16" name="Content Placeholder 15" descr="220px-90s_KFC_Logo.svg.png"/>
          <p:cNvPicPr>
            <a:picLocks noGrp="1" noChangeAspect="1"/>
          </p:cNvPicPr>
          <p:nvPr>
            <p:ph idx="1"/>
          </p:nvPr>
        </p:nvPicPr>
        <p:blipFill>
          <a:blip r:embed="rId3" cstate="print"/>
          <a:stretch>
            <a:fillRect/>
          </a:stretch>
        </p:blipFill>
        <p:spPr>
          <a:xfrm>
            <a:off x="5486400" y="2362200"/>
            <a:ext cx="1036948" cy="1371600"/>
          </a:xfrm>
        </p:spPr>
      </p:pic>
      <p:sp>
        <p:nvSpPr>
          <p:cNvPr id="4" name="Text Placeholder 3"/>
          <p:cNvSpPr>
            <a:spLocks noGrp="1"/>
          </p:cNvSpPr>
          <p:nvPr>
            <p:ph type="body" sz="half" idx="2"/>
          </p:nvPr>
        </p:nvSpPr>
        <p:spPr>
          <a:xfrm>
            <a:off x="533400" y="1769267"/>
            <a:ext cx="3008313" cy="4691063"/>
          </a:xfrm>
        </p:spPr>
        <p:txBody>
          <a:bodyPr>
            <a:normAutofit/>
          </a:bodyPr>
          <a:lstStyle/>
          <a:p>
            <a:pPr>
              <a:buFont typeface="Arial" pitchFamily="34" charset="0"/>
              <a:buChar char="•"/>
            </a:pPr>
            <a:r>
              <a:rPr lang="en-US" sz="2000" dirty="0" smtClean="0">
                <a:solidFill>
                  <a:schemeClr val="bg1"/>
                </a:solidFill>
              </a:rPr>
              <a:t>The microenvironment consists of all</a:t>
            </a:r>
          </a:p>
          <a:p>
            <a:r>
              <a:rPr lang="en-US" sz="2000" dirty="0" smtClean="0">
                <a:solidFill>
                  <a:schemeClr val="bg1"/>
                </a:solidFill>
              </a:rPr>
              <a:t>forces that are close to KFC, and on</a:t>
            </a:r>
          </a:p>
          <a:p>
            <a:r>
              <a:rPr lang="en-US" sz="2000" dirty="0" smtClean="0">
                <a:solidFill>
                  <a:schemeClr val="bg1"/>
                </a:solidFill>
              </a:rPr>
              <a:t>which KFC has an impact.</a:t>
            </a:r>
          </a:p>
          <a:p>
            <a:pPr>
              <a:buFont typeface="Arial" pitchFamily="34" charset="0"/>
              <a:buChar char="•"/>
            </a:pPr>
            <a:r>
              <a:rPr lang="en-US" sz="2000" dirty="0" smtClean="0">
                <a:solidFill>
                  <a:schemeClr val="bg1"/>
                </a:solidFill>
              </a:rPr>
              <a:t>They directly</a:t>
            </a:r>
          </a:p>
          <a:p>
            <a:r>
              <a:rPr lang="en-US" sz="2000" dirty="0" smtClean="0">
                <a:solidFill>
                  <a:schemeClr val="bg1"/>
                </a:solidFill>
              </a:rPr>
              <a:t>affect KFC’s ability to serve its</a:t>
            </a:r>
          </a:p>
          <a:p>
            <a:r>
              <a:rPr lang="en-US" sz="2000" dirty="0" smtClean="0">
                <a:solidFill>
                  <a:schemeClr val="bg1"/>
                </a:solidFill>
              </a:rPr>
              <a:t>Customers.</a:t>
            </a:r>
          </a:p>
          <a:p>
            <a:pPr>
              <a:buFont typeface="Arial" pitchFamily="34" charset="0"/>
              <a:buChar char="•"/>
            </a:pPr>
            <a:r>
              <a:rPr lang="en-US" sz="2000" dirty="0" smtClean="0">
                <a:solidFill>
                  <a:schemeClr val="bg1"/>
                </a:solidFill>
              </a:rPr>
              <a:t>Three major components influence KFC’s micro environment</a:t>
            </a:r>
          </a:p>
        </p:txBody>
      </p:sp>
      <p:sp>
        <p:nvSpPr>
          <p:cNvPr id="5" name="Rectangle 4"/>
          <p:cNvSpPr/>
          <p:nvPr/>
        </p:nvSpPr>
        <p:spPr>
          <a:xfrm>
            <a:off x="3962400" y="1066800"/>
            <a:ext cx="1752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Company</a:t>
            </a:r>
            <a:endParaRPr lang="en-US" dirty="0"/>
          </a:p>
        </p:txBody>
      </p:sp>
      <p:sp>
        <p:nvSpPr>
          <p:cNvPr id="6" name="Rectangle 5"/>
          <p:cNvSpPr/>
          <p:nvPr/>
        </p:nvSpPr>
        <p:spPr>
          <a:xfrm>
            <a:off x="6934200" y="1066800"/>
            <a:ext cx="1600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Competitors</a:t>
            </a:r>
            <a:endParaRPr lang="en-US" dirty="0"/>
          </a:p>
        </p:txBody>
      </p:sp>
      <p:sp>
        <p:nvSpPr>
          <p:cNvPr id="7" name="Rectangle 6"/>
          <p:cNvSpPr/>
          <p:nvPr/>
        </p:nvSpPr>
        <p:spPr>
          <a:xfrm>
            <a:off x="5029200" y="4572000"/>
            <a:ext cx="22860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Consumers</a:t>
            </a:r>
            <a:endParaRPr lang="en-US" dirty="0"/>
          </a:p>
        </p:txBody>
      </p:sp>
      <p:cxnSp>
        <p:nvCxnSpPr>
          <p:cNvPr id="27" name="Straight Arrow Connector 26"/>
          <p:cNvCxnSpPr/>
          <p:nvPr/>
        </p:nvCxnSpPr>
        <p:spPr>
          <a:xfrm rot="16200000" flipH="1">
            <a:off x="4800600" y="2057400"/>
            <a:ext cx="609600" cy="6096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5400000" flipH="1" flipV="1">
            <a:off x="6629400" y="2133600"/>
            <a:ext cx="609600" cy="6096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6" idx="2"/>
          </p:cNvCxnSpPr>
          <p:nvPr/>
        </p:nvCxnSpPr>
        <p:spPr>
          <a:xfrm rot="16200000" flipH="1">
            <a:off x="5631337" y="4107337"/>
            <a:ext cx="762000" cy="1492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Saurabh\Desktop\kfc.png"/>
          <p:cNvPicPr>
            <a:picLocks noChangeAspect="1" noChangeArrowheads="1"/>
          </p:cNvPicPr>
          <p:nvPr/>
        </p:nvPicPr>
        <p:blipFill>
          <a:blip r:embed="rId2" cstate="print"/>
          <a:srcRect/>
          <a:stretch>
            <a:fillRect/>
          </a:stretch>
        </p:blipFill>
        <p:spPr bwMode="auto">
          <a:xfrm>
            <a:off x="0" y="0"/>
            <a:ext cx="9107487" cy="6858000"/>
          </a:xfrm>
          <a:prstGeom prst="rect">
            <a:avLst/>
          </a:prstGeom>
          <a:noFill/>
        </p:spPr>
      </p:pic>
      <p:sp>
        <p:nvSpPr>
          <p:cNvPr id="2" name="Title 1"/>
          <p:cNvSpPr>
            <a:spLocks noGrp="1"/>
          </p:cNvSpPr>
          <p:nvPr>
            <p:ph type="title"/>
          </p:nvPr>
        </p:nvSpPr>
        <p:spPr/>
        <p:txBody>
          <a:bodyPr>
            <a:normAutofit fontScale="90000"/>
          </a:bodyPr>
          <a:lstStyle/>
          <a:p>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b="1" dirty="0" smtClean="0">
                <a:solidFill>
                  <a:schemeClr val="bg1"/>
                </a:solidFill>
              </a:rPr>
              <a:t>MARKETING STRATEGIES OF KFC</a:t>
            </a:r>
            <a:endParaRPr lang="en-US" dirty="0">
              <a:solidFill>
                <a:schemeClr val="bg1"/>
              </a:solidFill>
            </a:endParaRPr>
          </a:p>
        </p:txBody>
      </p:sp>
      <p:sp>
        <p:nvSpPr>
          <p:cNvPr id="3" name="Content Placeholder 2"/>
          <p:cNvSpPr>
            <a:spLocks noGrp="1"/>
          </p:cNvSpPr>
          <p:nvPr>
            <p:ph idx="1"/>
          </p:nvPr>
        </p:nvSpPr>
        <p:spPr/>
        <p:txBody>
          <a:bodyPr>
            <a:normAutofit/>
          </a:bodyPr>
          <a:lstStyle/>
          <a:p>
            <a:r>
              <a:rPr lang="en-US" sz="2000" dirty="0" smtClean="0">
                <a:solidFill>
                  <a:schemeClr val="bg1"/>
                </a:solidFill>
              </a:rPr>
              <a:t>According to KFC, kids become the future permanents customers and we know very well that without any marketing strategy no marketing program and no product is successful because we depend upon customers, customer not depend on us.</a:t>
            </a:r>
          </a:p>
          <a:p>
            <a:r>
              <a:rPr lang="en-US" sz="2000" dirty="0" smtClean="0">
                <a:solidFill>
                  <a:schemeClr val="bg1"/>
                </a:solidFill>
              </a:rPr>
              <a:t>KFC is following Niche Marketing and Societal Marketing techniques.</a:t>
            </a:r>
          </a:p>
          <a:p>
            <a:r>
              <a:rPr lang="en-US" sz="2000" dirty="0" smtClean="0">
                <a:solidFill>
                  <a:schemeClr val="bg1"/>
                </a:solidFill>
              </a:rPr>
              <a:t> KFC possess a western culture because some of the Indian people are also following that culture.</a:t>
            </a:r>
          </a:p>
          <a:p>
            <a:r>
              <a:rPr lang="en-US" sz="2000" dirty="0" smtClean="0">
                <a:solidFill>
                  <a:schemeClr val="bg1"/>
                </a:solidFill>
              </a:rPr>
              <a:t>KFC are moving from Divisional Level to the District level by opening branches</a:t>
            </a:r>
          </a:p>
          <a:p>
            <a:r>
              <a:rPr lang="en-US" sz="2000" dirty="0" smtClean="0">
                <a:solidFill>
                  <a:schemeClr val="bg1"/>
                </a:solidFill>
              </a:rPr>
              <a:t>KFC also offer free home delivery.</a:t>
            </a:r>
          </a:p>
          <a:p>
            <a:r>
              <a:rPr lang="en-US" sz="2000" dirty="0" smtClean="0">
                <a:solidFill>
                  <a:schemeClr val="bg1"/>
                </a:solidFill>
              </a:rPr>
              <a:t>KFC open their outlets on reachable places.</a:t>
            </a:r>
          </a:p>
          <a:p>
            <a:r>
              <a:rPr lang="en-US" sz="2000" dirty="0" smtClean="0">
                <a:solidFill>
                  <a:schemeClr val="bg1"/>
                </a:solidFill>
              </a:rPr>
              <a:t>KFC menu consists of more than 30 products.</a:t>
            </a:r>
          </a:p>
          <a:p>
            <a:r>
              <a:rPr lang="en-US" sz="2000" dirty="0" smtClean="0">
                <a:solidFill>
                  <a:schemeClr val="bg1"/>
                </a:solidFill>
              </a:rPr>
              <a:t>KFC gives more priority to Family.</a:t>
            </a:r>
            <a:endParaRPr lang="en-US" sz="2000" b="1" dirty="0">
              <a:solidFill>
                <a:schemeClr val="bg1"/>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TotalTime>
  <Words>867</Words>
  <Application>Microsoft Office PowerPoint</Application>
  <PresentationFormat>On-screen Show (4:3)</PresentationFormat>
  <Paragraphs>113</Paragraphs>
  <Slides>28</Slides>
  <Notes>1</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PowerPoint Presentation</vt:lpstr>
      <vt:lpstr>PowerPoint Presentation</vt:lpstr>
      <vt:lpstr>PowerPoint Presentation</vt:lpstr>
      <vt:lpstr>COMPETITIVE ANALYSIS</vt:lpstr>
      <vt:lpstr>            ECONOMIC ANALYSIS</vt:lpstr>
      <vt:lpstr>      MACRO  ENVIRONMENT</vt:lpstr>
      <vt:lpstr>    MICRO ENVIRONMENT</vt:lpstr>
      <vt:lpstr>  MARKETING STRATEGIES OF KFC</vt:lpstr>
      <vt:lpstr>MARKETING</vt:lpstr>
      <vt:lpstr>PowerPoint Presentation</vt:lpstr>
      <vt:lpstr>             KFC IN INDIA! KFC is the largest brand of Yum Restaurants, a company that owns other leading brands like Pizza Hut, Taco Bell, A&amp;W and Long John Silver. Renowned worldwide for it’s finger licking good food, KFC offers its signature products in India too! In India, KFC is growing rapidly and today has presence in 21 cities with close to 107 restaurants. </vt:lpstr>
      <vt:lpstr>Target market</vt:lpstr>
      <vt:lpstr>PowerPoint Presentation</vt:lpstr>
      <vt:lpstr>PowerPoint Presentation</vt:lpstr>
      <vt:lpstr>PowerPoint Presentation</vt:lpstr>
      <vt:lpstr>PowerPoint Presentation</vt:lpstr>
      <vt:lpstr>PowerPoint Presentation</vt:lpstr>
      <vt:lpstr>PowerPoint Presentation</vt:lpstr>
      <vt:lpstr>   SWOT ANALYSIS</vt:lpstr>
      <vt:lpstr>Strengths</vt:lpstr>
      <vt:lpstr>Weakness</vt:lpstr>
      <vt:lpstr>Opportunities</vt:lpstr>
      <vt:lpstr>Threats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COMPETITIVE ANALYSIS</dc:title>
  <dc:creator>Saurabh</dc:creator>
  <cp:lastModifiedBy>sagar</cp:lastModifiedBy>
  <cp:revision>25</cp:revision>
  <dcterms:created xsi:type="dcterms:W3CDTF">2006-08-16T00:00:00Z</dcterms:created>
  <dcterms:modified xsi:type="dcterms:W3CDTF">2011-09-06T18:50:03Z</dcterms:modified>
</cp:coreProperties>
</file>