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8" r:id="rId3"/>
    <p:sldId id="261" r:id="rId4"/>
    <p:sldId id="262" r:id="rId5"/>
    <p:sldId id="305" r:id="rId6"/>
    <p:sldId id="263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9" r:id="rId18"/>
    <p:sldId id="280" r:id="rId19"/>
    <p:sldId id="281" r:id="rId20"/>
    <p:sldId id="284" r:id="rId21"/>
    <p:sldId id="282" r:id="rId22"/>
    <p:sldId id="295" r:id="rId23"/>
    <p:sldId id="283" r:id="rId24"/>
    <p:sldId id="285" r:id="rId25"/>
    <p:sldId id="296" r:id="rId26"/>
    <p:sldId id="307" r:id="rId27"/>
    <p:sldId id="286" r:id="rId28"/>
    <p:sldId id="297" r:id="rId29"/>
    <p:sldId id="309" r:id="rId30"/>
    <p:sldId id="287" r:id="rId31"/>
    <p:sldId id="308" r:id="rId32"/>
    <p:sldId id="290" r:id="rId33"/>
    <p:sldId id="291" r:id="rId34"/>
    <p:sldId id="292" r:id="rId35"/>
    <p:sldId id="294" r:id="rId36"/>
    <p:sldId id="298" r:id="rId37"/>
    <p:sldId id="302" r:id="rId38"/>
    <p:sldId id="304" r:id="rId39"/>
    <p:sldId id="306" r:id="rId40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5050"/>
    <a:srgbClr val="0066FF"/>
    <a:srgbClr val="FFFF99"/>
    <a:srgbClr val="FF0000"/>
    <a:srgbClr val="993300"/>
    <a:srgbClr val="9900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D62DE46-AF3B-4689-92E5-4DD8FDEE4D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465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F12C1A-4EFB-4281-8ACA-11683A0458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006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31184461-6C7C-4444-B284-C237EE0CFFD7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>
                <a:solidFill>
                  <a:schemeClr val="bg1"/>
                </a:solidFill>
              </a:rPr>
              <a:t>/43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2" r:id="rId3"/>
    <p:sldLayoutId id="2147483685" r:id="rId4"/>
    <p:sldLayoutId id="2147483686" r:id="rId5"/>
    <p:sldLayoutId id="2147483687" r:id="rId6"/>
    <p:sldLayoutId id="2147483681" r:id="rId7"/>
    <p:sldLayoutId id="2147483680" r:id="rId8"/>
    <p:sldLayoutId id="2147483688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Virtuální paměť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150100" y="4621213"/>
            <a:ext cx="1735138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Uplatňuje se v okamžiku, kdy je FAP plný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Typicky v okamžiku zvýšení stupně multitaskingu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Kterou stránku „obětovat“ a vyhodit z FAP (politika výběru oběti)?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000" dirty="0" smtClean="0"/>
              <a:t>Politika nahrazování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určení oběti</a:t>
            </a:r>
          </a:p>
          <a:p>
            <a:pPr marL="1079500"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politika přidělování místa</a:t>
            </a:r>
          </a:p>
          <a:p>
            <a:pPr marL="1619250" lvl="3" eaLnBrk="1" hangingPunct="1">
              <a:lnSpc>
                <a:spcPct val="90000"/>
              </a:lnSpc>
              <a:defRPr/>
            </a:pPr>
            <a:r>
              <a:rPr lang="cs-CZ" sz="1600" dirty="0" smtClean="0"/>
              <a:t>kolik rámců přidělit procesu?</a:t>
            </a:r>
          </a:p>
          <a:p>
            <a:pPr marL="1619250" lvl="3" eaLnBrk="1" hangingPunct="1">
              <a:lnSpc>
                <a:spcPct val="90000"/>
              </a:lnSpc>
              <a:defRPr/>
            </a:pPr>
            <a:r>
              <a:rPr lang="cs-CZ" sz="1600" dirty="0" err="1" smtClean="0"/>
              <a:t>intra</a:t>
            </a:r>
            <a:r>
              <a:rPr lang="cs-CZ" sz="1600" dirty="0" smtClean="0"/>
              <a:t>/extra (</a:t>
            </a:r>
            <a:r>
              <a:rPr lang="cs-CZ" sz="1600" dirty="0" err="1" smtClean="0"/>
              <a:t>local</a:t>
            </a:r>
            <a:r>
              <a:rPr lang="cs-CZ" sz="1600" dirty="0" smtClean="0"/>
              <a:t>/</a:t>
            </a:r>
            <a:r>
              <a:rPr lang="cs-CZ" sz="1600" dirty="0" err="1" smtClean="0"/>
              <a:t>global</a:t>
            </a:r>
            <a:r>
              <a:rPr lang="cs-CZ" sz="1600" dirty="0" smtClean="0"/>
              <a:t>) množina možných obětí</a:t>
            </a:r>
          </a:p>
          <a:p>
            <a:pPr marL="1979613" lvl="4" eaLnBrk="1" hangingPunct="1">
              <a:lnSpc>
                <a:spcPct val="90000"/>
              </a:lnSpc>
              <a:defRPr/>
            </a:pPr>
            <a:r>
              <a:rPr lang="cs-CZ" sz="1600" dirty="0" smtClean="0"/>
              <a:t>oběti lze hledat jen mezi stránkami procesu, který vyvolal výpadek stránky?</a:t>
            </a:r>
          </a:p>
          <a:p>
            <a:pPr marL="1979613" lvl="4" eaLnBrk="1" hangingPunct="1">
              <a:lnSpc>
                <a:spcPct val="90000"/>
              </a:lnSpc>
              <a:defRPr/>
            </a:pPr>
            <a:r>
              <a:rPr lang="cs-CZ" sz="1600" dirty="0" smtClean="0"/>
              <a:t>oběti lze hledat i mezi stránkami ostatních procesů (např. podle priorit procesů)?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nelze obětovat kteroukoliv stránku</a:t>
            </a:r>
          </a:p>
          <a:p>
            <a:pPr marL="1079500"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někde rámce jsou „zamčeny“</a:t>
            </a:r>
          </a:p>
          <a:p>
            <a:pPr marL="1079500"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typicky I/O </a:t>
            </a:r>
            <a:r>
              <a:rPr lang="cs-CZ" sz="1800" dirty="0" err="1" smtClean="0"/>
              <a:t>buffery</a:t>
            </a:r>
            <a:r>
              <a:rPr lang="cs-CZ" sz="1800" dirty="0" smtClean="0"/>
              <a:t>, řídicí struktury OS, …</a:t>
            </a:r>
          </a:p>
          <a:p>
            <a:pPr marL="1979613" lvl="4" eaLnBrk="1" hangingPunct="1">
              <a:lnSpc>
                <a:spcPct val="90000"/>
              </a:lnSpc>
              <a:buFontTx/>
              <a:buNone/>
              <a:defRPr/>
            </a:pPr>
            <a:endParaRPr lang="cs-CZ" sz="1600" dirty="0" smtClean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KTEROU STRÁNKU NAHRADIT?</a:t>
            </a:r>
            <a:endParaRPr lang="cs-CZ" sz="3000" dirty="0"/>
          </a:p>
        </p:txBody>
      </p:sp>
      <p:sp>
        <p:nvSpPr>
          <p:cNvPr id="2253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Stránka se zavádí do FAP jen když je potřebná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Přínosy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méně I/O operací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menší požadavky na paměť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rychlejší reakce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může pracovat více uživatelů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Kdy je stránka potřebná?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byla odkazovaná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legální reference</a:t>
            </a:r>
          </a:p>
          <a:p>
            <a:pPr marL="1079500" lvl="2" eaLnBrk="1" hangingPunct="1">
              <a:lnSpc>
                <a:spcPct val="90000"/>
              </a:lnSpc>
              <a:defRPr/>
            </a:pPr>
            <a:r>
              <a:rPr lang="cs-CZ" sz="1800" dirty="0" smtClean="0"/>
              <a:t>Nachází se ve FAP, přeloží se logická adresa na fyzickou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nelegální reference (porušení ochran</a:t>
            </a:r>
            <a:r>
              <a:rPr lang="en-US" sz="2000" dirty="0" smtClean="0"/>
              <a:t>y</a:t>
            </a:r>
            <a:r>
              <a:rPr lang="cs-CZ" sz="2000" dirty="0" smtClean="0"/>
              <a:t>) </a:t>
            </a:r>
            <a:r>
              <a:rPr lang="en-US" sz="2000" dirty="0" smtClean="0">
                <a:cs typeface="Arial" charset="0"/>
              </a:rPr>
              <a:t>→ abort </a:t>
            </a:r>
            <a:r>
              <a:rPr lang="en-US" sz="2000" dirty="0" err="1" smtClean="0">
                <a:cs typeface="Arial" charset="0"/>
              </a:rPr>
              <a:t>procesu</a:t>
            </a:r>
            <a:endParaRPr lang="en-US" sz="2000" dirty="0" smtClean="0">
              <a:cs typeface="Arial" charset="0"/>
            </a:endParaRP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>
                <a:cs typeface="Arial" charset="0"/>
              </a:rPr>
              <a:t>r</a:t>
            </a:r>
            <a:r>
              <a:rPr lang="en-US" sz="2000" dirty="0" err="1" smtClean="0">
                <a:cs typeface="Arial" charset="0"/>
              </a:rPr>
              <a:t>eference</a:t>
            </a:r>
            <a:r>
              <a:rPr lang="en-US" sz="2000" dirty="0" smtClean="0">
                <a:cs typeface="Arial" charset="0"/>
              </a:rPr>
              <a:t> </a:t>
            </a:r>
            <a:r>
              <a:rPr lang="cs-CZ" sz="2000" dirty="0" smtClean="0">
                <a:cs typeface="Arial" charset="0"/>
              </a:rPr>
              <a:t>stránky, která není ve FAP → její zavedení do FAP</a:t>
            </a:r>
          </a:p>
          <a:p>
            <a:pPr marL="1079500" lvl="2" eaLnBrk="1" hangingPunct="1">
              <a:lnSpc>
                <a:spcPct val="90000"/>
              </a:lnSpc>
              <a:defRPr/>
            </a:pPr>
            <a:r>
              <a:rPr lang="cs-CZ" sz="1800" dirty="0" smtClean="0">
                <a:cs typeface="Arial" charset="0"/>
              </a:rPr>
              <a:t>zprostředkovává OS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STRÁNKOVÁNÍ NA ŽÁDOST</a:t>
            </a:r>
            <a:endParaRPr lang="cs-CZ" dirty="0"/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5318125" cy="4824413"/>
          </a:xfrm>
        </p:spPr>
        <p:txBody>
          <a:bodyPr/>
          <a:lstStyle/>
          <a:p>
            <a:pPr marL="395288" eaLnBrk="1" hangingPunct="1"/>
            <a:r>
              <a:rPr lang="cs-CZ" sz="2600" smtClean="0">
                <a:cs typeface="Arial" charset="0"/>
              </a:rPr>
              <a:t>S každým řádkem PT je spojen bit </a:t>
            </a:r>
            <a:r>
              <a:rPr lang="en-US" sz="2600" smtClean="0">
                <a:cs typeface="Arial" charset="0"/>
              </a:rPr>
              <a:t>V/I (</a:t>
            </a:r>
            <a:r>
              <a:rPr lang="cs-CZ" sz="2600" smtClean="0">
                <a:cs typeface="Arial" charset="0"/>
              </a:rPr>
              <a:t>valid</a:t>
            </a:r>
            <a:r>
              <a:rPr lang="en-US" sz="2600" smtClean="0">
                <a:cs typeface="Arial" charset="0"/>
              </a:rPr>
              <a:t>/</a:t>
            </a:r>
            <a:r>
              <a:rPr lang="cs-CZ" sz="2600" smtClean="0">
                <a:cs typeface="Arial" charset="0"/>
              </a:rPr>
              <a:t>invalid</a:t>
            </a:r>
            <a:r>
              <a:rPr lang="en-US" sz="2600" smtClean="0">
                <a:cs typeface="Arial" charset="0"/>
              </a:rPr>
              <a:t>)</a:t>
            </a:r>
            <a:endParaRPr lang="cs-CZ" sz="2600" smtClean="0">
              <a:cs typeface="Arial" charset="0"/>
            </a:endParaRPr>
          </a:p>
          <a:p>
            <a:pPr marL="719138" lvl="1" eaLnBrk="1" hangingPunct="1">
              <a:buFont typeface="Wingdings" pitchFamily="2" charset="2"/>
              <a:buNone/>
            </a:pPr>
            <a:r>
              <a:rPr lang="cs-CZ" smtClean="0">
                <a:cs typeface="Arial" charset="0"/>
              </a:rPr>
              <a:t>	(1 </a:t>
            </a:r>
            <a:r>
              <a:rPr lang="en-US" smtClean="0">
                <a:cs typeface="Arial" charset="0"/>
              </a:rPr>
              <a:t>→ </a:t>
            </a:r>
            <a:r>
              <a:rPr lang="cs-CZ" smtClean="0">
                <a:cs typeface="Arial" charset="0"/>
              </a:rPr>
              <a:t>je ve FAP, 0 </a:t>
            </a:r>
            <a:r>
              <a:rPr lang="en-US" smtClean="0">
                <a:cs typeface="Arial" charset="0"/>
              </a:rPr>
              <a:t>→ </a:t>
            </a:r>
            <a:r>
              <a:rPr lang="cs-CZ" smtClean="0">
                <a:cs typeface="Arial" charset="0"/>
              </a:rPr>
              <a:t>není</a:t>
            </a:r>
            <a:r>
              <a:rPr lang="en-US" smtClean="0">
                <a:cs typeface="Arial" charset="0"/>
              </a:rPr>
              <a:t> pr</a:t>
            </a:r>
            <a:r>
              <a:rPr lang="cs-CZ" smtClean="0">
                <a:cs typeface="Arial" charset="0"/>
              </a:rPr>
              <a:t>ávě ve FAP)</a:t>
            </a:r>
          </a:p>
          <a:p>
            <a:pPr marL="719138" lvl="1" eaLnBrk="1" hangingPunct="1"/>
            <a:r>
              <a:rPr lang="cs-CZ" smtClean="0">
                <a:cs typeface="Arial" charset="0"/>
              </a:rPr>
              <a:t>iniciálně jsou všechny V/I bity nastaveny na 0</a:t>
            </a:r>
          </a:p>
          <a:p>
            <a:pPr marL="395288" eaLnBrk="1" hangingPunct="1"/>
            <a:r>
              <a:rPr lang="cs-CZ" sz="2600" smtClean="0">
                <a:cs typeface="Arial" charset="0"/>
              </a:rPr>
              <a:t>Při překladu adresy</a:t>
            </a:r>
          </a:p>
          <a:p>
            <a:pPr marL="719138" lvl="1" eaLnBrk="1" hangingPunct="1"/>
            <a:r>
              <a:rPr lang="cs-CZ" smtClean="0">
                <a:cs typeface="Arial" charset="0"/>
              </a:rPr>
              <a:t>jestliže je bit valid/invalid roven 0, generuje se přerušení typu „page fault“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Arial" pitchFamily="34" charset="0"/>
              </a:rPr>
              <a:t>BIT VALID-INVALID</a:t>
            </a:r>
            <a:endParaRPr lang="cs-CZ" dirty="0">
              <a:cs typeface="Arial" pitchFamily="34" charset="0"/>
            </a:endParaRPr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>
                <a:cs typeface="Arial" charset="0"/>
              </a:rPr>
              <a:t>PB 153 OPERAČNÍ SYSTÉMY A JEJICH ROZHRANÍ</a:t>
            </a:r>
          </a:p>
        </p:txBody>
      </p:sp>
      <p:graphicFrame>
        <p:nvGraphicFramePr>
          <p:cNvPr id="26" name="Tabulka 25"/>
          <p:cNvGraphicFramePr>
            <a:graphicFrameLocks noGrp="1"/>
          </p:cNvGraphicFramePr>
          <p:nvPr/>
        </p:nvGraphicFramePr>
        <p:xfrm>
          <a:off x="6072188" y="1928813"/>
          <a:ext cx="2571750" cy="310878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6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Frame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#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valid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-invalid</a:t>
                      </a:r>
                      <a:r>
                        <a:rPr lang="cs-CZ" sz="12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bit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64"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64"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64"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64"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64"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94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b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64"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264"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26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page</a:t>
                      </a:r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table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11" marB="45711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TABULKA STRÁNEK</a:t>
            </a:r>
            <a:endParaRPr lang="cs-CZ" dirty="0"/>
          </a:p>
        </p:txBody>
      </p:sp>
      <p:sp>
        <p:nvSpPr>
          <p:cNvPr id="2560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5603" name="Vývojový diagram: magnetický disk 4"/>
          <p:cNvSpPr>
            <a:spLocks noChangeArrowheads="1"/>
          </p:cNvSpPr>
          <p:nvPr/>
        </p:nvSpPr>
        <p:spPr bwMode="auto">
          <a:xfrm>
            <a:off x="6572250" y="2071688"/>
            <a:ext cx="1857375" cy="3071812"/>
          </a:xfrm>
          <a:prstGeom prst="flowChartMagneticDisk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04" name="Obdélník 6"/>
          <p:cNvSpPr>
            <a:spLocks noChangeArrowheads="1"/>
          </p:cNvSpPr>
          <p:nvPr/>
        </p:nvSpPr>
        <p:spPr bwMode="auto">
          <a:xfrm>
            <a:off x="6858000" y="3214688"/>
            <a:ext cx="285750" cy="2857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05" name="Obdélník 7"/>
          <p:cNvSpPr>
            <a:spLocks noChangeArrowheads="1"/>
          </p:cNvSpPr>
          <p:nvPr/>
        </p:nvSpPr>
        <p:spPr bwMode="auto">
          <a:xfrm>
            <a:off x="6858000" y="3571875"/>
            <a:ext cx="285750" cy="2857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06" name="Obdélník 8"/>
          <p:cNvSpPr>
            <a:spLocks noChangeArrowheads="1"/>
          </p:cNvSpPr>
          <p:nvPr/>
        </p:nvSpPr>
        <p:spPr bwMode="auto">
          <a:xfrm>
            <a:off x="6858000" y="3929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07" name="Obdélník 9"/>
          <p:cNvSpPr>
            <a:spLocks noChangeArrowheads="1"/>
          </p:cNvSpPr>
          <p:nvPr/>
        </p:nvSpPr>
        <p:spPr bwMode="auto">
          <a:xfrm>
            <a:off x="6858000" y="4286250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08" name="Obdélník 10"/>
          <p:cNvSpPr>
            <a:spLocks noChangeArrowheads="1"/>
          </p:cNvSpPr>
          <p:nvPr/>
        </p:nvSpPr>
        <p:spPr bwMode="auto">
          <a:xfrm>
            <a:off x="6858000" y="4643438"/>
            <a:ext cx="285750" cy="2857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09" name="Obdélník 11"/>
          <p:cNvSpPr>
            <a:spLocks noChangeArrowheads="1"/>
          </p:cNvSpPr>
          <p:nvPr/>
        </p:nvSpPr>
        <p:spPr bwMode="auto">
          <a:xfrm>
            <a:off x="7358063" y="3214688"/>
            <a:ext cx="285750" cy="2857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0" name="Obdélník 12"/>
          <p:cNvSpPr>
            <a:spLocks noChangeArrowheads="1"/>
          </p:cNvSpPr>
          <p:nvPr/>
        </p:nvSpPr>
        <p:spPr bwMode="auto">
          <a:xfrm>
            <a:off x="7358063" y="35718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1" name="Obdélník 13"/>
          <p:cNvSpPr>
            <a:spLocks noChangeArrowheads="1"/>
          </p:cNvSpPr>
          <p:nvPr/>
        </p:nvSpPr>
        <p:spPr bwMode="auto">
          <a:xfrm>
            <a:off x="7358063" y="3929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2" name="Obdélník 14"/>
          <p:cNvSpPr>
            <a:spLocks noChangeArrowheads="1"/>
          </p:cNvSpPr>
          <p:nvPr/>
        </p:nvSpPr>
        <p:spPr bwMode="auto">
          <a:xfrm>
            <a:off x="7358063" y="4286250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3" name="Obdélník 15"/>
          <p:cNvSpPr>
            <a:spLocks noChangeArrowheads="1"/>
          </p:cNvSpPr>
          <p:nvPr/>
        </p:nvSpPr>
        <p:spPr bwMode="auto">
          <a:xfrm>
            <a:off x="7358063" y="4643438"/>
            <a:ext cx="285750" cy="2857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4" name="Obdélník 16"/>
          <p:cNvSpPr>
            <a:spLocks noChangeArrowheads="1"/>
          </p:cNvSpPr>
          <p:nvPr/>
        </p:nvSpPr>
        <p:spPr bwMode="auto">
          <a:xfrm>
            <a:off x="7858125" y="3214688"/>
            <a:ext cx="285750" cy="2857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5" name="Obdélník 17"/>
          <p:cNvSpPr>
            <a:spLocks noChangeArrowheads="1"/>
          </p:cNvSpPr>
          <p:nvPr/>
        </p:nvSpPr>
        <p:spPr bwMode="auto">
          <a:xfrm>
            <a:off x="7858125" y="35718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6" name="Obdélník 18"/>
          <p:cNvSpPr>
            <a:spLocks noChangeArrowheads="1"/>
          </p:cNvSpPr>
          <p:nvPr/>
        </p:nvSpPr>
        <p:spPr bwMode="auto">
          <a:xfrm>
            <a:off x="7858125" y="3929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7" name="Obdélník 19"/>
          <p:cNvSpPr>
            <a:spLocks noChangeArrowheads="1"/>
          </p:cNvSpPr>
          <p:nvPr/>
        </p:nvSpPr>
        <p:spPr bwMode="auto">
          <a:xfrm>
            <a:off x="7858125" y="4286250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5618" name="Obdélník 20"/>
          <p:cNvSpPr>
            <a:spLocks noChangeArrowheads="1"/>
          </p:cNvSpPr>
          <p:nvPr/>
        </p:nvSpPr>
        <p:spPr bwMode="auto">
          <a:xfrm>
            <a:off x="7858125" y="4643438"/>
            <a:ext cx="285750" cy="28575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aphicFrame>
        <p:nvGraphicFramePr>
          <p:cNvPr id="22" name="Tabulka 21"/>
          <p:cNvGraphicFramePr>
            <a:graphicFrameLocks noGrp="1"/>
          </p:cNvGraphicFramePr>
          <p:nvPr/>
        </p:nvGraphicFramePr>
        <p:xfrm>
          <a:off x="428625" y="2428875"/>
          <a:ext cx="1219200" cy="1920877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41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41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35" marB="4573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Tabulka 22"/>
          <p:cNvGraphicFramePr>
            <a:graphicFrameLocks noGrp="1"/>
          </p:cNvGraphicFramePr>
          <p:nvPr/>
        </p:nvGraphicFramePr>
        <p:xfrm>
          <a:off x="4000500" y="1285875"/>
          <a:ext cx="1219200" cy="438944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40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23" marB="4572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5696" name="TextovéPole 44"/>
          <p:cNvSpPr txBox="1">
            <a:spLocks noChangeArrowheads="1"/>
          </p:cNvSpPr>
          <p:nvPr/>
        </p:nvSpPr>
        <p:spPr bwMode="auto">
          <a:xfrm>
            <a:off x="642938" y="4357688"/>
            <a:ext cx="1357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logical memory</a:t>
            </a:r>
          </a:p>
        </p:txBody>
      </p:sp>
      <p:sp>
        <p:nvSpPr>
          <p:cNvPr id="25697" name="TextovéPole 29"/>
          <p:cNvSpPr txBox="1">
            <a:spLocks noChangeArrowheads="1"/>
          </p:cNvSpPr>
          <p:nvPr/>
        </p:nvSpPr>
        <p:spPr bwMode="auto">
          <a:xfrm>
            <a:off x="7358063" y="3571875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A</a:t>
            </a:r>
          </a:p>
        </p:txBody>
      </p:sp>
      <p:sp>
        <p:nvSpPr>
          <p:cNvPr id="25698" name="TextovéPole 30"/>
          <p:cNvSpPr txBox="1">
            <a:spLocks noChangeArrowheads="1"/>
          </p:cNvSpPr>
          <p:nvPr/>
        </p:nvSpPr>
        <p:spPr bwMode="auto">
          <a:xfrm>
            <a:off x="7858125" y="3571875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B</a:t>
            </a:r>
          </a:p>
        </p:txBody>
      </p:sp>
      <p:sp>
        <p:nvSpPr>
          <p:cNvPr id="25699" name="TextovéPole 31"/>
          <p:cNvSpPr txBox="1">
            <a:spLocks noChangeArrowheads="1"/>
          </p:cNvSpPr>
          <p:nvPr/>
        </p:nvSpPr>
        <p:spPr bwMode="auto">
          <a:xfrm>
            <a:off x="7858125" y="3929063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E</a:t>
            </a:r>
          </a:p>
        </p:txBody>
      </p:sp>
      <p:sp>
        <p:nvSpPr>
          <p:cNvPr id="25700" name="TextovéPole 32"/>
          <p:cNvSpPr txBox="1">
            <a:spLocks noChangeArrowheads="1"/>
          </p:cNvSpPr>
          <p:nvPr/>
        </p:nvSpPr>
        <p:spPr bwMode="auto">
          <a:xfrm>
            <a:off x="7358063" y="3929063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D</a:t>
            </a:r>
          </a:p>
        </p:txBody>
      </p:sp>
      <p:sp>
        <p:nvSpPr>
          <p:cNvPr id="25701" name="TextovéPole 33"/>
          <p:cNvSpPr txBox="1">
            <a:spLocks noChangeArrowheads="1"/>
          </p:cNvSpPr>
          <p:nvPr/>
        </p:nvSpPr>
        <p:spPr bwMode="auto">
          <a:xfrm>
            <a:off x="6858000" y="3929063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C</a:t>
            </a:r>
          </a:p>
        </p:txBody>
      </p:sp>
      <p:sp>
        <p:nvSpPr>
          <p:cNvPr id="25702" name="TextovéPole 34"/>
          <p:cNvSpPr txBox="1">
            <a:spLocks noChangeArrowheads="1"/>
          </p:cNvSpPr>
          <p:nvPr/>
        </p:nvSpPr>
        <p:spPr bwMode="auto">
          <a:xfrm>
            <a:off x="6858000" y="4286250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F</a:t>
            </a:r>
          </a:p>
        </p:txBody>
      </p:sp>
      <p:sp>
        <p:nvSpPr>
          <p:cNvPr id="25703" name="TextovéPole 35"/>
          <p:cNvSpPr txBox="1">
            <a:spLocks noChangeArrowheads="1"/>
          </p:cNvSpPr>
          <p:nvPr/>
        </p:nvSpPr>
        <p:spPr bwMode="auto">
          <a:xfrm>
            <a:off x="7358063" y="4286250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G</a:t>
            </a:r>
          </a:p>
        </p:txBody>
      </p:sp>
      <p:sp>
        <p:nvSpPr>
          <p:cNvPr id="25704" name="TextovéPole 36"/>
          <p:cNvSpPr txBox="1">
            <a:spLocks noChangeArrowheads="1"/>
          </p:cNvSpPr>
          <p:nvPr/>
        </p:nvSpPr>
        <p:spPr bwMode="auto">
          <a:xfrm>
            <a:off x="7858125" y="4286250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H</a:t>
            </a:r>
          </a:p>
        </p:txBody>
      </p:sp>
      <p:sp>
        <p:nvSpPr>
          <p:cNvPr id="25705" name="TextovéPole 44"/>
          <p:cNvSpPr txBox="1">
            <a:spLocks noChangeArrowheads="1"/>
          </p:cNvSpPr>
          <p:nvPr/>
        </p:nvSpPr>
        <p:spPr bwMode="auto">
          <a:xfrm>
            <a:off x="4214813" y="5715000"/>
            <a:ext cx="1357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physical memory</a:t>
            </a:r>
          </a:p>
        </p:txBody>
      </p:sp>
      <p:graphicFrame>
        <p:nvGraphicFramePr>
          <p:cNvPr id="39" name="Tabulka 38"/>
          <p:cNvGraphicFramePr>
            <a:graphicFrameLocks noGrp="1"/>
          </p:cNvGraphicFramePr>
          <p:nvPr/>
        </p:nvGraphicFramePr>
        <p:xfrm>
          <a:off x="2357438" y="2286000"/>
          <a:ext cx="1219200" cy="2194352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241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45707" marB="45707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5743" name="TextovéPole 44"/>
          <p:cNvSpPr txBox="1">
            <a:spLocks noChangeArrowheads="1"/>
          </p:cNvSpPr>
          <p:nvPr/>
        </p:nvSpPr>
        <p:spPr bwMode="auto">
          <a:xfrm>
            <a:off x="2500313" y="4500563"/>
            <a:ext cx="1357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page table</a:t>
            </a:r>
          </a:p>
        </p:txBody>
      </p:sp>
      <p:sp>
        <p:nvSpPr>
          <p:cNvPr id="25744" name="TextovéPole 44"/>
          <p:cNvSpPr txBox="1">
            <a:spLocks noChangeArrowheads="1"/>
          </p:cNvSpPr>
          <p:nvPr/>
        </p:nvSpPr>
        <p:spPr bwMode="auto">
          <a:xfrm>
            <a:off x="1985963" y="1685925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frame</a:t>
            </a:r>
          </a:p>
        </p:txBody>
      </p:sp>
      <p:sp>
        <p:nvSpPr>
          <p:cNvPr id="25745" name="TextovéPole 44"/>
          <p:cNvSpPr txBox="1">
            <a:spLocks noChangeArrowheads="1"/>
          </p:cNvSpPr>
          <p:nvPr/>
        </p:nvSpPr>
        <p:spPr bwMode="auto">
          <a:xfrm>
            <a:off x="2928938" y="1357313"/>
            <a:ext cx="1214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valid-invalid bit</a:t>
            </a:r>
          </a:p>
        </p:txBody>
      </p:sp>
      <p:cxnSp>
        <p:nvCxnSpPr>
          <p:cNvPr id="25746" name="Přímá spojovací šipka 43"/>
          <p:cNvCxnSpPr>
            <a:cxnSpLocks noChangeShapeType="1"/>
            <a:stCxn id="25745" idx="2"/>
          </p:cNvCxnSpPr>
          <p:nvPr/>
        </p:nvCxnSpPr>
        <p:spPr bwMode="auto">
          <a:xfrm rot="5400000">
            <a:off x="3244057" y="1994694"/>
            <a:ext cx="404812" cy="1778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5747" name="Přímá spojovací šipka 45"/>
          <p:cNvCxnSpPr>
            <a:cxnSpLocks noChangeShapeType="1"/>
          </p:cNvCxnSpPr>
          <p:nvPr/>
        </p:nvCxnSpPr>
        <p:spPr bwMode="auto">
          <a:xfrm>
            <a:off x="2767013" y="1928813"/>
            <a:ext cx="214312" cy="3460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Pokud </a:t>
            </a:r>
            <a:r>
              <a:rPr lang="en-US" sz="2600" dirty="0" smtClean="0"/>
              <a:t>se </a:t>
            </a:r>
            <a:r>
              <a:rPr lang="cs-CZ" sz="2600" dirty="0" smtClean="0"/>
              <a:t>stránka nenachází ve FAP je aktivován OS pomocí přerušení „</a:t>
            </a:r>
            <a:r>
              <a:rPr lang="cs-CZ" sz="2600" b="1" dirty="0" err="1" smtClean="0"/>
              <a:t>page</a:t>
            </a:r>
            <a:r>
              <a:rPr lang="cs-CZ" sz="2600" b="1" dirty="0" smtClean="0"/>
              <a:t> </a:t>
            </a:r>
            <a:r>
              <a:rPr lang="cs-CZ" sz="2600" b="1" dirty="0" err="1" smtClean="0"/>
              <a:t>fault</a:t>
            </a:r>
            <a:r>
              <a:rPr lang="cs-CZ" sz="2600" dirty="0" smtClean="0"/>
              <a:t>“ (výpadek stránky)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OS zjistí: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nelegální reference </a:t>
            </a:r>
            <a:r>
              <a:rPr lang="en-US" dirty="0" smtClean="0">
                <a:cs typeface="Arial" charset="0"/>
              </a:rPr>
              <a:t>→</a:t>
            </a:r>
            <a:r>
              <a:rPr lang="en-US" dirty="0" smtClean="0"/>
              <a:t> </a:t>
            </a:r>
            <a:r>
              <a:rPr lang="cs-CZ" dirty="0" smtClean="0"/>
              <a:t>procesu je informován (např. signál SIGSEGV)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legální reference, ale stránka chybí v paměti </a:t>
            </a:r>
            <a:r>
              <a:rPr lang="cs-CZ" dirty="0" smtClean="0">
                <a:cs typeface="Arial" charset="0"/>
              </a:rPr>
              <a:t>→</a:t>
            </a:r>
            <a:r>
              <a:rPr lang="cs-CZ" dirty="0" smtClean="0"/>
              <a:t> zavede ji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Zavedení stránky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získání prázdného rámce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zavedení stránky do tohoto rámce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úprava tabulky, nastaven bit </a:t>
            </a:r>
            <a:r>
              <a:rPr lang="cs-CZ" dirty="0" err="1" smtClean="0"/>
              <a:t>valid</a:t>
            </a:r>
            <a:r>
              <a:rPr lang="cs-CZ" dirty="0" smtClean="0"/>
              <a:t>/invalid na 1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Pak se opakuje instrukce, která způsobila „</a:t>
            </a:r>
            <a:r>
              <a:rPr lang="cs-CZ" sz="2600" dirty="0" err="1" smtClean="0"/>
              <a:t>page</a:t>
            </a:r>
            <a:r>
              <a:rPr lang="cs-CZ" sz="2600" dirty="0" smtClean="0"/>
              <a:t> </a:t>
            </a:r>
            <a:r>
              <a:rPr lang="cs-CZ" sz="2600" dirty="0" err="1" smtClean="0"/>
              <a:t>fault</a:t>
            </a:r>
            <a:r>
              <a:rPr lang="cs-CZ" sz="2600" dirty="0" smtClean="0"/>
              <a:t>“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VÝPADEK STRÁNKY</a:t>
            </a:r>
            <a:endParaRPr lang="cs-CZ" dirty="0"/>
          </a:p>
        </p:txBody>
      </p:sp>
      <p:sp>
        <p:nvSpPr>
          <p:cNvPr id="266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ZPRACOVÁNÍ VÝPADKU STRÁNKY</a:t>
            </a:r>
            <a:endParaRPr lang="cs-CZ" dirty="0"/>
          </a:p>
        </p:txBody>
      </p:sp>
      <p:sp>
        <p:nvSpPr>
          <p:cNvPr id="2765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7651" name="Vývojový diagram: magnetický disk 4"/>
          <p:cNvSpPr>
            <a:spLocks noChangeArrowheads="1"/>
          </p:cNvSpPr>
          <p:nvPr/>
        </p:nvSpPr>
        <p:spPr bwMode="auto">
          <a:xfrm>
            <a:off x="6643688" y="2178050"/>
            <a:ext cx="1857375" cy="3071813"/>
          </a:xfrm>
          <a:prstGeom prst="flowChartMagneticDisk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52" name="Obdélník 5"/>
          <p:cNvSpPr>
            <a:spLocks noChangeArrowheads="1"/>
          </p:cNvSpPr>
          <p:nvPr/>
        </p:nvSpPr>
        <p:spPr bwMode="auto">
          <a:xfrm>
            <a:off x="7429500" y="3606800"/>
            <a:ext cx="285750" cy="285750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53" name="Obdélník 6"/>
          <p:cNvSpPr>
            <a:spLocks noChangeArrowheads="1"/>
          </p:cNvSpPr>
          <p:nvPr/>
        </p:nvSpPr>
        <p:spPr bwMode="auto">
          <a:xfrm>
            <a:off x="4643438" y="3892550"/>
            <a:ext cx="857250" cy="2016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54" name="Obdélník 7"/>
          <p:cNvSpPr>
            <a:spLocks noChangeArrowheads="1"/>
          </p:cNvSpPr>
          <p:nvPr/>
        </p:nvSpPr>
        <p:spPr bwMode="auto">
          <a:xfrm>
            <a:off x="4643438" y="4464050"/>
            <a:ext cx="857250" cy="287338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27655" name="Přímá spojovací čára 11"/>
          <p:cNvCxnSpPr>
            <a:cxnSpLocks noChangeShapeType="1"/>
          </p:cNvCxnSpPr>
          <p:nvPr/>
        </p:nvCxnSpPr>
        <p:spPr bwMode="auto">
          <a:xfrm rot="10800000" flipH="1">
            <a:off x="4643438" y="5035550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6" name="Přímá spojovací čára 12"/>
          <p:cNvCxnSpPr>
            <a:cxnSpLocks noChangeShapeType="1"/>
          </p:cNvCxnSpPr>
          <p:nvPr/>
        </p:nvCxnSpPr>
        <p:spPr bwMode="auto">
          <a:xfrm rot="10800000" flipH="1">
            <a:off x="4643438" y="5321300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7" name="Přímá spojovací čára 13"/>
          <p:cNvCxnSpPr>
            <a:cxnSpLocks noChangeShapeType="1"/>
          </p:cNvCxnSpPr>
          <p:nvPr/>
        </p:nvCxnSpPr>
        <p:spPr bwMode="auto">
          <a:xfrm rot="10800000" flipH="1">
            <a:off x="4643438" y="5607050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58" name="Přímá spojovací čára 14"/>
          <p:cNvCxnSpPr>
            <a:cxnSpLocks noChangeShapeType="1"/>
          </p:cNvCxnSpPr>
          <p:nvPr/>
        </p:nvCxnSpPr>
        <p:spPr bwMode="auto">
          <a:xfrm rot="10800000" flipH="1">
            <a:off x="4643438" y="4178300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659" name="Obdélník 15"/>
          <p:cNvSpPr>
            <a:spLocks noChangeArrowheads="1"/>
          </p:cNvSpPr>
          <p:nvPr/>
        </p:nvSpPr>
        <p:spPr bwMode="auto">
          <a:xfrm>
            <a:off x="642938" y="3392488"/>
            <a:ext cx="857250" cy="71437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60" name="TextovéPole 44"/>
          <p:cNvSpPr txBox="1">
            <a:spLocks noChangeArrowheads="1"/>
          </p:cNvSpPr>
          <p:nvPr/>
        </p:nvSpPr>
        <p:spPr bwMode="auto">
          <a:xfrm>
            <a:off x="642938" y="3595688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load M</a:t>
            </a:r>
          </a:p>
        </p:txBody>
      </p:sp>
      <p:sp>
        <p:nvSpPr>
          <p:cNvPr id="27661" name="TextovéPole 44"/>
          <p:cNvSpPr txBox="1">
            <a:spLocks noChangeArrowheads="1"/>
          </p:cNvSpPr>
          <p:nvPr/>
        </p:nvSpPr>
        <p:spPr bwMode="auto">
          <a:xfrm>
            <a:off x="4572000" y="4464050"/>
            <a:ext cx="1000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free frame</a:t>
            </a:r>
          </a:p>
        </p:txBody>
      </p:sp>
      <p:sp>
        <p:nvSpPr>
          <p:cNvPr id="27662" name="Obdélník 19"/>
          <p:cNvSpPr>
            <a:spLocks noChangeArrowheads="1"/>
          </p:cNvSpPr>
          <p:nvPr/>
        </p:nvSpPr>
        <p:spPr bwMode="auto">
          <a:xfrm>
            <a:off x="2857500" y="3178175"/>
            <a:ext cx="857250" cy="1079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63" name="Obdélník 22"/>
          <p:cNvSpPr>
            <a:spLocks noChangeArrowheads="1"/>
          </p:cNvSpPr>
          <p:nvPr/>
        </p:nvSpPr>
        <p:spPr bwMode="auto">
          <a:xfrm>
            <a:off x="2857500" y="3535363"/>
            <a:ext cx="857250" cy="3603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64" name="TextovéPole 44"/>
          <p:cNvSpPr txBox="1">
            <a:spLocks noChangeArrowheads="1"/>
          </p:cNvSpPr>
          <p:nvPr/>
        </p:nvSpPr>
        <p:spPr bwMode="auto">
          <a:xfrm>
            <a:off x="3429000" y="3576638"/>
            <a:ext cx="2857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i</a:t>
            </a:r>
          </a:p>
        </p:txBody>
      </p:sp>
      <p:cxnSp>
        <p:nvCxnSpPr>
          <p:cNvPr id="27665" name="Přímá spojovací čára 25"/>
          <p:cNvCxnSpPr>
            <a:cxnSpLocks noChangeShapeType="1"/>
          </p:cNvCxnSpPr>
          <p:nvPr/>
        </p:nvCxnSpPr>
        <p:spPr bwMode="auto">
          <a:xfrm rot="16200000" flipH="1">
            <a:off x="3249613" y="3714750"/>
            <a:ext cx="3603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6" name="TextovéPole 44"/>
          <p:cNvSpPr txBox="1">
            <a:spLocks noChangeArrowheads="1"/>
          </p:cNvSpPr>
          <p:nvPr/>
        </p:nvSpPr>
        <p:spPr bwMode="auto">
          <a:xfrm>
            <a:off x="4238625" y="5907088"/>
            <a:ext cx="1714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physical memory</a:t>
            </a:r>
          </a:p>
        </p:txBody>
      </p:sp>
      <p:sp>
        <p:nvSpPr>
          <p:cNvPr id="27667" name="Obdélník 27"/>
          <p:cNvSpPr>
            <a:spLocks noChangeArrowheads="1"/>
          </p:cNvSpPr>
          <p:nvPr/>
        </p:nvSpPr>
        <p:spPr bwMode="auto">
          <a:xfrm>
            <a:off x="2071688" y="1535113"/>
            <a:ext cx="857250" cy="1079500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27668" name="Přímá spojovací čára 28"/>
          <p:cNvCxnSpPr>
            <a:cxnSpLocks noChangeShapeType="1"/>
          </p:cNvCxnSpPr>
          <p:nvPr/>
        </p:nvCxnSpPr>
        <p:spPr bwMode="auto">
          <a:xfrm rot="16200000" flipH="1">
            <a:off x="-246062" y="3924300"/>
            <a:ext cx="1785938" cy="79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9" name="Přímá spojovací čára 30"/>
          <p:cNvCxnSpPr>
            <a:cxnSpLocks noChangeShapeType="1"/>
          </p:cNvCxnSpPr>
          <p:nvPr/>
        </p:nvCxnSpPr>
        <p:spPr bwMode="auto">
          <a:xfrm rot="16200000" flipH="1">
            <a:off x="611188" y="3924300"/>
            <a:ext cx="1785938" cy="79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0" name="Přímá spojovací šipka 34"/>
          <p:cNvCxnSpPr>
            <a:cxnSpLocks noChangeShapeType="1"/>
          </p:cNvCxnSpPr>
          <p:nvPr/>
        </p:nvCxnSpPr>
        <p:spPr bwMode="auto">
          <a:xfrm rot="10800000">
            <a:off x="1500188" y="3749675"/>
            <a:ext cx="1357312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1" name="Přímá spojovací čára 36"/>
          <p:cNvCxnSpPr>
            <a:cxnSpLocks noChangeShapeType="1"/>
          </p:cNvCxnSpPr>
          <p:nvPr/>
        </p:nvCxnSpPr>
        <p:spPr bwMode="auto">
          <a:xfrm>
            <a:off x="1500188" y="3463925"/>
            <a:ext cx="92868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2" name="Přímá spojovací šipka 38"/>
          <p:cNvCxnSpPr>
            <a:cxnSpLocks noChangeShapeType="1"/>
            <a:endCxn id="27663" idx="1"/>
          </p:cNvCxnSpPr>
          <p:nvPr/>
        </p:nvCxnSpPr>
        <p:spPr bwMode="auto">
          <a:xfrm>
            <a:off x="2428875" y="3463925"/>
            <a:ext cx="428625" cy="250825"/>
          </a:xfrm>
          <a:prstGeom prst="straightConnector1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3" name="Přímá spojovací čára 40"/>
          <p:cNvCxnSpPr>
            <a:cxnSpLocks noChangeShapeType="1"/>
          </p:cNvCxnSpPr>
          <p:nvPr/>
        </p:nvCxnSpPr>
        <p:spPr bwMode="auto">
          <a:xfrm rot="10800000">
            <a:off x="2500313" y="4606925"/>
            <a:ext cx="2143125" cy="793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4" name="Přímá spojovací čára 45"/>
          <p:cNvCxnSpPr>
            <a:cxnSpLocks noChangeShapeType="1"/>
          </p:cNvCxnSpPr>
          <p:nvPr/>
        </p:nvCxnSpPr>
        <p:spPr bwMode="auto">
          <a:xfrm rot="5400000" flipH="1" flipV="1">
            <a:off x="2249487" y="4357688"/>
            <a:ext cx="500063" cy="1588"/>
          </a:xfrm>
          <a:prstGeom prst="line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5" name="Přímá spojovací šipka 47"/>
          <p:cNvCxnSpPr>
            <a:cxnSpLocks noChangeShapeType="1"/>
          </p:cNvCxnSpPr>
          <p:nvPr/>
        </p:nvCxnSpPr>
        <p:spPr bwMode="auto">
          <a:xfrm flipV="1">
            <a:off x="2500313" y="3892550"/>
            <a:ext cx="357187" cy="21431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6" name="Pravoúhlá spojovací čára 49"/>
          <p:cNvCxnSpPr>
            <a:cxnSpLocks noChangeShapeType="1"/>
            <a:stCxn id="27664" idx="3"/>
            <a:endCxn id="27667" idx="3"/>
          </p:cNvCxnSpPr>
          <p:nvPr/>
        </p:nvCxnSpPr>
        <p:spPr bwMode="auto">
          <a:xfrm flipH="1" flipV="1">
            <a:off x="2928938" y="2074863"/>
            <a:ext cx="785812" cy="1639887"/>
          </a:xfrm>
          <a:prstGeom prst="bentConnector3">
            <a:avLst>
              <a:gd name="adj1" fmla="val -29093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7" name="Tvar 51"/>
          <p:cNvCxnSpPr>
            <a:cxnSpLocks noChangeShapeType="1"/>
            <a:stCxn id="27652" idx="2"/>
            <a:endCxn id="27653" idx="3"/>
          </p:cNvCxnSpPr>
          <p:nvPr/>
        </p:nvCxnSpPr>
        <p:spPr bwMode="auto">
          <a:xfrm rot="5400000">
            <a:off x="6176169" y="3217069"/>
            <a:ext cx="720725" cy="2071687"/>
          </a:xfrm>
          <a:prstGeom prst="bentConnector2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8" name="Přímá spojovací čára 53"/>
          <p:cNvCxnSpPr>
            <a:cxnSpLocks noChangeShapeType="1"/>
          </p:cNvCxnSpPr>
          <p:nvPr/>
        </p:nvCxnSpPr>
        <p:spPr bwMode="auto">
          <a:xfrm>
            <a:off x="2928938" y="1820863"/>
            <a:ext cx="2160587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79" name="Přímá spojovací šipka 55"/>
          <p:cNvCxnSpPr>
            <a:cxnSpLocks noChangeShapeType="1"/>
            <a:endCxn id="27652" idx="0"/>
          </p:cNvCxnSpPr>
          <p:nvPr/>
        </p:nvCxnSpPr>
        <p:spPr bwMode="auto">
          <a:xfrm>
            <a:off x="5072063" y="1820863"/>
            <a:ext cx="2500312" cy="17859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7680" name="TextovéPole 44"/>
          <p:cNvSpPr txBox="1">
            <a:spLocks noChangeArrowheads="1"/>
          </p:cNvSpPr>
          <p:nvPr/>
        </p:nvSpPr>
        <p:spPr bwMode="auto">
          <a:xfrm>
            <a:off x="1643063" y="2606675"/>
            <a:ext cx="1785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operating system</a:t>
            </a:r>
          </a:p>
        </p:txBody>
      </p:sp>
      <p:sp>
        <p:nvSpPr>
          <p:cNvPr id="27681" name="TextovéPole 44"/>
          <p:cNvSpPr txBox="1">
            <a:spLocks noChangeArrowheads="1"/>
          </p:cNvSpPr>
          <p:nvPr/>
        </p:nvSpPr>
        <p:spPr bwMode="auto">
          <a:xfrm>
            <a:off x="2714625" y="4249738"/>
            <a:ext cx="1143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page table</a:t>
            </a:r>
          </a:p>
        </p:txBody>
      </p:sp>
      <p:grpSp>
        <p:nvGrpSpPr>
          <p:cNvPr id="27682" name="Skupina 79"/>
          <p:cNvGrpSpPr>
            <a:grpSpLocks/>
          </p:cNvGrpSpPr>
          <p:nvPr/>
        </p:nvGrpSpPr>
        <p:grpSpPr bwMode="auto">
          <a:xfrm>
            <a:off x="1571625" y="3101975"/>
            <a:ext cx="285750" cy="285750"/>
            <a:chOff x="1714480" y="2730292"/>
            <a:chExt cx="285752" cy="285752"/>
          </a:xfrm>
        </p:grpSpPr>
        <p:sp>
          <p:nvSpPr>
            <p:cNvPr id="27704" name="Elipsa 59"/>
            <p:cNvSpPr>
              <a:spLocks noChangeArrowheads="1"/>
            </p:cNvSpPr>
            <p:nvPr/>
          </p:nvSpPr>
          <p:spPr bwMode="auto">
            <a:xfrm>
              <a:off x="1714480" y="2730292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05" name="TextovéPole 44"/>
            <p:cNvSpPr txBox="1">
              <a:spLocks noChangeArrowheads="1"/>
            </p:cNvSpPr>
            <p:nvPr/>
          </p:nvSpPr>
          <p:spPr bwMode="auto">
            <a:xfrm>
              <a:off x="1743055" y="2734669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1</a:t>
              </a:r>
            </a:p>
          </p:txBody>
        </p:sp>
      </p:grpSp>
      <p:grpSp>
        <p:nvGrpSpPr>
          <p:cNvPr id="27683" name="Skupina 80"/>
          <p:cNvGrpSpPr>
            <a:grpSpLocks/>
          </p:cNvGrpSpPr>
          <p:nvPr/>
        </p:nvGrpSpPr>
        <p:grpSpPr bwMode="auto">
          <a:xfrm>
            <a:off x="1857375" y="3816350"/>
            <a:ext cx="285750" cy="285750"/>
            <a:chOff x="1971657" y="3567499"/>
            <a:chExt cx="285752" cy="285752"/>
          </a:xfrm>
        </p:grpSpPr>
        <p:sp>
          <p:nvSpPr>
            <p:cNvPr id="27702" name="Elipsa 64"/>
            <p:cNvSpPr>
              <a:spLocks noChangeArrowheads="1"/>
            </p:cNvSpPr>
            <p:nvPr/>
          </p:nvSpPr>
          <p:spPr bwMode="auto">
            <a:xfrm>
              <a:off x="1971657" y="3567499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03" name="TextovéPole 44"/>
            <p:cNvSpPr txBox="1">
              <a:spLocks noChangeArrowheads="1"/>
            </p:cNvSpPr>
            <p:nvPr/>
          </p:nvSpPr>
          <p:spPr bwMode="auto">
            <a:xfrm>
              <a:off x="2000232" y="3571876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6</a:t>
              </a:r>
            </a:p>
          </p:txBody>
        </p:sp>
      </p:grpSp>
      <p:grpSp>
        <p:nvGrpSpPr>
          <p:cNvPr id="27684" name="Skupina 81"/>
          <p:cNvGrpSpPr>
            <a:grpSpLocks/>
          </p:cNvGrpSpPr>
          <p:nvPr/>
        </p:nvGrpSpPr>
        <p:grpSpPr bwMode="auto">
          <a:xfrm>
            <a:off x="3214688" y="4673600"/>
            <a:ext cx="285750" cy="285750"/>
            <a:chOff x="3257541" y="4424755"/>
            <a:chExt cx="285752" cy="285752"/>
          </a:xfrm>
        </p:grpSpPr>
        <p:sp>
          <p:nvSpPr>
            <p:cNvPr id="27700" name="Elipsa 66"/>
            <p:cNvSpPr>
              <a:spLocks noChangeArrowheads="1"/>
            </p:cNvSpPr>
            <p:nvPr/>
          </p:nvSpPr>
          <p:spPr bwMode="auto">
            <a:xfrm>
              <a:off x="3257541" y="4424755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01" name="TextovéPole 44"/>
            <p:cNvSpPr txBox="1">
              <a:spLocks noChangeArrowheads="1"/>
            </p:cNvSpPr>
            <p:nvPr/>
          </p:nvSpPr>
          <p:spPr bwMode="auto">
            <a:xfrm>
              <a:off x="3286116" y="4429132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5</a:t>
              </a:r>
            </a:p>
          </p:txBody>
        </p:sp>
      </p:grpSp>
      <p:grpSp>
        <p:nvGrpSpPr>
          <p:cNvPr id="27685" name="Skupina 82"/>
          <p:cNvGrpSpPr>
            <a:grpSpLocks/>
          </p:cNvGrpSpPr>
          <p:nvPr/>
        </p:nvGrpSpPr>
        <p:grpSpPr bwMode="auto">
          <a:xfrm>
            <a:off x="6037263" y="4673600"/>
            <a:ext cx="285750" cy="285750"/>
            <a:chOff x="6186499" y="4496193"/>
            <a:chExt cx="285752" cy="285752"/>
          </a:xfrm>
        </p:grpSpPr>
        <p:sp>
          <p:nvSpPr>
            <p:cNvPr id="27698" name="Elipsa 68"/>
            <p:cNvSpPr>
              <a:spLocks noChangeArrowheads="1"/>
            </p:cNvSpPr>
            <p:nvPr/>
          </p:nvSpPr>
          <p:spPr bwMode="auto">
            <a:xfrm>
              <a:off x="6186499" y="4496193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9" name="TextovéPole 44"/>
            <p:cNvSpPr txBox="1">
              <a:spLocks noChangeArrowheads="1"/>
            </p:cNvSpPr>
            <p:nvPr/>
          </p:nvSpPr>
          <p:spPr bwMode="auto">
            <a:xfrm>
              <a:off x="6215074" y="4500570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4</a:t>
              </a:r>
            </a:p>
          </p:txBody>
        </p:sp>
      </p:grpSp>
      <p:grpSp>
        <p:nvGrpSpPr>
          <p:cNvPr id="27686" name="Skupina 78"/>
          <p:cNvGrpSpPr>
            <a:grpSpLocks/>
          </p:cNvGrpSpPr>
          <p:nvPr/>
        </p:nvGrpSpPr>
        <p:grpSpPr bwMode="auto">
          <a:xfrm>
            <a:off x="4106863" y="2673350"/>
            <a:ext cx="285750" cy="285750"/>
            <a:chOff x="4186235" y="2424491"/>
            <a:chExt cx="285752" cy="285752"/>
          </a:xfrm>
        </p:grpSpPr>
        <p:sp>
          <p:nvSpPr>
            <p:cNvPr id="27696" name="Elipsa 70"/>
            <p:cNvSpPr>
              <a:spLocks noChangeArrowheads="1"/>
            </p:cNvSpPr>
            <p:nvPr/>
          </p:nvSpPr>
          <p:spPr bwMode="auto">
            <a:xfrm>
              <a:off x="4186235" y="2424491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7" name="TextovéPole 44"/>
            <p:cNvSpPr txBox="1">
              <a:spLocks noChangeArrowheads="1"/>
            </p:cNvSpPr>
            <p:nvPr/>
          </p:nvSpPr>
          <p:spPr bwMode="auto">
            <a:xfrm>
              <a:off x="4214810" y="2428868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2</a:t>
              </a:r>
            </a:p>
          </p:txBody>
        </p:sp>
      </p:grpSp>
      <p:grpSp>
        <p:nvGrpSpPr>
          <p:cNvPr id="27687" name="Skupina 83"/>
          <p:cNvGrpSpPr>
            <a:grpSpLocks/>
          </p:cNvGrpSpPr>
          <p:nvPr/>
        </p:nvGrpSpPr>
        <p:grpSpPr bwMode="auto">
          <a:xfrm>
            <a:off x="3328988" y="1408113"/>
            <a:ext cx="285750" cy="285750"/>
            <a:chOff x="3757607" y="1210045"/>
            <a:chExt cx="285752" cy="285752"/>
          </a:xfrm>
        </p:grpSpPr>
        <p:sp>
          <p:nvSpPr>
            <p:cNvPr id="27694" name="Elipsa 72"/>
            <p:cNvSpPr>
              <a:spLocks noChangeArrowheads="1"/>
            </p:cNvSpPr>
            <p:nvPr/>
          </p:nvSpPr>
          <p:spPr bwMode="auto">
            <a:xfrm>
              <a:off x="3757607" y="1210045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5" name="TextovéPole 44"/>
            <p:cNvSpPr txBox="1">
              <a:spLocks noChangeArrowheads="1"/>
            </p:cNvSpPr>
            <p:nvPr/>
          </p:nvSpPr>
          <p:spPr bwMode="auto">
            <a:xfrm>
              <a:off x="3786182" y="1214422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3</a:t>
              </a:r>
            </a:p>
          </p:txBody>
        </p:sp>
      </p:grpSp>
      <p:sp>
        <p:nvSpPr>
          <p:cNvPr id="27688" name="TextovéPole 44"/>
          <p:cNvSpPr txBox="1">
            <a:spLocks noChangeArrowheads="1"/>
          </p:cNvSpPr>
          <p:nvPr/>
        </p:nvSpPr>
        <p:spPr bwMode="auto">
          <a:xfrm>
            <a:off x="1500188" y="4106863"/>
            <a:ext cx="1000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restart instruction</a:t>
            </a:r>
          </a:p>
        </p:txBody>
      </p:sp>
      <p:sp>
        <p:nvSpPr>
          <p:cNvPr id="27689" name="TextovéPole 44"/>
          <p:cNvSpPr txBox="1">
            <a:spLocks noChangeArrowheads="1"/>
          </p:cNvSpPr>
          <p:nvPr/>
        </p:nvSpPr>
        <p:spPr bwMode="auto">
          <a:xfrm>
            <a:off x="1819275" y="3106738"/>
            <a:ext cx="928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reference</a:t>
            </a:r>
          </a:p>
        </p:txBody>
      </p:sp>
      <p:sp>
        <p:nvSpPr>
          <p:cNvPr id="27690" name="TextovéPole 44"/>
          <p:cNvSpPr txBox="1">
            <a:spLocks noChangeArrowheads="1"/>
          </p:cNvSpPr>
          <p:nvPr/>
        </p:nvSpPr>
        <p:spPr bwMode="auto">
          <a:xfrm>
            <a:off x="2857500" y="4964113"/>
            <a:ext cx="1000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reset page table</a:t>
            </a:r>
          </a:p>
        </p:txBody>
      </p:sp>
      <p:sp>
        <p:nvSpPr>
          <p:cNvPr id="27691" name="TextovéPole 44"/>
          <p:cNvSpPr txBox="1">
            <a:spLocks noChangeArrowheads="1"/>
          </p:cNvSpPr>
          <p:nvPr/>
        </p:nvSpPr>
        <p:spPr bwMode="auto">
          <a:xfrm>
            <a:off x="4000500" y="2963863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trap</a:t>
            </a:r>
          </a:p>
        </p:txBody>
      </p:sp>
      <p:sp>
        <p:nvSpPr>
          <p:cNvPr id="27692" name="TextovéPole 44"/>
          <p:cNvSpPr txBox="1">
            <a:spLocks noChangeArrowheads="1"/>
          </p:cNvSpPr>
          <p:nvPr/>
        </p:nvSpPr>
        <p:spPr bwMode="auto">
          <a:xfrm>
            <a:off x="3500438" y="1320800"/>
            <a:ext cx="1357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page is on backing store</a:t>
            </a:r>
          </a:p>
        </p:txBody>
      </p:sp>
      <p:sp>
        <p:nvSpPr>
          <p:cNvPr id="27693" name="TextovéPole 44"/>
          <p:cNvSpPr txBox="1">
            <a:spLocks noChangeArrowheads="1"/>
          </p:cNvSpPr>
          <p:nvPr/>
        </p:nvSpPr>
        <p:spPr bwMode="auto">
          <a:xfrm>
            <a:off x="5572125" y="4964113"/>
            <a:ext cx="1214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bring in missing 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pokud není žádný rámec aktuálně označen jako volný, musíme nějaký uvolnit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nalezneme se „oběť“ – nepotřebnou stránku ve FAP (nevíme, co je nepotřebné, můžeme pouze odhadovat)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je-li to nutné, před uvolněním stránky ji zapíšeme na disk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pokud se do ní nezapsalo, její kopie na disku je aktuální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zda se do stránky zapsalo zjistíme v bitu modify (dirty)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bit modify nastavuje HW automaticky při zápisu do stránky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Potřebujeme algoritmu</a:t>
            </a:r>
            <a:r>
              <a:rPr lang="en-US" sz="2600" smtClean="0"/>
              <a:t>s</a:t>
            </a:r>
            <a:r>
              <a:rPr lang="cs-CZ" sz="2600" smtClean="0"/>
              <a:t> pro hledání „oběti“ a řešení náhrady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kritérium optimality algoritmu:  nejméně výpadků stránek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VOLNÝ RÁMEC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Odkazy na instrukce programu a na dat mají tendenci tvořit shluky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Časová lokalita a prostorová lokalita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provádění programu je s výjimkou skoků a volání podprogramů sekvenční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programy mají tendenci zůstávat po jistou dobu v rámci nejvýše několika procedur (nelze jen něco volat a hned se vracet)</a:t>
            </a:r>
            <a:endParaRPr lang="en-US" sz="20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většina iterativních konstruktů představuje malý počet často opakovaných instrukcí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často zpracovávanou datovou strukturou je pole dat nebo posloupnost záznamů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>
                <a:cs typeface="Arial" charset="0"/>
              </a:rPr>
              <a:t>→ </a:t>
            </a:r>
            <a:r>
              <a:rPr lang="cs-CZ" sz="2100" smtClean="0"/>
              <a:t>lze dělat rozumné odhady o částech programu/dat potřebných v nejbližší budoucnosti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vnitřní paměť se může zaplnit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něco umístit do FAP pak znamená nejdříve něco odložit z FAP</a:t>
            </a:r>
          </a:p>
          <a:p>
            <a:pPr marL="719138" lvl="1" eaLnBrk="1" hangingPunct="1">
              <a:lnSpc>
                <a:spcPct val="80000"/>
              </a:lnSpc>
            </a:pPr>
            <a:endParaRPr lang="cs-CZ" sz="2000" smtClean="0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PRINCIP LOKALITY</a:t>
            </a:r>
            <a:endParaRPr lang="cs-CZ" dirty="0"/>
          </a:p>
        </p:txBody>
      </p:sp>
      <p:sp>
        <p:nvSpPr>
          <p:cNvPr id="2969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NÁHRADA STRÁNKY</a:t>
            </a:r>
            <a:endParaRPr lang="cs-CZ" dirty="0"/>
          </a:p>
        </p:txBody>
      </p:sp>
      <p:sp>
        <p:nvSpPr>
          <p:cNvPr id="3072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30723" name="Skupina 6"/>
          <p:cNvGrpSpPr>
            <a:grpSpLocks/>
          </p:cNvGrpSpPr>
          <p:nvPr/>
        </p:nvGrpSpPr>
        <p:grpSpPr bwMode="auto">
          <a:xfrm>
            <a:off x="2214563" y="3571875"/>
            <a:ext cx="285750" cy="285750"/>
            <a:chOff x="6186499" y="4496193"/>
            <a:chExt cx="285752" cy="285752"/>
          </a:xfrm>
        </p:grpSpPr>
        <p:sp>
          <p:nvSpPr>
            <p:cNvPr id="30763" name="Elipsa 7"/>
            <p:cNvSpPr>
              <a:spLocks noChangeArrowheads="1"/>
            </p:cNvSpPr>
            <p:nvPr/>
          </p:nvSpPr>
          <p:spPr bwMode="auto">
            <a:xfrm>
              <a:off x="6186499" y="4496193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764" name="TextovéPole 44"/>
            <p:cNvSpPr txBox="1">
              <a:spLocks noChangeArrowheads="1"/>
            </p:cNvSpPr>
            <p:nvPr/>
          </p:nvSpPr>
          <p:spPr bwMode="auto">
            <a:xfrm>
              <a:off x="6215074" y="4500570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4</a:t>
              </a:r>
            </a:p>
          </p:txBody>
        </p:sp>
      </p:grpSp>
      <p:sp>
        <p:nvSpPr>
          <p:cNvPr id="30724" name="Obdélník 9"/>
          <p:cNvSpPr>
            <a:spLocks noChangeArrowheads="1"/>
          </p:cNvSpPr>
          <p:nvPr/>
        </p:nvSpPr>
        <p:spPr bwMode="auto">
          <a:xfrm>
            <a:off x="4071938" y="1571625"/>
            <a:ext cx="857250" cy="4000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5" name="Obdélník 10"/>
          <p:cNvSpPr>
            <a:spLocks noChangeArrowheads="1"/>
          </p:cNvSpPr>
          <p:nvPr/>
        </p:nvSpPr>
        <p:spPr bwMode="auto">
          <a:xfrm>
            <a:off x="4071938" y="3357563"/>
            <a:ext cx="857250" cy="42862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26" name="Skupina 12"/>
          <p:cNvGrpSpPr>
            <a:grpSpLocks/>
          </p:cNvGrpSpPr>
          <p:nvPr/>
        </p:nvGrpSpPr>
        <p:grpSpPr bwMode="auto">
          <a:xfrm>
            <a:off x="6500813" y="1785938"/>
            <a:ext cx="1857375" cy="3071812"/>
            <a:chOff x="6500826" y="1928802"/>
            <a:chExt cx="1857388" cy="3071834"/>
          </a:xfrm>
        </p:grpSpPr>
        <p:sp>
          <p:nvSpPr>
            <p:cNvPr id="30760" name="Vývojový diagram: magnetický disk 4"/>
            <p:cNvSpPr>
              <a:spLocks noChangeArrowheads="1"/>
            </p:cNvSpPr>
            <p:nvPr/>
          </p:nvSpPr>
          <p:spPr bwMode="auto">
            <a:xfrm>
              <a:off x="6500826" y="1928802"/>
              <a:ext cx="1857388" cy="3071834"/>
            </a:xfrm>
            <a:prstGeom prst="flowChartMagneticDisk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761" name="Obdélník 5"/>
            <p:cNvSpPr>
              <a:spLocks noChangeArrowheads="1"/>
            </p:cNvSpPr>
            <p:nvPr/>
          </p:nvSpPr>
          <p:spPr bwMode="auto">
            <a:xfrm>
              <a:off x="6929470" y="3143245"/>
              <a:ext cx="285752" cy="285752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762" name="Obdélník 11"/>
            <p:cNvSpPr>
              <a:spLocks noChangeArrowheads="1"/>
            </p:cNvSpPr>
            <p:nvPr/>
          </p:nvSpPr>
          <p:spPr bwMode="auto">
            <a:xfrm>
              <a:off x="7858148" y="4143380"/>
              <a:ext cx="285752" cy="285752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sp>
        <p:nvSpPr>
          <p:cNvPr id="30727" name="TextovéPole 44"/>
          <p:cNvSpPr txBox="1">
            <a:spLocks noChangeArrowheads="1"/>
          </p:cNvSpPr>
          <p:nvPr/>
        </p:nvSpPr>
        <p:spPr bwMode="auto">
          <a:xfrm>
            <a:off x="4071938" y="3433763"/>
            <a:ext cx="857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victim</a:t>
            </a:r>
          </a:p>
        </p:txBody>
      </p:sp>
      <p:sp>
        <p:nvSpPr>
          <p:cNvPr id="30728" name="TextovéPole 44"/>
          <p:cNvSpPr txBox="1">
            <a:spLocks noChangeArrowheads="1"/>
          </p:cNvSpPr>
          <p:nvPr/>
        </p:nvSpPr>
        <p:spPr bwMode="auto">
          <a:xfrm>
            <a:off x="3786188" y="3429000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f</a:t>
            </a:r>
          </a:p>
        </p:txBody>
      </p:sp>
      <p:sp>
        <p:nvSpPr>
          <p:cNvPr id="30729" name="TextovéPole 44"/>
          <p:cNvSpPr txBox="1">
            <a:spLocks noChangeArrowheads="1"/>
          </p:cNvSpPr>
          <p:nvPr/>
        </p:nvSpPr>
        <p:spPr bwMode="auto">
          <a:xfrm>
            <a:off x="3652838" y="5605463"/>
            <a:ext cx="1643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physical memory</a:t>
            </a:r>
          </a:p>
        </p:txBody>
      </p:sp>
      <p:sp>
        <p:nvSpPr>
          <p:cNvPr id="30730" name="Obdélník 16"/>
          <p:cNvSpPr>
            <a:spLocks noChangeArrowheads="1"/>
          </p:cNvSpPr>
          <p:nvPr/>
        </p:nvSpPr>
        <p:spPr bwMode="auto">
          <a:xfrm>
            <a:off x="1143000" y="2428875"/>
            <a:ext cx="857250" cy="21431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0731" name="Přímá spojovací šipka 18"/>
          <p:cNvCxnSpPr>
            <a:cxnSpLocks noChangeShapeType="1"/>
            <a:stCxn id="30727" idx="3"/>
            <a:endCxn id="30761" idx="1"/>
          </p:cNvCxnSpPr>
          <p:nvPr/>
        </p:nvCxnSpPr>
        <p:spPr bwMode="auto">
          <a:xfrm flipV="1">
            <a:off x="4929188" y="3143250"/>
            <a:ext cx="2000250" cy="4286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0732" name="Přímá spojovací šipka 20"/>
          <p:cNvCxnSpPr>
            <a:cxnSpLocks noChangeShapeType="1"/>
            <a:stCxn id="30762" idx="1"/>
          </p:cNvCxnSpPr>
          <p:nvPr/>
        </p:nvCxnSpPr>
        <p:spPr bwMode="auto">
          <a:xfrm rot="10800000">
            <a:off x="4929188" y="3714750"/>
            <a:ext cx="2928937" cy="4286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grpSp>
        <p:nvGrpSpPr>
          <p:cNvPr id="30733" name="Skupina 21"/>
          <p:cNvGrpSpPr>
            <a:grpSpLocks/>
          </p:cNvGrpSpPr>
          <p:nvPr/>
        </p:nvGrpSpPr>
        <p:grpSpPr bwMode="auto">
          <a:xfrm>
            <a:off x="5072063" y="3929063"/>
            <a:ext cx="285750" cy="285750"/>
            <a:chOff x="6186499" y="4496193"/>
            <a:chExt cx="285752" cy="285752"/>
          </a:xfrm>
        </p:grpSpPr>
        <p:sp>
          <p:nvSpPr>
            <p:cNvPr id="30758" name="Elipsa 22"/>
            <p:cNvSpPr>
              <a:spLocks noChangeArrowheads="1"/>
            </p:cNvSpPr>
            <p:nvPr/>
          </p:nvSpPr>
          <p:spPr bwMode="auto">
            <a:xfrm>
              <a:off x="6186499" y="4496193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759" name="TextovéPole 44"/>
            <p:cNvSpPr txBox="1">
              <a:spLocks noChangeArrowheads="1"/>
            </p:cNvSpPr>
            <p:nvPr/>
          </p:nvSpPr>
          <p:spPr bwMode="auto">
            <a:xfrm>
              <a:off x="6215074" y="4500570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3</a:t>
              </a:r>
            </a:p>
          </p:txBody>
        </p:sp>
      </p:grpSp>
      <p:grpSp>
        <p:nvGrpSpPr>
          <p:cNvPr id="30734" name="Skupina 24"/>
          <p:cNvGrpSpPr>
            <a:grpSpLocks/>
          </p:cNvGrpSpPr>
          <p:nvPr/>
        </p:nvGrpSpPr>
        <p:grpSpPr bwMode="auto">
          <a:xfrm>
            <a:off x="5072063" y="3000375"/>
            <a:ext cx="285750" cy="285750"/>
            <a:chOff x="6186499" y="4496193"/>
            <a:chExt cx="285752" cy="285752"/>
          </a:xfrm>
        </p:grpSpPr>
        <p:sp>
          <p:nvSpPr>
            <p:cNvPr id="30756" name="Elipsa 25"/>
            <p:cNvSpPr>
              <a:spLocks noChangeArrowheads="1"/>
            </p:cNvSpPr>
            <p:nvPr/>
          </p:nvSpPr>
          <p:spPr bwMode="auto">
            <a:xfrm>
              <a:off x="6186499" y="4496193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757" name="TextovéPole 44"/>
            <p:cNvSpPr txBox="1">
              <a:spLocks noChangeArrowheads="1"/>
            </p:cNvSpPr>
            <p:nvPr/>
          </p:nvSpPr>
          <p:spPr bwMode="auto">
            <a:xfrm>
              <a:off x="6215074" y="4500570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1</a:t>
              </a:r>
            </a:p>
          </p:txBody>
        </p:sp>
      </p:grpSp>
      <p:sp>
        <p:nvSpPr>
          <p:cNvPr id="30735" name="TextovéPole 44"/>
          <p:cNvSpPr txBox="1">
            <a:spLocks noChangeArrowheads="1"/>
          </p:cNvSpPr>
          <p:nvPr/>
        </p:nvSpPr>
        <p:spPr bwMode="auto">
          <a:xfrm>
            <a:off x="5219700" y="4000500"/>
            <a:ext cx="8572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swap desired page in</a:t>
            </a:r>
          </a:p>
        </p:txBody>
      </p:sp>
      <p:sp>
        <p:nvSpPr>
          <p:cNvPr id="30736" name="TextovéPole 44"/>
          <p:cNvSpPr txBox="1">
            <a:spLocks noChangeArrowheads="1"/>
          </p:cNvSpPr>
          <p:nvPr/>
        </p:nvSpPr>
        <p:spPr bwMode="auto">
          <a:xfrm>
            <a:off x="5210175" y="2433638"/>
            <a:ext cx="857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swap out victim page</a:t>
            </a:r>
          </a:p>
        </p:txBody>
      </p:sp>
      <p:sp>
        <p:nvSpPr>
          <p:cNvPr id="30737" name="TextovéPole 44"/>
          <p:cNvSpPr txBox="1">
            <a:spLocks noChangeArrowheads="1"/>
          </p:cNvSpPr>
          <p:nvPr/>
        </p:nvSpPr>
        <p:spPr bwMode="auto">
          <a:xfrm>
            <a:off x="642938" y="1785938"/>
            <a:ext cx="785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frame</a:t>
            </a:r>
          </a:p>
        </p:txBody>
      </p:sp>
      <p:sp>
        <p:nvSpPr>
          <p:cNvPr id="30738" name="TextovéPole 44"/>
          <p:cNvSpPr txBox="1">
            <a:spLocks noChangeArrowheads="1"/>
          </p:cNvSpPr>
          <p:nvPr/>
        </p:nvSpPr>
        <p:spPr bwMode="auto">
          <a:xfrm>
            <a:off x="1643063" y="1785938"/>
            <a:ext cx="1428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valid-invalid bit</a:t>
            </a:r>
          </a:p>
        </p:txBody>
      </p:sp>
      <p:sp>
        <p:nvSpPr>
          <p:cNvPr id="30739" name="TextovéPole 44"/>
          <p:cNvSpPr txBox="1">
            <a:spLocks noChangeArrowheads="1"/>
          </p:cNvSpPr>
          <p:nvPr/>
        </p:nvSpPr>
        <p:spPr bwMode="auto">
          <a:xfrm>
            <a:off x="857250" y="4643438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page table</a:t>
            </a:r>
          </a:p>
        </p:txBody>
      </p:sp>
      <p:grpSp>
        <p:nvGrpSpPr>
          <p:cNvPr id="30740" name="Skupina 32"/>
          <p:cNvGrpSpPr>
            <a:grpSpLocks/>
          </p:cNvGrpSpPr>
          <p:nvPr/>
        </p:nvGrpSpPr>
        <p:grpSpPr bwMode="auto">
          <a:xfrm>
            <a:off x="2214563" y="2928938"/>
            <a:ext cx="285750" cy="285750"/>
            <a:chOff x="6186499" y="4496193"/>
            <a:chExt cx="285752" cy="285752"/>
          </a:xfrm>
        </p:grpSpPr>
        <p:sp>
          <p:nvSpPr>
            <p:cNvPr id="30754" name="Elipsa 33"/>
            <p:cNvSpPr>
              <a:spLocks noChangeArrowheads="1"/>
            </p:cNvSpPr>
            <p:nvPr/>
          </p:nvSpPr>
          <p:spPr bwMode="auto">
            <a:xfrm>
              <a:off x="6186499" y="4496193"/>
              <a:ext cx="285752" cy="285752"/>
            </a:xfrm>
            <a:prstGeom prst="ellipse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0755" name="TextovéPole 44"/>
            <p:cNvSpPr txBox="1">
              <a:spLocks noChangeArrowheads="1"/>
            </p:cNvSpPr>
            <p:nvPr/>
          </p:nvSpPr>
          <p:spPr bwMode="auto">
            <a:xfrm>
              <a:off x="6215074" y="4500570"/>
              <a:ext cx="22860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200" b="1"/>
                <a:t>2</a:t>
              </a:r>
            </a:p>
          </p:txBody>
        </p:sp>
      </p:grpSp>
      <p:sp>
        <p:nvSpPr>
          <p:cNvPr id="30741" name="TextovéPole 44"/>
          <p:cNvSpPr txBox="1">
            <a:spLocks noChangeArrowheads="1"/>
          </p:cNvSpPr>
          <p:nvPr/>
        </p:nvSpPr>
        <p:spPr bwMode="auto">
          <a:xfrm>
            <a:off x="2333625" y="3786188"/>
            <a:ext cx="114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reset page table for new page</a:t>
            </a:r>
          </a:p>
        </p:txBody>
      </p:sp>
      <p:sp>
        <p:nvSpPr>
          <p:cNvPr id="30742" name="TextovéPole 44"/>
          <p:cNvSpPr txBox="1">
            <a:spLocks noChangeArrowheads="1"/>
          </p:cNvSpPr>
          <p:nvPr/>
        </p:nvSpPr>
        <p:spPr bwMode="auto">
          <a:xfrm>
            <a:off x="2266950" y="256698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/>
              <a:t>change to invalid</a:t>
            </a:r>
          </a:p>
        </p:txBody>
      </p:sp>
      <p:cxnSp>
        <p:nvCxnSpPr>
          <p:cNvPr id="30743" name="Přímá spojovací šipka 42"/>
          <p:cNvCxnSpPr>
            <a:cxnSpLocks noChangeShapeType="1"/>
          </p:cNvCxnSpPr>
          <p:nvPr/>
        </p:nvCxnSpPr>
        <p:spPr bwMode="auto">
          <a:xfrm rot="5400000">
            <a:off x="1750219" y="2107407"/>
            <a:ext cx="357187" cy="2857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30744" name="Přímá spojovací šipka 44"/>
          <p:cNvCxnSpPr>
            <a:cxnSpLocks noChangeShapeType="1"/>
            <a:stCxn id="30737" idx="2"/>
          </p:cNvCxnSpPr>
          <p:nvPr/>
        </p:nvCxnSpPr>
        <p:spPr bwMode="auto">
          <a:xfrm rot="16200000" flipH="1">
            <a:off x="1012826" y="2084387"/>
            <a:ext cx="366712" cy="3222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30745" name="Obdélník 48"/>
          <p:cNvSpPr>
            <a:spLocks noChangeArrowheads="1"/>
          </p:cNvSpPr>
          <p:nvPr/>
        </p:nvSpPr>
        <p:spPr bwMode="auto">
          <a:xfrm>
            <a:off x="1143000" y="3429000"/>
            <a:ext cx="857250" cy="574675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0746" name="Přímá spojovací čára 50"/>
          <p:cNvCxnSpPr>
            <a:cxnSpLocks noChangeShapeType="1"/>
          </p:cNvCxnSpPr>
          <p:nvPr/>
        </p:nvCxnSpPr>
        <p:spPr bwMode="auto">
          <a:xfrm rot="10800000" flipH="1">
            <a:off x="1143000" y="4286250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47" name="Přímá spojovací čára 51"/>
          <p:cNvCxnSpPr>
            <a:cxnSpLocks noChangeShapeType="1"/>
          </p:cNvCxnSpPr>
          <p:nvPr/>
        </p:nvCxnSpPr>
        <p:spPr bwMode="auto">
          <a:xfrm rot="10800000" flipH="1">
            <a:off x="1143000" y="4000500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48" name="Přímá spojovací čára 52"/>
          <p:cNvCxnSpPr>
            <a:cxnSpLocks noChangeShapeType="1"/>
          </p:cNvCxnSpPr>
          <p:nvPr/>
        </p:nvCxnSpPr>
        <p:spPr bwMode="auto">
          <a:xfrm rot="10800000" flipH="1">
            <a:off x="1143000" y="3714750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749" name="TextovéPole 44"/>
          <p:cNvSpPr txBox="1">
            <a:spLocks noChangeArrowheads="1"/>
          </p:cNvSpPr>
          <p:nvPr/>
        </p:nvSpPr>
        <p:spPr bwMode="auto">
          <a:xfrm>
            <a:off x="1143000" y="3429000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0</a:t>
            </a:r>
          </a:p>
        </p:txBody>
      </p:sp>
      <p:cxnSp>
        <p:nvCxnSpPr>
          <p:cNvPr id="30750" name="Přímá spojovací čára 56"/>
          <p:cNvCxnSpPr>
            <a:cxnSpLocks noChangeShapeType="1"/>
          </p:cNvCxnSpPr>
          <p:nvPr/>
        </p:nvCxnSpPr>
        <p:spPr bwMode="auto">
          <a:xfrm rot="16200000" flipH="1">
            <a:off x="572294" y="3499644"/>
            <a:ext cx="21431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751" name="TextovéPole 44"/>
          <p:cNvSpPr txBox="1">
            <a:spLocks noChangeArrowheads="1"/>
          </p:cNvSpPr>
          <p:nvPr/>
        </p:nvSpPr>
        <p:spPr bwMode="auto">
          <a:xfrm>
            <a:off x="1143000" y="3714750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f</a:t>
            </a:r>
          </a:p>
        </p:txBody>
      </p:sp>
      <p:sp>
        <p:nvSpPr>
          <p:cNvPr id="30752" name="TextovéPole 44"/>
          <p:cNvSpPr txBox="1">
            <a:spLocks noChangeArrowheads="1"/>
          </p:cNvSpPr>
          <p:nvPr/>
        </p:nvSpPr>
        <p:spPr bwMode="auto">
          <a:xfrm>
            <a:off x="1643063" y="3429000"/>
            <a:ext cx="357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i</a:t>
            </a:r>
          </a:p>
        </p:txBody>
      </p:sp>
      <p:sp>
        <p:nvSpPr>
          <p:cNvPr id="30753" name="TextovéPole 44"/>
          <p:cNvSpPr txBox="1">
            <a:spLocks noChangeArrowheads="1"/>
          </p:cNvSpPr>
          <p:nvPr/>
        </p:nvSpPr>
        <p:spPr bwMode="auto">
          <a:xfrm>
            <a:off x="1643063" y="3714750"/>
            <a:ext cx="357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873250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Kritérium optimality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nejmenší pravděpodobnost výpadku stránky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Čím více rámců máme, tím méně často dojde k výpadku stránky</a:t>
            </a:r>
          </a:p>
          <a:p>
            <a:pPr marL="395288" eaLnBrk="1" hangingPunct="1">
              <a:lnSpc>
                <a:spcPct val="90000"/>
              </a:lnSpc>
            </a:pPr>
            <a:endParaRPr lang="cs-CZ" sz="2500" smtClean="0"/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500" smtClean="0"/>
              <a:t> 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500" smtClean="0"/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500" smtClean="0"/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500" smtClean="0"/>
              <a:t>  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500" smtClean="0"/>
              <a:t> </a:t>
            </a:r>
          </a:p>
          <a:p>
            <a:pPr marL="395288" eaLnBrk="1" hangingPunct="1">
              <a:lnSpc>
                <a:spcPct val="90000"/>
              </a:lnSpc>
            </a:pPr>
            <a:endParaRPr lang="cs-CZ" sz="2500" smtClean="0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ALGORITMY URČENÍ OBĚTI</a:t>
            </a:r>
            <a:endParaRPr lang="cs-CZ" dirty="0"/>
          </a:p>
        </p:txBody>
      </p:sp>
      <p:sp>
        <p:nvSpPr>
          <p:cNvPr id="3174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6" name="Přímá spojovací čára 5"/>
          <p:cNvCxnSpPr/>
          <p:nvPr/>
        </p:nvCxnSpPr>
        <p:spPr bwMode="auto">
          <a:xfrm rot="5400000">
            <a:off x="1589088" y="4564063"/>
            <a:ext cx="2490787" cy="1587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Přímá spojovací čára 6"/>
          <p:cNvCxnSpPr/>
          <p:nvPr/>
        </p:nvCxnSpPr>
        <p:spPr bwMode="auto">
          <a:xfrm rot="5400000">
            <a:off x="2330450" y="4564063"/>
            <a:ext cx="2490787" cy="1588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Přímá spojovací čára 7"/>
          <p:cNvCxnSpPr/>
          <p:nvPr/>
        </p:nvCxnSpPr>
        <p:spPr bwMode="auto">
          <a:xfrm rot="5400000">
            <a:off x="3033713" y="4564063"/>
            <a:ext cx="2490787" cy="1587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Přímá spojovací čára 8"/>
          <p:cNvCxnSpPr/>
          <p:nvPr/>
        </p:nvCxnSpPr>
        <p:spPr bwMode="auto">
          <a:xfrm rot="5400000">
            <a:off x="3746500" y="4564063"/>
            <a:ext cx="2490787" cy="1588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Přímá spojovací čára 9"/>
          <p:cNvCxnSpPr/>
          <p:nvPr/>
        </p:nvCxnSpPr>
        <p:spPr bwMode="auto">
          <a:xfrm rot="5400000">
            <a:off x="4430713" y="4564063"/>
            <a:ext cx="2490787" cy="1587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Přímá spojovací čára 10"/>
          <p:cNvCxnSpPr/>
          <p:nvPr/>
        </p:nvCxnSpPr>
        <p:spPr bwMode="auto">
          <a:xfrm rot="5400000">
            <a:off x="5133975" y="4564063"/>
            <a:ext cx="2490787" cy="1588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Přímá spojovací čára 12"/>
          <p:cNvCxnSpPr/>
          <p:nvPr/>
        </p:nvCxnSpPr>
        <p:spPr bwMode="auto">
          <a:xfrm>
            <a:off x="2109788" y="5561013"/>
            <a:ext cx="467995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Přímá spojovací čára 13"/>
          <p:cNvCxnSpPr/>
          <p:nvPr/>
        </p:nvCxnSpPr>
        <p:spPr bwMode="auto">
          <a:xfrm>
            <a:off x="2109788" y="5297488"/>
            <a:ext cx="46799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Přímá spojovací čára 14"/>
          <p:cNvCxnSpPr/>
          <p:nvPr/>
        </p:nvCxnSpPr>
        <p:spPr bwMode="auto">
          <a:xfrm>
            <a:off x="2109788" y="5041900"/>
            <a:ext cx="467995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Přímá spojovací čára 15"/>
          <p:cNvCxnSpPr/>
          <p:nvPr/>
        </p:nvCxnSpPr>
        <p:spPr bwMode="auto">
          <a:xfrm>
            <a:off x="2109788" y="4776788"/>
            <a:ext cx="467995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Přímá spojovací čára 16"/>
          <p:cNvCxnSpPr/>
          <p:nvPr/>
        </p:nvCxnSpPr>
        <p:spPr bwMode="auto">
          <a:xfrm>
            <a:off x="2109788" y="4522788"/>
            <a:ext cx="46799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Přímá spojovací čára 17"/>
          <p:cNvCxnSpPr/>
          <p:nvPr/>
        </p:nvCxnSpPr>
        <p:spPr bwMode="auto">
          <a:xfrm>
            <a:off x="2109788" y="4257675"/>
            <a:ext cx="4679950" cy="15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Přímá spojovací čára 18"/>
          <p:cNvCxnSpPr/>
          <p:nvPr/>
        </p:nvCxnSpPr>
        <p:spPr bwMode="auto">
          <a:xfrm>
            <a:off x="2109788" y="4011613"/>
            <a:ext cx="467995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Přímá spojovací čára 19"/>
          <p:cNvCxnSpPr/>
          <p:nvPr/>
        </p:nvCxnSpPr>
        <p:spPr bwMode="auto">
          <a:xfrm>
            <a:off x="2109788" y="3748088"/>
            <a:ext cx="467995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762" name="TextovéPole 73"/>
          <p:cNvSpPr txBox="1">
            <a:spLocks noChangeArrowheads="1"/>
          </p:cNvSpPr>
          <p:nvPr/>
        </p:nvSpPr>
        <p:spPr bwMode="auto">
          <a:xfrm>
            <a:off x="3132138" y="6081713"/>
            <a:ext cx="1931987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number of frames</a:t>
            </a:r>
          </a:p>
        </p:txBody>
      </p:sp>
      <p:cxnSp>
        <p:nvCxnSpPr>
          <p:cNvPr id="31763" name="Přímá spojovací čára 21"/>
          <p:cNvCxnSpPr>
            <a:cxnSpLocks noChangeShapeType="1"/>
          </p:cNvCxnSpPr>
          <p:nvPr/>
        </p:nvCxnSpPr>
        <p:spPr bwMode="auto">
          <a:xfrm rot="5400000">
            <a:off x="865188" y="4564063"/>
            <a:ext cx="2490787" cy="1587"/>
          </a:xfrm>
          <a:prstGeom prst="line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64" name="Přímá spojovací čára 22"/>
          <p:cNvCxnSpPr>
            <a:cxnSpLocks noChangeShapeType="1"/>
          </p:cNvCxnSpPr>
          <p:nvPr/>
        </p:nvCxnSpPr>
        <p:spPr bwMode="auto">
          <a:xfrm>
            <a:off x="2090738" y="5816600"/>
            <a:ext cx="46799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1765" name="TextovéPole 73"/>
          <p:cNvSpPr txBox="1">
            <a:spLocks noChangeArrowheads="1"/>
          </p:cNvSpPr>
          <p:nvPr/>
        </p:nvSpPr>
        <p:spPr bwMode="auto">
          <a:xfrm rot="-5400000">
            <a:off x="375444" y="4267994"/>
            <a:ext cx="22399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number of page faults</a:t>
            </a:r>
          </a:p>
        </p:txBody>
      </p:sp>
      <p:sp>
        <p:nvSpPr>
          <p:cNvPr id="31766" name="TextovéPole 73"/>
          <p:cNvSpPr txBox="1">
            <a:spLocks noChangeArrowheads="1"/>
          </p:cNvSpPr>
          <p:nvPr/>
        </p:nvSpPr>
        <p:spPr bwMode="auto">
          <a:xfrm>
            <a:off x="2627313" y="5816600"/>
            <a:ext cx="44291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</a:t>
            </a:r>
          </a:p>
        </p:txBody>
      </p:sp>
      <p:sp>
        <p:nvSpPr>
          <p:cNvPr id="31767" name="TextovéPole 73"/>
          <p:cNvSpPr txBox="1">
            <a:spLocks noChangeArrowheads="1"/>
          </p:cNvSpPr>
          <p:nvPr/>
        </p:nvSpPr>
        <p:spPr bwMode="auto">
          <a:xfrm>
            <a:off x="3365500" y="5816600"/>
            <a:ext cx="4429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</a:t>
            </a:r>
          </a:p>
        </p:txBody>
      </p:sp>
      <p:sp>
        <p:nvSpPr>
          <p:cNvPr id="31768" name="TextovéPole 73"/>
          <p:cNvSpPr txBox="1">
            <a:spLocks noChangeArrowheads="1"/>
          </p:cNvSpPr>
          <p:nvPr/>
        </p:nvSpPr>
        <p:spPr bwMode="auto">
          <a:xfrm>
            <a:off x="4056063" y="5816600"/>
            <a:ext cx="44291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3</a:t>
            </a:r>
          </a:p>
        </p:txBody>
      </p:sp>
      <p:sp>
        <p:nvSpPr>
          <p:cNvPr id="31769" name="TextovéPole 73"/>
          <p:cNvSpPr txBox="1">
            <a:spLocks noChangeArrowheads="1"/>
          </p:cNvSpPr>
          <p:nvPr/>
        </p:nvSpPr>
        <p:spPr bwMode="auto">
          <a:xfrm>
            <a:off x="4775200" y="5816600"/>
            <a:ext cx="4429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</a:t>
            </a:r>
          </a:p>
        </p:txBody>
      </p:sp>
      <p:sp>
        <p:nvSpPr>
          <p:cNvPr id="31770" name="TextovéPole 73"/>
          <p:cNvSpPr txBox="1">
            <a:spLocks noChangeArrowheads="1"/>
          </p:cNvSpPr>
          <p:nvPr/>
        </p:nvSpPr>
        <p:spPr bwMode="auto">
          <a:xfrm>
            <a:off x="5467350" y="5816600"/>
            <a:ext cx="4429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5</a:t>
            </a:r>
          </a:p>
        </p:txBody>
      </p:sp>
      <p:sp>
        <p:nvSpPr>
          <p:cNvPr id="31771" name="TextovéPole 73"/>
          <p:cNvSpPr txBox="1">
            <a:spLocks noChangeArrowheads="1"/>
          </p:cNvSpPr>
          <p:nvPr/>
        </p:nvSpPr>
        <p:spPr bwMode="auto">
          <a:xfrm>
            <a:off x="6176963" y="5816600"/>
            <a:ext cx="442912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</a:t>
            </a:r>
          </a:p>
        </p:txBody>
      </p:sp>
      <p:sp>
        <p:nvSpPr>
          <p:cNvPr id="31772" name="TextovéPole 73"/>
          <p:cNvSpPr txBox="1">
            <a:spLocks noChangeArrowheads="1"/>
          </p:cNvSpPr>
          <p:nvPr/>
        </p:nvSpPr>
        <p:spPr bwMode="auto">
          <a:xfrm>
            <a:off x="1666875" y="5400675"/>
            <a:ext cx="442913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</a:t>
            </a:r>
          </a:p>
        </p:txBody>
      </p:sp>
      <p:sp>
        <p:nvSpPr>
          <p:cNvPr id="31773" name="TextovéPole 73"/>
          <p:cNvSpPr txBox="1">
            <a:spLocks noChangeArrowheads="1"/>
          </p:cNvSpPr>
          <p:nvPr/>
        </p:nvSpPr>
        <p:spPr bwMode="auto">
          <a:xfrm>
            <a:off x="1666875" y="5192713"/>
            <a:ext cx="4429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</a:t>
            </a:r>
          </a:p>
        </p:txBody>
      </p:sp>
      <p:sp>
        <p:nvSpPr>
          <p:cNvPr id="31774" name="TextovéPole 73"/>
          <p:cNvSpPr txBox="1">
            <a:spLocks noChangeArrowheads="1"/>
          </p:cNvSpPr>
          <p:nvPr/>
        </p:nvSpPr>
        <p:spPr bwMode="auto">
          <a:xfrm>
            <a:off x="1666875" y="4919663"/>
            <a:ext cx="44291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</a:t>
            </a:r>
          </a:p>
        </p:txBody>
      </p:sp>
      <p:sp>
        <p:nvSpPr>
          <p:cNvPr id="31775" name="TextovéPole 73"/>
          <p:cNvSpPr txBox="1">
            <a:spLocks noChangeArrowheads="1"/>
          </p:cNvSpPr>
          <p:nvPr/>
        </p:nvSpPr>
        <p:spPr bwMode="auto">
          <a:xfrm>
            <a:off x="1666875" y="4645025"/>
            <a:ext cx="442913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8</a:t>
            </a:r>
          </a:p>
        </p:txBody>
      </p:sp>
      <p:sp>
        <p:nvSpPr>
          <p:cNvPr id="31776" name="TextovéPole 73"/>
          <p:cNvSpPr txBox="1">
            <a:spLocks noChangeArrowheads="1"/>
          </p:cNvSpPr>
          <p:nvPr/>
        </p:nvSpPr>
        <p:spPr bwMode="auto">
          <a:xfrm>
            <a:off x="1666875" y="4379913"/>
            <a:ext cx="44291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10</a:t>
            </a:r>
          </a:p>
        </p:txBody>
      </p:sp>
      <p:sp>
        <p:nvSpPr>
          <p:cNvPr id="31777" name="TextovéPole 73"/>
          <p:cNvSpPr txBox="1">
            <a:spLocks noChangeArrowheads="1"/>
          </p:cNvSpPr>
          <p:nvPr/>
        </p:nvSpPr>
        <p:spPr bwMode="auto">
          <a:xfrm>
            <a:off x="1666875" y="4114800"/>
            <a:ext cx="442913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12</a:t>
            </a:r>
          </a:p>
        </p:txBody>
      </p:sp>
      <p:sp>
        <p:nvSpPr>
          <p:cNvPr id="31778" name="TextovéPole 73"/>
          <p:cNvSpPr txBox="1">
            <a:spLocks noChangeArrowheads="1"/>
          </p:cNvSpPr>
          <p:nvPr/>
        </p:nvSpPr>
        <p:spPr bwMode="auto">
          <a:xfrm>
            <a:off x="1666875" y="3870325"/>
            <a:ext cx="442913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14</a:t>
            </a:r>
          </a:p>
        </p:txBody>
      </p:sp>
      <p:sp>
        <p:nvSpPr>
          <p:cNvPr id="31779" name="TextovéPole 73"/>
          <p:cNvSpPr txBox="1">
            <a:spLocks noChangeArrowheads="1"/>
          </p:cNvSpPr>
          <p:nvPr/>
        </p:nvSpPr>
        <p:spPr bwMode="auto">
          <a:xfrm>
            <a:off x="1666875" y="3614738"/>
            <a:ext cx="44291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16</a:t>
            </a:r>
          </a:p>
        </p:txBody>
      </p:sp>
      <p:sp>
        <p:nvSpPr>
          <p:cNvPr id="31780" name="Volný tvar 39"/>
          <p:cNvSpPr>
            <a:spLocks noChangeArrowheads="1"/>
          </p:cNvSpPr>
          <p:nvPr/>
        </p:nvSpPr>
        <p:spPr bwMode="auto">
          <a:xfrm>
            <a:off x="2781300" y="3783013"/>
            <a:ext cx="3270250" cy="1508125"/>
          </a:xfrm>
          <a:custGeom>
            <a:avLst/>
            <a:gdLst>
              <a:gd name="T0" fmla="*/ 0 w 2988303"/>
              <a:gd name="T1" fmla="*/ 0 h 1378350"/>
              <a:gd name="T2" fmla="*/ 913770 w 2988303"/>
              <a:gd name="T3" fmla="*/ 1520222 h 1378350"/>
              <a:gd name="T4" fmla="*/ 2692864 w 2988303"/>
              <a:gd name="T5" fmla="*/ 2195235 h 1378350"/>
              <a:gd name="T6" fmla="*/ 5133319 w 2988303"/>
              <a:gd name="T7" fmla="*/ 2358783 h 1378350"/>
              <a:gd name="T8" fmla="*/ 0 60000 65536"/>
              <a:gd name="T9" fmla="*/ 0 60000 65536"/>
              <a:gd name="T10" fmla="*/ 0 60000 65536"/>
              <a:gd name="T11" fmla="*/ 0 60000 65536"/>
              <a:gd name="T12" fmla="*/ 0 w 2988303"/>
              <a:gd name="T13" fmla="*/ 0 h 1378350"/>
              <a:gd name="T14" fmla="*/ 2988303 w 2988303"/>
              <a:gd name="T15" fmla="*/ 1378350 h 13783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88303" h="1378350">
                <a:moveTo>
                  <a:pt x="0" y="0"/>
                </a:moveTo>
                <a:cubicBezTo>
                  <a:pt x="80962" y="325437"/>
                  <a:pt x="227140" y="650831"/>
                  <a:pt x="531940" y="885781"/>
                </a:cubicBezTo>
                <a:cubicBezTo>
                  <a:pt x="974869" y="1215960"/>
                  <a:pt x="1158224" y="1197654"/>
                  <a:pt x="1567618" y="1279087"/>
                </a:cubicBezTo>
                <a:cubicBezTo>
                  <a:pt x="1977012" y="1360520"/>
                  <a:pt x="2482684" y="1378350"/>
                  <a:pt x="2988303" y="1374381"/>
                </a:cubicBezTo>
              </a:path>
            </a:pathLst>
          </a:custGeom>
          <a:noFill/>
          <a:ln w="38100" algn="ctr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Virtuální paměť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en-US" smtClean="0"/>
              <a:t>s</a:t>
            </a:r>
            <a:r>
              <a:rPr lang="cs-CZ" smtClean="0"/>
              <a:t>eparace LAP a FAP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en-US" smtClean="0"/>
              <a:t>v</a:t>
            </a:r>
            <a:r>
              <a:rPr lang="cs-CZ" smtClean="0"/>
              <a:t>e FAP se </a:t>
            </a:r>
            <a:r>
              <a:rPr lang="en-US" smtClean="0"/>
              <a:t>mohou</a:t>
            </a:r>
            <a:r>
              <a:rPr lang="cs-CZ" smtClean="0"/>
              <a:t> nacházet pouze části programů </a:t>
            </a:r>
            <a:r>
              <a:rPr lang="en-US" smtClean="0"/>
              <a:t>nutn</a:t>
            </a:r>
            <a:r>
              <a:rPr lang="cs-CZ" smtClean="0"/>
              <a:t>é pro bezprostřední řízení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LAP může být větší než FAP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adresové prostory lze sdílet mezi jednotlivými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lze efektivněji vytvářet procesy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Techniky implementace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Stránkování na žádost, Demand Paging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Segmentování na žádost, Demand Segmentation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ZÁKLADNÍ PRINCIPY</a:t>
            </a:r>
            <a:endParaRPr lang="cs-CZ" dirty="0"/>
          </a:p>
        </p:txBody>
      </p:sp>
      <p:sp>
        <p:nvSpPr>
          <p:cNvPr id="143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 smtClean="0"/>
              <a:t>Pouze základní typy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existují desítky variant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smtClean="0"/>
              <a:t>Optimální algoritmus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příští odkazy na oběť je nejpozdější ze všech následných odkazů na stránky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generuje nejmenší počet výpadků stránek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neimplementovatelný, neboť neznáme budoucnost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používá se jen pro srovnání</a:t>
            </a:r>
          </a:p>
        </p:txBody>
      </p:sp>
      <p:sp>
        <p:nvSpPr>
          <p:cNvPr id="32770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smtClean="0"/>
              <a:t>Algoritmus LRU (</a:t>
            </a:r>
            <a:r>
              <a:rPr lang="en-US" sz="2200" smtClean="0"/>
              <a:t>Least Recently Used</a:t>
            </a:r>
            <a:r>
              <a:rPr lang="cs-CZ" sz="22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oběť = nejdéle neodkazovaná stránka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Algoritmus FIFO (First-In-First-Out)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oběť = stránka nejdéle zobrazená ve FAP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Algoritmus poslední šance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FIFO + vynechávání z výběru těch stránek, na které od posledního výběru bylo odkázáno</a:t>
            </a:r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ALGORITMY URČENÍ OBĚTI</a:t>
            </a:r>
            <a:endParaRPr lang="cs-CZ" dirty="0"/>
          </a:p>
        </p:txBody>
      </p:sp>
      <p:sp>
        <p:nvSpPr>
          <p:cNvPr id="32772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4960937" cy="4824413"/>
          </a:xfrm>
        </p:spPr>
        <p:txBody>
          <a:bodyPr>
            <a:normAutofit fontScale="92500" lnSpcReduction="10000"/>
          </a:bodyPr>
          <a:lstStyle/>
          <a:p>
            <a:pPr marL="395288" eaLnBrk="1" hangingPunct="1">
              <a:defRPr/>
            </a:pPr>
            <a:r>
              <a:rPr lang="cs-CZ" sz="2600" dirty="0" smtClean="0">
                <a:cs typeface="Arial" pitchFamily="34" charset="0"/>
              </a:rPr>
              <a:t>Posloupnost odkazů stránek:</a:t>
            </a:r>
          </a:p>
          <a:p>
            <a:pPr marL="395288" eaLnBrk="1" hangingPunct="1">
              <a:buFont typeface="Wingdings" pitchFamily="2" charset="2"/>
              <a:buNone/>
              <a:defRPr/>
            </a:pPr>
            <a:r>
              <a:rPr lang="cs-CZ" sz="2600" dirty="0" smtClean="0">
                <a:cs typeface="Arial" pitchFamily="34" charset="0"/>
              </a:rPr>
              <a:t>	1</a:t>
            </a:r>
            <a:r>
              <a:rPr lang="en-US" sz="2600" dirty="0" smtClean="0">
                <a:cs typeface="Arial" pitchFamily="34" charset="0"/>
              </a:rPr>
              <a:t>, 2, 3, 4, 1, 2, 5, 1, 2, 3, 4, 5</a:t>
            </a:r>
            <a:endParaRPr lang="cs-CZ" sz="2600" dirty="0" smtClean="0">
              <a:cs typeface="Arial" pitchFamily="34" charset="0"/>
            </a:endParaRPr>
          </a:p>
          <a:p>
            <a:pPr marL="395288" eaLnBrk="1" hangingPunct="1">
              <a:buFont typeface="Wingdings" pitchFamily="2" charset="2"/>
              <a:buNone/>
              <a:defRPr/>
            </a:pPr>
            <a:endParaRPr lang="en-US" sz="1400" dirty="0" smtClean="0">
              <a:cs typeface="Arial" pitchFamily="34" charset="0"/>
            </a:endParaRPr>
          </a:p>
          <a:p>
            <a:pPr marL="395288" eaLnBrk="1" hangingPunct="1">
              <a:defRPr/>
            </a:pPr>
            <a:r>
              <a:rPr lang="cs-CZ" sz="2600" dirty="0" smtClean="0">
                <a:cs typeface="Arial" pitchFamily="34" charset="0"/>
              </a:rPr>
              <a:t>5 stránek</a:t>
            </a:r>
          </a:p>
          <a:p>
            <a:pPr marL="395288" eaLnBrk="1" hangingPunct="1">
              <a:defRPr/>
            </a:pPr>
            <a:r>
              <a:rPr lang="cs-CZ" sz="2600" dirty="0" smtClean="0">
                <a:cs typeface="Arial" pitchFamily="34" charset="0"/>
              </a:rPr>
              <a:t>3 rámce (3 stránky mohou být ve FAP)</a:t>
            </a:r>
          </a:p>
          <a:p>
            <a:pPr marL="395288" eaLnBrk="1" hangingPunct="1">
              <a:defRPr/>
            </a:pPr>
            <a:endParaRPr lang="cs-CZ" sz="2600" dirty="0" smtClean="0">
              <a:cs typeface="Arial" pitchFamily="34" charset="0"/>
            </a:endParaRPr>
          </a:p>
          <a:p>
            <a:pPr marL="395288" eaLnBrk="1" hangingPunct="1">
              <a:defRPr/>
            </a:pPr>
            <a:r>
              <a:rPr lang="cs-CZ" sz="2600" dirty="0" smtClean="0">
                <a:cs typeface="Arial" pitchFamily="34" charset="0"/>
              </a:rPr>
              <a:t>4 rámce</a:t>
            </a:r>
          </a:p>
          <a:p>
            <a:pPr marL="719138" lvl="1" eaLnBrk="1" hangingPunct="1">
              <a:defRPr/>
            </a:pPr>
            <a:r>
              <a:rPr lang="cs-CZ" dirty="0" err="1" smtClean="0">
                <a:cs typeface="Arial" pitchFamily="34" charset="0"/>
              </a:rPr>
              <a:t>Beladyho</a:t>
            </a:r>
            <a:r>
              <a:rPr lang="cs-CZ" dirty="0" smtClean="0">
                <a:cs typeface="Arial" pitchFamily="34" charset="0"/>
              </a:rPr>
              <a:t> </a:t>
            </a:r>
            <a:r>
              <a:rPr lang="cs-CZ" i="1" dirty="0" smtClean="0">
                <a:cs typeface="Arial" pitchFamily="34" charset="0"/>
              </a:rPr>
              <a:t>anomálie</a:t>
            </a:r>
          </a:p>
          <a:p>
            <a:pPr marL="719138" lvl="1" eaLnBrk="1" hangingPunct="1">
              <a:defRPr/>
            </a:pPr>
            <a:r>
              <a:rPr lang="cs-CZ" dirty="0" smtClean="0">
                <a:cs typeface="Arial" pitchFamily="34" charset="0"/>
              </a:rPr>
              <a:t>více rámců </a:t>
            </a:r>
            <a:r>
              <a:rPr lang="en-US" dirty="0" smtClean="0">
                <a:cs typeface="Arial" pitchFamily="34" charset="0"/>
              </a:rPr>
              <a:t>→</a:t>
            </a:r>
            <a:r>
              <a:rPr lang="cs-CZ" dirty="0" smtClean="0">
                <a:cs typeface="Arial" pitchFamily="34" charset="0"/>
              </a:rPr>
              <a:t> více výpadků </a:t>
            </a:r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Arial" pitchFamily="34" charset="0"/>
              </a:rPr>
              <a:t>ALGORITMUS FIRST-IN-FIRST-OUT</a:t>
            </a:r>
            <a:endParaRPr lang="cs-CZ" dirty="0">
              <a:cs typeface="Arial" pitchFamily="34" charset="0"/>
            </a:endParaRPr>
          </a:p>
        </p:txBody>
      </p:sp>
      <p:sp>
        <p:nvSpPr>
          <p:cNvPr id="3379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>
                <a:cs typeface="Arial" charset="0"/>
              </a:rPr>
              <a:t>PB 153 OPERAČNÍ SYSTÉMY A JEJICH ROZHRANÍ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6062663" y="2000250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6062663" y="2457450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6062663" y="2914650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33799" name="Text Box 8"/>
          <p:cNvSpPr txBox="1">
            <a:spLocks noChangeArrowheads="1"/>
          </p:cNvSpPr>
          <p:nvPr/>
        </p:nvSpPr>
        <p:spPr bwMode="auto">
          <a:xfrm>
            <a:off x="5675313" y="20335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5675313" y="24765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33801" name="Text Box 10"/>
          <p:cNvSpPr txBox="1">
            <a:spLocks noChangeArrowheads="1"/>
          </p:cNvSpPr>
          <p:nvPr/>
        </p:nvSpPr>
        <p:spPr bwMode="auto">
          <a:xfrm>
            <a:off x="5675313" y="29527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6519863" y="2071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6519863" y="2514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33804" name="Text Box 13"/>
          <p:cNvSpPr txBox="1">
            <a:spLocks noChangeArrowheads="1"/>
          </p:cNvSpPr>
          <p:nvPr/>
        </p:nvSpPr>
        <p:spPr bwMode="auto">
          <a:xfrm>
            <a:off x="6519863" y="29908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33805" name="Text Box 14"/>
          <p:cNvSpPr txBox="1">
            <a:spLocks noChangeArrowheads="1"/>
          </p:cNvSpPr>
          <p:nvPr/>
        </p:nvSpPr>
        <p:spPr bwMode="auto">
          <a:xfrm>
            <a:off x="6900863" y="2071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5</a:t>
            </a:r>
          </a:p>
        </p:txBody>
      </p: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6900863" y="2514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33807" name="Text Box 16"/>
          <p:cNvSpPr txBox="1">
            <a:spLocks noChangeArrowheads="1"/>
          </p:cNvSpPr>
          <p:nvPr/>
        </p:nvSpPr>
        <p:spPr bwMode="auto">
          <a:xfrm>
            <a:off x="6900863" y="29908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33808" name="Text Box 17"/>
          <p:cNvSpPr txBox="1">
            <a:spLocks noChangeArrowheads="1"/>
          </p:cNvSpPr>
          <p:nvPr/>
        </p:nvSpPr>
        <p:spPr bwMode="auto">
          <a:xfrm>
            <a:off x="7489825" y="2514600"/>
            <a:ext cx="1227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cs typeface="Arial" charset="0"/>
              </a:rPr>
              <a:t>9 </a:t>
            </a:r>
            <a:r>
              <a:rPr lang="cs-CZ">
                <a:cs typeface="Arial" charset="0"/>
              </a:rPr>
              <a:t>výpadků</a:t>
            </a:r>
            <a:endParaRPr lang="en-US">
              <a:cs typeface="Arial" charset="0"/>
            </a:endParaRPr>
          </a:p>
        </p:txBody>
      </p:sp>
      <p:sp>
        <p:nvSpPr>
          <p:cNvPr id="33809" name="Rectangle 19"/>
          <p:cNvSpPr>
            <a:spLocks noChangeArrowheads="1"/>
          </p:cNvSpPr>
          <p:nvPr/>
        </p:nvSpPr>
        <p:spPr bwMode="auto">
          <a:xfrm>
            <a:off x="6030913" y="414337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33810" name="Rectangle 20"/>
          <p:cNvSpPr>
            <a:spLocks noChangeArrowheads="1"/>
          </p:cNvSpPr>
          <p:nvPr/>
        </p:nvSpPr>
        <p:spPr bwMode="auto">
          <a:xfrm>
            <a:off x="6030913" y="460057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33811" name="Rectangle 21"/>
          <p:cNvSpPr>
            <a:spLocks noChangeArrowheads="1"/>
          </p:cNvSpPr>
          <p:nvPr/>
        </p:nvSpPr>
        <p:spPr bwMode="auto">
          <a:xfrm>
            <a:off x="6030913" y="505777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33812" name="Text Box 22"/>
          <p:cNvSpPr txBox="1">
            <a:spLocks noChangeArrowheads="1"/>
          </p:cNvSpPr>
          <p:nvPr/>
        </p:nvSpPr>
        <p:spPr bwMode="auto">
          <a:xfrm>
            <a:off x="5643563" y="4176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33813" name="Text Box 23"/>
          <p:cNvSpPr txBox="1">
            <a:spLocks noChangeArrowheads="1"/>
          </p:cNvSpPr>
          <p:nvPr/>
        </p:nvSpPr>
        <p:spPr bwMode="auto">
          <a:xfrm>
            <a:off x="5643563" y="46196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33814" name="Text Box 24"/>
          <p:cNvSpPr txBox="1">
            <a:spLocks noChangeArrowheads="1"/>
          </p:cNvSpPr>
          <p:nvPr/>
        </p:nvSpPr>
        <p:spPr bwMode="auto">
          <a:xfrm>
            <a:off x="5643563" y="50958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33815" name="Text Box 25"/>
          <p:cNvSpPr txBox="1">
            <a:spLocks noChangeArrowheads="1"/>
          </p:cNvSpPr>
          <p:nvPr/>
        </p:nvSpPr>
        <p:spPr bwMode="auto">
          <a:xfrm>
            <a:off x="6488113" y="4214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5</a:t>
            </a:r>
          </a:p>
        </p:txBody>
      </p:sp>
      <p:sp>
        <p:nvSpPr>
          <p:cNvPr id="33816" name="Text Box 26"/>
          <p:cNvSpPr txBox="1">
            <a:spLocks noChangeArrowheads="1"/>
          </p:cNvSpPr>
          <p:nvPr/>
        </p:nvSpPr>
        <p:spPr bwMode="auto">
          <a:xfrm>
            <a:off x="6488113" y="46577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33817" name="Text Box 27"/>
          <p:cNvSpPr txBox="1">
            <a:spLocks noChangeArrowheads="1"/>
          </p:cNvSpPr>
          <p:nvPr/>
        </p:nvSpPr>
        <p:spPr bwMode="auto">
          <a:xfrm>
            <a:off x="6488113" y="5133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33818" name="Text Box 28"/>
          <p:cNvSpPr txBox="1">
            <a:spLocks noChangeArrowheads="1"/>
          </p:cNvSpPr>
          <p:nvPr/>
        </p:nvSpPr>
        <p:spPr bwMode="auto">
          <a:xfrm>
            <a:off x="6869113" y="4214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33819" name="Text Box 29"/>
          <p:cNvSpPr txBox="1">
            <a:spLocks noChangeArrowheads="1"/>
          </p:cNvSpPr>
          <p:nvPr/>
        </p:nvSpPr>
        <p:spPr bwMode="auto">
          <a:xfrm>
            <a:off x="6869113" y="46767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5</a:t>
            </a:r>
          </a:p>
        </p:txBody>
      </p:sp>
      <p:sp>
        <p:nvSpPr>
          <p:cNvPr id="33820" name="Text Box 30"/>
          <p:cNvSpPr txBox="1">
            <a:spLocks noChangeArrowheads="1"/>
          </p:cNvSpPr>
          <p:nvPr/>
        </p:nvSpPr>
        <p:spPr bwMode="auto">
          <a:xfrm>
            <a:off x="7394575" y="4657725"/>
            <a:ext cx="1354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cs typeface="Arial" charset="0"/>
              </a:rPr>
              <a:t>10 </a:t>
            </a:r>
            <a:r>
              <a:rPr lang="cs-CZ">
                <a:cs typeface="Arial" charset="0"/>
              </a:rPr>
              <a:t>výpadků</a:t>
            </a:r>
            <a:endParaRPr lang="en-US">
              <a:cs typeface="Arial" charset="0"/>
            </a:endParaRPr>
          </a:p>
        </p:txBody>
      </p:sp>
      <p:sp>
        <p:nvSpPr>
          <p:cNvPr id="33821" name="Rectangle 31"/>
          <p:cNvSpPr>
            <a:spLocks noChangeArrowheads="1"/>
          </p:cNvSpPr>
          <p:nvPr/>
        </p:nvSpPr>
        <p:spPr bwMode="auto">
          <a:xfrm>
            <a:off x="6030913" y="551497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33822" name="Text Box 32"/>
          <p:cNvSpPr txBox="1">
            <a:spLocks noChangeArrowheads="1"/>
          </p:cNvSpPr>
          <p:nvPr/>
        </p:nvSpPr>
        <p:spPr bwMode="auto">
          <a:xfrm>
            <a:off x="5649913" y="5591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33823" name="Text Box 33"/>
          <p:cNvSpPr txBox="1">
            <a:spLocks noChangeArrowheads="1"/>
          </p:cNvSpPr>
          <p:nvPr/>
        </p:nvSpPr>
        <p:spPr bwMode="auto">
          <a:xfrm>
            <a:off x="6488113" y="55911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Přímá spojovací čára 75"/>
          <p:cNvCxnSpPr/>
          <p:nvPr/>
        </p:nvCxnSpPr>
        <p:spPr bwMode="auto">
          <a:xfrm rot="5400000">
            <a:off x="1277144" y="3498057"/>
            <a:ext cx="3419475" cy="1587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Přímá spojovací čára 76"/>
          <p:cNvCxnSpPr/>
          <p:nvPr/>
        </p:nvCxnSpPr>
        <p:spPr bwMode="auto">
          <a:xfrm rot="5400000">
            <a:off x="1994694" y="3498057"/>
            <a:ext cx="3419475" cy="1587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Přímá spojovací čára 80"/>
          <p:cNvCxnSpPr/>
          <p:nvPr/>
        </p:nvCxnSpPr>
        <p:spPr bwMode="auto">
          <a:xfrm rot="5400000">
            <a:off x="2712244" y="3498057"/>
            <a:ext cx="3419475" cy="1587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Přímá spojovací čára 81"/>
          <p:cNvCxnSpPr/>
          <p:nvPr/>
        </p:nvCxnSpPr>
        <p:spPr bwMode="auto">
          <a:xfrm rot="5400000">
            <a:off x="3428206" y="3498057"/>
            <a:ext cx="3419475" cy="1588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Přímá spojovací čára 82"/>
          <p:cNvCxnSpPr/>
          <p:nvPr/>
        </p:nvCxnSpPr>
        <p:spPr bwMode="auto">
          <a:xfrm rot="5400000">
            <a:off x="4145756" y="3498057"/>
            <a:ext cx="3419475" cy="1588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Přímá spojovací čára 83"/>
          <p:cNvCxnSpPr/>
          <p:nvPr/>
        </p:nvCxnSpPr>
        <p:spPr bwMode="auto">
          <a:xfrm rot="5400000">
            <a:off x="4863306" y="3498057"/>
            <a:ext cx="3419475" cy="1588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Přímá spojovací čára 84"/>
          <p:cNvCxnSpPr/>
          <p:nvPr/>
        </p:nvCxnSpPr>
        <p:spPr bwMode="auto">
          <a:xfrm rot="5400000">
            <a:off x="5577681" y="3498057"/>
            <a:ext cx="3419475" cy="1588"/>
          </a:xfrm>
          <a:prstGeom prst="line">
            <a:avLst/>
          </a:prstGeom>
          <a:solidFill>
            <a:schemeClr val="accent1"/>
          </a:solidFill>
          <a:ln w="19050" cap="rnd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Přímá spojovací čára 85"/>
          <p:cNvCxnSpPr/>
          <p:nvPr/>
        </p:nvCxnSpPr>
        <p:spPr bwMode="auto">
          <a:xfrm>
            <a:off x="2286000" y="4789488"/>
            <a:ext cx="500380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Přímá spojovací čára 86"/>
          <p:cNvCxnSpPr/>
          <p:nvPr/>
        </p:nvCxnSpPr>
        <p:spPr bwMode="auto">
          <a:xfrm>
            <a:off x="2286000" y="4360863"/>
            <a:ext cx="500380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Přímá spojovací čára 87"/>
          <p:cNvCxnSpPr/>
          <p:nvPr/>
        </p:nvCxnSpPr>
        <p:spPr bwMode="auto">
          <a:xfrm>
            <a:off x="2286000" y="3932238"/>
            <a:ext cx="500380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Přímá spojovací čára 88"/>
          <p:cNvCxnSpPr/>
          <p:nvPr/>
        </p:nvCxnSpPr>
        <p:spPr bwMode="auto">
          <a:xfrm>
            <a:off x="2286000" y="3503613"/>
            <a:ext cx="500380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Přímá spojovací čára 89"/>
          <p:cNvCxnSpPr/>
          <p:nvPr/>
        </p:nvCxnSpPr>
        <p:spPr bwMode="auto">
          <a:xfrm>
            <a:off x="2286000" y="3074988"/>
            <a:ext cx="500380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Přímá spojovací čára 90"/>
          <p:cNvCxnSpPr/>
          <p:nvPr/>
        </p:nvCxnSpPr>
        <p:spPr bwMode="auto">
          <a:xfrm>
            <a:off x="2286000" y="2646363"/>
            <a:ext cx="500380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Přímá spojovací čára 91"/>
          <p:cNvCxnSpPr/>
          <p:nvPr/>
        </p:nvCxnSpPr>
        <p:spPr bwMode="auto">
          <a:xfrm>
            <a:off x="2286000" y="2217738"/>
            <a:ext cx="500380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Přímá spojovací čára 92"/>
          <p:cNvCxnSpPr/>
          <p:nvPr/>
        </p:nvCxnSpPr>
        <p:spPr bwMode="auto">
          <a:xfrm>
            <a:off x="2286000" y="1789113"/>
            <a:ext cx="5003800" cy="15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BELADYHO ANOMÁLIE</a:t>
            </a:r>
            <a:endParaRPr lang="cs-CZ" dirty="0"/>
          </a:p>
        </p:txBody>
      </p:sp>
      <p:sp>
        <p:nvSpPr>
          <p:cNvPr id="3483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4834" name="TextovéPole 73"/>
          <p:cNvSpPr txBox="1">
            <a:spLocks noChangeArrowheads="1"/>
          </p:cNvSpPr>
          <p:nvPr/>
        </p:nvSpPr>
        <p:spPr bwMode="auto">
          <a:xfrm>
            <a:off x="3275013" y="5581650"/>
            <a:ext cx="1868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number of frames</a:t>
            </a:r>
          </a:p>
        </p:txBody>
      </p:sp>
      <p:cxnSp>
        <p:nvCxnSpPr>
          <p:cNvPr id="34835" name="Přímá spojovací čára 66"/>
          <p:cNvCxnSpPr>
            <a:cxnSpLocks noChangeShapeType="1"/>
          </p:cNvCxnSpPr>
          <p:nvPr/>
        </p:nvCxnSpPr>
        <p:spPr bwMode="auto">
          <a:xfrm rot="5400000">
            <a:off x="577056" y="3498057"/>
            <a:ext cx="3419475" cy="1588"/>
          </a:xfrm>
          <a:prstGeom prst="line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6" name="Přímá spojovací čára 68"/>
          <p:cNvCxnSpPr>
            <a:cxnSpLocks noChangeShapeType="1"/>
          </p:cNvCxnSpPr>
          <p:nvPr/>
        </p:nvCxnSpPr>
        <p:spPr bwMode="auto">
          <a:xfrm>
            <a:off x="2266950" y="5218113"/>
            <a:ext cx="5040313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7" name="TextovéPole 73"/>
          <p:cNvSpPr txBox="1">
            <a:spLocks noChangeArrowheads="1"/>
          </p:cNvSpPr>
          <p:nvPr/>
        </p:nvSpPr>
        <p:spPr bwMode="auto">
          <a:xfrm rot="-5400000">
            <a:off x="346869" y="3156744"/>
            <a:ext cx="1868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number of page faults</a:t>
            </a:r>
          </a:p>
        </p:txBody>
      </p:sp>
      <p:sp>
        <p:nvSpPr>
          <p:cNvPr id="34838" name="TextovéPole 73"/>
          <p:cNvSpPr txBox="1">
            <a:spLocks noChangeArrowheads="1"/>
          </p:cNvSpPr>
          <p:nvPr/>
        </p:nvSpPr>
        <p:spPr bwMode="auto">
          <a:xfrm>
            <a:off x="2786063" y="52181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</a:t>
            </a:r>
          </a:p>
        </p:txBody>
      </p:sp>
      <p:sp>
        <p:nvSpPr>
          <p:cNvPr id="34839" name="TextovéPole 73"/>
          <p:cNvSpPr txBox="1">
            <a:spLocks noChangeArrowheads="1"/>
          </p:cNvSpPr>
          <p:nvPr/>
        </p:nvSpPr>
        <p:spPr bwMode="auto">
          <a:xfrm>
            <a:off x="3500438" y="52181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</a:t>
            </a:r>
          </a:p>
        </p:txBody>
      </p:sp>
      <p:sp>
        <p:nvSpPr>
          <p:cNvPr id="34840" name="TextovéPole 73"/>
          <p:cNvSpPr txBox="1">
            <a:spLocks noChangeArrowheads="1"/>
          </p:cNvSpPr>
          <p:nvPr/>
        </p:nvSpPr>
        <p:spPr bwMode="auto">
          <a:xfrm>
            <a:off x="4214813" y="52181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3</a:t>
            </a:r>
          </a:p>
        </p:txBody>
      </p:sp>
      <p:sp>
        <p:nvSpPr>
          <p:cNvPr id="34841" name="TextovéPole 73"/>
          <p:cNvSpPr txBox="1">
            <a:spLocks noChangeArrowheads="1"/>
          </p:cNvSpPr>
          <p:nvPr/>
        </p:nvSpPr>
        <p:spPr bwMode="auto">
          <a:xfrm>
            <a:off x="4929188" y="52181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</a:t>
            </a:r>
          </a:p>
        </p:txBody>
      </p:sp>
      <p:sp>
        <p:nvSpPr>
          <p:cNvPr id="34842" name="TextovéPole 73"/>
          <p:cNvSpPr txBox="1">
            <a:spLocks noChangeArrowheads="1"/>
          </p:cNvSpPr>
          <p:nvPr/>
        </p:nvSpPr>
        <p:spPr bwMode="auto">
          <a:xfrm>
            <a:off x="5643563" y="52181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5</a:t>
            </a:r>
          </a:p>
        </p:txBody>
      </p:sp>
      <p:sp>
        <p:nvSpPr>
          <p:cNvPr id="34843" name="TextovéPole 73"/>
          <p:cNvSpPr txBox="1">
            <a:spLocks noChangeArrowheads="1"/>
          </p:cNvSpPr>
          <p:nvPr/>
        </p:nvSpPr>
        <p:spPr bwMode="auto">
          <a:xfrm>
            <a:off x="6357938" y="52181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</a:t>
            </a:r>
          </a:p>
        </p:txBody>
      </p:sp>
      <p:sp>
        <p:nvSpPr>
          <p:cNvPr id="34844" name="TextovéPole 73"/>
          <p:cNvSpPr txBox="1">
            <a:spLocks noChangeArrowheads="1"/>
          </p:cNvSpPr>
          <p:nvPr/>
        </p:nvSpPr>
        <p:spPr bwMode="auto">
          <a:xfrm>
            <a:off x="7072313" y="52181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7</a:t>
            </a:r>
          </a:p>
        </p:txBody>
      </p:sp>
      <p:sp>
        <p:nvSpPr>
          <p:cNvPr id="34845" name="TextovéPole 73"/>
          <p:cNvSpPr txBox="1">
            <a:spLocks noChangeArrowheads="1"/>
          </p:cNvSpPr>
          <p:nvPr/>
        </p:nvSpPr>
        <p:spPr bwMode="auto">
          <a:xfrm>
            <a:off x="1857375" y="46466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</a:t>
            </a:r>
          </a:p>
        </p:txBody>
      </p:sp>
      <p:sp>
        <p:nvSpPr>
          <p:cNvPr id="34846" name="TextovéPole 73"/>
          <p:cNvSpPr txBox="1">
            <a:spLocks noChangeArrowheads="1"/>
          </p:cNvSpPr>
          <p:nvPr/>
        </p:nvSpPr>
        <p:spPr bwMode="auto">
          <a:xfrm>
            <a:off x="1857375" y="4217988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</a:t>
            </a:r>
          </a:p>
        </p:txBody>
      </p:sp>
      <p:sp>
        <p:nvSpPr>
          <p:cNvPr id="34847" name="TextovéPole 73"/>
          <p:cNvSpPr txBox="1">
            <a:spLocks noChangeArrowheads="1"/>
          </p:cNvSpPr>
          <p:nvPr/>
        </p:nvSpPr>
        <p:spPr bwMode="auto">
          <a:xfrm>
            <a:off x="1857375" y="378936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</a:t>
            </a:r>
          </a:p>
        </p:txBody>
      </p:sp>
      <p:sp>
        <p:nvSpPr>
          <p:cNvPr id="34848" name="TextovéPole 73"/>
          <p:cNvSpPr txBox="1">
            <a:spLocks noChangeArrowheads="1"/>
          </p:cNvSpPr>
          <p:nvPr/>
        </p:nvSpPr>
        <p:spPr bwMode="auto">
          <a:xfrm>
            <a:off x="1857375" y="3360738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8</a:t>
            </a:r>
          </a:p>
        </p:txBody>
      </p:sp>
      <p:sp>
        <p:nvSpPr>
          <p:cNvPr id="34849" name="TextovéPole 73"/>
          <p:cNvSpPr txBox="1">
            <a:spLocks noChangeArrowheads="1"/>
          </p:cNvSpPr>
          <p:nvPr/>
        </p:nvSpPr>
        <p:spPr bwMode="auto">
          <a:xfrm>
            <a:off x="1857375" y="293211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10</a:t>
            </a:r>
          </a:p>
        </p:txBody>
      </p:sp>
      <p:sp>
        <p:nvSpPr>
          <p:cNvPr id="34850" name="TextovéPole 73"/>
          <p:cNvSpPr txBox="1">
            <a:spLocks noChangeArrowheads="1"/>
          </p:cNvSpPr>
          <p:nvPr/>
        </p:nvSpPr>
        <p:spPr bwMode="auto">
          <a:xfrm>
            <a:off x="1857375" y="2503488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12</a:t>
            </a:r>
          </a:p>
        </p:txBody>
      </p:sp>
      <p:sp>
        <p:nvSpPr>
          <p:cNvPr id="34851" name="TextovéPole 73"/>
          <p:cNvSpPr txBox="1">
            <a:spLocks noChangeArrowheads="1"/>
          </p:cNvSpPr>
          <p:nvPr/>
        </p:nvSpPr>
        <p:spPr bwMode="auto">
          <a:xfrm>
            <a:off x="1857375" y="2074863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14</a:t>
            </a:r>
          </a:p>
        </p:txBody>
      </p:sp>
      <p:sp>
        <p:nvSpPr>
          <p:cNvPr id="34852" name="TextovéPole 73"/>
          <p:cNvSpPr txBox="1">
            <a:spLocks noChangeArrowheads="1"/>
          </p:cNvSpPr>
          <p:nvPr/>
        </p:nvSpPr>
        <p:spPr bwMode="auto">
          <a:xfrm>
            <a:off x="1857375" y="1646238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16</a:t>
            </a:r>
          </a:p>
        </p:txBody>
      </p:sp>
      <p:grpSp>
        <p:nvGrpSpPr>
          <p:cNvPr id="34853" name="Skupina 120"/>
          <p:cNvGrpSpPr>
            <a:grpSpLocks/>
          </p:cNvGrpSpPr>
          <p:nvPr/>
        </p:nvGrpSpPr>
        <p:grpSpPr bwMode="auto">
          <a:xfrm>
            <a:off x="3000375" y="2646363"/>
            <a:ext cx="4286250" cy="1501775"/>
            <a:chOff x="2786050" y="3071810"/>
            <a:chExt cx="4286280" cy="1501786"/>
          </a:xfrm>
        </p:grpSpPr>
        <p:cxnSp>
          <p:nvCxnSpPr>
            <p:cNvPr id="34854" name="Přímá spojovací čára 111"/>
            <p:cNvCxnSpPr>
              <a:cxnSpLocks noChangeShapeType="1"/>
            </p:cNvCxnSpPr>
            <p:nvPr/>
          </p:nvCxnSpPr>
          <p:spPr bwMode="auto">
            <a:xfrm>
              <a:off x="2786050" y="3071810"/>
              <a:ext cx="714380" cy="1588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 type="oval" w="med" len="med"/>
              <a:tailEnd type="oval" w="med" len="med"/>
            </a:ln>
          </p:spPr>
        </p:cxnSp>
        <p:cxnSp>
          <p:nvCxnSpPr>
            <p:cNvPr id="34855" name="Přímá spojovací čára 113"/>
            <p:cNvCxnSpPr>
              <a:cxnSpLocks noChangeShapeType="1"/>
            </p:cNvCxnSpPr>
            <p:nvPr/>
          </p:nvCxnSpPr>
          <p:spPr bwMode="auto">
            <a:xfrm>
              <a:off x="3500430" y="3071810"/>
              <a:ext cx="714380" cy="642942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 type="oval" w="med" len="med"/>
              <a:tailEnd type="oval" w="med" len="med"/>
            </a:ln>
          </p:spPr>
        </p:cxnSp>
        <p:cxnSp>
          <p:nvCxnSpPr>
            <p:cNvPr id="34856" name="Přímá spojovací čára 115"/>
            <p:cNvCxnSpPr>
              <a:cxnSpLocks noChangeShapeType="1"/>
            </p:cNvCxnSpPr>
            <p:nvPr/>
          </p:nvCxnSpPr>
          <p:spPr bwMode="auto">
            <a:xfrm flipV="1">
              <a:off x="4214810" y="3500438"/>
              <a:ext cx="714380" cy="214314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 type="oval" w="med" len="med"/>
              <a:tailEnd type="oval" w="med" len="med"/>
            </a:ln>
          </p:spPr>
        </p:cxnSp>
        <p:cxnSp>
          <p:nvCxnSpPr>
            <p:cNvPr id="34857" name="Přímá spojovací čára 117"/>
            <p:cNvCxnSpPr>
              <a:cxnSpLocks noChangeShapeType="1"/>
            </p:cNvCxnSpPr>
            <p:nvPr/>
          </p:nvCxnSpPr>
          <p:spPr bwMode="auto">
            <a:xfrm rot="16200000" flipH="1">
              <a:off x="4750595" y="3679033"/>
              <a:ext cx="1071570" cy="714380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 type="oval" w="med" len="med"/>
              <a:tailEnd type="oval" w="med" len="med"/>
            </a:ln>
          </p:spPr>
        </p:cxnSp>
        <p:cxnSp>
          <p:nvCxnSpPr>
            <p:cNvPr id="34858" name="Přímá spojovací čára 119"/>
            <p:cNvCxnSpPr>
              <a:cxnSpLocks noChangeShapeType="1"/>
            </p:cNvCxnSpPr>
            <p:nvPr/>
          </p:nvCxnSpPr>
          <p:spPr bwMode="auto">
            <a:xfrm>
              <a:off x="5643570" y="4572008"/>
              <a:ext cx="1428760" cy="1588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 type="oval" w="med" len="med"/>
              <a:tailEnd type="oval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2873375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dirty="0" smtClean="0"/>
              <a:t>Hodnocení FIFO strategie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často používané stránky jsou </a:t>
            </a:r>
            <a:r>
              <a:rPr lang="en-US" dirty="0" smtClean="0"/>
              <a:t>v </a:t>
            </a:r>
            <a:r>
              <a:rPr lang="en-US" dirty="0" err="1" smtClean="0"/>
              <a:t>mnoha</a:t>
            </a:r>
            <a:r>
              <a:rPr lang="en-US" dirty="0" smtClean="0"/>
              <a:t> p</a:t>
            </a:r>
            <a:r>
              <a:rPr lang="cs-CZ" dirty="0" smtClean="0"/>
              <a:t>ří</a:t>
            </a:r>
            <a:r>
              <a:rPr lang="en-US" dirty="0" err="1" smtClean="0"/>
              <a:t>padech</a:t>
            </a:r>
            <a:r>
              <a:rPr lang="cs-CZ" dirty="0" smtClean="0"/>
              <a:t> právě ty nejstarší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dirty="0" smtClean="0"/>
              <a:t>pravděpodobnost výpadku takové stránky je vysoká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dirty="0" smtClean="0"/>
              <a:t>tj. algoritmus zbytečně odkládá často používané stránky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jednoduchá implementace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dirty="0" smtClean="0"/>
              <a:t>stačí udržovat ukazatelem vazbu do cyklického pořadí</a:t>
            </a:r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FIRST-IN-FIRST-OUT</a:t>
            </a:r>
            <a:endParaRPr lang="cs-CZ" dirty="0"/>
          </a:p>
        </p:txBody>
      </p:sp>
      <p:sp>
        <p:nvSpPr>
          <p:cNvPr id="3584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35844" name="Skupina 16"/>
          <p:cNvGrpSpPr>
            <a:grpSpLocks/>
          </p:cNvGrpSpPr>
          <p:nvPr/>
        </p:nvGrpSpPr>
        <p:grpSpPr bwMode="auto">
          <a:xfrm>
            <a:off x="467544" y="4714875"/>
            <a:ext cx="290513" cy="971550"/>
            <a:chOff x="1354909" y="5072074"/>
            <a:chExt cx="290381" cy="972000"/>
          </a:xfrm>
        </p:grpSpPr>
        <p:sp>
          <p:nvSpPr>
            <p:cNvPr id="35924" name="Obdélník 5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925" name="TextovéPole 8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400" b="1"/>
            </a:p>
          </p:txBody>
        </p:sp>
        <p:sp>
          <p:nvSpPr>
            <p:cNvPr id="35926" name="TextovéPole 9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400" b="1"/>
            </a:p>
          </p:txBody>
        </p:sp>
        <p:sp>
          <p:nvSpPr>
            <p:cNvPr id="35927" name="TextovéPole 10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7</a:t>
              </a:r>
            </a:p>
          </p:txBody>
        </p:sp>
        <p:cxnSp>
          <p:nvCxnSpPr>
            <p:cNvPr id="35928" name="Přímá spojovací čára 14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29" name="Přímá spojovací čára 15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5845" name="TextovéPole 44"/>
          <p:cNvSpPr txBox="1">
            <a:spLocks noChangeArrowheads="1"/>
          </p:cNvSpPr>
          <p:nvPr/>
        </p:nvSpPr>
        <p:spPr bwMode="auto">
          <a:xfrm>
            <a:off x="285750" y="4000500"/>
            <a:ext cx="157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reference string</a:t>
            </a:r>
          </a:p>
        </p:txBody>
      </p:sp>
      <p:sp>
        <p:nvSpPr>
          <p:cNvPr id="35846" name="TextovéPole 44"/>
          <p:cNvSpPr txBox="1">
            <a:spLocks noChangeArrowheads="1"/>
          </p:cNvSpPr>
          <p:nvPr/>
        </p:nvSpPr>
        <p:spPr bwMode="auto">
          <a:xfrm>
            <a:off x="285750" y="5786438"/>
            <a:ext cx="157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/>
              <a:t>page frames</a:t>
            </a:r>
          </a:p>
        </p:txBody>
      </p:sp>
      <p:grpSp>
        <p:nvGrpSpPr>
          <p:cNvPr id="35847" name="Skupina 19"/>
          <p:cNvGrpSpPr>
            <a:grpSpLocks/>
          </p:cNvGrpSpPr>
          <p:nvPr/>
        </p:nvGrpSpPr>
        <p:grpSpPr bwMode="auto">
          <a:xfrm>
            <a:off x="896169" y="4714875"/>
            <a:ext cx="290513" cy="971550"/>
            <a:chOff x="1354909" y="5072074"/>
            <a:chExt cx="290381" cy="972000"/>
          </a:xfrm>
        </p:grpSpPr>
        <p:sp>
          <p:nvSpPr>
            <p:cNvPr id="35918" name="Obdélník 20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919" name="TextovéPole 21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400" b="1"/>
            </a:p>
          </p:txBody>
        </p:sp>
        <p:sp>
          <p:nvSpPr>
            <p:cNvPr id="35920" name="TextovéPole 22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0</a:t>
              </a:r>
            </a:p>
          </p:txBody>
        </p:sp>
        <p:sp>
          <p:nvSpPr>
            <p:cNvPr id="35921" name="TextovéPole 23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7</a:t>
              </a:r>
            </a:p>
          </p:txBody>
        </p:sp>
        <p:cxnSp>
          <p:nvCxnSpPr>
            <p:cNvPr id="35922" name="Přímá spojovací čára 24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23" name="Přímá spojovací čára 25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5848" name="Skupina 26"/>
          <p:cNvGrpSpPr>
            <a:grpSpLocks/>
          </p:cNvGrpSpPr>
          <p:nvPr/>
        </p:nvGrpSpPr>
        <p:grpSpPr bwMode="auto">
          <a:xfrm>
            <a:off x="1324794" y="4714875"/>
            <a:ext cx="290513" cy="971550"/>
            <a:chOff x="1354909" y="5072074"/>
            <a:chExt cx="290381" cy="972000"/>
          </a:xfrm>
        </p:grpSpPr>
        <p:sp>
          <p:nvSpPr>
            <p:cNvPr id="35912" name="Obdélník 27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913" name="TextovéPole 28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35914" name="TextovéPole 29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0</a:t>
              </a:r>
            </a:p>
          </p:txBody>
        </p:sp>
        <p:sp>
          <p:nvSpPr>
            <p:cNvPr id="35915" name="TextovéPole 30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7</a:t>
              </a:r>
            </a:p>
          </p:txBody>
        </p:sp>
        <p:cxnSp>
          <p:nvCxnSpPr>
            <p:cNvPr id="35916" name="Přímá spojovací čára 31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17" name="Přímá spojovací čára 32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5849" name="Skupina 33"/>
          <p:cNvGrpSpPr>
            <a:grpSpLocks/>
          </p:cNvGrpSpPr>
          <p:nvPr/>
        </p:nvGrpSpPr>
        <p:grpSpPr bwMode="auto">
          <a:xfrm>
            <a:off x="2555776" y="4714875"/>
            <a:ext cx="290513" cy="971550"/>
            <a:chOff x="1354909" y="5072074"/>
            <a:chExt cx="290381" cy="972000"/>
          </a:xfrm>
        </p:grpSpPr>
        <p:sp>
          <p:nvSpPr>
            <p:cNvPr id="35906" name="Obdélník 34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907" name="TextovéPole 35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1</a:t>
              </a:r>
              <a:endParaRPr lang="cs-CZ" sz="1400" b="1" dirty="0"/>
            </a:p>
          </p:txBody>
        </p:sp>
        <p:sp>
          <p:nvSpPr>
            <p:cNvPr id="35908" name="TextovéPole 36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3</a:t>
              </a:r>
              <a:endParaRPr lang="cs-CZ" sz="1400" b="1" dirty="0"/>
            </a:p>
          </p:txBody>
        </p:sp>
        <p:sp>
          <p:nvSpPr>
            <p:cNvPr id="35909" name="TextovéPole 37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2</a:t>
              </a:r>
            </a:p>
          </p:txBody>
        </p:sp>
        <p:cxnSp>
          <p:nvCxnSpPr>
            <p:cNvPr id="35910" name="Přímá spojovací čára 38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11" name="Přímá spojovací čára 39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5850" name="Skupina 40"/>
          <p:cNvGrpSpPr>
            <a:grpSpLocks/>
          </p:cNvGrpSpPr>
          <p:nvPr/>
        </p:nvGrpSpPr>
        <p:grpSpPr bwMode="auto">
          <a:xfrm>
            <a:off x="3484464" y="4714875"/>
            <a:ext cx="290512" cy="971550"/>
            <a:chOff x="1354909" y="5072074"/>
            <a:chExt cx="290381" cy="972000"/>
          </a:xfrm>
        </p:grpSpPr>
        <p:sp>
          <p:nvSpPr>
            <p:cNvPr id="35900" name="Obdélník 41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901" name="TextovéPole 42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0</a:t>
              </a:r>
              <a:endParaRPr lang="cs-CZ" sz="1400" b="1" dirty="0"/>
            </a:p>
          </p:txBody>
        </p:sp>
        <p:sp>
          <p:nvSpPr>
            <p:cNvPr id="35902" name="TextovéPole 43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3</a:t>
              </a:r>
              <a:endParaRPr lang="cs-CZ" sz="1400" b="1" dirty="0"/>
            </a:p>
          </p:txBody>
        </p:sp>
        <p:sp>
          <p:nvSpPr>
            <p:cNvPr id="35903" name="TextovéPole 44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4</a:t>
              </a:r>
              <a:endParaRPr lang="cs-CZ" sz="1400" b="1" dirty="0"/>
            </a:p>
          </p:txBody>
        </p:sp>
        <p:cxnSp>
          <p:nvCxnSpPr>
            <p:cNvPr id="35904" name="Přímá spojovací čára 45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905" name="Přímá spojovací čára 46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5851" name="Skupina 47"/>
          <p:cNvGrpSpPr>
            <a:grpSpLocks/>
          </p:cNvGrpSpPr>
          <p:nvPr/>
        </p:nvGrpSpPr>
        <p:grpSpPr bwMode="auto">
          <a:xfrm>
            <a:off x="1753419" y="4714875"/>
            <a:ext cx="290513" cy="971550"/>
            <a:chOff x="1354909" y="5072074"/>
            <a:chExt cx="290381" cy="972000"/>
          </a:xfrm>
        </p:grpSpPr>
        <p:sp>
          <p:nvSpPr>
            <p:cNvPr id="35894" name="Obdélník 48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95" name="TextovéPole 49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35896" name="TextovéPole 50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0</a:t>
              </a:r>
            </a:p>
          </p:txBody>
        </p:sp>
        <p:sp>
          <p:nvSpPr>
            <p:cNvPr id="35897" name="TextovéPole 51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2</a:t>
              </a:r>
            </a:p>
          </p:txBody>
        </p:sp>
        <p:cxnSp>
          <p:nvCxnSpPr>
            <p:cNvPr id="35898" name="Přímá spojovací čára 52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899" name="Přímá spojovací čára 53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5852" name="Skupina 54"/>
          <p:cNvGrpSpPr>
            <a:grpSpLocks/>
          </p:cNvGrpSpPr>
          <p:nvPr/>
        </p:nvGrpSpPr>
        <p:grpSpPr bwMode="auto">
          <a:xfrm>
            <a:off x="6084168" y="4714875"/>
            <a:ext cx="290512" cy="971550"/>
            <a:chOff x="1354909" y="5072074"/>
            <a:chExt cx="290381" cy="972000"/>
          </a:xfrm>
        </p:grpSpPr>
        <p:sp>
          <p:nvSpPr>
            <p:cNvPr id="35888" name="Obdélník 55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89" name="TextovéPole 56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3</a:t>
              </a:r>
              <a:endParaRPr lang="cs-CZ" sz="1400" b="1" dirty="0"/>
            </a:p>
          </p:txBody>
        </p:sp>
        <p:sp>
          <p:nvSpPr>
            <p:cNvPr id="35890" name="TextovéPole 57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1</a:t>
              </a:r>
              <a:endParaRPr lang="cs-CZ" sz="1400" b="1" dirty="0"/>
            </a:p>
          </p:txBody>
        </p:sp>
        <p:sp>
          <p:nvSpPr>
            <p:cNvPr id="35891" name="TextovéPole 58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0</a:t>
              </a:r>
              <a:endParaRPr lang="cs-CZ" sz="1400" b="1" dirty="0"/>
            </a:p>
          </p:txBody>
        </p:sp>
        <p:cxnSp>
          <p:nvCxnSpPr>
            <p:cNvPr id="35892" name="Přímá spojovací čára 59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893" name="Přímá spojovací čára 60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5853" name="Skupina 61"/>
          <p:cNvGrpSpPr>
            <a:grpSpLocks/>
          </p:cNvGrpSpPr>
          <p:nvPr/>
        </p:nvGrpSpPr>
        <p:grpSpPr bwMode="auto">
          <a:xfrm>
            <a:off x="4770339" y="4714875"/>
            <a:ext cx="290512" cy="971550"/>
            <a:chOff x="1354909" y="5072074"/>
            <a:chExt cx="290381" cy="972000"/>
          </a:xfrm>
        </p:grpSpPr>
        <p:sp>
          <p:nvSpPr>
            <p:cNvPr id="35882" name="Obdélník 62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83" name="TextovéPole 63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3</a:t>
              </a:r>
            </a:p>
          </p:txBody>
        </p:sp>
        <p:sp>
          <p:nvSpPr>
            <p:cNvPr id="35884" name="TextovéPole 64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2</a:t>
              </a:r>
              <a:endParaRPr lang="cs-CZ" sz="1400" b="1" dirty="0"/>
            </a:p>
          </p:txBody>
        </p:sp>
        <p:sp>
          <p:nvSpPr>
            <p:cNvPr id="35885" name="TextovéPole 65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0</a:t>
              </a:r>
              <a:endParaRPr lang="cs-CZ" sz="1400" b="1" dirty="0"/>
            </a:p>
          </p:txBody>
        </p:sp>
        <p:cxnSp>
          <p:nvCxnSpPr>
            <p:cNvPr id="35886" name="Přímá spojovací čára 66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887" name="Přímá spojovací čára 67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5854" name="Skupina 68"/>
          <p:cNvGrpSpPr>
            <a:grpSpLocks/>
          </p:cNvGrpSpPr>
          <p:nvPr/>
        </p:nvGrpSpPr>
        <p:grpSpPr bwMode="auto">
          <a:xfrm>
            <a:off x="7812360" y="4714875"/>
            <a:ext cx="290512" cy="971550"/>
            <a:chOff x="1354909" y="5072074"/>
            <a:chExt cx="290381" cy="972000"/>
          </a:xfrm>
        </p:grpSpPr>
        <p:sp>
          <p:nvSpPr>
            <p:cNvPr id="35876" name="Obdélník 69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35877" name="TextovéPole 70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2</a:t>
              </a:r>
              <a:endParaRPr lang="cs-CZ" sz="1400" b="1" dirty="0"/>
            </a:p>
          </p:txBody>
        </p:sp>
        <p:sp>
          <p:nvSpPr>
            <p:cNvPr id="35878" name="TextovéPole 71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1</a:t>
              </a:r>
              <a:endParaRPr lang="cs-CZ" sz="1400" b="1" dirty="0"/>
            </a:p>
          </p:txBody>
        </p:sp>
        <p:sp>
          <p:nvSpPr>
            <p:cNvPr id="35879" name="TextovéPole 72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7</a:t>
              </a:r>
            </a:p>
          </p:txBody>
        </p:sp>
        <p:cxnSp>
          <p:nvCxnSpPr>
            <p:cNvPr id="35880" name="Přímá spojovací čára 73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881" name="Přímá spojovací čára 74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aphicFrame>
        <p:nvGraphicFramePr>
          <p:cNvPr id="77" name="Tabulka 76"/>
          <p:cNvGraphicFramePr>
            <a:graphicFrameLocks noGrp="1"/>
          </p:cNvGraphicFramePr>
          <p:nvPr/>
        </p:nvGraphicFramePr>
        <p:xfrm>
          <a:off x="285750" y="4357688"/>
          <a:ext cx="8640760" cy="218109"/>
        </p:xfrm>
        <a:graphic>
          <a:graphicData uri="http://schemas.openxmlformats.org/drawingml/2006/table">
            <a:tbl>
              <a:tblPr/>
              <a:tblGrid>
                <a:gridCol w="432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217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71" name="Skupina 33"/>
          <p:cNvGrpSpPr>
            <a:grpSpLocks/>
          </p:cNvGrpSpPr>
          <p:nvPr/>
        </p:nvGrpSpPr>
        <p:grpSpPr bwMode="auto">
          <a:xfrm>
            <a:off x="3042518" y="4725144"/>
            <a:ext cx="290513" cy="971550"/>
            <a:chOff x="1354909" y="5072074"/>
            <a:chExt cx="290381" cy="972000"/>
          </a:xfrm>
        </p:grpSpPr>
        <p:sp>
          <p:nvSpPr>
            <p:cNvPr id="72" name="Obdélník 34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73" name="TextovéPole 35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0</a:t>
              </a:r>
              <a:endParaRPr lang="cs-CZ" sz="1400" b="1" dirty="0"/>
            </a:p>
          </p:txBody>
        </p:sp>
        <p:sp>
          <p:nvSpPr>
            <p:cNvPr id="74" name="TextovéPole 36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3</a:t>
              </a:r>
              <a:endParaRPr lang="cs-CZ" sz="1400" b="1" dirty="0"/>
            </a:p>
          </p:txBody>
        </p:sp>
        <p:sp>
          <p:nvSpPr>
            <p:cNvPr id="75" name="TextovéPole 37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2</a:t>
              </a:r>
            </a:p>
          </p:txBody>
        </p:sp>
        <p:cxnSp>
          <p:nvCxnSpPr>
            <p:cNvPr id="76" name="Přímá spojovací čára 38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8" name="Přímá spojovací čára 39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79" name="Skupina 40"/>
          <p:cNvGrpSpPr>
            <a:grpSpLocks/>
          </p:cNvGrpSpPr>
          <p:nvPr/>
        </p:nvGrpSpPr>
        <p:grpSpPr bwMode="auto">
          <a:xfrm>
            <a:off x="3909095" y="4725144"/>
            <a:ext cx="290512" cy="971550"/>
            <a:chOff x="1354909" y="5072074"/>
            <a:chExt cx="290381" cy="972000"/>
          </a:xfrm>
        </p:grpSpPr>
        <p:sp>
          <p:nvSpPr>
            <p:cNvPr id="80" name="Obdélník 41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81" name="TextovéPole 42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0</a:t>
              </a:r>
              <a:endParaRPr lang="cs-CZ" sz="1400" b="1" dirty="0"/>
            </a:p>
          </p:txBody>
        </p:sp>
        <p:sp>
          <p:nvSpPr>
            <p:cNvPr id="82" name="TextovéPole 43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2</a:t>
              </a:r>
              <a:endParaRPr lang="cs-CZ" sz="1400" b="1" dirty="0"/>
            </a:p>
          </p:txBody>
        </p:sp>
        <p:sp>
          <p:nvSpPr>
            <p:cNvPr id="83" name="TextovéPole 44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4</a:t>
              </a:r>
              <a:endParaRPr lang="cs-CZ" sz="1400" b="1" dirty="0"/>
            </a:p>
          </p:txBody>
        </p:sp>
        <p:cxnSp>
          <p:nvCxnSpPr>
            <p:cNvPr id="84" name="Přímá spojovací čára 45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85" name="Přímá spojovací čára 46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86" name="Skupina 40"/>
          <p:cNvGrpSpPr>
            <a:grpSpLocks/>
          </p:cNvGrpSpPr>
          <p:nvPr/>
        </p:nvGrpSpPr>
        <p:grpSpPr bwMode="auto">
          <a:xfrm>
            <a:off x="4341143" y="4725144"/>
            <a:ext cx="290512" cy="971550"/>
            <a:chOff x="1354909" y="5072074"/>
            <a:chExt cx="290381" cy="972000"/>
          </a:xfrm>
        </p:grpSpPr>
        <p:sp>
          <p:nvSpPr>
            <p:cNvPr id="87" name="Obdélník 41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88" name="TextovéPole 42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3</a:t>
              </a:r>
              <a:endParaRPr lang="cs-CZ" sz="1400" b="1" dirty="0"/>
            </a:p>
          </p:txBody>
        </p:sp>
        <p:sp>
          <p:nvSpPr>
            <p:cNvPr id="89" name="TextovéPole 43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2</a:t>
              </a:r>
              <a:endParaRPr lang="cs-CZ" sz="1400" b="1" dirty="0"/>
            </a:p>
          </p:txBody>
        </p:sp>
        <p:sp>
          <p:nvSpPr>
            <p:cNvPr id="90" name="TextovéPole 44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4</a:t>
              </a:r>
              <a:endParaRPr lang="cs-CZ" sz="1400" b="1" dirty="0"/>
            </a:p>
          </p:txBody>
        </p:sp>
        <p:cxnSp>
          <p:nvCxnSpPr>
            <p:cNvPr id="91" name="Přímá spojovací čára 45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" name="Přímá spojovací čára 46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93" name="Skupina 54"/>
          <p:cNvGrpSpPr>
            <a:grpSpLocks/>
          </p:cNvGrpSpPr>
          <p:nvPr/>
        </p:nvGrpSpPr>
        <p:grpSpPr bwMode="auto">
          <a:xfrm>
            <a:off x="6516216" y="4725144"/>
            <a:ext cx="290512" cy="971550"/>
            <a:chOff x="1354909" y="5072074"/>
            <a:chExt cx="290381" cy="972000"/>
          </a:xfrm>
        </p:grpSpPr>
        <p:sp>
          <p:nvSpPr>
            <p:cNvPr id="94" name="Obdélník 55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95" name="TextovéPole 56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2</a:t>
              </a:r>
              <a:endParaRPr lang="cs-CZ" sz="1400" b="1" dirty="0"/>
            </a:p>
          </p:txBody>
        </p:sp>
        <p:sp>
          <p:nvSpPr>
            <p:cNvPr id="96" name="TextovéPole 57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1</a:t>
              </a:r>
              <a:endParaRPr lang="cs-CZ" sz="1400" b="1" dirty="0"/>
            </a:p>
          </p:txBody>
        </p:sp>
        <p:sp>
          <p:nvSpPr>
            <p:cNvPr id="97" name="TextovéPole 58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0</a:t>
              </a:r>
              <a:endParaRPr lang="cs-CZ" sz="1400" b="1" dirty="0"/>
            </a:p>
          </p:txBody>
        </p:sp>
        <p:cxnSp>
          <p:nvCxnSpPr>
            <p:cNvPr id="98" name="Přímá spojovací čára 59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9" name="Přímá spojovací čára 60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00" name="Skupina 68"/>
          <p:cNvGrpSpPr>
            <a:grpSpLocks/>
          </p:cNvGrpSpPr>
          <p:nvPr/>
        </p:nvGrpSpPr>
        <p:grpSpPr bwMode="auto">
          <a:xfrm>
            <a:off x="8249239" y="4725144"/>
            <a:ext cx="240093" cy="971550"/>
            <a:chOff x="1354909" y="5072074"/>
            <a:chExt cx="290381" cy="972000"/>
          </a:xfrm>
        </p:grpSpPr>
        <p:sp>
          <p:nvSpPr>
            <p:cNvPr id="101" name="Obdélník 69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02" name="TextovéPole 70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2</a:t>
              </a:r>
              <a:endParaRPr lang="cs-CZ" sz="1400" b="1" dirty="0"/>
            </a:p>
          </p:txBody>
        </p:sp>
        <p:sp>
          <p:nvSpPr>
            <p:cNvPr id="103" name="TextovéPole 71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0</a:t>
              </a:r>
              <a:endParaRPr lang="cs-CZ" sz="1400" b="1" dirty="0"/>
            </a:p>
          </p:txBody>
        </p:sp>
        <p:sp>
          <p:nvSpPr>
            <p:cNvPr id="104" name="TextovéPole 72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7</a:t>
              </a:r>
            </a:p>
          </p:txBody>
        </p:sp>
        <p:cxnSp>
          <p:nvCxnSpPr>
            <p:cNvPr id="105" name="Přímá spojovací čára 73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6" name="Přímá spojovací čára 74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07" name="Skupina 68"/>
          <p:cNvGrpSpPr>
            <a:grpSpLocks/>
          </p:cNvGrpSpPr>
          <p:nvPr/>
        </p:nvGrpSpPr>
        <p:grpSpPr bwMode="auto">
          <a:xfrm>
            <a:off x="8628781" y="4725144"/>
            <a:ext cx="290512" cy="971550"/>
            <a:chOff x="1354909" y="5072074"/>
            <a:chExt cx="290381" cy="972000"/>
          </a:xfrm>
        </p:grpSpPr>
        <p:sp>
          <p:nvSpPr>
            <p:cNvPr id="108" name="Obdélník 69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09" name="TextovéPole 70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1</a:t>
              </a:r>
              <a:endParaRPr lang="cs-CZ" sz="1400" b="1" dirty="0"/>
            </a:p>
          </p:txBody>
        </p:sp>
        <p:sp>
          <p:nvSpPr>
            <p:cNvPr id="110" name="TextovéPole 71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 dirty="0"/>
                <a:t>1</a:t>
              </a:r>
              <a:endParaRPr lang="cs-CZ" sz="1400" b="1" dirty="0"/>
            </a:p>
          </p:txBody>
        </p:sp>
        <p:sp>
          <p:nvSpPr>
            <p:cNvPr id="111" name="TextovéPole 72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7</a:t>
              </a:r>
            </a:p>
          </p:txBody>
        </p:sp>
        <p:cxnSp>
          <p:nvCxnSpPr>
            <p:cNvPr id="112" name="Přímá spojovací čára 73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3" name="Přímá spojovací čára 74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500" smtClean="0">
                <a:cs typeface="Arial" charset="0"/>
              </a:rPr>
              <a:t>Obětí je nejpozdější ze všech následných odkazů na stránky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>
                <a:cs typeface="Arial" charset="0"/>
              </a:rPr>
              <a:t>Potřebuje znát budoucí posloupnost referencí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>
                <a:cs typeface="Arial" charset="0"/>
              </a:rPr>
              <a:t>Příklad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>
                <a:cs typeface="Arial" charset="0"/>
              </a:rPr>
              <a:t>proces s 5 stránkami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>
                <a:cs typeface="Arial" charset="0"/>
              </a:rPr>
              <a:t>k dispozici máme </a:t>
            </a:r>
            <a:r>
              <a:rPr lang="en-US" smtClean="0">
                <a:cs typeface="Arial" charset="0"/>
              </a:rPr>
              <a:t>4</a:t>
            </a:r>
            <a:r>
              <a:rPr lang="cs-CZ" smtClean="0">
                <a:cs typeface="Arial" charset="0"/>
              </a:rPr>
              <a:t> rámce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>
                <a:cs typeface="Arial" charset="0"/>
              </a:rPr>
              <a:t>Posloupnost přístupů:</a:t>
            </a:r>
            <a:br>
              <a:rPr lang="cs-CZ" smtClean="0">
                <a:cs typeface="Arial" charset="0"/>
              </a:rPr>
            </a:br>
            <a:r>
              <a:rPr lang="en-US" smtClean="0">
                <a:cs typeface="Arial" charset="0"/>
              </a:rPr>
              <a:t>1, 2, 3, 4, 1, 2, 5, 1, 2, 3, 4, 5</a:t>
            </a:r>
            <a:br>
              <a:rPr lang="en-US" smtClean="0">
                <a:cs typeface="Arial" charset="0"/>
              </a:rPr>
            </a:br>
            <a:endParaRPr lang="cs-CZ" smtClean="0">
              <a:cs typeface="Arial" charset="0"/>
            </a:endParaRP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>
                <a:cs typeface="Arial" charset="0"/>
              </a:rPr>
              <a:t>celkem 6 výpadků stránky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cs typeface="Arial" pitchFamily="34" charset="0"/>
              </a:rPr>
              <a:t>OPTIMÁLNÍ ALGORITMUS</a:t>
            </a:r>
            <a:endParaRPr lang="cs-CZ" dirty="0">
              <a:cs typeface="Arial" pitchFamily="34" charset="0"/>
            </a:endParaRPr>
          </a:p>
        </p:txBody>
      </p:sp>
      <p:sp>
        <p:nvSpPr>
          <p:cNvPr id="3686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>
                <a:cs typeface="Arial" charset="0"/>
              </a:rPr>
              <a:t>PB 153 OPERAČNÍ SYSTÉMY A JEJICH ROZHRANÍ</a:t>
            </a:r>
          </a:p>
        </p:txBody>
      </p:sp>
      <p:sp>
        <p:nvSpPr>
          <p:cNvPr id="36868" name="Rectangle 6"/>
          <p:cNvSpPr>
            <a:spLocks noChangeArrowheads="1"/>
          </p:cNvSpPr>
          <p:nvPr/>
        </p:nvSpPr>
        <p:spPr bwMode="auto">
          <a:xfrm>
            <a:off x="6000750" y="3657600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36869" name="Rectangle 7"/>
          <p:cNvSpPr>
            <a:spLocks noChangeArrowheads="1"/>
          </p:cNvSpPr>
          <p:nvPr/>
        </p:nvSpPr>
        <p:spPr bwMode="auto">
          <a:xfrm>
            <a:off x="6000750" y="4114800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36870" name="Rectangle 8"/>
          <p:cNvSpPr>
            <a:spLocks noChangeArrowheads="1"/>
          </p:cNvSpPr>
          <p:nvPr/>
        </p:nvSpPr>
        <p:spPr bwMode="auto">
          <a:xfrm>
            <a:off x="6000750" y="4572000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6737350" y="37290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36872" name="Rectangle 10"/>
          <p:cNvSpPr>
            <a:spLocks noChangeArrowheads="1"/>
          </p:cNvSpPr>
          <p:nvPr/>
        </p:nvSpPr>
        <p:spPr bwMode="auto">
          <a:xfrm>
            <a:off x="6000750" y="5029200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36873" name="Text Box 11"/>
          <p:cNvSpPr txBox="1">
            <a:spLocks noChangeArrowheads="1"/>
          </p:cNvSpPr>
          <p:nvPr/>
        </p:nvSpPr>
        <p:spPr bwMode="auto">
          <a:xfrm>
            <a:off x="6457950" y="5105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cs typeface="Arial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873125"/>
          </a:xfrm>
        </p:spPr>
        <p:txBody>
          <a:bodyPr/>
          <a:lstStyle/>
          <a:p>
            <a:pPr marL="395288" eaLnBrk="1" hangingPunct="1"/>
            <a:r>
              <a:rPr lang="cs-CZ" smtClean="0"/>
              <a:t>Další příklad:</a:t>
            </a: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OPTIMÁLNÍ ALGORITMUS</a:t>
            </a:r>
            <a:endParaRPr lang="cs-CZ" dirty="0"/>
          </a:p>
        </p:txBody>
      </p:sp>
      <p:sp>
        <p:nvSpPr>
          <p:cNvPr id="3789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37892" name="Skupina 5"/>
          <p:cNvGrpSpPr>
            <a:grpSpLocks/>
          </p:cNvGrpSpPr>
          <p:nvPr/>
        </p:nvGrpSpPr>
        <p:grpSpPr bwMode="auto">
          <a:xfrm>
            <a:off x="642938" y="3429000"/>
            <a:ext cx="290512" cy="981075"/>
            <a:chOff x="1354909" y="5072074"/>
            <a:chExt cx="290381" cy="981496"/>
          </a:xfrm>
        </p:grpSpPr>
        <p:sp>
          <p:nvSpPr>
            <p:cNvPr id="37972" name="Obdélník 6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73" name="TextovéPole 7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37974" name="TextovéPole 8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37975" name="TextovéPole 9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cxnSp>
          <p:nvCxnSpPr>
            <p:cNvPr id="37976" name="Přímá spojovací čára 10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77" name="Přímá spojovací čára 11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7893" name="TextovéPole 44"/>
          <p:cNvSpPr txBox="1">
            <a:spLocks noChangeArrowheads="1"/>
          </p:cNvSpPr>
          <p:nvPr/>
        </p:nvSpPr>
        <p:spPr bwMode="auto">
          <a:xfrm>
            <a:off x="357188" y="2500313"/>
            <a:ext cx="19288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reference string</a:t>
            </a:r>
          </a:p>
        </p:txBody>
      </p:sp>
      <p:sp>
        <p:nvSpPr>
          <p:cNvPr id="37894" name="TextovéPole 44"/>
          <p:cNvSpPr txBox="1">
            <a:spLocks noChangeArrowheads="1"/>
          </p:cNvSpPr>
          <p:nvPr/>
        </p:nvSpPr>
        <p:spPr bwMode="auto">
          <a:xfrm>
            <a:off x="357188" y="4786313"/>
            <a:ext cx="1571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page frames</a:t>
            </a:r>
          </a:p>
        </p:txBody>
      </p:sp>
      <p:grpSp>
        <p:nvGrpSpPr>
          <p:cNvPr id="37895" name="Skupina 14"/>
          <p:cNvGrpSpPr>
            <a:grpSpLocks/>
          </p:cNvGrpSpPr>
          <p:nvPr/>
        </p:nvGrpSpPr>
        <p:grpSpPr bwMode="auto">
          <a:xfrm>
            <a:off x="1071563" y="3429000"/>
            <a:ext cx="290512" cy="981075"/>
            <a:chOff x="1354909" y="5072074"/>
            <a:chExt cx="290381" cy="981496"/>
          </a:xfrm>
        </p:grpSpPr>
        <p:sp>
          <p:nvSpPr>
            <p:cNvPr id="37966" name="Obdélník 15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67" name="TextovéPole 16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37968" name="TextovéPole 17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37969" name="TextovéPole 18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cxnSp>
          <p:nvCxnSpPr>
            <p:cNvPr id="37970" name="Přímá spojovací čára 19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71" name="Přímá spojovací čára 20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7896" name="Skupina 21"/>
          <p:cNvGrpSpPr>
            <a:grpSpLocks/>
          </p:cNvGrpSpPr>
          <p:nvPr/>
        </p:nvGrpSpPr>
        <p:grpSpPr bwMode="auto">
          <a:xfrm>
            <a:off x="1500188" y="3429000"/>
            <a:ext cx="290512" cy="981075"/>
            <a:chOff x="1354909" y="5072074"/>
            <a:chExt cx="290381" cy="981496"/>
          </a:xfrm>
        </p:grpSpPr>
        <p:sp>
          <p:nvSpPr>
            <p:cNvPr id="37960" name="Obdélník 22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61" name="TextovéPole 23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sp>
          <p:nvSpPr>
            <p:cNvPr id="37962" name="TextovéPole 24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37963" name="TextovéPole 25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cxnSp>
          <p:nvCxnSpPr>
            <p:cNvPr id="37964" name="Přímá spojovací čára 26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65" name="Přímá spojovací čára 27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7897" name="Skupina 28"/>
          <p:cNvGrpSpPr>
            <a:grpSpLocks/>
          </p:cNvGrpSpPr>
          <p:nvPr/>
        </p:nvGrpSpPr>
        <p:grpSpPr bwMode="auto">
          <a:xfrm>
            <a:off x="2786063" y="3429000"/>
            <a:ext cx="290512" cy="981075"/>
            <a:chOff x="1354909" y="5072074"/>
            <a:chExt cx="290381" cy="981496"/>
          </a:xfrm>
        </p:grpSpPr>
        <p:sp>
          <p:nvSpPr>
            <p:cNvPr id="37954" name="Obdélník 29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55" name="TextovéPole 30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3</a:t>
              </a:r>
            </a:p>
          </p:txBody>
        </p:sp>
        <p:sp>
          <p:nvSpPr>
            <p:cNvPr id="37956" name="TextovéPole 31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37957" name="TextovéPole 32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cxnSp>
          <p:nvCxnSpPr>
            <p:cNvPr id="37958" name="Přímá spojovací čára 33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59" name="Přímá spojovací čára 34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7898" name="Skupina 35"/>
          <p:cNvGrpSpPr>
            <a:grpSpLocks/>
          </p:cNvGrpSpPr>
          <p:nvPr/>
        </p:nvGrpSpPr>
        <p:grpSpPr bwMode="auto">
          <a:xfrm>
            <a:off x="3714750" y="3429000"/>
            <a:ext cx="290513" cy="981075"/>
            <a:chOff x="1354909" y="5072074"/>
            <a:chExt cx="290381" cy="981496"/>
          </a:xfrm>
        </p:grpSpPr>
        <p:sp>
          <p:nvSpPr>
            <p:cNvPr id="37948" name="Obdélník 36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49" name="TextovéPole 37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3</a:t>
              </a:r>
            </a:p>
          </p:txBody>
        </p:sp>
        <p:sp>
          <p:nvSpPr>
            <p:cNvPr id="37950" name="TextovéPole 38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4</a:t>
              </a:r>
            </a:p>
          </p:txBody>
        </p:sp>
        <p:sp>
          <p:nvSpPr>
            <p:cNvPr id="37951" name="TextovéPole 39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cxnSp>
          <p:nvCxnSpPr>
            <p:cNvPr id="37952" name="Přímá spojovací čára 40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53" name="Přímá spojovací čára 41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7899" name="Skupina 42"/>
          <p:cNvGrpSpPr>
            <a:grpSpLocks/>
          </p:cNvGrpSpPr>
          <p:nvPr/>
        </p:nvGrpSpPr>
        <p:grpSpPr bwMode="auto">
          <a:xfrm>
            <a:off x="1928813" y="3429000"/>
            <a:ext cx="290512" cy="981075"/>
            <a:chOff x="1354909" y="5072074"/>
            <a:chExt cx="290381" cy="981496"/>
          </a:xfrm>
        </p:grpSpPr>
        <p:sp>
          <p:nvSpPr>
            <p:cNvPr id="37942" name="Obdélník 43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43" name="TextovéPole 44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sp>
          <p:nvSpPr>
            <p:cNvPr id="37944" name="TextovéPole 45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37945" name="TextovéPole 46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cxnSp>
          <p:nvCxnSpPr>
            <p:cNvPr id="37946" name="Přímá spojovací čára 47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47" name="Přímá spojovací čára 48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7900" name="Skupina 49"/>
          <p:cNvGrpSpPr>
            <a:grpSpLocks/>
          </p:cNvGrpSpPr>
          <p:nvPr/>
        </p:nvGrpSpPr>
        <p:grpSpPr bwMode="auto">
          <a:xfrm>
            <a:off x="6286500" y="3429000"/>
            <a:ext cx="290513" cy="981075"/>
            <a:chOff x="1354909" y="5072074"/>
            <a:chExt cx="290381" cy="981496"/>
          </a:xfrm>
        </p:grpSpPr>
        <p:sp>
          <p:nvSpPr>
            <p:cNvPr id="37936" name="Obdélník 50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37" name="TextovéPole 51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sp>
          <p:nvSpPr>
            <p:cNvPr id="37938" name="TextovéPole 52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37939" name="TextovéPole 53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cxnSp>
          <p:nvCxnSpPr>
            <p:cNvPr id="37940" name="Přímá spojovací čára 54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41" name="Přímá spojovací čára 55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7901" name="Skupina 56"/>
          <p:cNvGrpSpPr>
            <a:grpSpLocks/>
          </p:cNvGrpSpPr>
          <p:nvPr/>
        </p:nvGrpSpPr>
        <p:grpSpPr bwMode="auto">
          <a:xfrm>
            <a:off x="5000625" y="3429000"/>
            <a:ext cx="290513" cy="981075"/>
            <a:chOff x="1354909" y="5072074"/>
            <a:chExt cx="290381" cy="981496"/>
          </a:xfrm>
        </p:grpSpPr>
        <p:sp>
          <p:nvSpPr>
            <p:cNvPr id="37930" name="Obdélník 57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31" name="TextovéPole 58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3</a:t>
              </a:r>
            </a:p>
          </p:txBody>
        </p:sp>
        <p:sp>
          <p:nvSpPr>
            <p:cNvPr id="37932" name="TextovéPole 59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37933" name="TextovéPole 60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cxnSp>
          <p:nvCxnSpPr>
            <p:cNvPr id="37934" name="Přímá spojovací čára 61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35" name="Přímá spojovací čára 62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7902" name="Skupina 63"/>
          <p:cNvGrpSpPr>
            <a:grpSpLocks/>
          </p:cNvGrpSpPr>
          <p:nvPr/>
        </p:nvGrpSpPr>
        <p:grpSpPr bwMode="auto">
          <a:xfrm>
            <a:off x="8001000" y="3429000"/>
            <a:ext cx="290513" cy="981075"/>
            <a:chOff x="1354909" y="5072074"/>
            <a:chExt cx="290381" cy="981496"/>
          </a:xfrm>
        </p:grpSpPr>
        <p:sp>
          <p:nvSpPr>
            <p:cNvPr id="37924" name="Obdélník 64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37925" name="TextovéPole 65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sp>
          <p:nvSpPr>
            <p:cNvPr id="37926" name="TextovéPole 66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37927" name="TextovéPole 67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cxnSp>
          <p:nvCxnSpPr>
            <p:cNvPr id="37928" name="Přímá spojovací čára 68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7929" name="Přímá spojovací čára 69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aphicFrame>
        <p:nvGraphicFramePr>
          <p:cNvPr id="71" name="Tabulka 70"/>
          <p:cNvGraphicFramePr>
            <a:graphicFrameLocks noGrp="1"/>
          </p:cNvGraphicFramePr>
          <p:nvPr/>
        </p:nvGraphicFramePr>
        <p:xfrm>
          <a:off x="357188" y="3071813"/>
          <a:ext cx="8640760" cy="249237"/>
        </p:xfrm>
        <a:graphic>
          <a:graphicData uri="http://schemas.openxmlformats.org/drawingml/2006/table">
            <a:tbl>
              <a:tblPr/>
              <a:tblGrid>
                <a:gridCol w="432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249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ANIMACE: OPTIMÁLNÍ ALGORITMUS</a:t>
            </a:r>
            <a:endParaRPr lang="cs-CZ"/>
          </a:p>
        </p:txBody>
      </p:sp>
      <p:sp>
        <p:nvSpPr>
          <p:cNvPr id="1036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pic>
        <p:nvPicPr>
          <p:cNvPr id="1034" name="ShockwaveFlash1"/>
          <p:cNvPicPr preferRelativeResize="0">
            <a:picLocks noChangeAspect="1"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08100"/>
            <a:ext cx="6096000" cy="485775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2944813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Obětí je nejdéle neodkazovaná stránka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en-US" smtClean="0"/>
              <a:t>p</a:t>
            </a:r>
            <a:r>
              <a:rPr lang="cs-CZ" smtClean="0"/>
              <a:t>rincip lokality říká, že pravděpodobnost jejího </a:t>
            </a:r>
            <a:r>
              <a:rPr lang="en-US" smtClean="0"/>
              <a:t>brzk</a:t>
            </a:r>
            <a:r>
              <a:rPr lang="cs-CZ" smtClean="0"/>
              <a:t>ého použití je velmi malá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výkon blízký optimální strategii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Příklad: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s 5 stránkami, k dispozici </a:t>
            </a:r>
            <a:r>
              <a:rPr lang="en-US" smtClean="0"/>
              <a:t>4</a:t>
            </a:r>
            <a:r>
              <a:rPr lang="cs-CZ" smtClean="0"/>
              <a:t> rámce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en-US" smtClean="0"/>
              <a:t>1, 2, 3, 4, 1, 2, </a:t>
            </a:r>
            <a:r>
              <a:rPr lang="en-US" b="1" smtClean="0">
                <a:solidFill>
                  <a:srgbClr val="FF0000"/>
                </a:solidFill>
              </a:rPr>
              <a:t>5</a:t>
            </a:r>
            <a:r>
              <a:rPr lang="en-US" smtClean="0"/>
              <a:t>, 1, 2, </a:t>
            </a:r>
            <a:r>
              <a:rPr lang="en-US" b="1" smtClean="0">
                <a:solidFill>
                  <a:srgbClr val="0000CC"/>
                </a:solidFill>
              </a:rPr>
              <a:t>3</a:t>
            </a:r>
            <a:r>
              <a:rPr lang="en-US" smtClean="0"/>
              <a:t>, </a:t>
            </a:r>
            <a:r>
              <a:rPr lang="en-US" b="1" smtClean="0">
                <a:solidFill>
                  <a:srgbClr val="663300"/>
                </a:solidFill>
              </a:rPr>
              <a:t>4</a:t>
            </a:r>
            <a:r>
              <a:rPr lang="en-US" smtClean="0"/>
              <a:t>, </a:t>
            </a:r>
            <a:r>
              <a:rPr lang="en-US" b="1" smtClean="0">
                <a:solidFill>
                  <a:srgbClr val="009900"/>
                </a:solidFill>
              </a:rPr>
              <a:t>5</a:t>
            </a:r>
            <a:endParaRPr lang="cs-CZ" b="1" smtClean="0">
              <a:solidFill>
                <a:srgbClr val="009900"/>
              </a:solidFill>
            </a:endParaRP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LRU</a:t>
            </a:r>
            <a:endParaRPr lang="cs-CZ" dirty="0"/>
          </a:p>
        </p:txBody>
      </p:sp>
      <p:sp>
        <p:nvSpPr>
          <p:cNvPr id="409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4943475" y="426561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009900"/>
                </a:solidFill>
                <a:cs typeface="Arial" charset="0"/>
              </a:rPr>
              <a:t>5</a:t>
            </a:r>
          </a:p>
        </p:txBody>
      </p:sp>
      <p:sp>
        <p:nvSpPr>
          <p:cNvPr id="40965" name="Rectangle 6"/>
          <p:cNvSpPr>
            <a:spLocks noChangeArrowheads="1"/>
          </p:cNvSpPr>
          <p:nvPr/>
        </p:nvSpPr>
        <p:spPr bwMode="auto">
          <a:xfrm>
            <a:off x="4943475" y="472281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40966" name="Rectangle 7"/>
          <p:cNvSpPr>
            <a:spLocks noChangeArrowheads="1"/>
          </p:cNvSpPr>
          <p:nvPr/>
        </p:nvSpPr>
        <p:spPr bwMode="auto">
          <a:xfrm>
            <a:off x="4943475" y="518001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40967" name="Rectangle 8"/>
          <p:cNvSpPr>
            <a:spLocks noChangeArrowheads="1"/>
          </p:cNvSpPr>
          <p:nvPr/>
        </p:nvSpPr>
        <p:spPr bwMode="auto">
          <a:xfrm>
            <a:off x="4943475" y="563721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40968" name="Rectangle 9"/>
          <p:cNvSpPr>
            <a:spLocks noChangeArrowheads="1"/>
          </p:cNvSpPr>
          <p:nvPr/>
        </p:nvSpPr>
        <p:spPr bwMode="auto">
          <a:xfrm>
            <a:off x="2925763" y="426402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40969" name="Rectangle 10"/>
          <p:cNvSpPr>
            <a:spLocks noChangeArrowheads="1"/>
          </p:cNvSpPr>
          <p:nvPr/>
        </p:nvSpPr>
        <p:spPr bwMode="auto">
          <a:xfrm>
            <a:off x="2925763" y="472122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40970" name="Rectangle 11"/>
          <p:cNvSpPr>
            <a:spLocks noChangeArrowheads="1"/>
          </p:cNvSpPr>
          <p:nvPr/>
        </p:nvSpPr>
        <p:spPr bwMode="auto">
          <a:xfrm>
            <a:off x="2925763" y="517842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40971" name="Rectangle 12"/>
          <p:cNvSpPr>
            <a:spLocks noChangeArrowheads="1"/>
          </p:cNvSpPr>
          <p:nvPr/>
        </p:nvSpPr>
        <p:spPr bwMode="auto">
          <a:xfrm>
            <a:off x="2925763" y="563562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40972" name="Rectangle 13"/>
          <p:cNvSpPr>
            <a:spLocks noChangeArrowheads="1"/>
          </p:cNvSpPr>
          <p:nvPr/>
        </p:nvSpPr>
        <p:spPr bwMode="auto">
          <a:xfrm>
            <a:off x="3429000" y="427196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40973" name="Rectangle 14"/>
          <p:cNvSpPr>
            <a:spLocks noChangeArrowheads="1"/>
          </p:cNvSpPr>
          <p:nvPr/>
        </p:nvSpPr>
        <p:spPr bwMode="auto">
          <a:xfrm>
            <a:off x="3429000" y="472916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40974" name="Rectangle 15"/>
          <p:cNvSpPr>
            <a:spLocks noChangeArrowheads="1"/>
          </p:cNvSpPr>
          <p:nvPr/>
        </p:nvSpPr>
        <p:spPr bwMode="auto">
          <a:xfrm>
            <a:off x="3429000" y="518636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FF0000"/>
                </a:solidFill>
                <a:cs typeface="Arial" charset="0"/>
              </a:rPr>
              <a:t>5</a:t>
            </a:r>
          </a:p>
        </p:txBody>
      </p:sp>
      <p:sp>
        <p:nvSpPr>
          <p:cNvPr id="40975" name="Rectangle 16"/>
          <p:cNvSpPr>
            <a:spLocks noChangeArrowheads="1"/>
          </p:cNvSpPr>
          <p:nvPr/>
        </p:nvSpPr>
        <p:spPr bwMode="auto">
          <a:xfrm>
            <a:off x="3429000" y="564356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4</a:t>
            </a:r>
          </a:p>
        </p:txBody>
      </p:sp>
      <p:sp>
        <p:nvSpPr>
          <p:cNvPr id="40976" name="Rectangle 17"/>
          <p:cNvSpPr>
            <a:spLocks noChangeArrowheads="1"/>
          </p:cNvSpPr>
          <p:nvPr/>
        </p:nvSpPr>
        <p:spPr bwMode="auto">
          <a:xfrm>
            <a:off x="3948113" y="425132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3948113" y="470852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40978" name="Rectangle 19"/>
          <p:cNvSpPr>
            <a:spLocks noChangeArrowheads="1"/>
          </p:cNvSpPr>
          <p:nvPr/>
        </p:nvSpPr>
        <p:spPr bwMode="auto">
          <a:xfrm>
            <a:off x="3948113" y="516572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5</a:t>
            </a:r>
          </a:p>
        </p:txBody>
      </p:sp>
      <p:sp>
        <p:nvSpPr>
          <p:cNvPr id="40979" name="Rectangle 20"/>
          <p:cNvSpPr>
            <a:spLocks noChangeArrowheads="1"/>
          </p:cNvSpPr>
          <p:nvPr/>
        </p:nvSpPr>
        <p:spPr bwMode="auto">
          <a:xfrm>
            <a:off x="3948113" y="5622925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0000CC"/>
                </a:solidFill>
                <a:cs typeface="Arial" charset="0"/>
              </a:rPr>
              <a:t>3</a:t>
            </a:r>
          </a:p>
        </p:txBody>
      </p:sp>
      <p:sp>
        <p:nvSpPr>
          <p:cNvPr id="40980" name="Rectangle 21"/>
          <p:cNvSpPr>
            <a:spLocks noChangeArrowheads="1"/>
          </p:cNvSpPr>
          <p:nvPr/>
        </p:nvSpPr>
        <p:spPr bwMode="auto">
          <a:xfrm>
            <a:off x="4451350" y="425926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1</a:t>
            </a:r>
          </a:p>
        </p:txBody>
      </p:sp>
      <p:sp>
        <p:nvSpPr>
          <p:cNvPr id="40981" name="Rectangle 22"/>
          <p:cNvSpPr>
            <a:spLocks noChangeArrowheads="1"/>
          </p:cNvSpPr>
          <p:nvPr/>
        </p:nvSpPr>
        <p:spPr bwMode="auto">
          <a:xfrm>
            <a:off x="4451350" y="471646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40982" name="Rectangle 23"/>
          <p:cNvSpPr>
            <a:spLocks noChangeArrowheads="1"/>
          </p:cNvSpPr>
          <p:nvPr/>
        </p:nvSpPr>
        <p:spPr bwMode="auto">
          <a:xfrm>
            <a:off x="4451350" y="517366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rgbClr val="663300"/>
                </a:solidFill>
                <a:cs typeface="Arial" charset="0"/>
              </a:rPr>
              <a:t>4</a:t>
            </a:r>
          </a:p>
        </p:txBody>
      </p:sp>
      <p:sp>
        <p:nvSpPr>
          <p:cNvPr id="40983" name="Rectangle 24"/>
          <p:cNvSpPr>
            <a:spLocks noChangeArrowheads="1"/>
          </p:cNvSpPr>
          <p:nvPr/>
        </p:nvSpPr>
        <p:spPr bwMode="auto">
          <a:xfrm>
            <a:off x="4451350" y="5630863"/>
            <a:ext cx="381000" cy="457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>
                <a:cs typeface="Arial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587375"/>
          </a:xfrm>
        </p:spPr>
        <p:txBody>
          <a:bodyPr/>
          <a:lstStyle/>
          <a:p>
            <a:pPr marL="395288" eaLnBrk="1" hangingPunct="1"/>
            <a:r>
              <a:rPr lang="cs-CZ" smtClean="0"/>
              <a:t>Další příklad: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LRU</a:t>
            </a:r>
            <a:endParaRPr lang="cs-CZ" dirty="0"/>
          </a:p>
        </p:txBody>
      </p:sp>
      <p:sp>
        <p:nvSpPr>
          <p:cNvPr id="419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41988" name="Skupina 203"/>
          <p:cNvGrpSpPr>
            <a:grpSpLocks/>
          </p:cNvGrpSpPr>
          <p:nvPr/>
        </p:nvGrpSpPr>
        <p:grpSpPr bwMode="auto">
          <a:xfrm>
            <a:off x="642938" y="3429000"/>
            <a:ext cx="290512" cy="981075"/>
            <a:chOff x="1354909" y="5072074"/>
            <a:chExt cx="290381" cy="981496"/>
          </a:xfrm>
        </p:grpSpPr>
        <p:sp>
          <p:nvSpPr>
            <p:cNvPr id="42089" name="Obdélník 204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90" name="TextovéPole 205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42091" name="TextovéPole 206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42092" name="TextovéPole 207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cxnSp>
          <p:nvCxnSpPr>
            <p:cNvPr id="42093" name="Přímá spojovací čára 208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94" name="Přímá spojovací čára 209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41989" name="TextovéPole 44"/>
          <p:cNvSpPr txBox="1">
            <a:spLocks noChangeArrowheads="1"/>
          </p:cNvSpPr>
          <p:nvPr/>
        </p:nvSpPr>
        <p:spPr bwMode="auto">
          <a:xfrm>
            <a:off x="357188" y="2500313"/>
            <a:ext cx="19288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reference string</a:t>
            </a:r>
          </a:p>
        </p:txBody>
      </p:sp>
      <p:sp>
        <p:nvSpPr>
          <p:cNvPr id="41990" name="TextovéPole 44"/>
          <p:cNvSpPr txBox="1">
            <a:spLocks noChangeArrowheads="1"/>
          </p:cNvSpPr>
          <p:nvPr/>
        </p:nvSpPr>
        <p:spPr bwMode="auto">
          <a:xfrm>
            <a:off x="357188" y="4786313"/>
            <a:ext cx="1571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page frames</a:t>
            </a:r>
          </a:p>
        </p:txBody>
      </p:sp>
      <p:grpSp>
        <p:nvGrpSpPr>
          <p:cNvPr id="41991" name="Skupina 212"/>
          <p:cNvGrpSpPr>
            <a:grpSpLocks/>
          </p:cNvGrpSpPr>
          <p:nvPr/>
        </p:nvGrpSpPr>
        <p:grpSpPr bwMode="auto">
          <a:xfrm>
            <a:off x="1071563" y="3429000"/>
            <a:ext cx="290512" cy="981075"/>
            <a:chOff x="1354909" y="5072074"/>
            <a:chExt cx="290381" cy="981496"/>
          </a:xfrm>
        </p:grpSpPr>
        <p:sp>
          <p:nvSpPr>
            <p:cNvPr id="42083" name="Obdélník 213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84" name="TextovéPole 214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42085" name="TextovéPole 215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2086" name="TextovéPole 216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cxnSp>
          <p:nvCxnSpPr>
            <p:cNvPr id="42087" name="Přímá spojovací čára 217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88" name="Přímá spojovací čára 218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1992" name="Skupina 219"/>
          <p:cNvGrpSpPr>
            <a:grpSpLocks/>
          </p:cNvGrpSpPr>
          <p:nvPr/>
        </p:nvGrpSpPr>
        <p:grpSpPr bwMode="auto">
          <a:xfrm>
            <a:off x="1500188" y="3429000"/>
            <a:ext cx="290512" cy="981075"/>
            <a:chOff x="1354909" y="5072074"/>
            <a:chExt cx="290381" cy="981496"/>
          </a:xfrm>
        </p:grpSpPr>
        <p:sp>
          <p:nvSpPr>
            <p:cNvPr id="42077" name="Obdélník 220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78" name="TextovéPole 221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sp>
          <p:nvSpPr>
            <p:cNvPr id="42079" name="TextovéPole 222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2080" name="TextovéPole 223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cxnSp>
          <p:nvCxnSpPr>
            <p:cNvPr id="42081" name="Přímá spojovací čára 224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82" name="Přímá spojovací čára 225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1993" name="Skupina 226"/>
          <p:cNvGrpSpPr>
            <a:grpSpLocks/>
          </p:cNvGrpSpPr>
          <p:nvPr/>
        </p:nvGrpSpPr>
        <p:grpSpPr bwMode="auto">
          <a:xfrm>
            <a:off x="2786063" y="3429000"/>
            <a:ext cx="290512" cy="981075"/>
            <a:chOff x="1354909" y="5072074"/>
            <a:chExt cx="290381" cy="981496"/>
          </a:xfrm>
        </p:grpSpPr>
        <p:sp>
          <p:nvSpPr>
            <p:cNvPr id="42071" name="Obdélník 227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72" name="TextovéPole 228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3</a:t>
              </a:r>
            </a:p>
          </p:txBody>
        </p:sp>
        <p:sp>
          <p:nvSpPr>
            <p:cNvPr id="42073" name="TextovéPole 229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2074" name="TextovéPole 230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cxnSp>
          <p:nvCxnSpPr>
            <p:cNvPr id="42075" name="Přímá spojovací čára 231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76" name="Přímá spojovací čára 232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1994" name="Skupina 233"/>
          <p:cNvGrpSpPr>
            <a:grpSpLocks/>
          </p:cNvGrpSpPr>
          <p:nvPr/>
        </p:nvGrpSpPr>
        <p:grpSpPr bwMode="auto">
          <a:xfrm>
            <a:off x="3714750" y="3429000"/>
            <a:ext cx="290513" cy="981075"/>
            <a:chOff x="1354909" y="5072074"/>
            <a:chExt cx="290381" cy="981496"/>
          </a:xfrm>
        </p:grpSpPr>
        <p:sp>
          <p:nvSpPr>
            <p:cNvPr id="42065" name="Obdélník 234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66" name="TextovéPole 235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3</a:t>
              </a:r>
            </a:p>
          </p:txBody>
        </p:sp>
        <p:sp>
          <p:nvSpPr>
            <p:cNvPr id="42067" name="TextovéPole 236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2068" name="TextovéPole 237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4</a:t>
              </a:r>
            </a:p>
          </p:txBody>
        </p:sp>
        <p:cxnSp>
          <p:nvCxnSpPr>
            <p:cNvPr id="42069" name="Přímá spojovací čára 238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70" name="Přímá spojovací čára 239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1995" name="Skupina 240"/>
          <p:cNvGrpSpPr>
            <a:grpSpLocks/>
          </p:cNvGrpSpPr>
          <p:nvPr/>
        </p:nvGrpSpPr>
        <p:grpSpPr bwMode="auto">
          <a:xfrm>
            <a:off x="1928813" y="3429000"/>
            <a:ext cx="290512" cy="981075"/>
            <a:chOff x="1354909" y="5072074"/>
            <a:chExt cx="290381" cy="981496"/>
          </a:xfrm>
        </p:grpSpPr>
        <p:sp>
          <p:nvSpPr>
            <p:cNvPr id="42059" name="Obdélník 241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60" name="TextovéPole 242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sp>
          <p:nvSpPr>
            <p:cNvPr id="42061" name="TextovéPole 243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2062" name="TextovéPole 244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cxnSp>
          <p:nvCxnSpPr>
            <p:cNvPr id="42063" name="Přímá spojovací čára 245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64" name="Přímá spojovací čára 246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1996" name="Skupina 247"/>
          <p:cNvGrpSpPr>
            <a:grpSpLocks/>
          </p:cNvGrpSpPr>
          <p:nvPr/>
        </p:nvGrpSpPr>
        <p:grpSpPr bwMode="auto">
          <a:xfrm>
            <a:off x="6286500" y="3429000"/>
            <a:ext cx="290513" cy="981075"/>
            <a:chOff x="1354909" y="5072074"/>
            <a:chExt cx="290381" cy="981496"/>
          </a:xfrm>
        </p:grpSpPr>
        <p:sp>
          <p:nvSpPr>
            <p:cNvPr id="42053" name="Obdélník 248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54" name="TextovéPole 249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sp>
          <p:nvSpPr>
            <p:cNvPr id="42055" name="TextovéPole 250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3</a:t>
              </a:r>
            </a:p>
          </p:txBody>
        </p:sp>
        <p:sp>
          <p:nvSpPr>
            <p:cNvPr id="42056" name="TextovéPole 251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cxnSp>
          <p:nvCxnSpPr>
            <p:cNvPr id="42057" name="Přímá spojovací čára 252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58" name="Přímá spojovací čára 253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1997" name="Skupina 254"/>
          <p:cNvGrpSpPr>
            <a:grpSpLocks/>
          </p:cNvGrpSpPr>
          <p:nvPr/>
        </p:nvGrpSpPr>
        <p:grpSpPr bwMode="auto">
          <a:xfrm>
            <a:off x="5000625" y="3429000"/>
            <a:ext cx="290513" cy="981075"/>
            <a:chOff x="1354909" y="5072074"/>
            <a:chExt cx="290381" cy="981496"/>
          </a:xfrm>
        </p:grpSpPr>
        <p:sp>
          <p:nvSpPr>
            <p:cNvPr id="42047" name="Obdélník 255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48" name="TextovéPole 256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sp>
          <p:nvSpPr>
            <p:cNvPr id="42049" name="TextovéPole 257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3</a:t>
              </a:r>
            </a:p>
          </p:txBody>
        </p:sp>
        <p:sp>
          <p:nvSpPr>
            <p:cNvPr id="42050" name="TextovéPole 258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cxnSp>
          <p:nvCxnSpPr>
            <p:cNvPr id="42051" name="Přímá spojovací čára 259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52" name="Přímá spojovací čára 260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1998" name="Skupina 261"/>
          <p:cNvGrpSpPr>
            <a:grpSpLocks/>
          </p:cNvGrpSpPr>
          <p:nvPr/>
        </p:nvGrpSpPr>
        <p:grpSpPr bwMode="auto">
          <a:xfrm>
            <a:off x="8001000" y="3429000"/>
            <a:ext cx="290513" cy="981075"/>
            <a:chOff x="1354909" y="5072074"/>
            <a:chExt cx="290381" cy="981496"/>
          </a:xfrm>
        </p:grpSpPr>
        <p:sp>
          <p:nvSpPr>
            <p:cNvPr id="42041" name="Obdélník 262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42" name="TextovéPole 263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sp>
          <p:nvSpPr>
            <p:cNvPr id="42043" name="TextovéPole 264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2044" name="TextovéPole 265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cxnSp>
          <p:nvCxnSpPr>
            <p:cNvPr id="42045" name="Přímá spojovací čára 266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46" name="Přímá spojovací čára 267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aphicFrame>
        <p:nvGraphicFramePr>
          <p:cNvPr id="269" name="Tabulka 268"/>
          <p:cNvGraphicFramePr>
            <a:graphicFrameLocks noGrp="1"/>
          </p:cNvGraphicFramePr>
          <p:nvPr/>
        </p:nvGraphicFramePr>
        <p:xfrm>
          <a:off x="357188" y="3071813"/>
          <a:ext cx="8640760" cy="249237"/>
        </p:xfrm>
        <a:graphic>
          <a:graphicData uri="http://schemas.openxmlformats.org/drawingml/2006/table">
            <a:tbl>
              <a:tblPr/>
              <a:tblGrid>
                <a:gridCol w="432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3203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249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2020" name="Skupina 269"/>
          <p:cNvGrpSpPr>
            <a:grpSpLocks/>
          </p:cNvGrpSpPr>
          <p:nvPr/>
        </p:nvGrpSpPr>
        <p:grpSpPr bwMode="auto">
          <a:xfrm>
            <a:off x="4138613" y="3429000"/>
            <a:ext cx="290512" cy="981075"/>
            <a:chOff x="1354909" y="5072074"/>
            <a:chExt cx="290381" cy="981496"/>
          </a:xfrm>
        </p:grpSpPr>
        <p:sp>
          <p:nvSpPr>
            <p:cNvPr id="42035" name="Obdélník 270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36" name="TextovéPole 271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sp>
          <p:nvSpPr>
            <p:cNvPr id="42037" name="TextovéPole 272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2038" name="TextovéPole 273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4</a:t>
              </a:r>
            </a:p>
          </p:txBody>
        </p:sp>
        <p:cxnSp>
          <p:nvCxnSpPr>
            <p:cNvPr id="42039" name="Přímá spojovací čára 274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40" name="Přímá spojovací čára 275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2021" name="Skupina 290"/>
          <p:cNvGrpSpPr>
            <a:grpSpLocks/>
          </p:cNvGrpSpPr>
          <p:nvPr/>
        </p:nvGrpSpPr>
        <p:grpSpPr bwMode="auto">
          <a:xfrm>
            <a:off x="4568825" y="3429000"/>
            <a:ext cx="288925" cy="981075"/>
            <a:chOff x="1354909" y="5072074"/>
            <a:chExt cx="290381" cy="981496"/>
          </a:xfrm>
        </p:grpSpPr>
        <p:sp>
          <p:nvSpPr>
            <p:cNvPr id="42029" name="Obdélník 291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30" name="TextovéPole 292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sp>
          <p:nvSpPr>
            <p:cNvPr id="42031" name="TextovéPole 293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3</a:t>
              </a:r>
            </a:p>
          </p:txBody>
        </p:sp>
        <p:sp>
          <p:nvSpPr>
            <p:cNvPr id="42032" name="TextovéPole 294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4</a:t>
              </a:r>
            </a:p>
          </p:txBody>
        </p:sp>
        <p:cxnSp>
          <p:nvCxnSpPr>
            <p:cNvPr id="42033" name="Přímá spojovací čára 295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34" name="Přímá spojovací čára 296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2022" name="Skupina 297"/>
          <p:cNvGrpSpPr>
            <a:grpSpLocks/>
          </p:cNvGrpSpPr>
          <p:nvPr/>
        </p:nvGrpSpPr>
        <p:grpSpPr bwMode="auto">
          <a:xfrm>
            <a:off x="7140575" y="3429000"/>
            <a:ext cx="288925" cy="981075"/>
            <a:chOff x="1354909" y="5072074"/>
            <a:chExt cx="290381" cy="981496"/>
          </a:xfrm>
        </p:grpSpPr>
        <p:sp>
          <p:nvSpPr>
            <p:cNvPr id="42023" name="Obdélník 298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2024" name="TextovéPole 299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sp>
          <p:nvSpPr>
            <p:cNvPr id="42025" name="TextovéPole 300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2026" name="TextovéPole 301"/>
            <p:cNvSpPr txBox="1">
              <a:spLocks noChangeArrowheads="1"/>
            </p:cNvSpPr>
            <p:nvPr/>
          </p:nvSpPr>
          <p:spPr bwMode="auto">
            <a:xfrm>
              <a:off x="1357290" y="5072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cxnSp>
          <p:nvCxnSpPr>
            <p:cNvPr id="42027" name="Přímá spojovací čára 302"/>
            <p:cNvCxnSpPr>
              <a:cxnSpLocks noChangeShapeType="1"/>
            </p:cNvCxnSpPr>
            <p:nvPr/>
          </p:nvCxnSpPr>
          <p:spPr bwMode="auto">
            <a:xfrm rot="10800000" flipH="1">
              <a:off x="1357290" y="5715016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2028" name="Přímá spojovací čára 303"/>
            <p:cNvCxnSpPr>
              <a:cxnSpLocks noChangeShapeType="1"/>
            </p:cNvCxnSpPr>
            <p:nvPr/>
          </p:nvCxnSpPr>
          <p:spPr bwMode="auto">
            <a:xfrm rot="10800000" flipH="1">
              <a:off x="1354909" y="538640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ANIMACE: ALGORITMUS LRU</a:t>
            </a:r>
            <a:endParaRPr lang="cs-CZ"/>
          </a:p>
        </p:txBody>
      </p:sp>
      <p:sp>
        <p:nvSpPr>
          <p:cNvPr id="2060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pic>
        <p:nvPicPr>
          <p:cNvPr id="2058" name="ShockwaveFlash1"/>
          <p:cNvPicPr preferRelativeResize="0">
            <a:picLocks noChangeAspect="1"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08100"/>
            <a:ext cx="6096000" cy="485775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Část procesu umístěnou ve FAP nazýváme „rezidentní množinou“ (resident set)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Odkaz mimo rezidentní množinu způsobuje přerušení výpadek stránky (</a:t>
            </a:r>
            <a:r>
              <a:rPr lang="cs-CZ" sz="2100" dirty="0" err="1" smtClean="0"/>
              <a:t>page</a:t>
            </a:r>
            <a:r>
              <a:rPr lang="cs-CZ" sz="2100" dirty="0" smtClean="0"/>
              <a:t> </a:t>
            </a:r>
            <a:r>
              <a:rPr lang="cs-CZ" sz="2100" dirty="0" err="1" smtClean="0"/>
              <a:t>fault</a:t>
            </a:r>
            <a:r>
              <a:rPr lang="cs-CZ" sz="2100" dirty="0" smtClean="0"/>
              <a:t>)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OS označí proces za „čekající“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OS spustí I/O operace a provede nutnou správu paměti pro zavedení odkazované části do FAP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Mezitím běží jiný proces (jiné procesy)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Po zavedení odkazované části se generuje I/O přerušení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OS příslušný proces umístí mezi připravené procesy</a:t>
            </a:r>
          </a:p>
          <a:p>
            <a:pPr marL="395288" eaLnBrk="1" hangingPunct="1">
              <a:lnSpc>
                <a:spcPct val="90000"/>
              </a:lnSpc>
              <a:defRPr/>
            </a:pPr>
            <a:r>
              <a:rPr lang="cs-CZ" sz="2100" dirty="0" smtClean="0"/>
              <a:t>Překlad adresy LAP na adresu FAP se dělá indexováním tabulky PT/ST pomocí hardware CPU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BĚH PROCESŮ VE VIRTUÁLNÍ PAMĚTI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4960937" cy="4824413"/>
          </a:xfrm>
        </p:spPr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V položkách PT se udržuje (HW) čítač (sekvenční číslo nebo logický čas) posledního přístupu ke stránce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čítač má konečnou kapacitu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problém jeho přečtení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Zásobník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zásobník čísel stránek, při přístupu ke stránce je položka odstraněna ze zásobníku a přemístěna na vrchol (na spodu je „oběť“)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Aproximace: iniciálně je bit nastaven na 0, při každém přístupu je nastaven bit přístupu na 1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neznáme pořadí přístupu ke stránkám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víme jen které stránky byly použity</a:t>
            </a:r>
          </a:p>
          <a:p>
            <a:pPr marL="395288" eaLnBrk="1" hangingPunct="1">
              <a:lnSpc>
                <a:spcPct val="80000"/>
              </a:lnSpc>
            </a:pPr>
            <a:endParaRPr lang="cs-CZ" sz="2100" smtClean="0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IMPLEMENTACE POLITIKY LRU</a:t>
            </a:r>
            <a:endParaRPr lang="cs-CZ" dirty="0"/>
          </a:p>
        </p:txBody>
      </p:sp>
      <p:sp>
        <p:nvSpPr>
          <p:cNvPr id="450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45060" name="TextovéPole 44"/>
          <p:cNvSpPr txBox="1">
            <a:spLocks noChangeArrowheads="1"/>
          </p:cNvSpPr>
          <p:nvPr/>
        </p:nvSpPr>
        <p:spPr bwMode="auto">
          <a:xfrm>
            <a:off x="5357813" y="1500188"/>
            <a:ext cx="19288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reference string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57813" y="1857375"/>
          <a:ext cx="3714750" cy="218109"/>
        </p:xfrm>
        <a:graphic>
          <a:graphicData uri="http://schemas.openxmlformats.org/drawingml/2006/table">
            <a:tbl>
              <a:tblPr/>
              <a:tblGrid>
                <a:gridCol w="285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3" marR="4763" marT="47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45075" name="Skupina 7"/>
          <p:cNvGrpSpPr>
            <a:grpSpLocks/>
          </p:cNvGrpSpPr>
          <p:nvPr/>
        </p:nvGrpSpPr>
        <p:grpSpPr bwMode="auto">
          <a:xfrm>
            <a:off x="5786438" y="2143125"/>
            <a:ext cx="290512" cy="1800225"/>
            <a:chOff x="1354909" y="5072074"/>
            <a:chExt cx="290381" cy="981496"/>
          </a:xfrm>
        </p:grpSpPr>
        <p:sp>
          <p:nvSpPr>
            <p:cNvPr id="45095" name="Obdélník 8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5096" name="TextovéPole 9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45097" name="TextovéPole 10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45098" name="TextovéPole 11"/>
            <p:cNvSpPr txBox="1">
              <a:spLocks noChangeArrowheads="1"/>
            </p:cNvSpPr>
            <p:nvPr/>
          </p:nvSpPr>
          <p:spPr bwMode="auto">
            <a:xfrm>
              <a:off x="1354909" y="5072074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cxnSp>
          <p:nvCxnSpPr>
            <p:cNvPr id="45099" name="Přímá spojovací čára 12"/>
            <p:cNvCxnSpPr>
              <a:cxnSpLocks noChangeShapeType="1"/>
            </p:cNvCxnSpPr>
            <p:nvPr/>
          </p:nvCxnSpPr>
          <p:spPr bwMode="auto">
            <a:xfrm rot="10800000" flipH="1">
              <a:off x="1354909" y="5461608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100" name="Přímá spojovací čára 13"/>
            <p:cNvCxnSpPr>
              <a:cxnSpLocks noChangeShapeType="1"/>
            </p:cNvCxnSpPr>
            <p:nvPr/>
          </p:nvCxnSpPr>
          <p:spPr bwMode="auto">
            <a:xfrm rot="10800000" flipH="1">
              <a:off x="1354909" y="526684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101" name="Přímá spojovací čára 14"/>
            <p:cNvCxnSpPr>
              <a:cxnSpLocks noChangeShapeType="1"/>
            </p:cNvCxnSpPr>
            <p:nvPr/>
          </p:nvCxnSpPr>
          <p:spPr bwMode="auto">
            <a:xfrm rot="10800000" flipH="1">
              <a:off x="1354909" y="5656375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102" name="Přímá spojovací čára 15"/>
            <p:cNvCxnSpPr>
              <a:cxnSpLocks noChangeShapeType="1"/>
            </p:cNvCxnSpPr>
            <p:nvPr/>
          </p:nvCxnSpPr>
          <p:spPr bwMode="auto">
            <a:xfrm rot="10800000" flipH="1">
              <a:off x="1354909" y="5851142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5103" name="TextovéPole 16"/>
            <p:cNvSpPr txBox="1">
              <a:spLocks noChangeArrowheads="1"/>
            </p:cNvSpPr>
            <p:nvPr/>
          </p:nvSpPr>
          <p:spPr bwMode="auto">
            <a:xfrm>
              <a:off x="1354909" y="5266841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sp>
          <p:nvSpPr>
            <p:cNvPr id="45104" name="TextovéPole 17"/>
            <p:cNvSpPr txBox="1">
              <a:spLocks noChangeArrowheads="1"/>
            </p:cNvSpPr>
            <p:nvPr/>
          </p:nvSpPr>
          <p:spPr bwMode="auto">
            <a:xfrm>
              <a:off x="1354909" y="5461608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5105" name="TextovéPole 18"/>
            <p:cNvSpPr txBox="1">
              <a:spLocks noChangeArrowheads="1"/>
            </p:cNvSpPr>
            <p:nvPr/>
          </p:nvSpPr>
          <p:spPr bwMode="auto">
            <a:xfrm>
              <a:off x="1354909" y="5656375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sp>
          <p:nvSpPr>
            <p:cNvPr id="45106" name="TextovéPole 19"/>
            <p:cNvSpPr txBox="1">
              <a:spLocks noChangeArrowheads="1"/>
            </p:cNvSpPr>
            <p:nvPr/>
          </p:nvSpPr>
          <p:spPr bwMode="auto">
            <a:xfrm>
              <a:off x="1354909" y="5851142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4</a:t>
              </a:r>
            </a:p>
          </p:txBody>
        </p:sp>
      </p:grpSp>
      <p:grpSp>
        <p:nvGrpSpPr>
          <p:cNvPr id="45076" name="Skupina 20"/>
          <p:cNvGrpSpPr>
            <a:grpSpLocks/>
          </p:cNvGrpSpPr>
          <p:nvPr/>
        </p:nvGrpSpPr>
        <p:grpSpPr bwMode="auto">
          <a:xfrm>
            <a:off x="7215188" y="2143125"/>
            <a:ext cx="290512" cy="1800225"/>
            <a:chOff x="1354909" y="5072074"/>
            <a:chExt cx="290381" cy="981496"/>
          </a:xfrm>
        </p:grpSpPr>
        <p:sp>
          <p:nvSpPr>
            <p:cNvPr id="45083" name="Obdélník 21"/>
            <p:cNvSpPr>
              <a:spLocks noChangeArrowheads="1"/>
            </p:cNvSpPr>
            <p:nvPr/>
          </p:nvSpPr>
          <p:spPr bwMode="auto">
            <a:xfrm>
              <a:off x="1357290" y="5072074"/>
              <a:ext cx="288000" cy="972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45084" name="TextovéPole 22"/>
            <p:cNvSpPr txBox="1">
              <a:spLocks noChangeArrowheads="1"/>
            </p:cNvSpPr>
            <p:nvPr/>
          </p:nvSpPr>
          <p:spPr bwMode="auto">
            <a:xfrm>
              <a:off x="1357290" y="5715016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45085" name="TextovéPole 23"/>
            <p:cNvSpPr txBox="1">
              <a:spLocks noChangeArrowheads="1"/>
            </p:cNvSpPr>
            <p:nvPr/>
          </p:nvSpPr>
          <p:spPr bwMode="auto">
            <a:xfrm>
              <a:off x="1357290" y="5396074"/>
              <a:ext cx="2880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endParaRPr lang="cs-CZ" sz="1600" b="1"/>
            </a:p>
          </p:txBody>
        </p:sp>
        <p:sp>
          <p:nvSpPr>
            <p:cNvPr id="45086" name="TextovéPole 24"/>
            <p:cNvSpPr txBox="1">
              <a:spLocks noChangeArrowheads="1"/>
            </p:cNvSpPr>
            <p:nvPr/>
          </p:nvSpPr>
          <p:spPr bwMode="auto">
            <a:xfrm>
              <a:off x="1354909" y="5072074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7</a:t>
              </a:r>
            </a:p>
          </p:txBody>
        </p:sp>
        <p:cxnSp>
          <p:nvCxnSpPr>
            <p:cNvPr id="45087" name="Přímá spojovací čára 25"/>
            <p:cNvCxnSpPr>
              <a:cxnSpLocks noChangeShapeType="1"/>
            </p:cNvCxnSpPr>
            <p:nvPr/>
          </p:nvCxnSpPr>
          <p:spPr bwMode="auto">
            <a:xfrm rot="10800000" flipH="1">
              <a:off x="1354909" y="5461608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088" name="Přímá spojovací čára 26"/>
            <p:cNvCxnSpPr>
              <a:cxnSpLocks noChangeShapeType="1"/>
            </p:cNvCxnSpPr>
            <p:nvPr/>
          </p:nvCxnSpPr>
          <p:spPr bwMode="auto">
            <a:xfrm rot="10800000" flipH="1">
              <a:off x="1354909" y="5266841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089" name="Přímá spojovací čára 27"/>
            <p:cNvCxnSpPr>
              <a:cxnSpLocks noChangeShapeType="1"/>
            </p:cNvCxnSpPr>
            <p:nvPr/>
          </p:nvCxnSpPr>
          <p:spPr bwMode="auto">
            <a:xfrm rot="10800000" flipH="1">
              <a:off x="1354909" y="5656375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5090" name="Přímá spojovací čára 28"/>
            <p:cNvCxnSpPr>
              <a:cxnSpLocks noChangeShapeType="1"/>
            </p:cNvCxnSpPr>
            <p:nvPr/>
          </p:nvCxnSpPr>
          <p:spPr bwMode="auto">
            <a:xfrm rot="10800000" flipH="1">
              <a:off x="1354909" y="5851142"/>
              <a:ext cx="288000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45091" name="TextovéPole 29"/>
            <p:cNvSpPr txBox="1">
              <a:spLocks noChangeArrowheads="1"/>
            </p:cNvSpPr>
            <p:nvPr/>
          </p:nvSpPr>
          <p:spPr bwMode="auto">
            <a:xfrm>
              <a:off x="1354909" y="5266841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2</a:t>
              </a:r>
            </a:p>
          </p:txBody>
        </p:sp>
        <p:sp>
          <p:nvSpPr>
            <p:cNvPr id="45092" name="TextovéPole 30"/>
            <p:cNvSpPr txBox="1">
              <a:spLocks noChangeArrowheads="1"/>
            </p:cNvSpPr>
            <p:nvPr/>
          </p:nvSpPr>
          <p:spPr bwMode="auto">
            <a:xfrm>
              <a:off x="1354909" y="5461608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1</a:t>
              </a:r>
            </a:p>
          </p:txBody>
        </p:sp>
        <p:sp>
          <p:nvSpPr>
            <p:cNvPr id="45093" name="TextovéPole 31"/>
            <p:cNvSpPr txBox="1">
              <a:spLocks noChangeArrowheads="1"/>
            </p:cNvSpPr>
            <p:nvPr/>
          </p:nvSpPr>
          <p:spPr bwMode="auto">
            <a:xfrm>
              <a:off x="1354909" y="5656375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0</a:t>
              </a:r>
            </a:p>
          </p:txBody>
        </p:sp>
        <p:sp>
          <p:nvSpPr>
            <p:cNvPr id="45094" name="TextovéPole 32"/>
            <p:cNvSpPr txBox="1">
              <a:spLocks noChangeArrowheads="1"/>
            </p:cNvSpPr>
            <p:nvPr/>
          </p:nvSpPr>
          <p:spPr bwMode="auto">
            <a:xfrm>
              <a:off x="1354909" y="5851142"/>
              <a:ext cx="288000" cy="184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4</a:t>
              </a:r>
            </a:p>
          </p:txBody>
        </p:sp>
      </p:grpSp>
      <p:sp>
        <p:nvSpPr>
          <p:cNvPr id="45077" name="TextovéPole 44"/>
          <p:cNvSpPr txBox="1">
            <a:spLocks noChangeArrowheads="1"/>
          </p:cNvSpPr>
          <p:nvPr/>
        </p:nvSpPr>
        <p:spPr bwMode="auto">
          <a:xfrm>
            <a:off x="5429250" y="3929063"/>
            <a:ext cx="10001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stack </a:t>
            </a:r>
          </a:p>
          <a:p>
            <a:pPr algn="ctr"/>
            <a:r>
              <a:rPr lang="cs-CZ" sz="1400" b="1"/>
              <a:t>before</a:t>
            </a:r>
          </a:p>
          <a:p>
            <a:pPr algn="ctr"/>
            <a:r>
              <a:rPr lang="cs-CZ" sz="1400" b="1"/>
              <a:t>a</a:t>
            </a:r>
          </a:p>
        </p:txBody>
      </p:sp>
      <p:sp>
        <p:nvSpPr>
          <p:cNvPr id="45078" name="TextovéPole 44"/>
          <p:cNvSpPr txBox="1">
            <a:spLocks noChangeArrowheads="1"/>
          </p:cNvSpPr>
          <p:nvPr/>
        </p:nvSpPr>
        <p:spPr bwMode="auto">
          <a:xfrm>
            <a:off x="6858000" y="3929063"/>
            <a:ext cx="100012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stack </a:t>
            </a:r>
          </a:p>
          <a:p>
            <a:pPr algn="ctr"/>
            <a:r>
              <a:rPr lang="cs-CZ" sz="1400" b="1"/>
              <a:t>after</a:t>
            </a:r>
          </a:p>
          <a:p>
            <a:pPr algn="ctr"/>
            <a:r>
              <a:rPr lang="cs-CZ" sz="1400" b="1"/>
              <a:t>b</a:t>
            </a:r>
          </a:p>
        </p:txBody>
      </p:sp>
      <p:sp>
        <p:nvSpPr>
          <p:cNvPr id="45079" name="TextovéPole 44"/>
          <p:cNvSpPr txBox="1">
            <a:spLocks noChangeArrowheads="1"/>
          </p:cNvSpPr>
          <p:nvPr/>
        </p:nvSpPr>
        <p:spPr bwMode="auto">
          <a:xfrm>
            <a:off x="8001000" y="24288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a</a:t>
            </a:r>
          </a:p>
        </p:txBody>
      </p:sp>
      <p:sp>
        <p:nvSpPr>
          <p:cNvPr id="45080" name="TextovéPole 44"/>
          <p:cNvSpPr txBox="1">
            <a:spLocks noChangeArrowheads="1"/>
          </p:cNvSpPr>
          <p:nvPr/>
        </p:nvSpPr>
        <p:spPr bwMode="auto">
          <a:xfrm>
            <a:off x="8286750" y="24288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b</a:t>
            </a:r>
          </a:p>
        </p:txBody>
      </p:sp>
      <p:cxnSp>
        <p:nvCxnSpPr>
          <p:cNvPr id="45081" name="Přímá spojovací šipka 38"/>
          <p:cNvCxnSpPr>
            <a:cxnSpLocks noChangeShapeType="1"/>
            <a:stCxn id="45079" idx="0"/>
          </p:cNvCxnSpPr>
          <p:nvPr/>
        </p:nvCxnSpPr>
        <p:spPr bwMode="auto">
          <a:xfrm rot="5400000" flipH="1" flipV="1">
            <a:off x="8001794" y="2213769"/>
            <a:ext cx="4286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5082" name="Přímá spojovací šipka 39"/>
          <p:cNvCxnSpPr>
            <a:cxnSpLocks noChangeShapeType="1"/>
          </p:cNvCxnSpPr>
          <p:nvPr/>
        </p:nvCxnSpPr>
        <p:spPr bwMode="auto">
          <a:xfrm rot="5400000" flipH="1" flipV="1">
            <a:off x="8287544" y="2213769"/>
            <a:ext cx="428625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smtClean="0"/>
              <a:t>ANIMACE: IMPLEMENTACE POLITIKY LRU</a:t>
            </a:r>
            <a:endParaRPr lang="cs-CZ" sz="3200"/>
          </a:p>
        </p:txBody>
      </p:sp>
      <p:sp>
        <p:nvSpPr>
          <p:cNvPr id="3083" name="Zástupný symbol pro zápatí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pic>
        <p:nvPicPr>
          <p:cNvPr id="3081" name="ShockwaveFlash1"/>
          <p:cNvPicPr preferRelativeResize="0">
            <a:picLocks noChangeAspect="1"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08100"/>
            <a:ext cx="6096000" cy="485775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Také nazývané „Máš ještě šanci“</a:t>
            </a:r>
          </a:p>
          <a:p>
            <a:pPr marL="395288" eaLnBrk="1" hangingPunct="1"/>
            <a:r>
              <a:rPr lang="cs-CZ" sz="2600" smtClean="0"/>
              <a:t>Výběr oběti – cyklické procházení </a:t>
            </a:r>
            <a:br>
              <a:rPr lang="cs-CZ" sz="2600" smtClean="0"/>
            </a:br>
            <a:r>
              <a:rPr lang="cs-CZ" sz="2600" smtClean="0"/>
              <a:t>(podobně jako FIFO)</a:t>
            </a:r>
          </a:p>
          <a:p>
            <a:pPr marL="395288" eaLnBrk="1" hangingPunct="1"/>
            <a:r>
              <a:rPr lang="cs-CZ" sz="2600" smtClean="0"/>
              <a:t>Odkazem na stránku stránka se nastaví příznak</a:t>
            </a:r>
          </a:p>
          <a:p>
            <a:pPr marL="719138" lvl="1" eaLnBrk="1" hangingPunct="1"/>
            <a:r>
              <a:rPr lang="cs-CZ" smtClean="0"/>
              <a:t>ani násobné odkazy příznak nezvyšují, jen nastavují</a:t>
            </a:r>
          </a:p>
          <a:p>
            <a:pPr marL="395288" eaLnBrk="1" hangingPunct="1"/>
            <a:r>
              <a:rPr lang="cs-CZ" sz="2600" smtClean="0"/>
              <a:t>Oběť, která nemá nastaven příznak a je na řadě </a:t>
            </a:r>
            <a:br>
              <a:rPr lang="cs-CZ" sz="2600" smtClean="0"/>
            </a:br>
            <a:r>
              <a:rPr lang="cs-CZ" sz="2600" smtClean="0"/>
              <a:t>při kruhovém procházení je nahrazovaná</a:t>
            </a:r>
          </a:p>
          <a:p>
            <a:pPr marL="395288" eaLnBrk="1" hangingPunct="1"/>
            <a:r>
              <a:rPr lang="cs-CZ" sz="2600" smtClean="0"/>
              <a:t>Experimenty ukazují, že optimalita algoritmu se blíží skutečnému LRU</a:t>
            </a:r>
          </a:p>
          <a:p>
            <a:pPr marL="395288" eaLnBrk="1" hangingPunct="1"/>
            <a:endParaRPr lang="cs-CZ" sz="2600" smtClean="0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DRUHÁ ŠANCE</a:t>
            </a:r>
            <a:endParaRPr lang="cs-CZ" dirty="0"/>
          </a:p>
        </p:txBody>
      </p:sp>
      <p:sp>
        <p:nvSpPr>
          <p:cNvPr id="4813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Implementace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Množina rámců kandidujících na nahrazení je organizována jako cyklický buffer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Když se stránka nahradí, ukazatel se posune na příští rámec v bufferu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Pro každý rámec se nastavuje „use bit“ </a:t>
            </a:r>
            <a:r>
              <a:rPr lang="en-US" smtClean="0"/>
              <a:t>na</a:t>
            </a:r>
            <a:r>
              <a:rPr lang="cs-CZ" smtClean="0"/>
              <a:t> 1 když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se do rámce zavede stránka poprvé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kdykoliv se odpovídající stránka referencuje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Když se má nalézt oběť, nahradí se stránka v prvním rámci s „use bit“ nastaveným na 0.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Při hledání kandidáta na nahrazení se každý „use bit“ nastavený na 1 nastavuje na 0</a:t>
            </a: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DRUHÁ ŠANCE (2)</a:t>
            </a:r>
            <a:endParaRPr lang="cs-CZ" dirty="0"/>
          </a:p>
        </p:txBody>
      </p:sp>
      <p:sp>
        <p:nvSpPr>
          <p:cNvPr id="491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DRUHÁ ŠANCE (3)</a:t>
            </a:r>
            <a:endParaRPr lang="cs-CZ" dirty="0"/>
          </a:p>
        </p:txBody>
      </p:sp>
      <p:sp>
        <p:nvSpPr>
          <p:cNvPr id="5017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50179" name="Skupina 7"/>
          <p:cNvGrpSpPr>
            <a:grpSpLocks/>
          </p:cNvGrpSpPr>
          <p:nvPr/>
        </p:nvGrpSpPr>
        <p:grpSpPr bwMode="auto">
          <a:xfrm>
            <a:off x="1493838" y="1643063"/>
            <a:ext cx="285750" cy="285750"/>
            <a:chOff x="2857488" y="1928802"/>
            <a:chExt cx="285752" cy="285752"/>
          </a:xfrm>
        </p:grpSpPr>
        <p:sp>
          <p:nvSpPr>
            <p:cNvPr id="50258" name="Obdélník 4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59" name="TextovéPole 5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0</a:t>
              </a:r>
            </a:p>
          </p:txBody>
        </p:sp>
      </p:grpSp>
      <p:grpSp>
        <p:nvGrpSpPr>
          <p:cNvPr id="50180" name="Skupina 8"/>
          <p:cNvGrpSpPr>
            <a:grpSpLocks/>
          </p:cNvGrpSpPr>
          <p:nvPr/>
        </p:nvGrpSpPr>
        <p:grpSpPr bwMode="auto">
          <a:xfrm>
            <a:off x="1493838" y="2214563"/>
            <a:ext cx="285750" cy="285750"/>
            <a:chOff x="2857488" y="1928802"/>
            <a:chExt cx="285752" cy="285752"/>
          </a:xfrm>
        </p:grpSpPr>
        <p:sp>
          <p:nvSpPr>
            <p:cNvPr id="50256" name="Obdélník 9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57" name="TextovéPole 10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0</a:t>
              </a:r>
            </a:p>
          </p:txBody>
        </p:sp>
      </p:grpSp>
      <p:grpSp>
        <p:nvGrpSpPr>
          <p:cNvPr id="50181" name="Skupina 11"/>
          <p:cNvGrpSpPr>
            <a:grpSpLocks/>
          </p:cNvGrpSpPr>
          <p:nvPr/>
        </p:nvGrpSpPr>
        <p:grpSpPr bwMode="auto">
          <a:xfrm>
            <a:off x="1493838" y="2786063"/>
            <a:ext cx="285750" cy="285750"/>
            <a:chOff x="2857488" y="1928802"/>
            <a:chExt cx="285752" cy="285752"/>
          </a:xfrm>
        </p:grpSpPr>
        <p:sp>
          <p:nvSpPr>
            <p:cNvPr id="50254" name="Obdélník 12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55" name="TextovéPole 13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1</a:t>
              </a:r>
            </a:p>
          </p:txBody>
        </p:sp>
      </p:grpSp>
      <p:grpSp>
        <p:nvGrpSpPr>
          <p:cNvPr id="50182" name="Skupina 14"/>
          <p:cNvGrpSpPr>
            <a:grpSpLocks/>
          </p:cNvGrpSpPr>
          <p:nvPr/>
        </p:nvGrpSpPr>
        <p:grpSpPr bwMode="auto">
          <a:xfrm>
            <a:off x="1493838" y="3357563"/>
            <a:ext cx="285750" cy="285750"/>
            <a:chOff x="2857488" y="1928802"/>
            <a:chExt cx="285752" cy="285752"/>
          </a:xfrm>
        </p:grpSpPr>
        <p:sp>
          <p:nvSpPr>
            <p:cNvPr id="50252" name="Obdélník 15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53" name="TextovéPole 16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1</a:t>
              </a:r>
            </a:p>
          </p:txBody>
        </p:sp>
      </p:grpSp>
      <p:grpSp>
        <p:nvGrpSpPr>
          <p:cNvPr id="50183" name="Skupina 17"/>
          <p:cNvGrpSpPr>
            <a:grpSpLocks/>
          </p:cNvGrpSpPr>
          <p:nvPr/>
        </p:nvGrpSpPr>
        <p:grpSpPr bwMode="auto">
          <a:xfrm>
            <a:off x="1493838" y="3929063"/>
            <a:ext cx="285750" cy="285750"/>
            <a:chOff x="2857488" y="1928802"/>
            <a:chExt cx="285752" cy="285752"/>
          </a:xfrm>
        </p:grpSpPr>
        <p:sp>
          <p:nvSpPr>
            <p:cNvPr id="50250" name="Obdélník 18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51" name="TextovéPole 19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0</a:t>
              </a:r>
            </a:p>
          </p:txBody>
        </p:sp>
      </p:grpSp>
      <p:grpSp>
        <p:nvGrpSpPr>
          <p:cNvPr id="50184" name="Skupina 20"/>
          <p:cNvGrpSpPr>
            <a:grpSpLocks/>
          </p:cNvGrpSpPr>
          <p:nvPr/>
        </p:nvGrpSpPr>
        <p:grpSpPr bwMode="auto">
          <a:xfrm>
            <a:off x="1493838" y="4714875"/>
            <a:ext cx="285750" cy="285750"/>
            <a:chOff x="2857488" y="1928802"/>
            <a:chExt cx="285752" cy="285752"/>
          </a:xfrm>
        </p:grpSpPr>
        <p:sp>
          <p:nvSpPr>
            <p:cNvPr id="50248" name="Obdélník 21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49" name="TextovéPole 22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1</a:t>
              </a:r>
            </a:p>
          </p:txBody>
        </p:sp>
      </p:grpSp>
      <p:grpSp>
        <p:nvGrpSpPr>
          <p:cNvPr id="50185" name="Skupina 23"/>
          <p:cNvGrpSpPr>
            <a:grpSpLocks/>
          </p:cNvGrpSpPr>
          <p:nvPr/>
        </p:nvGrpSpPr>
        <p:grpSpPr bwMode="auto">
          <a:xfrm>
            <a:off x="1493838" y="5286375"/>
            <a:ext cx="285750" cy="285750"/>
            <a:chOff x="2857488" y="1928802"/>
            <a:chExt cx="285752" cy="285752"/>
          </a:xfrm>
        </p:grpSpPr>
        <p:sp>
          <p:nvSpPr>
            <p:cNvPr id="50246" name="Obdélník 24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47" name="TextovéPole 25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1</a:t>
              </a:r>
            </a:p>
          </p:txBody>
        </p:sp>
      </p:grpSp>
      <p:sp>
        <p:nvSpPr>
          <p:cNvPr id="50186" name="TextovéPole 44"/>
          <p:cNvSpPr txBox="1">
            <a:spLocks noChangeArrowheads="1"/>
          </p:cNvSpPr>
          <p:nvPr/>
        </p:nvSpPr>
        <p:spPr bwMode="auto">
          <a:xfrm>
            <a:off x="1000125" y="1143000"/>
            <a:ext cx="13573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reference bits</a:t>
            </a:r>
          </a:p>
        </p:txBody>
      </p:sp>
      <p:sp>
        <p:nvSpPr>
          <p:cNvPr id="50187" name="TextovéPole 44"/>
          <p:cNvSpPr txBox="1">
            <a:spLocks noChangeArrowheads="1"/>
          </p:cNvSpPr>
          <p:nvPr/>
        </p:nvSpPr>
        <p:spPr bwMode="auto">
          <a:xfrm>
            <a:off x="2643188" y="1143000"/>
            <a:ext cx="1000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pages</a:t>
            </a:r>
          </a:p>
        </p:txBody>
      </p:sp>
      <p:sp>
        <p:nvSpPr>
          <p:cNvPr id="50188" name="TextovéPole 44"/>
          <p:cNvSpPr txBox="1">
            <a:spLocks noChangeArrowheads="1"/>
          </p:cNvSpPr>
          <p:nvPr/>
        </p:nvSpPr>
        <p:spPr bwMode="auto">
          <a:xfrm>
            <a:off x="1000125" y="5857875"/>
            <a:ext cx="3000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circular queue of pages</a:t>
            </a:r>
          </a:p>
          <a:p>
            <a:pPr algn="ctr"/>
            <a:r>
              <a:rPr lang="cs-CZ" sz="1400"/>
              <a:t>(a)</a:t>
            </a:r>
          </a:p>
        </p:txBody>
      </p:sp>
      <p:sp>
        <p:nvSpPr>
          <p:cNvPr id="50189" name="TextovéPole 44"/>
          <p:cNvSpPr txBox="1">
            <a:spLocks noChangeArrowheads="1"/>
          </p:cNvSpPr>
          <p:nvPr/>
        </p:nvSpPr>
        <p:spPr bwMode="auto">
          <a:xfrm>
            <a:off x="5286375" y="5857875"/>
            <a:ext cx="3000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circular queue of pages</a:t>
            </a:r>
          </a:p>
          <a:p>
            <a:pPr algn="ctr"/>
            <a:r>
              <a:rPr lang="cs-CZ" sz="1400"/>
              <a:t>(b)</a:t>
            </a:r>
          </a:p>
        </p:txBody>
      </p:sp>
      <p:sp>
        <p:nvSpPr>
          <p:cNvPr id="31" name="TextovéPole 44"/>
          <p:cNvSpPr txBox="1">
            <a:spLocks noChangeArrowheads="1"/>
          </p:cNvSpPr>
          <p:nvPr/>
        </p:nvSpPr>
        <p:spPr bwMode="auto">
          <a:xfrm>
            <a:off x="1500188" y="4214813"/>
            <a:ext cx="4000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">
            <a:spAutoFit/>
          </a:bodyPr>
          <a:lstStyle/>
          <a:p>
            <a:pPr algn="ctr">
              <a:defRPr/>
            </a:pPr>
            <a:r>
              <a:rPr lang="cs-CZ" sz="1400" b="1" dirty="0"/>
              <a:t>…</a:t>
            </a:r>
          </a:p>
        </p:txBody>
      </p:sp>
      <p:sp>
        <p:nvSpPr>
          <p:cNvPr id="50191" name="Obdélník 32"/>
          <p:cNvSpPr>
            <a:spLocks noChangeArrowheads="1"/>
          </p:cNvSpPr>
          <p:nvPr/>
        </p:nvSpPr>
        <p:spPr bwMode="auto">
          <a:xfrm>
            <a:off x="3000375" y="1643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192" name="Obdélník 35"/>
          <p:cNvSpPr>
            <a:spLocks noChangeArrowheads="1"/>
          </p:cNvSpPr>
          <p:nvPr/>
        </p:nvSpPr>
        <p:spPr bwMode="auto">
          <a:xfrm>
            <a:off x="3000375" y="22145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193" name="Obdélník 38"/>
          <p:cNvSpPr>
            <a:spLocks noChangeArrowheads="1"/>
          </p:cNvSpPr>
          <p:nvPr/>
        </p:nvSpPr>
        <p:spPr bwMode="auto">
          <a:xfrm>
            <a:off x="3000375" y="2786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194" name="Obdélník 41"/>
          <p:cNvSpPr>
            <a:spLocks noChangeArrowheads="1"/>
          </p:cNvSpPr>
          <p:nvPr/>
        </p:nvSpPr>
        <p:spPr bwMode="auto">
          <a:xfrm>
            <a:off x="3000375" y="33575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195" name="Obdélník 44"/>
          <p:cNvSpPr>
            <a:spLocks noChangeArrowheads="1"/>
          </p:cNvSpPr>
          <p:nvPr/>
        </p:nvSpPr>
        <p:spPr bwMode="auto">
          <a:xfrm>
            <a:off x="3000375" y="3929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196" name="Obdélník 47"/>
          <p:cNvSpPr>
            <a:spLocks noChangeArrowheads="1"/>
          </p:cNvSpPr>
          <p:nvPr/>
        </p:nvSpPr>
        <p:spPr bwMode="auto">
          <a:xfrm>
            <a:off x="3000375" y="47148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197" name="Obdélník 50"/>
          <p:cNvSpPr>
            <a:spLocks noChangeArrowheads="1"/>
          </p:cNvSpPr>
          <p:nvPr/>
        </p:nvSpPr>
        <p:spPr bwMode="auto">
          <a:xfrm>
            <a:off x="3000375" y="52863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4" name="TextovéPole 44"/>
          <p:cNvSpPr txBox="1">
            <a:spLocks noChangeArrowheads="1"/>
          </p:cNvSpPr>
          <p:nvPr/>
        </p:nvSpPr>
        <p:spPr bwMode="auto">
          <a:xfrm>
            <a:off x="3000375" y="4214813"/>
            <a:ext cx="4000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">
            <a:spAutoFit/>
          </a:bodyPr>
          <a:lstStyle/>
          <a:p>
            <a:pPr algn="ctr">
              <a:defRPr/>
            </a:pPr>
            <a:r>
              <a:rPr lang="cs-CZ" sz="1400" b="1" dirty="0"/>
              <a:t>…</a:t>
            </a:r>
          </a:p>
        </p:txBody>
      </p:sp>
      <p:sp>
        <p:nvSpPr>
          <p:cNvPr id="50199" name="Šipka dolů 61"/>
          <p:cNvSpPr>
            <a:spLocks noChangeArrowheads="1"/>
          </p:cNvSpPr>
          <p:nvPr/>
        </p:nvSpPr>
        <p:spPr bwMode="auto">
          <a:xfrm>
            <a:off x="3071813" y="192881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00" name="Šipka dolů 62"/>
          <p:cNvSpPr>
            <a:spLocks noChangeArrowheads="1"/>
          </p:cNvSpPr>
          <p:nvPr/>
        </p:nvSpPr>
        <p:spPr bwMode="auto">
          <a:xfrm>
            <a:off x="3071813" y="250031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01" name="Šipka dolů 63"/>
          <p:cNvSpPr>
            <a:spLocks noChangeArrowheads="1"/>
          </p:cNvSpPr>
          <p:nvPr/>
        </p:nvSpPr>
        <p:spPr bwMode="auto">
          <a:xfrm>
            <a:off x="3071813" y="307181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02" name="Šipka dolů 64"/>
          <p:cNvSpPr>
            <a:spLocks noChangeArrowheads="1"/>
          </p:cNvSpPr>
          <p:nvPr/>
        </p:nvSpPr>
        <p:spPr bwMode="auto">
          <a:xfrm>
            <a:off x="3071813" y="364331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03" name="Šipka dolů 65"/>
          <p:cNvSpPr>
            <a:spLocks noChangeArrowheads="1"/>
          </p:cNvSpPr>
          <p:nvPr/>
        </p:nvSpPr>
        <p:spPr bwMode="auto">
          <a:xfrm>
            <a:off x="3071813" y="5000625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50204" name="Tvar 70"/>
          <p:cNvCxnSpPr>
            <a:cxnSpLocks noChangeShapeType="1"/>
            <a:stCxn id="50197" idx="2"/>
            <a:endCxn id="50191" idx="0"/>
          </p:cNvCxnSpPr>
          <p:nvPr/>
        </p:nvCxnSpPr>
        <p:spPr bwMode="auto">
          <a:xfrm rot="5400000" flipH="1">
            <a:off x="1177132" y="3607594"/>
            <a:ext cx="3930650" cy="1587"/>
          </a:xfrm>
          <a:prstGeom prst="curvedConnector5">
            <a:avLst>
              <a:gd name="adj1" fmla="val -5819"/>
              <a:gd name="adj2" fmla="val -37388176"/>
              <a:gd name="adj3" fmla="val 10613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0205" name="Šipka dolů 73"/>
          <p:cNvSpPr>
            <a:spLocks noChangeArrowheads="1"/>
          </p:cNvSpPr>
          <p:nvPr/>
        </p:nvSpPr>
        <p:spPr bwMode="auto">
          <a:xfrm rot="-5400000">
            <a:off x="1268412" y="278606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06" name="TextovéPole 44"/>
          <p:cNvSpPr txBox="1">
            <a:spLocks noChangeArrowheads="1"/>
          </p:cNvSpPr>
          <p:nvPr/>
        </p:nvSpPr>
        <p:spPr bwMode="auto">
          <a:xfrm>
            <a:off x="214313" y="2643188"/>
            <a:ext cx="1071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next</a:t>
            </a:r>
          </a:p>
          <a:p>
            <a:pPr algn="ctr"/>
            <a:r>
              <a:rPr lang="cs-CZ" sz="1400"/>
              <a:t>victim</a:t>
            </a:r>
          </a:p>
        </p:txBody>
      </p:sp>
      <p:grpSp>
        <p:nvGrpSpPr>
          <p:cNvPr id="50207" name="Skupina 116"/>
          <p:cNvGrpSpPr>
            <a:grpSpLocks/>
          </p:cNvGrpSpPr>
          <p:nvPr/>
        </p:nvGrpSpPr>
        <p:grpSpPr bwMode="auto">
          <a:xfrm>
            <a:off x="5851525" y="1643063"/>
            <a:ext cx="285750" cy="285750"/>
            <a:chOff x="2857488" y="1928802"/>
            <a:chExt cx="285752" cy="285752"/>
          </a:xfrm>
        </p:grpSpPr>
        <p:sp>
          <p:nvSpPr>
            <p:cNvPr id="50244" name="Obdélník 117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45" name="TextovéPole 118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0</a:t>
              </a:r>
            </a:p>
          </p:txBody>
        </p:sp>
      </p:grpSp>
      <p:grpSp>
        <p:nvGrpSpPr>
          <p:cNvPr id="50208" name="Skupina 119"/>
          <p:cNvGrpSpPr>
            <a:grpSpLocks/>
          </p:cNvGrpSpPr>
          <p:nvPr/>
        </p:nvGrpSpPr>
        <p:grpSpPr bwMode="auto">
          <a:xfrm>
            <a:off x="5851525" y="2214563"/>
            <a:ext cx="285750" cy="285750"/>
            <a:chOff x="2857488" y="1928802"/>
            <a:chExt cx="285752" cy="285752"/>
          </a:xfrm>
        </p:grpSpPr>
        <p:sp>
          <p:nvSpPr>
            <p:cNvPr id="50242" name="Obdélník 120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43" name="TextovéPole 121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0</a:t>
              </a:r>
            </a:p>
          </p:txBody>
        </p:sp>
      </p:grpSp>
      <p:grpSp>
        <p:nvGrpSpPr>
          <p:cNvPr id="50209" name="Skupina 122"/>
          <p:cNvGrpSpPr>
            <a:grpSpLocks/>
          </p:cNvGrpSpPr>
          <p:nvPr/>
        </p:nvGrpSpPr>
        <p:grpSpPr bwMode="auto">
          <a:xfrm>
            <a:off x="5851525" y="2786063"/>
            <a:ext cx="285750" cy="285750"/>
            <a:chOff x="2857488" y="1928802"/>
            <a:chExt cx="285752" cy="285752"/>
          </a:xfrm>
        </p:grpSpPr>
        <p:sp>
          <p:nvSpPr>
            <p:cNvPr id="50240" name="Obdélník 123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41" name="TextovéPole 124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0</a:t>
              </a:r>
            </a:p>
          </p:txBody>
        </p:sp>
      </p:grpSp>
      <p:grpSp>
        <p:nvGrpSpPr>
          <p:cNvPr id="50210" name="Skupina 125"/>
          <p:cNvGrpSpPr>
            <a:grpSpLocks/>
          </p:cNvGrpSpPr>
          <p:nvPr/>
        </p:nvGrpSpPr>
        <p:grpSpPr bwMode="auto">
          <a:xfrm>
            <a:off x="5851525" y="3357563"/>
            <a:ext cx="285750" cy="285750"/>
            <a:chOff x="2857488" y="1928802"/>
            <a:chExt cx="285752" cy="285752"/>
          </a:xfrm>
        </p:grpSpPr>
        <p:sp>
          <p:nvSpPr>
            <p:cNvPr id="50238" name="Obdélník 126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39" name="TextovéPole 127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0</a:t>
              </a:r>
            </a:p>
          </p:txBody>
        </p:sp>
      </p:grpSp>
      <p:grpSp>
        <p:nvGrpSpPr>
          <p:cNvPr id="50211" name="Skupina 128"/>
          <p:cNvGrpSpPr>
            <a:grpSpLocks/>
          </p:cNvGrpSpPr>
          <p:nvPr/>
        </p:nvGrpSpPr>
        <p:grpSpPr bwMode="auto">
          <a:xfrm>
            <a:off x="5851525" y="3929063"/>
            <a:ext cx="285750" cy="285750"/>
            <a:chOff x="2857488" y="1928802"/>
            <a:chExt cx="285752" cy="285752"/>
          </a:xfrm>
        </p:grpSpPr>
        <p:sp>
          <p:nvSpPr>
            <p:cNvPr id="50236" name="Obdélník 129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37" name="TextovéPole 130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0</a:t>
              </a:r>
            </a:p>
          </p:txBody>
        </p:sp>
      </p:grpSp>
      <p:grpSp>
        <p:nvGrpSpPr>
          <p:cNvPr id="50212" name="Skupina 131"/>
          <p:cNvGrpSpPr>
            <a:grpSpLocks/>
          </p:cNvGrpSpPr>
          <p:nvPr/>
        </p:nvGrpSpPr>
        <p:grpSpPr bwMode="auto">
          <a:xfrm>
            <a:off x="5851525" y="4714875"/>
            <a:ext cx="285750" cy="285750"/>
            <a:chOff x="2857488" y="1928802"/>
            <a:chExt cx="285752" cy="285752"/>
          </a:xfrm>
        </p:grpSpPr>
        <p:sp>
          <p:nvSpPr>
            <p:cNvPr id="50234" name="Obdélník 132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35" name="TextovéPole 133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1</a:t>
              </a:r>
            </a:p>
          </p:txBody>
        </p:sp>
      </p:grpSp>
      <p:grpSp>
        <p:nvGrpSpPr>
          <p:cNvPr id="50213" name="Skupina 134"/>
          <p:cNvGrpSpPr>
            <a:grpSpLocks/>
          </p:cNvGrpSpPr>
          <p:nvPr/>
        </p:nvGrpSpPr>
        <p:grpSpPr bwMode="auto">
          <a:xfrm>
            <a:off x="5851525" y="5286375"/>
            <a:ext cx="285750" cy="285750"/>
            <a:chOff x="2857488" y="1928802"/>
            <a:chExt cx="285752" cy="285752"/>
          </a:xfrm>
        </p:grpSpPr>
        <p:sp>
          <p:nvSpPr>
            <p:cNvPr id="50232" name="Obdélník 135"/>
            <p:cNvSpPr>
              <a:spLocks noChangeArrowheads="1"/>
            </p:cNvSpPr>
            <p:nvPr/>
          </p:nvSpPr>
          <p:spPr bwMode="auto">
            <a:xfrm>
              <a:off x="2857488" y="1928802"/>
              <a:ext cx="285752" cy="285752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50233" name="TextovéPole 136"/>
            <p:cNvSpPr txBox="1">
              <a:spLocks noChangeArrowheads="1"/>
            </p:cNvSpPr>
            <p:nvPr/>
          </p:nvSpPr>
          <p:spPr bwMode="auto">
            <a:xfrm>
              <a:off x="2857488" y="1928802"/>
              <a:ext cx="285752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200" b="1"/>
                <a:t>1</a:t>
              </a:r>
            </a:p>
          </p:txBody>
        </p:sp>
      </p:grpSp>
      <p:sp>
        <p:nvSpPr>
          <p:cNvPr id="50214" name="TextovéPole 44"/>
          <p:cNvSpPr txBox="1">
            <a:spLocks noChangeArrowheads="1"/>
          </p:cNvSpPr>
          <p:nvPr/>
        </p:nvSpPr>
        <p:spPr bwMode="auto">
          <a:xfrm>
            <a:off x="5357813" y="1143000"/>
            <a:ext cx="1357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reference bits</a:t>
            </a:r>
          </a:p>
        </p:txBody>
      </p:sp>
      <p:sp>
        <p:nvSpPr>
          <p:cNvPr id="50215" name="TextovéPole 44"/>
          <p:cNvSpPr txBox="1">
            <a:spLocks noChangeArrowheads="1"/>
          </p:cNvSpPr>
          <p:nvPr/>
        </p:nvSpPr>
        <p:spPr bwMode="auto">
          <a:xfrm>
            <a:off x="7000875" y="1143000"/>
            <a:ext cx="1000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pages</a:t>
            </a:r>
          </a:p>
        </p:txBody>
      </p:sp>
      <p:sp>
        <p:nvSpPr>
          <p:cNvPr id="140" name="TextovéPole 44"/>
          <p:cNvSpPr txBox="1">
            <a:spLocks noChangeArrowheads="1"/>
          </p:cNvSpPr>
          <p:nvPr/>
        </p:nvSpPr>
        <p:spPr bwMode="auto">
          <a:xfrm>
            <a:off x="5857875" y="4214813"/>
            <a:ext cx="4000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">
            <a:spAutoFit/>
          </a:bodyPr>
          <a:lstStyle/>
          <a:p>
            <a:pPr algn="ctr">
              <a:defRPr/>
            </a:pPr>
            <a:r>
              <a:rPr lang="cs-CZ" sz="1400" b="1" dirty="0"/>
              <a:t>…</a:t>
            </a:r>
          </a:p>
        </p:txBody>
      </p:sp>
      <p:sp>
        <p:nvSpPr>
          <p:cNvPr id="50217" name="Obdélník 140"/>
          <p:cNvSpPr>
            <a:spLocks noChangeArrowheads="1"/>
          </p:cNvSpPr>
          <p:nvPr/>
        </p:nvSpPr>
        <p:spPr bwMode="auto">
          <a:xfrm>
            <a:off x="7358063" y="1643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18" name="Obdélník 141"/>
          <p:cNvSpPr>
            <a:spLocks noChangeArrowheads="1"/>
          </p:cNvSpPr>
          <p:nvPr/>
        </p:nvSpPr>
        <p:spPr bwMode="auto">
          <a:xfrm>
            <a:off x="7358063" y="22145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19" name="Obdélník 142"/>
          <p:cNvSpPr>
            <a:spLocks noChangeArrowheads="1"/>
          </p:cNvSpPr>
          <p:nvPr/>
        </p:nvSpPr>
        <p:spPr bwMode="auto">
          <a:xfrm>
            <a:off x="7358063" y="2786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20" name="Obdélník 143"/>
          <p:cNvSpPr>
            <a:spLocks noChangeArrowheads="1"/>
          </p:cNvSpPr>
          <p:nvPr/>
        </p:nvSpPr>
        <p:spPr bwMode="auto">
          <a:xfrm>
            <a:off x="7358063" y="33575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21" name="Obdélník 144"/>
          <p:cNvSpPr>
            <a:spLocks noChangeArrowheads="1"/>
          </p:cNvSpPr>
          <p:nvPr/>
        </p:nvSpPr>
        <p:spPr bwMode="auto">
          <a:xfrm>
            <a:off x="7358063" y="3929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22" name="Obdélník 145"/>
          <p:cNvSpPr>
            <a:spLocks noChangeArrowheads="1"/>
          </p:cNvSpPr>
          <p:nvPr/>
        </p:nvSpPr>
        <p:spPr bwMode="auto">
          <a:xfrm>
            <a:off x="7358063" y="47148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23" name="Obdélník 146"/>
          <p:cNvSpPr>
            <a:spLocks noChangeArrowheads="1"/>
          </p:cNvSpPr>
          <p:nvPr/>
        </p:nvSpPr>
        <p:spPr bwMode="auto">
          <a:xfrm>
            <a:off x="7358063" y="52863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48" name="TextovéPole 44"/>
          <p:cNvSpPr txBox="1">
            <a:spLocks noChangeArrowheads="1"/>
          </p:cNvSpPr>
          <p:nvPr/>
        </p:nvSpPr>
        <p:spPr bwMode="auto">
          <a:xfrm>
            <a:off x="7358063" y="4214813"/>
            <a:ext cx="40005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">
            <a:spAutoFit/>
          </a:bodyPr>
          <a:lstStyle/>
          <a:p>
            <a:pPr algn="ctr">
              <a:defRPr/>
            </a:pPr>
            <a:r>
              <a:rPr lang="cs-CZ" sz="1400" b="1" dirty="0"/>
              <a:t>…</a:t>
            </a:r>
          </a:p>
        </p:txBody>
      </p:sp>
      <p:sp>
        <p:nvSpPr>
          <p:cNvPr id="50225" name="Šipka dolů 148"/>
          <p:cNvSpPr>
            <a:spLocks noChangeArrowheads="1"/>
          </p:cNvSpPr>
          <p:nvPr/>
        </p:nvSpPr>
        <p:spPr bwMode="auto">
          <a:xfrm>
            <a:off x="7429500" y="192881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26" name="Šipka dolů 149"/>
          <p:cNvSpPr>
            <a:spLocks noChangeArrowheads="1"/>
          </p:cNvSpPr>
          <p:nvPr/>
        </p:nvSpPr>
        <p:spPr bwMode="auto">
          <a:xfrm>
            <a:off x="7429500" y="250031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27" name="Šipka dolů 150"/>
          <p:cNvSpPr>
            <a:spLocks noChangeArrowheads="1"/>
          </p:cNvSpPr>
          <p:nvPr/>
        </p:nvSpPr>
        <p:spPr bwMode="auto">
          <a:xfrm>
            <a:off x="7429500" y="307181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28" name="Šipka dolů 151"/>
          <p:cNvSpPr>
            <a:spLocks noChangeArrowheads="1"/>
          </p:cNvSpPr>
          <p:nvPr/>
        </p:nvSpPr>
        <p:spPr bwMode="auto">
          <a:xfrm>
            <a:off x="7429500" y="364331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50229" name="Šipka dolů 152"/>
          <p:cNvSpPr>
            <a:spLocks noChangeArrowheads="1"/>
          </p:cNvSpPr>
          <p:nvPr/>
        </p:nvSpPr>
        <p:spPr bwMode="auto">
          <a:xfrm>
            <a:off x="7429500" y="5000625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50230" name="Tvar 153"/>
          <p:cNvCxnSpPr>
            <a:cxnSpLocks noChangeShapeType="1"/>
            <a:stCxn id="50223" idx="2"/>
            <a:endCxn id="50217" idx="0"/>
          </p:cNvCxnSpPr>
          <p:nvPr/>
        </p:nvCxnSpPr>
        <p:spPr bwMode="auto">
          <a:xfrm rot="5400000" flipH="1">
            <a:off x="5536407" y="3607594"/>
            <a:ext cx="3930650" cy="1587"/>
          </a:xfrm>
          <a:prstGeom prst="curvedConnector5">
            <a:avLst>
              <a:gd name="adj1" fmla="val -5819"/>
              <a:gd name="adj2" fmla="val -37388176"/>
              <a:gd name="adj3" fmla="val 10613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0231" name="Šipka dolů 154"/>
          <p:cNvSpPr>
            <a:spLocks noChangeArrowheads="1"/>
          </p:cNvSpPr>
          <p:nvPr/>
        </p:nvSpPr>
        <p:spPr bwMode="auto">
          <a:xfrm rot="-5400000">
            <a:off x="5627687" y="3929063"/>
            <a:ext cx="142875" cy="2857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smtClean="0"/>
              <a:t>OPT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super, ale nutnost znát budoucnost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LRU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časové čítače u rámců, </a:t>
            </a:r>
            <a:r>
              <a:rPr lang="cs-CZ" sz="2000" smtClean="0">
                <a:cs typeface="Arial" charset="0"/>
              </a:rPr>
              <a:t>∆t + 1, nulované odkazem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cs typeface="Arial" charset="0"/>
              </a:rPr>
              <a:t>oběť = rámec s nejvyšší hodnotou čítače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cs typeface="Arial" charset="0"/>
              </a:rPr>
              <a:t>Implementace má vysokou režii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>
                <a:cs typeface="Arial" charset="0"/>
              </a:rPr>
              <a:t>FIFO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cs typeface="Arial" charset="0"/>
              </a:rPr>
              <a:t>snadná implementace, cyklický seznam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>
                <a:cs typeface="Arial" charset="0"/>
              </a:rPr>
              <a:t>špatná heuristika</a:t>
            </a:r>
          </a:p>
        </p:txBody>
      </p:sp>
      <p:sp>
        <p:nvSpPr>
          <p:cNvPr id="5120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smtClean="0"/>
              <a:t>Druhá šance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upravené FIFO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z výběru obětí se vynechává alespoň jednou odkázaná stránka od posledního výběru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use_bit = (počátečně) 0 / po odkazu 1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úprava druhá šance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/>
              <a:t>use_bit = 0 / 1, doplněný modified_bit = 0 / 1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/>
              <a:t>pořadí výběru: 00, 01, 1x</a:t>
            </a:r>
          </a:p>
          <a:p>
            <a:pPr lvl="2" eaLnBrk="1" hangingPunct="1">
              <a:lnSpc>
                <a:spcPct val="80000"/>
              </a:lnSpc>
            </a:pPr>
            <a:r>
              <a:rPr lang="cs-CZ" sz="1800" smtClean="0"/>
              <a:t>0x šetří výpis nemodifikované stránky</a:t>
            </a: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SROVNÁNÍ ALGORITMŮ</a:t>
            </a:r>
            <a:endParaRPr lang="cs-CZ" dirty="0"/>
          </a:p>
        </p:txBody>
      </p:sp>
      <p:sp>
        <p:nvSpPr>
          <p:cNvPr id="51204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>
                <a:latin typeface="Courier New" pitchFamily="49" charset="0"/>
              </a:rPr>
              <a:t>int</a:t>
            </a:r>
            <a:r>
              <a:rPr lang="en-US" sz="2100" smtClean="0">
                <a:latin typeface="Courier New" pitchFamily="49" charset="0"/>
              </a:rPr>
              <a:t> data[128][128];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Jeden řádek odpovídá jedné stránce</a:t>
            </a:r>
            <a:endParaRPr lang="en-US" sz="2100" smtClean="0"/>
          </a:p>
          <a:p>
            <a:pPr marL="395288" eaLnBrk="1" hangingPunct="1">
              <a:lnSpc>
                <a:spcPct val="90000"/>
              </a:lnSpc>
            </a:pPr>
            <a:r>
              <a:rPr lang="en-US" sz="2100" smtClean="0"/>
              <a:t>Program 1 	</a:t>
            </a:r>
          </a:p>
          <a:p>
            <a:pPr marL="395288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 smtClean="0">
                <a:latin typeface="Courier New" pitchFamily="49" charset="0"/>
              </a:rPr>
              <a:t>                for (j = 0; j &lt;128; j++)</a:t>
            </a:r>
            <a:br>
              <a:rPr lang="en-US" sz="2100" smtClean="0">
                <a:latin typeface="Courier New" pitchFamily="49" charset="0"/>
              </a:rPr>
            </a:br>
            <a:r>
              <a:rPr lang="en-US" sz="2100" smtClean="0">
                <a:latin typeface="Courier New" pitchFamily="49" charset="0"/>
              </a:rPr>
              <a:t>                  for (i = 0; i &lt; 128; i++)</a:t>
            </a:r>
            <a:br>
              <a:rPr lang="en-US" sz="2100" smtClean="0">
                <a:latin typeface="Courier New" pitchFamily="49" charset="0"/>
              </a:rPr>
            </a:br>
            <a:r>
              <a:rPr lang="en-US" sz="2100" smtClean="0">
                <a:latin typeface="Courier New" pitchFamily="49" charset="0"/>
              </a:rPr>
              <a:t>                        data[i,j] = 0;</a:t>
            </a:r>
            <a:endParaRPr lang="cs-CZ" sz="2100" smtClean="0">
              <a:latin typeface="Courier New" pitchFamily="49" charset="0"/>
            </a:endParaRPr>
          </a:p>
          <a:p>
            <a:pPr marL="719138" lvl="1" eaLnBrk="1" hangingPunct="1">
              <a:lnSpc>
                <a:spcPct val="90000"/>
              </a:lnSpc>
            </a:pPr>
            <a:r>
              <a:rPr lang="en-US" sz="2000" smtClean="0"/>
              <a:t>128 x 128 = 16,384 </a:t>
            </a:r>
            <a:r>
              <a:rPr lang="cs-CZ" sz="2000" smtClean="0"/>
              <a:t>výpadků stránky</a:t>
            </a:r>
            <a:endParaRPr lang="en-US" sz="2000" smtClean="0"/>
          </a:p>
          <a:p>
            <a:pPr marL="395288" eaLnBrk="1" hangingPunct="1">
              <a:lnSpc>
                <a:spcPct val="90000"/>
              </a:lnSpc>
            </a:pPr>
            <a:r>
              <a:rPr lang="en-US" sz="2100" smtClean="0"/>
              <a:t>Program 2 	</a:t>
            </a:r>
          </a:p>
          <a:p>
            <a:pPr marL="719138"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Courier New" pitchFamily="49" charset="0"/>
              </a:rPr>
              <a:t>             for (i = 0; i &lt; 128; i++)</a:t>
            </a:r>
            <a:br>
              <a:rPr lang="en-US" sz="2000" smtClean="0">
                <a:latin typeface="Courier New" pitchFamily="49" charset="0"/>
              </a:rPr>
            </a:br>
            <a:r>
              <a:rPr lang="en-US" sz="2000" smtClean="0">
                <a:latin typeface="Courier New" pitchFamily="49" charset="0"/>
              </a:rPr>
              <a:t>               for (j = 0; j &lt; 128; j++)</a:t>
            </a:r>
            <a:br>
              <a:rPr lang="en-US" sz="2000" smtClean="0">
                <a:latin typeface="Courier New" pitchFamily="49" charset="0"/>
              </a:rPr>
            </a:br>
            <a:r>
              <a:rPr lang="en-US" sz="2000" smtClean="0">
                <a:latin typeface="Courier New" pitchFamily="49" charset="0"/>
              </a:rPr>
              <a:t>                     data[i,j] = 0;</a:t>
            </a:r>
            <a:endParaRPr lang="cs-CZ" sz="2000" smtClean="0">
              <a:latin typeface="Courier New" pitchFamily="49" charset="0"/>
            </a:endParaRPr>
          </a:p>
          <a:p>
            <a:pPr marL="719138" lvl="1" eaLnBrk="1" hangingPunct="1">
              <a:lnSpc>
                <a:spcPct val="90000"/>
              </a:lnSpc>
            </a:pPr>
            <a:r>
              <a:rPr lang="en-US" sz="2000" smtClean="0"/>
              <a:t>128 </a:t>
            </a:r>
            <a:r>
              <a:rPr lang="cs-CZ" sz="2000" smtClean="0"/>
              <a:t>výpadků stránky</a:t>
            </a:r>
            <a:endParaRPr lang="en-US" sz="2000" smtClean="0"/>
          </a:p>
          <a:p>
            <a:pPr marL="395288" eaLnBrk="1" hangingPunct="1">
              <a:lnSpc>
                <a:spcPct val="90000"/>
              </a:lnSpc>
            </a:pPr>
            <a:endParaRPr lang="cs-CZ" sz="2100" smtClean="0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STRUKTURA PROGRAMU</a:t>
            </a:r>
            <a:endParaRPr lang="cs-CZ" dirty="0"/>
          </a:p>
        </p:txBody>
      </p:sp>
      <p:sp>
        <p:nvSpPr>
          <p:cNvPr id="522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Obdélník 17"/>
          <p:cNvSpPr>
            <a:spLocks noChangeArrowheads="1"/>
          </p:cNvSpPr>
          <p:nvPr/>
        </p:nvSpPr>
        <p:spPr bwMode="auto">
          <a:xfrm>
            <a:off x="1500188" y="1785938"/>
            <a:ext cx="6429375" cy="3500437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THRASHING</a:t>
            </a:r>
            <a:endParaRPr lang="cs-CZ" dirty="0"/>
          </a:p>
        </p:txBody>
      </p:sp>
      <p:sp>
        <p:nvSpPr>
          <p:cNvPr id="532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53252" name="Přímá spojovací šipka 5"/>
          <p:cNvCxnSpPr>
            <a:cxnSpLocks noChangeShapeType="1"/>
          </p:cNvCxnSpPr>
          <p:nvPr/>
        </p:nvCxnSpPr>
        <p:spPr bwMode="auto">
          <a:xfrm rot="5400000" flipH="1" flipV="1">
            <a:off x="-394494" y="3393282"/>
            <a:ext cx="3787775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3253" name="Přímá spojovací šipka 7"/>
          <p:cNvCxnSpPr>
            <a:cxnSpLocks noChangeShapeType="1"/>
          </p:cNvCxnSpPr>
          <p:nvPr/>
        </p:nvCxnSpPr>
        <p:spPr bwMode="auto">
          <a:xfrm>
            <a:off x="1500188" y="5286375"/>
            <a:ext cx="6715125" cy="1588"/>
          </a:xfrm>
          <a:prstGeom prst="straightConnector1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3254" name="TextovéPole 8"/>
          <p:cNvSpPr txBox="1">
            <a:spLocks noChangeArrowheads="1"/>
          </p:cNvSpPr>
          <p:nvPr/>
        </p:nvSpPr>
        <p:spPr bwMode="auto">
          <a:xfrm rot="-5400000">
            <a:off x="201613" y="3240087"/>
            <a:ext cx="1619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CPU utilization</a:t>
            </a:r>
          </a:p>
        </p:txBody>
      </p:sp>
      <p:sp>
        <p:nvSpPr>
          <p:cNvPr id="53255" name="TextovéPole 8"/>
          <p:cNvSpPr txBox="1">
            <a:spLocks noChangeArrowheads="1"/>
          </p:cNvSpPr>
          <p:nvPr/>
        </p:nvSpPr>
        <p:spPr bwMode="auto">
          <a:xfrm>
            <a:off x="3357563" y="5572125"/>
            <a:ext cx="30003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degree of multiprogramming</a:t>
            </a:r>
          </a:p>
        </p:txBody>
      </p:sp>
      <p:sp>
        <p:nvSpPr>
          <p:cNvPr id="53256" name="TextovéPole 8"/>
          <p:cNvSpPr txBox="1">
            <a:spLocks noChangeArrowheads="1"/>
          </p:cNvSpPr>
          <p:nvPr/>
        </p:nvSpPr>
        <p:spPr bwMode="auto">
          <a:xfrm>
            <a:off x="5929313" y="2786063"/>
            <a:ext cx="1357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thrashing</a:t>
            </a:r>
          </a:p>
        </p:txBody>
      </p:sp>
      <p:grpSp>
        <p:nvGrpSpPr>
          <p:cNvPr id="53257" name="Skupina 16"/>
          <p:cNvGrpSpPr>
            <a:grpSpLocks/>
          </p:cNvGrpSpPr>
          <p:nvPr/>
        </p:nvGrpSpPr>
        <p:grpSpPr bwMode="auto">
          <a:xfrm>
            <a:off x="6037263" y="2643188"/>
            <a:ext cx="1143000" cy="144462"/>
            <a:chOff x="6000760" y="2643182"/>
            <a:chExt cx="1143008" cy="144000"/>
          </a:xfrm>
        </p:grpSpPr>
        <p:cxnSp>
          <p:nvCxnSpPr>
            <p:cNvPr id="53259" name="Přímá spojovací čára 13"/>
            <p:cNvCxnSpPr>
              <a:cxnSpLocks noChangeShapeType="1"/>
            </p:cNvCxnSpPr>
            <p:nvPr/>
          </p:nvCxnSpPr>
          <p:spPr bwMode="auto">
            <a:xfrm rot="5400000">
              <a:off x="5929554" y="2714388"/>
              <a:ext cx="144000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</p:cxnSp>
        <p:cxnSp>
          <p:nvCxnSpPr>
            <p:cNvPr id="53260" name="Přímá spojovací šipka 15"/>
            <p:cNvCxnSpPr>
              <a:cxnSpLocks noChangeShapeType="1"/>
            </p:cNvCxnSpPr>
            <p:nvPr/>
          </p:nvCxnSpPr>
          <p:spPr bwMode="auto">
            <a:xfrm>
              <a:off x="6000760" y="2714781"/>
              <a:ext cx="1143008" cy="1588"/>
            </a:xfrm>
            <a:prstGeom prst="straightConnector1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</p:grpSp>
      <p:sp>
        <p:nvSpPr>
          <p:cNvPr id="53258" name="Volný tvar 17"/>
          <p:cNvSpPr>
            <a:spLocks noChangeArrowheads="1"/>
          </p:cNvSpPr>
          <p:nvPr/>
        </p:nvSpPr>
        <p:spPr bwMode="auto">
          <a:xfrm rot="-60000">
            <a:off x="1628775" y="3151188"/>
            <a:ext cx="5311775" cy="2184400"/>
          </a:xfrm>
          <a:custGeom>
            <a:avLst/>
            <a:gdLst>
              <a:gd name="T0" fmla="*/ 0 w 5310532"/>
              <a:gd name="T1" fmla="*/ 2072954 h 2185470"/>
              <a:gd name="T2" fmla="*/ 1993055 w 5310532"/>
              <a:gd name="T3" fmla="*/ 543182 h 2185470"/>
              <a:gd name="T4" fmla="*/ 3652344 w 5310532"/>
              <a:gd name="T5" fmla="*/ 49093 h 2185470"/>
              <a:gd name="T6" fmla="*/ 4434306 w 5310532"/>
              <a:gd name="T7" fmla="*/ 248628 h 2185470"/>
              <a:gd name="T8" fmla="*/ 4610655 w 5310532"/>
              <a:gd name="T9" fmla="*/ 1369782 h 2185470"/>
              <a:gd name="T10" fmla="*/ 4930186 w 5310532"/>
              <a:gd name="T11" fmla="*/ 1939929 h 2185470"/>
              <a:gd name="T12" fmla="*/ 5316744 w 5310532"/>
              <a:gd name="T13" fmla="*/ 2180124 h 218547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310532"/>
              <a:gd name="T22" fmla="*/ 0 h 2185470"/>
              <a:gd name="T23" fmla="*/ 5310532 w 5310532"/>
              <a:gd name="T24" fmla="*/ 2185470 h 218547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310532" h="2185470">
                <a:moveTo>
                  <a:pt x="0" y="2078038"/>
                </a:moveTo>
                <a:cubicBezTo>
                  <a:pt x="691356" y="1480344"/>
                  <a:pt x="1382713" y="882650"/>
                  <a:pt x="1990725" y="544513"/>
                </a:cubicBezTo>
                <a:cubicBezTo>
                  <a:pt x="2598737" y="206376"/>
                  <a:pt x="3241675" y="98426"/>
                  <a:pt x="3648075" y="49213"/>
                </a:cubicBezTo>
                <a:cubicBezTo>
                  <a:pt x="4054475" y="0"/>
                  <a:pt x="4269592" y="28584"/>
                  <a:pt x="4429125" y="249238"/>
                </a:cubicBezTo>
                <a:cubicBezTo>
                  <a:pt x="4588658" y="469892"/>
                  <a:pt x="4522723" y="1090565"/>
                  <a:pt x="4605273" y="1373140"/>
                </a:cubicBezTo>
                <a:cubicBezTo>
                  <a:pt x="4687823" y="1655715"/>
                  <a:pt x="4806882" y="1809300"/>
                  <a:pt x="4924425" y="1944688"/>
                </a:cubicBezTo>
                <a:cubicBezTo>
                  <a:pt x="5041968" y="2080076"/>
                  <a:pt x="5200201" y="2161657"/>
                  <a:pt x="5310532" y="2185470"/>
                </a:cubicBezTo>
              </a:path>
            </a:pathLst>
          </a:custGeom>
          <a:noFill/>
          <a:ln w="38100" algn="ctr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6"/>
          <p:cNvSpPr>
            <a:spLocks noGrp="1" noChangeArrowheads="1"/>
          </p:cNvSpPr>
          <p:nvPr>
            <p:ph idx="1"/>
          </p:nvPr>
        </p:nvSpPr>
        <p:spPr>
          <a:xfrm>
            <a:off x="617538" y="4348163"/>
            <a:ext cx="3311525" cy="1366837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  <a:buClr>
                <a:srgbClr val="0066FF"/>
              </a:buClr>
              <a:buSzPct val="70000"/>
              <a:buFont typeface="Arial" charset="0"/>
              <a:buAutoNum type="arabicPeriod"/>
            </a:pPr>
            <a:r>
              <a:rPr lang="cs-CZ" sz="1900" smtClean="0">
                <a:solidFill>
                  <a:schemeClr val="tx2"/>
                </a:solidFill>
              </a:rPr>
              <a:t>A alokuje 64K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AutoNum type="arabicPeriod"/>
            </a:pPr>
            <a:r>
              <a:rPr lang="cs-CZ" sz="1900" smtClean="0">
                <a:solidFill>
                  <a:schemeClr val="tx2"/>
                </a:solidFill>
              </a:rPr>
              <a:t>B alokuje 128K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AutoNum type="arabicPeriod"/>
            </a:pPr>
            <a:r>
              <a:rPr lang="cs-CZ" sz="1900" smtClean="0">
                <a:solidFill>
                  <a:schemeClr val="tx2"/>
                </a:solidFill>
              </a:rPr>
              <a:t>C alokuje 64K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AutoNum type="arabicPeriod"/>
            </a:pPr>
            <a:r>
              <a:rPr lang="cs-CZ" sz="1900" smtClean="0">
                <a:solidFill>
                  <a:schemeClr val="tx2"/>
                </a:solidFill>
              </a:rPr>
              <a:t>D alokuje 128K</a:t>
            </a:r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BUDDY ALOKA</a:t>
            </a:r>
            <a:r>
              <a:rPr lang="cs-CZ" dirty="0" smtClean="0"/>
              <a:t>ČNÍ ALGORITMUS</a:t>
            </a:r>
            <a:endParaRPr lang="cs-CZ" dirty="0"/>
          </a:p>
        </p:txBody>
      </p:sp>
      <p:sp>
        <p:nvSpPr>
          <p:cNvPr id="542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54276" name="Rectangle 7"/>
          <p:cNvSpPr>
            <a:spLocks noChangeArrowheads="1"/>
          </p:cNvSpPr>
          <p:nvPr/>
        </p:nvSpPr>
        <p:spPr bwMode="auto">
          <a:xfrm>
            <a:off x="3975100" y="4348163"/>
            <a:ext cx="3311525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>
              <a:lnSpc>
                <a:spcPct val="80000"/>
              </a:lnSpc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AutoNum type="arabicPeriod" startAt="5"/>
            </a:pPr>
            <a:r>
              <a:rPr lang="cs-CZ" sz="1900">
                <a:solidFill>
                  <a:schemeClr val="tx2"/>
                </a:solidFill>
              </a:rPr>
              <a:t>C uvolňuje paměť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AutoNum type="arabicPeriod" startAt="5"/>
            </a:pPr>
            <a:r>
              <a:rPr lang="cs-CZ" sz="1900">
                <a:solidFill>
                  <a:schemeClr val="tx2"/>
                </a:solidFill>
              </a:rPr>
              <a:t>A uvolňuje paměť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AutoNum type="arabicPeriod" startAt="5"/>
            </a:pPr>
            <a:r>
              <a:rPr lang="cs-CZ" sz="1900">
                <a:solidFill>
                  <a:schemeClr val="tx2"/>
                </a:solidFill>
              </a:rPr>
              <a:t>B uvolňuje paměť</a:t>
            </a:r>
          </a:p>
          <a:p>
            <a:pPr marL="571500" indent="-571500">
              <a:lnSpc>
                <a:spcPct val="80000"/>
              </a:lnSpc>
              <a:spcBef>
                <a:spcPct val="20000"/>
              </a:spcBef>
              <a:buClr>
                <a:srgbClr val="0066FF"/>
              </a:buClr>
              <a:buSzPct val="70000"/>
              <a:buFont typeface="Wingdings" pitchFamily="2" charset="2"/>
              <a:buAutoNum type="arabicPeriod" startAt="5"/>
            </a:pPr>
            <a:r>
              <a:rPr lang="cs-CZ" sz="1900">
                <a:solidFill>
                  <a:schemeClr val="tx2"/>
                </a:solidFill>
              </a:rPr>
              <a:t>D uvolňuje paměť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57188" y="1428750"/>
          <a:ext cx="8235942" cy="2590800"/>
        </p:xfrm>
        <a:graphic>
          <a:graphicData uri="http://schemas.openxmlformats.org/drawingml/2006/table">
            <a:tbl>
              <a:tblPr/>
              <a:tblGrid>
                <a:gridCol w="483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8324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6056">
                <a:tc>
                  <a:txBody>
                    <a:bodyPr/>
                    <a:lstStyle/>
                    <a:p>
                      <a:pPr algn="ctr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1024K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A-64K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256K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512K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A-64K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256K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512K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A-64K</a:t>
                      </a: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C-64K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256K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512K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A-64K</a:t>
                      </a: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C-64K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512K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A-64K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512K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512K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256K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D-128K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128K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512K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05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 = 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1024K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19" marR="4571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900" smtClean="0"/>
              <a:t>Ve FAP lze udržovat více procesů najednou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čím více je procesů ve FAP, tím je větší pravděpodobnost, že stále bude alespoň jeden připravený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900" smtClean="0"/>
              <a:t>Lze realizovat procesy požadující více paměti než umožňuje FAP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aniž se o řešení tohoto problému stará programátor / kompilátor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jinak bychom museli použít překryvy (overlays)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VIRTUÁLNÍ PAMĚŤ – VLASTNOSTI </a:t>
            </a:r>
            <a:endParaRPr lang="cs-CZ" dirty="0"/>
          </a:p>
        </p:txBody>
      </p:sp>
      <p:sp>
        <p:nvSpPr>
          <p:cNvPr id="163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20688" y="4924425"/>
            <a:ext cx="8424862" cy="1571625"/>
          </a:xfrm>
        </p:spPr>
        <p:txBody>
          <a:bodyPr>
            <a:normAutofit/>
          </a:bodyPr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en-US" sz="1300" dirty="0" smtClean="0"/>
              <a:t>VIRT -  Virtual Image (kb)</a:t>
            </a:r>
          </a:p>
          <a:p>
            <a:pPr marL="719138" lvl="1"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en-US" sz="1200" dirty="0" smtClean="0"/>
              <a:t>The  total  amount  of  virtual memory used by the task.  It includes all code, data and shared libraries plus pages that have  been  swapped  out.</a:t>
            </a:r>
          </a:p>
          <a:p>
            <a:pPr marL="395288" indent="-396000" eaLnBrk="1" hangingPunct="1">
              <a:lnSpc>
                <a:spcPct val="80000"/>
              </a:lnSpc>
              <a:spcBef>
                <a:spcPts val="600"/>
              </a:spcBef>
              <a:defRPr/>
            </a:pPr>
            <a:r>
              <a:rPr lang="en-US" sz="1300" dirty="0" smtClean="0"/>
              <a:t>RES  -  Resident size (kb)</a:t>
            </a:r>
          </a:p>
          <a:p>
            <a:pPr marL="719138" lvl="1"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en-US" sz="1200" dirty="0" smtClean="0"/>
              <a:t>The non-swapped physical memory a task has used.</a:t>
            </a:r>
          </a:p>
          <a:p>
            <a:pPr marL="395288" eaLnBrk="1" hangingPunct="1">
              <a:lnSpc>
                <a:spcPct val="80000"/>
              </a:lnSpc>
              <a:spcBef>
                <a:spcPts val="600"/>
              </a:spcBef>
              <a:defRPr/>
            </a:pPr>
            <a:r>
              <a:rPr lang="en-US" sz="1300" dirty="0" smtClean="0"/>
              <a:t>SHR  -  Shared </a:t>
            </a:r>
            <a:r>
              <a:rPr lang="en-US" sz="1300" dirty="0" err="1" smtClean="0"/>
              <a:t>Mem</a:t>
            </a:r>
            <a:r>
              <a:rPr lang="en-US" sz="1300" dirty="0" smtClean="0"/>
              <a:t> size (kb)</a:t>
            </a:r>
          </a:p>
          <a:p>
            <a:pPr marL="719138" lvl="1"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en-US" sz="1200" dirty="0" smtClean="0"/>
              <a:t> The amount of shared memory used by a task.  It  simply  reflects  memory that could be potentially shared with other processes.</a:t>
            </a:r>
            <a:endParaRPr lang="cs-CZ" sz="1200" dirty="0" smtClean="0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LINUX – příkaz top</a:t>
            </a:r>
            <a:endParaRPr lang="cs-CZ" dirty="0"/>
          </a:p>
        </p:txBody>
      </p:sp>
      <p:sp>
        <p:nvSpPr>
          <p:cNvPr id="174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260475"/>
            <a:ext cx="8129587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916238" y="1116013"/>
            <a:ext cx="1727200" cy="388937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500" smtClean="0"/>
              <a:t>Uložení obrazu LAP (virtuální paměti) v externí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en-US" smtClean="0"/>
              <a:t>n</a:t>
            </a:r>
            <a:r>
              <a:rPr lang="cs-CZ" smtClean="0"/>
              <a:t>epoužívá se </a:t>
            </a:r>
            <a:r>
              <a:rPr lang="en-US" smtClean="0"/>
              <a:t>standardn</a:t>
            </a:r>
            <a:r>
              <a:rPr lang="cs-CZ" smtClean="0"/>
              <a:t>í systém souborů OS, používají se speciální metody</a:t>
            </a:r>
            <a:r>
              <a:rPr lang="en-US" smtClean="0"/>
              <a:t>, optimali</a:t>
            </a:r>
            <a:r>
              <a:rPr lang="cs-CZ" smtClean="0"/>
              <a:t>z</a:t>
            </a:r>
            <a:r>
              <a:rPr lang="en-US" smtClean="0"/>
              <a:t>ovan</a:t>
            </a:r>
            <a:r>
              <a:rPr lang="cs-CZ" smtClean="0"/>
              <a:t>é pro tento účel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speciální partition/slice disku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500" smtClean="0"/>
              <a:t>Stránkování / segmentaci musí podporovat hardware správy paměti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stránkování na žádost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segmentování na žádost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žádost – dynamicky kontextově generovaná indikace nedostatku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500" smtClean="0"/>
              <a:t>OS musí být schopen organizovat tok stránek / segmentů mezi vnitřní a vnější pamětí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VIRTUÁLNÍ PAMĚŤ – VLASTNOSTI</a:t>
            </a:r>
            <a:endParaRPr lang="cs-CZ" dirty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Vývojový diagram: magnetický disk 27"/>
          <p:cNvSpPr>
            <a:spLocks noChangeArrowheads="1"/>
          </p:cNvSpPr>
          <p:nvPr/>
        </p:nvSpPr>
        <p:spPr bwMode="auto">
          <a:xfrm>
            <a:off x="6572250" y="2071688"/>
            <a:ext cx="1857375" cy="3071812"/>
          </a:xfrm>
          <a:prstGeom prst="flowChartMagneticDisk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LAP VĚTŠÍ NEŽ FAP</a:t>
            </a:r>
            <a:endParaRPr lang="cs-CZ" dirty="0"/>
          </a:p>
        </p:txBody>
      </p:sp>
      <p:sp>
        <p:nvSpPr>
          <p:cNvPr id="1945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9460" name="Obdélník 5"/>
          <p:cNvSpPr>
            <a:spLocks noChangeArrowheads="1"/>
          </p:cNvSpPr>
          <p:nvPr/>
        </p:nvSpPr>
        <p:spPr bwMode="auto">
          <a:xfrm>
            <a:off x="785813" y="1285875"/>
            <a:ext cx="857250" cy="45339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1" name="Obdélník 11"/>
          <p:cNvSpPr>
            <a:spLocks noChangeArrowheads="1"/>
          </p:cNvSpPr>
          <p:nvPr/>
        </p:nvSpPr>
        <p:spPr bwMode="auto">
          <a:xfrm>
            <a:off x="4572000" y="1714500"/>
            <a:ext cx="857250" cy="3959225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19462" name="Skupina 21"/>
          <p:cNvGrpSpPr>
            <a:grpSpLocks/>
          </p:cNvGrpSpPr>
          <p:nvPr/>
        </p:nvGrpSpPr>
        <p:grpSpPr bwMode="auto">
          <a:xfrm>
            <a:off x="2714625" y="2428875"/>
            <a:ext cx="857250" cy="2303463"/>
            <a:chOff x="3071802" y="2214554"/>
            <a:chExt cx="857256" cy="2304000"/>
          </a:xfrm>
        </p:grpSpPr>
        <p:sp>
          <p:nvSpPr>
            <p:cNvPr id="19505" name="Obdélník 10"/>
            <p:cNvSpPr>
              <a:spLocks noChangeArrowheads="1"/>
            </p:cNvSpPr>
            <p:nvPr/>
          </p:nvSpPr>
          <p:spPr bwMode="auto">
            <a:xfrm>
              <a:off x="3071802" y="2214554"/>
              <a:ext cx="857256" cy="2304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9506" name="Obdélník 12"/>
            <p:cNvSpPr>
              <a:spLocks noChangeArrowheads="1"/>
            </p:cNvSpPr>
            <p:nvPr/>
          </p:nvSpPr>
          <p:spPr bwMode="auto">
            <a:xfrm>
              <a:off x="3071802" y="2214554"/>
              <a:ext cx="857256" cy="288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9507" name="Obdélník 13"/>
            <p:cNvSpPr>
              <a:spLocks noChangeArrowheads="1"/>
            </p:cNvSpPr>
            <p:nvPr/>
          </p:nvSpPr>
          <p:spPr bwMode="auto">
            <a:xfrm>
              <a:off x="3071802" y="2786058"/>
              <a:ext cx="857256" cy="288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9508" name="Obdélník 14"/>
            <p:cNvSpPr>
              <a:spLocks noChangeArrowheads="1"/>
            </p:cNvSpPr>
            <p:nvPr/>
          </p:nvSpPr>
          <p:spPr bwMode="auto">
            <a:xfrm>
              <a:off x="3071802" y="3357562"/>
              <a:ext cx="857256" cy="288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9509" name="Obdélník 15"/>
            <p:cNvSpPr>
              <a:spLocks noChangeArrowheads="1"/>
            </p:cNvSpPr>
            <p:nvPr/>
          </p:nvSpPr>
          <p:spPr bwMode="auto">
            <a:xfrm>
              <a:off x="3071802" y="3929066"/>
              <a:ext cx="857256" cy="288000"/>
            </a:xfrm>
            <a:prstGeom prst="rect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sp>
        <p:nvSpPr>
          <p:cNvPr id="19463" name="Obdélník 22"/>
          <p:cNvSpPr>
            <a:spLocks noChangeArrowheads="1"/>
          </p:cNvSpPr>
          <p:nvPr/>
        </p:nvSpPr>
        <p:spPr bwMode="auto">
          <a:xfrm>
            <a:off x="4572000" y="2071688"/>
            <a:ext cx="857250" cy="3603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4" name="Obdélník 23"/>
          <p:cNvSpPr>
            <a:spLocks noChangeArrowheads="1"/>
          </p:cNvSpPr>
          <p:nvPr/>
        </p:nvSpPr>
        <p:spPr bwMode="auto">
          <a:xfrm>
            <a:off x="4572000" y="2786063"/>
            <a:ext cx="857250" cy="3603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5" name="Obdélník 24"/>
          <p:cNvSpPr>
            <a:spLocks noChangeArrowheads="1"/>
          </p:cNvSpPr>
          <p:nvPr/>
        </p:nvSpPr>
        <p:spPr bwMode="auto">
          <a:xfrm>
            <a:off x="4572000" y="3500438"/>
            <a:ext cx="857250" cy="3603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6" name="Obdélník 25"/>
          <p:cNvSpPr>
            <a:spLocks noChangeArrowheads="1"/>
          </p:cNvSpPr>
          <p:nvPr/>
        </p:nvSpPr>
        <p:spPr bwMode="auto">
          <a:xfrm>
            <a:off x="4572000" y="4214813"/>
            <a:ext cx="857250" cy="3603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7" name="Obdélník 26"/>
          <p:cNvSpPr>
            <a:spLocks noChangeArrowheads="1"/>
          </p:cNvSpPr>
          <p:nvPr/>
        </p:nvSpPr>
        <p:spPr bwMode="auto">
          <a:xfrm>
            <a:off x="4572000" y="4929188"/>
            <a:ext cx="857250" cy="3603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8" name="Obdélník 8"/>
          <p:cNvSpPr>
            <a:spLocks noChangeArrowheads="1"/>
          </p:cNvSpPr>
          <p:nvPr/>
        </p:nvSpPr>
        <p:spPr bwMode="auto">
          <a:xfrm>
            <a:off x="6858000" y="3214688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69" name="Obdélník 28"/>
          <p:cNvSpPr>
            <a:spLocks noChangeArrowheads="1"/>
          </p:cNvSpPr>
          <p:nvPr/>
        </p:nvSpPr>
        <p:spPr bwMode="auto">
          <a:xfrm>
            <a:off x="6858000" y="35718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0" name="Obdélník 29"/>
          <p:cNvSpPr>
            <a:spLocks noChangeArrowheads="1"/>
          </p:cNvSpPr>
          <p:nvPr/>
        </p:nvSpPr>
        <p:spPr bwMode="auto">
          <a:xfrm>
            <a:off x="6858000" y="3929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1" name="Obdélník 30"/>
          <p:cNvSpPr>
            <a:spLocks noChangeArrowheads="1"/>
          </p:cNvSpPr>
          <p:nvPr/>
        </p:nvSpPr>
        <p:spPr bwMode="auto">
          <a:xfrm>
            <a:off x="6858000" y="4286250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2" name="Obdélník 31"/>
          <p:cNvSpPr>
            <a:spLocks noChangeArrowheads="1"/>
          </p:cNvSpPr>
          <p:nvPr/>
        </p:nvSpPr>
        <p:spPr bwMode="auto">
          <a:xfrm>
            <a:off x="6858000" y="4643438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3" name="Obdélník 34"/>
          <p:cNvSpPr>
            <a:spLocks noChangeArrowheads="1"/>
          </p:cNvSpPr>
          <p:nvPr/>
        </p:nvSpPr>
        <p:spPr bwMode="auto">
          <a:xfrm>
            <a:off x="7358063" y="3214688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4" name="Obdélník 35"/>
          <p:cNvSpPr>
            <a:spLocks noChangeArrowheads="1"/>
          </p:cNvSpPr>
          <p:nvPr/>
        </p:nvSpPr>
        <p:spPr bwMode="auto">
          <a:xfrm>
            <a:off x="7358063" y="35718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5" name="Obdélník 36"/>
          <p:cNvSpPr>
            <a:spLocks noChangeArrowheads="1"/>
          </p:cNvSpPr>
          <p:nvPr/>
        </p:nvSpPr>
        <p:spPr bwMode="auto">
          <a:xfrm>
            <a:off x="7358063" y="3929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6" name="Obdélník 37"/>
          <p:cNvSpPr>
            <a:spLocks noChangeArrowheads="1"/>
          </p:cNvSpPr>
          <p:nvPr/>
        </p:nvSpPr>
        <p:spPr bwMode="auto">
          <a:xfrm>
            <a:off x="7358063" y="4286250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7" name="Obdélník 38"/>
          <p:cNvSpPr>
            <a:spLocks noChangeArrowheads="1"/>
          </p:cNvSpPr>
          <p:nvPr/>
        </p:nvSpPr>
        <p:spPr bwMode="auto">
          <a:xfrm>
            <a:off x="7358063" y="4643438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8" name="Obdélník 39"/>
          <p:cNvSpPr>
            <a:spLocks noChangeArrowheads="1"/>
          </p:cNvSpPr>
          <p:nvPr/>
        </p:nvSpPr>
        <p:spPr bwMode="auto">
          <a:xfrm>
            <a:off x="7858125" y="3214688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79" name="Obdélník 40"/>
          <p:cNvSpPr>
            <a:spLocks noChangeArrowheads="1"/>
          </p:cNvSpPr>
          <p:nvPr/>
        </p:nvSpPr>
        <p:spPr bwMode="auto">
          <a:xfrm>
            <a:off x="7858125" y="3571875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80" name="Obdélník 41"/>
          <p:cNvSpPr>
            <a:spLocks noChangeArrowheads="1"/>
          </p:cNvSpPr>
          <p:nvPr/>
        </p:nvSpPr>
        <p:spPr bwMode="auto">
          <a:xfrm>
            <a:off x="7858125" y="3929063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81" name="Obdélník 42"/>
          <p:cNvSpPr>
            <a:spLocks noChangeArrowheads="1"/>
          </p:cNvSpPr>
          <p:nvPr/>
        </p:nvSpPr>
        <p:spPr bwMode="auto">
          <a:xfrm>
            <a:off x="7858125" y="4286250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82" name="Obdélník 43"/>
          <p:cNvSpPr>
            <a:spLocks noChangeArrowheads="1"/>
          </p:cNvSpPr>
          <p:nvPr/>
        </p:nvSpPr>
        <p:spPr bwMode="auto">
          <a:xfrm>
            <a:off x="7858125" y="4643438"/>
            <a:ext cx="285750" cy="28575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9483" name="TextovéPole 44"/>
          <p:cNvSpPr txBox="1">
            <a:spLocks noChangeArrowheads="1"/>
          </p:cNvSpPr>
          <p:nvPr/>
        </p:nvSpPr>
        <p:spPr bwMode="auto">
          <a:xfrm>
            <a:off x="4286250" y="5715000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physical memory</a:t>
            </a:r>
          </a:p>
        </p:txBody>
      </p:sp>
      <p:sp>
        <p:nvSpPr>
          <p:cNvPr id="19484" name="TextovéPole 44"/>
          <p:cNvSpPr txBox="1">
            <a:spLocks noChangeArrowheads="1"/>
          </p:cNvSpPr>
          <p:nvPr/>
        </p:nvSpPr>
        <p:spPr bwMode="auto">
          <a:xfrm>
            <a:off x="2428875" y="4714875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memory map</a:t>
            </a:r>
          </a:p>
        </p:txBody>
      </p:sp>
      <p:sp>
        <p:nvSpPr>
          <p:cNvPr id="19485" name="TextovéPole 44"/>
          <p:cNvSpPr txBox="1">
            <a:spLocks noChangeArrowheads="1"/>
          </p:cNvSpPr>
          <p:nvPr/>
        </p:nvSpPr>
        <p:spPr bwMode="auto">
          <a:xfrm>
            <a:off x="500063" y="5857875"/>
            <a:ext cx="1500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virtual memory</a:t>
            </a:r>
          </a:p>
        </p:txBody>
      </p:sp>
      <p:sp>
        <p:nvSpPr>
          <p:cNvPr id="19486" name="TextovéPole 44"/>
          <p:cNvSpPr txBox="1">
            <a:spLocks noChangeArrowheads="1"/>
          </p:cNvSpPr>
          <p:nvPr/>
        </p:nvSpPr>
        <p:spPr bwMode="auto">
          <a:xfrm>
            <a:off x="785813" y="1285875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page 0</a:t>
            </a:r>
          </a:p>
        </p:txBody>
      </p:sp>
      <p:sp>
        <p:nvSpPr>
          <p:cNvPr id="19487" name="TextovéPole 44"/>
          <p:cNvSpPr txBox="1">
            <a:spLocks noChangeArrowheads="1"/>
          </p:cNvSpPr>
          <p:nvPr/>
        </p:nvSpPr>
        <p:spPr bwMode="auto">
          <a:xfrm>
            <a:off x="785813" y="1643063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page 1</a:t>
            </a:r>
          </a:p>
        </p:txBody>
      </p:sp>
      <p:sp>
        <p:nvSpPr>
          <p:cNvPr id="19488" name="TextovéPole 44"/>
          <p:cNvSpPr txBox="1">
            <a:spLocks noChangeArrowheads="1"/>
          </p:cNvSpPr>
          <p:nvPr/>
        </p:nvSpPr>
        <p:spPr bwMode="auto">
          <a:xfrm>
            <a:off x="785813" y="2000250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page 2</a:t>
            </a:r>
          </a:p>
        </p:txBody>
      </p:sp>
      <p:cxnSp>
        <p:nvCxnSpPr>
          <p:cNvPr id="19489" name="Přímá spojovací čára 53"/>
          <p:cNvCxnSpPr>
            <a:cxnSpLocks noChangeShapeType="1"/>
          </p:cNvCxnSpPr>
          <p:nvPr/>
        </p:nvCxnSpPr>
        <p:spPr bwMode="auto">
          <a:xfrm rot="10800000" flipH="1">
            <a:off x="785813" y="1643063"/>
            <a:ext cx="85725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90" name="Přímá spojovací čára 54"/>
          <p:cNvCxnSpPr>
            <a:cxnSpLocks noChangeShapeType="1"/>
          </p:cNvCxnSpPr>
          <p:nvPr/>
        </p:nvCxnSpPr>
        <p:spPr bwMode="auto">
          <a:xfrm rot="10800000" flipH="1">
            <a:off x="785813" y="2000250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91" name="Přímá spojovací čára 55"/>
          <p:cNvCxnSpPr>
            <a:cxnSpLocks noChangeShapeType="1"/>
          </p:cNvCxnSpPr>
          <p:nvPr/>
        </p:nvCxnSpPr>
        <p:spPr bwMode="auto">
          <a:xfrm rot="10800000" flipH="1">
            <a:off x="785813" y="2357438"/>
            <a:ext cx="85725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92" name="Přímá spojovací čára 56"/>
          <p:cNvCxnSpPr>
            <a:cxnSpLocks noChangeShapeType="1"/>
          </p:cNvCxnSpPr>
          <p:nvPr/>
        </p:nvCxnSpPr>
        <p:spPr bwMode="auto">
          <a:xfrm rot="10800000" flipH="1">
            <a:off x="785813" y="2714625"/>
            <a:ext cx="8572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93" name="Přímá spojovací čára 57"/>
          <p:cNvCxnSpPr>
            <a:cxnSpLocks noChangeShapeType="1"/>
          </p:cNvCxnSpPr>
          <p:nvPr/>
        </p:nvCxnSpPr>
        <p:spPr bwMode="auto">
          <a:xfrm rot="10800000" flipH="1">
            <a:off x="785813" y="5500688"/>
            <a:ext cx="85725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94" name="TextovéPole 44"/>
          <p:cNvSpPr txBox="1">
            <a:spLocks noChangeArrowheads="1"/>
          </p:cNvSpPr>
          <p:nvPr/>
        </p:nvSpPr>
        <p:spPr bwMode="auto">
          <a:xfrm>
            <a:off x="785813" y="5500688"/>
            <a:ext cx="857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page v</a:t>
            </a:r>
          </a:p>
        </p:txBody>
      </p:sp>
      <p:grpSp>
        <p:nvGrpSpPr>
          <p:cNvPr id="19495" name="Skupina 41"/>
          <p:cNvGrpSpPr>
            <a:grpSpLocks/>
          </p:cNvGrpSpPr>
          <p:nvPr/>
        </p:nvGrpSpPr>
        <p:grpSpPr bwMode="auto">
          <a:xfrm>
            <a:off x="1177925" y="3929063"/>
            <a:ext cx="71438" cy="357187"/>
            <a:chOff x="1000100" y="4643446"/>
            <a:chExt cx="71438" cy="357190"/>
          </a:xfrm>
        </p:grpSpPr>
        <p:sp>
          <p:nvSpPr>
            <p:cNvPr id="19502" name="Elipsa 38"/>
            <p:cNvSpPr>
              <a:spLocks noChangeArrowheads="1"/>
            </p:cNvSpPr>
            <p:nvPr/>
          </p:nvSpPr>
          <p:spPr bwMode="auto">
            <a:xfrm>
              <a:off x="1000100" y="4643446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3" name="Elipsa 39"/>
            <p:cNvSpPr>
              <a:spLocks noChangeArrowheads="1"/>
            </p:cNvSpPr>
            <p:nvPr/>
          </p:nvSpPr>
          <p:spPr bwMode="auto">
            <a:xfrm>
              <a:off x="1000100" y="4786322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9504" name="Elipsa 40"/>
            <p:cNvSpPr>
              <a:spLocks noChangeArrowheads="1"/>
            </p:cNvSpPr>
            <p:nvPr/>
          </p:nvSpPr>
          <p:spPr bwMode="auto">
            <a:xfrm>
              <a:off x="1000100" y="4929198"/>
              <a:ext cx="71438" cy="71438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cxnSp>
        <p:nvCxnSpPr>
          <p:cNvPr id="19496" name="Přímá spojovací šipka 65"/>
          <p:cNvCxnSpPr>
            <a:cxnSpLocks noChangeShapeType="1"/>
          </p:cNvCxnSpPr>
          <p:nvPr/>
        </p:nvCxnSpPr>
        <p:spPr bwMode="auto">
          <a:xfrm>
            <a:off x="1643063" y="2928938"/>
            <a:ext cx="1071562" cy="50006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497" name="Přímá spojovací šipka 69"/>
          <p:cNvCxnSpPr>
            <a:cxnSpLocks noChangeShapeType="1"/>
          </p:cNvCxnSpPr>
          <p:nvPr/>
        </p:nvCxnSpPr>
        <p:spPr bwMode="auto">
          <a:xfrm>
            <a:off x="4714875" y="4429125"/>
            <a:ext cx="2143125" cy="158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498" name="Přímá spojovací šipka 71"/>
          <p:cNvCxnSpPr>
            <a:cxnSpLocks noChangeShapeType="1"/>
            <a:stCxn id="19457" idx="2"/>
            <a:endCxn id="19464" idx="3"/>
          </p:cNvCxnSpPr>
          <p:nvPr/>
        </p:nvCxnSpPr>
        <p:spPr bwMode="auto">
          <a:xfrm rot="10800000">
            <a:off x="5429250" y="2965450"/>
            <a:ext cx="1143000" cy="6429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499" name="Přímá spojovací šipka 73"/>
          <p:cNvCxnSpPr>
            <a:cxnSpLocks noChangeShapeType="1"/>
          </p:cNvCxnSpPr>
          <p:nvPr/>
        </p:nvCxnSpPr>
        <p:spPr bwMode="auto">
          <a:xfrm>
            <a:off x="5429250" y="2571750"/>
            <a:ext cx="1143000" cy="4286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500" name="Přímá spojovací šipka 75"/>
          <p:cNvCxnSpPr>
            <a:cxnSpLocks noChangeShapeType="1"/>
            <a:stCxn id="19507" idx="3"/>
          </p:cNvCxnSpPr>
          <p:nvPr/>
        </p:nvCxnSpPr>
        <p:spPr bwMode="auto">
          <a:xfrm>
            <a:off x="3571875" y="3144838"/>
            <a:ext cx="1000125" cy="2127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9501" name="Přímá spojovací čára 77"/>
          <p:cNvCxnSpPr>
            <a:cxnSpLocks noChangeShapeType="1"/>
            <a:stCxn id="19508" idx="3"/>
          </p:cNvCxnSpPr>
          <p:nvPr/>
        </p:nvCxnSpPr>
        <p:spPr bwMode="auto">
          <a:xfrm>
            <a:off x="3571875" y="3716338"/>
            <a:ext cx="1143000" cy="7127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Stránkování na žádost		(Demand paging)</a:t>
            </a:r>
          </a:p>
          <a:p>
            <a:pPr marL="719138" lvl="1" eaLnBrk="1" hangingPunct="1"/>
            <a:r>
              <a:rPr lang="cs-CZ" smtClean="0"/>
              <a:t>stránka se zobrazuje do FAP při odkazu na ni, pokud ve FAP není již zobrazena</a:t>
            </a:r>
          </a:p>
          <a:p>
            <a:pPr marL="719138" lvl="1" eaLnBrk="1" hangingPunct="1"/>
            <a:r>
              <a:rPr lang="cs-CZ" smtClean="0"/>
              <a:t>počáteční shluky výpadků stránek</a:t>
            </a:r>
          </a:p>
          <a:p>
            <a:pPr marL="395288" eaLnBrk="1" hangingPunct="1"/>
            <a:r>
              <a:rPr lang="cs-CZ" sz="2600" smtClean="0"/>
              <a:t>Předstránkování		(Prepaging)</a:t>
            </a:r>
          </a:p>
          <a:p>
            <a:pPr marL="719138" lvl="1" eaLnBrk="1" hangingPunct="1"/>
            <a:r>
              <a:rPr lang="cs-CZ" smtClean="0"/>
              <a:t>umístění na vnější paměti sousedních stránek v LAP bývá blízké („sousedi“)</a:t>
            </a:r>
          </a:p>
          <a:p>
            <a:pPr marL="719138" lvl="1" eaLnBrk="1" hangingPunct="1"/>
            <a:r>
              <a:rPr lang="cs-CZ" smtClean="0"/>
              <a:t>princip lokality</a:t>
            </a:r>
          </a:p>
          <a:p>
            <a:pPr marL="719138" lvl="1" eaLnBrk="1" hangingPunct="1"/>
            <a:r>
              <a:rPr lang="cs-CZ" smtClean="0"/>
              <a:t>zavádí se více stránek než se žádá</a:t>
            </a:r>
          </a:p>
          <a:p>
            <a:pPr marL="719138" lvl="1" eaLnBrk="1" hangingPunct="1"/>
            <a:r>
              <a:rPr lang="cs-CZ" smtClean="0"/>
              <a:t>vhodné při inicializaci procesu</a:t>
            </a:r>
          </a:p>
          <a:p>
            <a:pPr marL="719138" lvl="1" eaLnBrk="1" hangingPunct="1"/>
            <a:endParaRPr lang="cs-CZ" smtClean="0">
              <a:cs typeface="Arial" charset="0"/>
            </a:endParaRP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KDY ZAVÁDĚT STRÁNKU</a:t>
            </a:r>
            <a:endParaRPr lang="cs-CZ" sz="3000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Segmentace</a:t>
            </a:r>
          </a:p>
          <a:p>
            <a:pPr marL="719138" lvl="1" eaLnBrk="1" hangingPunct="1"/>
            <a:r>
              <a:rPr lang="cs-CZ" smtClean="0"/>
              <a:t>best-, first-, worstfit</a:t>
            </a:r>
          </a:p>
          <a:p>
            <a:pPr marL="395288" eaLnBrk="1" hangingPunct="1"/>
            <a:r>
              <a:rPr lang="cs-CZ" smtClean="0"/>
              <a:t>Stránkování</a:t>
            </a:r>
          </a:p>
          <a:p>
            <a:pPr marL="719138" lvl="1" eaLnBrk="1" hangingPunct="1"/>
            <a:r>
              <a:rPr lang="cs-CZ" smtClean="0"/>
              <a:t>nemusíme řešit</a:t>
            </a:r>
          </a:p>
          <a:p>
            <a:pPr marL="395288" eaLnBrk="1" hangingPunct="1"/>
            <a:r>
              <a:rPr lang="cs-CZ" smtClean="0"/>
              <a:t>Kombinace segmentování + stránkování</a:t>
            </a:r>
          </a:p>
          <a:p>
            <a:pPr marL="719138" lvl="1" eaLnBrk="1" hangingPunct="1"/>
            <a:r>
              <a:rPr lang="cs-CZ" smtClean="0"/>
              <a:t>nemusíme řešit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KAM STRÁNKU ZAVÉST?</a:t>
            </a:r>
            <a:endParaRPr lang="cs-CZ" sz="3000" dirty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2608</TotalTime>
  <Words>2315</Words>
  <Application>Microsoft Office PowerPoint</Application>
  <PresentationFormat>Předvádění na obrazovce (4:3)</PresentationFormat>
  <Paragraphs>790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Arial Narrow</vt:lpstr>
      <vt:lpstr>Courier New</vt:lpstr>
      <vt:lpstr>Tahoma</vt:lpstr>
      <vt:lpstr>Wingdings</vt:lpstr>
      <vt:lpstr>motiv-pb153-operacni-systemy</vt:lpstr>
      <vt:lpstr>PB153 OPERAČNÍ SYSTÉMY A JEJICH ROZHRANÍ</vt:lpstr>
      <vt:lpstr>ZÁKLADNÍ PRINCIPY</vt:lpstr>
      <vt:lpstr>BĚH PROCESŮ VE VIRTUÁLNÍ PAMĚTI</vt:lpstr>
      <vt:lpstr>VIRTUÁLNÍ PAMĚŤ – VLASTNOSTI </vt:lpstr>
      <vt:lpstr>PŘÍKLAD: LINUX – příkaz top</vt:lpstr>
      <vt:lpstr>VIRTUÁLNÍ PAMĚŤ – VLASTNOSTI</vt:lpstr>
      <vt:lpstr>LAP VĚTŠÍ NEŽ FAP</vt:lpstr>
      <vt:lpstr>KDY ZAVÁDĚT STRÁNKU</vt:lpstr>
      <vt:lpstr>KAM STRÁNKU ZAVÉST?</vt:lpstr>
      <vt:lpstr>KTEROU STRÁNKU NAHRADIT?</vt:lpstr>
      <vt:lpstr>STRÁNKOVÁNÍ NA ŽÁDOST</vt:lpstr>
      <vt:lpstr>BIT VALID-INVALID</vt:lpstr>
      <vt:lpstr>PŘÍKLAD: TABULKA STRÁNEK</vt:lpstr>
      <vt:lpstr>VÝPADEK STRÁNKY</vt:lpstr>
      <vt:lpstr>ZPRACOVÁNÍ VÝPADKU STRÁNKY</vt:lpstr>
      <vt:lpstr>VOLNÝ RÁMEC</vt:lpstr>
      <vt:lpstr>PRINCIP LOKALITY</vt:lpstr>
      <vt:lpstr>NÁHRADA STRÁNKY</vt:lpstr>
      <vt:lpstr>ALGORITMY URČENÍ OBĚTI</vt:lpstr>
      <vt:lpstr>ALGORITMY URČENÍ OBĚTI</vt:lpstr>
      <vt:lpstr>ALGORITMUS FIRST-IN-FIRST-OUT</vt:lpstr>
      <vt:lpstr>BELADYHO ANOMÁLIE</vt:lpstr>
      <vt:lpstr>ALGORITMUS FIRST-IN-FIRST-OUT</vt:lpstr>
      <vt:lpstr>OPTIMÁLNÍ ALGORITMUS</vt:lpstr>
      <vt:lpstr>OPTIMÁLNÍ ALGORITMUS</vt:lpstr>
      <vt:lpstr>ANIMACE: OPTIMÁLNÍ ALGORITMUS</vt:lpstr>
      <vt:lpstr>ALGORITMUS LRU</vt:lpstr>
      <vt:lpstr>ALGORITMUS LRU</vt:lpstr>
      <vt:lpstr>ANIMACE: ALGORITMUS LRU</vt:lpstr>
      <vt:lpstr>IMPLEMENTACE POLITIKY LRU</vt:lpstr>
      <vt:lpstr>ANIMACE: IMPLEMENTACE POLITIKY LRU</vt:lpstr>
      <vt:lpstr>DRUHÁ ŠANCE</vt:lpstr>
      <vt:lpstr>DRUHÁ ŠANCE (2)</vt:lpstr>
      <vt:lpstr>DRUHÁ ŠANCE (3)</vt:lpstr>
      <vt:lpstr>SROVNÁNÍ ALGORITMŮ</vt:lpstr>
      <vt:lpstr>STRUKTURA PROGRAMU</vt:lpstr>
      <vt:lpstr>THRASHING</vt:lpstr>
      <vt:lpstr>BUDDY ALOKAČNÍ ALGORITMUS</vt:lpstr>
      <vt:lpstr>Prezentace aplikace PowerPoint</vt:lpstr>
    </vt:vector>
  </TitlesOfParts>
  <Company>Warner Bros.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zriha</cp:lastModifiedBy>
  <cp:revision>186</cp:revision>
  <dcterms:created xsi:type="dcterms:W3CDTF">2004-05-02T11:02:57Z</dcterms:created>
  <dcterms:modified xsi:type="dcterms:W3CDTF">2016-04-20T12:21:09Z</dcterms:modified>
</cp:coreProperties>
</file>