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notesMasterIdLst>
    <p:notesMasterId r:id="rId20"/>
  </p:notesMasterIdLst>
  <p:sldIdLst>
    <p:sldId id="256" r:id="rId4"/>
    <p:sldId id="264" r:id="rId5"/>
    <p:sldId id="265" r:id="rId6"/>
    <p:sldId id="266" r:id="rId7"/>
    <p:sldId id="267" r:id="rId8"/>
    <p:sldId id="268" r:id="rId9"/>
    <p:sldId id="269" r:id="rId10"/>
    <p:sldId id="270" r:id="rId11"/>
    <p:sldId id="271" r:id="rId12"/>
    <p:sldId id="257" r:id="rId13"/>
    <p:sldId id="258" r:id="rId14"/>
    <p:sldId id="259" r:id="rId15"/>
    <p:sldId id="260" r:id="rId16"/>
    <p:sldId id="261" r:id="rId17"/>
    <p:sldId id="262" r:id="rId18"/>
    <p:sldId id="274"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790BA-212E-4145-8692-339D3E629CF6}" type="datetimeFigureOut">
              <a:rPr lang="cs-CZ" smtClean="0"/>
              <a:pPr/>
              <a:t>18.4.2016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86548B-BA06-45C2-9ED7-E26A7E40FDD2}" type="slidenum">
              <a:rPr lang="cs-CZ" smtClean="0"/>
              <a:pPr/>
              <a:t>‹#›</a:t>
            </a:fld>
            <a:endParaRPr lang="cs-CZ"/>
          </a:p>
        </p:txBody>
      </p:sp>
    </p:spTree>
    <p:extLst>
      <p:ext uri="{BB962C8B-B14F-4D97-AF65-F5344CB8AC3E}">
        <p14:creationId xmlns:p14="http://schemas.microsoft.com/office/powerpoint/2010/main" val="3086216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miter lim="800000"/>
            <a:headEnd/>
            <a:tailEnd/>
          </a:ln>
        </p:spPr>
        <p:txBody>
          <a:bodyPr/>
          <a:lstStyle/>
          <a:p>
            <a:fld id="{FE5A4812-2C85-4149-97AF-C084B977F2C8}" type="slidenum">
              <a:rPr lang="en-US" altLang="en-US" smtClean="0">
                <a:solidFill>
                  <a:prstClr val="black"/>
                </a:solidFill>
              </a:rPr>
              <a:pPr/>
              <a:t>9</a:t>
            </a:fld>
            <a:endParaRPr lang="en-US" altLang="en-US" smtClean="0">
              <a:solidFill>
                <a:prstClr val="black"/>
              </a:solidFill>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372017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79FC241-BF3D-4C68-BC44-B107A0B24DF7}" type="datetimeFigureOut">
              <a:rPr lang="cs-CZ" smtClean="0"/>
              <a:pPr/>
              <a:t>18.4.2016</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9B53B5F5-ADC1-4475-AF53-ADEC506C204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79FC241-BF3D-4C68-BC44-B107A0B24DF7}" type="datetimeFigureOut">
              <a:rPr lang="cs-CZ" smtClean="0"/>
              <a:pPr/>
              <a:t>18.4.2016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53B5F5-ADC1-4475-AF53-ADEC506C204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D79FC241-BF3D-4C68-BC44-B107A0B24DF7}" type="datetimeFigureOut">
              <a:rPr lang="cs-CZ" smtClean="0"/>
              <a:pPr/>
              <a:t>18.4.2016</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9B53B5F5-ADC1-4475-AF53-ADEC506C204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ACDDAA5-4451-456D-B931-D7693182F4EE}" type="datetimeFigureOut">
              <a:rPr lang="cs-CZ" smtClean="0"/>
              <a:pPr/>
              <a:t>18.4.2016</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solidFill>
                <a:srgbClr val="EEECE1"/>
              </a:solidFill>
            </a:endParaRPr>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01AFDE3E-ADFD-4426-9C74-68F47F4E6810}" type="slidenum">
              <a:rPr lang="cs-CZ" smtClean="0">
                <a:solidFill>
                  <a:srgbClr val="EEECE1"/>
                </a:solidFill>
              </a:rPr>
              <a:pPr/>
              <a:t>‹#›</a:t>
            </a:fld>
            <a:endParaRPr lang="cs-CZ">
              <a:solidFill>
                <a:srgbClr val="EEEC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6ACDDAA5-4451-456D-B931-D7693182F4EE}" type="datetimeFigureOut">
              <a:rPr lang="cs-CZ" smtClean="0">
                <a:solidFill>
                  <a:srgbClr val="1F497D"/>
                </a:solidFill>
              </a:rPr>
              <a:pPr/>
              <a:t>18.4.2016</a:t>
            </a:fld>
            <a:endParaRPr lang="cs-CZ">
              <a:solidFill>
                <a:srgbClr val="1F497D"/>
              </a:solidFill>
            </a:endParaRPr>
          </a:p>
        </p:txBody>
      </p:sp>
      <p:sp>
        <p:nvSpPr>
          <p:cNvPr id="5" name="Zástupný symbol pro zápatí 4"/>
          <p:cNvSpPr>
            <a:spLocks noGrp="1"/>
          </p:cNvSpPr>
          <p:nvPr>
            <p:ph type="ftr" sz="quarter" idx="11"/>
          </p:nvPr>
        </p:nvSpPr>
        <p:spPr/>
        <p:txBody>
          <a:bodyPr/>
          <a:lstStyle/>
          <a:p>
            <a:endParaRPr lang="cs-CZ">
              <a:solidFill>
                <a:srgbClr val="1F497D"/>
              </a:solidFill>
            </a:endParaRPr>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01AFDE3E-ADFD-4426-9C74-68F47F4E6810}"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6ACDDAA5-4451-456D-B931-D7693182F4EE}" type="datetimeFigureOut">
              <a:rPr lang="cs-CZ" smtClean="0">
                <a:solidFill>
                  <a:srgbClr val="1F497D"/>
                </a:solidFill>
              </a:rPr>
              <a:pPr/>
              <a:t>18.4.2016</a:t>
            </a:fld>
            <a:endParaRPr lang="cs-CZ">
              <a:solidFill>
                <a:srgbClr val="1F497D"/>
              </a:solidFill>
            </a:endParaRPr>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1AFDE3E-ADFD-4426-9C74-68F47F4E6810}"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solidFill>
                <a:srgbClr val="1F497D"/>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fld id="{6ACDDAA5-4451-456D-B931-D7693182F4EE}" type="datetimeFigureOut">
              <a:rPr lang="cs-CZ" smtClean="0">
                <a:solidFill>
                  <a:srgbClr val="1F497D"/>
                </a:solidFill>
              </a:rPr>
              <a:pPr/>
              <a:t>18.4.2016</a:t>
            </a:fld>
            <a:endParaRPr lang="cs-CZ">
              <a:solidFill>
                <a:srgbClr val="1F497D"/>
              </a:solidFill>
            </a:endParaRPr>
          </a:p>
        </p:txBody>
      </p:sp>
      <p:sp>
        <p:nvSpPr>
          <p:cNvPr id="10" name="Zástupný symbol pro číslo snímku 9"/>
          <p:cNvSpPr>
            <a:spLocks noGrp="1"/>
          </p:cNvSpPr>
          <p:nvPr>
            <p:ph type="sldNum" sz="quarter" idx="16"/>
          </p:nvPr>
        </p:nvSpPr>
        <p:spPr/>
        <p:txBody>
          <a:bodyPr rtlCol="0"/>
          <a:lstStyle/>
          <a:p>
            <a:fld id="{01AFDE3E-ADFD-4426-9C74-68F47F4E6810}"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solidFill>
                <a:srgbClr val="1F497D"/>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fld id="{6ACDDAA5-4451-456D-B931-D7693182F4EE}" type="datetimeFigureOut">
              <a:rPr lang="cs-CZ" smtClean="0">
                <a:solidFill>
                  <a:srgbClr val="1F497D"/>
                </a:solidFill>
              </a:rPr>
              <a:pPr/>
              <a:t>18.4.2016</a:t>
            </a:fld>
            <a:endParaRPr lang="cs-CZ">
              <a:solidFill>
                <a:srgbClr val="1F497D"/>
              </a:solidFill>
            </a:endParaRPr>
          </a:p>
        </p:txBody>
      </p:sp>
      <p:sp>
        <p:nvSpPr>
          <p:cNvPr id="12" name="Zástupný symbol pro číslo snímku 11"/>
          <p:cNvSpPr>
            <a:spLocks noGrp="1"/>
          </p:cNvSpPr>
          <p:nvPr>
            <p:ph type="sldNum" sz="quarter" idx="16"/>
          </p:nvPr>
        </p:nvSpPr>
        <p:spPr/>
        <p:txBody>
          <a:bodyPr rtlCol="0"/>
          <a:lstStyle/>
          <a:p>
            <a:fld id="{01AFDE3E-ADFD-4426-9C74-68F47F4E6810}"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solidFill>
                <a:srgbClr val="1F497D"/>
              </a:solidFill>
            </a:endParaRPr>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6ACDDAA5-4451-456D-B931-D7693182F4EE}" type="datetimeFigureOut">
              <a:rPr lang="cs-CZ" smtClean="0">
                <a:solidFill>
                  <a:srgbClr val="1F497D"/>
                </a:solidFill>
              </a:rPr>
              <a:pPr/>
              <a:t>18.4.2016</a:t>
            </a:fld>
            <a:endParaRPr lang="cs-CZ">
              <a:solidFill>
                <a:srgbClr val="1F497D"/>
              </a:solidFill>
            </a:endParaRPr>
          </a:p>
        </p:txBody>
      </p:sp>
      <p:sp>
        <p:nvSpPr>
          <p:cNvPr id="4" name="Zástupný symbol pro zápatí 3"/>
          <p:cNvSpPr>
            <a:spLocks noGrp="1"/>
          </p:cNvSpPr>
          <p:nvPr>
            <p:ph type="ftr" sz="quarter" idx="11"/>
          </p:nvPr>
        </p:nvSpPr>
        <p:spPr/>
        <p:txBody>
          <a:bodyPr/>
          <a:lstStyle/>
          <a:p>
            <a:endParaRPr lang="cs-CZ">
              <a:solidFill>
                <a:srgbClr val="1F497D"/>
              </a:solidFill>
            </a:endParaRPr>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01AFDE3E-ADFD-4426-9C74-68F47F4E6810}" type="slidenum">
              <a:rPr lang="cs-CZ" smtClean="0"/>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ACDDAA5-4451-456D-B931-D7693182F4EE}" type="datetimeFigureOut">
              <a:rPr lang="cs-CZ" smtClean="0">
                <a:solidFill>
                  <a:srgbClr val="1F497D"/>
                </a:solidFill>
              </a:rPr>
              <a:pPr/>
              <a:t>18.4.2016</a:t>
            </a:fld>
            <a:endParaRPr lang="cs-CZ">
              <a:solidFill>
                <a:srgbClr val="1F497D"/>
              </a:solidFill>
            </a:endParaRPr>
          </a:p>
        </p:txBody>
      </p:sp>
      <p:sp>
        <p:nvSpPr>
          <p:cNvPr id="3" name="Zástupný symbol pro zápatí 2"/>
          <p:cNvSpPr>
            <a:spLocks noGrp="1"/>
          </p:cNvSpPr>
          <p:nvPr>
            <p:ph type="ftr" sz="quarter" idx="11"/>
          </p:nvPr>
        </p:nvSpPr>
        <p:spPr/>
        <p:txBody>
          <a:bodyPr/>
          <a:lstStyle/>
          <a:p>
            <a:endParaRPr lang="cs-CZ">
              <a:solidFill>
                <a:srgbClr val="1F497D"/>
              </a:solidFill>
            </a:endParaRPr>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01AFDE3E-ADFD-4426-9C74-68F47F4E6810}" type="slidenum">
              <a:rPr lang="cs-CZ" smtClean="0">
                <a:solidFill>
                  <a:srgbClr val="1F497D"/>
                </a:solidFill>
              </a:rPr>
              <a:pPr/>
              <a:t>‹#›</a:t>
            </a:fld>
            <a:endParaRPr lang="cs-CZ">
              <a:solidFill>
                <a:srgbClr val="1F497D"/>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ACDDAA5-4451-456D-B931-D7693182F4EE}" type="datetimeFigureOut">
              <a:rPr lang="cs-CZ" smtClean="0">
                <a:solidFill>
                  <a:srgbClr val="1F497D"/>
                </a:solidFill>
              </a:rPr>
              <a:pPr/>
              <a:t>18.4.2016</a:t>
            </a:fld>
            <a:endParaRPr lang="cs-CZ">
              <a:solidFill>
                <a:srgbClr val="1F497D"/>
              </a:solidFill>
            </a:endParaRPr>
          </a:p>
        </p:txBody>
      </p:sp>
      <p:sp>
        <p:nvSpPr>
          <p:cNvPr id="6" name="Zástupný symbol pro zápatí 5"/>
          <p:cNvSpPr>
            <a:spLocks noGrp="1"/>
          </p:cNvSpPr>
          <p:nvPr>
            <p:ph type="ftr" sz="quarter" idx="11"/>
          </p:nvPr>
        </p:nvSpPr>
        <p:spPr/>
        <p:txBody>
          <a:bodyPr/>
          <a:lstStyle/>
          <a:p>
            <a:endParaRPr lang="cs-CZ">
              <a:solidFill>
                <a:srgbClr val="1F497D"/>
              </a:solidFill>
            </a:endParaRPr>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01AFDE3E-ADFD-4426-9C74-68F47F4E6810}"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D79FC241-BF3D-4C68-BC44-B107A0B24DF7}" type="datetimeFigureOut">
              <a:rPr lang="cs-CZ" smtClean="0"/>
              <a:pPr/>
              <a:t>18.4.2016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9B53B5F5-ADC1-4475-AF53-ADEC506C2046}"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Zástupný symbol pro datum 11"/>
          <p:cNvSpPr>
            <a:spLocks noGrp="1"/>
          </p:cNvSpPr>
          <p:nvPr>
            <p:ph type="dt" sz="half" idx="10"/>
          </p:nvPr>
        </p:nvSpPr>
        <p:spPr>
          <a:xfrm>
            <a:off x="6248400" y="6248400"/>
            <a:ext cx="2667000" cy="365125"/>
          </a:xfrm>
        </p:spPr>
        <p:txBody>
          <a:bodyPr rtlCol="0"/>
          <a:lstStyle/>
          <a:p>
            <a:fld id="{6ACDDAA5-4451-456D-B931-D7693182F4EE}" type="datetimeFigureOut">
              <a:rPr lang="cs-CZ" smtClean="0">
                <a:solidFill>
                  <a:srgbClr val="1F497D"/>
                </a:solidFill>
              </a:rPr>
              <a:pPr/>
              <a:t>18.4.2016</a:t>
            </a:fld>
            <a:endParaRPr lang="cs-CZ">
              <a:solidFill>
                <a:srgbClr val="1F497D"/>
              </a:solidFill>
            </a:endParaRPr>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01AFDE3E-ADFD-4426-9C74-68F47F4E6810}"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solidFill>
                <a:srgbClr val="1F497D"/>
              </a:solidFill>
            </a:endParaRPr>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ACDDAA5-4451-456D-B931-D7693182F4EE}" type="datetimeFigureOut">
              <a:rPr lang="cs-CZ" smtClean="0">
                <a:solidFill>
                  <a:srgbClr val="1F497D"/>
                </a:solidFill>
              </a:rPr>
              <a:pPr/>
              <a:t>18.4.2016</a:t>
            </a:fld>
            <a:endParaRPr lang="cs-CZ">
              <a:solidFill>
                <a:srgbClr val="1F497D"/>
              </a:solidFill>
            </a:endParaRPr>
          </a:p>
        </p:txBody>
      </p:sp>
      <p:sp>
        <p:nvSpPr>
          <p:cNvPr id="5" name="Zástupný symbol pro zápatí 4"/>
          <p:cNvSpPr>
            <a:spLocks noGrp="1"/>
          </p:cNvSpPr>
          <p:nvPr>
            <p:ph type="ftr" sz="quarter" idx="11"/>
          </p:nvPr>
        </p:nvSpPr>
        <p:spPr/>
        <p:txBody>
          <a:bodyPr/>
          <a:lstStyle/>
          <a:p>
            <a:endParaRPr lang="cs-CZ">
              <a:solidFill>
                <a:srgbClr val="1F497D"/>
              </a:solidFill>
            </a:endParaRPr>
          </a:p>
        </p:txBody>
      </p:sp>
      <p:sp>
        <p:nvSpPr>
          <p:cNvPr id="6" name="Zástupný symbol pro číslo snímku 5"/>
          <p:cNvSpPr>
            <a:spLocks noGrp="1"/>
          </p:cNvSpPr>
          <p:nvPr>
            <p:ph type="sldNum" sz="quarter" idx="12"/>
          </p:nvPr>
        </p:nvSpPr>
        <p:spPr/>
        <p:txBody>
          <a:bodyPr/>
          <a:lstStyle/>
          <a:p>
            <a:fld id="{01AFDE3E-ADFD-4426-9C74-68F47F4E6810}" type="slidenum">
              <a:rPr lang="cs-CZ" smtClean="0"/>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6ACDDAA5-4451-456D-B931-D7693182F4EE}" type="datetimeFigureOut">
              <a:rPr lang="cs-CZ" smtClean="0">
                <a:solidFill>
                  <a:srgbClr val="1F497D"/>
                </a:solidFill>
              </a:rPr>
              <a:pPr/>
              <a:t>18.4.2016</a:t>
            </a:fld>
            <a:endParaRPr lang="cs-CZ">
              <a:solidFill>
                <a:srgbClr val="1F497D"/>
              </a:solidFill>
            </a:endParaRPr>
          </a:p>
        </p:txBody>
      </p:sp>
      <p:sp>
        <p:nvSpPr>
          <p:cNvPr id="5" name="Zástupný symbol pro zápatí 4"/>
          <p:cNvSpPr>
            <a:spLocks noGrp="1"/>
          </p:cNvSpPr>
          <p:nvPr>
            <p:ph type="ftr" sz="quarter" idx="11"/>
          </p:nvPr>
        </p:nvSpPr>
        <p:spPr>
          <a:xfrm>
            <a:off x="457201" y="6248207"/>
            <a:ext cx="5573483" cy="365125"/>
          </a:xfrm>
        </p:spPr>
        <p:txBody>
          <a:bodyPr/>
          <a:lstStyle/>
          <a:p>
            <a:endParaRPr lang="cs-CZ">
              <a:solidFill>
                <a:srgbClr val="1F497D"/>
              </a:solidFill>
            </a:endParaRPr>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01AFDE3E-ADFD-4426-9C74-68F47F4E6810}"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cs-CZ">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cs-CZ">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cs-CZ">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D79FC241-BF3D-4C68-BC44-B107A0B24DF7}" type="datetimeFigureOut">
              <a:rPr lang="cs-CZ" smtClean="0"/>
              <a:pPr/>
              <a:t>18.4.2016</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B53B5F5-ADC1-4475-AF53-ADEC506C2046}"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fld id="{D79FC241-BF3D-4C68-BC44-B107A0B24DF7}" type="datetimeFigureOut">
              <a:rPr lang="cs-CZ" smtClean="0"/>
              <a:pPr/>
              <a:t>18.4.2016</a:t>
            </a:fld>
            <a:endParaRPr lang="cs-CZ"/>
          </a:p>
        </p:txBody>
      </p:sp>
      <p:sp>
        <p:nvSpPr>
          <p:cNvPr id="10" name="Zástupný symbol pro číslo snímku 9"/>
          <p:cNvSpPr>
            <a:spLocks noGrp="1"/>
          </p:cNvSpPr>
          <p:nvPr>
            <p:ph type="sldNum" sz="quarter" idx="16"/>
          </p:nvPr>
        </p:nvSpPr>
        <p:spPr/>
        <p:txBody>
          <a:bodyPr rtlCol="0"/>
          <a:lstStyle/>
          <a:p>
            <a:fld id="{9B53B5F5-ADC1-4475-AF53-ADEC506C2046}"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fld id="{D79FC241-BF3D-4C68-BC44-B107A0B24DF7}" type="datetimeFigureOut">
              <a:rPr lang="cs-CZ" smtClean="0"/>
              <a:pPr/>
              <a:t>18.4.2016</a:t>
            </a:fld>
            <a:endParaRPr lang="cs-CZ"/>
          </a:p>
        </p:txBody>
      </p:sp>
      <p:sp>
        <p:nvSpPr>
          <p:cNvPr id="12" name="Zástupný symbol pro číslo snímku 11"/>
          <p:cNvSpPr>
            <a:spLocks noGrp="1"/>
          </p:cNvSpPr>
          <p:nvPr>
            <p:ph type="sldNum" sz="quarter" idx="16"/>
          </p:nvPr>
        </p:nvSpPr>
        <p:spPr/>
        <p:txBody>
          <a:bodyPr rtlCol="0"/>
          <a:lstStyle/>
          <a:p>
            <a:fld id="{9B53B5F5-ADC1-4475-AF53-ADEC506C2046}"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D79FC241-BF3D-4C68-BC44-B107A0B24DF7}" type="datetimeFigureOut">
              <a:rPr lang="cs-CZ" smtClean="0"/>
              <a:pPr/>
              <a:t>18.4.2016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9B53B5F5-ADC1-4475-AF53-ADEC506C204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79FC241-BF3D-4C68-BC44-B107A0B24DF7}" type="datetimeFigureOut">
              <a:rPr lang="cs-CZ" smtClean="0"/>
              <a:pPr/>
              <a:t>18.4.2016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9B53B5F5-ADC1-4475-AF53-ADEC506C204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D79FC241-BF3D-4C68-BC44-B107A0B24DF7}" type="datetimeFigureOut">
              <a:rPr lang="cs-CZ" smtClean="0"/>
              <a:pPr/>
              <a:t>18.4.2016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9B53B5F5-ADC1-4475-AF53-ADEC506C2046}"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D79FC241-BF3D-4C68-BC44-B107A0B24DF7}" type="datetimeFigureOut">
              <a:rPr lang="cs-CZ" smtClean="0"/>
              <a:pPr/>
              <a:t>18.4.2016</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9B53B5F5-ADC1-4475-AF53-ADEC506C2046}"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79FC241-BF3D-4C68-BC44-B107A0B24DF7}" type="datetimeFigureOut">
              <a:rPr lang="cs-CZ" smtClean="0"/>
              <a:pPr/>
              <a:t>18.4.2016</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B53B5F5-ADC1-4475-AF53-ADEC506C204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ACDDAA5-4451-456D-B931-D7693182F4EE}" type="datetimeFigureOut">
              <a:rPr lang="cs-CZ" smtClean="0">
                <a:solidFill>
                  <a:srgbClr val="1F497D"/>
                </a:solidFill>
              </a:rPr>
              <a:pPr/>
              <a:t>18.4.2016</a:t>
            </a:fld>
            <a:endParaRPr lang="cs-CZ">
              <a:solidFill>
                <a:srgbClr val="1F497D"/>
              </a:solidFill>
            </a:endParaRPr>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solidFill>
                <a:srgbClr val="1F497D"/>
              </a:solidFill>
            </a:endParaRPr>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1AFDE3E-ADFD-4426-9C74-68F47F4E681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DDAA5-4451-456D-B931-D7693182F4EE}" type="datetimeFigureOut">
              <a:rPr lang="cs-CZ" smtClean="0">
                <a:solidFill>
                  <a:prstClr val="black">
                    <a:tint val="75000"/>
                  </a:prstClr>
                </a:solidFill>
              </a:rPr>
              <a:pPr/>
              <a:t>18.4.2016</a:t>
            </a:fld>
            <a:endParaRPr lang="cs-CZ">
              <a:solidFill>
                <a:prstClr val="black">
                  <a:tint val="75000"/>
                </a:prstClr>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solidFill>
                <a:prstClr val="black">
                  <a:tint val="75000"/>
                </a:prstClr>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FDE3E-ADFD-4426-9C74-68F47F4E6810}" type="slidenum">
              <a:rPr lang="cs-CZ" smtClean="0">
                <a:solidFill>
                  <a:prstClr val="black">
                    <a:tint val="75000"/>
                  </a:prstClr>
                </a:solidFill>
              </a:rPr>
              <a:pPr/>
              <a:t>‹#›</a:t>
            </a:fld>
            <a:endParaRPr lang="cs-CZ">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uab.edu/uasomume/fd2/visuals/index.htm" TargetMode="External"/><Relationship Id="rId2" Type="http://schemas.openxmlformats.org/officeDocument/2006/relationships/hyperlink" Target="http://archive.learnhigher.ac.uk/groupwork/episode6/amp/altversion.html" TargetMode="External"/><Relationship Id="rId1" Type="http://schemas.openxmlformats.org/officeDocument/2006/relationships/slideLayout" Target="../slideLayouts/slideLayout13.xml"/><Relationship Id="rId4" Type="http://schemas.openxmlformats.org/officeDocument/2006/relationships/hyperlink" Target="http://online.cjv.muni.cz/opc/click-to-start.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en-US" dirty="0" smtClean="0"/>
              <a:t>VV064: </a:t>
            </a:r>
            <a:r>
              <a:rPr lang="en-US" smtClean="0"/>
              <a:t>Presentation Basics</a:t>
            </a:r>
            <a:endParaRPr lang="cs-CZ" dirty="0"/>
          </a:p>
        </p:txBody>
      </p:sp>
      <p:sp>
        <p:nvSpPr>
          <p:cNvPr id="3" name="Podnadpis 2"/>
          <p:cNvSpPr>
            <a:spLocks noGrp="1"/>
          </p:cNvSpPr>
          <p:nvPr>
            <p:ph type="subTitle" idx="1"/>
          </p:nvPr>
        </p:nvSpPr>
        <p:spPr/>
        <p:txBody>
          <a:bodyPr>
            <a:normAutofit fontScale="77500" lnSpcReduction="20000"/>
          </a:bodyPr>
          <a:lstStyle/>
          <a:p>
            <a:r>
              <a:rPr lang="en-US" dirty="0" smtClean="0"/>
              <a:t>VV064</a:t>
            </a:r>
          </a:p>
          <a:p>
            <a:r>
              <a:rPr lang="en-US" dirty="0" smtClean="0"/>
              <a:t>Mgr. </a:t>
            </a:r>
            <a:r>
              <a:rPr lang="cs-CZ" dirty="0" smtClean="0"/>
              <a:t>Antonín Zita, M.A.</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Introducing the next material</a:t>
            </a:r>
            <a:endParaRPr lang="cs-CZ" dirty="0"/>
          </a:p>
        </p:txBody>
      </p:sp>
      <p:sp>
        <p:nvSpPr>
          <p:cNvPr id="3" name="Zástupný symbol pro obsah 2"/>
          <p:cNvSpPr>
            <a:spLocks noGrp="1"/>
          </p:cNvSpPr>
          <p:nvPr>
            <p:ph sz="quarter" idx="1"/>
          </p:nvPr>
        </p:nvSpPr>
        <p:spPr/>
        <p:txBody>
          <a:bodyPr/>
          <a:lstStyle/>
          <a:p>
            <a:r>
              <a:rPr lang="en-US" dirty="0" smtClean="0"/>
              <a:t>Now, let’s look at / let’s have a look at / I’d like you to look at …</a:t>
            </a:r>
            <a:endParaRPr lang="cs-CZ" dirty="0" smtClean="0"/>
          </a:p>
          <a:p>
            <a:r>
              <a:rPr lang="en-US" dirty="0" smtClean="0"/>
              <a:t>Now, I’ll show you / let me show you ...</a:t>
            </a:r>
            <a:endParaRPr lang="cs-CZ" dirty="0" smtClean="0"/>
          </a:p>
          <a:p>
            <a:r>
              <a:rPr lang="en-US" dirty="0" smtClean="0"/>
              <a:t>Let’s move on and look at the figures for …</a:t>
            </a:r>
            <a:endParaRPr lang="cs-CZ" dirty="0" smtClean="0"/>
          </a:p>
          <a:p>
            <a:r>
              <a:rPr lang="en-US" dirty="0" smtClean="0"/>
              <a:t>If  we now turn to …</a:t>
            </a:r>
            <a:endParaRPr lang="cs-CZ" dirty="0" smtClean="0"/>
          </a:p>
          <a:p>
            <a:r>
              <a:rPr lang="en-US" dirty="0" smtClean="0"/>
              <a:t>For … the situation is very different.</a:t>
            </a:r>
            <a:endParaRPr lang="cs-CZ" dirty="0" smtClean="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General explanatory phrases</a:t>
            </a:r>
            <a:endParaRPr lang="cs-CZ" dirty="0"/>
          </a:p>
        </p:txBody>
      </p:sp>
      <p:sp>
        <p:nvSpPr>
          <p:cNvPr id="3" name="Zástupný symbol pro obsah 2"/>
          <p:cNvSpPr>
            <a:spLocks noGrp="1"/>
          </p:cNvSpPr>
          <p:nvPr>
            <p:ph sz="quarter" idx="1"/>
          </p:nvPr>
        </p:nvSpPr>
        <p:spPr>
          <a:xfrm>
            <a:off x="899592" y="1447800"/>
            <a:ext cx="7787208" cy="5077544"/>
          </a:xfrm>
        </p:spPr>
        <p:txBody>
          <a:bodyPr>
            <a:normAutofit fontScale="85000" lnSpcReduction="20000"/>
          </a:bodyPr>
          <a:lstStyle/>
          <a:p>
            <a:r>
              <a:rPr lang="en-US" dirty="0" smtClean="0"/>
              <a:t>The next slide shows …</a:t>
            </a:r>
            <a:endParaRPr lang="cs-CZ" dirty="0" smtClean="0"/>
          </a:p>
          <a:p>
            <a:r>
              <a:rPr lang="en-US" dirty="0" smtClean="0"/>
              <a:t>Referring to the  diagram, let me …</a:t>
            </a:r>
            <a:endParaRPr lang="cs-CZ" dirty="0" smtClean="0"/>
          </a:p>
          <a:p>
            <a:r>
              <a:rPr lang="en-US" dirty="0" smtClean="0"/>
              <a:t>As you/we can see from/in the chart …</a:t>
            </a:r>
            <a:endParaRPr lang="cs-CZ" dirty="0" smtClean="0"/>
          </a:p>
          <a:p>
            <a:r>
              <a:rPr lang="en-US" dirty="0" smtClean="0"/>
              <a:t>If you look at the screen, you’ll see ...</a:t>
            </a:r>
            <a:endParaRPr lang="cs-CZ" dirty="0" smtClean="0"/>
          </a:p>
          <a:p>
            <a:r>
              <a:rPr lang="en-US" dirty="0" smtClean="0"/>
              <a:t>As the graph shows/indicates…</a:t>
            </a:r>
            <a:endParaRPr lang="cs-CZ" dirty="0" smtClean="0"/>
          </a:p>
          <a:p>
            <a:r>
              <a:rPr lang="en-US" dirty="0" smtClean="0"/>
              <a:t>As the </a:t>
            </a:r>
            <a:r>
              <a:rPr lang="en-US" smtClean="0"/>
              <a:t>figures show/indicate</a:t>
            </a:r>
            <a:r>
              <a:rPr lang="en-US" dirty="0" smtClean="0"/>
              <a:t>…</a:t>
            </a:r>
            <a:endParaRPr lang="cs-CZ" dirty="0" smtClean="0"/>
          </a:p>
          <a:p>
            <a:r>
              <a:rPr lang="en-US" dirty="0" smtClean="0"/>
              <a:t>From the Table 1 we can/may ...see / conclude / show / estimate / calculate / infer that…</a:t>
            </a:r>
            <a:endParaRPr lang="cs-CZ" dirty="0" smtClean="0"/>
          </a:p>
          <a:p>
            <a:r>
              <a:rPr lang="en-US" dirty="0" smtClean="0"/>
              <a:t>The chart compares …</a:t>
            </a:r>
            <a:endParaRPr lang="cs-CZ" dirty="0" smtClean="0"/>
          </a:p>
          <a:p>
            <a:r>
              <a:rPr lang="en-US" dirty="0" smtClean="0"/>
              <a:t>You can see here the development over the past five years…</a:t>
            </a:r>
            <a:endParaRPr lang="cs-CZ" dirty="0" smtClean="0"/>
          </a:p>
          <a:p>
            <a:r>
              <a:rPr lang="en-US" dirty="0" smtClean="0"/>
              <a:t>X increased/shot up/grew/rose by ...               </a:t>
            </a:r>
            <a:endParaRPr lang="cs-CZ" dirty="0" smtClean="0"/>
          </a:p>
          <a:p>
            <a:r>
              <a:rPr lang="en-US" dirty="0" smtClean="0"/>
              <a:t>X declined/reduced/decreased/dropped/fell by…   </a:t>
            </a:r>
            <a:endParaRPr lang="cs-CZ" dirty="0" smtClean="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Specific explanatory phrases</a:t>
            </a:r>
            <a:endParaRPr lang="cs-CZ" dirty="0"/>
          </a:p>
        </p:txBody>
      </p:sp>
      <p:sp>
        <p:nvSpPr>
          <p:cNvPr id="3" name="Zástupný symbol pro obsah 2"/>
          <p:cNvSpPr>
            <a:spLocks noGrp="1"/>
          </p:cNvSpPr>
          <p:nvPr>
            <p:ph sz="quarter" idx="1"/>
          </p:nvPr>
        </p:nvSpPr>
        <p:spPr/>
        <p:txBody>
          <a:bodyPr>
            <a:normAutofit/>
          </a:bodyPr>
          <a:lstStyle/>
          <a:p>
            <a:r>
              <a:rPr lang="en-US" dirty="0" smtClean="0"/>
              <a:t>I’d like us to look at this part of the graph in more detail.</a:t>
            </a:r>
            <a:endParaRPr lang="cs-CZ" dirty="0" smtClean="0"/>
          </a:p>
          <a:p>
            <a:r>
              <a:rPr lang="en-US" dirty="0" smtClean="0"/>
              <a:t>I’d like to focus our attention on one particularly important feature.</a:t>
            </a:r>
            <a:endParaRPr lang="cs-CZ" dirty="0" smtClean="0"/>
          </a:p>
          <a:p>
            <a:r>
              <a:rPr lang="en-US" dirty="0" smtClean="0"/>
              <a:t>I’d </a:t>
            </a:r>
            <a:r>
              <a:rPr lang="en-US" dirty="0" smtClean="0"/>
              <a:t>like you to think about the significance of this figure here.</a:t>
            </a:r>
            <a:endParaRPr lang="cs-CZ" dirty="0" smtClean="0"/>
          </a:p>
          <a:p>
            <a:r>
              <a:rPr lang="en-US" dirty="0" smtClean="0"/>
              <a:t>I’d like point out one or two interesting details here.</a:t>
            </a:r>
            <a:endParaRPr lang="cs-CZ" dirty="0" smtClean="0"/>
          </a:p>
          <a:p>
            <a:r>
              <a:rPr lang="en-US" dirty="0" smtClean="0"/>
              <a:t>I’d like draw your attention to the upper half of the chart.</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Specific explanatory phrases (cont.)</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en-US" dirty="0" smtClean="0"/>
              <a:t>The upper part of the slide gives information about …</a:t>
            </a:r>
            <a:endParaRPr lang="cs-CZ" dirty="0" smtClean="0"/>
          </a:p>
          <a:p>
            <a:r>
              <a:rPr lang="en-US" dirty="0" smtClean="0"/>
              <a:t>On the right/left you can see ...</a:t>
            </a:r>
            <a:endParaRPr lang="cs-CZ" dirty="0" smtClean="0"/>
          </a:p>
          <a:p>
            <a:r>
              <a:rPr lang="en-US" dirty="0" smtClean="0"/>
              <a:t>I’ll let you read this one</a:t>
            </a:r>
            <a:r>
              <a:rPr lang="en-US" dirty="0" smtClean="0"/>
              <a:t>. (</a:t>
            </a:r>
            <a:r>
              <a:rPr lang="en-US" dirty="0" smtClean="0"/>
              <a:t>pause)</a:t>
            </a:r>
            <a:endParaRPr lang="cs-CZ" dirty="0" smtClean="0"/>
          </a:p>
          <a:p>
            <a:r>
              <a:rPr lang="en-US" dirty="0" smtClean="0"/>
              <a:t>As you can see, there are several surprising/unexpected developments.</a:t>
            </a:r>
            <a:endParaRPr lang="cs-CZ" dirty="0" smtClean="0"/>
          </a:p>
          <a:p>
            <a:r>
              <a:rPr lang="en-US" dirty="0" smtClean="0"/>
              <a:t>If you look at it more closely, you’ll notice… (e.g. a couple of apparent anomalies.)</a:t>
            </a:r>
            <a:endParaRPr lang="cs-CZ" dirty="0" smtClean="0"/>
          </a:p>
          <a:p>
            <a:r>
              <a:rPr lang="en-US" dirty="0" smtClean="0"/>
              <a:t>Whichever way you look at it, … (e.g. these are some of our best results ever.)</a:t>
            </a:r>
            <a:endParaRPr lang="cs-CZ" dirty="0" smtClean="0"/>
          </a:p>
          <a:p>
            <a:r>
              <a:rPr lang="en-US" dirty="0" smtClean="0"/>
              <a:t>I’d like us to have a look at .... in more detail. As you can see, ....</a:t>
            </a:r>
            <a:endParaRPr lang="cs-CZ" dirty="0" smtClean="0"/>
          </a:p>
          <a:p>
            <a:r>
              <a:rPr lang="en-US" dirty="0" smtClean="0"/>
              <a:t>I’d also like to draw your attention to ...</a:t>
            </a:r>
            <a:endParaRPr lang="cs-CZ" dirty="0" smtClean="0"/>
          </a:p>
          <a:p>
            <a:r>
              <a:rPr lang="en-US" dirty="0" smtClean="0"/>
              <a:t>I only draw attention to some of ….</a:t>
            </a:r>
            <a:endParaRPr lang="cs-CZ" dirty="0" smtClean="0"/>
          </a:p>
          <a:p>
            <a:r>
              <a:rPr lang="en-US" dirty="0" smtClean="0"/>
              <a:t> If you look at the first point, you’ll see ......</a:t>
            </a:r>
            <a:endParaRPr lang="cs-CZ" dirty="0" smtClean="0"/>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Drawing conclusions</a:t>
            </a:r>
            <a:endParaRPr lang="cs-CZ" dirty="0"/>
          </a:p>
        </p:txBody>
      </p:sp>
      <p:sp>
        <p:nvSpPr>
          <p:cNvPr id="3" name="Zástupný symbol pro obsah 2"/>
          <p:cNvSpPr>
            <a:spLocks noGrp="1"/>
          </p:cNvSpPr>
          <p:nvPr>
            <p:ph sz="quarter" idx="1"/>
          </p:nvPr>
        </p:nvSpPr>
        <p:spPr/>
        <p:txBody>
          <a:bodyPr/>
          <a:lstStyle/>
          <a:p>
            <a:r>
              <a:rPr lang="en-US" dirty="0" smtClean="0"/>
              <a:t>I’m sure the conclusions to be drawn from this are ...</a:t>
            </a:r>
            <a:endParaRPr lang="cs-CZ" dirty="0" smtClean="0"/>
          </a:p>
          <a:p>
            <a:r>
              <a:rPr lang="en-US" dirty="0" smtClean="0"/>
              <a:t>The lesson to be learned from this is ...</a:t>
            </a:r>
            <a:endParaRPr lang="cs-CZ" dirty="0" smtClean="0"/>
          </a:p>
          <a:p>
            <a:r>
              <a:rPr lang="en-US" dirty="0" smtClean="0"/>
              <a:t>The significance of this is …</a:t>
            </a:r>
            <a:endParaRPr lang="cs-CZ" dirty="0" smtClean="0"/>
          </a:p>
          <a:p>
            <a:r>
              <a:rPr lang="en-US" dirty="0" smtClean="0"/>
              <a:t>The implications of this are ...</a:t>
            </a:r>
            <a:endParaRPr lang="cs-CZ" dirty="0" smtClean="0"/>
          </a:p>
          <a:p>
            <a:r>
              <a:rPr lang="en-US" dirty="0" smtClean="0"/>
              <a:t>The message here is ....</a:t>
            </a:r>
            <a:endParaRPr lang="cs-CZ" dirty="0" smtClean="0"/>
          </a:p>
          <a:p>
            <a:endParaRPr lang="en-US" dirty="0" smtClean="0"/>
          </a:p>
          <a:p>
            <a:r>
              <a:rPr lang="en-US" dirty="0" smtClean="0"/>
              <a:t>… clear/easy to understand/that XYZ</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Examples</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en-US" dirty="0" smtClean="0"/>
              <a:t>Have a look at this graph. As you can see, it shows a fairly typical growth curve for a young company in the early stages of its development. The vertical axis shows the turnover in millions of dollars and the horizontal axis represents the years 2000 to 2006.</a:t>
            </a:r>
            <a:endParaRPr lang="cs-CZ" dirty="0" smtClean="0"/>
          </a:p>
          <a:p>
            <a:endParaRPr lang="cs-CZ" dirty="0" smtClean="0"/>
          </a:p>
          <a:p>
            <a:r>
              <a:rPr lang="en-US" dirty="0" smtClean="0"/>
              <a:t>The graph we’re looking at very clearly demonstrates the comparative development of demography in the EU member states, and gives us some idea of how far deserted rural areas levels in the south, shown here, exceed the rest.</a:t>
            </a:r>
            <a:endParaRPr lang="cs-CZ" dirty="0" smtClean="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Sources</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en-US" dirty="0" err="1" smtClean="0"/>
              <a:t>Ippolito</a:t>
            </a:r>
            <a:r>
              <a:rPr lang="en-US" dirty="0" smtClean="0"/>
              <a:t>, Kate. “Effective PowerPoint Presentations.” </a:t>
            </a:r>
            <a:r>
              <a:rPr lang="en-US" i="1" dirty="0" smtClean="0"/>
              <a:t>Learn Higher</a:t>
            </a:r>
            <a:r>
              <a:rPr lang="en-US" dirty="0" smtClean="0"/>
              <a:t>. </a:t>
            </a:r>
            <a:r>
              <a:rPr lang="en-US" dirty="0" smtClean="0">
                <a:hlinkClick r:id="rId2"/>
              </a:rPr>
              <a:t>http://archive.learnhigher.ac.uk/groupwork/episode6/amp/altversion.html</a:t>
            </a:r>
            <a:endParaRPr lang="en-US" dirty="0" smtClean="0"/>
          </a:p>
          <a:p>
            <a:r>
              <a:rPr lang="en-US" dirty="0" smtClean="0"/>
              <a:t>Smith, Jeff. “Suing PowerPoint Well.” Department of English and American Studies, Faculty of Arts, Masaryk University. Presentation.</a:t>
            </a:r>
          </a:p>
          <a:p>
            <a:r>
              <a:rPr lang="en-US" dirty="0" smtClean="0"/>
              <a:t>“Successfully Using Visual Aids in Your Presentation.” University of Alabama School of Medicine. 2005. </a:t>
            </a:r>
            <a:r>
              <a:rPr lang="en-US" dirty="0" smtClean="0">
                <a:hlinkClick r:id="rId3"/>
              </a:rPr>
              <a:t>http://www.uab.edu/uasomume/fd2/visuals/index.htm</a:t>
            </a:r>
            <a:endParaRPr lang="en-US" dirty="0" smtClean="0"/>
          </a:p>
          <a:p>
            <a:r>
              <a:rPr lang="cs-CZ" dirty="0" smtClean="0"/>
              <a:t>Štěpánek, Libor. </a:t>
            </a:r>
            <a:r>
              <a:rPr lang="en-US" dirty="0" smtClean="0"/>
              <a:t>Oral Presentations Seminar. </a:t>
            </a:r>
            <a:r>
              <a:rPr lang="en-US" dirty="0" smtClean="0">
                <a:hlinkClick r:id="rId4"/>
              </a:rPr>
              <a:t>http://online.cjv.muni.cz/opc/click-to-start.html</a:t>
            </a:r>
            <a:endParaRPr lang="cs-CZ" dirty="0" smtClean="0"/>
          </a:p>
          <a:p>
            <a:r>
              <a:rPr lang="en-US" dirty="0" smtClean="0"/>
              <a:t>Williams, Erica J. </a:t>
            </a:r>
            <a:r>
              <a:rPr lang="en-US" i="1" dirty="0" smtClean="0"/>
              <a:t>Presentations in English</a:t>
            </a:r>
            <a:r>
              <a:rPr lang="en-US" dirty="0" smtClean="0"/>
              <a:t>. </a:t>
            </a:r>
            <a:r>
              <a:rPr lang="en-US" dirty="0" err="1" smtClean="0"/>
              <a:t>Honkong</a:t>
            </a:r>
            <a:r>
              <a:rPr lang="en-US" dirty="0" smtClean="0"/>
              <a:t>: MacMillan, 2008</a:t>
            </a:r>
            <a:r>
              <a:rPr lang="en-US" dirty="0" smtClean="0"/>
              <a:t>.</a:t>
            </a:r>
          </a:p>
          <a:p>
            <a:pPr marL="0" indent="0">
              <a:buNone/>
            </a:pPr>
            <a:endParaRPr lang="cs-CZ" dirty="0"/>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smtClean="0"/>
              <a:t>Avoid Using As a Script</a:t>
            </a:r>
            <a:endParaRPr lang="cs-CZ" dirty="0"/>
          </a:p>
        </p:txBody>
      </p:sp>
      <p:sp>
        <p:nvSpPr>
          <p:cNvPr id="3" name="Zástupný symbol pro obsah 2"/>
          <p:cNvSpPr>
            <a:spLocks noGrp="1"/>
          </p:cNvSpPr>
          <p:nvPr>
            <p:ph sz="quarter" idx="1"/>
          </p:nvPr>
        </p:nvSpPr>
        <p:spPr/>
        <p:txBody>
          <a:bodyPr>
            <a:noAutofit/>
          </a:bodyPr>
          <a:lstStyle/>
          <a:p>
            <a:r>
              <a:rPr lang="en-US" sz="2300" dirty="0" smtClean="0"/>
              <a:t>Although your visual aids are a useful memory aid for you, you need to consider your audience’s needs when you are designing them. Don’t use PowerPoint as a script! This often results in slides being overloaded by text, which is too dense and too small for the audience to easily read. Ideally font size should be 24 points and above. The audience can read faster than you can speak so, if you are reading directly from your slides, they’ll be ahead of you and wondering why you didn’t just e-mail them a copy of your slides! As you are preparing your PowerPoint presentation think about how it relates to what you are saying and what you intend the audience to learn from each slide. As you are presenting draw their attention to the relevant information on the slide.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Bad vs. Good Visuals</a:t>
            </a:r>
            <a:endParaRPr lang="cs-CZ" dirty="0"/>
          </a:p>
        </p:txBody>
      </p:sp>
      <p:sp>
        <p:nvSpPr>
          <p:cNvPr id="3" name="Zástupný symbol pro obsah 2"/>
          <p:cNvSpPr>
            <a:spLocks noGrp="1"/>
          </p:cNvSpPr>
          <p:nvPr>
            <p:ph sz="quarter" idx="2"/>
          </p:nvPr>
        </p:nvSpPr>
        <p:spPr>
          <a:xfrm>
            <a:off x="609600" y="2438400"/>
            <a:ext cx="3886200" cy="3942928"/>
          </a:xfrm>
        </p:spPr>
        <p:txBody>
          <a:bodyPr>
            <a:normAutofit fontScale="77500" lnSpcReduction="20000"/>
          </a:bodyPr>
          <a:lstStyle/>
          <a:p>
            <a:r>
              <a:rPr lang="en-US" dirty="0" smtClean="0"/>
              <a:t>Direct reforms had a larger effect on the supply of </a:t>
            </a:r>
            <a:r>
              <a:rPr lang="en-US" dirty="0" err="1" smtClean="0"/>
              <a:t>nongroup</a:t>
            </a:r>
            <a:r>
              <a:rPr lang="en-US" dirty="0" smtClean="0"/>
              <a:t> </a:t>
            </a:r>
            <a:r>
              <a:rPr lang="en-US" dirty="0" err="1" smtClean="0"/>
              <a:t>vs</a:t>
            </a:r>
            <a:r>
              <a:rPr lang="en-US" dirty="0" smtClean="0"/>
              <a:t> group physicians, on the supply of most (but not all) specialties with high malpractice insurance premiums, on states with high levels of managed care, and on supply through retirements and entries than through the propensity of physicians to move between the states.</a:t>
            </a:r>
            <a:endParaRPr lang="cs-CZ" dirty="0"/>
          </a:p>
        </p:txBody>
      </p:sp>
      <p:sp>
        <p:nvSpPr>
          <p:cNvPr id="4" name="Zástupný symbol pro obsah 3"/>
          <p:cNvSpPr>
            <a:spLocks noGrp="1"/>
          </p:cNvSpPr>
          <p:nvPr>
            <p:ph sz="quarter" idx="4"/>
          </p:nvPr>
        </p:nvSpPr>
        <p:spPr>
          <a:xfrm>
            <a:off x="4800600" y="2438400"/>
            <a:ext cx="3886200" cy="3942928"/>
          </a:xfrm>
        </p:spPr>
        <p:txBody>
          <a:bodyPr/>
          <a:lstStyle/>
          <a:p>
            <a:r>
              <a:rPr lang="en-US" dirty="0" smtClean="0"/>
              <a:t>Larger effect on:</a:t>
            </a:r>
          </a:p>
          <a:p>
            <a:pPr lvl="1"/>
            <a:r>
              <a:rPr lang="en-US" dirty="0" err="1" smtClean="0"/>
              <a:t>Nongroup</a:t>
            </a:r>
            <a:r>
              <a:rPr lang="en-US" dirty="0" smtClean="0"/>
              <a:t> </a:t>
            </a:r>
            <a:r>
              <a:rPr lang="en-US" dirty="0" err="1" smtClean="0"/>
              <a:t>vs</a:t>
            </a:r>
            <a:r>
              <a:rPr lang="en-US" dirty="0" smtClean="0"/>
              <a:t> group physicians</a:t>
            </a:r>
          </a:p>
          <a:p>
            <a:pPr lvl="1"/>
            <a:r>
              <a:rPr lang="en-US" dirty="0" smtClean="0"/>
              <a:t>Most specialties</a:t>
            </a:r>
          </a:p>
          <a:p>
            <a:pPr lvl="1"/>
            <a:r>
              <a:rPr lang="en-US" dirty="0" smtClean="0"/>
              <a:t>Managed care</a:t>
            </a:r>
          </a:p>
          <a:p>
            <a:pPr lvl="1"/>
            <a:r>
              <a:rPr lang="en-US" dirty="0" smtClean="0"/>
              <a:t>Retirement &amp; entries</a:t>
            </a:r>
            <a:endParaRPr lang="cs-CZ" dirty="0"/>
          </a:p>
        </p:txBody>
      </p:sp>
      <p:sp>
        <p:nvSpPr>
          <p:cNvPr id="5" name="Zástupný symbol pro text 4"/>
          <p:cNvSpPr>
            <a:spLocks noGrp="1"/>
          </p:cNvSpPr>
          <p:nvPr>
            <p:ph type="body" sz="quarter" idx="1"/>
          </p:nvPr>
        </p:nvSpPr>
        <p:spPr/>
        <p:txBody>
          <a:bodyPr/>
          <a:lstStyle/>
          <a:p>
            <a:r>
              <a:rPr lang="en-US" dirty="0" smtClean="0"/>
              <a:t>Impact of Malpractice Reforms</a:t>
            </a:r>
            <a:endParaRPr lang="cs-CZ" dirty="0"/>
          </a:p>
        </p:txBody>
      </p:sp>
      <p:sp>
        <p:nvSpPr>
          <p:cNvPr id="6" name="Zástupný symbol pro text 5"/>
          <p:cNvSpPr>
            <a:spLocks noGrp="1"/>
          </p:cNvSpPr>
          <p:nvPr>
            <p:ph type="body" sz="quarter" idx="3"/>
          </p:nvPr>
        </p:nvSpPr>
        <p:spPr/>
        <p:txBody>
          <a:bodyPr/>
          <a:lstStyle/>
          <a:p>
            <a:r>
              <a:rPr lang="en-US" dirty="0" smtClean="0"/>
              <a:t>Impact of Malpractice Reforms</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2000"/>
                                        <p:tgtEl>
                                          <p:spTgt spid="4">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2000"/>
                                        <p:tgtEl>
                                          <p:spTgt spid="4">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2000"/>
                                        <p:tgtEl>
                                          <p:spTgt spid="4">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fade">
                                      <p:cBhvr>
                                        <p:cTn id="24"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Bad vs. Good Visuals</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en-US" dirty="0" smtClean="0"/>
              <a:t>Too much text in slides is detrimental</a:t>
            </a:r>
          </a:p>
          <a:p>
            <a:r>
              <a:rPr lang="en-US" dirty="0" smtClean="0"/>
              <a:t>Animations are very useful </a:t>
            </a:r>
          </a:p>
          <a:p>
            <a:r>
              <a:rPr lang="en-US" dirty="0" smtClean="0"/>
              <a:t>Control the amount of information that the audience sees at a given moment.</a:t>
            </a:r>
          </a:p>
          <a:p>
            <a:r>
              <a:rPr lang="en-US" dirty="0" smtClean="0"/>
              <a:t>Audience will pay attention to the content of your speech</a:t>
            </a:r>
            <a:endParaRPr lang="cs-CZ" dirty="0"/>
          </a:p>
        </p:txBody>
      </p:sp>
      <p:sp>
        <p:nvSpPr>
          <p:cNvPr id="4" name="Zástupný symbol pro obsah 3"/>
          <p:cNvSpPr>
            <a:spLocks noGrp="1"/>
          </p:cNvSpPr>
          <p:nvPr>
            <p:ph sz="quarter" idx="2"/>
          </p:nvPr>
        </p:nvSpPr>
        <p:spPr/>
        <p:txBody>
          <a:bodyPr>
            <a:normAutofit fontScale="92500" lnSpcReduction="10000"/>
          </a:bodyPr>
          <a:lstStyle/>
          <a:p>
            <a:r>
              <a:rPr lang="en-US" dirty="0" smtClean="0"/>
              <a:t>Too much text in slides is detrimental</a:t>
            </a:r>
          </a:p>
          <a:p>
            <a:r>
              <a:rPr lang="en-US" dirty="0" smtClean="0"/>
              <a:t>Animations are very useful </a:t>
            </a:r>
          </a:p>
          <a:p>
            <a:r>
              <a:rPr lang="en-US" dirty="0" smtClean="0"/>
              <a:t>Control the amount of information that the audience sees at a given moment.</a:t>
            </a:r>
          </a:p>
          <a:p>
            <a:r>
              <a:rPr lang="en-US" dirty="0" smtClean="0"/>
              <a:t>Audience will pay attention to the content of your speech</a:t>
            </a:r>
            <a:endParaRPr lang="cs-CZ" dirty="0" smtClean="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Text Formatting</a:t>
            </a:r>
            <a:endParaRPr lang="cs-CZ" dirty="0"/>
          </a:p>
        </p:txBody>
      </p:sp>
      <p:sp>
        <p:nvSpPr>
          <p:cNvPr id="3" name="Zástupný symbol pro obsah 2"/>
          <p:cNvSpPr>
            <a:spLocks noGrp="1"/>
          </p:cNvSpPr>
          <p:nvPr>
            <p:ph sz="quarter" idx="1"/>
          </p:nvPr>
        </p:nvSpPr>
        <p:spPr/>
        <p:txBody>
          <a:bodyPr/>
          <a:lstStyle/>
          <a:p>
            <a:r>
              <a:rPr lang="en-US" b="1" dirty="0" smtClean="0">
                <a:latin typeface="Impact" pitchFamily="34" charset="0"/>
              </a:rPr>
              <a:t>Don’t use ugly/complicated fonts</a:t>
            </a:r>
          </a:p>
          <a:p>
            <a:r>
              <a:rPr lang="en-US" dirty="0" smtClean="0"/>
              <a:t>Don’t use </a:t>
            </a:r>
            <a:r>
              <a:rPr lang="en-US" dirty="0" smtClean="0">
                <a:solidFill>
                  <a:srgbClr val="FF0066"/>
                </a:solidFill>
              </a:rPr>
              <a:t>annoying</a:t>
            </a:r>
            <a:r>
              <a:rPr lang="en-US" dirty="0" smtClean="0"/>
              <a:t> or </a:t>
            </a:r>
            <a:r>
              <a:rPr lang="en-US" dirty="0" smtClean="0">
                <a:solidFill>
                  <a:srgbClr val="FFFF00"/>
                </a:solidFill>
              </a:rPr>
              <a:t>difficult to see </a:t>
            </a:r>
            <a:r>
              <a:rPr lang="en-US" dirty="0" smtClean="0"/>
              <a:t>colors</a:t>
            </a:r>
          </a:p>
          <a:p>
            <a:pPr lvl="1"/>
            <a:r>
              <a:rPr lang="en-US" dirty="0" smtClean="0">
                <a:solidFill>
                  <a:srgbClr val="59C751"/>
                </a:solidFill>
              </a:rPr>
              <a:t>Don’t change colors between the points</a:t>
            </a:r>
            <a:endParaRPr lang="cs-CZ" dirty="0">
              <a:solidFill>
                <a:srgbClr val="59C75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31000">
              <a:srgbClr val="000082"/>
            </a:gs>
            <a:gs pos="21000">
              <a:srgbClr val="66008F"/>
            </a:gs>
            <a:gs pos="64999">
              <a:srgbClr val="BA0066"/>
            </a:gs>
            <a:gs pos="89999">
              <a:srgbClr val="FF0000"/>
            </a:gs>
            <a:gs pos="100000">
              <a:srgbClr val="FF8200"/>
            </a:gs>
          </a:gsLst>
          <a:lin ang="5400000" scaled="0"/>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Text Formatting (cont.)</a:t>
            </a:r>
            <a:endParaRPr lang="cs-CZ" dirty="0"/>
          </a:p>
        </p:txBody>
      </p:sp>
      <p:sp>
        <p:nvSpPr>
          <p:cNvPr id="3" name="Zástupný symbol pro obsah 2"/>
          <p:cNvSpPr>
            <a:spLocks noGrp="1"/>
          </p:cNvSpPr>
          <p:nvPr>
            <p:ph sz="quarter" idx="1"/>
          </p:nvPr>
        </p:nvSpPr>
        <p:spPr/>
        <p:txBody>
          <a:bodyPr/>
          <a:lstStyle/>
          <a:p>
            <a:r>
              <a:rPr lang="en-US" dirty="0" smtClean="0"/>
              <a:t>Don’t use distracting/difficult to read from backgrounds</a:t>
            </a:r>
          </a:p>
          <a:p>
            <a:r>
              <a:rPr lang="en-US" dirty="0" smtClean="0"/>
              <a:t>Be consistent in the use of backgrounds</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Text Formatting (cont.)</a:t>
            </a:r>
            <a:endParaRPr lang="cs-CZ" dirty="0"/>
          </a:p>
        </p:txBody>
      </p:sp>
      <p:sp>
        <p:nvSpPr>
          <p:cNvPr id="3" name="Zástupný symbol pro obsah 2"/>
          <p:cNvSpPr>
            <a:spLocks noGrp="1"/>
          </p:cNvSpPr>
          <p:nvPr>
            <p:ph idx="1"/>
          </p:nvPr>
        </p:nvSpPr>
        <p:spPr/>
        <p:txBody>
          <a:bodyPr/>
          <a:lstStyle/>
          <a:p>
            <a:r>
              <a:rPr lang="en-US" dirty="0" smtClean="0"/>
              <a:t>Don’t make your visuals too bland</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Visuals</a:t>
            </a:r>
            <a:endParaRPr lang="cs-CZ" dirty="0"/>
          </a:p>
        </p:txBody>
      </p:sp>
      <p:sp>
        <p:nvSpPr>
          <p:cNvPr id="3" name="Zástupný symbol pro obsah 2"/>
          <p:cNvSpPr>
            <a:spLocks noGrp="1"/>
          </p:cNvSpPr>
          <p:nvPr>
            <p:ph sz="quarter" idx="1"/>
          </p:nvPr>
        </p:nvSpPr>
        <p:spPr/>
        <p:txBody>
          <a:bodyPr/>
          <a:lstStyle/>
          <a:p>
            <a:r>
              <a:rPr lang="en-US" dirty="0" smtClean="0"/>
              <a:t>Avoid bad or irrelevant visuals</a:t>
            </a:r>
          </a:p>
          <a:p>
            <a:r>
              <a:rPr lang="en-US" dirty="0" smtClean="0"/>
              <a:t>Should be related to the topic</a:t>
            </a:r>
            <a:endParaRPr lang="cs-CZ" dirty="0"/>
          </a:p>
        </p:txBody>
      </p:sp>
      <p:pic>
        <p:nvPicPr>
          <p:cNvPr id="2050" name="Picture 2" descr="C:\Program Files\Microsoft Office\MEDIA\CAGCAT10\j0286034.wmf"/>
          <p:cNvPicPr>
            <a:picLocks noChangeAspect="1" noChangeArrowheads="1"/>
          </p:cNvPicPr>
          <p:nvPr/>
        </p:nvPicPr>
        <p:blipFill>
          <a:blip r:embed="rId2" cstate="print"/>
          <a:srcRect/>
          <a:stretch>
            <a:fillRect/>
          </a:stretch>
        </p:blipFill>
        <p:spPr bwMode="auto">
          <a:xfrm>
            <a:off x="3851920" y="2924944"/>
            <a:ext cx="2926579" cy="2818834"/>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nodeType="clickEffect">
                                  <p:stCondLst>
                                    <p:cond delay="0"/>
                                  </p:stCondLst>
                                  <p:childTnLst>
                                    <p:animMotion origin="layout" path="M 0.40399 0.35523 C 0.39601 0.30227 0.38802 0.24954 0.37743 0.21138 C 0.36684 0.17322 0.36128 0.12789 0.3401 0.12604 C 0.31892 0.12419 0.30399 0.17877 0.25069 0.20074 C 0.19739 0.22271 0.03923 0.29279 0.01996 0.25764 C 0.00069 0.22248 0.09861 0.07817 0.13472 -0.01064 C 0.17066 -0.09944 0.24062 -0.21716 0.23611 -0.2752 C 0.2316 -0.33325 0.15937 -0.34389 0.10798 -0.35869 C 0.05642 -0.37349 -0.02917 -0.40078 -0.07188 -0.36401 C -0.11459 -0.32724 -0.14618 -0.21461 -0.14792 -0.13853 C -0.14965 -0.06244 -0.06406 0.03955 -0.08264 0.09251 C -0.10122 0.14547 -0.20816 0.19658 -0.2599 0.17947 C -0.31163 0.16235 -0.3691 0.06985 -0.39323 -0.01064 C -0.41736 -0.09112 -0.43056 -0.24861 -0.40521 -0.30365 C -0.37986 -0.35869 -0.29618 -0.36979 -0.24132 -0.34088 C -0.18646 -0.31198 -0.11389 -0.18432 -0.07587 -0.12951 C -0.03785 -0.0747 -0.02674 -0.03492 -0.01337 -0.01249 C 1.94444E-6 0.00995 0.00312 0.00301 0.00399 0.00532 C 0.00486 0.00764 -0.00729 0.00278 -0.00816 0.00185 C -0.00868 0.00093 -0.00434 0.00047 1.94444E-6 -3.36725E-6 " pathEditMode="relative" ptsTypes="aaaaaaaaaaaaaaaaaaaA">
                                      <p:cBhvr>
                                        <p:cTn id="12" dur="2000" fill="hold"/>
                                        <p:tgtEl>
                                          <p:spTgt spid="205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WordArt 4"/>
          <p:cNvSpPr>
            <a:spLocks noChangeArrowheads="1" noChangeShapeType="1" noTextEdit="1"/>
          </p:cNvSpPr>
          <p:nvPr/>
        </p:nvSpPr>
        <p:spPr bwMode="auto">
          <a:xfrm>
            <a:off x="1981200" y="1828800"/>
            <a:ext cx="4495800" cy="685800"/>
          </a:xfrm>
          <a:prstGeom prst="rect">
            <a:avLst/>
          </a:prstGeom>
        </p:spPr>
        <p:txBody>
          <a:bodyPr wrap="none" fromWordArt="1">
            <a:prstTxWarp prst="textPlain">
              <a:avLst>
                <a:gd name="adj" fmla="val 50000"/>
              </a:avLst>
            </a:prstTxWarp>
            <a:scene3d>
              <a:camera prst="legacyPerspectiveBottomRight">
                <a:rot lat="0" lon="21239998" rev="0"/>
              </a:camera>
              <a:lightRig rig="legacyHarsh3" dir="l"/>
            </a:scene3d>
            <a:sp3d extrusionH="430200" prstMaterial="legacyMatte">
              <a:extrusionClr>
                <a:srgbClr val="C0C0C0"/>
              </a:extrusionClr>
            </a:sp3d>
          </a:bodyPr>
          <a:lstStyle/>
          <a:p>
            <a:pPr algn="ctr"/>
            <a:r>
              <a:rPr lang="en-US" sz="36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rPr>
              <a:t>VISUAL</a:t>
            </a:r>
          </a:p>
        </p:txBody>
      </p:sp>
      <p:sp>
        <p:nvSpPr>
          <p:cNvPr id="36867" name="WordArt 6"/>
          <p:cNvSpPr>
            <a:spLocks noChangeArrowheads="1" noChangeShapeType="1" noTextEdit="1"/>
          </p:cNvSpPr>
          <p:nvPr/>
        </p:nvSpPr>
        <p:spPr bwMode="auto">
          <a:xfrm>
            <a:off x="304800" y="990600"/>
            <a:ext cx="8515350" cy="647700"/>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rPr>
              <a:t>PowerPoint is not a text medium;</a:t>
            </a:r>
          </a:p>
        </p:txBody>
      </p:sp>
      <p:sp>
        <p:nvSpPr>
          <p:cNvPr id="13319" name="WordArt 7"/>
          <p:cNvSpPr>
            <a:spLocks noChangeArrowheads="1" noChangeShapeType="1" noTextEdit="1"/>
          </p:cNvSpPr>
          <p:nvPr/>
        </p:nvSpPr>
        <p:spPr bwMode="auto">
          <a:xfrm>
            <a:off x="457200" y="1981200"/>
            <a:ext cx="1285875" cy="495300"/>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rPr>
              <a:t>it's a</a:t>
            </a:r>
          </a:p>
        </p:txBody>
      </p:sp>
      <p:sp>
        <p:nvSpPr>
          <p:cNvPr id="13320" name="WordArt 8"/>
          <p:cNvSpPr>
            <a:spLocks noChangeArrowheads="1" noChangeShapeType="1" noTextEdit="1"/>
          </p:cNvSpPr>
          <p:nvPr/>
        </p:nvSpPr>
        <p:spPr bwMode="auto">
          <a:xfrm>
            <a:off x="6705600" y="1981200"/>
            <a:ext cx="1981200" cy="571500"/>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rPr>
              <a:t>medium</a:t>
            </a:r>
          </a:p>
        </p:txBody>
      </p:sp>
      <p:sp>
        <p:nvSpPr>
          <p:cNvPr id="13323" name="WordArt 11"/>
          <p:cNvSpPr>
            <a:spLocks noChangeArrowheads="1" noChangeShapeType="1" noTextEdit="1"/>
          </p:cNvSpPr>
          <p:nvPr/>
        </p:nvSpPr>
        <p:spPr bwMode="auto">
          <a:xfrm>
            <a:off x="304800" y="5638800"/>
            <a:ext cx="1981200" cy="647700"/>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rPr>
              <a:t>they're a</a:t>
            </a:r>
          </a:p>
        </p:txBody>
      </p:sp>
      <p:sp>
        <p:nvSpPr>
          <p:cNvPr id="13324" name="WordArt 12"/>
          <p:cNvSpPr>
            <a:spLocks noChangeArrowheads="1" noChangeShapeType="1" noTextEdit="1"/>
          </p:cNvSpPr>
          <p:nvPr/>
        </p:nvSpPr>
        <p:spPr bwMode="auto">
          <a:xfrm>
            <a:off x="6858000" y="5715000"/>
            <a:ext cx="1828800" cy="495300"/>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rPr>
              <a:t>medium</a:t>
            </a:r>
          </a:p>
        </p:txBody>
      </p:sp>
      <p:sp>
        <p:nvSpPr>
          <p:cNvPr id="13325" name="WordArt 13"/>
          <p:cNvSpPr>
            <a:spLocks noChangeArrowheads="1" noChangeShapeType="1" noTextEdit="1"/>
          </p:cNvSpPr>
          <p:nvPr/>
        </p:nvSpPr>
        <p:spPr bwMode="auto">
          <a:xfrm>
            <a:off x="3810000" y="3124200"/>
            <a:ext cx="1447800" cy="609600"/>
          </a:xfrm>
          <a:prstGeom prst="rect">
            <a:avLst/>
          </a:prstGeom>
        </p:spPr>
        <p:txBody>
          <a:bodyPr wrap="none" fromWordArt="1">
            <a:prstTxWarp prst="textPlain">
              <a:avLst>
                <a:gd name="adj" fmla="val 50000"/>
              </a:avLst>
            </a:prstTxWarp>
          </a:bodyPr>
          <a:lstStyle/>
          <a:p>
            <a:pPr algn="ctr"/>
            <a:r>
              <a:rPr lang="en-US" sz="3600" b="1" i="1" kern="10" dirty="0">
                <a:ln w="9525">
                  <a:solidFill>
                    <a:srgbClr val="000000"/>
                  </a:solidFill>
                  <a:round/>
                  <a:headEnd/>
                  <a:tailEnd/>
                </a:ln>
                <a:solidFill>
                  <a:srgbClr val="FFFFFF"/>
                </a:solidFill>
                <a:cs typeface="Times New Roman"/>
              </a:rPr>
              <a:t>and</a:t>
            </a:r>
          </a:p>
        </p:txBody>
      </p:sp>
      <p:sp>
        <p:nvSpPr>
          <p:cNvPr id="36873" name="Line 14"/>
          <p:cNvSpPr>
            <a:spLocks noChangeShapeType="1"/>
          </p:cNvSpPr>
          <p:nvPr/>
        </p:nvSpPr>
        <p:spPr bwMode="auto">
          <a:xfrm>
            <a:off x="5486400" y="1600200"/>
            <a:ext cx="990600" cy="0"/>
          </a:xfrm>
          <a:prstGeom prst="line">
            <a:avLst/>
          </a:prstGeom>
          <a:noFill/>
          <a:ln w="38100">
            <a:solidFill>
              <a:schemeClr val="bg1"/>
            </a:solidFill>
            <a:round/>
            <a:headEnd/>
            <a:tailEnd/>
          </a:ln>
        </p:spPr>
        <p:txBody>
          <a:bodyPr/>
          <a:lstStyle/>
          <a:p>
            <a:endParaRPr lang="en-US">
              <a:solidFill>
                <a:prstClr val="black"/>
              </a:solidFill>
            </a:endParaRPr>
          </a:p>
        </p:txBody>
      </p:sp>
      <p:grpSp>
        <p:nvGrpSpPr>
          <p:cNvPr id="2" name="Group 17"/>
          <p:cNvGrpSpPr>
            <a:grpSpLocks/>
          </p:cNvGrpSpPr>
          <p:nvPr/>
        </p:nvGrpSpPr>
        <p:grpSpPr bwMode="auto">
          <a:xfrm>
            <a:off x="228600" y="4343400"/>
            <a:ext cx="8610600" cy="685800"/>
            <a:chOff x="144" y="2640"/>
            <a:chExt cx="5424" cy="432"/>
          </a:xfrm>
        </p:grpSpPr>
        <p:sp>
          <p:nvSpPr>
            <p:cNvPr id="36878" name="WordArt 10"/>
            <p:cNvSpPr>
              <a:spLocks noChangeArrowheads="1" noChangeShapeType="1" noTextEdit="1"/>
            </p:cNvSpPr>
            <p:nvPr/>
          </p:nvSpPr>
          <p:spPr bwMode="auto">
            <a:xfrm>
              <a:off x="144" y="2640"/>
              <a:ext cx="5424" cy="432"/>
            </a:xfrm>
            <a:prstGeom prst="rect">
              <a:avLst/>
            </a:prstGeom>
          </p:spPr>
          <p:txBody>
            <a:bodyPr wrap="none" fromWordArt="1">
              <a:prstTxWarp prst="textPlain">
                <a:avLst>
                  <a:gd name="adj" fmla="val 50000"/>
                </a:avLst>
              </a:prstTxWarp>
            </a:bodyPr>
            <a:lstStyle/>
            <a:p>
              <a:pPr algn="ctr"/>
              <a:r>
                <a:rPr lang="en-US" sz="3600" kern="10" dirty="0">
                  <a:ln w="9525">
                    <a:solidFill>
                      <a:srgbClr val="000000"/>
                    </a:solidFill>
                    <a:round/>
                    <a:headEnd/>
                    <a:tailEnd/>
                  </a:ln>
                  <a:solidFill>
                    <a:srgbClr val="FFFFFF"/>
                  </a:solidFill>
                </a:rPr>
                <a:t>Presentations are not an information medium;</a:t>
              </a:r>
            </a:p>
          </p:txBody>
        </p:sp>
        <p:sp>
          <p:nvSpPr>
            <p:cNvPr id="36879" name="Line 15"/>
            <p:cNvSpPr>
              <a:spLocks noChangeShapeType="1"/>
            </p:cNvSpPr>
            <p:nvPr/>
          </p:nvSpPr>
          <p:spPr bwMode="auto">
            <a:xfrm>
              <a:off x="3120" y="3024"/>
              <a:ext cx="1392" cy="0"/>
            </a:xfrm>
            <a:prstGeom prst="line">
              <a:avLst/>
            </a:prstGeom>
            <a:noFill/>
            <a:ln w="38100">
              <a:solidFill>
                <a:schemeClr val="bg1"/>
              </a:solidFill>
              <a:round/>
              <a:headEnd/>
              <a:tailEnd/>
            </a:ln>
          </p:spPr>
          <p:txBody>
            <a:bodyPr/>
            <a:lstStyle/>
            <a:p>
              <a:endParaRPr lang="en-US">
                <a:solidFill>
                  <a:prstClr val="black"/>
                </a:solidFill>
              </a:endParaRPr>
            </a:p>
          </p:txBody>
        </p:sp>
      </p:grpSp>
      <p:grpSp>
        <p:nvGrpSpPr>
          <p:cNvPr id="3" name="Group 21"/>
          <p:cNvGrpSpPr>
            <a:grpSpLocks/>
          </p:cNvGrpSpPr>
          <p:nvPr/>
        </p:nvGrpSpPr>
        <p:grpSpPr bwMode="auto">
          <a:xfrm>
            <a:off x="2286000" y="4724400"/>
            <a:ext cx="4724400" cy="1600200"/>
            <a:chOff x="1440" y="2976"/>
            <a:chExt cx="2976" cy="1008"/>
          </a:xfrm>
        </p:grpSpPr>
        <p:pic>
          <p:nvPicPr>
            <p:cNvPr id="36876" name="Picture 22" descr="Slide1"/>
            <p:cNvPicPr>
              <a:picLocks noChangeAspect="1" noChangeArrowheads="1"/>
            </p:cNvPicPr>
            <p:nvPr/>
          </p:nvPicPr>
          <p:blipFill>
            <a:blip r:embed="rId3" cstate="print">
              <a:clrChange>
                <a:clrFrom>
                  <a:srgbClr val="00CC00"/>
                </a:clrFrom>
                <a:clrTo>
                  <a:srgbClr val="00CC00">
                    <a:alpha val="0"/>
                  </a:srgbClr>
                </a:clrTo>
              </a:clrChange>
            </a:blip>
            <a:srcRect l="27499" t="47778" r="22501" b="30000"/>
            <a:stretch>
              <a:fillRect/>
            </a:stretch>
          </p:blipFill>
          <p:spPr bwMode="auto">
            <a:xfrm>
              <a:off x="1536" y="2976"/>
              <a:ext cx="2880" cy="960"/>
            </a:xfrm>
            <a:prstGeom prst="rect">
              <a:avLst/>
            </a:prstGeom>
            <a:noFill/>
            <a:ln w="9525">
              <a:noFill/>
              <a:miter lim="800000"/>
              <a:headEnd/>
              <a:tailEnd/>
            </a:ln>
          </p:spPr>
        </p:pic>
        <p:pic>
          <p:nvPicPr>
            <p:cNvPr id="36877" name="Picture 23" descr="Slide1"/>
            <p:cNvPicPr>
              <a:picLocks noChangeAspect="1" noChangeArrowheads="1"/>
            </p:cNvPicPr>
            <p:nvPr/>
          </p:nvPicPr>
          <p:blipFill>
            <a:blip r:embed="rId3" cstate="print">
              <a:clrChange>
                <a:clrFrom>
                  <a:srgbClr val="00CC00"/>
                </a:clrFrom>
                <a:clrTo>
                  <a:srgbClr val="00CC00">
                    <a:alpha val="0"/>
                  </a:srgbClr>
                </a:clrTo>
              </a:clrChange>
            </a:blip>
            <a:srcRect l="25833" t="72223" r="25000" b="7777"/>
            <a:stretch>
              <a:fillRect/>
            </a:stretch>
          </p:blipFill>
          <p:spPr bwMode="auto">
            <a:xfrm>
              <a:off x="1440" y="3120"/>
              <a:ext cx="2832" cy="864"/>
            </a:xfrm>
            <a:prstGeom prst="rect">
              <a:avLst/>
            </a:prstGeom>
            <a:noFill/>
            <a:ln w="9525">
              <a:noFill/>
              <a:miter lim="800000"/>
              <a:headEnd/>
              <a:tailEnd/>
            </a:ln>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9"/>
                                        </p:tgtEl>
                                        <p:attrNameLst>
                                          <p:attrName>style.visibility</p:attrName>
                                        </p:attrNameLst>
                                      </p:cBhvr>
                                      <p:to>
                                        <p:strVal val="visible"/>
                                      </p:to>
                                    </p:set>
                                    <p:animEffect transition="in" filter="wipe(left)">
                                      <p:cBhvr>
                                        <p:cTn id="7" dur="500"/>
                                        <p:tgtEl>
                                          <p:spTgt spid="13319"/>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3316"/>
                                        </p:tgtEl>
                                        <p:attrNameLst>
                                          <p:attrName>style.visibility</p:attrName>
                                        </p:attrNameLst>
                                      </p:cBhvr>
                                      <p:to>
                                        <p:strVal val="visible"/>
                                      </p:to>
                                    </p:set>
                                    <p:anim calcmode="lin" valueType="num">
                                      <p:cBhvr>
                                        <p:cTn id="11" dur="500" fill="hold"/>
                                        <p:tgtEl>
                                          <p:spTgt spid="13316"/>
                                        </p:tgtEl>
                                        <p:attrNameLst>
                                          <p:attrName>ppt_w</p:attrName>
                                        </p:attrNameLst>
                                      </p:cBhvr>
                                      <p:tavLst>
                                        <p:tav tm="0">
                                          <p:val>
                                            <p:fltVal val="0"/>
                                          </p:val>
                                        </p:tav>
                                        <p:tav tm="100000">
                                          <p:val>
                                            <p:strVal val="#ppt_w"/>
                                          </p:val>
                                        </p:tav>
                                      </p:tavLst>
                                    </p:anim>
                                    <p:anim calcmode="lin" valueType="num">
                                      <p:cBhvr>
                                        <p:cTn id="12" dur="500" fill="hold"/>
                                        <p:tgtEl>
                                          <p:spTgt spid="13316"/>
                                        </p:tgtEl>
                                        <p:attrNameLst>
                                          <p:attrName>ppt_h</p:attrName>
                                        </p:attrNameLst>
                                      </p:cBhvr>
                                      <p:tavLst>
                                        <p:tav tm="0">
                                          <p:val>
                                            <p:fltVal val="0"/>
                                          </p:val>
                                        </p:tav>
                                        <p:tav tm="100000">
                                          <p:val>
                                            <p:strVal val="#ppt_h"/>
                                          </p:val>
                                        </p:tav>
                                      </p:tavLst>
                                    </p:anim>
                                    <p:animEffect transition="in" filter="fade">
                                      <p:cBhvr>
                                        <p:cTn id="13" dur="500"/>
                                        <p:tgtEl>
                                          <p:spTgt spid="13316"/>
                                        </p:tgtEl>
                                      </p:cBhvr>
                                    </p:animEffect>
                                  </p:childTnLst>
                                </p:cTn>
                              </p:par>
                            </p:childTnLst>
                          </p:cTn>
                        </p:par>
                        <p:par>
                          <p:cTn id="14" fill="hold" nodeType="afterGroup">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3320"/>
                                        </p:tgtEl>
                                        <p:attrNameLst>
                                          <p:attrName>style.visibility</p:attrName>
                                        </p:attrNameLst>
                                      </p:cBhvr>
                                      <p:to>
                                        <p:strVal val="visible"/>
                                      </p:to>
                                    </p:set>
                                    <p:animEffect transition="in" filter="wipe(left)">
                                      <p:cBhvr>
                                        <p:cTn id="17" dur="500"/>
                                        <p:tgtEl>
                                          <p:spTgt spid="133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3325"/>
                                        </p:tgtEl>
                                        <p:attrNameLst>
                                          <p:attrName>style.visibility</p:attrName>
                                        </p:attrNameLst>
                                      </p:cBhvr>
                                      <p:to>
                                        <p:strVal val="visible"/>
                                      </p:to>
                                    </p:set>
                                    <p:animEffect transition="in" filter="wipe(up)">
                                      <p:cBhvr>
                                        <p:cTn id="22" dur="500"/>
                                        <p:tgtEl>
                                          <p:spTgt spid="13325"/>
                                        </p:tgtEl>
                                      </p:cBhvr>
                                    </p:animEffect>
                                  </p:childTnLst>
                                </p:cTn>
                              </p:par>
                            </p:childTnLst>
                          </p:cTn>
                        </p:par>
                        <p:par>
                          <p:cTn id="23" fill="hold" nodeType="afterGroup">
                            <p:stCondLst>
                              <p:cond delay="500"/>
                            </p:stCondLst>
                            <p:childTnLst>
                              <p:par>
                                <p:cTn id="24" presetID="22" presetClass="entr" presetSubtype="1"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ipe(up)">
                                      <p:cBhvr>
                                        <p:cTn id="26" dur="500"/>
                                        <p:tgtEl>
                                          <p:spTgt spid="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3323"/>
                                        </p:tgtEl>
                                        <p:attrNameLst>
                                          <p:attrName>style.visibility</p:attrName>
                                        </p:attrNameLst>
                                      </p:cBhvr>
                                      <p:to>
                                        <p:strVal val="visible"/>
                                      </p:to>
                                    </p:set>
                                    <p:animEffect transition="in" filter="wipe(left)">
                                      <p:cBhvr>
                                        <p:cTn id="31" dur="500"/>
                                        <p:tgtEl>
                                          <p:spTgt spid="13323"/>
                                        </p:tgtEl>
                                      </p:cBhvr>
                                    </p:animEffect>
                                  </p:childTnLst>
                                </p:cTn>
                              </p:par>
                            </p:childTnLst>
                          </p:cTn>
                        </p:par>
                        <p:par>
                          <p:cTn id="32" fill="hold" nodeType="afterGroup">
                            <p:stCondLst>
                              <p:cond delay="500"/>
                            </p:stCondLst>
                            <p:childTnLst>
                              <p:par>
                                <p:cTn id="33" presetID="10" presetClass="entr" presetSubtype="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500"/>
                                        <p:tgtEl>
                                          <p:spTgt spid="3"/>
                                        </p:tgtEl>
                                      </p:cBhvr>
                                    </p:animEffect>
                                  </p:childTnLst>
                                </p:cTn>
                              </p:par>
                            </p:childTnLst>
                          </p:cTn>
                        </p:par>
                        <p:par>
                          <p:cTn id="36" fill="hold" nodeType="afterGroup">
                            <p:stCondLst>
                              <p:cond delay="1000"/>
                            </p:stCondLst>
                            <p:childTnLst>
                              <p:par>
                                <p:cTn id="37" presetID="35" presetClass="emph" presetSubtype="0" fill="hold" nodeType="afterEffect">
                                  <p:stCondLst>
                                    <p:cond delay="0"/>
                                  </p:stCondLst>
                                  <p:childTnLst>
                                    <p:anim calcmode="discrete" valueType="str">
                                      <p:cBhvr>
                                        <p:cTn id="38" dur="1000" fill="hold"/>
                                        <p:tgtEl>
                                          <p:spTgt spid="3"/>
                                        </p:tgtEl>
                                        <p:attrNameLst>
                                          <p:attrName>style.visibility</p:attrName>
                                        </p:attrNameLst>
                                      </p:cBhvr>
                                      <p:tavLst>
                                        <p:tav tm="0">
                                          <p:val>
                                            <p:strVal val="hidden"/>
                                          </p:val>
                                        </p:tav>
                                        <p:tav tm="50000">
                                          <p:val>
                                            <p:strVal val="visible"/>
                                          </p:val>
                                        </p:tav>
                                      </p:tavLst>
                                    </p:anim>
                                  </p:childTnLst>
                                </p:cTn>
                              </p:par>
                            </p:childTnLst>
                          </p:cTn>
                        </p:par>
                        <p:par>
                          <p:cTn id="39" fill="hold" nodeType="afterGroup">
                            <p:stCondLst>
                              <p:cond delay="2000"/>
                            </p:stCondLst>
                            <p:childTnLst>
                              <p:par>
                                <p:cTn id="40" presetID="22" presetClass="entr" presetSubtype="8" fill="hold" grpId="0" nodeType="afterEffect">
                                  <p:stCondLst>
                                    <p:cond delay="0"/>
                                  </p:stCondLst>
                                  <p:childTnLst>
                                    <p:set>
                                      <p:cBhvr>
                                        <p:cTn id="41" dur="1" fill="hold">
                                          <p:stCondLst>
                                            <p:cond delay="0"/>
                                          </p:stCondLst>
                                        </p:cTn>
                                        <p:tgtEl>
                                          <p:spTgt spid="13324"/>
                                        </p:tgtEl>
                                        <p:attrNameLst>
                                          <p:attrName>style.visibility</p:attrName>
                                        </p:attrNameLst>
                                      </p:cBhvr>
                                      <p:to>
                                        <p:strVal val="visible"/>
                                      </p:to>
                                    </p:set>
                                    <p:animEffect transition="in" filter="wipe(left)">
                                      <p:cBhvr>
                                        <p:cTn id="42" dur="500"/>
                                        <p:tgtEl>
                                          <p:spTgt spid="13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P spid="13319" grpId="0" animBg="1"/>
      <p:bldP spid="13320" grpId="0" animBg="1"/>
      <p:bldP spid="13323" grpId="0" animBg="1"/>
      <p:bldP spid="13324" grpId="0" animBg="1"/>
      <p:bldP spid="13325"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Medián">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155</TotalTime>
  <Words>987</Words>
  <Application>Microsoft Office PowerPoint</Application>
  <PresentationFormat>Předvádění na obrazovce (4:3)</PresentationFormat>
  <Paragraphs>97</Paragraphs>
  <Slides>16</Slides>
  <Notes>1</Notes>
  <HiddenSlides>0</HiddenSlides>
  <MMClips>0</MMClips>
  <ScaleCrop>false</ScaleCrop>
  <HeadingPairs>
    <vt:vector size="6" baseType="variant">
      <vt:variant>
        <vt:lpstr>Použitá písma</vt:lpstr>
      </vt:variant>
      <vt:variant>
        <vt:i4>7</vt:i4>
      </vt:variant>
      <vt:variant>
        <vt:lpstr>Motiv</vt:lpstr>
      </vt:variant>
      <vt:variant>
        <vt:i4>3</vt:i4>
      </vt:variant>
      <vt:variant>
        <vt:lpstr>Nadpisy snímků</vt:lpstr>
      </vt:variant>
      <vt:variant>
        <vt:i4>16</vt:i4>
      </vt:variant>
    </vt:vector>
  </HeadingPairs>
  <TitlesOfParts>
    <vt:vector size="26" baseType="lpstr">
      <vt:lpstr>Arial</vt:lpstr>
      <vt:lpstr>Calibri</vt:lpstr>
      <vt:lpstr>Impact</vt:lpstr>
      <vt:lpstr>Times New Roman</vt:lpstr>
      <vt:lpstr>Tw Cen MT</vt:lpstr>
      <vt:lpstr>Wingdings</vt:lpstr>
      <vt:lpstr>Wingdings 2</vt:lpstr>
      <vt:lpstr>Medián</vt:lpstr>
      <vt:lpstr>1_Medián</vt:lpstr>
      <vt:lpstr>Motiv sady Office</vt:lpstr>
      <vt:lpstr>VV064: Presentation Basics</vt:lpstr>
      <vt:lpstr>Avoid Using As a Script</vt:lpstr>
      <vt:lpstr>Bad vs. Good Visuals</vt:lpstr>
      <vt:lpstr>Bad vs. Good Visuals</vt:lpstr>
      <vt:lpstr>Text Formatting</vt:lpstr>
      <vt:lpstr>Text Formatting (cont.)</vt:lpstr>
      <vt:lpstr>Text Formatting (cont.)</vt:lpstr>
      <vt:lpstr>Visuals</vt:lpstr>
      <vt:lpstr>Prezentace aplikace PowerPoint</vt:lpstr>
      <vt:lpstr>Introducing the next material</vt:lpstr>
      <vt:lpstr>General explanatory phrases</vt:lpstr>
      <vt:lpstr>Specific explanatory phrases</vt:lpstr>
      <vt:lpstr>Specific explanatory phrases (cont.)</vt:lpstr>
      <vt:lpstr>Drawing conclusions</vt:lpstr>
      <vt:lpstr>Examples</vt:lpstr>
      <vt:lpstr>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Referencing Audio/Video Material</dc:title>
  <dc:creator>Tonda</dc:creator>
  <cp:lastModifiedBy>zita</cp:lastModifiedBy>
  <cp:revision>10</cp:revision>
  <dcterms:created xsi:type="dcterms:W3CDTF">2015-04-16T06:34:38Z</dcterms:created>
  <dcterms:modified xsi:type="dcterms:W3CDTF">2016-04-18T15:56:34Z</dcterms:modified>
</cp:coreProperties>
</file>