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0"/>
  </p:notesMasterIdLst>
  <p:handoutMasterIdLst>
    <p:handoutMasterId r:id="rId51"/>
  </p:handoutMasterIdLst>
  <p:sldIdLst>
    <p:sldId id="449" r:id="rId2"/>
    <p:sldId id="387" r:id="rId3"/>
    <p:sldId id="424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420" r:id="rId13"/>
    <p:sldId id="396" r:id="rId14"/>
    <p:sldId id="397" r:id="rId15"/>
    <p:sldId id="423" r:id="rId16"/>
    <p:sldId id="398" r:id="rId17"/>
    <p:sldId id="399" r:id="rId18"/>
    <p:sldId id="400" r:id="rId19"/>
    <p:sldId id="401" r:id="rId20"/>
    <p:sldId id="422" r:id="rId21"/>
    <p:sldId id="402" r:id="rId22"/>
    <p:sldId id="404" r:id="rId23"/>
    <p:sldId id="403" r:id="rId24"/>
    <p:sldId id="421" r:id="rId25"/>
    <p:sldId id="406" r:id="rId26"/>
    <p:sldId id="407" r:id="rId27"/>
    <p:sldId id="408" r:id="rId28"/>
    <p:sldId id="409" r:id="rId29"/>
    <p:sldId id="410" r:id="rId30"/>
    <p:sldId id="411" r:id="rId31"/>
    <p:sldId id="412" r:id="rId32"/>
    <p:sldId id="450" r:id="rId33"/>
    <p:sldId id="428" r:id="rId34"/>
    <p:sldId id="429" r:id="rId35"/>
    <p:sldId id="430" r:id="rId36"/>
    <p:sldId id="431" r:id="rId37"/>
    <p:sldId id="433" r:id="rId38"/>
    <p:sldId id="434" r:id="rId39"/>
    <p:sldId id="435" r:id="rId40"/>
    <p:sldId id="436" r:id="rId41"/>
    <p:sldId id="437" r:id="rId42"/>
    <p:sldId id="438" r:id="rId43"/>
    <p:sldId id="439" r:id="rId44"/>
    <p:sldId id="440" r:id="rId45"/>
    <p:sldId id="451" r:id="rId46"/>
    <p:sldId id="452" r:id="rId47"/>
    <p:sldId id="447" r:id="rId48"/>
    <p:sldId id="448" r:id="rId4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8000"/>
    <a:srgbClr val="D60093"/>
    <a:srgbClr val="FF0000"/>
    <a:srgbClr val="CC0066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19" autoAdjust="0"/>
    <p:restoredTop sz="91111" autoAdjust="0"/>
  </p:normalViewPr>
  <p:slideViewPr>
    <p:cSldViewPr>
      <p:cViewPr varScale="1">
        <p:scale>
          <a:sx n="79" d="100"/>
          <a:sy n="79" d="100"/>
        </p:scale>
        <p:origin x="153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5/3/2017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43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FB745E-9F70-4BEB-B647-46417C89B391}" type="slidenum">
              <a:rPr lang="en-US"/>
              <a:pPr/>
              <a:t>11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A4A16-0D46-46BB-8C40-53DE857DBF35}" type="slidenum">
              <a:rPr lang="en-US"/>
              <a:pPr/>
              <a:t>12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2A4A16-0D46-46BB-8C40-53DE857DBF35}" type="slidenum">
              <a:rPr lang="en-US"/>
              <a:pPr/>
              <a:t>13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This is a general proof.</a:t>
            </a:r>
          </a:p>
          <a:p>
            <a:r>
              <a:rPr lang="en-US" dirty="0"/>
              <a:t>We make no assumptions about the structure</a:t>
            </a:r>
            <a:r>
              <a:rPr lang="en-US" baseline="0" dirty="0"/>
              <a:t> of the bipartite graph.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CD544B-790D-4162-9761-878F2D3B6831}" type="slidenum">
              <a:rPr lang="en-US"/>
              <a:pPr/>
              <a:t>14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B4F8B7-53A2-478D-A906-60285298E90E}" type="slidenum">
              <a:rPr lang="en-US"/>
              <a:pPr/>
              <a:t>16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4A5859-A41F-4408-B449-ECCAF903F361}" type="slidenum">
              <a:rPr lang="en-US"/>
              <a:pPr/>
              <a:t>17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FD814F-D39C-471A-972C-CA4903C081A7}" type="slidenum">
              <a:rPr lang="en-US"/>
              <a:pPr/>
              <a:t>18</a:t>
            </a:fld>
            <a:endParaRPr lang="en-US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A6D1A-ADD9-4FAE-BBCA-A9658D9D5116}" type="slidenum">
              <a:rPr lang="en-US"/>
              <a:pPr/>
              <a:t>19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F024FF-19F2-4ADC-90ED-4798E89F3B39}" type="slidenum">
              <a:rPr lang="en-US"/>
              <a:pPr/>
              <a:t>21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E9F30-39DA-40D5-9E4E-4575B29A9371}" type="slidenum">
              <a:rPr lang="en-US"/>
              <a:pPr/>
              <a:t>22</a:t>
            </a:fld>
            <a:endParaRPr lang="en-US"/>
          </a:p>
        </p:txBody>
      </p:sp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BECCC-FEA5-4D30-8755-32241C60A2D1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4051F8-D2DD-4F7A-9357-6E734CA9A9EB}" type="slidenum">
              <a:rPr lang="en-US"/>
              <a:pPr/>
              <a:t>23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31C3F8-703E-4337-BBA8-F9F88E86A971}" type="slidenum">
              <a:rPr lang="en-US"/>
              <a:pPr/>
              <a:t>25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95901-F59F-4BF0-9154-0F02A459E1B3}" type="slidenum">
              <a:rPr lang="en-US"/>
              <a:pPr/>
              <a:t>26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Is greedy deterministic or randomized (it is deterministic!!)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D973DF-7313-464C-BB67-7764F5CF748A}" type="slidenum">
              <a:rPr lang="en-US"/>
              <a:pPr/>
              <a:t>27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9059A1-ADF1-409C-927D-50F8D150D177}" type="slidenum">
              <a:rPr lang="en-US"/>
              <a:pPr/>
              <a:t>28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ECD943-7726-46D6-A49A-6B1F35672D50}" type="slidenum">
              <a:rPr lang="en-US"/>
              <a:pPr/>
              <a:t>29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baseline="0" dirty="0"/>
              <a:t> exhausts budget:</a:t>
            </a:r>
          </a:p>
          <a:p>
            <a:r>
              <a:rPr lang="en-US" baseline="0" dirty="0"/>
              <a:t>-- remember, optimal exhausts both budgets</a:t>
            </a:r>
          </a:p>
          <a:p>
            <a:endParaRPr lang="en-US" baseline="0" dirty="0"/>
          </a:p>
          <a:p>
            <a:r>
              <a:rPr lang="en-US" baseline="0" dirty="0"/>
              <a:t>GENERAL PROOF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6028C-270E-49BB-80BE-ED708CF4CEDF}" type="slidenum">
              <a:rPr lang="en-US"/>
              <a:pPr/>
              <a:t>30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Whatever</a:t>
            </a:r>
            <a:r>
              <a:rPr lang="en-US" baseline="0" dirty="0"/>
              <a:t> </a:t>
            </a:r>
            <a:r>
              <a:rPr lang="en-US" dirty="0"/>
              <a:t>is not used should be assigned to A2 (since if we could assign to A1 we would since we still have the budget)</a:t>
            </a:r>
          </a:p>
          <a:p>
            <a:r>
              <a:rPr lang="en-US" dirty="0"/>
              <a:t>CASE 1) Less</a:t>
            </a:r>
            <a:r>
              <a:rPr lang="en-US" baseline="0" dirty="0"/>
              <a:t> than half of A1’s queries got assigned to A2. So y&gt;B/2</a:t>
            </a:r>
          </a:p>
          <a:p>
            <a:r>
              <a:rPr lang="en-US" baseline="0" dirty="0"/>
              <a:t>CASE 2) If more than half of A1’s queries got assigned to A2. </a:t>
            </a:r>
          </a:p>
          <a:p>
            <a:r>
              <a:rPr lang="en-US" baseline="0" dirty="0"/>
              <a:t>Consider last of A1s queries assigned to A2. At that time B2 &gt; B1.</a:t>
            </a:r>
          </a:p>
          <a:p>
            <a:r>
              <a:rPr lang="en-US" baseline="0" dirty="0"/>
              <a:t>At that time B2 &lt; ½. Since more than half of A1’s queries got assigned to A2 (this means the remaining budget had to be &lt;1/2). </a:t>
            </a:r>
          </a:p>
          <a:p>
            <a:r>
              <a:rPr lang="en-US" baseline="0" dirty="0"/>
              <a:t>So B1&lt;1/2.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A00761-A214-40ED-94F0-2A6D31B566A1}" type="slidenum">
              <a:rPr lang="en-US"/>
              <a:pPr/>
              <a:t>31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EBCE95-FB7C-493D-A03B-AF73ACCA9F6D}" type="slidenum">
              <a:rPr lang="en-US"/>
              <a:pPr/>
              <a:t>34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327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8DB1A-B62B-4BD2-ABC6-C5CD78257C69}" type="slidenum">
              <a:rPr lang="en-US"/>
              <a:pPr/>
              <a:t>35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1988,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a British mountain climber named Joe Simpson wrote a book called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harrowing account of near death in the Peruvian Andes. It got good reviews but, only a modest success, it was soon forgotten. Then, a decade later, a strange thing happened. Jon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Krakauer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wrote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another book about a mountain-climbing tragedy, which became a publishing sensation.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Suddenly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started to sell again.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 House rushed out a new edition to keep up with demand. Booksellers began to promote it next to their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displays, and sales rose further. A revised paperback edition, which came out in January, spent 14 weeks on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York Times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bestseller list. That same month, IFC Films released a docudrama of the story to critical acclaim.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Now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outsells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Air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more than two to one.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happened? In short, Amazon.com recommendations. The online bookseller's software noted patterns in buying behavior and suggested that readers who liked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Thin </a:t>
            </a:r>
            <a:r>
              <a:rPr lang="en-US" sz="1200" b="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would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also like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Touching the Void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People took the suggestion, agreed wholeheartedly, wrote rhapsodic reviews. More sales, more algorithm-fueled recommendations, and the positive feedback loop kicked in.</a:t>
            </a:r>
          </a:p>
        </p:txBody>
      </p:sp>
    </p:spTree>
    <p:extLst>
      <p:ext uri="{BB962C8B-B14F-4D97-AF65-F5344CB8AC3E}">
        <p14:creationId xmlns:p14="http://schemas.microsoft.com/office/powerpoint/2010/main" val="755777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5249B-57FA-47FA-B2B4-C823CD291C35}" type="slidenum">
              <a:rPr lang="en-US"/>
              <a:pPr/>
              <a:t>4</a:t>
            </a:fld>
            <a:endParaRPr lang="en-US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8DF289-2648-4D55-972B-23C1DCCDAB99}" type="slidenum">
              <a:rPr lang="en-US"/>
              <a:pPr/>
              <a:t>36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70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DA97D-BC7C-42F4-AC55-3C5613A05AF2}" type="slidenum">
              <a:rPr lang="en-US"/>
              <a:pPr/>
              <a:t>37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335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03DE51-090F-4C98-A3F5-DA1CB983650E}" type="slidenum">
              <a:rPr lang="en-US"/>
              <a:pPr/>
              <a:t>38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940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E49D6C-BD6D-460B-B0FA-43F63A9C9A54}" type="slidenum">
              <a:rPr lang="en-US"/>
              <a:pPr/>
              <a:t>39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046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B05CB8-9981-49EA-AE55-53B0F6956BAD}" type="slidenum">
              <a:rPr lang="en-US"/>
              <a:pPr/>
              <a:t>40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0706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8032F5-BC3D-42F6-8325-3EAAB5A0E6D6}" type="slidenum">
              <a:rPr lang="en-US"/>
              <a:pPr/>
              <a:t>41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5635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F30B95-AD19-4E75-86E8-AF43288D2F15}" type="slidenum">
              <a:rPr lang="en-US"/>
              <a:pPr/>
              <a:t>42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0301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40B6C4-9DF7-44AA-9F30-9485E0E087CD}" type="slidenum">
              <a:rPr lang="en-US"/>
              <a:pPr/>
              <a:t>44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965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5AC0D1-CC1B-4B79-B42C-2EA48882A3E3}" type="slidenum">
              <a:rPr lang="en-US"/>
              <a:pPr/>
              <a:t>45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9760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86C57F-54DC-4681-9351-AB4C073F29DF}" type="slidenum">
              <a:rPr lang="en-US"/>
              <a:pPr/>
              <a:t>46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90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4C3759-7C6F-4690-8838-D19AF294169B}" type="slidenum">
              <a:rPr lang="en-US"/>
              <a:pPr/>
              <a:t>5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D2BEFA-E99D-40A3-8405-5158F4F7B5BC}" type="slidenum">
              <a:rPr lang="en-US"/>
              <a:pPr/>
              <a:t>48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266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9DCF95-D59A-4DE3-9527-CCE4AC7CB187}" type="slidenum">
              <a:rPr lang="en-US"/>
              <a:pPr/>
              <a:t>6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EA930-782F-425E-9394-DE1830825261}" type="slidenum">
              <a:rPr lang="en-US"/>
              <a:pPr/>
              <a:t>7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4F564-644F-43F2-9F77-98DD58D5A917}" type="slidenum">
              <a:rPr lang="en-US"/>
              <a:pPr/>
              <a:t>8</a:t>
            </a:fld>
            <a:endParaRPr lang="en-US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45B749-D12A-460B-8EB9-5F8D071FE7B1}" type="slidenum">
              <a:rPr lang="en-US"/>
              <a:pPr/>
              <a:t>9</a:t>
            </a:fld>
            <a:endParaRPr lang="en-US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9B8FA8-0767-43C6-A041-916C275F7F32}" type="slidenum">
              <a:rPr lang="en-US"/>
              <a:pPr/>
              <a:t>10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5F618-30D1-401C-9DEB-89DDDBA82CD7}" type="datetime1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20A9-8F05-4640-83FD-2652CEC7225E}" type="datetime1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0F323-FBBA-427E-8F42-96CBD7F49DB7}" type="datetime1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BE5EBFA1-0A45-4F61-A930-E1A2E5EB5154}" type="datetime1">
              <a:rPr lang="en-US" smtClean="0"/>
              <a:t>5/3/2017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970C18-D3D1-4616-B69A-7779ED8A0591}" type="datetime1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9826768-8FCE-4417-A22B-1D26CD2A84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75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228600"/>
            <a:ext cx="8001000" cy="911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66738" y="1447800"/>
            <a:ext cx="8001000" cy="4876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C8220386-5536-42FF-B2B2-CD0311C5DCB9}" type="datetime1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928FFA6C-C0FA-4814-A544-74F5F25931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66319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9CE63-86F9-4250-8FE8-D26436521D1B}" type="datetime1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4AD69-C809-49C3-88CD-E7C8005C6CFC}" type="datetime1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504688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504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E05C4-0D0B-4E73-9AF9-2818BEE6C388}" type="datetime1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23338"/>
            <a:ext cx="4040188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23338"/>
            <a:ext cx="4041775" cy="43774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D69A8-0A77-4F17-8274-98D72157EED8}" type="datetime1">
              <a:rPr lang="en-US" smtClean="0"/>
              <a:t>5/3/2017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7BE8-2DD7-412C-8FBB-14C0D93CD43C}" type="datetime1">
              <a:rPr lang="en-US" smtClean="0"/>
              <a:t>5/3/2017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DAA9-96AA-4073-8CF2-F3A8DA817D6A}" type="datetime1">
              <a:rPr lang="en-US" smtClean="0"/>
              <a:t>5/3/2017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E4173-1436-4E4E-A771-71EC0D04E6FE}" type="datetime1">
              <a:rPr lang="en-US" smtClean="0"/>
              <a:t>5/3/2017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639B809B-596C-4A68-982E-45EBCADD0A04}" type="datetime1">
              <a:rPr lang="en-US" smtClean="0"/>
              <a:t>5/3/2017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DE35A74D-6F13-4FF6-BC3F-939AD7DFFF55}" type="datetime1">
              <a:rPr lang="en-US" smtClean="0"/>
              <a:t>5/3/2017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/>
              <a:t>Pavel Zezula, Jan Sedmidubsky. Advanced Search Techniques for Large Scale Data Analytics (PA212)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  <p:sldLayoutId id="2147483677" r:id="rId13"/>
    <p:sldLayoutId id="2147483678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wired/archive/12.10/tail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opcroft-Karp_algorith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447800"/>
            <a:ext cx="8610600" cy="3276600"/>
          </a:xfrm>
        </p:spPr>
        <p:txBody>
          <a:bodyPr anchor="b">
            <a:normAutofit/>
          </a:bodyPr>
          <a:lstStyle/>
          <a:p>
            <a:r>
              <a:rPr lang="en-US" sz="5400" dirty="0"/>
              <a:t>Advertising on the Web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0" y="52578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Advanced Search Techniques for Large Scale Data Analytics</a:t>
            </a:r>
          </a:p>
          <a:p>
            <a:r>
              <a:rPr lang="en-US" sz="2400" dirty="0"/>
              <a:t>Pavel </a:t>
            </a:r>
            <a:r>
              <a:rPr lang="en-US" sz="2400" dirty="0" err="1"/>
              <a:t>Zezula</a:t>
            </a:r>
            <a:r>
              <a:rPr lang="en-US" sz="2400" dirty="0"/>
              <a:t> and Jan </a:t>
            </a:r>
            <a:r>
              <a:rPr lang="en-US" sz="2400" dirty="0" err="1"/>
              <a:t>Sedmidubsky</a:t>
            </a:r>
            <a:endParaRPr lang="en-US" sz="2400" dirty="0"/>
          </a:p>
          <a:p>
            <a:r>
              <a:rPr lang="en-US" sz="2000" dirty="0"/>
              <a:t>Masaryk University</a:t>
            </a:r>
          </a:p>
          <a:p>
            <a:r>
              <a:rPr lang="en-US" sz="2000" dirty="0"/>
              <a:t>http://disa.fi.muni.cz</a:t>
            </a:r>
          </a:p>
        </p:txBody>
      </p:sp>
    </p:spTree>
    <p:extLst>
      <p:ext uri="{BB962C8B-B14F-4D97-AF65-F5344CB8AC3E}">
        <p14:creationId xmlns:p14="http://schemas.microsoft.com/office/powerpoint/2010/main" val="283563678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Greedy algorithm for the online graph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>
                <a:solidFill>
                  <a:srgbClr val="D60093"/>
                </a:solidFill>
              </a:rPr>
              <a:t>matching problem:</a:t>
            </a:r>
          </a:p>
          <a:p>
            <a:pPr lvl="1"/>
            <a:r>
              <a:rPr lang="en-US" dirty="0"/>
              <a:t>Pair the new girl with </a:t>
            </a:r>
            <a:r>
              <a:rPr lang="en-US" b="1" dirty="0"/>
              <a:t>any</a:t>
            </a:r>
            <a:r>
              <a:rPr lang="en-US" dirty="0"/>
              <a:t> eligible boy</a:t>
            </a:r>
          </a:p>
          <a:p>
            <a:pPr lvl="2"/>
            <a:r>
              <a:rPr lang="en-US" dirty="0"/>
              <a:t>If there is none, do not pair girl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How good is the algorithm?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5513343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Competitive Ratio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input </a:t>
            </a:r>
            <a:r>
              <a:rPr lang="en-US" b="1" i="1" dirty="0"/>
              <a:t>I</a:t>
            </a:r>
            <a:r>
              <a:rPr lang="en-US" dirty="0"/>
              <a:t>, suppose greedy produces matching </a:t>
            </a:r>
            <a:r>
              <a:rPr lang="en-US" b="1" i="1" dirty="0" err="1">
                <a:cs typeface="Times New Roman" pitchFamily="18" charset="0"/>
              </a:rPr>
              <a:t>M</a:t>
            </a:r>
            <a:r>
              <a:rPr lang="en-US" b="1" i="1" baseline="-25000" dirty="0" err="1">
                <a:cs typeface="Times New Roman" pitchFamily="18" charset="0"/>
              </a:rPr>
              <a:t>greedy</a:t>
            </a:r>
            <a:r>
              <a:rPr lang="en-US" dirty="0"/>
              <a:t> while an optimal </a:t>
            </a:r>
            <a:br>
              <a:rPr lang="en-US" dirty="0"/>
            </a:br>
            <a:r>
              <a:rPr lang="en-US" dirty="0"/>
              <a:t>matching is </a:t>
            </a:r>
            <a:r>
              <a:rPr lang="en-US" b="1" i="1" dirty="0" err="1">
                <a:cs typeface="Times New Roman" pitchFamily="18" charset="0"/>
              </a:rPr>
              <a:t>M</a:t>
            </a:r>
            <a:r>
              <a:rPr lang="en-US" b="1" i="1" baseline="-25000" dirty="0" err="1">
                <a:cs typeface="Times New Roman" pitchFamily="18" charset="0"/>
              </a:rPr>
              <a:t>opt</a:t>
            </a:r>
            <a:endParaRPr lang="en-US" b="1" i="1" baseline="-25000" dirty="0">
              <a:cs typeface="Times New Roman" pitchFamily="18" charset="0"/>
            </a:endParaRPr>
          </a:p>
          <a:p>
            <a:pPr>
              <a:buFont typeface="Wingdings" pitchFamily="1" charset="2"/>
              <a:buNone/>
            </a:pPr>
            <a:endParaRPr lang="en-US" sz="2800" dirty="0"/>
          </a:p>
          <a:p>
            <a:pPr>
              <a:buFont typeface="Wingdings" pitchFamily="1" charset="2"/>
              <a:buNone/>
            </a:pPr>
            <a:r>
              <a:rPr lang="en-US" b="1" dirty="0">
                <a:solidFill>
                  <a:srgbClr val="0000FF"/>
                </a:solidFill>
              </a:rPr>
              <a:t>Competitive ratio = </a:t>
            </a:r>
          </a:p>
          <a:p>
            <a:pPr>
              <a:buFont typeface="Wingdings" pitchFamily="1" charset="2"/>
              <a:buNone/>
            </a:pPr>
            <a:r>
              <a:rPr lang="en-US" b="1" dirty="0">
                <a:solidFill>
                  <a:srgbClr val="0000FF"/>
                </a:solidFill>
              </a:rPr>
              <a:t>			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min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all</a:t>
            </a:r>
            <a:r>
              <a:rPr lang="en-US" b="1" i="1" baseline="-25000" dirty="0">
                <a:solidFill>
                  <a:srgbClr val="0000FF"/>
                </a:solidFill>
                <a:cs typeface="Times New Roman" pitchFamily="18" charset="0"/>
              </a:rPr>
              <a:t> possible inputs I</a:t>
            </a:r>
            <a:r>
              <a:rPr lang="en-US" b="1" i="1" dirty="0">
                <a:solidFill>
                  <a:srgbClr val="0000FF"/>
                </a:solidFill>
                <a:cs typeface="Times New Roman" pitchFamily="18" charset="0"/>
              </a:rPr>
              <a:t> (|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greedy</a:t>
            </a:r>
            <a:r>
              <a:rPr lang="en-US" b="1" i="1" dirty="0">
                <a:solidFill>
                  <a:srgbClr val="0000FF"/>
                </a:solidFill>
                <a:cs typeface="Times New Roman" pitchFamily="18" charset="0"/>
              </a:rPr>
              <a:t>|/|</a:t>
            </a:r>
            <a:r>
              <a:rPr lang="en-US" b="1" i="1" dirty="0" err="1">
                <a:solidFill>
                  <a:srgbClr val="0000FF"/>
                </a:solidFill>
                <a:cs typeface="Times New Roman" pitchFamily="18" charset="0"/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  <a:cs typeface="Times New Roman" pitchFamily="18" charset="0"/>
              </a:rPr>
              <a:t>opt</a:t>
            </a:r>
            <a:r>
              <a:rPr lang="en-US" b="1" i="1" dirty="0">
                <a:solidFill>
                  <a:srgbClr val="0000FF"/>
                </a:solidFill>
                <a:cs typeface="Times New Roman" pitchFamily="18" charset="0"/>
              </a:rPr>
              <a:t>|)</a:t>
            </a:r>
          </a:p>
          <a:p>
            <a:pPr>
              <a:buFont typeface="Wingdings" pitchFamily="1" charset="2"/>
              <a:buNone/>
            </a:pPr>
            <a:endParaRPr lang="en-US" sz="2000" b="1" dirty="0">
              <a:solidFill>
                <a:srgbClr val="0000FF"/>
              </a:solidFill>
            </a:endParaRPr>
          </a:p>
          <a:p>
            <a:pPr>
              <a:buFont typeface="Wingdings" pitchFamily="1" charset="2"/>
              <a:buNone/>
            </a:pPr>
            <a:r>
              <a:rPr lang="en-US" sz="2400" b="1" dirty="0">
                <a:solidFill>
                  <a:srgbClr val="008000"/>
                </a:solidFill>
              </a:rPr>
              <a:t>(what is </a:t>
            </a:r>
            <a:r>
              <a:rPr lang="en-US" sz="2400" b="1" dirty="0" err="1">
                <a:solidFill>
                  <a:srgbClr val="008000"/>
                </a:solidFill>
              </a:rPr>
              <a:t>greedy’s</a:t>
            </a:r>
            <a:r>
              <a:rPr lang="en-US" sz="2400" b="1" dirty="0">
                <a:solidFill>
                  <a:srgbClr val="008000"/>
                </a:solidFill>
              </a:rPr>
              <a:t> </a:t>
            </a:r>
            <a:r>
              <a:rPr lang="en-US" sz="2400" b="1" u="sng" dirty="0">
                <a:solidFill>
                  <a:srgbClr val="008000"/>
                </a:solidFill>
              </a:rPr>
              <a:t>worst</a:t>
            </a:r>
            <a:r>
              <a:rPr lang="en-US" sz="2400" b="1" dirty="0">
                <a:solidFill>
                  <a:srgbClr val="008000"/>
                </a:solidFill>
              </a:rPr>
              <a:t> performance </a:t>
            </a:r>
            <a:r>
              <a:rPr lang="en-US" sz="2400" b="1" u="sng" dirty="0">
                <a:solidFill>
                  <a:srgbClr val="008000"/>
                </a:solidFill>
              </a:rPr>
              <a:t>over all possible</a:t>
            </a:r>
            <a:r>
              <a:rPr lang="en-US" sz="2400" b="1" dirty="0">
                <a:solidFill>
                  <a:srgbClr val="008000"/>
                </a:solidFill>
              </a:rPr>
              <a:t> inputs </a:t>
            </a:r>
            <a:r>
              <a:rPr lang="en-US" sz="2400" b="1" i="1" dirty="0">
                <a:solidFill>
                  <a:srgbClr val="008000"/>
                </a:solidFill>
              </a:rPr>
              <a:t>I</a:t>
            </a:r>
            <a:r>
              <a:rPr lang="en-US" sz="2400" b="1" dirty="0">
                <a:solidFill>
                  <a:srgbClr val="008000"/>
                </a:solidFill>
              </a:rPr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99444666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Greedy Algorithm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Consider a case: 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greedy</a:t>
            </a:r>
            <a:r>
              <a:rPr lang="en-US" b="1" dirty="0">
                <a:solidFill>
                  <a:srgbClr val="0000FF"/>
                </a:solidFill>
              </a:rPr>
              <a:t>≠ 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opt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/>
              <a:t>Consider the set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of girls </a:t>
            </a:r>
            <a:br>
              <a:rPr lang="en-US" dirty="0"/>
            </a:br>
            <a:r>
              <a:rPr lang="en-US" dirty="0"/>
              <a:t>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 but not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endParaRPr lang="en-US" b="1" i="1" baseline="-25000" dirty="0"/>
          </a:p>
          <a:p>
            <a:r>
              <a:rPr lang="en-US" dirty="0"/>
              <a:t>Then every boy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u="sng" dirty="0"/>
              <a:t>adjacent</a:t>
            </a:r>
            <a:r>
              <a:rPr lang="en-US" dirty="0"/>
              <a:t> to girls </a:t>
            </a:r>
            <a:br>
              <a:rPr lang="en-US" dirty="0"/>
            </a:br>
            <a:r>
              <a:rPr lang="en-US" dirty="0"/>
              <a:t>in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is already 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If there would exist such non-matched </a:t>
            </a:r>
            <a:br>
              <a:rPr lang="en-US" dirty="0"/>
            </a:br>
            <a:r>
              <a:rPr lang="en-US" dirty="0"/>
              <a:t>(by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) boy adjacent to a non-matched </a:t>
            </a:r>
            <a:br>
              <a:rPr lang="en-US" dirty="0"/>
            </a:br>
            <a:r>
              <a:rPr lang="en-US" dirty="0"/>
              <a:t>girl then greedy would have matched them</a:t>
            </a:r>
          </a:p>
          <a:p>
            <a:r>
              <a:rPr lang="en-US" dirty="0"/>
              <a:t>Since boys 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 are already 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 then </a:t>
            </a:r>
            <a:br>
              <a:rPr lang="en-US" dirty="0"/>
            </a:br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b="1" dirty="0"/>
              <a:t> 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|≥ |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|</a:t>
            </a:r>
            <a:endParaRPr lang="en-US" baseline="-25000" dirty="0"/>
          </a:p>
          <a:p>
            <a:endParaRPr lang="en-US" sz="2400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6777548" y="1307068"/>
            <a:ext cx="2366452" cy="2511346"/>
            <a:chOff x="6777548" y="1307068"/>
            <a:chExt cx="2366452" cy="251134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8522749" y="15801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8522749" y="21135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8544974" y="258818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8522749" y="3180318"/>
              <a:ext cx="152400" cy="1524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7217824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1"/>
            <p:cNvSpPr>
              <a:spLocks noChangeShapeType="1"/>
            </p:cNvSpPr>
            <p:nvPr/>
          </p:nvSpPr>
          <p:spPr bwMode="auto">
            <a:xfrm>
              <a:off x="7386099" y="16764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7378842" y="3276600"/>
              <a:ext cx="11502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Text Box 21"/>
            <p:cNvSpPr txBox="1">
              <a:spLocks noChangeArrowheads="1"/>
            </p:cNvSpPr>
            <p:nvPr/>
          </p:nvSpPr>
          <p:spPr bwMode="auto">
            <a:xfrm>
              <a:off x="8757699" y="144780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a</a:t>
              </a:r>
            </a:p>
          </p:txBody>
        </p:sp>
        <p:sp>
          <p:nvSpPr>
            <p:cNvPr id="62" name="Oval 8"/>
            <p:cNvSpPr>
              <a:spLocks noChangeArrowheads="1"/>
            </p:cNvSpPr>
            <p:nvPr/>
          </p:nvSpPr>
          <p:spPr bwMode="auto">
            <a:xfrm>
              <a:off x="7217824" y="2133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>
              <a:off x="7386099" y="22098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Text Box 22"/>
            <p:cNvSpPr txBox="1">
              <a:spLocks noChangeArrowheads="1"/>
            </p:cNvSpPr>
            <p:nvPr/>
          </p:nvSpPr>
          <p:spPr bwMode="auto">
            <a:xfrm>
              <a:off x="8757699" y="2057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b</a:t>
              </a:r>
            </a:p>
          </p:txBody>
        </p:sp>
        <p:sp>
          <p:nvSpPr>
            <p:cNvPr id="65" name="Oval 9"/>
            <p:cNvSpPr>
              <a:spLocks noChangeArrowheads="1"/>
            </p:cNvSpPr>
            <p:nvPr/>
          </p:nvSpPr>
          <p:spPr bwMode="auto">
            <a:xfrm>
              <a:off x="7163849" y="25908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Text Box 23"/>
            <p:cNvSpPr txBox="1">
              <a:spLocks noChangeArrowheads="1"/>
            </p:cNvSpPr>
            <p:nvPr/>
          </p:nvSpPr>
          <p:spPr bwMode="auto">
            <a:xfrm>
              <a:off x="8773574" y="2559050"/>
              <a:ext cx="285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c</a:t>
              </a:r>
            </a:p>
          </p:txBody>
        </p:sp>
        <p:sp>
          <p:nvSpPr>
            <p:cNvPr id="88" name="Oval 10"/>
            <p:cNvSpPr>
              <a:spLocks noChangeArrowheads="1"/>
            </p:cNvSpPr>
            <p:nvPr/>
          </p:nvSpPr>
          <p:spPr bwMode="auto">
            <a:xfrm>
              <a:off x="7217824" y="32004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89" name="Line 15"/>
            <p:cNvSpPr>
              <a:spLocks noChangeShapeType="1"/>
            </p:cNvSpPr>
            <p:nvPr/>
          </p:nvSpPr>
          <p:spPr bwMode="auto">
            <a:xfrm flipV="1">
              <a:off x="7309899" y="2667000"/>
              <a:ext cx="1219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90" name="Text Box 24"/>
            <p:cNvSpPr txBox="1">
              <a:spLocks noChangeArrowheads="1"/>
            </p:cNvSpPr>
            <p:nvPr/>
          </p:nvSpPr>
          <p:spPr bwMode="auto">
            <a:xfrm>
              <a:off x="8757699" y="3048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d</a:t>
              </a:r>
            </a:p>
          </p:txBody>
        </p:sp>
        <p:cxnSp>
          <p:nvCxnSpPr>
            <p:cNvPr id="91" name="Straight Connector 90"/>
            <p:cNvCxnSpPr>
              <a:stCxn id="53" idx="2"/>
              <a:endCxn id="88" idx="6"/>
            </p:cNvCxnSpPr>
            <p:nvPr/>
          </p:nvCxnSpPr>
          <p:spPr>
            <a:xfrm rot="10800000" flipV="1">
              <a:off x="7370224" y="2664380"/>
              <a:ext cx="1174750" cy="6122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endCxn id="62" idx="6"/>
            </p:cNvCxnSpPr>
            <p:nvPr/>
          </p:nvCxnSpPr>
          <p:spPr>
            <a:xfrm rot="10800000" flipV="1">
              <a:off x="7370225" y="1676402"/>
              <a:ext cx="1158875" cy="5333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>
              <a:stCxn id="63" idx="1"/>
              <a:endCxn id="65" idx="6"/>
            </p:cNvCxnSpPr>
            <p:nvPr/>
          </p:nvCxnSpPr>
          <p:spPr>
            <a:xfrm rot="16200000" flipH="1" flipV="1">
              <a:off x="7694074" y="1831975"/>
              <a:ext cx="457200" cy="12128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/>
            <p:cNvGrpSpPr/>
            <p:nvPr/>
          </p:nvGrpSpPr>
          <p:grpSpPr>
            <a:xfrm>
              <a:off x="8300499" y="3429000"/>
              <a:ext cx="843501" cy="369332"/>
              <a:chOff x="7924800" y="3733800"/>
              <a:chExt cx="843501" cy="369332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7924800" y="373380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</a:t>
                </a:r>
                <a:r>
                  <a:rPr lang="en-US" dirty="0"/>
                  <a:t>={     }</a:t>
                </a:r>
              </a:p>
            </p:txBody>
          </p:sp>
          <p:sp>
            <p:nvSpPr>
              <p:cNvPr id="107" name="Oval 106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6777548" y="3449082"/>
              <a:ext cx="1042273" cy="369332"/>
              <a:chOff x="7924800" y="3733800"/>
              <a:chExt cx="1042273" cy="369332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7924800" y="3733800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B</a:t>
                </a:r>
                <a:r>
                  <a:rPr lang="en-US" dirty="0"/>
                  <a:t>={          }</a:t>
                </a:r>
              </a:p>
            </p:txBody>
          </p:sp>
          <p:sp>
            <p:nvSpPr>
              <p:cNvPr id="105" name="Oval 104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6" name="Line 16"/>
            <p:cNvSpPr>
              <a:spLocks noChangeShapeType="1"/>
            </p:cNvSpPr>
            <p:nvPr/>
          </p:nvSpPr>
          <p:spPr bwMode="auto">
            <a:xfrm flipH="1" flipV="1">
              <a:off x="7309898" y="2667000"/>
              <a:ext cx="1219201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7690899" y="130706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opt</a:t>
              </a:r>
              <a:endParaRPr lang="en-US" b="1" baseline="-25000" dirty="0"/>
            </a:p>
          </p:txBody>
        </p:sp>
        <p:sp>
          <p:nvSpPr>
            <p:cNvPr id="98" name="TextBox 97"/>
            <p:cNvSpPr txBox="1"/>
            <p:nvPr/>
          </p:nvSpPr>
          <p:spPr>
            <a:xfrm rot="20243382">
              <a:off x="7339108" y="169775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greedy</a:t>
              </a:r>
              <a:endParaRPr lang="en-US" b="1" baseline="-25000" dirty="0"/>
            </a:p>
          </p:txBody>
        </p:sp>
        <p:sp>
          <p:nvSpPr>
            <p:cNvPr id="99" name="Text Box 17"/>
            <p:cNvSpPr txBox="1">
              <a:spLocks noChangeArrowheads="1"/>
            </p:cNvSpPr>
            <p:nvPr/>
          </p:nvSpPr>
          <p:spPr bwMode="auto">
            <a:xfrm>
              <a:off x="6852699" y="1447800"/>
              <a:ext cx="29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00" name="Text Box 18"/>
            <p:cNvSpPr txBox="1">
              <a:spLocks noChangeArrowheads="1"/>
            </p:cNvSpPr>
            <p:nvPr/>
          </p:nvSpPr>
          <p:spPr bwMode="auto">
            <a:xfrm>
              <a:off x="6878099" y="201295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01" name="Text Box 19"/>
            <p:cNvSpPr txBox="1">
              <a:spLocks noChangeArrowheads="1"/>
            </p:cNvSpPr>
            <p:nvPr/>
          </p:nvSpPr>
          <p:spPr bwMode="auto">
            <a:xfrm>
              <a:off x="6874924" y="2455863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02" name="Text Box 20"/>
            <p:cNvSpPr txBox="1">
              <a:spLocks noChangeArrowheads="1"/>
            </p:cNvSpPr>
            <p:nvPr/>
          </p:nvSpPr>
          <p:spPr bwMode="auto">
            <a:xfrm>
              <a:off x="6852699" y="3079750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7467600" y="3570316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09101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Analyzing the Greedy Algorithm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2482" cy="5486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Summary so far:</a:t>
            </a:r>
          </a:p>
          <a:p>
            <a:pPr lvl="1"/>
            <a:r>
              <a:rPr lang="en-US" dirty="0"/>
              <a:t>Girls </a:t>
            </a:r>
            <a:r>
              <a:rPr lang="en-US" b="1" i="1" dirty="0">
                <a:solidFill>
                  <a:srgbClr val="D60093"/>
                </a:solidFill>
              </a:rPr>
              <a:t>G </a:t>
            </a:r>
            <a:r>
              <a:rPr lang="en-US" dirty="0"/>
              <a:t>matched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 but not in 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endParaRPr lang="en-US" b="1" i="1" baseline="-25000" dirty="0"/>
          </a:p>
          <a:p>
            <a:pPr lvl="1"/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|≥ |</a:t>
            </a:r>
            <a:r>
              <a:rPr lang="en-US" b="1" i="1" dirty="0">
                <a:solidFill>
                  <a:srgbClr val="008000"/>
                </a:solidFill>
              </a:rPr>
              <a:t>B</a:t>
            </a:r>
            <a:r>
              <a:rPr lang="en-US" dirty="0"/>
              <a:t>|</a:t>
            </a:r>
            <a:endParaRPr lang="en-US" baseline="-25000" dirty="0"/>
          </a:p>
          <a:p>
            <a:r>
              <a:rPr lang="en-US" dirty="0"/>
              <a:t>There are at least 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such boys </a:t>
            </a:r>
            <a:br>
              <a:rPr lang="en-US" dirty="0"/>
            </a:br>
            <a:r>
              <a:rPr lang="en-US" dirty="0"/>
              <a:t>(|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 |</a:t>
            </a:r>
            <a:r>
              <a:rPr lang="en-US" b="1" i="1" dirty="0">
                <a:solidFill>
                  <a:srgbClr val="008000"/>
                </a:solidFill>
                <a:sym typeface="Symbol"/>
              </a:rPr>
              <a:t>B</a:t>
            </a:r>
            <a:r>
              <a:rPr lang="en-US" dirty="0">
                <a:sym typeface="Symbol"/>
              </a:rPr>
              <a:t>|) o</a:t>
            </a:r>
            <a:r>
              <a:rPr lang="en-US" dirty="0"/>
              <a:t>therwise the optimal </a:t>
            </a:r>
            <a:br>
              <a:rPr lang="en-US" dirty="0"/>
            </a:br>
            <a:r>
              <a:rPr lang="en-US" dirty="0"/>
              <a:t>algorithm couldn’t have matched all girls in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endParaRPr lang="en-US" dirty="0"/>
          </a:p>
          <a:p>
            <a:pPr lvl="1"/>
            <a:r>
              <a:rPr lang="en-US" b="1" dirty="0"/>
              <a:t>So:</a:t>
            </a:r>
            <a:r>
              <a:rPr lang="en-US" sz="3200" dirty="0"/>
              <a:t> |</a:t>
            </a:r>
            <a:r>
              <a:rPr lang="en-US" sz="3200" b="1" i="1" dirty="0">
                <a:solidFill>
                  <a:srgbClr val="D60093"/>
                </a:solidFill>
              </a:rPr>
              <a:t>G</a:t>
            </a:r>
            <a:r>
              <a:rPr lang="en-US" sz="3200" dirty="0"/>
              <a:t>| </a:t>
            </a:r>
            <a:r>
              <a:rPr lang="en-US" sz="3200" dirty="0">
                <a:sym typeface="Symbol"/>
              </a:rPr>
              <a:t> </a:t>
            </a:r>
            <a:r>
              <a:rPr lang="en-US" sz="3200" dirty="0"/>
              <a:t>|</a:t>
            </a:r>
            <a:r>
              <a:rPr lang="en-US" sz="3200" b="1" dirty="0">
                <a:solidFill>
                  <a:srgbClr val="008000"/>
                </a:solidFill>
              </a:rPr>
              <a:t>B</a:t>
            </a:r>
            <a:r>
              <a:rPr lang="en-US" sz="3200" dirty="0"/>
              <a:t>| </a:t>
            </a:r>
            <a:r>
              <a:rPr lang="en-US" sz="3200" dirty="0">
                <a:sym typeface="Symbol"/>
              </a:rPr>
              <a:t> </a:t>
            </a:r>
            <a:r>
              <a:rPr lang="en-US" sz="3200" dirty="0"/>
              <a:t>|</a:t>
            </a:r>
            <a:r>
              <a:rPr lang="en-US" sz="3200" b="1" i="1" dirty="0" err="1"/>
              <a:t>M</a:t>
            </a:r>
            <a:r>
              <a:rPr lang="en-US" sz="3200" b="1" i="1" baseline="-25000" dirty="0" err="1"/>
              <a:t>greedy</a:t>
            </a:r>
            <a:r>
              <a:rPr lang="en-US" sz="3200" dirty="0"/>
              <a:t>|</a:t>
            </a:r>
            <a:endParaRPr lang="en-US" dirty="0"/>
          </a:p>
          <a:p>
            <a:r>
              <a:rPr lang="en-US" dirty="0"/>
              <a:t>By definition of 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 also: |</a:t>
            </a:r>
            <a:r>
              <a:rPr lang="en-US" b="1" dirty="0" err="1"/>
              <a:t>M</a:t>
            </a:r>
            <a:r>
              <a:rPr lang="en-US" b="1" baseline="-25000" dirty="0" err="1"/>
              <a:t>opt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|</a:t>
            </a:r>
            <a:r>
              <a:rPr lang="en-US" b="1" dirty="0" err="1"/>
              <a:t>M</a:t>
            </a:r>
            <a:r>
              <a:rPr lang="en-US" b="1" baseline="-25000" dirty="0" err="1"/>
              <a:t>greedy</a:t>
            </a:r>
            <a:r>
              <a:rPr lang="en-US" dirty="0"/>
              <a:t>| + |</a:t>
            </a:r>
            <a:r>
              <a:rPr lang="en-US" b="1" dirty="0">
                <a:solidFill>
                  <a:srgbClr val="D60093"/>
                </a:solidFill>
              </a:rPr>
              <a:t>G</a:t>
            </a:r>
            <a:r>
              <a:rPr lang="en-US" dirty="0"/>
              <a:t>|</a:t>
            </a:r>
          </a:p>
          <a:p>
            <a:pPr lvl="1"/>
            <a:r>
              <a:rPr lang="en-US" dirty="0"/>
              <a:t>Worst case is when |</a:t>
            </a:r>
            <a:r>
              <a:rPr lang="en-US" b="1" i="1" dirty="0">
                <a:solidFill>
                  <a:srgbClr val="D60093"/>
                </a:solidFill>
              </a:rPr>
              <a:t>G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= </a:t>
            </a:r>
            <a:r>
              <a:rPr lang="en-US" dirty="0"/>
              <a:t>|</a:t>
            </a:r>
            <a:r>
              <a:rPr lang="en-US" b="1" dirty="0">
                <a:solidFill>
                  <a:srgbClr val="008000"/>
                </a:solidFill>
              </a:rPr>
              <a:t>B</a:t>
            </a:r>
            <a:r>
              <a:rPr lang="en-US" dirty="0"/>
              <a:t>| =</a:t>
            </a:r>
            <a:r>
              <a:rPr lang="en-US" dirty="0">
                <a:sym typeface="Symbol"/>
              </a:rPr>
              <a:t> </a:t>
            </a:r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greedy</a:t>
            </a:r>
            <a:r>
              <a:rPr lang="en-US" dirty="0"/>
              <a:t>|</a:t>
            </a:r>
          </a:p>
          <a:p>
            <a:r>
              <a:rPr lang="en-US" dirty="0"/>
              <a:t>|</a:t>
            </a:r>
            <a:r>
              <a:rPr lang="en-US" b="1" i="1" dirty="0" err="1"/>
              <a:t>M</a:t>
            </a:r>
            <a:r>
              <a:rPr lang="en-US" b="1" i="1" baseline="-25000" dirty="0" err="1"/>
              <a:t>opt</a:t>
            </a:r>
            <a:r>
              <a:rPr lang="en-US" dirty="0"/>
              <a:t>| </a:t>
            </a:r>
            <a:r>
              <a:rPr lang="en-US" dirty="0">
                <a:sym typeface="Symbol"/>
              </a:rPr>
              <a:t></a:t>
            </a:r>
            <a:r>
              <a:rPr lang="en-US" dirty="0"/>
              <a:t> 2|</a:t>
            </a:r>
            <a:r>
              <a:rPr lang="en-US" b="1" i="1" dirty="0"/>
              <a:t>M</a:t>
            </a:r>
            <a:r>
              <a:rPr lang="en-US" b="1" i="1" baseline="-25000" dirty="0"/>
              <a:t>greedy</a:t>
            </a:r>
            <a:r>
              <a:rPr lang="en-US" dirty="0"/>
              <a:t>| </a:t>
            </a:r>
            <a:r>
              <a:rPr lang="en-US" b="1" dirty="0"/>
              <a:t>then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|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greedy</a:t>
            </a:r>
            <a:r>
              <a:rPr lang="en-US" b="1" dirty="0">
                <a:solidFill>
                  <a:srgbClr val="0000FF"/>
                </a:solidFill>
              </a:rPr>
              <a:t>|/|</a:t>
            </a:r>
            <a:r>
              <a:rPr lang="en-US" b="1" i="1" dirty="0" err="1">
                <a:solidFill>
                  <a:srgbClr val="0000FF"/>
                </a:solidFill>
              </a:rPr>
              <a:t>M</a:t>
            </a:r>
            <a:r>
              <a:rPr lang="en-US" b="1" i="1" baseline="-25000" dirty="0" err="1">
                <a:solidFill>
                  <a:srgbClr val="0000FF"/>
                </a:solidFill>
              </a:rPr>
              <a:t>opt</a:t>
            </a:r>
            <a:r>
              <a:rPr lang="en-US" b="1" dirty="0">
                <a:solidFill>
                  <a:srgbClr val="0000FF"/>
                </a:solidFill>
              </a:rPr>
              <a:t>| </a:t>
            </a:r>
            <a:r>
              <a:rPr lang="en-US" b="1" dirty="0">
                <a:solidFill>
                  <a:srgbClr val="0000FF"/>
                </a:solidFill>
                <a:sym typeface="Symbol"/>
              </a:rPr>
              <a:t></a:t>
            </a:r>
            <a:r>
              <a:rPr lang="en-US" b="1" dirty="0">
                <a:solidFill>
                  <a:srgbClr val="0000FF"/>
                </a:solidFill>
              </a:rPr>
              <a:t> 1/2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07" name="Group 106"/>
          <p:cNvGrpSpPr/>
          <p:nvPr/>
        </p:nvGrpSpPr>
        <p:grpSpPr>
          <a:xfrm>
            <a:off x="6858000" y="1185440"/>
            <a:ext cx="2366452" cy="2511346"/>
            <a:chOff x="6777548" y="1307068"/>
            <a:chExt cx="2366452" cy="2511346"/>
          </a:xfrm>
        </p:grpSpPr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8522749" y="15801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8522749" y="2113518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8544974" y="2588181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Oval 110"/>
            <p:cNvSpPr>
              <a:spLocks noChangeArrowheads="1"/>
            </p:cNvSpPr>
            <p:nvPr/>
          </p:nvSpPr>
          <p:spPr bwMode="auto">
            <a:xfrm>
              <a:off x="8522749" y="3180318"/>
              <a:ext cx="152400" cy="152400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111"/>
            <p:cNvSpPr>
              <a:spLocks noChangeArrowheads="1"/>
            </p:cNvSpPr>
            <p:nvPr/>
          </p:nvSpPr>
          <p:spPr bwMode="auto">
            <a:xfrm>
              <a:off x="7217824" y="1600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1"/>
            <p:cNvSpPr>
              <a:spLocks noChangeShapeType="1"/>
            </p:cNvSpPr>
            <p:nvPr/>
          </p:nvSpPr>
          <p:spPr bwMode="auto">
            <a:xfrm>
              <a:off x="7386099" y="16764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Line 16"/>
            <p:cNvSpPr>
              <a:spLocks noChangeShapeType="1"/>
            </p:cNvSpPr>
            <p:nvPr/>
          </p:nvSpPr>
          <p:spPr bwMode="auto">
            <a:xfrm>
              <a:off x="7378842" y="3276600"/>
              <a:ext cx="115025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Text Box 21"/>
            <p:cNvSpPr txBox="1">
              <a:spLocks noChangeArrowheads="1"/>
            </p:cNvSpPr>
            <p:nvPr/>
          </p:nvSpPr>
          <p:spPr bwMode="auto">
            <a:xfrm>
              <a:off x="8757699" y="144780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a</a:t>
              </a:r>
            </a:p>
          </p:txBody>
        </p:sp>
        <p:sp>
          <p:nvSpPr>
            <p:cNvPr id="116" name="Oval 8"/>
            <p:cNvSpPr>
              <a:spLocks noChangeArrowheads="1"/>
            </p:cNvSpPr>
            <p:nvPr/>
          </p:nvSpPr>
          <p:spPr bwMode="auto">
            <a:xfrm>
              <a:off x="7217824" y="2133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7" name="Line 13"/>
            <p:cNvSpPr>
              <a:spLocks noChangeShapeType="1"/>
            </p:cNvSpPr>
            <p:nvPr/>
          </p:nvSpPr>
          <p:spPr bwMode="auto">
            <a:xfrm>
              <a:off x="7386099" y="2209800"/>
              <a:ext cx="11430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Text Box 22"/>
            <p:cNvSpPr txBox="1">
              <a:spLocks noChangeArrowheads="1"/>
            </p:cNvSpPr>
            <p:nvPr/>
          </p:nvSpPr>
          <p:spPr bwMode="auto">
            <a:xfrm>
              <a:off x="8757699" y="20574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b</a:t>
              </a:r>
            </a:p>
          </p:txBody>
        </p:sp>
        <p:sp>
          <p:nvSpPr>
            <p:cNvPr id="119" name="Oval 9"/>
            <p:cNvSpPr>
              <a:spLocks noChangeArrowheads="1"/>
            </p:cNvSpPr>
            <p:nvPr/>
          </p:nvSpPr>
          <p:spPr bwMode="auto">
            <a:xfrm>
              <a:off x="7163849" y="25908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" name="Text Box 23"/>
            <p:cNvSpPr txBox="1">
              <a:spLocks noChangeArrowheads="1"/>
            </p:cNvSpPr>
            <p:nvPr/>
          </p:nvSpPr>
          <p:spPr bwMode="auto">
            <a:xfrm>
              <a:off x="8773574" y="2559050"/>
              <a:ext cx="2856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</a:rPr>
                <a:t>c</a:t>
              </a:r>
            </a:p>
          </p:txBody>
        </p:sp>
        <p:sp>
          <p:nvSpPr>
            <p:cNvPr id="121" name="Oval 10"/>
            <p:cNvSpPr>
              <a:spLocks noChangeArrowheads="1"/>
            </p:cNvSpPr>
            <p:nvPr/>
          </p:nvSpPr>
          <p:spPr bwMode="auto">
            <a:xfrm>
              <a:off x="7217824" y="3200400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u="sng"/>
            </a:p>
          </p:txBody>
        </p:sp>
        <p:sp>
          <p:nvSpPr>
            <p:cNvPr id="122" name="Line 15"/>
            <p:cNvSpPr>
              <a:spLocks noChangeShapeType="1"/>
            </p:cNvSpPr>
            <p:nvPr/>
          </p:nvSpPr>
          <p:spPr bwMode="auto">
            <a:xfrm flipV="1">
              <a:off x="7309899" y="2667000"/>
              <a:ext cx="12192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u="sng"/>
            </a:p>
          </p:txBody>
        </p:sp>
        <p:sp>
          <p:nvSpPr>
            <p:cNvPr id="123" name="Text Box 24"/>
            <p:cNvSpPr txBox="1">
              <a:spLocks noChangeArrowheads="1"/>
            </p:cNvSpPr>
            <p:nvPr/>
          </p:nvSpPr>
          <p:spPr bwMode="auto">
            <a:xfrm>
              <a:off x="8757699" y="3048000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</a:rPr>
                <a:t>d</a:t>
              </a:r>
            </a:p>
          </p:txBody>
        </p:sp>
        <p:cxnSp>
          <p:nvCxnSpPr>
            <p:cNvPr id="124" name="Straight Connector 123"/>
            <p:cNvCxnSpPr>
              <a:stCxn id="110" idx="2"/>
              <a:endCxn id="121" idx="6"/>
            </p:cNvCxnSpPr>
            <p:nvPr/>
          </p:nvCxnSpPr>
          <p:spPr>
            <a:xfrm rot="10800000" flipV="1">
              <a:off x="7370224" y="2664380"/>
              <a:ext cx="1174750" cy="6122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endCxn id="116" idx="6"/>
            </p:cNvCxnSpPr>
            <p:nvPr/>
          </p:nvCxnSpPr>
          <p:spPr>
            <a:xfrm rot="10800000" flipV="1">
              <a:off x="7370225" y="1676402"/>
              <a:ext cx="1158875" cy="5333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117" idx="1"/>
              <a:endCxn id="119" idx="6"/>
            </p:cNvCxnSpPr>
            <p:nvPr/>
          </p:nvCxnSpPr>
          <p:spPr>
            <a:xfrm rot="16200000" flipH="1" flipV="1">
              <a:off x="7694074" y="1831975"/>
              <a:ext cx="457200" cy="121285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7" name="Group 126"/>
            <p:cNvGrpSpPr/>
            <p:nvPr/>
          </p:nvGrpSpPr>
          <p:grpSpPr>
            <a:xfrm>
              <a:off x="8300499" y="3429000"/>
              <a:ext cx="843501" cy="369332"/>
              <a:chOff x="7924800" y="3733800"/>
              <a:chExt cx="843501" cy="369332"/>
            </a:xfrm>
          </p:grpSpPr>
          <p:sp>
            <p:nvSpPr>
              <p:cNvPr id="139" name="TextBox 138"/>
              <p:cNvSpPr txBox="1"/>
              <p:nvPr/>
            </p:nvSpPr>
            <p:spPr>
              <a:xfrm>
                <a:off x="7924800" y="3733800"/>
                <a:ext cx="8435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</a:rPr>
                  <a:t>G</a:t>
                </a:r>
                <a:r>
                  <a:rPr lang="en-US" dirty="0"/>
                  <a:t>={     }</a:t>
                </a:r>
              </a:p>
            </p:txBody>
          </p:sp>
          <p:sp>
            <p:nvSpPr>
              <p:cNvPr id="140" name="Oval 139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6777548" y="3449082"/>
              <a:ext cx="1042273" cy="369332"/>
              <a:chOff x="7924800" y="3733800"/>
              <a:chExt cx="1042273" cy="369332"/>
            </a:xfrm>
          </p:grpSpPr>
          <p:sp>
            <p:nvSpPr>
              <p:cNvPr id="137" name="TextBox 136"/>
              <p:cNvSpPr txBox="1"/>
              <p:nvPr/>
            </p:nvSpPr>
            <p:spPr>
              <a:xfrm>
                <a:off x="7924800" y="3733800"/>
                <a:ext cx="104227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>
                    <a:solidFill>
                      <a:srgbClr val="008000"/>
                    </a:solidFill>
                  </a:rPr>
                  <a:t>B</a:t>
                </a:r>
                <a:r>
                  <a:rPr lang="en-US" dirty="0"/>
                  <a:t>={          }</a:t>
                </a:r>
              </a:p>
            </p:txBody>
          </p:sp>
          <p:sp>
            <p:nvSpPr>
              <p:cNvPr id="138" name="Oval 137"/>
              <p:cNvSpPr>
                <a:spLocks noChangeArrowheads="1"/>
              </p:cNvSpPr>
              <p:nvPr/>
            </p:nvSpPr>
            <p:spPr bwMode="auto">
              <a:xfrm>
                <a:off x="8382000" y="3846212"/>
                <a:ext cx="152400" cy="152400"/>
              </a:xfrm>
              <a:prstGeom prst="ellipse">
                <a:avLst/>
              </a:prstGeom>
              <a:solidFill>
                <a:schemeClr val="accent4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9" name="Line 16"/>
            <p:cNvSpPr>
              <a:spLocks noChangeShapeType="1"/>
            </p:cNvSpPr>
            <p:nvPr/>
          </p:nvSpPr>
          <p:spPr bwMode="auto">
            <a:xfrm flipH="1" flipV="1">
              <a:off x="7309898" y="2667000"/>
              <a:ext cx="1219201" cy="6096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 dirty="0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7690899" y="1307068"/>
              <a:ext cx="6030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opt</a:t>
              </a:r>
              <a:endParaRPr lang="en-US" b="1" baseline="-25000" dirty="0"/>
            </a:p>
          </p:txBody>
        </p:sp>
        <p:sp>
          <p:nvSpPr>
            <p:cNvPr id="131" name="TextBox 130"/>
            <p:cNvSpPr txBox="1"/>
            <p:nvPr/>
          </p:nvSpPr>
          <p:spPr>
            <a:xfrm rot="20243382">
              <a:off x="7339108" y="1697753"/>
              <a:ext cx="8370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/>
                <a:t>M</a:t>
              </a:r>
              <a:r>
                <a:rPr lang="en-US" b="1" baseline="-25000" dirty="0" err="1"/>
                <a:t>greedy</a:t>
              </a:r>
              <a:endParaRPr lang="en-US" b="1" baseline="-25000" dirty="0"/>
            </a:p>
          </p:txBody>
        </p:sp>
        <p:sp>
          <p:nvSpPr>
            <p:cNvPr id="132" name="Text Box 17"/>
            <p:cNvSpPr txBox="1">
              <a:spLocks noChangeArrowheads="1"/>
            </p:cNvSpPr>
            <p:nvPr/>
          </p:nvSpPr>
          <p:spPr bwMode="auto">
            <a:xfrm>
              <a:off x="6852699" y="1447800"/>
              <a:ext cx="2984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1</a:t>
              </a:r>
            </a:p>
          </p:txBody>
        </p:sp>
        <p:sp>
          <p:nvSpPr>
            <p:cNvPr id="133" name="Text Box 18"/>
            <p:cNvSpPr txBox="1">
              <a:spLocks noChangeArrowheads="1"/>
            </p:cNvSpPr>
            <p:nvPr/>
          </p:nvSpPr>
          <p:spPr bwMode="auto">
            <a:xfrm>
              <a:off x="6878099" y="2012950"/>
              <a:ext cx="30328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2</a:t>
              </a:r>
            </a:p>
          </p:txBody>
        </p:sp>
        <p:sp>
          <p:nvSpPr>
            <p:cNvPr id="134" name="Text Box 19"/>
            <p:cNvSpPr txBox="1">
              <a:spLocks noChangeArrowheads="1"/>
            </p:cNvSpPr>
            <p:nvPr/>
          </p:nvSpPr>
          <p:spPr bwMode="auto">
            <a:xfrm>
              <a:off x="6874924" y="2455863"/>
              <a:ext cx="2968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3</a:t>
              </a:r>
            </a:p>
          </p:txBody>
        </p:sp>
        <p:sp>
          <p:nvSpPr>
            <p:cNvPr id="135" name="Text Box 20"/>
            <p:cNvSpPr txBox="1">
              <a:spLocks noChangeArrowheads="1"/>
            </p:cNvSpPr>
            <p:nvPr/>
          </p:nvSpPr>
          <p:spPr bwMode="auto">
            <a:xfrm>
              <a:off x="6852699" y="3079750"/>
              <a:ext cx="30649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4</a:t>
              </a:r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7467600" y="3570316"/>
              <a:ext cx="152400" cy="152400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042277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Worst-case Scenario</a:t>
            </a:r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480920" y="28749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480920" y="34083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2480920" y="39417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2480920" y="44751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150720" y="272256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2176120" y="32877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9641" name="Text Box 9"/>
          <p:cNvSpPr txBox="1">
            <a:spLocks noChangeArrowheads="1"/>
          </p:cNvSpPr>
          <p:nvPr/>
        </p:nvSpPr>
        <p:spPr bwMode="auto">
          <a:xfrm>
            <a:off x="2150720" y="38211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2150720" y="43545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633320" y="2678112"/>
            <a:ext cx="1752600" cy="1873250"/>
            <a:chOff x="1296" y="1028"/>
            <a:chExt cx="1104" cy="1180"/>
          </a:xfrm>
        </p:grpSpPr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1296" y="1152"/>
              <a:ext cx="912" cy="1056"/>
              <a:chOff x="1296" y="1152"/>
              <a:chExt cx="912" cy="1056"/>
            </a:xfrm>
          </p:grpSpPr>
          <p:sp>
            <p:nvSpPr>
              <p:cNvPr id="69645" name="Oval 13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46" name="Line 14"/>
              <p:cNvSpPr>
                <a:spLocks noChangeShapeType="1"/>
              </p:cNvSpPr>
              <p:nvPr/>
            </p:nvSpPr>
            <p:spPr bwMode="auto">
              <a:xfrm>
                <a:off x="1296" y="120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9647" name="Line 15"/>
              <p:cNvSpPr>
                <a:spLocks noChangeShapeType="1"/>
              </p:cNvSpPr>
              <p:nvPr/>
            </p:nvSpPr>
            <p:spPr bwMode="auto">
              <a:xfrm flipV="1">
                <a:off x="1296" y="1248"/>
                <a:ext cx="81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69648" name="Text Box 16"/>
            <p:cNvSpPr txBox="1">
              <a:spLocks noChangeArrowheads="1"/>
            </p:cNvSpPr>
            <p:nvPr/>
          </p:nvSpPr>
          <p:spPr bwMode="auto">
            <a:xfrm>
              <a:off x="2198" y="1028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633321" y="3287712"/>
            <a:ext cx="1757363" cy="730250"/>
            <a:chOff x="1296" y="1412"/>
            <a:chExt cx="1107" cy="460"/>
          </a:xfrm>
        </p:grpSpPr>
        <p:sp>
          <p:nvSpPr>
            <p:cNvPr id="69650" name="Oval 18"/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1" name="Line 19"/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2" name="Line 20"/>
            <p:cNvSpPr>
              <a:spLocks noChangeShapeType="1"/>
            </p:cNvSpPr>
            <p:nvPr/>
          </p:nvSpPr>
          <p:spPr bwMode="auto">
            <a:xfrm flipV="1">
              <a:off x="1296" y="1536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3" name="Text Box 21"/>
            <p:cNvSpPr txBox="1">
              <a:spLocks noChangeArrowheads="1"/>
            </p:cNvSpPr>
            <p:nvPr/>
          </p:nvSpPr>
          <p:spPr bwMode="auto">
            <a:xfrm>
              <a:off x="2198" y="141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633320" y="3027362"/>
            <a:ext cx="1760538" cy="1131888"/>
            <a:chOff x="1296" y="1248"/>
            <a:chExt cx="1109" cy="713"/>
          </a:xfrm>
        </p:grpSpPr>
        <p:sp>
          <p:nvSpPr>
            <p:cNvPr id="69655" name="Oval 23"/>
            <p:cNvSpPr>
              <a:spLocks noChangeArrowheads="1"/>
            </p:cNvSpPr>
            <p:nvPr/>
          </p:nvSpPr>
          <p:spPr bwMode="auto">
            <a:xfrm>
              <a:off x="206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6" name="Line 24"/>
            <p:cNvSpPr>
              <a:spLocks noChangeShapeType="1"/>
            </p:cNvSpPr>
            <p:nvPr/>
          </p:nvSpPr>
          <p:spPr bwMode="auto">
            <a:xfrm>
              <a:off x="1296" y="1248"/>
              <a:ext cx="768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57" name="Text Box 25"/>
            <p:cNvSpPr txBox="1">
              <a:spLocks noChangeArrowheads="1"/>
            </p:cNvSpPr>
            <p:nvPr/>
          </p:nvSpPr>
          <p:spPr bwMode="auto">
            <a:xfrm>
              <a:off x="2208" y="172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sp>
        <p:nvSpPr>
          <p:cNvPr id="69662" name="Text Box 30"/>
          <p:cNvSpPr txBox="1">
            <a:spLocks noChangeArrowheads="1"/>
          </p:cNvSpPr>
          <p:nvPr/>
        </p:nvSpPr>
        <p:spPr bwMode="auto">
          <a:xfrm>
            <a:off x="6046445" y="2830512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(1,a)</a:t>
            </a:r>
          </a:p>
        </p:txBody>
      </p:sp>
      <p:sp>
        <p:nvSpPr>
          <p:cNvPr id="69663" name="Text Box 31"/>
          <p:cNvSpPr txBox="1">
            <a:spLocks noChangeArrowheads="1"/>
          </p:cNvSpPr>
          <p:nvPr/>
        </p:nvSpPr>
        <p:spPr bwMode="auto">
          <a:xfrm>
            <a:off x="6046445" y="3194050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(2,b)</a:t>
            </a:r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2633321" y="3484562"/>
            <a:ext cx="1773238" cy="1239838"/>
            <a:chOff x="1296" y="1536"/>
            <a:chExt cx="1117" cy="781"/>
          </a:xfrm>
        </p:grpSpPr>
        <p:sp>
          <p:nvSpPr>
            <p:cNvPr id="69659" name="Oval 27"/>
            <p:cNvSpPr>
              <a:spLocks noChangeArrowheads="1"/>
            </p:cNvSpPr>
            <p:nvPr/>
          </p:nvSpPr>
          <p:spPr bwMode="auto">
            <a:xfrm>
              <a:off x="211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661" name="Text Box 29"/>
            <p:cNvSpPr txBox="1">
              <a:spLocks noChangeArrowheads="1"/>
            </p:cNvSpPr>
            <p:nvPr/>
          </p:nvSpPr>
          <p:spPr bwMode="auto">
            <a:xfrm>
              <a:off x="2208" y="2084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  <p:sp>
          <p:nvSpPr>
            <p:cNvPr id="69665" name="Line 33"/>
            <p:cNvSpPr>
              <a:spLocks noChangeShapeType="1"/>
            </p:cNvSpPr>
            <p:nvPr/>
          </p:nvSpPr>
          <p:spPr bwMode="auto">
            <a:xfrm>
              <a:off x="1296" y="1536"/>
              <a:ext cx="81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b="1">
                <a:solidFill>
                  <a:srgbClr val="D6009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110232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9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62" grpId="0" autoUpdateAnimBg="0"/>
      <p:bldP spid="6966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Web Advertising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29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Web Advertising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Banner ads </a:t>
            </a:r>
            <a:r>
              <a:rPr lang="en-US" b="1" dirty="0"/>
              <a:t>(1995-2001)</a:t>
            </a:r>
          </a:p>
          <a:p>
            <a:pPr lvl="1"/>
            <a:r>
              <a:rPr lang="en-US" dirty="0"/>
              <a:t>Initial form of web advertising</a:t>
            </a:r>
          </a:p>
          <a:p>
            <a:pPr lvl="1"/>
            <a:r>
              <a:rPr lang="en-US" dirty="0"/>
              <a:t>Popular websites charged </a:t>
            </a:r>
            <a:br>
              <a:rPr lang="en-US" dirty="0"/>
            </a:br>
            <a:r>
              <a:rPr lang="en-US" i="1" dirty="0"/>
              <a:t>X</a:t>
            </a:r>
            <a:r>
              <a:rPr lang="en-US" dirty="0"/>
              <a:t>$ for every 1,000 </a:t>
            </a:r>
            <a:br>
              <a:rPr lang="en-US" dirty="0"/>
            </a:br>
            <a:r>
              <a:rPr lang="en-US" dirty="0"/>
              <a:t>“impressions” of the ad</a:t>
            </a:r>
          </a:p>
          <a:p>
            <a:pPr lvl="2"/>
            <a:r>
              <a:rPr lang="en-US" dirty="0"/>
              <a:t>Called “</a:t>
            </a:r>
            <a:r>
              <a:rPr lang="en-US" b="1" dirty="0"/>
              <a:t>CPM</a:t>
            </a:r>
            <a:r>
              <a:rPr lang="en-US" dirty="0"/>
              <a:t>” rate </a:t>
            </a:r>
            <a:br>
              <a:rPr lang="en-US" dirty="0"/>
            </a:br>
            <a:r>
              <a:rPr lang="en-US" dirty="0"/>
              <a:t>(Cost per thousand impressions)</a:t>
            </a:r>
          </a:p>
          <a:p>
            <a:pPr lvl="2"/>
            <a:r>
              <a:rPr lang="en-US" dirty="0"/>
              <a:t>Modeled similar to TV, magazine ads</a:t>
            </a:r>
          </a:p>
          <a:p>
            <a:pPr lvl="1"/>
            <a:r>
              <a:rPr lang="en-US" dirty="0"/>
              <a:t>From </a:t>
            </a:r>
            <a:r>
              <a:rPr lang="en-US" b="1" dirty="0"/>
              <a:t>untargeted</a:t>
            </a:r>
            <a:r>
              <a:rPr lang="en-US" dirty="0"/>
              <a:t> to </a:t>
            </a:r>
            <a:r>
              <a:rPr lang="en-US" b="1" dirty="0"/>
              <a:t>demographically targeted</a:t>
            </a:r>
          </a:p>
          <a:p>
            <a:pPr lvl="1"/>
            <a:r>
              <a:rPr lang="en-US" b="1" dirty="0"/>
              <a:t>Low click-through rates</a:t>
            </a:r>
          </a:p>
          <a:p>
            <a:pPr lvl="2"/>
            <a:r>
              <a:rPr lang="en-US" dirty="0"/>
              <a:t>Low ROI for advertisers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815243" y="1219200"/>
            <a:ext cx="3275707" cy="2743200"/>
            <a:chOff x="5815243" y="1371600"/>
            <a:chExt cx="3275707" cy="2743200"/>
          </a:xfrm>
        </p:grpSpPr>
        <p:pic>
          <p:nvPicPr>
            <p:cNvPr id="614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5243" y="1371600"/>
              <a:ext cx="3252557" cy="2743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328950" y="1414057"/>
              <a:ext cx="762000" cy="3810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924800" y="3200400"/>
              <a:ext cx="1118957" cy="9144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53443" y="1910542"/>
              <a:ext cx="433157" cy="152400"/>
            </a:xfrm>
            <a:prstGeom prst="rect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81597" y="4038600"/>
            <a:ext cx="23711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CPM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…cost per </a:t>
            </a:r>
            <a:r>
              <a:rPr lang="en-US" sz="16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mille</a:t>
            </a:r>
          </a:p>
          <a:p>
            <a:r>
              <a:rPr lang="en-US" sz="1600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Mille…thousand in Latin</a:t>
            </a:r>
          </a:p>
        </p:txBody>
      </p:sp>
    </p:spTree>
    <p:extLst>
      <p:ext uri="{BB962C8B-B14F-4D97-AF65-F5344CB8AC3E}">
        <p14:creationId xmlns:p14="http://schemas.microsoft.com/office/powerpoint/2010/main" val="2372877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Performance-based Advertising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Introduced by Overture around 2000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Advertisers </a:t>
            </a:r>
            <a:r>
              <a:rPr lang="en-US" b="1" dirty="0">
                <a:solidFill>
                  <a:srgbClr val="0000FF"/>
                </a:solidFill>
              </a:rPr>
              <a:t>bid</a:t>
            </a:r>
            <a:r>
              <a:rPr lang="en-US" dirty="0">
                <a:solidFill>
                  <a:srgbClr val="0000FF"/>
                </a:solidFill>
              </a:rPr>
              <a:t> on </a:t>
            </a:r>
            <a:r>
              <a:rPr lang="en-US" b="1" dirty="0">
                <a:solidFill>
                  <a:srgbClr val="0000FF"/>
                </a:solidFill>
              </a:rPr>
              <a:t>search keywords</a:t>
            </a:r>
          </a:p>
          <a:p>
            <a:pPr lvl="1"/>
            <a:r>
              <a:rPr lang="en-US" dirty="0">
                <a:solidFill>
                  <a:srgbClr val="D60093"/>
                </a:solidFill>
              </a:rPr>
              <a:t>When someone searches for that keyword, the </a:t>
            </a:r>
            <a:r>
              <a:rPr lang="en-US" b="1" dirty="0">
                <a:solidFill>
                  <a:srgbClr val="D60093"/>
                </a:solidFill>
              </a:rPr>
              <a:t>highest bidder’s ad is shown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Advertiser is charged only if the ad is clicked on</a:t>
            </a:r>
          </a:p>
          <a:p>
            <a:pPr lvl="8"/>
            <a:endParaRPr lang="en-US" dirty="0"/>
          </a:p>
          <a:p>
            <a:r>
              <a:rPr lang="en-US" dirty="0"/>
              <a:t>Similar model adopted by Google with some changes around 2002</a:t>
            </a:r>
          </a:p>
          <a:p>
            <a:pPr lvl="1"/>
            <a:r>
              <a:rPr lang="en-US" dirty="0"/>
              <a:t>Called </a:t>
            </a:r>
            <a:r>
              <a:rPr lang="en-US" b="1" dirty="0" err="1"/>
              <a:t>Adwords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52076397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Ads vs. Search Results</a:t>
            </a:r>
          </a:p>
        </p:txBody>
      </p:sp>
      <p:pic>
        <p:nvPicPr>
          <p:cNvPr id="17415" name="Picture 7" descr="google-resu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676400"/>
            <a:ext cx="5334000" cy="4006850"/>
          </a:xfrm>
          <a:prstGeom prst="rect">
            <a:avLst/>
          </a:prstGeom>
          <a:noFill/>
        </p:spPr>
      </p:pic>
      <p:pic>
        <p:nvPicPr>
          <p:cNvPr id="17416" name="Picture 8" descr="google-a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04975"/>
            <a:ext cx="3124200" cy="3095625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45754030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 2.0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Performance-based advertising works!</a:t>
            </a:r>
          </a:p>
          <a:p>
            <a:pPr lvl="1"/>
            <a:r>
              <a:rPr lang="en-US" dirty="0"/>
              <a:t>Multi-billion-dollar industry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Interesting problem: </a:t>
            </a:r>
            <a:br>
              <a:rPr lang="en-US" b="1" dirty="0">
                <a:solidFill>
                  <a:srgbClr val="D60093"/>
                </a:solidFill>
              </a:rPr>
            </a:br>
            <a:r>
              <a:rPr lang="en-US" b="1" dirty="0"/>
              <a:t>What ads to show for a given query? </a:t>
            </a:r>
          </a:p>
          <a:p>
            <a:pPr lvl="1"/>
            <a:r>
              <a:rPr lang="en-US" dirty="0"/>
              <a:t>(Today’s lecture)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If I am an advertiser, which search terms should I bid on and how much should I bid? </a:t>
            </a:r>
          </a:p>
          <a:p>
            <a:pPr lvl="1"/>
            <a:r>
              <a:rPr lang="en-US" dirty="0"/>
              <a:t>(Not focus of today’s lecture)</a:t>
            </a:r>
          </a:p>
          <a:p>
            <a:pPr lvl="1">
              <a:buFont typeface="Wingdings" pitchFamily="1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48931465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Algorithms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Classic model of algorithms</a:t>
            </a:r>
          </a:p>
          <a:p>
            <a:pPr lvl="1"/>
            <a:r>
              <a:rPr lang="en-US" dirty="0"/>
              <a:t>You get to see the entire input, then compute some function of it</a:t>
            </a:r>
          </a:p>
          <a:p>
            <a:pPr lvl="1"/>
            <a:r>
              <a:rPr lang="en-US" dirty="0"/>
              <a:t>In this context, “offline algorithm”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Online Algorithms</a:t>
            </a:r>
          </a:p>
          <a:p>
            <a:pPr lvl="1"/>
            <a:r>
              <a:rPr lang="en-US" dirty="0"/>
              <a:t>You get to see the input one piece at a time, and need to make irrevocable decisions along the way</a:t>
            </a:r>
          </a:p>
          <a:p>
            <a:pPr lvl="1"/>
            <a:r>
              <a:rPr lang="en-US" b="1" dirty="0"/>
              <a:t>Similar to the data stream model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916398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Adwords</a:t>
            </a:r>
            <a:r>
              <a:rPr lang="en-US" dirty="0"/>
              <a:t>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Given:</a:t>
            </a:r>
          </a:p>
          <a:p>
            <a:pPr lvl="1"/>
            <a:r>
              <a:rPr lang="en-US" b="1" dirty="0"/>
              <a:t>1.</a:t>
            </a:r>
            <a:r>
              <a:rPr lang="en-US" dirty="0"/>
              <a:t> A set of bids by advertisers for search queries</a:t>
            </a:r>
          </a:p>
          <a:p>
            <a:pPr lvl="1"/>
            <a:r>
              <a:rPr lang="en-US" b="1" dirty="0"/>
              <a:t>2.</a:t>
            </a:r>
            <a:r>
              <a:rPr lang="en-US" dirty="0"/>
              <a:t> A click-through rate for each advertiser-query pair</a:t>
            </a:r>
          </a:p>
          <a:p>
            <a:pPr lvl="1"/>
            <a:r>
              <a:rPr lang="en-US" b="1" dirty="0"/>
              <a:t>3.</a:t>
            </a:r>
            <a:r>
              <a:rPr lang="en-US" dirty="0"/>
              <a:t> A budget for each advertiser (say for 1 month)</a:t>
            </a:r>
          </a:p>
          <a:p>
            <a:pPr lvl="1"/>
            <a:r>
              <a:rPr lang="en-US" b="1" dirty="0"/>
              <a:t>4.</a:t>
            </a:r>
            <a:r>
              <a:rPr lang="en-US" dirty="0"/>
              <a:t> A limit on the number of ads to be displayed with each search query</a:t>
            </a:r>
          </a:p>
          <a:p>
            <a:r>
              <a:rPr lang="en-US" b="1" dirty="0">
                <a:solidFill>
                  <a:srgbClr val="D60093"/>
                </a:solidFill>
              </a:rPr>
              <a:t>Respond to each search query with a set of advertisers such that:</a:t>
            </a:r>
          </a:p>
          <a:p>
            <a:pPr lvl="1"/>
            <a:r>
              <a:rPr lang="en-US" b="1" dirty="0"/>
              <a:t>1.</a:t>
            </a:r>
            <a:r>
              <a:rPr lang="en-US" dirty="0"/>
              <a:t> The size of the set is no larger than the limit on the number of ads per query</a:t>
            </a:r>
          </a:p>
          <a:p>
            <a:pPr lvl="1"/>
            <a:r>
              <a:rPr lang="en-US" b="1" dirty="0"/>
              <a:t>2.</a:t>
            </a:r>
            <a:r>
              <a:rPr lang="en-US" dirty="0"/>
              <a:t> Each advertiser has bid on the search query</a:t>
            </a:r>
          </a:p>
          <a:p>
            <a:pPr lvl="1"/>
            <a:r>
              <a:rPr lang="en-US" b="1" dirty="0"/>
              <a:t>3.</a:t>
            </a:r>
            <a:r>
              <a:rPr lang="en-US" dirty="0"/>
              <a:t> Each advertiser has enough budget left to pay for the ad if it is clicked upon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72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Adwords</a:t>
            </a:r>
            <a:r>
              <a:rPr lang="en-US" dirty="0"/>
              <a:t> Problem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A stream of queries arrives at the search engine: </a:t>
            </a:r>
            <a:r>
              <a:rPr lang="en-US" b="1" i="1" dirty="0"/>
              <a:t>q</a:t>
            </a:r>
            <a:r>
              <a:rPr lang="en-US" b="1" i="1" baseline="-25000" dirty="0"/>
              <a:t>1</a:t>
            </a:r>
            <a:r>
              <a:rPr lang="en-US" i="1" dirty="0"/>
              <a:t>, </a:t>
            </a:r>
            <a:r>
              <a:rPr lang="en-US" b="1" i="1" dirty="0"/>
              <a:t>q</a:t>
            </a:r>
            <a:r>
              <a:rPr lang="en-US" b="1" i="1" baseline="-25000" dirty="0"/>
              <a:t>2</a:t>
            </a:r>
            <a:r>
              <a:rPr lang="en-US" i="1" dirty="0"/>
              <a:t>, …</a:t>
            </a:r>
          </a:p>
          <a:p>
            <a:pPr>
              <a:lnSpc>
                <a:spcPct val="90000"/>
              </a:lnSpc>
            </a:pPr>
            <a:r>
              <a:rPr lang="en-US" dirty="0"/>
              <a:t>Several advertisers bid on each query</a:t>
            </a:r>
          </a:p>
          <a:p>
            <a:pPr>
              <a:lnSpc>
                <a:spcPct val="90000"/>
              </a:lnSpc>
            </a:pPr>
            <a:r>
              <a:rPr lang="en-US" dirty="0"/>
              <a:t>When query </a:t>
            </a:r>
            <a:r>
              <a:rPr lang="en-US" b="1" i="1" dirty="0" err="1"/>
              <a:t>q</a:t>
            </a:r>
            <a:r>
              <a:rPr lang="en-US" b="1" i="1" baseline="-25000" dirty="0" err="1"/>
              <a:t>i</a:t>
            </a:r>
            <a:r>
              <a:rPr lang="en-US" dirty="0"/>
              <a:t> arrives, search engine must pick a subset of advertisers whose ads are shown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D60093"/>
                </a:solidFill>
              </a:rPr>
              <a:t>Goal:</a:t>
            </a:r>
            <a:r>
              <a:rPr lang="en-US" dirty="0"/>
              <a:t> </a:t>
            </a:r>
            <a:r>
              <a:rPr lang="en-US" b="1" dirty="0"/>
              <a:t>Maximize search engine’s revenues</a:t>
            </a:r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Simple solution: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Instead of raw bids, use the “</a:t>
            </a:r>
            <a:r>
              <a:rPr lang="en-US" b="1" dirty="0"/>
              <a:t>expected revenue per click</a:t>
            </a:r>
            <a:r>
              <a:rPr lang="en-US" dirty="0"/>
              <a:t>” (i.e., </a:t>
            </a:r>
            <a:r>
              <a:rPr lang="en-US" b="1" dirty="0"/>
              <a:t>Bid*CTR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Clearly we need an online algorithm!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128274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Adwords</a:t>
            </a:r>
            <a:r>
              <a:rPr lang="en-US" dirty="0"/>
              <a:t> Innovation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FFA6C-C0FA-4814-A544-74F5F25931A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762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Advertiser</a:t>
            </a:r>
          </a:p>
        </p:txBody>
      </p:sp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2667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</a:t>
            </a:r>
          </a:p>
        </p:txBody>
      </p:sp>
      <p:sp>
        <p:nvSpPr>
          <p:cNvPr id="118789" name="Rectangle 5"/>
          <p:cNvSpPr>
            <a:spLocks noChangeArrowheads="1"/>
          </p:cNvSpPr>
          <p:nvPr/>
        </p:nvSpPr>
        <p:spPr bwMode="auto">
          <a:xfrm>
            <a:off x="4572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CTR</a:t>
            </a:r>
          </a:p>
        </p:txBody>
      </p:sp>
      <p:sp>
        <p:nvSpPr>
          <p:cNvPr id="118790" name="Rectangle 6"/>
          <p:cNvSpPr>
            <a:spLocks noChangeArrowheads="1"/>
          </p:cNvSpPr>
          <p:nvPr/>
        </p:nvSpPr>
        <p:spPr bwMode="auto">
          <a:xfrm>
            <a:off x="6477000" y="22098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solidFill>
                  <a:srgbClr val="0000FF"/>
                </a:solidFill>
                <a:latin typeface="Arial" charset="0"/>
              </a:rPr>
              <a:t>Bid * CTR</a:t>
            </a:r>
          </a:p>
        </p:txBody>
      </p:sp>
      <p:sp>
        <p:nvSpPr>
          <p:cNvPr id="118791" name="Rectangle 7"/>
          <p:cNvSpPr>
            <a:spLocks noChangeArrowheads="1"/>
          </p:cNvSpPr>
          <p:nvPr/>
        </p:nvSpPr>
        <p:spPr bwMode="auto">
          <a:xfrm>
            <a:off x="762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A</a:t>
            </a:r>
          </a:p>
        </p:txBody>
      </p:sp>
      <p:sp>
        <p:nvSpPr>
          <p:cNvPr id="118792" name="Rectangle 8"/>
          <p:cNvSpPr>
            <a:spLocks noChangeArrowheads="1"/>
          </p:cNvSpPr>
          <p:nvPr/>
        </p:nvSpPr>
        <p:spPr bwMode="auto">
          <a:xfrm>
            <a:off x="762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B</a:t>
            </a:r>
          </a:p>
        </p:txBody>
      </p:sp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762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C</a:t>
            </a:r>
          </a:p>
        </p:txBody>
      </p:sp>
      <p:sp>
        <p:nvSpPr>
          <p:cNvPr id="118794" name="Rectangle 10"/>
          <p:cNvSpPr>
            <a:spLocks noChangeArrowheads="1"/>
          </p:cNvSpPr>
          <p:nvPr/>
        </p:nvSpPr>
        <p:spPr bwMode="auto">
          <a:xfrm>
            <a:off x="2667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$1.00</a:t>
            </a:r>
          </a:p>
        </p:txBody>
      </p:sp>
      <p:sp>
        <p:nvSpPr>
          <p:cNvPr id="118795" name="Rectangle 11"/>
          <p:cNvSpPr>
            <a:spLocks noChangeArrowheads="1"/>
          </p:cNvSpPr>
          <p:nvPr/>
        </p:nvSpPr>
        <p:spPr bwMode="auto">
          <a:xfrm>
            <a:off x="2667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$0.75</a:t>
            </a:r>
          </a:p>
        </p:txBody>
      </p:sp>
      <p:sp>
        <p:nvSpPr>
          <p:cNvPr id="118796" name="Rectangle 12"/>
          <p:cNvSpPr>
            <a:spLocks noChangeArrowheads="1"/>
          </p:cNvSpPr>
          <p:nvPr/>
        </p:nvSpPr>
        <p:spPr bwMode="auto">
          <a:xfrm>
            <a:off x="2667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$0.50</a:t>
            </a:r>
          </a:p>
        </p:txBody>
      </p:sp>
      <p:sp>
        <p:nvSpPr>
          <p:cNvPr id="118797" name="Rectangle 13"/>
          <p:cNvSpPr>
            <a:spLocks noChangeArrowheads="1"/>
          </p:cNvSpPr>
          <p:nvPr/>
        </p:nvSpPr>
        <p:spPr bwMode="auto">
          <a:xfrm>
            <a:off x="4572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1%</a:t>
            </a:r>
          </a:p>
        </p:txBody>
      </p:sp>
      <p:sp>
        <p:nvSpPr>
          <p:cNvPr id="118798" name="Rectangle 14"/>
          <p:cNvSpPr>
            <a:spLocks noChangeArrowheads="1"/>
          </p:cNvSpPr>
          <p:nvPr/>
        </p:nvSpPr>
        <p:spPr bwMode="auto">
          <a:xfrm>
            <a:off x="4572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2%</a:t>
            </a:r>
          </a:p>
        </p:txBody>
      </p:sp>
      <p:sp>
        <p:nvSpPr>
          <p:cNvPr id="118799" name="Rectangle 15"/>
          <p:cNvSpPr>
            <a:spLocks noChangeArrowheads="1"/>
          </p:cNvSpPr>
          <p:nvPr/>
        </p:nvSpPr>
        <p:spPr bwMode="auto">
          <a:xfrm>
            <a:off x="4572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2.5%</a:t>
            </a:r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6477000" y="28956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 cent</a:t>
            </a:r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6477000" y="35814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1.5 cents</a:t>
            </a:r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6477000" y="4267200"/>
            <a:ext cx="1828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2400" b="1">
                <a:latin typeface="Arial" charset="0"/>
              </a:rPr>
              <a:t>1.125 cents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3412" y="4916269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Click through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45562" y="4916269"/>
            <a:ext cx="1146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Expected</a:t>
            </a:r>
            <a:b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21770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8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animBg="1"/>
      <p:bldP spid="118790" grpId="0" animBg="1"/>
      <p:bldP spid="118797" grpId="0" animBg="1"/>
      <p:bldP spid="118798" grpId="0" animBg="1"/>
      <p:bldP spid="118799" grpId="0" animBg="1"/>
      <p:bldP spid="118800" grpId="0" animBg="1"/>
      <p:bldP spid="118801" grpId="0" animBg="1"/>
      <p:bldP spid="11880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Complications: Budget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Two complications: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Budget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CTR of an ad is unknown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Each advertiser has a limited budget</a:t>
            </a:r>
          </a:p>
          <a:p>
            <a:pPr lvl="1"/>
            <a:r>
              <a:rPr lang="en-US" b="1" dirty="0"/>
              <a:t>Search engine guarantees that the advertiser </a:t>
            </a:r>
            <a:br>
              <a:rPr lang="en-US" b="1" dirty="0"/>
            </a:br>
            <a:r>
              <a:rPr lang="en-US" b="1" dirty="0"/>
              <a:t>will not be charged more than their daily budget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96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Complications: CTR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D60093"/>
                </a:solidFill>
              </a:rPr>
              <a:t>CTR: Each ad has a different likelihood of being clicked</a:t>
            </a:r>
          </a:p>
          <a:p>
            <a:pPr lvl="1"/>
            <a:r>
              <a:rPr lang="en-US" b="1" dirty="0"/>
              <a:t>Advertiser 1</a:t>
            </a:r>
            <a:r>
              <a:rPr lang="en-US" dirty="0"/>
              <a:t> bids $2, click probability = 0.1</a:t>
            </a:r>
          </a:p>
          <a:p>
            <a:pPr lvl="1"/>
            <a:r>
              <a:rPr lang="en-US" b="1" dirty="0"/>
              <a:t>Advertiser 2</a:t>
            </a:r>
            <a:r>
              <a:rPr lang="en-US" dirty="0"/>
              <a:t> bids $1, click probability = 0.5</a:t>
            </a:r>
          </a:p>
          <a:p>
            <a:pPr lvl="1"/>
            <a:r>
              <a:rPr lang="en-US" b="1" dirty="0" err="1">
                <a:solidFill>
                  <a:srgbClr val="008000"/>
                </a:solidFill>
              </a:rPr>
              <a:t>Clickthrough</a:t>
            </a:r>
            <a:r>
              <a:rPr lang="en-US" b="1" dirty="0">
                <a:solidFill>
                  <a:srgbClr val="008000"/>
                </a:solidFill>
              </a:rPr>
              <a:t> rate (CTR)</a:t>
            </a:r>
            <a:r>
              <a:rPr lang="en-US" dirty="0"/>
              <a:t> is measured </a:t>
            </a:r>
            <a:r>
              <a:rPr lang="en-US" b="1" dirty="0"/>
              <a:t>historically</a:t>
            </a:r>
          </a:p>
          <a:p>
            <a:pPr lvl="2"/>
            <a:r>
              <a:rPr lang="en-US" b="1" dirty="0"/>
              <a:t>Very hard problem:</a:t>
            </a:r>
            <a:r>
              <a:rPr lang="en-US" dirty="0"/>
              <a:t> </a:t>
            </a:r>
            <a:r>
              <a:rPr lang="en-US" b="1" dirty="0">
                <a:solidFill>
                  <a:srgbClr val="0000FF"/>
                </a:solidFill>
              </a:rPr>
              <a:t>Exploration vs. exploitation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Exploit: </a:t>
            </a:r>
            <a:r>
              <a:rPr lang="en-US" dirty="0"/>
              <a:t>Should we keep showing an ad for which we have </a:t>
            </a:r>
            <a:br>
              <a:rPr lang="en-US" dirty="0"/>
            </a:br>
            <a:r>
              <a:rPr lang="en-US" dirty="0"/>
              <a:t>good estimates of click-through rate </a:t>
            </a:r>
            <a:br>
              <a:rPr lang="en-US" dirty="0"/>
            </a:br>
            <a:r>
              <a:rPr lang="en-US" b="1" dirty="0"/>
              <a:t>or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>
                <a:solidFill>
                  <a:srgbClr val="0000FF"/>
                </a:solidFill>
              </a:rPr>
              <a:t>Explore:  </a:t>
            </a:r>
            <a:r>
              <a:rPr lang="en-US" dirty="0"/>
              <a:t>Shall we show a brand new ad to get a better sense of its click-through rate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611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Greedy Algorithm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Our setting: </a:t>
            </a:r>
            <a:r>
              <a:rPr lang="en-US" b="1" dirty="0"/>
              <a:t>Simplified environment</a:t>
            </a:r>
          </a:p>
          <a:p>
            <a:pPr lvl="1"/>
            <a:r>
              <a:rPr lang="en-US" dirty="0"/>
              <a:t>There is </a:t>
            </a:r>
            <a:r>
              <a:rPr lang="en-US" b="1" dirty="0"/>
              <a:t>1</a:t>
            </a:r>
            <a:r>
              <a:rPr lang="en-US" dirty="0"/>
              <a:t> ad shown for each query</a:t>
            </a:r>
          </a:p>
          <a:p>
            <a:pPr lvl="1"/>
            <a:r>
              <a:rPr lang="en-US" dirty="0"/>
              <a:t>All advertisers have the same budget </a:t>
            </a:r>
            <a:r>
              <a:rPr lang="en-US" b="1" i="1" dirty="0"/>
              <a:t>B</a:t>
            </a:r>
          </a:p>
          <a:p>
            <a:pPr lvl="1"/>
            <a:r>
              <a:rPr lang="en-US" dirty="0"/>
              <a:t>All ads are equally likely to be clicked</a:t>
            </a:r>
          </a:p>
          <a:p>
            <a:pPr lvl="1"/>
            <a:r>
              <a:rPr lang="en-US" dirty="0"/>
              <a:t>Value of each ad is the same (=</a:t>
            </a:r>
            <a:r>
              <a:rPr lang="en-US" b="1" dirty="0"/>
              <a:t>1</a:t>
            </a:r>
            <a:r>
              <a:rPr lang="en-US" dirty="0"/>
              <a:t>)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D60093"/>
                </a:solidFill>
              </a:rPr>
              <a:t>Simplest algorithm is greedy:</a:t>
            </a:r>
          </a:p>
          <a:p>
            <a:pPr lvl="1"/>
            <a:r>
              <a:rPr lang="en-US" dirty="0"/>
              <a:t>For a query pick any advertiser who has </a:t>
            </a:r>
            <a:br>
              <a:rPr lang="en-US" dirty="0"/>
            </a:br>
            <a:r>
              <a:rPr lang="en-US" dirty="0"/>
              <a:t>bid </a:t>
            </a:r>
            <a:r>
              <a:rPr lang="en-US" b="1" dirty="0"/>
              <a:t>1</a:t>
            </a:r>
            <a:r>
              <a:rPr lang="en-US" dirty="0"/>
              <a:t> for that query</a:t>
            </a:r>
          </a:p>
          <a:p>
            <a:pPr lvl="1"/>
            <a:r>
              <a:rPr lang="en-US" b="1" dirty="0">
                <a:solidFill>
                  <a:srgbClr val="0000FF"/>
                </a:solidFill>
              </a:rPr>
              <a:t>Competitive ratio of greedy is 1/2</a:t>
            </a:r>
          </a:p>
          <a:p>
            <a:pPr lvl="8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888415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uiExpand="1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Scenario for Greedy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Two advertisers A and B</a:t>
            </a:r>
          </a:p>
          <a:p>
            <a:pPr lvl="1"/>
            <a:r>
              <a:rPr lang="en-US" b="1" i="1" dirty="0"/>
              <a:t>A</a:t>
            </a:r>
            <a:r>
              <a:rPr lang="en-US" dirty="0"/>
              <a:t> bids on query </a:t>
            </a:r>
            <a:r>
              <a:rPr lang="en-US" b="1" i="1" dirty="0"/>
              <a:t>x</a:t>
            </a:r>
            <a:r>
              <a:rPr lang="en-US" dirty="0"/>
              <a:t>, </a:t>
            </a:r>
            <a:r>
              <a:rPr lang="en-US" b="1" i="1" dirty="0"/>
              <a:t>B</a:t>
            </a:r>
            <a:r>
              <a:rPr lang="en-US" dirty="0"/>
              <a:t> bids on 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</a:p>
          <a:p>
            <a:pPr lvl="1"/>
            <a:r>
              <a:rPr lang="en-US" dirty="0"/>
              <a:t>Both have budgets of </a:t>
            </a:r>
            <a:r>
              <a:rPr lang="en-US" b="1" dirty="0"/>
              <a:t>$4</a:t>
            </a:r>
          </a:p>
          <a:p>
            <a:r>
              <a:rPr lang="en-US" b="1" dirty="0">
                <a:solidFill>
                  <a:srgbClr val="008000"/>
                </a:solidFill>
              </a:rPr>
              <a:t>Query stream:</a:t>
            </a:r>
            <a:r>
              <a:rPr lang="en-US" dirty="0"/>
              <a:t> </a:t>
            </a:r>
            <a:r>
              <a:rPr lang="en-US" b="1" i="1" dirty="0"/>
              <a:t>x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y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</a:p>
          <a:p>
            <a:pPr lvl="1"/>
            <a:r>
              <a:rPr lang="en-US" dirty="0"/>
              <a:t>Worst case greedy choice: </a:t>
            </a:r>
            <a:r>
              <a:rPr lang="en-US" b="1" i="1" dirty="0"/>
              <a:t>B </a:t>
            </a:r>
            <a:r>
              <a:rPr lang="en-US" b="1" i="1" dirty="0" err="1"/>
              <a:t>B</a:t>
            </a:r>
            <a:r>
              <a:rPr lang="en-US" b="1" i="1" dirty="0"/>
              <a:t> </a:t>
            </a:r>
            <a:r>
              <a:rPr lang="en-US" b="1" i="1" dirty="0" err="1"/>
              <a:t>B</a:t>
            </a:r>
            <a:r>
              <a:rPr lang="en-US" b="1" i="1" dirty="0"/>
              <a:t> </a:t>
            </a:r>
            <a:r>
              <a:rPr lang="en-US" b="1" i="1" dirty="0" err="1"/>
              <a:t>B</a:t>
            </a:r>
            <a:r>
              <a:rPr lang="en-US" b="1" dirty="0"/>
              <a:t> _ _ _ _ </a:t>
            </a:r>
          </a:p>
          <a:p>
            <a:pPr lvl="1"/>
            <a:r>
              <a:rPr lang="en-US" dirty="0"/>
              <a:t>Optimal:  </a:t>
            </a:r>
            <a:r>
              <a:rPr lang="en-US" b="1" dirty="0"/>
              <a:t>A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/>
              <a:t> B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Competitive ratio = ½</a:t>
            </a:r>
          </a:p>
          <a:p>
            <a:r>
              <a:rPr lang="en-US" b="1" dirty="0">
                <a:solidFill>
                  <a:srgbClr val="D60093"/>
                </a:solidFill>
              </a:rPr>
              <a:t>This is the worst case!</a:t>
            </a:r>
          </a:p>
          <a:p>
            <a:pPr lvl="1"/>
            <a:r>
              <a:rPr lang="en-US" sz="2400" b="1" dirty="0"/>
              <a:t>Note:</a:t>
            </a:r>
            <a:r>
              <a:rPr lang="en-US" sz="2400" dirty="0"/>
              <a:t> Greedy algorithm is deterministic – it always </a:t>
            </a:r>
            <a:br>
              <a:rPr lang="en-US" sz="2400" dirty="0"/>
            </a:br>
            <a:r>
              <a:rPr lang="en-US" sz="2400" dirty="0"/>
              <a:t>resolves draws in the same 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6810606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 Algorithm [MSVV]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BALANCE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Algorithm by Mehta, </a:t>
            </a:r>
            <a:r>
              <a:rPr lang="en-US" dirty="0" err="1"/>
              <a:t>Saberi</a:t>
            </a:r>
            <a:r>
              <a:rPr lang="en-US" dirty="0"/>
              <a:t>, </a:t>
            </a:r>
            <a:r>
              <a:rPr lang="en-US" dirty="0" err="1"/>
              <a:t>Vazirani</a:t>
            </a:r>
            <a:r>
              <a:rPr lang="en-US" dirty="0"/>
              <a:t>, and </a:t>
            </a:r>
            <a:r>
              <a:rPr lang="en-US" dirty="0" err="1"/>
              <a:t>Vazirani</a:t>
            </a:r>
            <a:endParaRPr lang="en-US" dirty="0"/>
          </a:p>
          <a:p>
            <a:pPr lvl="1"/>
            <a:r>
              <a:rPr lang="en-US" b="1" dirty="0">
                <a:solidFill>
                  <a:srgbClr val="008000"/>
                </a:solidFill>
              </a:rPr>
              <a:t>For each query, pick the advertiser with the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largest unspent budget</a:t>
            </a:r>
          </a:p>
          <a:p>
            <a:pPr lvl="2"/>
            <a:r>
              <a:rPr lang="en-US" dirty="0"/>
              <a:t>Break ties arbitrarily (</a:t>
            </a:r>
            <a:r>
              <a:rPr lang="en-US" b="1" dirty="0"/>
              <a:t>but in a deterministic way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2430066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BALANCE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Two advertisers A and B</a:t>
            </a:r>
          </a:p>
          <a:p>
            <a:pPr lvl="1"/>
            <a:r>
              <a:rPr lang="en-US" b="1" dirty="0"/>
              <a:t>A </a:t>
            </a:r>
            <a:r>
              <a:rPr lang="en-US" dirty="0"/>
              <a:t>bids on query</a:t>
            </a:r>
            <a:r>
              <a:rPr lang="en-US" b="1" dirty="0"/>
              <a:t> </a:t>
            </a:r>
            <a:r>
              <a:rPr lang="en-US" b="1" i="1" dirty="0"/>
              <a:t>x</a:t>
            </a:r>
            <a:r>
              <a:rPr lang="en-US" dirty="0"/>
              <a:t>, </a:t>
            </a:r>
            <a:r>
              <a:rPr lang="en-US" b="1" dirty="0"/>
              <a:t>B</a:t>
            </a:r>
            <a:r>
              <a:rPr lang="en-US" dirty="0"/>
              <a:t> bids on </a:t>
            </a:r>
            <a:r>
              <a:rPr lang="en-US" b="1" i="1" dirty="0"/>
              <a:t>x</a:t>
            </a:r>
            <a:r>
              <a:rPr lang="en-US" dirty="0"/>
              <a:t> and </a:t>
            </a:r>
            <a:r>
              <a:rPr lang="en-US" b="1" i="1" dirty="0"/>
              <a:t>y</a:t>
            </a:r>
          </a:p>
          <a:p>
            <a:pPr lvl="1"/>
            <a:r>
              <a:rPr lang="en-US" dirty="0"/>
              <a:t>Both have budgets of </a:t>
            </a:r>
            <a:r>
              <a:rPr lang="en-US" b="1" dirty="0"/>
              <a:t>$4</a:t>
            </a:r>
          </a:p>
          <a:p>
            <a:pPr lvl="8"/>
            <a:endParaRPr lang="en-US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008000"/>
                </a:solidFill>
              </a:rPr>
              <a:t>Query stream: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i="1" dirty="0"/>
              <a:t>x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</a:t>
            </a:r>
            <a:r>
              <a:rPr lang="en-US" b="1" i="1" dirty="0" err="1"/>
              <a:t>x</a:t>
            </a:r>
            <a:r>
              <a:rPr lang="en-US" b="1" i="1" dirty="0"/>
              <a:t> y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  <a:r>
              <a:rPr lang="en-US" b="1" i="1" dirty="0" err="1"/>
              <a:t>y</a:t>
            </a:r>
            <a:r>
              <a:rPr lang="en-US" b="1" i="1" dirty="0"/>
              <a:t> 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BALANCE choice:</a:t>
            </a:r>
            <a:r>
              <a:rPr lang="en-US" dirty="0"/>
              <a:t> </a:t>
            </a:r>
            <a:r>
              <a:rPr lang="en-US" b="1" dirty="0"/>
              <a:t>A B A B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dirty="0"/>
              <a:t> _ _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Optimal: </a:t>
            </a:r>
            <a:r>
              <a:rPr lang="en-US" b="1" dirty="0"/>
              <a:t>A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/>
              <a:t> </a:t>
            </a:r>
            <a:r>
              <a:rPr lang="en-US" b="1" dirty="0" err="1"/>
              <a:t>A</a:t>
            </a:r>
            <a:r>
              <a:rPr lang="en-US" b="1" dirty="0"/>
              <a:t> B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r>
              <a:rPr lang="en-US" b="1" dirty="0"/>
              <a:t> </a:t>
            </a:r>
            <a:r>
              <a:rPr lang="en-US" b="1" dirty="0" err="1"/>
              <a:t>B</a:t>
            </a:r>
            <a:endParaRPr lang="en-US" b="1" dirty="0"/>
          </a:p>
          <a:p>
            <a:pPr lvl="8"/>
            <a:endParaRPr lang="en-US" dirty="0"/>
          </a:p>
          <a:p>
            <a:r>
              <a:rPr lang="en-US" b="1" dirty="0"/>
              <a:t>In general:</a:t>
            </a:r>
            <a:r>
              <a:rPr lang="en-US" dirty="0"/>
              <a:t> For </a:t>
            </a:r>
            <a:r>
              <a:rPr lang="en-US" b="1" dirty="0"/>
              <a:t>BALANCE</a:t>
            </a:r>
            <a:r>
              <a:rPr lang="en-US" dirty="0"/>
              <a:t> on </a:t>
            </a:r>
            <a:r>
              <a:rPr lang="en-US" b="1" dirty="0"/>
              <a:t>2</a:t>
            </a:r>
            <a:r>
              <a:rPr lang="en-US" dirty="0"/>
              <a:t> advertisers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Competitive ratio = ¾</a:t>
            </a:r>
          </a:p>
          <a:p>
            <a:pPr>
              <a:buNone/>
            </a:pPr>
            <a:endParaRPr lang="en-US" dirty="0">
              <a:solidFill>
                <a:schemeClr val="accent2"/>
              </a:solidFill>
            </a:endParaRPr>
          </a:p>
          <a:p>
            <a:pPr lvl="1">
              <a:buFont typeface="Wingdings" pitchFamily="1" charset="2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528867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BALANCE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D60093"/>
                </a:solidFill>
              </a:rPr>
              <a:t>Consider simple case (</a:t>
            </a:r>
            <a:r>
              <a:rPr lang="en-US" b="1" dirty="0" err="1">
                <a:solidFill>
                  <a:srgbClr val="D60093"/>
                </a:solidFill>
              </a:rPr>
              <a:t>w.l.o.g</a:t>
            </a:r>
            <a:r>
              <a:rPr lang="en-US" b="1" dirty="0">
                <a:solidFill>
                  <a:srgbClr val="D60093"/>
                </a:solidFill>
              </a:rPr>
              <a:t>.): 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2</a:t>
            </a:r>
            <a:r>
              <a:rPr lang="en-US" dirty="0"/>
              <a:t> advertisers, </a:t>
            </a:r>
            <a:r>
              <a:rPr lang="en-US" b="1" dirty="0"/>
              <a:t>A</a:t>
            </a:r>
            <a:r>
              <a:rPr lang="en-US" b="1" baseline="-25000" dirty="0"/>
              <a:t>1</a:t>
            </a:r>
            <a:r>
              <a:rPr lang="en-US" dirty="0"/>
              <a:t> and </a:t>
            </a:r>
            <a:r>
              <a:rPr lang="en-US" b="1" dirty="0"/>
              <a:t>A</a:t>
            </a:r>
            <a:r>
              <a:rPr lang="en-US" b="1" baseline="-25000" dirty="0"/>
              <a:t>2</a:t>
            </a:r>
            <a:r>
              <a:rPr lang="en-US" dirty="0"/>
              <a:t>, each with budget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>
                <a:sym typeface="Symbol"/>
              </a:rPr>
              <a:t></a:t>
            </a:r>
            <a:r>
              <a:rPr lang="en-US" dirty="0"/>
              <a:t>1)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Optimal solution exhausts both advertisers’ budgets</a:t>
            </a:r>
          </a:p>
          <a:p>
            <a:pPr lvl="8">
              <a:lnSpc>
                <a:spcPct val="80000"/>
              </a:lnSpc>
            </a:pPr>
            <a:endParaRPr lang="en-US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>
                <a:solidFill>
                  <a:srgbClr val="0000FF"/>
                </a:solidFill>
              </a:rPr>
              <a:t>BALANCE must exhaust at least one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advertiser’s budget:</a:t>
            </a:r>
          </a:p>
          <a:p>
            <a:pPr lvl="1">
              <a:lnSpc>
                <a:spcPct val="80000"/>
              </a:lnSpc>
            </a:pPr>
            <a:r>
              <a:rPr lang="en-US" b="1" dirty="0"/>
              <a:t>If not, we can allocate more queries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Whenever BALANCE makes a mistake (both advertisers bid on the query), advertiser’s unspent budget only decreases</a:t>
            </a:r>
          </a:p>
          <a:p>
            <a:pPr lvl="2">
              <a:lnSpc>
                <a:spcPct val="80000"/>
              </a:lnSpc>
            </a:pPr>
            <a:r>
              <a:rPr lang="en-US" dirty="0"/>
              <a:t>Since optimal exhausts both budgets, one will for sure get exhausted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Assume BALANCE exhausts </a:t>
            </a:r>
            <a:r>
              <a:rPr lang="en-US" b="1" i="1" dirty="0"/>
              <a:t>A</a:t>
            </a:r>
            <a:r>
              <a:rPr lang="en-US" b="1" i="1" baseline="-25000" dirty="0"/>
              <a:t>2</a:t>
            </a:r>
            <a:r>
              <a:rPr lang="en-US" dirty="0"/>
              <a:t>’s budget, </a:t>
            </a:r>
            <a:br>
              <a:rPr lang="en-US" dirty="0"/>
            </a:br>
            <a:r>
              <a:rPr lang="en-US" dirty="0"/>
              <a:t>but allocates </a:t>
            </a:r>
            <a:r>
              <a:rPr lang="en-US" b="1" i="1" dirty="0">
                <a:solidFill>
                  <a:srgbClr val="D60093"/>
                </a:solidFill>
              </a:rPr>
              <a:t>x</a:t>
            </a:r>
            <a:r>
              <a:rPr lang="en-US" dirty="0"/>
              <a:t> queries fewer than the optimal</a:t>
            </a:r>
          </a:p>
          <a:p>
            <a:pPr lvl="1">
              <a:lnSpc>
                <a:spcPct val="80000"/>
              </a:lnSpc>
            </a:pPr>
            <a:r>
              <a:rPr lang="en-US" b="1" dirty="0">
                <a:solidFill>
                  <a:srgbClr val="008000"/>
                </a:solidFill>
              </a:rPr>
              <a:t>Revenue: </a:t>
            </a:r>
            <a:r>
              <a:rPr lang="en-US" b="1" i="1" dirty="0">
                <a:solidFill>
                  <a:srgbClr val="008000"/>
                </a:solidFill>
              </a:rPr>
              <a:t>BAL = 2B - </a:t>
            </a:r>
            <a:r>
              <a:rPr lang="en-US" b="1" i="1" dirty="0">
                <a:solidFill>
                  <a:srgbClr val="D60093"/>
                </a:solidFill>
              </a:rPr>
              <a:t>x</a:t>
            </a:r>
          </a:p>
          <a:p>
            <a:pPr lvl="1"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0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Online Bipartite Matching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24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Analyzing  Balance</a:t>
            </a:r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685800" y="1219200"/>
            <a:ext cx="1789113" cy="1585913"/>
            <a:chOff x="432" y="1008"/>
            <a:chExt cx="1127" cy="999"/>
          </a:xfrm>
        </p:grpSpPr>
        <p:sp>
          <p:nvSpPr>
            <p:cNvPr id="65539" name="Rectangle 3"/>
            <p:cNvSpPr>
              <a:spLocks noChangeArrowheads="1"/>
            </p:cNvSpPr>
            <p:nvPr/>
          </p:nvSpPr>
          <p:spPr bwMode="auto">
            <a:xfrm>
              <a:off x="432" y="1008"/>
              <a:ext cx="288" cy="76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40" name="Rectangle 4"/>
            <p:cNvSpPr>
              <a:spLocks noChangeArrowheads="1"/>
            </p:cNvSpPr>
            <p:nvPr/>
          </p:nvSpPr>
          <p:spPr bwMode="auto">
            <a:xfrm>
              <a:off x="912" y="1008"/>
              <a:ext cx="288" cy="76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45" name="Text Box 9"/>
            <p:cNvSpPr txBox="1">
              <a:spLocks noChangeArrowheads="1"/>
            </p:cNvSpPr>
            <p:nvPr/>
          </p:nvSpPr>
          <p:spPr bwMode="auto">
            <a:xfrm>
              <a:off x="470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5546" name="Text Box 10"/>
            <p:cNvSpPr txBox="1">
              <a:spLocks noChangeArrowheads="1"/>
            </p:cNvSpPr>
            <p:nvPr/>
          </p:nvSpPr>
          <p:spPr bwMode="auto">
            <a:xfrm>
              <a:off x="925" y="1776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5587" name="Line 51"/>
            <p:cNvSpPr>
              <a:spLocks noChangeShapeType="1"/>
            </p:cNvSpPr>
            <p:nvPr/>
          </p:nvSpPr>
          <p:spPr bwMode="auto">
            <a:xfrm>
              <a:off x="1344" y="1008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8" name="Text Box 52"/>
            <p:cNvSpPr txBox="1">
              <a:spLocks noChangeArrowheads="1"/>
            </p:cNvSpPr>
            <p:nvPr/>
          </p:nvSpPr>
          <p:spPr bwMode="auto">
            <a:xfrm>
              <a:off x="1344" y="1220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457200" y="2971800"/>
            <a:ext cx="2794000" cy="1585913"/>
            <a:chOff x="279" y="2496"/>
            <a:chExt cx="1760" cy="999"/>
          </a:xfrm>
        </p:grpSpPr>
        <p:sp>
          <p:nvSpPr>
            <p:cNvPr id="65566" name="Rectangle 30"/>
            <p:cNvSpPr>
              <a:spLocks noChangeArrowheads="1"/>
            </p:cNvSpPr>
            <p:nvPr/>
          </p:nvSpPr>
          <p:spPr bwMode="auto">
            <a:xfrm>
              <a:off x="480" y="254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7" name="Rectangle 31"/>
            <p:cNvSpPr>
              <a:spLocks noChangeArrowheads="1"/>
            </p:cNvSpPr>
            <p:nvPr/>
          </p:nvSpPr>
          <p:spPr bwMode="auto">
            <a:xfrm>
              <a:off x="480" y="2832"/>
              <a:ext cx="288" cy="432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8" name="Rectangle 32"/>
            <p:cNvSpPr>
              <a:spLocks noChangeArrowheads="1"/>
            </p:cNvSpPr>
            <p:nvPr/>
          </p:nvSpPr>
          <p:spPr bwMode="auto">
            <a:xfrm>
              <a:off x="864" y="2976"/>
              <a:ext cx="288" cy="288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69" name="Rectangle 33"/>
            <p:cNvSpPr>
              <a:spLocks noChangeArrowheads="1"/>
            </p:cNvSpPr>
            <p:nvPr/>
          </p:nvSpPr>
          <p:spPr bwMode="auto">
            <a:xfrm>
              <a:off x="864" y="2544"/>
              <a:ext cx="288" cy="432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0" name="Rectangle 34"/>
            <p:cNvSpPr>
              <a:spLocks noChangeArrowheads="1"/>
            </p:cNvSpPr>
            <p:nvPr/>
          </p:nvSpPr>
          <p:spPr bwMode="auto">
            <a:xfrm>
              <a:off x="1248" y="2976"/>
              <a:ext cx="288" cy="28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1" name="Line 35"/>
            <p:cNvSpPr>
              <a:spLocks noChangeShapeType="1"/>
            </p:cNvSpPr>
            <p:nvPr/>
          </p:nvSpPr>
          <p:spPr bwMode="auto">
            <a:xfrm>
              <a:off x="1632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1632" y="2996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65583" name="Line 47"/>
            <p:cNvSpPr>
              <a:spLocks noChangeShapeType="1"/>
            </p:cNvSpPr>
            <p:nvPr/>
          </p:nvSpPr>
          <p:spPr bwMode="auto">
            <a:xfrm>
              <a:off x="279" y="2832"/>
              <a:ext cx="9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4" name="Text Box 48"/>
            <p:cNvSpPr txBox="1">
              <a:spLocks noChangeArrowheads="1"/>
            </p:cNvSpPr>
            <p:nvPr/>
          </p:nvSpPr>
          <p:spPr bwMode="auto">
            <a:xfrm>
              <a:off x="288" y="294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65585" name="Line 49"/>
            <p:cNvSpPr>
              <a:spLocks noChangeShapeType="1"/>
            </p:cNvSpPr>
            <p:nvPr/>
          </p:nvSpPr>
          <p:spPr bwMode="auto">
            <a:xfrm>
              <a:off x="1824" y="24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86" name="Text Box 50"/>
            <p:cNvSpPr txBox="1">
              <a:spLocks noChangeArrowheads="1"/>
            </p:cNvSpPr>
            <p:nvPr/>
          </p:nvSpPr>
          <p:spPr bwMode="auto">
            <a:xfrm>
              <a:off x="1824" y="2708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65591" name="Text Box 55"/>
            <p:cNvSpPr txBox="1">
              <a:spLocks noChangeArrowheads="1"/>
            </p:cNvSpPr>
            <p:nvPr/>
          </p:nvSpPr>
          <p:spPr bwMode="auto">
            <a:xfrm>
              <a:off x="480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65592" name="Text Box 56"/>
            <p:cNvSpPr txBox="1">
              <a:spLocks noChangeArrowheads="1"/>
            </p:cNvSpPr>
            <p:nvPr/>
          </p:nvSpPr>
          <p:spPr bwMode="auto">
            <a:xfrm>
              <a:off x="935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65594" name="Line 58"/>
            <p:cNvSpPr>
              <a:spLocks noChangeShapeType="1"/>
            </p:cNvSpPr>
            <p:nvPr/>
          </p:nvSpPr>
          <p:spPr bwMode="auto">
            <a:xfrm>
              <a:off x="279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595" name="Text Box 59"/>
            <p:cNvSpPr txBox="1">
              <a:spLocks noChangeArrowheads="1"/>
            </p:cNvSpPr>
            <p:nvPr/>
          </p:nvSpPr>
          <p:spPr bwMode="auto">
            <a:xfrm>
              <a:off x="279" y="256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sp>
        <p:nvSpPr>
          <p:cNvPr id="65596" name="Text Box 60"/>
          <p:cNvSpPr txBox="1">
            <a:spLocks noChangeArrowheads="1"/>
          </p:cNvSpPr>
          <p:nvPr/>
        </p:nvSpPr>
        <p:spPr bwMode="auto">
          <a:xfrm>
            <a:off x="3505200" y="2630269"/>
            <a:ext cx="48718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Optimal revenue =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2B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Assume Balance gives revenue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= 2B-x = </a:t>
            </a:r>
            <a:r>
              <a:rPr lang="en-US" b="1" dirty="0" err="1">
                <a:latin typeface="Arial" pitchFamily="34" charset="0"/>
                <a:cs typeface="Arial" pitchFamily="34" charset="0"/>
              </a:rPr>
              <a:t>B+y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597" name="Text Box 61"/>
              <p:cNvSpPr txBox="1">
                <a:spLocks noChangeArrowheads="1"/>
              </p:cNvSpPr>
              <p:nvPr/>
            </p:nvSpPr>
            <p:spPr bwMode="auto">
              <a:xfrm>
                <a:off x="3733800" y="3468231"/>
                <a:ext cx="5347939" cy="28007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Unassigned queries should be assigned to A</a:t>
                </a:r>
                <a:r>
                  <a:rPr lang="en-US" b="1" baseline="-25000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2</a:t>
                </a:r>
              </a:p>
              <a:p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(if we could assign to </a:t>
                </a:r>
                <a:r>
                  <a:rPr lang="en-US" sz="1400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sz="1400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z="1400" dirty="0">
                    <a:latin typeface="Arial" pitchFamily="34" charset="0"/>
                    <a:cs typeface="Arial" pitchFamily="34" charset="0"/>
                  </a:rPr>
                  <a:t> we would since we still have the budget)</a:t>
                </a:r>
              </a:p>
              <a:p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Goal: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Show we have 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y 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  <a:sym typeface="Symbol"/>
                  </a:rPr>
                  <a:t></a:t>
                </a:r>
                <a:r>
                  <a:rPr lang="en-US" b="1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 x</a:t>
                </a:r>
              </a:p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 Case 1)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≤ ½ of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’s queries got assigned to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dirty="0">
                    <a:latin typeface="Arial" pitchFamily="34" charset="0"/>
                    <a:cs typeface="Arial" pitchFamily="34" charset="0"/>
                  </a:rPr>
                </a:br>
                <a:r>
                  <a:rPr lang="en-US" dirty="0">
                    <a:latin typeface="Arial" pitchFamily="34" charset="0"/>
                    <a:cs typeface="Arial" pitchFamily="34" charset="0"/>
                  </a:rPr>
                  <a:t>	then</a:t>
                </a:r>
                <a:r>
                  <a:rPr lang="en-US" b="1" i="1" dirty="0">
                    <a:latin typeface="Cambria Math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 ≥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  Case 2)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&gt; ½ of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’s queries got assigned to </a:t>
                </a: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A</a:t>
                </a:r>
                <a:r>
                  <a:rPr lang="en-US" b="1" baseline="-25000" dirty="0">
                    <a:latin typeface="Arial" pitchFamily="34" charset="0"/>
                    <a:cs typeface="Arial" pitchFamily="34" charset="0"/>
                  </a:rPr>
                  <a:t>2</a:t>
                </a:r>
                <a:r>
                  <a:rPr lang="en-US" dirty="0">
                    <a:latin typeface="Arial" pitchFamily="34" charset="0"/>
                    <a:cs typeface="Arial" pitchFamily="34" charset="0"/>
                  </a:rPr>
                  <a:t> </a:t>
                </a:r>
                <a:br>
                  <a:rPr lang="en-US" dirty="0">
                    <a:latin typeface="Arial" pitchFamily="34" charset="0"/>
                    <a:cs typeface="Arial" pitchFamily="34" charset="0"/>
                  </a:rPr>
                </a:br>
                <a:r>
                  <a:rPr lang="en-US" dirty="0">
                    <a:latin typeface="Arial" pitchFamily="34" charset="0"/>
                    <a:cs typeface="Arial" pitchFamily="34" charset="0"/>
                  </a:rPr>
                  <a:t>	then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≤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>
                        <a:latin typeface="Cambria Math"/>
                        <a:cs typeface="Arial" pitchFamily="34" charset="0"/>
                      </a:rPr>
                      <m:t>𝑩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Balance revenue is minimum for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dirty="0">
                    <a:latin typeface="Arial" pitchFamily="34" charset="0"/>
                    <a:cs typeface="Arial" pitchFamily="34" charset="0"/>
                  </a:rPr>
                  <a:t>Minimum Balance revenue 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𝟑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𝑩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/</m:t>
                    </m:r>
                    <m:r>
                      <a:rPr lang="en-US" b="1" i="1" dirty="0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b="1" dirty="0">
                  <a:latin typeface="Arial" pitchFamily="34" charset="0"/>
                  <a:cs typeface="Arial" pitchFamily="34" charset="0"/>
                </a:endParaRPr>
              </a:p>
              <a:p>
                <a:r>
                  <a:rPr lang="en-US" b="1" dirty="0">
                    <a:solidFill>
                      <a:srgbClr val="D60093"/>
                    </a:solidFill>
                    <a:latin typeface="Arial" pitchFamily="34" charset="0"/>
                    <a:cs typeface="Arial" pitchFamily="34" charset="0"/>
                  </a:rPr>
                  <a:t>Competitive Ratio = 3/4</a:t>
                </a:r>
              </a:p>
            </p:txBody>
          </p:sp>
        </mc:Choice>
        <mc:Fallback xmlns="">
          <p:sp>
            <p:nvSpPr>
              <p:cNvPr id="65597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3468231"/>
                <a:ext cx="5347939" cy="2800767"/>
              </a:xfrm>
              <a:prstGeom prst="rect">
                <a:avLst/>
              </a:prstGeom>
              <a:blipFill>
                <a:blip r:embed="rId3"/>
                <a:stretch>
                  <a:fillRect l="-1026" t="-1307" b="-261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601" name="Rectangle 65"/>
          <p:cNvSpPr>
            <a:spLocks noChangeArrowheads="1"/>
          </p:cNvSpPr>
          <p:nvPr/>
        </p:nvSpPr>
        <p:spPr bwMode="auto">
          <a:xfrm>
            <a:off x="3124200" y="1447800"/>
            <a:ext cx="228600" cy="2286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602" name="Rectangle 66"/>
          <p:cNvSpPr>
            <a:spLocks noChangeArrowheads="1"/>
          </p:cNvSpPr>
          <p:nvPr/>
        </p:nvSpPr>
        <p:spPr bwMode="auto">
          <a:xfrm>
            <a:off x="3124200" y="1981200"/>
            <a:ext cx="228600" cy="2286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5603" name="Text Box 67"/>
          <p:cNvSpPr txBox="1">
            <a:spLocks noChangeArrowheads="1"/>
          </p:cNvSpPr>
          <p:nvPr/>
        </p:nvSpPr>
        <p:spPr bwMode="auto">
          <a:xfrm>
            <a:off x="3352800" y="1371600"/>
            <a:ext cx="482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Queries allocated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optimal solution</a:t>
            </a:r>
          </a:p>
        </p:txBody>
      </p:sp>
      <p:sp>
        <p:nvSpPr>
          <p:cNvPr id="65604" name="Text Box 68"/>
          <p:cNvSpPr txBox="1">
            <a:spLocks noChangeArrowheads="1"/>
          </p:cNvSpPr>
          <p:nvPr/>
        </p:nvSpPr>
        <p:spPr bwMode="auto">
          <a:xfrm>
            <a:off x="3352800" y="1905000"/>
            <a:ext cx="48222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Queries allocated to </a:t>
            </a:r>
            <a:r>
              <a:rPr lang="en-US" b="1" i="1" dirty="0">
                <a:latin typeface="Arial" pitchFamily="34" charset="0"/>
                <a:cs typeface="Arial" pitchFamily="34" charset="0"/>
              </a:rPr>
              <a:t>A</a:t>
            </a:r>
            <a:r>
              <a:rPr lang="en-US" b="1" i="1" baseline="-25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latin typeface="Arial" pitchFamily="34" charset="0"/>
                <a:cs typeface="Arial" pitchFamily="34" charset="0"/>
              </a:rPr>
              <a:t> in the optimal solution</a:t>
            </a:r>
          </a:p>
        </p:txBody>
      </p:sp>
      <p:sp>
        <p:nvSpPr>
          <p:cNvPr id="33" name="Text Box 56"/>
          <p:cNvSpPr txBox="1">
            <a:spLocks noChangeArrowheads="1"/>
          </p:cNvSpPr>
          <p:nvPr/>
        </p:nvSpPr>
        <p:spPr bwMode="auto">
          <a:xfrm>
            <a:off x="1880955" y="4191000"/>
            <a:ext cx="684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Not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used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0" y="6280666"/>
            <a:ext cx="3484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BALANCE exhausts </a:t>
            </a:r>
            <a:r>
              <a:rPr lang="en-US" i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i="1" baseline="-250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’s budget</a:t>
            </a:r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776288" y="5486400"/>
            <a:ext cx="457200" cy="18415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i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Group 64"/>
          <p:cNvGrpSpPr>
            <a:grpSpLocks/>
          </p:cNvGrpSpPr>
          <p:nvPr/>
        </p:nvGrpSpPr>
        <p:grpSpPr bwMode="auto">
          <a:xfrm>
            <a:off x="457200" y="4953000"/>
            <a:ext cx="2794000" cy="1585913"/>
            <a:chOff x="279" y="2496"/>
            <a:chExt cx="1760" cy="999"/>
          </a:xfrm>
        </p:grpSpPr>
        <p:sp>
          <p:nvSpPr>
            <p:cNvPr id="41" name="Rectangle 30"/>
            <p:cNvSpPr>
              <a:spLocks noChangeArrowheads="1"/>
            </p:cNvSpPr>
            <p:nvPr/>
          </p:nvSpPr>
          <p:spPr bwMode="auto">
            <a:xfrm>
              <a:off x="480" y="2544"/>
              <a:ext cx="288" cy="2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31"/>
            <p:cNvSpPr>
              <a:spLocks noChangeArrowheads="1"/>
            </p:cNvSpPr>
            <p:nvPr/>
          </p:nvSpPr>
          <p:spPr bwMode="auto">
            <a:xfrm>
              <a:off x="480" y="2948"/>
              <a:ext cx="288" cy="315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Rectangle 32"/>
            <p:cNvSpPr>
              <a:spLocks noChangeArrowheads="1"/>
            </p:cNvSpPr>
            <p:nvPr/>
          </p:nvSpPr>
          <p:spPr bwMode="auto">
            <a:xfrm>
              <a:off x="864" y="2823"/>
              <a:ext cx="288" cy="441"/>
            </a:xfrm>
            <a:prstGeom prst="rect">
              <a:avLst/>
            </a:prstGeom>
            <a:solidFill>
              <a:srgbClr val="00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33"/>
            <p:cNvSpPr>
              <a:spLocks noChangeArrowheads="1"/>
            </p:cNvSpPr>
            <p:nvPr/>
          </p:nvSpPr>
          <p:spPr bwMode="auto">
            <a:xfrm>
              <a:off x="864" y="2544"/>
              <a:ext cx="288" cy="288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34"/>
            <p:cNvSpPr>
              <a:spLocks noChangeArrowheads="1"/>
            </p:cNvSpPr>
            <p:nvPr/>
          </p:nvSpPr>
          <p:spPr bwMode="auto">
            <a:xfrm>
              <a:off x="1248" y="2976"/>
              <a:ext cx="288" cy="287"/>
            </a:xfrm>
            <a:prstGeom prst="rect">
              <a:avLst/>
            </a:prstGeom>
            <a:solidFill>
              <a:srgbClr val="66FF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1632" y="297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" name="Text Box 36"/>
            <p:cNvSpPr txBox="1">
              <a:spLocks noChangeArrowheads="1"/>
            </p:cNvSpPr>
            <p:nvPr/>
          </p:nvSpPr>
          <p:spPr bwMode="auto">
            <a:xfrm>
              <a:off x="1632" y="2996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  <p:sp>
          <p:nvSpPr>
            <p:cNvPr id="48" name="Line 47"/>
            <p:cNvSpPr>
              <a:spLocks noChangeShapeType="1"/>
            </p:cNvSpPr>
            <p:nvPr/>
          </p:nvSpPr>
          <p:spPr bwMode="auto">
            <a:xfrm>
              <a:off x="279" y="2832"/>
              <a:ext cx="9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Text Box 48"/>
            <p:cNvSpPr txBox="1">
              <a:spLocks noChangeArrowheads="1"/>
            </p:cNvSpPr>
            <p:nvPr/>
          </p:nvSpPr>
          <p:spPr bwMode="auto">
            <a:xfrm>
              <a:off x="288" y="2948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y</a:t>
              </a:r>
            </a:p>
          </p:txBody>
        </p:sp>
        <p:sp>
          <p:nvSpPr>
            <p:cNvPr id="50" name="Line 49"/>
            <p:cNvSpPr>
              <a:spLocks noChangeShapeType="1"/>
            </p:cNvSpPr>
            <p:nvPr/>
          </p:nvSpPr>
          <p:spPr bwMode="auto">
            <a:xfrm>
              <a:off x="1824" y="2496"/>
              <a:ext cx="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Text Box 50"/>
            <p:cNvSpPr txBox="1">
              <a:spLocks noChangeArrowheads="1"/>
            </p:cNvSpPr>
            <p:nvPr/>
          </p:nvSpPr>
          <p:spPr bwMode="auto">
            <a:xfrm>
              <a:off x="1824" y="2708"/>
              <a:ext cx="21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  <p:sp>
          <p:nvSpPr>
            <p:cNvPr id="52" name="Text Box 55"/>
            <p:cNvSpPr txBox="1">
              <a:spLocks noChangeArrowheads="1"/>
            </p:cNvSpPr>
            <p:nvPr/>
          </p:nvSpPr>
          <p:spPr bwMode="auto">
            <a:xfrm>
              <a:off x="480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53" name="Text Box 56"/>
            <p:cNvSpPr txBox="1">
              <a:spLocks noChangeArrowheads="1"/>
            </p:cNvSpPr>
            <p:nvPr/>
          </p:nvSpPr>
          <p:spPr bwMode="auto">
            <a:xfrm>
              <a:off x="935" y="3264"/>
              <a:ext cx="27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 dirty="0"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i="1" baseline="-25000" dirty="0"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4" name="Line 58"/>
            <p:cNvSpPr>
              <a:spLocks noChangeShapeType="1"/>
            </p:cNvSpPr>
            <p:nvPr/>
          </p:nvSpPr>
          <p:spPr bwMode="auto">
            <a:xfrm>
              <a:off x="279" y="254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arrow" w="med" len="med"/>
              <a:tailEnd type="arrow" w="med" len="med"/>
            </a:ln>
            <a:effectLst/>
          </p:spPr>
          <p:txBody>
            <a:bodyPr/>
            <a:lstStyle/>
            <a:p>
              <a:endParaRPr lang="en-US" i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279" y="2564"/>
              <a:ext cx="18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i="1">
                  <a:latin typeface="Arial" pitchFamily="34" charset="0"/>
                  <a:cs typeface="Arial" pitchFamily="34" charset="0"/>
                </a:rPr>
                <a:t>x</a:t>
              </a:r>
            </a:p>
          </p:txBody>
        </p:sp>
      </p:grpSp>
      <p:sp>
        <p:nvSpPr>
          <p:cNvPr id="56" name="Text Box 56"/>
          <p:cNvSpPr txBox="1">
            <a:spLocks noChangeArrowheads="1"/>
          </p:cNvSpPr>
          <p:nvPr/>
        </p:nvSpPr>
        <p:spPr bwMode="auto">
          <a:xfrm>
            <a:off x="1880955" y="6172200"/>
            <a:ext cx="6848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itchFamily="34" charset="0"/>
                <a:cs typeface="Arial" pitchFamily="34" charset="0"/>
              </a:rPr>
              <a:t>Not 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en-US" dirty="0">
                <a:latin typeface="Arial" pitchFamily="34" charset="0"/>
                <a:cs typeface="Arial" pitchFamily="34" charset="0"/>
              </a:rPr>
              <a:t>used</a:t>
            </a:r>
            <a:endParaRPr lang="en-US" baseline="-25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0800000" flipV="1">
            <a:off x="3173188" y="4953000"/>
            <a:ext cx="731520" cy="1022350"/>
          </a:xfrm>
          <a:prstGeom prst="bentConnector3">
            <a:avLst>
              <a:gd name="adj1" fmla="val 50000"/>
            </a:avLst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0800000">
            <a:off x="3257958" y="3524363"/>
            <a:ext cx="640080" cy="882649"/>
          </a:xfrm>
          <a:prstGeom prst="bentConnector3">
            <a:avLst>
              <a:gd name="adj1" fmla="val 58542"/>
            </a:avLst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3300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96" grpId="0"/>
      <p:bldP spid="33" grpId="0"/>
      <p:bldP spid="39" grpId="0" animBg="1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BALANCE: General Result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</p:spPr>
        <p:txBody>
          <a:bodyPr/>
          <a:lstStyle/>
          <a:p>
            <a:r>
              <a:rPr lang="en-US" b="1" dirty="0">
                <a:solidFill>
                  <a:srgbClr val="D60093"/>
                </a:solidFill>
              </a:rPr>
              <a:t>In the general case with </a:t>
            </a:r>
            <a:r>
              <a:rPr lang="en-US" b="1" i="1" dirty="0">
                <a:solidFill>
                  <a:srgbClr val="D60093"/>
                </a:solidFill>
              </a:rPr>
              <a:t>N</a:t>
            </a:r>
            <a:r>
              <a:rPr lang="en-US" b="1" dirty="0">
                <a:solidFill>
                  <a:srgbClr val="D60093"/>
                </a:solidFill>
              </a:rPr>
              <a:t> advertisers, worst competitive ratio of BALANCE is </a:t>
            </a:r>
            <a:r>
              <a:rPr lang="en-US" b="1" dirty="0">
                <a:solidFill>
                  <a:srgbClr val="0000FF"/>
                </a:solidFill>
              </a:rPr>
              <a:t>1–1/e = approx. 0.63</a:t>
            </a:r>
          </a:p>
          <a:p>
            <a:pPr lvl="1"/>
            <a:r>
              <a:rPr lang="en-US" dirty="0"/>
              <a:t>Interestingly, no online algorithm has a better competitive </a:t>
            </a:r>
            <a:r>
              <a:rPr lang="en-US"/>
              <a:t>ratio!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49607817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685800" y="3203448"/>
            <a:ext cx="8077200" cy="167335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Recommender Systems:</a:t>
            </a:r>
            <a:br>
              <a:rPr lang="en-US" sz="4800" dirty="0"/>
            </a:br>
            <a:r>
              <a:rPr lang="sl-SI" sz="4400" dirty="0"/>
              <a:t>Con</a:t>
            </a:r>
            <a:r>
              <a:rPr lang="en-US" sz="4400" dirty="0"/>
              <a:t>t</a:t>
            </a:r>
            <a:r>
              <a:rPr lang="sl-SI" sz="4400" dirty="0"/>
              <a:t>e</a:t>
            </a:r>
            <a:r>
              <a:rPr lang="en-US" sz="4400" dirty="0"/>
              <a:t>n</a:t>
            </a:r>
            <a:r>
              <a:rPr lang="sl-SI" sz="4400" dirty="0"/>
              <a:t>t</a:t>
            </a:r>
            <a:r>
              <a:rPr lang="en-US" sz="4400" dirty="0"/>
              <a:t>-based Systems &amp; Collaborative Filtering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3923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/>
              <a:t>Example: Recommender Systems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419600"/>
            <a:ext cx="4038600" cy="19351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Customer X</a:t>
            </a:r>
          </a:p>
          <a:p>
            <a:pPr lvl="1"/>
            <a:r>
              <a:rPr lang="en-US" dirty="0"/>
              <a:t>Buys Metallica CD</a:t>
            </a:r>
          </a:p>
          <a:p>
            <a:pPr lvl="1"/>
            <a:r>
              <a:rPr lang="en-US" dirty="0"/>
              <a:t>Buys </a:t>
            </a:r>
            <a:r>
              <a:rPr lang="en-US" dirty="0" err="1"/>
              <a:t>Megadeth</a:t>
            </a:r>
            <a:r>
              <a:rPr lang="en-US" dirty="0"/>
              <a:t> CD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4419600"/>
            <a:ext cx="4419600" cy="24384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Customer Y</a:t>
            </a:r>
          </a:p>
          <a:p>
            <a:pPr lvl="1"/>
            <a:r>
              <a:rPr lang="en-US" dirty="0"/>
              <a:t>Does search on Metallica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Recommender system suggests </a:t>
            </a:r>
            <a:r>
              <a:rPr lang="en-US" dirty="0" err="1">
                <a:solidFill>
                  <a:srgbClr val="008000"/>
                </a:solidFill>
              </a:rPr>
              <a:t>Megadeth</a:t>
            </a:r>
            <a:r>
              <a:rPr lang="en-US" dirty="0">
                <a:solidFill>
                  <a:srgbClr val="008000"/>
                </a:solidFill>
              </a:rPr>
              <a:t> from data collected about customer </a:t>
            </a:r>
            <a:r>
              <a:rPr lang="en-US" b="1" dirty="0">
                <a:solidFill>
                  <a:srgbClr val="008000"/>
                </a:solidFill>
              </a:rPr>
              <a:t>X</a:t>
            </a:r>
          </a:p>
        </p:txBody>
      </p:sp>
      <p:pic>
        <p:nvPicPr>
          <p:cNvPr id="18439" name="Picture 7" descr="classi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2323983" cy="3200400"/>
          </a:xfrm>
          <a:prstGeom prst="rect">
            <a:avLst/>
          </a:prstGeom>
          <a:noFill/>
        </p:spPr>
      </p:pic>
      <p:pic>
        <p:nvPicPr>
          <p:cNvPr id="18440" name="Picture 8" descr="aliv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312" y="1143001"/>
            <a:ext cx="3189288" cy="3200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88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2" name="Picture 22" descr="http://blog.hubspot.com/Portals/249/images/amazon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752600"/>
            <a:ext cx="1796244" cy="666750"/>
          </a:xfrm>
          <a:prstGeom prst="rect">
            <a:avLst/>
          </a:prstGeom>
          <a:noFill/>
        </p:spPr>
      </p:pic>
      <p:pic>
        <p:nvPicPr>
          <p:cNvPr id="51220" name="Picture 20" descr="http://4.bp.blogspot.com/_zmoEeqomXD4/SjftFPB6UTI/AAAAAAAACZE/gxQm5CcUp_k/s400/del.icio.us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2438400"/>
            <a:ext cx="1562100" cy="1562100"/>
          </a:xfrm>
          <a:prstGeom prst="rect">
            <a:avLst/>
          </a:prstGeom>
          <a:noFill/>
        </p:spPr>
      </p:pic>
      <p:pic>
        <p:nvPicPr>
          <p:cNvPr id="51216" name="Picture 16" descr="http://upload.moldova.org/IT/logos/youtube_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5029200"/>
            <a:ext cx="1219200" cy="1219201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Recommendations </a:t>
            </a:r>
          </a:p>
        </p:txBody>
      </p:sp>
      <p:sp>
        <p:nvSpPr>
          <p:cNvPr id="16387" name="AutoShape 4"/>
          <p:cNvSpPr>
            <a:spLocks noChangeArrowheads="1"/>
          </p:cNvSpPr>
          <p:nvPr/>
        </p:nvSpPr>
        <p:spPr bwMode="auto">
          <a:xfrm>
            <a:off x="1600200" y="4419600"/>
            <a:ext cx="1371600" cy="1066800"/>
          </a:xfrm>
          <a:prstGeom prst="can">
            <a:avLst>
              <a:gd name="adj" fmla="val 25000"/>
            </a:avLst>
          </a:prstGeom>
          <a:solidFill>
            <a:srgbClr val="99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effectLst/>
                <a:latin typeface="Arial" pitchFamily="34" charset="0"/>
                <a:cs typeface="Arial" pitchFamily="34" charset="0"/>
              </a:rPr>
              <a:t>Items</a:t>
            </a:r>
          </a:p>
        </p:txBody>
      </p:sp>
      <p:pic>
        <p:nvPicPr>
          <p:cNvPr id="16388" name="Picture 5" descr="MCBS01705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11188" y="3048000"/>
            <a:ext cx="1293812" cy="1219200"/>
            <a:chOff x="385" y="1920"/>
            <a:chExt cx="815" cy="768"/>
          </a:xfrm>
        </p:grpSpPr>
        <p:sp>
          <p:nvSpPr>
            <p:cNvPr id="11273" name="AutoShape 9"/>
            <p:cNvSpPr>
              <a:spLocks noChangeArrowheads="1"/>
            </p:cNvSpPr>
            <p:nvPr/>
          </p:nvSpPr>
          <p:spPr bwMode="auto">
            <a:xfrm>
              <a:off x="1056" y="1920"/>
              <a:ext cx="144" cy="768"/>
            </a:xfrm>
            <a:prstGeom prst="downArrow">
              <a:avLst>
                <a:gd name="adj1" fmla="val 50000"/>
                <a:gd name="adj2" fmla="val 1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5" name="Text Box 11"/>
            <p:cNvSpPr txBox="1">
              <a:spLocks noChangeArrowheads="1"/>
            </p:cNvSpPr>
            <p:nvPr/>
          </p:nvSpPr>
          <p:spPr bwMode="auto">
            <a:xfrm>
              <a:off x="385" y="2119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Search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438400" y="3048000"/>
            <a:ext cx="2768601" cy="1143000"/>
            <a:chOff x="1536" y="1920"/>
            <a:chExt cx="1744" cy="720"/>
          </a:xfrm>
        </p:grpSpPr>
        <p:sp>
          <p:nvSpPr>
            <p:cNvPr id="11274" name="AutoShape 10"/>
            <p:cNvSpPr>
              <a:spLocks noChangeArrowheads="1"/>
            </p:cNvSpPr>
            <p:nvPr/>
          </p:nvSpPr>
          <p:spPr bwMode="auto">
            <a:xfrm>
              <a:off x="1536" y="1920"/>
              <a:ext cx="144" cy="720"/>
            </a:xfrm>
            <a:prstGeom prst="upArrow">
              <a:avLst>
                <a:gd name="adj1" fmla="val 50000"/>
                <a:gd name="adj2" fmla="val 1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3" name="Text Box 12"/>
            <p:cNvSpPr txBox="1">
              <a:spLocks noChangeArrowheads="1"/>
            </p:cNvSpPr>
            <p:nvPr/>
          </p:nvSpPr>
          <p:spPr bwMode="auto">
            <a:xfrm>
              <a:off x="1718" y="2119"/>
              <a:ext cx="156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effectLst/>
                  <a:latin typeface="Arial" pitchFamily="34" charset="0"/>
                  <a:cs typeface="Arial" pitchFamily="34" charset="0"/>
                </a:rPr>
                <a:t>Recommendations</a:t>
              </a:r>
            </a:p>
          </p:txBody>
        </p:sp>
      </p:grpSp>
      <p:sp>
        <p:nvSpPr>
          <p:cNvPr id="16391" name="Text Box 13"/>
          <p:cNvSpPr txBox="1">
            <a:spLocks noChangeArrowheads="1"/>
          </p:cNvSpPr>
          <p:nvPr/>
        </p:nvSpPr>
        <p:spPr bwMode="auto">
          <a:xfrm>
            <a:off x="3048000" y="4724400"/>
            <a:ext cx="26196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Products, web sites, </a:t>
            </a:r>
            <a:br>
              <a:rPr lang="en-US" sz="2000" dirty="0">
                <a:effectLst/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effectLst/>
                <a:latin typeface="Arial" pitchFamily="34" charset="0"/>
                <a:cs typeface="Arial" pitchFamily="34" charset="0"/>
              </a:rPr>
              <a:t>blogs, news items, …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pic>
        <p:nvPicPr>
          <p:cNvPr id="51204" name="Picture 4" descr="Pandora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5425" y="1571042"/>
            <a:ext cx="762000" cy="762001"/>
          </a:xfrm>
          <a:prstGeom prst="rect">
            <a:avLst/>
          </a:prstGeom>
          <a:noFill/>
        </p:spPr>
      </p:pic>
      <p:pic>
        <p:nvPicPr>
          <p:cNvPr id="51206" name="Picture 6" descr="http://scrapetv.com/News/News%20Pages/Business/images-5/netflix-log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97825" y="2511425"/>
            <a:ext cx="993775" cy="993775"/>
          </a:xfrm>
          <a:prstGeom prst="rect">
            <a:avLst/>
          </a:prstGeom>
          <a:noFill/>
        </p:spPr>
      </p:pic>
      <p:pic>
        <p:nvPicPr>
          <p:cNvPr id="51208" name="Picture 8" descr="http://www.growyourwritingbusiness.com/images/stumbleupon_logo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6625" y="2438400"/>
            <a:ext cx="1852078" cy="533400"/>
          </a:xfrm>
          <a:prstGeom prst="rect">
            <a:avLst/>
          </a:prstGeom>
          <a:noFill/>
        </p:spPr>
      </p:pic>
      <p:pic>
        <p:nvPicPr>
          <p:cNvPr id="51210" name="Picture 10" descr="http://admintell.napco.com/ee/images/uploads/appletell/618px-Last.fm_logo_.svg_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75" y="4238042"/>
            <a:ext cx="1609725" cy="86735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5334000" y="1371600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>
                <a:solidFill>
                  <a:srgbClr val="0000FF"/>
                </a:solidFill>
              </a:rPr>
              <a:t>Examples:</a:t>
            </a:r>
          </a:p>
        </p:txBody>
      </p:sp>
      <p:pic>
        <p:nvPicPr>
          <p:cNvPr id="51212" name="Picture 12" descr="http://upload.wikimedia.org/wikipedia/commons/5/52/Movielens-helping.gi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629400" y="3676649"/>
            <a:ext cx="2238375" cy="438151"/>
          </a:xfrm>
          <a:prstGeom prst="rect">
            <a:avLst/>
          </a:prstGeom>
          <a:noFill/>
        </p:spPr>
      </p:pic>
      <p:pic>
        <p:nvPicPr>
          <p:cNvPr id="51214" name="Picture 14" descr="http://blog.ithenticate.com/wp-content/uploads/2010/11/google-news-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67600" y="4229100"/>
            <a:ext cx="1428750" cy="952500"/>
          </a:xfrm>
          <a:prstGeom prst="rect">
            <a:avLst/>
          </a:prstGeom>
          <a:noFill/>
        </p:spPr>
      </p:pic>
      <p:pic>
        <p:nvPicPr>
          <p:cNvPr id="51218" name="Picture 18" descr="http://beefjack.com/files/2010/04/xbox-live-arcade.thumbnai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96200" y="4953000"/>
            <a:ext cx="1295400" cy="1295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83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610600" cy="987552"/>
          </a:xfrm>
        </p:spPr>
        <p:txBody>
          <a:bodyPr/>
          <a:lstStyle/>
          <a:p>
            <a:pPr eaLnBrk="1" hangingPunct="1"/>
            <a:r>
              <a:rPr lang="en-US" dirty="0"/>
              <a:t>From Scarcity to Abundance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00FF"/>
                </a:solidFill>
              </a:rPr>
              <a:t>Shelf space is a scarce commodity for traditional retailers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Also: TV networks, movie theaters,…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66"/>
                </a:solidFill>
              </a:rPr>
              <a:t>Web enables near-zero-cost dissemination </a:t>
            </a:r>
            <a:br>
              <a:rPr lang="en-US" b="1" dirty="0">
                <a:solidFill>
                  <a:srgbClr val="FF0066"/>
                </a:solidFill>
              </a:rPr>
            </a:br>
            <a:r>
              <a:rPr lang="en-US" b="1" dirty="0">
                <a:solidFill>
                  <a:srgbClr val="FF0066"/>
                </a:solidFill>
              </a:rPr>
              <a:t>of information about products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From scarcity to abundance</a:t>
            </a:r>
          </a:p>
          <a:p>
            <a:pPr lvl="8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008000"/>
                </a:solidFill>
              </a:rPr>
              <a:t>More choice necessitates better filters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Recommendation engines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How </a:t>
            </a:r>
            <a:r>
              <a:rPr lang="en-US" b="1" dirty="0">
                <a:solidFill>
                  <a:srgbClr val="0000FF"/>
                </a:solidFill>
              </a:rPr>
              <a:t>Into Thin Air </a:t>
            </a:r>
            <a:r>
              <a:rPr lang="en-US" dirty="0"/>
              <a:t>made </a:t>
            </a:r>
            <a:r>
              <a:rPr lang="en-US" b="1" dirty="0">
                <a:solidFill>
                  <a:srgbClr val="0000FF"/>
                </a:solidFill>
              </a:rPr>
              <a:t>Touching the Void</a:t>
            </a:r>
            <a:r>
              <a:rPr lang="en-US" dirty="0">
                <a:solidFill>
                  <a:srgbClr val="0000FF"/>
                </a:solidFill>
              </a:rPr>
              <a:t>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/>
              <a:t>a bestseller: </a:t>
            </a:r>
            <a:r>
              <a:rPr lang="en-US" sz="2000" dirty="0">
                <a:hlinkClick r:id="rId3"/>
              </a:rPr>
              <a:t>http://www.wired.com/wired/archive/12.10/tail.html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990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Sidenote</a:t>
            </a:r>
            <a:r>
              <a:rPr lang="en-US" dirty="0"/>
              <a:t>: The Long Tail</a:t>
            </a:r>
          </a:p>
        </p:txBody>
      </p:sp>
      <p:pic>
        <p:nvPicPr>
          <p:cNvPr id="20483" name="Picture 3" descr="Anatomy e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2437"/>
            <a:ext cx="9144000" cy="554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471671" y="6361952"/>
            <a:ext cx="204575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Source: Chris Anderson (2004)</a:t>
            </a:r>
          </a:p>
        </p:txBody>
      </p:sp>
      <p:pic>
        <p:nvPicPr>
          <p:cNvPr id="7" name="Picture 2" descr="Full-size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106839"/>
            <a:ext cx="4343400" cy="1855817"/>
          </a:xfrm>
          <a:prstGeom prst="rect">
            <a:avLst/>
          </a:prstGeom>
          <a:noFill/>
        </p:spPr>
      </p:pic>
      <p:pic>
        <p:nvPicPr>
          <p:cNvPr id="4710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1124712"/>
            <a:ext cx="3657600" cy="363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532712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Recommendations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Editorial and hand curated</a:t>
            </a:r>
          </a:p>
          <a:p>
            <a:pPr lvl="1"/>
            <a:r>
              <a:rPr lang="en-US" dirty="0"/>
              <a:t>List of favorites</a:t>
            </a:r>
          </a:p>
          <a:p>
            <a:pPr lvl="1"/>
            <a:r>
              <a:rPr lang="en-US" dirty="0"/>
              <a:t>Lists of “essential” items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Simple aggregates</a:t>
            </a:r>
          </a:p>
          <a:p>
            <a:pPr lvl="1" eaLnBrk="1" hangingPunct="1"/>
            <a:r>
              <a:rPr lang="en-US" dirty="0"/>
              <a:t>Top 10, Most Popular, Recent Uploads</a:t>
            </a:r>
          </a:p>
          <a:p>
            <a:pPr lvl="8"/>
            <a:endParaRPr lang="en-US" dirty="0">
              <a:solidFill>
                <a:srgbClr val="FF0066"/>
              </a:solidFill>
            </a:endParaRPr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Tailored to individual users</a:t>
            </a:r>
          </a:p>
          <a:p>
            <a:pPr lvl="1" eaLnBrk="1" hangingPunct="1"/>
            <a:r>
              <a:rPr lang="en-US" dirty="0"/>
              <a:t>Amazon, Netflix, …</a:t>
            </a:r>
          </a:p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117157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Formal 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b="1" i="1" dirty="0"/>
              <a:t>X</a:t>
            </a:r>
            <a:r>
              <a:rPr lang="en-US" sz="3600" dirty="0"/>
              <a:t> = set of </a:t>
            </a:r>
            <a:r>
              <a:rPr lang="en-US" sz="3600" b="1" dirty="0">
                <a:solidFill>
                  <a:srgbClr val="008000"/>
                </a:solidFill>
              </a:rPr>
              <a:t>Customers</a:t>
            </a:r>
          </a:p>
          <a:p>
            <a:pPr eaLnBrk="1" hangingPunct="1"/>
            <a:r>
              <a:rPr lang="en-US" sz="3600" b="1" i="1" dirty="0"/>
              <a:t>S</a:t>
            </a:r>
            <a:r>
              <a:rPr lang="en-US" sz="3600" dirty="0"/>
              <a:t> = set of </a:t>
            </a:r>
            <a:r>
              <a:rPr lang="en-US" sz="3600" b="1" dirty="0">
                <a:solidFill>
                  <a:srgbClr val="0000FF"/>
                </a:solidFill>
              </a:rPr>
              <a:t>Items</a:t>
            </a:r>
          </a:p>
          <a:p>
            <a:pPr lvl="8"/>
            <a:endParaRPr lang="en-US" sz="2000" dirty="0"/>
          </a:p>
          <a:p>
            <a:pPr eaLnBrk="1" hangingPunct="1"/>
            <a:r>
              <a:rPr lang="en-US" sz="3600" b="1" dirty="0">
                <a:solidFill>
                  <a:srgbClr val="FF0066"/>
                </a:solidFill>
              </a:rPr>
              <a:t>Utility function</a:t>
            </a:r>
            <a:r>
              <a:rPr lang="en-US" sz="3600" dirty="0"/>
              <a:t> </a:t>
            </a:r>
            <a:r>
              <a:rPr lang="en-US" sz="3600" b="1" i="1" dirty="0"/>
              <a:t>u</a:t>
            </a:r>
            <a:r>
              <a:rPr lang="en-US" sz="3600" dirty="0"/>
              <a:t>: </a:t>
            </a:r>
            <a:r>
              <a:rPr lang="en-US" sz="3600" b="1" i="1" dirty="0"/>
              <a:t>X</a:t>
            </a:r>
            <a:r>
              <a:rPr lang="en-US" sz="3600" dirty="0"/>
              <a:t> </a:t>
            </a:r>
            <a:r>
              <a:rPr lang="en-US" sz="3600" dirty="0">
                <a:latin typeface="cmsy10" pitchFamily="1" charset="0"/>
              </a:rPr>
              <a:t>× </a:t>
            </a:r>
            <a:r>
              <a:rPr lang="en-US" sz="3600" b="1" i="1" dirty="0"/>
              <a:t>S</a:t>
            </a:r>
            <a:r>
              <a:rPr lang="en-US" sz="3600" dirty="0"/>
              <a:t> </a:t>
            </a:r>
            <a:r>
              <a:rPr lang="en-US" sz="3600" dirty="0">
                <a:sym typeface="Wingdings" charset="2"/>
              </a:rPr>
              <a:t></a:t>
            </a:r>
            <a:r>
              <a:rPr lang="en-US" sz="3600" dirty="0"/>
              <a:t> </a:t>
            </a:r>
            <a:r>
              <a:rPr lang="en-US" sz="3600" b="1" i="1" dirty="0"/>
              <a:t>R</a:t>
            </a:r>
          </a:p>
          <a:p>
            <a:pPr lvl="1" eaLnBrk="1" hangingPunct="1"/>
            <a:r>
              <a:rPr lang="en-US" sz="3200" b="1" i="1" dirty="0"/>
              <a:t>R</a:t>
            </a:r>
            <a:r>
              <a:rPr lang="en-US" sz="3200" i="1" dirty="0"/>
              <a:t> </a:t>
            </a:r>
            <a:r>
              <a:rPr lang="en-US" sz="3200" dirty="0"/>
              <a:t>= set of ratings</a:t>
            </a:r>
          </a:p>
          <a:p>
            <a:pPr lvl="1" eaLnBrk="1" hangingPunct="1"/>
            <a:r>
              <a:rPr lang="en-US" sz="3200" b="1" i="1" dirty="0"/>
              <a:t>R</a:t>
            </a:r>
            <a:r>
              <a:rPr lang="en-US" sz="3200" dirty="0"/>
              <a:t> is a totally ordered set</a:t>
            </a:r>
          </a:p>
          <a:p>
            <a:pPr lvl="1" eaLnBrk="1" hangingPunct="1"/>
            <a:r>
              <a:rPr lang="en-US" sz="3200" dirty="0"/>
              <a:t>e.g., </a:t>
            </a:r>
            <a:r>
              <a:rPr lang="en-US" sz="3200" b="1" dirty="0"/>
              <a:t>0-5</a:t>
            </a:r>
            <a:r>
              <a:rPr lang="en-US" sz="3200" dirty="0"/>
              <a:t> stars, real number in </a:t>
            </a:r>
            <a:r>
              <a:rPr lang="en-US" sz="3200" b="1" dirty="0"/>
              <a:t>[0,1]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6953212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Utility Matrix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133600" y="2209800"/>
          <a:ext cx="4802187" cy="346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1231560" imgH="888840" progId="Equation.3">
                  <p:embed/>
                </p:oleObj>
              </mc:Choice>
              <mc:Fallback>
                <p:oleObj name="Equation" r:id="rId4" imgW="1231560" imgH="888840" progId="Equation.3">
                  <p:embed/>
                  <p:pic>
                    <p:nvPicPr>
                      <p:cNvPr id="266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209800"/>
                        <a:ext cx="4802187" cy="346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2" name="Text Box 42"/>
          <p:cNvSpPr txBox="1">
            <a:spLocks noChangeArrowheads="1"/>
          </p:cNvSpPr>
          <p:nvPr/>
        </p:nvSpPr>
        <p:spPr bwMode="auto">
          <a:xfrm>
            <a:off x="2117725" y="1335087"/>
            <a:ext cx="9794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Avatar</a:t>
            </a:r>
          </a:p>
        </p:txBody>
      </p: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516312" y="1335087"/>
            <a:ext cx="874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LOTR</a:t>
            </a:r>
          </a:p>
        </p:txBody>
      </p:sp>
      <p:sp>
        <p:nvSpPr>
          <p:cNvPr id="20525" name="Text Box 45"/>
          <p:cNvSpPr txBox="1">
            <a:spLocks noChangeArrowheads="1"/>
          </p:cNvSpPr>
          <p:nvPr/>
        </p:nvSpPr>
        <p:spPr bwMode="auto">
          <a:xfrm>
            <a:off x="4675187" y="1335087"/>
            <a:ext cx="93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</a:p>
        </p:txBody>
      </p:sp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6122987" y="1335087"/>
            <a:ext cx="10398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Pirates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773112" y="2309812"/>
            <a:ext cx="790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Alice</a:t>
            </a:r>
          </a:p>
        </p:txBody>
      </p:sp>
      <p:sp>
        <p:nvSpPr>
          <p:cNvPr id="20528" name="Text Box 48"/>
          <p:cNvSpPr txBox="1">
            <a:spLocks noChangeArrowheads="1"/>
          </p:cNvSpPr>
          <p:nvPr/>
        </p:nvSpPr>
        <p:spPr bwMode="auto">
          <a:xfrm>
            <a:off x="773112" y="3148012"/>
            <a:ext cx="67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Bob</a:t>
            </a:r>
          </a:p>
        </p:txBody>
      </p:sp>
      <p:sp>
        <p:nvSpPr>
          <p:cNvPr id="20529" name="Text Box 49"/>
          <p:cNvSpPr txBox="1">
            <a:spLocks noChangeArrowheads="1"/>
          </p:cNvSpPr>
          <p:nvPr/>
        </p:nvSpPr>
        <p:spPr bwMode="auto">
          <a:xfrm>
            <a:off x="773112" y="4138612"/>
            <a:ext cx="833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Carol</a:t>
            </a:r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773112" y="4976812"/>
            <a:ext cx="87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David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2198711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Matching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45060" name="Oval 4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1" name="Oval 5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2" name="Oval 6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3" name="Oval 7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7" name="Oval 11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68" name="Line 12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13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Line 14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15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16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4" name="Line 18"/>
            <p:cNvSpPr>
              <a:spLocks noChangeShapeType="1"/>
            </p:cNvSpPr>
            <p:nvPr/>
          </p:nvSpPr>
          <p:spPr bwMode="auto">
            <a:xfrm flipV="1">
              <a:off x="2057400" y="1905000"/>
              <a:ext cx="1371600" cy="1600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Text Box 19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45076" name="Text Box 20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45077" name="Text Box 21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45078" name="Text Box 22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45079" name="Text Box 23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45080" name="Text Box 24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45081" name="Text Box 25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45082" name="Text Box 26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45084" name="Oval 28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Oval 29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Text Box 30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Boys</a:t>
              </a:r>
            </a:p>
          </p:txBody>
        </p:sp>
        <p:sp>
          <p:nvSpPr>
            <p:cNvPr id="45088" name="Text Box 32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Girls</a:t>
              </a:r>
            </a:p>
          </p:txBody>
        </p:sp>
        <p:sp>
          <p:nvSpPr>
            <p:cNvPr id="45064" name="Oval 8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1677532" y="4876800"/>
            <a:ext cx="664932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Nodes: Boys and Girls; Edges: Preferences</a:t>
            </a:r>
          </a:p>
          <a:p>
            <a:pPr algn="ctr"/>
            <a: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Goal: Match boys to girls so that maximum </a:t>
            </a:r>
            <a:b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number of preferences is satisfied</a:t>
            </a:r>
          </a:p>
        </p:txBody>
      </p:sp>
    </p:spTree>
    <p:extLst>
      <p:ext uri="{BB962C8B-B14F-4D97-AF65-F5344CB8AC3E}">
        <p14:creationId xmlns:p14="http://schemas.microsoft.com/office/powerpoint/2010/main" val="2959619902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Key Problems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686800" cy="5257801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(1)</a:t>
            </a:r>
            <a:r>
              <a:rPr lang="en-US" b="1" dirty="0">
                <a:solidFill>
                  <a:srgbClr val="0000FF"/>
                </a:solidFill>
              </a:rPr>
              <a:t> Gathering “known” ratings for matrix</a:t>
            </a:r>
          </a:p>
          <a:p>
            <a:pPr lvl="1"/>
            <a:r>
              <a:rPr lang="en-US" dirty="0"/>
              <a:t>How to collect the data in the utility matrix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(2)</a:t>
            </a:r>
            <a:r>
              <a:rPr lang="en-US" b="1" dirty="0">
                <a:solidFill>
                  <a:srgbClr val="0000FF"/>
                </a:solidFill>
              </a:rPr>
              <a:t> Extrapolate unknown ratings from the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known ones</a:t>
            </a:r>
          </a:p>
          <a:p>
            <a:pPr lvl="1"/>
            <a:r>
              <a:rPr lang="en-US" dirty="0"/>
              <a:t>Mainly interested in high unknown ratings</a:t>
            </a:r>
          </a:p>
          <a:p>
            <a:pPr lvl="2"/>
            <a:r>
              <a:rPr lang="en-US" dirty="0"/>
              <a:t>We are not interested in knowing what you don’t like </a:t>
            </a:r>
            <a:br>
              <a:rPr lang="en-US" dirty="0"/>
            </a:br>
            <a:r>
              <a:rPr lang="en-US" dirty="0"/>
              <a:t>but what you like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(3)</a:t>
            </a:r>
            <a:r>
              <a:rPr lang="en-US" b="1" dirty="0">
                <a:solidFill>
                  <a:srgbClr val="0000FF"/>
                </a:solidFill>
              </a:rPr>
              <a:t> Evaluating extrapolation methods</a:t>
            </a:r>
          </a:p>
          <a:p>
            <a:pPr lvl="1"/>
            <a:r>
              <a:rPr lang="en-US" dirty="0"/>
              <a:t>How to measure success/performance of</a:t>
            </a:r>
            <a:br>
              <a:rPr lang="en-US" dirty="0"/>
            </a:br>
            <a:r>
              <a:rPr lang="en-US" dirty="0"/>
              <a:t>recommendation methods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7375491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(1) Gathering Ratings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Explicit</a:t>
            </a:r>
          </a:p>
          <a:p>
            <a:pPr lvl="1" eaLnBrk="1" hangingPunct="1"/>
            <a:r>
              <a:rPr lang="en-US" dirty="0"/>
              <a:t>Ask people to rate items</a:t>
            </a:r>
          </a:p>
          <a:p>
            <a:pPr lvl="1" eaLnBrk="1" hangingPunct="1"/>
            <a:r>
              <a:rPr lang="en-US" dirty="0"/>
              <a:t>Doesn’t work well in practice – people </a:t>
            </a:r>
            <a:br>
              <a:rPr lang="en-US" dirty="0"/>
            </a:br>
            <a:r>
              <a:rPr lang="en-US" dirty="0"/>
              <a:t>can’t be bothered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Implicit</a:t>
            </a:r>
          </a:p>
          <a:p>
            <a:pPr lvl="1" eaLnBrk="1" hangingPunct="1"/>
            <a:r>
              <a:rPr lang="en-US" dirty="0"/>
              <a:t>Learn ratings from user actions</a:t>
            </a:r>
          </a:p>
          <a:p>
            <a:pPr lvl="2"/>
            <a:r>
              <a:rPr lang="en-US" dirty="0"/>
              <a:t>E.g., purchase implies high rating</a:t>
            </a:r>
          </a:p>
          <a:p>
            <a:pPr lvl="1" eaLnBrk="1" hangingPunct="1"/>
            <a:r>
              <a:rPr lang="en-US" dirty="0"/>
              <a:t>What about low ratings?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90376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(2) Extrapolating Utilities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66"/>
                </a:solidFill>
              </a:rPr>
              <a:t>Key problem: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/>
              <a:t>Utility matrix </a:t>
            </a:r>
            <a:r>
              <a:rPr lang="en-US" b="1" i="1" dirty="0"/>
              <a:t>U</a:t>
            </a:r>
            <a:r>
              <a:rPr lang="en-US" dirty="0"/>
              <a:t> is </a:t>
            </a:r>
            <a:r>
              <a:rPr lang="en-US" b="1" dirty="0"/>
              <a:t>sparse</a:t>
            </a:r>
          </a:p>
          <a:p>
            <a:pPr lvl="1" eaLnBrk="1" hangingPunct="1"/>
            <a:r>
              <a:rPr lang="en-US" dirty="0"/>
              <a:t>Most people have not rated most items</a:t>
            </a:r>
          </a:p>
          <a:p>
            <a:pPr lvl="1" eaLnBrk="1" hangingPunct="1"/>
            <a:r>
              <a:rPr lang="en-US" b="1" dirty="0">
                <a:solidFill>
                  <a:srgbClr val="008000"/>
                </a:solidFill>
              </a:rPr>
              <a:t>Cold start: </a:t>
            </a:r>
          </a:p>
          <a:p>
            <a:pPr lvl="2"/>
            <a:r>
              <a:rPr lang="en-US" dirty="0"/>
              <a:t>New items have no ratings</a:t>
            </a:r>
          </a:p>
          <a:p>
            <a:pPr lvl="2"/>
            <a:r>
              <a:rPr lang="en-US" dirty="0"/>
              <a:t>New users have no history</a:t>
            </a:r>
          </a:p>
          <a:p>
            <a:pPr lvl="8"/>
            <a:endParaRPr lang="en-US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Three approaches to recommender systems:</a:t>
            </a:r>
          </a:p>
          <a:p>
            <a:pPr lvl="1" eaLnBrk="1" hangingPunct="1"/>
            <a:r>
              <a:rPr lang="en-US" b="1" dirty="0"/>
              <a:t>1)</a:t>
            </a:r>
            <a:r>
              <a:rPr lang="en-US" dirty="0"/>
              <a:t> Content-based</a:t>
            </a:r>
          </a:p>
          <a:p>
            <a:pPr lvl="1" eaLnBrk="1" hangingPunct="1"/>
            <a:r>
              <a:rPr lang="en-US" b="1" dirty="0"/>
              <a:t>2)</a:t>
            </a:r>
            <a:r>
              <a:rPr lang="en-US" dirty="0"/>
              <a:t> Collaborative</a:t>
            </a:r>
          </a:p>
          <a:p>
            <a:pPr lvl="1" eaLnBrk="1" hangingPunct="1"/>
            <a:r>
              <a:rPr lang="en-US" b="1" dirty="0"/>
              <a:t>3)</a:t>
            </a:r>
            <a:r>
              <a:rPr lang="en-US" dirty="0"/>
              <a:t> Latent factor based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64571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Content-based </a:t>
            </a:r>
            <a:br>
              <a:rPr lang="en-US" dirty="0"/>
            </a:br>
            <a:r>
              <a:rPr lang="en-US" dirty="0"/>
              <a:t>Recommender Systems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150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839200" cy="98755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Content-based Recommendations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D60093"/>
                </a:solidFill>
              </a:rPr>
              <a:t>Main idea: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Recommend items to customer </a:t>
            </a:r>
            <a:r>
              <a:rPr lang="en-US" b="1" i="1" dirty="0"/>
              <a:t>x</a:t>
            </a:r>
            <a:r>
              <a:rPr lang="en-US" dirty="0"/>
              <a:t> similar to previous items rated highly by </a:t>
            </a:r>
            <a:r>
              <a:rPr lang="en-US" b="1" i="1" dirty="0"/>
              <a:t>x</a:t>
            </a:r>
          </a:p>
          <a:p>
            <a:pPr marL="118872" indent="0" eaLnBrk="1" hangingPunct="1">
              <a:buNone/>
            </a:pPr>
            <a:endParaRPr lang="en-US" b="1" i="1" dirty="0"/>
          </a:p>
          <a:p>
            <a:pPr marL="118872" indent="0" eaLnBrk="1" hangingPunct="1">
              <a:buNone/>
            </a:pPr>
            <a:r>
              <a:rPr lang="en-US" b="1" i="1" dirty="0"/>
              <a:t>Example:</a:t>
            </a:r>
            <a:endParaRPr lang="en-US" b="1" dirty="0"/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Movie recommendations</a:t>
            </a:r>
          </a:p>
          <a:p>
            <a:pPr lvl="1" eaLnBrk="1" hangingPunct="1"/>
            <a:r>
              <a:rPr lang="en-US" dirty="0"/>
              <a:t>Recommend movies with same actor(s), </a:t>
            </a:r>
            <a:br>
              <a:rPr lang="en-US" dirty="0"/>
            </a:br>
            <a:r>
              <a:rPr lang="en-US" dirty="0"/>
              <a:t>director, genre, …</a:t>
            </a:r>
          </a:p>
          <a:p>
            <a:pPr eaLnBrk="1" hangingPunct="1"/>
            <a:r>
              <a:rPr lang="en-US" b="1" dirty="0">
                <a:solidFill>
                  <a:srgbClr val="0000FF"/>
                </a:solidFill>
              </a:rPr>
              <a:t>Websites, blogs, news</a:t>
            </a:r>
          </a:p>
          <a:p>
            <a:pPr lvl="1" eaLnBrk="1" hangingPunct="1"/>
            <a:r>
              <a:rPr lang="en-US" dirty="0"/>
              <a:t>Recommend other sites with “similar” content</a:t>
            </a:r>
          </a:p>
          <a:p>
            <a:pPr lvl="1" eaLnBrk="1" hangingPunct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355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Plan of Action</a:t>
            </a:r>
          </a:p>
        </p:txBody>
      </p:sp>
      <p:pic>
        <p:nvPicPr>
          <p:cNvPr id="36867" name="Picture 4" descr="MCBS01705_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1758950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5867400" y="2133600"/>
            <a:ext cx="533400" cy="5334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2362200" y="4648200"/>
            <a:ext cx="5334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2362200" y="5410200"/>
            <a:ext cx="4572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524000" y="5410200"/>
            <a:ext cx="457200" cy="457200"/>
          </a:xfrm>
          <a:prstGeom prst="rect">
            <a:avLst/>
          </a:prstGeom>
          <a:solidFill>
            <a:srgbClr val="00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6705600" y="2133600"/>
            <a:ext cx="685800" cy="533400"/>
          </a:xfrm>
          <a:prstGeom prst="triangle">
            <a:avLst>
              <a:gd name="adj" fmla="val 5000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5" name="AutoShape 11"/>
          <p:cNvSpPr>
            <a:spLocks noChangeArrowheads="1"/>
          </p:cNvSpPr>
          <p:nvPr/>
        </p:nvSpPr>
        <p:spPr bwMode="auto">
          <a:xfrm>
            <a:off x="1447800" y="4648200"/>
            <a:ext cx="685800" cy="533400"/>
          </a:xfrm>
          <a:prstGeom prst="hexagon">
            <a:avLst>
              <a:gd name="adj" fmla="val 32143"/>
              <a:gd name="vf" fmla="val 115470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>
            <a:off x="3810000" y="2286000"/>
            <a:ext cx="1219200" cy="304800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3810000" y="1876425"/>
            <a:ext cx="7537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likes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5698753" y="1344359"/>
            <a:ext cx="2013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Item profiles</a:t>
            </a:r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6553200" y="3124200"/>
            <a:ext cx="304800" cy="1295400"/>
          </a:xfrm>
          <a:prstGeom prst="downArrow">
            <a:avLst>
              <a:gd name="adj1" fmla="val 50000"/>
              <a:gd name="adj2" fmla="val 10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5562600" y="1981200"/>
            <a:ext cx="2057400" cy="83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5562600" y="4648200"/>
            <a:ext cx="2209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Red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Circles</a:t>
            </a:r>
          </a:p>
          <a:p>
            <a:pPr algn="ctr"/>
            <a:r>
              <a:rPr lang="en-US" sz="2000" b="1" dirty="0">
                <a:latin typeface="Arial" pitchFamily="34" charset="0"/>
                <a:cs typeface="Arial" pitchFamily="34" charset="0"/>
              </a:rPr>
              <a:t>Triangles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791200" y="5943600"/>
            <a:ext cx="1895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u="sng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User profile</a:t>
            </a:r>
          </a:p>
        </p:txBody>
      </p:sp>
      <p:sp>
        <p:nvSpPr>
          <p:cNvPr id="31764" name="AutoShape 20"/>
          <p:cNvSpPr>
            <a:spLocks noChangeArrowheads="1"/>
          </p:cNvSpPr>
          <p:nvPr/>
        </p:nvSpPr>
        <p:spPr bwMode="auto">
          <a:xfrm>
            <a:off x="3733800" y="5105400"/>
            <a:ext cx="1219200" cy="304800"/>
          </a:xfrm>
          <a:prstGeom prst="left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3937119" y="4724400"/>
            <a:ext cx="93968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match</a:t>
            </a:r>
          </a:p>
        </p:txBody>
      </p:sp>
      <p:sp>
        <p:nvSpPr>
          <p:cNvPr id="31766" name="AutoShape 22"/>
          <p:cNvSpPr>
            <a:spLocks noChangeArrowheads="1"/>
          </p:cNvSpPr>
          <p:nvPr/>
        </p:nvSpPr>
        <p:spPr bwMode="auto">
          <a:xfrm>
            <a:off x="2057400" y="3276600"/>
            <a:ext cx="228600" cy="1066800"/>
          </a:xfrm>
          <a:prstGeom prst="upArrow">
            <a:avLst>
              <a:gd name="adj1" fmla="val 50000"/>
              <a:gd name="adj2" fmla="val 1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1767" name="Text Box 23"/>
          <p:cNvSpPr txBox="1">
            <a:spLocks noChangeArrowheads="1"/>
          </p:cNvSpPr>
          <p:nvPr/>
        </p:nvSpPr>
        <p:spPr bwMode="auto">
          <a:xfrm>
            <a:off x="365125" y="3714690"/>
            <a:ext cx="16385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recommend</a:t>
            </a:r>
          </a:p>
        </p:txBody>
      </p:sp>
      <p:sp>
        <p:nvSpPr>
          <p:cNvPr id="31768" name="Text Box 24"/>
          <p:cNvSpPr txBox="1">
            <a:spLocks noChangeArrowheads="1"/>
          </p:cNvSpPr>
          <p:nvPr/>
        </p:nvSpPr>
        <p:spPr bwMode="auto">
          <a:xfrm>
            <a:off x="6842125" y="3476625"/>
            <a:ext cx="79701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build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</p:spTree>
    <p:extLst>
      <p:ext uri="{BB962C8B-B14F-4D97-AF65-F5344CB8AC3E}">
        <p14:creationId xmlns:p14="http://schemas.microsoft.com/office/powerpoint/2010/main" val="32768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1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0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/>
      <p:bldP spid="31758" grpId="0"/>
      <p:bldP spid="31759" grpId="0" animBg="1"/>
      <p:bldP spid="31760" grpId="0" animBg="1"/>
      <p:bldP spid="31761" grpId="0" animBg="1"/>
      <p:bldP spid="31762" grpId="0"/>
      <p:bldP spid="31764" grpId="0" animBg="1"/>
      <p:bldP spid="31765" grpId="0"/>
      <p:bldP spid="31766" grpId="0" animBg="1"/>
      <p:bldP spid="31767" grpId="0"/>
      <p:bldP spid="3176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User Profiles and Prediction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723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</p:spPr>
            <p:txBody>
              <a:bodyPr/>
              <a:lstStyle/>
              <a:p>
                <a:pPr eaLnBrk="1" hangingPunct="1"/>
                <a:r>
                  <a:rPr lang="en-US" b="1" dirty="0">
                    <a:solidFill>
                      <a:srgbClr val="D60093"/>
                    </a:solidFill>
                  </a:rPr>
                  <a:t>User profile possibilities:</a:t>
                </a:r>
              </a:p>
              <a:p>
                <a:pPr lvl="1" eaLnBrk="1" hangingPunct="1"/>
                <a:r>
                  <a:rPr lang="en-US" dirty="0"/>
                  <a:t>Weighted average of rated item profiles</a:t>
                </a:r>
              </a:p>
              <a:p>
                <a:pPr lvl="1" eaLnBrk="1" hangingPunct="1"/>
                <a:r>
                  <a:rPr lang="en-US" b="1" dirty="0"/>
                  <a:t>Variation:</a:t>
                </a:r>
                <a:r>
                  <a:rPr lang="en-US" dirty="0"/>
                  <a:t> weight by difference from average </a:t>
                </a:r>
                <a:br>
                  <a:rPr lang="en-US" dirty="0"/>
                </a:br>
                <a:r>
                  <a:rPr lang="en-US" dirty="0"/>
                  <a:t>rating for item</a:t>
                </a:r>
              </a:p>
              <a:p>
                <a:pPr lvl="1" eaLnBrk="1" hangingPunct="1"/>
                <a:r>
                  <a:rPr lang="en-US" dirty="0"/>
                  <a:t>…</a:t>
                </a:r>
              </a:p>
              <a:p>
                <a:pPr eaLnBrk="1" hangingPunct="1"/>
                <a:r>
                  <a:rPr lang="en-US" b="1" dirty="0">
                    <a:solidFill>
                      <a:srgbClr val="0000FF"/>
                    </a:solidFill>
                  </a:rPr>
                  <a:t>Prediction heuristic:</a:t>
                </a:r>
              </a:p>
              <a:p>
                <a:pPr lvl="1"/>
                <a:r>
                  <a:rPr lang="en-US" dirty="0"/>
                  <a:t>Given user profile </a:t>
                </a:r>
                <a:r>
                  <a:rPr lang="en-US" b="1" i="1" dirty="0"/>
                  <a:t>x</a:t>
                </a:r>
                <a:r>
                  <a:rPr lang="en-US" dirty="0"/>
                  <a:t> and item profile </a:t>
                </a:r>
                <a:r>
                  <a:rPr lang="en-US" b="1" i="1" dirty="0" err="1"/>
                  <a:t>i</a:t>
                </a:r>
                <a:r>
                  <a:rPr lang="en-US" dirty="0"/>
                  <a:t>, estimate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𝑢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(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𝒙</m:t>
                    </m:r>
                    <m: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𝒊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= </m:t>
                    </m:r>
                    <m:r>
                      <m:rPr>
                        <m:sty m:val="p"/>
                      </m:rP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cos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⁡(</m:t>
                    </m:r>
                    <m:r>
                      <a:rPr lang="en-US" b="1" i="1" dirty="0" smtClean="0">
                        <a:solidFill>
                          <a:srgbClr val="008000"/>
                        </a:solidFill>
                        <a:latin typeface="Cambria Math"/>
                      </a:rPr>
                      <m:t>𝒙</m:t>
                    </m:r>
                    <m:r>
                      <a:rPr lang="en-US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,</m:t>
                    </m:r>
                    <m:r>
                      <a:rPr lang="en-US" b="1" i="1" dirty="0" err="1" smtClean="0">
                        <a:solidFill>
                          <a:srgbClr val="008000"/>
                        </a:solidFill>
                        <a:latin typeface="Cambria Math"/>
                      </a:rPr>
                      <m:t>𝒊</m:t>
                    </m:r>
                    <m:r>
                      <a:rPr lang="en-US" i="1" dirty="0" smtClean="0">
                        <a:solidFill>
                          <a:srgbClr val="008000"/>
                        </a:solidFill>
                        <a:latin typeface="Cambria Math"/>
                      </a:rPr>
                      <m:t>) = </m:t>
                    </m:r>
                    <m:f>
                      <m:fPr>
                        <m:ctrlP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i="1" dirty="0" err="1">
                            <a:solidFill>
                              <a:srgbClr val="008000"/>
                            </a:solidFill>
                            <a:latin typeface="Cambria Math"/>
                          </a:rPr>
                          <m:t>·</m:t>
                        </m:r>
                        <m:r>
                          <a:rPr lang="en-US" b="1" i="1" dirty="0" err="1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𝒊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|⋅</m:t>
                        </m:r>
                        <m:r>
                          <a:rPr lang="en-US" i="1" dirty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1" i="1" dirty="0" smtClean="0">
                                <a:solidFill>
                                  <a:srgbClr val="008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err="1">
                                <a:solidFill>
                                  <a:srgbClr val="008000"/>
                                </a:solidFill>
                                <a:latin typeface="Cambria Math"/>
                              </a:rPr>
                              <m:t>𝒊</m:t>
                            </m:r>
                          </m:e>
                        </m:d>
                        <m:r>
                          <a:rPr lang="en-US" b="0" i="1" dirty="0" smtClean="0">
                            <a:solidFill>
                              <a:srgbClr val="008000"/>
                            </a:solidFill>
                            <a:latin typeface="Cambria Math"/>
                          </a:rPr>
                          <m:t>|</m:t>
                        </m:r>
                      </m:den>
                    </m:f>
                  </m:oMath>
                </a14:m>
                <a:endParaRPr lang="en-US" dirty="0">
                  <a:solidFill>
                    <a:srgbClr val="008000"/>
                  </a:solidFill>
                </a:endParaRPr>
              </a:p>
            </p:txBody>
          </p:sp>
        </mc:Choice>
        <mc:Fallback xmlns="">
          <p:sp>
            <p:nvSpPr>
              <p:cNvPr id="307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410200"/>
              </a:xfrm>
              <a:blipFill rotWithShape="1">
                <a:blip r:embed="rId3"/>
                <a:stretch>
                  <a:fillRect t="-6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J. Leskovec, A. Rajaraman, J. Ullman: Mining of Massive Datasets, http://www.mmds.org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73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Collaborative Filtering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28600" y="4215384"/>
            <a:ext cx="8077200" cy="1499616"/>
          </a:xfrm>
        </p:spPr>
        <p:txBody>
          <a:bodyPr>
            <a:normAutofit/>
          </a:bodyPr>
          <a:lstStyle/>
          <a:p>
            <a:pPr lvl="1" algn="l"/>
            <a:r>
              <a:rPr lang="en-US" sz="3200" b="1" dirty="0"/>
              <a:t>Harnessing quality judgments of other users</a:t>
            </a:r>
          </a:p>
        </p:txBody>
      </p:sp>
    </p:spTree>
    <p:extLst>
      <p:ext uri="{BB962C8B-B14F-4D97-AF65-F5344CB8AC3E}">
        <p14:creationId xmlns:p14="http://schemas.microsoft.com/office/powerpoint/2010/main" val="31541636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Collaborative Filtering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153400" cy="5257801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00FF"/>
                </a:solidFill>
              </a:rPr>
              <a:t>Consider user </a:t>
            </a:r>
            <a:r>
              <a:rPr lang="en-US" b="1" i="1" dirty="0">
                <a:solidFill>
                  <a:srgbClr val="0000FF"/>
                </a:solidFill>
              </a:rPr>
              <a:t>x</a:t>
            </a:r>
          </a:p>
          <a:p>
            <a:pPr lvl="8"/>
            <a:endParaRPr lang="en-US" dirty="0"/>
          </a:p>
          <a:p>
            <a:pPr eaLnBrk="1" hangingPunct="1"/>
            <a:r>
              <a:rPr lang="en-US" dirty="0"/>
              <a:t>Find set </a:t>
            </a:r>
            <a:r>
              <a:rPr lang="en-US" b="1" i="1" dirty="0"/>
              <a:t>N</a:t>
            </a:r>
            <a:r>
              <a:rPr lang="en-US" dirty="0"/>
              <a:t> of other </a:t>
            </a:r>
            <a:br>
              <a:rPr lang="en-US" dirty="0"/>
            </a:br>
            <a:r>
              <a:rPr lang="en-US" dirty="0"/>
              <a:t>users whose ratings </a:t>
            </a:r>
            <a:br>
              <a:rPr lang="en-US" dirty="0"/>
            </a:br>
            <a:r>
              <a:rPr lang="en-US" dirty="0"/>
              <a:t>are “</a:t>
            </a:r>
            <a:r>
              <a:rPr lang="en-US" b="1" dirty="0">
                <a:solidFill>
                  <a:srgbClr val="FF0066"/>
                </a:solidFill>
              </a:rPr>
              <a:t>similar</a:t>
            </a:r>
            <a:r>
              <a:rPr lang="en-US" dirty="0"/>
              <a:t>” to </a:t>
            </a:r>
            <a:br>
              <a:rPr lang="en-US" dirty="0"/>
            </a:br>
            <a:r>
              <a:rPr lang="en-US" b="1" i="1" dirty="0"/>
              <a:t>x</a:t>
            </a:r>
            <a:r>
              <a:rPr lang="en-US" dirty="0"/>
              <a:t>’s ratings</a:t>
            </a:r>
          </a:p>
          <a:p>
            <a:pPr lvl="8"/>
            <a:endParaRPr lang="en-US" dirty="0"/>
          </a:p>
          <a:p>
            <a:pPr eaLnBrk="1" hangingPunct="1"/>
            <a:r>
              <a:rPr lang="en-US" dirty="0"/>
              <a:t>Estimate </a:t>
            </a:r>
            <a:r>
              <a:rPr lang="en-US" b="1" i="1" dirty="0"/>
              <a:t>x</a:t>
            </a:r>
            <a:r>
              <a:rPr lang="en-US" dirty="0"/>
              <a:t>’s ratings </a:t>
            </a:r>
            <a:br>
              <a:rPr lang="en-US" dirty="0"/>
            </a:br>
            <a:r>
              <a:rPr lang="en-US" dirty="0"/>
              <a:t>based on ratings </a:t>
            </a:r>
            <a:br>
              <a:rPr lang="en-US" dirty="0"/>
            </a:br>
            <a:r>
              <a:rPr lang="en-US" dirty="0"/>
              <a:t>of users in </a:t>
            </a:r>
            <a:r>
              <a:rPr lang="en-US" b="1" i="1" dirty="0"/>
              <a:t>N</a:t>
            </a:r>
          </a:p>
          <a:p>
            <a:pPr eaLnBrk="1" hangingPunct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pic>
        <p:nvPicPr>
          <p:cNvPr id="32772" name="Picture 4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60" y="1209674"/>
            <a:ext cx="460384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648200" y="2492298"/>
            <a:ext cx="762000" cy="3048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8000"/>
                </a:solidFill>
              </a:rPr>
              <a:t>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57800" y="1382751"/>
            <a:ext cx="32004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391400" y="3776547"/>
            <a:ext cx="1600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400" b="1" i="1" dirty="0">
                <a:solidFill>
                  <a:srgbClr val="008000"/>
                </a:solidFill>
              </a:rPr>
              <a:t>N</a:t>
            </a:r>
            <a:endParaRPr lang="en-US" b="1" i="1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53000" y="4995747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638800" y="5715000"/>
            <a:ext cx="18288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419600" y="3149292"/>
            <a:ext cx="457200" cy="403302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6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Matching</a:t>
            </a:r>
          </a:p>
        </p:txBody>
      </p: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2277752" y="5036403"/>
            <a:ext cx="54488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M = {(1,a),(2,b),(3,d)}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is a </a:t>
            </a:r>
            <a:r>
              <a:rPr lang="en-US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matching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US" sz="2800" b="1" dirty="0">
                <a:solidFill>
                  <a:srgbClr val="D60093"/>
                </a:solidFill>
                <a:latin typeface="Calibri" pitchFamily="34" charset="0"/>
                <a:cs typeface="Calibri" pitchFamily="34" charset="0"/>
              </a:rPr>
              <a:t>Cardinality of matching = |M| = 3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66563" name="Oval 3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4" name="Oval 4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5" name="Oval 5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" name="Oval 6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8" name="Oval 8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9" name="Oval 9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Oval 10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1" name="Line 11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2" name="Line 12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3" name="Line 13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4" name="Line 14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5" name="Line 15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6" name="Line 16"/>
            <p:cNvSpPr>
              <a:spLocks noChangeShapeType="1"/>
            </p:cNvSpPr>
            <p:nvPr/>
          </p:nvSpPr>
          <p:spPr bwMode="auto">
            <a:xfrm flipV="1">
              <a:off x="2057400" y="1904999"/>
              <a:ext cx="1371600" cy="16001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577" name="Text Box 17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6578" name="Text Box 18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6579" name="Text Box 19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6580" name="Text Box 20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66581" name="Text Box 21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66582" name="Text Box 22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66583" name="Text Box 23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66584" name="Text Box 24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66586" name="Oval 26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7" name="Oval 27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8" name="Text Box 28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Boys</a:t>
              </a:r>
            </a:p>
          </p:txBody>
        </p:sp>
        <p:sp>
          <p:nvSpPr>
            <p:cNvPr id="66589" name="Text Box 29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Girls</a:t>
              </a:r>
            </a:p>
          </p:txBody>
        </p:sp>
        <p:sp>
          <p:nvSpPr>
            <p:cNvPr id="66567" name="Oval 7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328617852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Bipartite Matching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2605088" y="2133600"/>
            <a:ext cx="3833907" cy="2590800"/>
            <a:chOff x="822325" y="1524000"/>
            <a:chExt cx="3833907" cy="2590800"/>
          </a:xfrm>
        </p:grpSpPr>
        <p:sp>
          <p:nvSpPr>
            <p:cNvPr id="68611" name="Oval 3"/>
            <p:cNvSpPr>
              <a:spLocks noChangeArrowheads="1"/>
            </p:cNvSpPr>
            <p:nvPr/>
          </p:nvSpPr>
          <p:spPr bwMode="auto">
            <a:xfrm>
              <a:off x="19050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2" name="Oval 4"/>
            <p:cNvSpPr>
              <a:spLocks noChangeArrowheads="1"/>
            </p:cNvSpPr>
            <p:nvPr/>
          </p:nvSpPr>
          <p:spPr bwMode="auto">
            <a:xfrm>
              <a:off x="19050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3" name="Oval 5"/>
            <p:cNvSpPr>
              <a:spLocks noChangeArrowheads="1"/>
            </p:cNvSpPr>
            <p:nvPr/>
          </p:nvSpPr>
          <p:spPr bwMode="auto">
            <a:xfrm>
              <a:off x="19050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4" name="Oval 6"/>
            <p:cNvSpPr>
              <a:spLocks noChangeArrowheads="1"/>
            </p:cNvSpPr>
            <p:nvPr/>
          </p:nvSpPr>
          <p:spPr bwMode="auto">
            <a:xfrm>
              <a:off x="19050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5" name="Oval 7"/>
            <p:cNvSpPr>
              <a:spLocks noChangeArrowheads="1"/>
            </p:cNvSpPr>
            <p:nvPr/>
          </p:nvSpPr>
          <p:spPr bwMode="auto">
            <a:xfrm>
              <a:off x="3352800" y="18288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6" name="Oval 8"/>
            <p:cNvSpPr>
              <a:spLocks noChangeArrowheads="1"/>
            </p:cNvSpPr>
            <p:nvPr/>
          </p:nvSpPr>
          <p:spPr bwMode="auto">
            <a:xfrm>
              <a:off x="3352800" y="23622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7" name="Oval 9"/>
            <p:cNvSpPr>
              <a:spLocks noChangeArrowheads="1"/>
            </p:cNvSpPr>
            <p:nvPr/>
          </p:nvSpPr>
          <p:spPr bwMode="auto">
            <a:xfrm>
              <a:off x="3352800" y="28956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8" name="Oval 10"/>
            <p:cNvSpPr>
              <a:spLocks noChangeArrowheads="1"/>
            </p:cNvSpPr>
            <p:nvPr/>
          </p:nvSpPr>
          <p:spPr bwMode="auto">
            <a:xfrm>
              <a:off x="3352800" y="3429000"/>
              <a:ext cx="152400" cy="1524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19" name="Line 11"/>
            <p:cNvSpPr>
              <a:spLocks noChangeShapeType="1"/>
            </p:cNvSpPr>
            <p:nvPr/>
          </p:nvSpPr>
          <p:spPr bwMode="auto">
            <a:xfrm>
              <a:off x="2057400" y="1905000"/>
              <a:ext cx="1295400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0" name="Line 12"/>
            <p:cNvSpPr>
              <a:spLocks noChangeShapeType="1"/>
            </p:cNvSpPr>
            <p:nvPr/>
          </p:nvSpPr>
          <p:spPr bwMode="auto">
            <a:xfrm>
              <a:off x="2057400" y="1981200"/>
              <a:ext cx="1295400" cy="990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1" name="Line 13"/>
            <p:cNvSpPr>
              <a:spLocks noChangeShapeType="1"/>
            </p:cNvSpPr>
            <p:nvPr/>
          </p:nvSpPr>
          <p:spPr bwMode="auto">
            <a:xfrm>
              <a:off x="2057400" y="2438400"/>
              <a:ext cx="12954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2" name="Line 14"/>
            <p:cNvSpPr>
              <a:spLocks noChangeShapeType="1"/>
            </p:cNvSpPr>
            <p:nvPr/>
          </p:nvSpPr>
          <p:spPr bwMode="auto">
            <a:xfrm flipV="1">
              <a:off x="2057400" y="2438400"/>
              <a:ext cx="1295400" cy="533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3" name="Line 15"/>
            <p:cNvSpPr>
              <a:spLocks noChangeShapeType="1"/>
            </p:cNvSpPr>
            <p:nvPr/>
          </p:nvSpPr>
          <p:spPr bwMode="auto">
            <a:xfrm>
              <a:off x="2057400" y="2971800"/>
              <a:ext cx="1295400" cy="5334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4" name="Line 16"/>
            <p:cNvSpPr>
              <a:spLocks noChangeShapeType="1"/>
            </p:cNvSpPr>
            <p:nvPr/>
          </p:nvSpPr>
          <p:spPr bwMode="auto">
            <a:xfrm flipV="1">
              <a:off x="2057400" y="1981200"/>
              <a:ext cx="1295400" cy="15240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625" name="Text Box 17"/>
            <p:cNvSpPr txBox="1">
              <a:spLocks noChangeArrowheads="1"/>
            </p:cNvSpPr>
            <p:nvPr/>
          </p:nvSpPr>
          <p:spPr bwMode="auto">
            <a:xfrm>
              <a:off x="1574800" y="167640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1600200" y="22415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2</a:t>
              </a:r>
            </a:p>
          </p:txBody>
        </p:sp>
        <p:sp>
          <p:nvSpPr>
            <p:cNvPr id="68627" name="Text Box 19"/>
            <p:cNvSpPr txBox="1">
              <a:spLocks noChangeArrowheads="1"/>
            </p:cNvSpPr>
            <p:nvPr/>
          </p:nvSpPr>
          <p:spPr bwMode="auto">
            <a:xfrm>
              <a:off x="1574800" y="27749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3</a:t>
              </a:r>
            </a:p>
          </p:txBody>
        </p:sp>
        <p:sp>
          <p:nvSpPr>
            <p:cNvPr id="68628" name="Text Box 20"/>
            <p:cNvSpPr txBox="1">
              <a:spLocks noChangeArrowheads="1"/>
            </p:cNvSpPr>
            <p:nvPr/>
          </p:nvSpPr>
          <p:spPr bwMode="auto">
            <a:xfrm>
              <a:off x="1574800" y="3308350"/>
              <a:ext cx="330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68629" name="Text Box 21"/>
            <p:cNvSpPr txBox="1">
              <a:spLocks noChangeArrowheads="1"/>
            </p:cNvSpPr>
            <p:nvPr/>
          </p:nvSpPr>
          <p:spPr bwMode="auto">
            <a:xfrm>
              <a:off x="3489325" y="1631950"/>
              <a:ext cx="32067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68630" name="Text Box 22"/>
            <p:cNvSpPr txBox="1">
              <a:spLocks noChangeArrowheads="1"/>
            </p:cNvSpPr>
            <p:nvPr/>
          </p:nvSpPr>
          <p:spPr bwMode="auto">
            <a:xfrm>
              <a:off x="3489325" y="22415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b</a:t>
              </a:r>
            </a:p>
          </p:txBody>
        </p:sp>
        <p:sp>
          <p:nvSpPr>
            <p:cNvPr id="68631" name="Text Box 23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303213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c</a:t>
              </a:r>
            </a:p>
          </p:txBody>
        </p:sp>
        <p:sp>
          <p:nvSpPr>
            <p:cNvPr id="68632" name="Text Box 24"/>
            <p:cNvSpPr txBox="1">
              <a:spLocks noChangeArrowheads="1"/>
            </p:cNvSpPr>
            <p:nvPr/>
          </p:nvSpPr>
          <p:spPr bwMode="auto">
            <a:xfrm>
              <a:off x="3505200" y="3308350"/>
              <a:ext cx="32702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</a:p>
          </p:txBody>
        </p:sp>
        <p:sp>
          <p:nvSpPr>
            <p:cNvPr id="68634" name="Oval 26"/>
            <p:cNvSpPr>
              <a:spLocks noChangeArrowheads="1"/>
            </p:cNvSpPr>
            <p:nvPr/>
          </p:nvSpPr>
          <p:spPr bwMode="auto">
            <a:xfrm>
              <a:off x="1371600" y="1524000"/>
              <a:ext cx="1143000" cy="25146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5" name="Oval 27"/>
            <p:cNvSpPr>
              <a:spLocks noChangeArrowheads="1"/>
            </p:cNvSpPr>
            <p:nvPr/>
          </p:nvSpPr>
          <p:spPr bwMode="auto">
            <a:xfrm>
              <a:off x="3048000" y="1524000"/>
              <a:ext cx="1066800" cy="25908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636" name="Text Box 28"/>
            <p:cNvSpPr txBox="1">
              <a:spLocks noChangeArrowheads="1"/>
            </p:cNvSpPr>
            <p:nvPr/>
          </p:nvSpPr>
          <p:spPr bwMode="auto">
            <a:xfrm>
              <a:off x="822325" y="3384550"/>
              <a:ext cx="6735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Boys</a:t>
              </a:r>
            </a:p>
          </p:txBody>
        </p:sp>
        <p:sp>
          <p:nvSpPr>
            <p:cNvPr id="68637" name="Text Box 29"/>
            <p:cNvSpPr txBox="1">
              <a:spLocks noChangeArrowheads="1"/>
            </p:cNvSpPr>
            <p:nvPr/>
          </p:nvSpPr>
          <p:spPr bwMode="auto">
            <a:xfrm>
              <a:off x="4022725" y="3384550"/>
              <a:ext cx="63350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</a:rPr>
                <a:t>Girls</a:t>
              </a:r>
            </a:p>
          </p:txBody>
        </p:sp>
      </p:grpSp>
      <p:sp>
        <p:nvSpPr>
          <p:cNvPr id="68638" name="Text Box 30"/>
          <p:cNvSpPr txBox="1">
            <a:spLocks noChangeArrowheads="1"/>
          </p:cNvSpPr>
          <p:nvPr/>
        </p:nvSpPr>
        <p:spPr bwMode="auto">
          <a:xfrm>
            <a:off x="2274534" y="4800600"/>
            <a:ext cx="472116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Calibri" pitchFamily="34" charset="0"/>
                <a:cs typeface="Calibri" pitchFamily="34" charset="0"/>
              </a:rPr>
              <a:t>M = {(1,c),(2,b),(3,d),(4,a)}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is a </a:t>
            </a:r>
            <a:br>
              <a:rPr lang="en-US" sz="2800" dirty="0">
                <a:latin typeface="Calibri" pitchFamily="34" charset="0"/>
                <a:cs typeface="Calibri" pitchFamily="34" charset="0"/>
              </a:rPr>
            </a:br>
            <a:r>
              <a:rPr lang="en-US" sz="2800" b="1" dirty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perfect matching</a:t>
            </a:r>
            <a:endParaRPr lang="en-US" sz="2800" dirty="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5968425"/>
            <a:ext cx="84032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Perfect matching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 all vertices of the graph are matched</a:t>
            </a:r>
          </a:p>
          <a:p>
            <a:r>
              <a:rPr lang="en-US" sz="1600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Maximum matching</a:t>
            </a:r>
            <a:r>
              <a:rPr lang="en-US" sz="16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…  a matching that contains the largest possible number of matches</a:t>
            </a:r>
          </a:p>
        </p:txBody>
      </p:sp>
    </p:spTree>
    <p:extLst>
      <p:ext uri="{BB962C8B-B14F-4D97-AF65-F5344CB8AC3E}">
        <p14:creationId xmlns:p14="http://schemas.microsoft.com/office/powerpoint/2010/main" val="234290303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Matching Algorithm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66"/>
                </a:solidFill>
              </a:rPr>
              <a:t>Problem: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b="1" dirty="0"/>
              <a:t>Find a maximum matching for a given bipartite graph</a:t>
            </a:r>
          </a:p>
          <a:p>
            <a:pPr lvl="1"/>
            <a:r>
              <a:rPr lang="en-US" dirty="0"/>
              <a:t>A perfect one if it exists</a:t>
            </a:r>
          </a:p>
          <a:p>
            <a:pPr lvl="8"/>
            <a:endParaRPr lang="en-US" dirty="0"/>
          </a:p>
          <a:p>
            <a:r>
              <a:rPr lang="en-US" dirty="0"/>
              <a:t>There is a polynomial-time offline algorithm based on augmenting paths </a:t>
            </a:r>
            <a:r>
              <a:rPr lang="en-US" sz="2400" dirty="0"/>
              <a:t>(</a:t>
            </a:r>
            <a:r>
              <a:rPr lang="en-US" sz="2400" dirty="0" err="1"/>
              <a:t>Hopcroft</a:t>
            </a:r>
            <a:r>
              <a:rPr lang="en-US" sz="2400" dirty="0"/>
              <a:t> &amp; Karp 1973,</a:t>
            </a:r>
            <a:r>
              <a:rPr lang="en-US" dirty="0"/>
              <a:t> </a:t>
            </a:r>
            <a:r>
              <a:rPr lang="en-US" sz="2400" dirty="0"/>
              <a:t>see </a:t>
            </a:r>
            <a:r>
              <a:rPr lang="en-US" sz="2400" dirty="0">
                <a:hlinkClick r:id="rId3"/>
              </a:rPr>
              <a:t>http://en.wikipedia.org/wiki/Hopcroft-Karp_algorithm</a:t>
            </a:r>
            <a:r>
              <a:rPr lang="en-US" dirty="0"/>
              <a:t>)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But what if we do not know the entire </a:t>
            </a:r>
            <a:br>
              <a:rPr lang="en-US" b="1" dirty="0">
                <a:solidFill>
                  <a:srgbClr val="008000"/>
                </a:solidFill>
              </a:rPr>
            </a:br>
            <a:r>
              <a:rPr lang="en-US" b="1" dirty="0">
                <a:solidFill>
                  <a:srgbClr val="008000"/>
                </a:solidFill>
              </a:rPr>
              <a:t>graph upfront?</a:t>
            </a:r>
          </a:p>
          <a:p>
            <a:pPr lvl="1">
              <a:buFont typeface="Wingdings" pitchFamily="1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18740602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Graph Matching Problem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Initially, </a:t>
            </a:r>
            <a:r>
              <a:rPr lang="en-US" dirty="0">
                <a:solidFill>
                  <a:srgbClr val="008000"/>
                </a:solidFill>
              </a:rPr>
              <a:t>we are given the set</a:t>
            </a:r>
            <a:r>
              <a:rPr lang="en-US" b="1" dirty="0">
                <a:solidFill>
                  <a:srgbClr val="008000"/>
                </a:solidFill>
              </a:rPr>
              <a:t> boys</a:t>
            </a:r>
          </a:p>
          <a:p>
            <a:r>
              <a:rPr lang="en-US" dirty="0"/>
              <a:t>In each </a:t>
            </a:r>
            <a:r>
              <a:rPr lang="en-US" b="1" dirty="0"/>
              <a:t>round</a:t>
            </a:r>
            <a:r>
              <a:rPr lang="en-US" dirty="0"/>
              <a:t>, </a:t>
            </a:r>
            <a:r>
              <a:rPr lang="en-US" b="1" dirty="0">
                <a:solidFill>
                  <a:srgbClr val="D60093"/>
                </a:solidFill>
              </a:rPr>
              <a:t>one girl’s choices are revealed</a:t>
            </a:r>
          </a:p>
          <a:p>
            <a:pPr lvl="1"/>
            <a:r>
              <a:rPr lang="en-US" dirty="0">
                <a:solidFill>
                  <a:srgbClr val="0000FF"/>
                </a:solidFill>
              </a:rPr>
              <a:t>That is, girl’s </a:t>
            </a:r>
            <a:r>
              <a:rPr lang="en-US" b="1" dirty="0">
                <a:solidFill>
                  <a:srgbClr val="0000FF"/>
                </a:solidFill>
              </a:rPr>
              <a:t>edges</a:t>
            </a:r>
            <a:r>
              <a:rPr lang="en-US" dirty="0">
                <a:solidFill>
                  <a:srgbClr val="0000FF"/>
                </a:solidFill>
              </a:rPr>
              <a:t> are revealed</a:t>
            </a:r>
          </a:p>
          <a:p>
            <a:r>
              <a:rPr lang="en-US" b="1" dirty="0"/>
              <a:t>At that time, we have to decide to either:</a:t>
            </a:r>
          </a:p>
          <a:p>
            <a:pPr lvl="1"/>
            <a:r>
              <a:rPr lang="en-US" dirty="0"/>
              <a:t>Pair the </a:t>
            </a:r>
            <a:r>
              <a:rPr lang="en-US" b="1" dirty="0">
                <a:solidFill>
                  <a:srgbClr val="D60093"/>
                </a:solidFill>
              </a:rPr>
              <a:t>girl</a:t>
            </a:r>
            <a:r>
              <a:rPr lang="en-US" dirty="0">
                <a:solidFill>
                  <a:srgbClr val="D60093"/>
                </a:solidFill>
              </a:rPr>
              <a:t> </a:t>
            </a:r>
            <a:r>
              <a:rPr lang="en-US" dirty="0"/>
              <a:t>with a </a:t>
            </a:r>
            <a:r>
              <a:rPr lang="en-US" b="1" dirty="0">
                <a:solidFill>
                  <a:srgbClr val="008000"/>
                </a:solidFill>
              </a:rPr>
              <a:t>boy</a:t>
            </a:r>
          </a:p>
          <a:p>
            <a:pPr lvl="1"/>
            <a:r>
              <a:rPr lang="en-US" dirty="0"/>
              <a:t>Do not pair the </a:t>
            </a:r>
            <a:r>
              <a:rPr lang="en-US" b="1" dirty="0">
                <a:solidFill>
                  <a:srgbClr val="D60093"/>
                </a:solidFill>
              </a:rPr>
              <a:t>girl</a:t>
            </a:r>
            <a:r>
              <a:rPr lang="en-US" dirty="0"/>
              <a:t> with any </a:t>
            </a:r>
            <a:r>
              <a:rPr lang="en-US" b="1" dirty="0">
                <a:solidFill>
                  <a:srgbClr val="008000"/>
                </a:solidFill>
              </a:rPr>
              <a:t>boy</a:t>
            </a:r>
          </a:p>
          <a:p>
            <a:pPr lvl="8"/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Example of application: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dirty="0"/>
              <a:t>	Assigning tasks to servers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</p:spTree>
    <p:extLst>
      <p:ext uri="{BB962C8B-B14F-4D97-AF65-F5344CB8AC3E}">
        <p14:creationId xmlns:p14="http://schemas.microsoft.com/office/powerpoint/2010/main" val="8186550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/>
              <a:t>Online Graph Matching: Example</a:t>
            </a:r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Pavel Zezula, Jan Sedmidubsky. Advanced Search Techniques for Large Scale Data Analytics (PA212)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9155" name="Oval 3"/>
          <p:cNvSpPr>
            <a:spLocks noChangeArrowheads="1"/>
          </p:cNvSpPr>
          <p:nvPr/>
        </p:nvSpPr>
        <p:spPr bwMode="auto">
          <a:xfrm>
            <a:off x="2557120" y="29511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6" name="Oval 4"/>
          <p:cNvSpPr>
            <a:spLocks noChangeArrowheads="1"/>
          </p:cNvSpPr>
          <p:nvPr/>
        </p:nvSpPr>
        <p:spPr bwMode="auto">
          <a:xfrm>
            <a:off x="2557120" y="34845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7" name="Oval 5"/>
          <p:cNvSpPr>
            <a:spLocks noChangeArrowheads="1"/>
          </p:cNvSpPr>
          <p:nvPr/>
        </p:nvSpPr>
        <p:spPr bwMode="auto">
          <a:xfrm>
            <a:off x="2557120" y="40179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8" name="Oval 6"/>
          <p:cNvSpPr>
            <a:spLocks noChangeArrowheads="1"/>
          </p:cNvSpPr>
          <p:nvPr/>
        </p:nvSpPr>
        <p:spPr bwMode="auto">
          <a:xfrm>
            <a:off x="2557120" y="4551362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2226920" y="279876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9170" name="Text Box 18"/>
          <p:cNvSpPr txBox="1">
            <a:spLocks noChangeArrowheads="1"/>
          </p:cNvSpPr>
          <p:nvPr/>
        </p:nvSpPr>
        <p:spPr bwMode="auto">
          <a:xfrm>
            <a:off x="2252320" y="33639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49171" name="Text Box 19"/>
          <p:cNvSpPr txBox="1">
            <a:spLocks noChangeArrowheads="1"/>
          </p:cNvSpPr>
          <p:nvPr/>
        </p:nvSpPr>
        <p:spPr bwMode="auto">
          <a:xfrm>
            <a:off x="2226920" y="38973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9172" name="Text Box 20"/>
          <p:cNvSpPr txBox="1">
            <a:spLocks noChangeArrowheads="1"/>
          </p:cNvSpPr>
          <p:nvPr/>
        </p:nvSpPr>
        <p:spPr bwMode="auto">
          <a:xfrm>
            <a:off x="2226920" y="4430712"/>
            <a:ext cx="3129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709520" y="2754312"/>
            <a:ext cx="1752600" cy="1873250"/>
            <a:chOff x="1296" y="1028"/>
            <a:chExt cx="1104" cy="1180"/>
          </a:xfrm>
        </p:grpSpPr>
        <p:grpSp>
          <p:nvGrpSpPr>
            <p:cNvPr id="3" name="Group 26"/>
            <p:cNvGrpSpPr>
              <a:grpSpLocks/>
            </p:cNvGrpSpPr>
            <p:nvPr/>
          </p:nvGrpSpPr>
          <p:grpSpPr bwMode="auto">
            <a:xfrm>
              <a:off x="1296" y="1152"/>
              <a:ext cx="912" cy="1056"/>
              <a:chOff x="1296" y="1152"/>
              <a:chExt cx="912" cy="1056"/>
            </a:xfrm>
          </p:grpSpPr>
          <p:sp>
            <p:nvSpPr>
              <p:cNvPr id="49159" name="Oval 7"/>
              <p:cNvSpPr>
                <a:spLocks noChangeArrowheads="1"/>
              </p:cNvSpPr>
              <p:nvPr/>
            </p:nvSpPr>
            <p:spPr bwMode="auto">
              <a:xfrm>
                <a:off x="2112" y="11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63" name="Line 11"/>
              <p:cNvSpPr>
                <a:spLocks noChangeShapeType="1"/>
              </p:cNvSpPr>
              <p:nvPr/>
            </p:nvSpPr>
            <p:spPr bwMode="auto">
              <a:xfrm>
                <a:off x="1296" y="1200"/>
                <a:ext cx="81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168" name="Line 16"/>
              <p:cNvSpPr>
                <a:spLocks noChangeShapeType="1"/>
              </p:cNvSpPr>
              <p:nvPr/>
            </p:nvSpPr>
            <p:spPr bwMode="auto">
              <a:xfrm flipV="1">
                <a:off x="1296" y="1248"/>
                <a:ext cx="816" cy="9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9173" name="Text Box 21"/>
            <p:cNvSpPr txBox="1">
              <a:spLocks noChangeArrowheads="1"/>
            </p:cNvSpPr>
            <p:nvPr/>
          </p:nvSpPr>
          <p:spPr bwMode="auto">
            <a:xfrm>
              <a:off x="2198" y="1028"/>
              <a:ext cx="2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709521" y="3363912"/>
            <a:ext cx="1757363" cy="730250"/>
            <a:chOff x="1296" y="1412"/>
            <a:chExt cx="1107" cy="460"/>
          </a:xfrm>
        </p:grpSpPr>
        <p:sp>
          <p:nvSpPr>
            <p:cNvPr id="49160" name="Oval 8"/>
            <p:cNvSpPr>
              <a:spLocks noChangeArrowheads="1"/>
            </p:cNvSpPr>
            <p:nvPr/>
          </p:nvSpPr>
          <p:spPr bwMode="auto">
            <a:xfrm>
              <a:off x="2112" y="148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5" name="Line 13"/>
            <p:cNvSpPr>
              <a:spLocks noChangeShapeType="1"/>
            </p:cNvSpPr>
            <p:nvPr/>
          </p:nvSpPr>
          <p:spPr bwMode="auto">
            <a:xfrm>
              <a:off x="1296" y="1536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6" name="Line 14"/>
            <p:cNvSpPr>
              <a:spLocks noChangeShapeType="1"/>
            </p:cNvSpPr>
            <p:nvPr/>
          </p:nvSpPr>
          <p:spPr bwMode="auto">
            <a:xfrm flipV="1">
              <a:off x="1296" y="1536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4" name="Text Box 22"/>
            <p:cNvSpPr txBox="1">
              <a:spLocks noChangeArrowheads="1"/>
            </p:cNvSpPr>
            <p:nvPr/>
          </p:nvSpPr>
          <p:spPr bwMode="auto">
            <a:xfrm>
              <a:off x="2198" y="1412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2709520" y="3103562"/>
            <a:ext cx="1760538" cy="1131888"/>
            <a:chOff x="1296" y="1248"/>
            <a:chExt cx="1109" cy="713"/>
          </a:xfrm>
        </p:grpSpPr>
        <p:sp>
          <p:nvSpPr>
            <p:cNvPr id="49161" name="Oval 9"/>
            <p:cNvSpPr>
              <a:spLocks noChangeArrowheads="1"/>
            </p:cNvSpPr>
            <p:nvPr/>
          </p:nvSpPr>
          <p:spPr bwMode="auto">
            <a:xfrm>
              <a:off x="2064" y="177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4" name="Line 12"/>
            <p:cNvSpPr>
              <a:spLocks noChangeShapeType="1"/>
            </p:cNvSpPr>
            <p:nvPr/>
          </p:nvSpPr>
          <p:spPr bwMode="auto">
            <a:xfrm>
              <a:off x="1296" y="1248"/>
              <a:ext cx="781" cy="5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5" name="Text Box 23"/>
            <p:cNvSpPr txBox="1">
              <a:spLocks noChangeArrowheads="1"/>
            </p:cNvSpPr>
            <p:nvPr/>
          </p:nvSpPr>
          <p:spPr bwMode="auto">
            <a:xfrm>
              <a:off x="2208" y="1728"/>
              <a:ext cx="19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</p:txBody>
        </p:sp>
      </p:grp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2709521" y="4094162"/>
            <a:ext cx="1773238" cy="706438"/>
            <a:chOff x="1296" y="1872"/>
            <a:chExt cx="1117" cy="445"/>
          </a:xfrm>
        </p:grpSpPr>
        <p:sp>
          <p:nvSpPr>
            <p:cNvPr id="49162" name="Oval 10"/>
            <p:cNvSpPr>
              <a:spLocks noChangeArrowheads="1"/>
            </p:cNvSpPr>
            <p:nvPr/>
          </p:nvSpPr>
          <p:spPr bwMode="auto">
            <a:xfrm>
              <a:off x="2112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67" name="Line 15"/>
            <p:cNvSpPr>
              <a:spLocks noChangeShapeType="1"/>
            </p:cNvSpPr>
            <p:nvPr/>
          </p:nvSpPr>
          <p:spPr bwMode="auto">
            <a:xfrm>
              <a:off x="1296" y="1872"/>
              <a:ext cx="816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176" name="Text Box 24"/>
            <p:cNvSpPr txBox="1">
              <a:spLocks noChangeArrowheads="1"/>
            </p:cNvSpPr>
            <p:nvPr/>
          </p:nvSpPr>
          <p:spPr bwMode="auto">
            <a:xfrm>
              <a:off x="2208" y="2084"/>
              <a:ext cx="205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D60093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</p:txBody>
        </p:sp>
      </p:grpSp>
      <p:sp>
        <p:nvSpPr>
          <p:cNvPr id="49179" name="Text Box 27"/>
          <p:cNvSpPr txBox="1">
            <a:spLocks noChangeArrowheads="1"/>
          </p:cNvSpPr>
          <p:nvPr/>
        </p:nvSpPr>
        <p:spPr bwMode="auto">
          <a:xfrm>
            <a:off x="6122645" y="2906712"/>
            <a:ext cx="81785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(1,a)</a:t>
            </a: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6122645" y="3270250"/>
            <a:ext cx="83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(2,b)</a:t>
            </a: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6122645" y="3651250"/>
            <a:ext cx="8338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(3,d)</a:t>
            </a:r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4027145" y="3160712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477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9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79" grpId="0" autoUpdateAnimBg="0"/>
      <p:bldP spid="49184" grpId="0" autoUpdateAnimBg="0"/>
      <p:bldP spid="49185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33422</TotalTime>
  <Words>2519</Words>
  <Application>Microsoft Office PowerPoint</Application>
  <PresentationFormat>Předvádění na obrazovce (4:3)</PresentationFormat>
  <Paragraphs>567</Paragraphs>
  <Slides>48</Slides>
  <Notes>40</Notes>
  <HiddenSlides>0</HiddenSlides>
  <MMClips>0</MMClips>
  <ScaleCrop>false</ScaleCrop>
  <HeadingPairs>
    <vt:vector size="8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48</vt:i4>
      </vt:variant>
    </vt:vector>
  </HeadingPairs>
  <TitlesOfParts>
    <vt:vector size="59" baseType="lpstr">
      <vt:lpstr>Arial</vt:lpstr>
      <vt:lpstr>Calibri</vt:lpstr>
      <vt:lpstr>Cambria Math</vt:lpstr>
      <vt:lpstr>cmsy10</vt:lpstr>
      <vt:lpstr>Corbel</vt:lpstr>
      <vt:lpstr>Symbol</vt:lpstr>
      <vt:lpstr>Times New Roman</vt:lpstr>
      <vt:lpstr>Wingdings</vt:lpstr>
      <vt:lpstr>Wingdings 2</vt:lpstr>
      <vt:lpstr>Module</vt:lpstr>
      <vt:lpstr>Equation</vt:lpstr>
      <vt:lpstr>Advertising on the Web</vt:lpstr>
      <vt:lpstr>Online Algorithms</vt:lpstr>
      <vt:lpstr> Online Bipartite Matching</vt:lpstr>
      <vt:lpstr>Example: Bipartite Matching</vt:lpstr>
      <vt:lpstr>Example: Bipartite Matching</vt:lpstr>
      <vt:lpstr>Example: Bipartite Matching</vt:lpstr>
      <vt:lpstr>Matching Algorithm</vt:lpstr>
      <vt:lpstr>Online Graph Matching Problem</vt:lpstr>
      <vt:lpstr>Online Graph Matching: Example</vt:lpstr>
      <vt:lpstr>Greedy Algorithm</vt:lpstr>
      <vt:lpstr>Competitive Ratio</vt:lpstr>
      <vt:lpstr>Analyzing the Greedy Algorithm</vt:lpstr>
      <vt:lpstr>Analyzing the Greedy Algorithm</vt:lpstr>
      <vt:lpstr>Worst-case Scenario</vt:lpstr>
      <vt:lpstr> Web Advertising</vt:lpstr>
      <vt:lpstr>History of Web Advertising</vt:lpstr>
      <vt:lpstr>Performance-based Advertising</vt:lpstr>
      <vt:lpstr>Ads vs. Search Results</vt:lpstr>
      <vt:lpstr>Web 2.0</vt:lpstr>
      <vt:lpstr>Adwords Problem</vt:lpstr>
      <vt:lpstr>Adwords Problem</vt:lpstr>
      <vt:lpstr>The Adwords Innovation</vt:lpstr>
      <vt:lpstr>Complications: Budget</vt:lpstr>
      <vt:lpstr>Complications: CTR</vt:lpstr>
      <vt:lpstr>Greedy Algorithm</vt:lpstr>
      <vt:lpstr>Bad Scenario for Greedy</vt:lpstr>
      <vt:lpstr>BALANCE Algorithm [MSVV]</vt:lpstr>
      <vt:lpstr>Example: BALANCE</vt:lpstr>
      <vt:lpstr>Analyzing BALANCE</vt:lpstr>
      <vt:lpstr>Analyzing  Balance</vt:lpstr>
      <vt:lpstr>BALANCE: General Result</vt:lpstr>
      <vt:lpstr>Recommender Systems: Content-based Systems &amp; Collaborative Filtering</vt:lpstr>
      <vt:lpstr>Example: Recommender Systems</vt:lpstr>
      <vt:lpstr>Recommendations </vt:lpstr>
      <vt:lpstr>From Scarcity to Abundance</vt:lpstr>
      <vt:lpstr>Sidenote: The Long Tail</vt:lpstr>
      <vt:lpstr>Types of Recommendations</vt:lpstr>
      <vt:lpstr>Formal Model</vt:lpstr>
      <vt:lpstr>Utility Matrix</vt:lpstr>
      <vt:lpstr>Key Problems</vt:lpstr>
      <vt:lpstr>(1) Gathering Ratings</vt:lpstr>
      <vt:lpstr>(2) Extrapolating Utilities</vt:lpstr>
      <vt:lpstr>Content-based  Recommender Systems</vt:lpstr>
      <vt:lpstr>Content-based Recommendations</vt:lpstr>
      <vt:lpstr>Plan of Action</vt:lpstr>
      <vt:lpstr>User Profiles and Prediction</vt:lpstr>
      <vt:lpstr> Collaborative Filtering</vt:lpstr>
      <vt:lpstr>Collaborative Filtering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xsedmid</cp:lastModifiedBy>
  <cp:revision>1428</cp:revision>
  <cp:lastPrinted>2011-10-20T04:01:43Z</cp:lastPrinted>
  <dcterms:created xsi:type="dcterms:W3CDTF">2009-06-12T17:14:38Z</dcterms:created>
  <dcterms:modified xsi:type="dcterms:W3CDTF">2017-05-03T08:06:12Z</dcterms:modified>
</cp:coreProperties>
</file>