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1" r:id="rId2"/>
    <p:sldId id="461" r:id="rId3"/>
    <p:sldId id="546" r:id="rId4"/>
    <p:sldId id="460" r:id="rId5"/>
    <p:sldId id="463" r:id="rId6"/>
    <p:sldId id="501" r:id="rId7"/>
    <p:sldId id="475" r:id="rId8"/>
    <p:sldId id="476" r:id="rId9"/>
    <p:sldId id="477" r:id="rId10"/>
    <p:sldId id="478" r:id="rId11"/>
    <p:sldId id="479" r:id="rId12"/>
    <p:sldId id="480" r:id="rId13"/>
    <p:sldId id="483" r:id="rId14"/>
    <p:sldId id="521" r:id="rId15"/>
    <p:sldId id="522" r:id="rId16"/>
    <p:sldId id="523" r:id="rId17"/>
    <p:sldId id="524" r:id="rId18"/>
    <p:sldId id="484" r:id="rId19"/>
    <p:sldId id="485" r:id="rId20"/>
    <p:sldId id="541" r:id="rId21"/>
    <p:sldId id="486" r:id="rId22"/>
    <p:sldId id="542" r:id="rId23"/>
    <p:sldId id="487" r:id="rId24"/>
    <p:sldId id="488" r:id="rId25"/>
    <p:sldId id="490" r:id="rId26"/>
    <p:sldId id="545" r:id="rId27"/>
    <p:sldId id="492" r:id="rId28"/>
    <p:sldId id="493" r:id="rId29"/>
    <p:sldId id="494" r:id="rId30"/>
    <p:sldId id="495" r:id="rId31"/>
    <p:sldId id="496" r:id="rId32"/>
    <p:sldId id="497" r:id="rId33"/>
    <p:sldId id="543" r:id="rId34"/>
    <p:sldId id="544" r:id="rId35"/>
    <p:sldId id="530" r:id="rId36"/>
    <p:sldId id="531" r:id="rId37"/>
    <p:sldId id="498" r:id="rId38"/>
    <p:sldId id="525" r:id="rId39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780" autoAdjust="0"/>
    <p:restoredTop sz="91367" autoAdjust="0"/>
  </p:normalViewPr>
  <p:slideViewPr>
    <p:cSldViewPr>
      <p:cViewPr varScale="1">
        <p:scale>
          <a:sx n="110" d="100"/>
          <a:sy n="110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20.02.2017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52222"/>
            <a:ext cx="2890665" cy="472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20.02.2017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39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1M keys relatively easy for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libs, but harder for smartcards (some broken, but at least hundreds thousands keys obtained)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05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| PB173 - Group: Applied cryptography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A569-2E35-4395-B572-769F534788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| PB173 - Group: Applied cryptography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0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| PB173 - Group: Applied cryptography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  <p:sldLayoutId id="214748374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aa380252(v=VS.85).aspx#service_provider_functions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4000" y="548680"/>
            <a:ext cx="8316472" cy="1872208"/>
          </a:xfrm>
        </p:spPr>
        <p:txBody>
          <a:bodyPr>
            <a:normAutofit/>
          </a:bodyPr>
          <a:lstStyle/>
          <a:p>
            <a:r>
              <a:rPr lang="en-US" altLang="en-US" dirty="0"/>
              <a:t>PB173</a:t>
            </a:r>
            <a:r>
              <a:rPr lang="cs-CZ" altLang="en-US" dirty="0"/>
              <a:t> - </a:t>
            </a:r>
            <a:r>
              <a:rPr lang="en-US" altLang="en-US" dirty="0" err="1"/>
              <a:t>Tématický</a:t>
            </a:r>
            <a:r>
              <a:rPr lang="en-US" altLang="en-US" dirty="0"/>
              <a:t> </a:t>
            </a:r>
            <a:r>
              <a:rPr lang="en-US" altLang="en-US" dirty="0" err="1"/>
              <a:t>vývoj</a:t>
            </a:r>
            <a:r>
              <a:rPr lang="en-US" altLang="en-US" dirty="0"/>
              <a:t> </a:t>
            </a:r>
            <a:r>
              <a:rPr lang="en-US" altLang="en-US" dirty="0" err="1"/>
              <a:t>aplikací</a:t>
            </a:r>
            <a:r>
              <a:rPr lang="en-US" altLang="en-US" dirty="0"/>
              <a:t> v C/C++</a:t>
            </a:r>
            <a:br>
              <a:rPr lang="en-US" altLang="en-US" dirty="0"/>
            </a:br>
            <a:r>
              <a:rPr lang="en-US" dirty="0"/>
              <a:t>Domain specific development in C/C++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8388480" cy="108012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Skupina</a:t>
            </a:r>
            <a:r>
              <a:rPr lang="en-US" altLang="en-US" dirty="0"/>
              <a:t>: </a:t>
            </a:r>
            <a:r>
              <a:rPr lang="en-GB" dirty="0"/>
              <a:t>Aplikovaná </a:t>
            </a:r>
            <a:r>
              <a:rPr lang="en-GB" dirty="0" err="1"/>
              <a:t>kryptografie</a:t>
            </a:r>
            <a:r>
              <a:rPr lang="en-GB" dirty="0"/>
              <a:t> a </a:t>
            </a:r>
            <a:r>
              <a:rPr lang="en-GB" dirty="0" err="1"/>
              <a:t>bezpečné</a:t>
            </a:r>
            <a:r>
              <a:rPr lang="en-GB" dirty="0"/>
              <a:t> </a:t>
            </a:r>
            <a:r>
              <a:rPr lang="en-GB" dirty="0" err="1"/>
              <a:t>programování</a:t>
            </a:r>
            <a:endParaRPr lang="cs-CZ" altLang="en-US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 err="1"/>
              <a:t>Švenda</a:t>
            </a:r>
            <a:r>
              <a:rPr lang="cs-CZ" dirty="0"/>
              <a:t> </a:t>
            </a:r>
            <a:r>
              <a:rPr lang="en-US" dirty="0"/>
              <a:t>svenda@fi.muni.cz</a:t>
            </a:r>
          </a:p>
          <a:p>
            <a:r>
              <a:rPr lang="cs-CZ" altLang="en-US" dirty="0"/>
              <a:t>Konzultace: </a:t>
            </a:r>
            <a:r>
              <a:rPr lang="en-US" altLang="en-US" dirty="0"/>
              <a:t>A406, </a:t>
            </a:r>
            <a:r>
              <a:rPr lang="cs-CZ" altLang="en-US" dirty="0"/>
              <a:t>Úterý 13</a:t>
            </a:r>
            <a:r>
              <a:rPr lang="en-GB" altLang="en-US" dirty="0"/>
              <a:t>:00</a:t>
            </a:r>
            <a:r>
              <a:rPr lang="cs-CZ" altLang="en-US" dirty="0"/>
              <a:t>-13:50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Organiza</a:t>
            </a:r>
            <a:r>
              <a:rPr lang="cs-CZ" altLang="en-US"/>
              <a:t>ční (2)</a:t>
            </a:r>
            <a:endParaRPr lang="en-US" altLang="en-US"/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dirty="0"/>
              <a:t>Používané nástroje</a:t>
            </a:r>
          </a:p>
          <a:p>
            <a:pPr lvl="1"/>
            <a:r>
              <a:rPr lang="cs-CZ" altLang="en-US" sz="2000" dirty="0"/>
              <a:t>IDE, </a:t>
            </a:r>
            <a:r>
              <a:rPr lang="cs-CZ" altLang="en-US" sz="2000" dirty="0" err="1"/>
              <a:t>verzovací</a:t>
            </a:r>
            <a:r>
              <a:rPr lang="cs-CZ" altLang="en-US" sz="2000" dirty="0"/>
              <a:t> nástroje</a:t>
            </a:r>
            <a:r>
              <a:rPr lang="en-GB" altLang="en-US" sz="2000" dirty="0"/>
              <a:t> (git)</a:t>
            </a:r>
            <a:r>
              <a:rPr lang="cs-CZ" altLang="en-US" sz="2000" dirty="0"/>
              <a:t>, Doxygen, debugger, analýza a kontrola kódu (</a:t>
            </a:r>
            <a:r>
              <a:rPr lang="cs-CZ" altLang="en-US" sz="2000" dirty="0" err="1"/>
              <a:t>CppCheck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Coverity</a:t>
            </a:r>
            <a:r>
              <a:rPr lang="cs-CZ" altLang="en-US" sz="2000" dirty="0"/>
              <a:t>)</a:t>
            </a:r>
          </a:p>
          <a:p>
            <a:pPr lvl="1"/>
            <a:r>
              <a:rPr lang="cs-CZ" altLang="en-US" sz="2000" dirty="0" err="1"/>
              <a:t>GitHub</a:t>
            </a:r>
            <a:r>
              <a:rPr lang="cs-CZ" altLang="en-US" sz="2000" dirty="0"/>
              <a:t> </a:t>
            </a:r>
            <a:r>
              <a:rPr lang="en-GB" altLang="en-US" sz="2000" dirty="0"/>
              <a:t>+ </a:t>
            </a:r>
            <a:r>
              <a:rPr lang="en-GB" altLang="en-US" sz="2000" dirty="0" err="1"/>
              <a:t>TravisCI</a:t>
            </a:r>
            <a:r>
              <a:rPr lang="en-GB" altLang="en-US" sz="2000" dirty="0"/>
              <a:t> + </a:t>
            </a:r>
            <a:r>
              <a:rPr lang="en-GB" altLang="en-US" sz="2000" dirty="0" err="1"/>
              <a:t>Coverity</a:t>
            </a:r>
            <a:endParaRPr lang="cs-CZ" altLang="en-US" sz="2000" dirty="0"/>
          </a:p>
          <a:p>
            <a:pPr lvl="1"/>
            <a:r>
              <a:rPr lang="cs-CZ" altLang="en-US" sz="2000" dirty="0"/>
              <a:t>Ne vše je striktně dané – ptejte se a použijte svoje oblíbené </a:t>
            </a:r>
            <a:endParaRPr lang="en-US" altLang="en-US" sz="2000" dirty="0"/>
          </a:p>
          <a:p>
            <a:r>
              <a:rPr lang="cs-CZ" altLang="en-US" sz="2400" dirty="0"/>
              <a:t>Hodnocení</a:t>
            </a:r>
          </a:p>
          <a:p>
            <a:pPr lvl="1"/>
            <a:r>
              <a:rPr lang="cs-CZ" altLang="en-US" sz="2000" dirty="0"/>
              <a:t>účast </a:t>
            </a:r>
            <a:endParaRPr lang="en-US" altLang="en-US" sz="2000" dirty="0"/>
          </a:p>
          <a:p>
            <a:pPr lvl="1"/>
            <a:r>
              <a:rPr lang="cs-CZ" altLang="en-US" sz="2000" dirty="0"/>
              <a:t>průběžná práce </a:t>
            </a:r>
            <a:r>
              <a:rPr lang="en-US" altLang="en-US" sz="2000" dirty="0"/>
              <a:t>(</a:t>
            </a:r>
            <a:r>
              <a:rPr lang="cs-CZ" altLang="en-US" sz="2000" dirty="0"/>
              <a:t>10 bodů týdně</a:t>
            </a:r>
            <a:r>
              <a:rPr lang="en-US" altLang="en-US" sz="2000" dirty="0"/>
              <a:t>)</a:t>
            </a:r>
          </a:p>
          <a:p>
            <a:pPr lvl="1"/>
            <a:r>
              <a:rPr lang="cs-CZ" altLang="en-US" sz="2000" dirty="0"/>
              <a:t>prezentace celého projektu (30 bodů)</a:t>
            </a:r>
            <a:endParaRPr lang="en-US" altLang="en-US" sz="2000" dirty="0"/>
          </a:p>
          <a:p>
            <a:pPr lvl="1"/>
            <a:r>
              <a:rPr lang="cs-CZ" altLang="en-US" sz="2000" dirty="0"/>
              <a:t>možné bonusy</a:t>
            </a:r>
          </a:p>
          <a:p>
            <a:pPr lvl="1"/>
            <a:r>
              <a:rPr lang="cs-CZ" altLang="en-US" sz="2000" dirty="0"/>
              <a:t>max. </a:t>
            </a:r>
            <a:r>
              <a:rPr lang="cs-CZ" altLang="en-US" sz="2000"/>
              <a:t>130 </a:t>
            </a:r>
            <a:r>
              <a:rPr lang="cs-CZ" altLang="en-US" sz="2000" dirty="0"/>
              <a:t>bodů, zisk </a:t>
            </a:r>
            <a:r>
              <a:rPr lang="cs-CZ" altLang="en-US" sz="2000"/>
              <a:t>alespoň 85 </a:t>
            </a:r>
            <a:r>
              <a:rPr lang="cs-CZ" altLang="en-US" sz="2000" dirty="0"/>
              <a:t>bodů na kolokvium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Rozdělení do týmů</a:t>
            </a:r>
            <a:endParaRPr lang="en-US" alt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2-</a:t>
            </a:r>
            <a:r>
              <a:rPr lang="cs-CZ" altLang="en-US" dirty="0"/>
              <a:t>3 osoby</a:t>
            </a:r>
          </a:p>
          <a:p>
            <a:r>
              <a:rPr lang="cs-CZ" altLang="en-US" dirty="0"/>
              <a:t>Společná práce, ale každý prezentuje svůj přínos</a:t>
            </a:r>
          </a:p>
          <a:p>
            <a:pPr lvl="1"/>
            <a:r>
              <a:rPr lang="cs-CZ" altLang="en-US" dirty="0"/>
              <a:t>Iniciální prezentace domácího úkolu na dalším cvičení</a:t>
            </a:r>
          </a:p>
          <a:p>
            <a:pPr lvl="1"/>
            <a:r>
              <a:rPr lang="cs-CZ" altLang="en-US" dirty="0"/>
              <a:t>zapracování připomínek, prezentace a hodnocení na dalším cvičení</a:t>
            </a:r>
            <a:endParaRPr lang="en-US" altLang="en-US" dirty="0"/>
          </a:p>
          <a:p>
            <a:r>
              <a:rPr lang="cs-CZ" altLang="en-US" dirty="0"/>
              <a:t>Využití sdíleného </a:t>
            </a:r>
            <a:r>
              <a:rPr lang="cs-CZ" altLang="en-US" dirty="0" err="1"/>
              <a:t>repozitáře</a:t>
            </a:r>
            <a:r>
              <a:rPr lang="cs-CZ" altLang="en-US" dirty="0"/>
              <a:t> (</a:t>
            </a:r>
            <a:r>
              <a:rPr lang="cs-CZ" altLang="en-US" dirty="0" err="1"/>
              <a:t>GitHub</a:t>
            </a:r>
            <a:r>
              <a:rPr lang="cs-CZ" altLang="en-US" dirty="0"/>
              <a:t>) + CI (</a:t>
            </a:r>
            <a:r>
              <a:rPr lang="cs-CZ" altLang="en-US" dirty="0" err="1"/>
              <a:t>Travis</a:t>
            </a:r>
            <a:r>
              <a:rPr lang="cs-CZ" altLang="en-US" dirty="0"/>
              <a:t>)</a:t>
            </a:r>
          </a:p>
          <a:p>
            <a:r>
              <a:rPr lang="cs-CZ" altLang="en-US" dirty="0"/>
              <a:t>Rozdělení provedeme až po 14 dnech </a:t>
            </a:r>
          </a:p>
          <a:p>
            <a:pPr lvl="1"/>
            <a:r>
              <a:rPr lang="en-GB" altLang="en-US" dirty="0"/>
              <a:t>Po </a:t>
            </a:r>
            <a:r>
              <a:rPr lang="cs-CZ" altLang="en-US" dirty="0"/>
              <a:t>ustálení zapsaných studentů (ve třetím týdnu)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4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Celkový přehled</a:t>
            </a:r>
            <a:endParaRPr lang="en-US" alt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dirty="0"/>
              <a:t>Základní podklady </a:t>
            </a:r>
            <a:r>
              <a:rPr lang="en-US" altLang="en-US" sz="2400" dirty="0"/>
              <a:t>v </a:t>
            </a:r>
            <a:r>
              <a:rPr lang="en-US" altLang="en-US" sz="2400" dirty="0" err="1"/>
              <a:t>ISu</a:t>
            </a:r>
            <a:r>
              <a:rPr lang="en-GB" sz="2000" dirty="0"/>
              <a:t> </a:t>
            </a:r>
            <a:endParaRPr lang="cs-CZ" altLang="en-US" sz="2000" dirty="0"/>
          </a:p>
          <a:p>
            <a:r>
              <a:rPr lang="cs-CZ" altLang="en-US" sz="2400" dirty="0"/>
              <a:t>Může se ale částečně měnit</a:t>
            </a:r>
          </a:p>
          <a:p>
            <a:pPr lvl="1"/>
            <a:r>
              <a:rPr lang="cs-CZ" altLang="en-US" sz="2000" dirty="0"/>
              <a:t>uvidíme dle reálné obtížnosti, rychlosti postupu a zájmu</a:t>
            </a:r>
          </a:p>
          <a:p>
            <a:r>
              <a:rPr lang="cs-CZ" altLang="en-US" sz="2400" dirty="0"/>
              <a:t>Můžete otevřít vlastní řešený problém</a:t>
            </a:r>
            <a:r>
              <a:rPr lang="en-US" altLang="en-US" sz="2400" dirty="0"/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9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/>
              <a:t>How good YOU are in English?</a:t>
            </a:r>
            <a:endParaRPr lang="en-US" alt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Apology for all my mistakes, please</a:t>
            </a:r>
            <a:r>
              <a:rPr lang="cs-CZ" altLang="en-US" dirty="0"/>
              <a:t>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A569-2E35-4395-B572-769F5347884B}" type="slidenum">
              <a:rPr lang="cs-CZ" altLang="en-US" smtClean="0"/>
              <a:pPr/>
              <a:t>13</a:t>
            </a:fld>
            <a:endParaRPr lang="cs-CZ" altLang="en-US"/>
          </a:p>
        </p:txBody>
      </p:sp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Organization</a:t>
            </a:r>
            <a:endParaRPr lang="cs-CZ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395288" y="1800225"/>
            <a:ext cx="8640762" cy="4149725"/>
          </a:xfrm>
        </p:spPr>
        <p:txBody>
          <a:bodyPr/>
          <a:lstStyle/>
          <a:p>
            <a:r>
              <a:rPr lang="en-US" altLang="en-US" dirty="0"/>
              <a:t>S</a:t>
            </a:r>
            <a:r>
              <a:rPr lang="cs-CZ" altLang="en-US" dirty="0" err="1"/>
              <a:t>eminars</a:t>
            </a:r>
            <a:r>
              <a:rPr lang="cs-CZ" altLang="en-US" dirty="0"/>
              <a:t> + </a:t>
            </a:r>
            <a:r>
              <a:rPr lang="en-US" altLang="en-US" dirty="0"/>
              <a:t>assignments</a:t>
            </a:r>
            <a:r>
              <a:rPr lang="cs-CZ" altLang="en-US" dirty="0"/>
              <a:t> + </a:t>
            </a:r>
            <a:r>
              <a:rPr lang="cs-CZ" altLang="en-US" dirty="0" err="1"/>
              <a:t>project</a:t>
            </a:r>
            <a:endParaRPr lang="cs-CZ" altLang="en-US" dirty="0"/>
          </a:p>
          <a:p>
            <a:r>
              <a:rPr lang="en-US" altLang="en-US" dirty="0"/>
              <a:t>Assignments</a:t>
            </a:r>
            <a:endParaRPr lang="cs-CZ" altLang="en-US" dirty="0"/>
          </a:p>
          <a:p>
            <a:pPr lvl="1"/>
            <a:r>
              <a:rPr lang="en-GB" altLang="en-US" dirty="0"/>
              <a:t>Assigned regularly (nearly) every week</a:t>
            </a:r>
            <a:endParaRPr lang="cs-CZ" altLang="en-US" dirty="0"/>
          </a:p>
          <a:p>
            <a:pPr lvl="1"/>
            <a:r>
              <a:rPr lang="en-US" altLang="en-US" dirty="0"/>
              <a:t>Initial </a:t>
            </a:r>
            <a:r>
              <a:rPr lang="en-US" altLang="en-US" dirty="0" err="1"/>
              <a:t>assigments</a:t>
            </a:r>
            <a:r>
              <a:rPr lang="en-US" altLang="en-US" dirty="0"/>
              <a:t> individual work</a:t>
            </a:r>
          </a:p>
          <a:p>
            <a:pPr lvl="1"/>
            <a:r>
              <a:rPr lang="en-US" altLang="en-US" dirty="0"/>
              <a:t>Most of assignments team work</a:t>
            </a:r>
            <a:endParaRPr lang="cs-CZ" altLang="en-US" dirty="0"/>
          </a:p>
          <a:p>
            <a:pPr lvl="1"/>
            <a:r>
              <a:rPr lang="en-US" altLang="en-US" dirty="0"/>
              <a:t>expected workload: 4+</a:t>
            </a:r>
            <a:r>
              <a:rPr lang="cs-CZ" altLang="en-US" dirty="0"/>
              <a:t> </a:t>
            </a:r>
            <a:r>
              <a:rPr lang="en-US" altLang="en-US" dirty="0"/>
              <a:t>hours/week/participant</a:t>
            </a:r>
          </a:p>
          <a:p>
            <a:pPr lvl="1"/>
            <a:r>
              <a:rPr lang="en-US" altLang="en-US" dirty="0"/>
              <a:t>Network lab available to students</a:t>
            </a:r>
          </a:p>
          <a:p>
            <a:r>
              <a:rPr lang="en-US" altLang="en-US" dirty="0"/>
              <a:t>Project: secure videoconferencing architecture</a:t>
            </a:r>
          </a:p>
          <a:p>
            <a:endParaRPr lang="cs-CZ" altLang="en-US" dirty="0"/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03238" y="6573838"/>
            <a:ext cx="3276674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D4F58-9961-4BE7-AAD6-D14802A54B8C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94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Attendance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300" dirty="0" err="1"/>
              <a:t>Seminars</a:t>
            </a:r>
            <a:endParaRPr lang="cs-CZ" altLang="en-US" sz="2300" dirty="0"/>
          </a:p>
          <a:p>
            <a:pPr lvl="1">
              <a:lnSpc>
                <a:spcPct val="90000"/>
              </a:lnSpc>
            </a:pPr>
            <a:r>
              <a:rPr lang="cs-CZ" altLang="en-US" sz="2100" dirty="0" err="1"/>
              <a:t>Att</a:t>
            </a:r>
            <a:r>
              <a:rPr lang="en-US" altLang="en-US" sz="2100" dirty="0"/>
              <a:t>e</a:t>
            </a:r>
            <a:r>
              <a:rPr lang="cs-CZ" altLang="en-US" sz="2100" dirty="0" err="1"/>
              <a:t>nd</a:t>
            </a:r>
            <a:r>
              <a:rPr lang="en-US" altLang="en-US" sz="2100" dirty="0"/>
              <a:t>a</a:t>
            </a:r>
            <a:r>
              <a:rPr lang="cs-CZ" altLang="en-US" sz="2100" dirty="0" err="1"/>
              <a:t>nce</a:t>
            </a:r>
            <a:r>
              <a:rPr lang="cs-CZ" altLang="en-US" sz="2100" dirty="0"/>
              <a:t> </a:t>
            </a:r>
            <a:r>
              <a:rPr lang="cs-CZ" altLang="en-US" sz="2100" dirty="0" err="1"/>
              <a:t>obligatory</a:t>
            </a:r>
            <a:endParaRPr lang="cs-CZ" altLang="en-US" sz="2100" dirty="0"/>
          </a:p>
          <a:p>
            <a:pPr lvl="1">
              <a:lnSpc>
                <a:spcPct val="90000"/>
              </a:lnSpc>
            </a:pPr>
            <a:r>
              <a:rPr lang="cs-CZ" altLang="en-US" sz="2100" dirty="0" err="1"/>
              <a:t>Absences</a:t>
            </a:r>
            <a:r>
              <a:rPr lang="cs-CZ" altLang="en-US" sz="2100" dirty="0"/>
              <a:t> </a:t>
            </a:r>
            <a:r>
              <a:rPr lang="cs-CZ" altLang="en-US" sz="2100" dirty="0" err="1"/>
              <a:t>must</a:t>
            </a:r>
            <a:r>
              <a:rPr lang="cs-CZ" altLang="en-US" sz="2100" dirty="0"/>
              <a:t> </a:t>
            </a:r>
            <a:r>
              <a:rPr lang="cs-CZ" altLang="en-US" sz="2100" dirty="0" err="1"/>
              <a:t>be</a:t>
            </a:r>
            <a:r>
              <a:rPr lang="cs-CZ" altLang="en-US" sz="2100" dirty="0"/>
              <a:t> </a:t>
            </a:r>
            <a:r>
              <a:rPr lang="cs-CZ" altLang="en-US" sz="2100" dirty="0" err="1"/>
              <a:t>excused</a:t>
            </a:r>
            <a:r>
              <a:rPr lang="cs-CZ" altLang="en-US" sz="2100" dirty="0"/>
              <a:t> </a:t>
            </a:r>
            <a:r>
              <a:rPr lang="cs-CZ" altLang="en-US" sz="2100" dirty="0" err="1"/>
              <a:t>at</a:t>
            </a:r>
            <a:r>
              <a:rPr lang="cs-CZ" altLang="en-US" sz="2100" dirty="0"/>
              <a:t> </a:t>
            </a:r>
            <a:r>
              <a:rPr lang="cs-CZ" altLang="en-US" sz="2100" dirty="0" err="1"/>
              <a:t>the</a:t>
            </a:r>
            <a:r>
              <a:rPr lang="cs-CZ" altLang="en-US" sz="2100" dirty="0"/>
              <a:t> department </a:t>
            </a:r>
            <a:r>
              <a:rPr lang="cs-CZ" altLang="en-US" sz="2100" dirty="0" err="1"/>
              <a:t>of</a:t>
            </a:r>
            <a:r>
              <a:rPr lang="cs-CZ" altLang="en-US" sz="2100" dirty="0"/>
              <a:t> study </a:t>
            </a:r>
            <a:r>
              <a:rPr lang="cs-CZ" altLang="en-US" sz="2100" dirty="0" err="1"/>
              <a:t>affairs</a:t>
            </a:r>
            <a:endParaRPr lang="en-US" altLang="en-US" sz="2100" dirty="0"/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2 absences are ok</a:t>
            </a:r>
            <a:endParaRPr lang="cs-CZ" altLang="en-US" sz="2100" dirty="0"/>
          </a:p>
          <a:p>
            <a:pPr>
              <a:lnSpc>
                <a:spcPct val="90000"/>
              </a:lnSpc>
            </a:pPr>
            <a:r>
              <a:rPr lang="en-US" altLang="en-US" sz="2300" dirty="0"/>
              <a:t>Assignments</a:t>
            </a:r>
            <a:r>
              <a:rPr lang="cs-CZ" altLang="en-US" sz="2300" dirty="0"/>
              <a:t> and </a:t>
            </a:r>
            <a:r>
              <a:rPr lang="cs-CZ" altLang="en-US" sz="2300" dirty="0" err="1"/>
              <a:t>projects</a:t>
            </a:r>
            <a:endParaRPr lang="cs-CZ" altLang="en-US" sz="2300" dirty="0"/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Partially done at seminar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Completed </a:t>
            </a:r>
            <a:r>
              <a:rPr lang="cs-CZ" altLang="en-US" sz="2100" dirty="0" err="1"/>
              <a:t>during</a:t>
            </a:r>
            <a:r>
              <a:rPr lang="cs-CZ" altLang="en-US" sz="2100" dirty="0"/>
              <a:t> </a:t>
            </a:r>
            <a:r>
              <a:rPr lang="cs-CZ" altLang="en-US" sz="2100" dirty="0" err="1"/>
              <a:t>students</a:t>
            </a:r>
            <a:r>
              <a:rPr lang="cs-CZ" altLang="en-US" sz="2100" dirty="0"/>
              <a:t> free </a:t>
            </a:r>
            <a:r>
              <a:rPr lang="cs-CZ" altLang="en-US" sz="2100" dirty="0" err="1"/>
              <a:t>time</a:t>
            </a:r>
            <a:r>
              <a:rPr lang="cs-CZ" altLang="en-US" sz="2100" dirty="0"/>
              <a:t> (</a:t>
            </a:r>
            <a:r>
              <a:rPr lang="cs-CZ" altLang="en-US" sz="2100" dirty="0" err="1"/>
              <a:t>e.g</a:t>
            </a:r>
            <a:r>
              <a:rPr lang="cs-CZ" altLang="en-US" sz="2100" dirty="0"/>
              <a:t>. </a:t>
            </a:r>
            <a:r>
              <a:rPr lang="cs-CZ" altLang="en-US" sz="2100" dirty="0" err="1"/>
              <a:t>at</a:t>
            </a:r>
            <a:r>
              <a:rPr lang="cs-CZ" altLang="en-US" sz="2100" dirty="0"/>
              <a:t> </a:t>
            </a:r>
            <a:r>
              <a:rPr lang="cs-CZ" altLang="en-US" sz="2100" dirty="0" err="1"/>
              <a:t>the</a:t>
            </a:r>
            <a:r>
              <a:rPr lang="cs-CZ" altLang="en-US" sz="2100" dirty="0"/>
              <a:t> </a:t>
            </a:r>
            <a:r>
              <a:rPr lang="cs-CZ" altLang="en-US" sz="2100" dirty="0" err="1"/>
              <a:t>dormitory</a:t>
            </a:r>
            <a:r>
              <a:rPr lang="cs-CZ" altLang="en-US" sz="21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en-US" sz="2100" dirty="0"/>
              <a:t>Access to</a:t>
            </a:r>
            <a:r>
              <a:rPr lang="en-US" altLang="en-US" sz="2100" dirty="0"/>
              <a:t> network lab and </a:t>
            </a:r>
            <a:r>
              <a:rPr lang="en-US" altLang="en-US" sz="2100" dirty="0" err="1"/>
              <a:t>CRoCS</a:t>
            </a:r>
            <a:r>
              <a:rPr lang="cs-CZ" altLang="en-US" sz="2100" dirty="0"/>
              <a:t> </a:t>
            </a:r>
            <a:r>
              <a:rPr lang="cs-CZ" altLang="en-US" sz="2100" dirty="0" err="1"/>
              <a:t>lab</a:t>
            </a:r>
            <a:r>
              <a:rPr lang="cs-CZ" altLang="en-US" sz="2100" dirty="0"/>
              <a:t> </a:t>
            </a:r>
            <a:r>
              <a:rPr lang="cs-CZ" altLang="en-US" sz="2100" dirty="0" err="1"/>
              <a:t>is</a:t>
            </a:r>
            <a:r>
              <a:rPr lang="cs-CZ" altLang="en-US" sz="2100" dirty="0"/>
              <a:t> </a:t>
            </a:r>
            <a:r>
              <a:rPr lang="en-US" altLang="en-US" sz="2100" dirty="0"/>
              <a:t>possible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Cooperation between team members necessary</a:t>
            </a:r>
            <a:endParaRPr lang="cs-CZ" altLang="en-US" sz="2100" dirty="0"/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03238" y="6573838"/>
            <a:ext cx="2772618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4C01F3-02A3-466F-8808-1B2DDD78FE5B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67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Course resources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Slides</a:t>
            </a:r>
            <a:r>
              <a:rPr lang="cs-CZ" altLang="en-US" sz="2400" dirty="0"/>
              <a:t> (PDF) </a:t>
            </a:r>
            <a:r>
              <a:rPr lang="cs-CZ" altLang="en-US" sz="2400" dirty="0" err="1"/>
              <a:t>available</a:t>
            </a:r>
            <a:r>
              <a:rPr lang="cs-CZ" altLang="en-US" sz="2400" dirty="0"/>
              <a:t> in IS</a:t>
            </a:r>
          </a:p>
          <a:p>
            <a:pPr lvl="1"/>
            <a:r>
              <a:rPr lang="cs-CZ" altLang="en-US" sz="2000" dirty="0"/>
              <a:t>IS = </a:t>
            </a:r>
            <a:r>
              <a:rPr lang="cs-CZ" altLang="en-US" sz="2000" dirty="0" err="1"/>
              <a:t>Information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System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Masaryk University</a:t>
            </a:r>
            <a:endParaRPr lang="en-US" altLang="en-US" sz="2000" dirty="0"/>
          </a:p>
          <a:p>
            <a:r>
              <a:rPr lang="en-US" altLang="en-US" sz="2400" dirty="0"/>
              <a:t>A</a:t>
            </a:r>
            <a:r>
              <a:rPr lang="cs-CZ" altLang="en-US" sz="2400" dirty="0" err="1"/>
              <a:t>ssignments</a:t>
            </a:r>
            <a:r>
              <a:rPr lang="cs-CZ" altLang="en-US" sz="2400" dirty="0"/>
              <a:t> </a:t>
            </a:r>
            <a:r>
              <a:rPr lang="en-US" altLang="en-US" sz="2400" dirty="0"/>
              <a:t>(what to do) </a:t>
            </a:r>
            <a:r>
              <a:rPr lang="cs-CZ" altLang="en-US" sz="2400" dirty="0" err="1"/>
              <a:t>available</a:t>
            </a:r>
            <a:r>
              <a:rPr lang="cs-CZ" altLang="en-US" sz="2400" dirty="0"/>
              <a:t> in IS</a:t>
            </a:r>
          </a:p>
          <a:p>
            <a:pPr lvl="1"/>
            <a:r>
              <a:rPr lang="cs-CZ" altLang="en-US" sz="2000" dirty="0" err="1"/>
              <a:t>Submissions</a:t>
            </a:r>
            <a:r>
              <a:rPr lang="cs-CZ" altLang="en-US" sz="2000" dirty="0"/>
              <a:t> done </a:t>
            </a:r>
            <a:r>
              <a:rPr lang="cs-CZ" altLang="en-US" sz="2000" dirty="0" err="1"/>
              <a:t>also</a:t>
            </a:r>
            <a:r>
              <a:rPr lang="cs-CZ" altLang="en-US" sz="2000" dirty="0"/>
              <a:t> via IS</a:t>
            </a:r>
          </a:p>
          <a:p>
            <a:r>
              <a:rPr lang="cs-CZ" altLang="en-US" sz="2400" dirty="0" err="1"/>
              <a:t>Additional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tutorials</a:t>
            </a:r>
            <a:r>
              <a:rPr lang="cs-CZ" altLang="en-US" sz="2400" dirty="0"/>
              <a:t>/</a:t>
            </a:r>
            <a:r>
              <a:rPr lang="cs-CZ" altLang="en-US" sz="2400" dirty="0" err="1"/>
              <a:t>papers</a:t>
            </a:r>
            <a:r>
              <a:rPr lang="cs-CZ" altLang="en-US" sz="2400" dirty="0"/>
              <a:t>/</a:t>
            </a:r>
            <a:r>
              <a:rPr lang="cs-CZ" altLang="en-US" sz="2400" dirty="0" err="1"/>
              <a:t>materials</a:t>
            </a:r>
            <a:r>
              <a:rPr lang="cs-CZ" altLang="en-US" sz="2400" dirty="0"/>
              <a:t> </a:t>
            </a:r>
            <a:r>
              <a:rPr lang="cs-CZ" altLang="en-US" sz="2400" dirty="0" err="1"/>
              <a:t>from</a:t>
            </a:r>
            <a:r>
              <a:rPr lang="cs-CZ" altLang="en-US" sz="2400" dirty="0"/>
              <a:t> </a:t>
            </a:r>
            <a:r>
              <a:rPr lang="cs-CZ" altLang="en-US" sz="2400" dirty="0" err="1"/>
              <a:t>time</a:t>
            </a:r>
            <a:r>
              <a:rPr lang="cs-CZ" altLang="en-US" sz="2400" dirty="0"/>
              <a:t> to </a:t>
            </a:r>
            <a:r>
              <a:rPr lang="cs-CZ" altLang="en-US" sz="2400" dirty="0" err="1"/>
              <a:t>time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will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also</a:t>
            </a:r>
            <a:r>
              <a:rPr lang="cs-CZ" altLang="en-US" sz="2400" dirty="0"/>
              <a:t> </a:t>
            </a:r>
            <a:r>
              <a:rPr lang="en-US" altLang="en-US" sz="2400" dirty="0"/>
              <a:t>be </a:t>
            </a:r>
            <a:r>
              <a:rPr lang="cs-CZ" altLang="en-US" sz="2400" dirty="0" err="1"/>
              <a:t>provided</a:t>
            </a:r>
            <a:r>
              <a:rPr lang="cs-CZ" altLang="en-US" sz="2400" dirty="0"/>
              <a:t> in IS</a:t>
            </a:r>
          </a:p>
          <a:p>
            <a:pPr lvl="1"/>
            <a:r>
              <a:rPr lang="cs-CZ" altLang="en-US" sz="2000" dirty="0"/>
              <a:t>To </a:t>
            </a:r>
            <a:r>
              <a:rPr lang="cs-CZ" altLang="en-US" sz="2000" dirty="0" err="1"/>
              <a:t>better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understand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issues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discussed</a:t>
            </a:r>
            <a:endParaRPr lang="cs-CZ" altLang="en-US" sz="2000" dirty="0"/>
          </a:p>
          <a:p>
            <a:r>
              <a:rPr lang="cs-CZ" altLang="en-US" sz="2400" dirty="0" err="1"/>
              <a:t>Recommended</a:t>
            </a:r>
            <a:r>
              <a:rPr lang="cs-CZ" altLang="en-US" sz="2400" dirty="0"/>
              <a:t> </a:t>
            </a:r>
            <a:r>
              <a:rPr lang="cs-CZ" altLang="en-US" sz="2400" dirty="0" err="1"/>
              <a:t>literatures</a:t>
            </a:r>
            <a:endParaRPr lang="cs-CZ" altLang="en-US" sz="2400" dirty="0"/>
          </a:p>
          <a:p>
            <a:pPr lvl="1"/>
            <a:r>
              <a:rPr lang="cs-CZ" altLang="en-US" sz="2000" dirty="0"/>
              <a:t>To </a:t>
            </a:r>
            <a:r>
              <a:rPr lang="cs-CZ" altLang="en-US" sz="2000" dirty="0" err="1"/>
              <a:t>learn</a:t>
            </a:r>
            <a:r>
              <a:rPr lang="cs-CZ" altLang="en-US" sz="2000" dirty="0"/>
              <a:t> more …</a:t>
            </a:r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27487" y="6579394"/>
            <a:ext cx="2676361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5EBF7-1979-4FC8-9043-AA6BF011C33B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86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Plagiarism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503238" y="1871663"/>
            <a:ext cx="8229600" cy="4437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300" dirty="0" err="1"/>
              <a:t>Projects</a:t>
            </a:r>
            <a:endParaRPr lang="cs-CZ" altLang="en-US" sz="2300" dirty="0"/>
          </a:p>
          <a:p>
            <a:pPr lvl="1">
              <a:lnSpc>
                <a:spcPct val="90000"/>
              </a:lnSpc>
            </a:pPr>
            <a:r>
              <a:rPr lang="cs-CZ" altLang="en-US" sz="2100" dirty="0" err="1"/>
              <a:t>Must</a:t>
            </a:r>
            <a:r>
              <a:rPr lang="cs-CZ" altLang="en-US" sz="2100" dirty="0"/>
              <a:t> </a:t>
            </a:r>
            <a:r>
              <a:rPr lang="cs-CZ" altLang="en-US" sz="2100" dirty="0" err="1"/>
              <a:t>be</a:t>
            </a:r>
            <a:r>
              <a:rPr lang="cs-CZ" altLang="en-US" sz="2100" dirty="0"/>
              <a:t> </a:t>
            </a:r>
            <a:r>
              <a:rPr lang="cs-CZ" altLang="en-US" sz="2100" dirty="0" err="1"/>
              <a:t>worked</a:t>
            </a:r>
            <a:r>
              <a:rPr lang="cs-CZ" altLang="en-US" sz="2100" dirty="0"/>
              <a:t> </a:t>
            </a:r>
            <a:r>
              <a:rPr lang="cs-CZ" altLang="en-US" sz="2100" dirty="0" err="1"/>
              <a:t>out</a:t>
            </a:r>
            <a:r>
              <a:rPr lang="cs-CZ" altLang="en-US" sz="2100" dirty="0"/>
              <a:t> by a team </a:t>
            </a:r>
            <a:r>
              <a:rPr lang="cs-CZ" altLang="en-US" sz="2100" dirty="0" err="1"/>
              <a:t>of</a:t>
            </a:r>
            <a:r>
              <a:rPr lang="cs-CZ" altLang="en-US" sz="2100" dirty="0"/>
              <a:t> 3 </a:t>
            </a:r>
            <a:r>
              <a:rPr lang="cs-CZ" altLang="en-US" sz="2100" dirty="0" err="1"/>
              <a:t>students</a:t>
            </a:r>
            <a:endParaRPr lang="en-US" altLang="en-US" sz="2100" dirty="0"/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Every team member must show his/her contribution </a:t>
            </a:r>
            <a:endParaRPr lang="cs-CZ" altLang="en-US" sz="2100" dirty="0"/>
          </a:p>
          <a:p>
            <a:pPr>
              <a:lnSpc>
                <a:spcPct val="90000"/>
              </a:lnSpc>
            </a:pPr>
            <a:r>
              <a:rPr lang="cs-CZ" altLang="en-US" sz="2300" dirty="0" err="1"/>
              <a:t>Plagiarism</a:t>
            </a:r>
            <a:r>
              <a:rPr lang="cs-CZ" altLang="en-US" sz="2300" dirty="0"/>
              <a:t>, </a:t>
            </a:r>
            <a:r>
              <a:rPr lang="cs-CZ" altLang="en-US" sz="2300" dirty="0" err="1"/>
              <a:t>cut</a:t>
            </a:r>
            <a:r>
              <a:rPr lang="en-US" altLang="en-US" sz="2300" dirty="0"/>
              <a:t>&amp;paste, etc. is not tolerated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Plagiarism is use of somebody else words/programs or ideas without proper citation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IS helps to recognize plagiarism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If plagiarism is detected student is assigned -5 points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In more serious cases the Disciplinary committee</a:t>
            </a:r>
            <a:r>
              <a:rPr lang="cs-CZ" altLang="en-US" sz="2100" dirty="0"/>
              <a:t> </a:t>
            </a:r>
            <a:r>
              <a:rPr lang="en-US" altLang="en-US" sz="2100" dirty="0"/>
              <a:t>of the faculty will decide</a:t>
            </a:r>
            <a:endParaRPr lang="cs-CZ" altLang="en-US" sz="2100" dirty="0"/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03238" y="6573838"/>
            <a:ext cx="2844626" cy="284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E4485"/>
              </a:buClr>
              <a:buSzPct val="100000"/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solidFill>
                  <a:schemeClr val="bg1"/>
                </a:solidFill>
              </a:rPr>
              <a:t>| PB173 - Group: Applied cryptography</a:t>
            </a: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5BA43-BD73-4AD9-8C6C-1913C3E82DB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22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questionnaire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Do you know difference between symmetric and asymmetric cryptography?</a:t>
            </a:r>
            <a:r>
              <a:rPr lang="cs-CZ" altLang="en-US" dirty="0"/>
              <a:t> </a:t>
            </a:r>
            <a:endParaRPr lang="en-US" altLang="en-US" dirty="0"/>
          </a:p>
          <a:p>
            <a:r>
              <a:rPr lang="en-US" altLang="en-US" dirty="0"/>
              <a:t>Do you known difference between block and stream cipher?</a:t>
            </a:r>
            <a:r>
              <a:rPr lang="cs-CZ" altLang="en-US" dirty="0"/>
              <a:t> </a:t>
            </a:r>
            <a:endParaRPr lang="en-US" altLang="en-US" dirty="0"/>
          </a:p>
          <a:p>
            <a:r>
              <a:rPr lang="en-US" altLang="en-US" dirty="0"/>
              <a:t>Do you know DES and AES algorithm?</a:t>
            </a:r>
            <a:r>
              <a:rPr lang="cs-CZ" altLang="en-US" dirty="0"/>
              <a:t> </a:t>
            </a:r>
            <a:endParaRPr lang="en-US" altLang="en-US" dirty="0"/>
          </a:p>
          <a:p>
            <a:r>
              <a:rPr lang="en-US" altLang="en-US" dirty="0"/>
              <a:t>Do you know ECB and CBC encryption mode? </a:t>
            </a:r>
            <a:r>
              <a:rPr lang="cs-CZ" altLang="en-US" dirty="0"/>
              <a:t> </a:t>
            </a:r>
            <a:endParaRPr lang="en-US" altLang="en-US" dirty="0"/>
          </a:p>
          <a:p>
            <a:r>
              <a:rPr lang="en-US" altLang="en-US" dirty="0"/>
              <a:t>Do you know principle of hash functions?</a:t>
            </a:r>
            <a:r>
              <a:rPr lang="cs-CZ" altLang="en-US" dirty="0"/>
              <a:t> </a:t>
            </a:r>
            <a:endParaRPr lang="en-US" altLang="en-US" dirty="0"/>
          </a:p>
          <a:p>
            <a:r>
              <a:rPr lang="en-US" altLang="en-US" dirty="0"/>
              <a:t>Do you know MD5, SHA-1/2/3 algorithm?</a:t>
            </a:r>
            <a:r>
              <a:rPr lang="cs-CZ" altLang="en-US" dirty="0"/>
              <a:t> </a:t>
            </a:r>
            <a:endParaRPr lang="en-US" altLang="en-US" dirty="0"/>
          </a:p>
          <a:p>
            <a:r>
              <a:rPr lang="en-US" altLang="en-US" dirty="0"/>
              <a:t>Do you known concept of digital signature?</a:t>
            </a:r>
          </a:p>
          <a:p>
            <a:r>
              <a:rPr lang="en-US" altLang="en-US" dirty="0"/>
              <a:t>Do you know what perfect forward secrecy means?</a:t>
            </a:r>
            <a:r>
              <a:rPr lang="cs-CZ" altLang="en-US" dirty="0"/>
              <a:t> </a:t>
            </a:r>
            <a:r>
              <a:rPr lang="en-US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 dirty="0" err="1"/>
              <a:t>Cryptographic</a:t>
            </a:r>
            <a:r>
              <a:rPr lang="cs-CZ" altLang="en-US" dirty="0"/>
              <a:t> </a:t>
            </a:r>
            <a:r>
              <a:rPr lang="cs-CZ" altLang="en-US" dirty="0" err="1"/>
              <a:t>libraries</a:t>
            </a:r>
            <a:endParaRPr lang="en-US" alt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A569-2E35-4395-B572-769F5347884B}" type="slidenum">
              <a:rPr lang="cs-CZ" altLang="en-US" smtClean="0"/>
              <a:pPr/>
              <a:t>19</a:t>
            </a:fld>
            <a:endParaRPr lang="cs-CZ" altLang="en-US"/>
          </a:p>
        </p:txBody>
      </p:sp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0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PB173 - Group: Applied cryptography</a:t>
            </a:r>
            <a:endParaRPr lang="cs-CZ" dirty="0"/>
          </a:p>
        </p:txBody>
      </p:sp>
      <p:pic>
        <p:nvPicPr>
          <p:cNvPr id="6" name="Picture 2" descr="D:\Documents\Obrázky\SmartCard\artificialSyndrom_posi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56434"/>
            <a:ext cx="7560840" cy="24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cuments\Obrázky\SmartCard\apduplay_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33032"/>
            <a:ext cx="4395634" cy="28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ocuments\Obrázky\SmartCard\scsat04_board_nobounda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" y="2204864"/>
            <a:ext cx="4090959" cy="28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ocuments\Obrázky\cryptojavac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" y="0"/>
            <a:ext cx="3885332" cy="38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2240" y="4437112"/>
            <a:ext cx="156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Power analysis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419708"/>
            <a:ext cx="22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Security programming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8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Cryptographic libraries - overview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Why not to implement own crypto algorithm/protocol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Adequate complexity of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get authentic source code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Common libraries: OpenSSL, </a:t>
            </a:r>
            <a:r>
              <a:rPr lang="en-GB" dirty="0" err="1"/>
              <a:t>mbed</a:t>
            </a:r>
            <a:r>
              <a:rPr lang="en-GB" dirty="0"/>
              <a:t> TLS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use library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20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PB173 - Group: Applied cryptography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20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NOT implement your own algorithms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Time consuming (probably already done before)</a:t>
            </a:r>
          </a:p>
          <a:p>
            <a:r>
              <a:rPr lang="en-GB" altLang="en-US" dirty="0"/>
              <a:t>Functional problems</a:t>
            </a:r>
          </a:p>
          <a:p>
            <a:r>
              <a:rPr lang="en-GB" altLang="en-US" dirty="0"/>
              <a:t>Low performance</a:t>
            </a:r>
          </a:p>
          <a:p>
            <a:r>
              <a:rPr lang="en-GB" altLang="en-US" dirty="0"/>
              <a:t>Security problems due to bugs</a:t>
            </a:r>
          </a:p>
          <a:p>
            <a:r>
              <a:rPr lang="en-GB" altLang="en-US" dirty="0"/>
              <a:t>Security problems due to missing defence against implementation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1638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NOT implement your own protocols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Do not design algorithms/protocols by yourself</a:t>
            </a:r>
            <a:endParaRPr lang="cs-CZ" altLang="en-US" dirty="0">
              <a:sym typeface="Wingdings" pitchFamily="2" charset="2"/>
            </a:endParaRPr>
          </a:p>
          <a:p>
            <a:r>
              <a:rPr lang="en-US" altLang="en-US" dirty="0"/>
              <a:t>Try to find existing standards</a:t>
            </a:r>
          </a:p>
          <a:p>
            <a:pPr lvl="1"/>
            <a:r>
              <a:rPr lang="en-US" altLang="en-US" dirty="0"/>
              <a:t>NIST, RSA PKCS, RFC, </a:t>
            </a:r>
            <a:r>
              <a:rPr lang="cs-CZ" altLang="en-US" dirty="0"/>
              <a:t>ISO/ANSI</a:t>
            </a:r>
          </a:p>
          <a:p>
            <a:r>
              <a:rPr lang="en-US" altLang="en-US" dirty="0"/>
              <a:t>Try not to deviate from standards</a:t>
            </a:r>
            <a:endParaRPr lang="cs-CZ" altLang="en-US" dirty="0"/>
          </a:p>
          <a:p>
            <a:pPr lvl="1"/>
            <a:r>
              <a:rPr lang="en-US" altLang="en-US" dirty="0"/>
              <a:t>compatibility and compliance</a:t>
            </a:r>
          </a:p>
          <a:p>
            <a:pPr lvl="1"/>
            <a:r>
              <a:rPr lang="en-US" altLang="en-US" dirty="0"/>
              <a:t>no need for (time consuming) specification of detailed your scheme</a:t>
            </a:r>
          </a:p>
          <a:p>
            <a:pPr lvl="1"/>
            <a:r>
              <a:rPr lang="en-US" altLang="en-US" dirty="0"/>
              <a:t>small change can have big security impacts</a:t>
            </a:r>
            <a:endParaRPr lang="cs-CZ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2150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Use well</a:t>
            </a:r>
            <a:r>
              <a:rPr lang="en-US" altLang="en-US"/>
              <a:t>-known implementations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well-known libraries</a:t>
            </a:r>
            <a:endParaRPr lang="cs-CZ" altLang="en-US" dirty="0"/>
          </a:p>
          <a:p>
            <a:pPr lvl="1"/>
            <a:r>
              <a:rPr lang="cs-CZ" altLang="en-US" dirty="0" err="1"/>
              <a:t>OpenSSL</a:t>
            </a:r>
            <a:r>
              <a:rPr lang="cs-CZ" altLang="en-US" dirty="0"/>
              <a:t>, </a:t>
            </a:r>
            <a:r>
              <a:rPr lang="cs-CZ" altLang="en-US" dirty="0" err="1"/>
              <a:t>PolarSSL</a:t>
            </a:r>
            <a:r>
              <a:rPr lang="cs-CZ" altLang="en-US" dirty="0"/>
              <a:t>, </a:t>
            </a:r>
            <a:r>
              <a:rPr lang="en-US" altLang="en-US" dirty="0" err="1"/>
              <a:t>GnuPG</a:t>
            </a:r>
            <a:r>
              <a:rPr lang="en-US" altLang="en-US" dirty="0"/>
              <a:t>, </a:t>
            </a:r>
            <a:r>
              <a:rPr lang="cs-CZ" altLang="en-US" dirty="0" err="1"/>
              <a:t>BouncyCastle</a:t>
            </a:r>
            <a:r>
              <a:rPr lang="cs-CZ" altLang="en-US" dirty="0"/>
              <a:t> (Java)</a:t>
            </a:r>
          </a:p>
          <a:p>
            <a:r>
              <a:rPr lang="en-US" altLang="en-US" dirty="0"/>
              <a:t>Or implementation of algorithms from well-established authors (for uncommon </a:t>
            </a:r>
            <a:r>
              <a:rPr lang="en-US" altLang="en-US" dirty="0" err="1"/>
              <a:t>alg</a:t>
            </a:r>
            <a:r>
              <a:rPr lang="cs-CZ" altLang="en-US" dirty="0"/>
              <a:t>s</a:t>
            </a:r>
            <a:r>
              <a:rPr lang="en-US" altLang="en-US" dirty="0"/>
              <a:t>)</a:t>
            </a:r>
            <a:endParaRPr lang="cs-CZ" altLang="en-US" dirty="0"/>
          </a:p>
          <a:p>
            <a:pPr lvl="1"/>
            <a:r>
              <a:rPr lang="en-US" altLang="en-US" dirty="0"/>
              <a:t>Brian </a:t>
            </a:r>
            <a:r>
              <a:rPr lang="cs-CZ" altLang="en-US" dirty="0" err="1"/>
              <a:t>Gladman</a:t>
            </a:r>
            <a:r>
              <a:rPr lang="cs-CZ" altLang="en-US" dirty="0"/>
              <a:t>, </a:t>
            </a:r>
            <a:r>
              <a:rPr lang="en-US" altLang="en-US" dirty="0"/>
              <a:t>Eric A. Young </a:t>
            </a:r>
            <a:r>
              <a:rPr lang="cs-CZ" altLang="en-US" dirty="0"/>
              <a:t>…</a:t>
            </a:r>
          </a:p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741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36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Complexity matters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Complexity of library implementation should match your needs</a:t>
            </a:r>
            <a:endParaRPr lang="cs-CZ" altLang="en-US" sz="2400" dirty="0"/>
          </a:p>
          <a:p>
            <a:pPr lvl="1"/>
            <a:r>
              <a:rPr lang="cs-CZ" altLang="en-US" sz="2000" dirty="0" err="1"/>
              <a:t>usually</a:t>
            </a:r>
            <a:r>
              <a:rPr lang="cs-CZ" altLang="en-US" sz="2000" dirty="0"/>
              <a:t>, </a:t>
            </a:r>
            <a:r>
              <a:rPr lang="en-US" altLang="en-US" sz="2000" dirty="0"/>
              <a:t>you need only one or two algorithms</a:t>
            </a:r>
          </a:p>
          <a:p>
            <a:r>
              <a:rPr lang="en-US" altLang="en-US" sz="2400" dirty="0"/>
              <a:t>Multiprocessor or CPU-independent implementation can be overkill </a:t>
            </a:r>
          </a:p>
          <a:p>
            <a:pPr lvl="1"/>
            <a:r>
              <a:rPr lang="cs-CZ" altLang="en-US" sz="2000" dirty="0"/>
              <a:t>and </a:t>
            </a:r>
            <a:r>
              <a:rPr lang="en-US" altLang="en-US" sz="2000" dirty="0"/>
              <a:t>just increase risk of error</a:t>
            </a:r>
            <a:endParaRPr lang="cs-CZ" altLang="en-US" sz="2000" dirty="0"/>
          </a:p>
          <a:p>
            <a:r>
              <a:rPr lang="en-US" altLang="en-US" sz="2400" dirty="0"/>
              <a:t>Do you really need library with object-oriented design?</a:t>
            </a:r>
          </a:p>
          <a:p>
            <a:r>
              <a:rPr lang="en-US" altLang="en-US" sz="2400" dirty="0"/>
              <a:t>Large libraries are not always the most suitable ones</a:t>
            </a:r>
            <a:endParaRPr lang="cs-CZ" altLang="en-US" sz="2400" dirty="0"/>
          </a:p>
          <a:p>
            <a:pPr lvl="1"/>
            <a:r>
              <a:rPr lang="cs-CZ" altLang="en-US" sz="2000" dirty="0" err="1"/>
              <a:t>OpenSSL</a:t>
            </a:r>
            <a:r>
              <a:rPr lang="cs-CZ" altLang="en-US" sz="2000" dirty="0"/>
              <a:t> </a:t>
            </a:r>
            <a:r>
              <a:rPr lang="en-US" altLang="en-US" sz="2000" dirty="0"/>
              <a:t>is complex and interconnected</a:t>
            </a:r>
            <a:endParaRPr lang="cs-CZ" altLang="en-US" sz="2000" dirty="0"/>
          </a:p>
          <a:p>
            <a:pPr lvl="1"/>
            <a:r>
              <a:rPr lang="en-US" altLang="en-US" sz="2000" dirty="0"/>
              <a:t>e.g., AES is extractable much easier from </a:t>
            </a:r>
            <a:r>
              <a:rPr lang="en-US" altLang="en-US" sz="2000" dirty="0" err="1"/>
              <a:t>mbedTLS</a:t>
            </a:r>
            <a:r>
              <a:rPr lang="en-US" altLang="en-US" sz="2000" dirty="0"/>
              <a:t> (Po</a:t>
            </a:r>
            <a:r>
              <a:rPr lang="cs-CZ" altLang="en-US" sz="2000" dirty="0" err="1"/>
              <a:t>larSSL</a:t>
            </a:r>
            <a:r>
              <a:rPr lang="en-GB" altLang="en-US" sz="2000" dirty="0"/>
              <a:t>)</a:t>
            </a:r>
            <a:r>
              <a:rPr lang="en-US" altLang="en-US" sz="2000" dirty="0"/>
              <a:t> than from OpenSSL</a:t>
            </a:r>
          </a:p>
          <a:p>
            <a:endParaRPr lang="cs-CZ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843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Code authenticity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/>
              <a:t>Source </a:t>
            </a:r>
            <a:r>
              <a:rPr lang="cs-CZ" altLang="en-US" dirty="0" err="1"/>
              <a:t>code</a:t>
            </a:r>
            <a:r>
              <a:rPr lang="cs-CZ" altLang="en-US" dirty="0"/>
              <a:t> </a:t>
            </a:r>
            <a:r>
              <a:rPr lang="cs-CZ" altLang="en-US" dirty="0" err="1"/>
              <a:t>signature</a:t>
            </a:r>
            <a:r>
              <a:rPr lang="cs-CZ" altLang="en-US" dirty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D</a:t>
            </a:r>
            <a:r>
              <a:rPr lang="cs-CZ" altLang="en-US" dirty="0"/>
              <a:t>o </a:t>
            </a:r>
            <a:r>
              <a:rPr lang="cs-CZ" altLang="en-US" dirty="0" err="1"/>
              <a:t>you</a:t>
            </a:r>
            <a:r>
              <a:rPr lang="cs-CZ" altLang="en-US" dirty="0"/>
              <a:t> </a:t>
            </a:r>
            <a:r>
              <a:rPr lang="cs-CZ" altLang="en-US" dirty="0" err="1"/>
              <a:t>really</a:t>
            </a:r>
            <a:r>
              <a:rPr lang="cs-CZ" altLang="en-US" dirty="0"/>
              <a:t> </a:t>
            </a:r>
            <a:r>
              <a:rPr lang="cs-CZ" altLang="en-US" dirty="0" err="1"/>
              <a:t>have</a:t>
            </a:r>
            <a:r>
              <a:rPr lang="cs-CZ" altLang="en-US" dirty="0"/>
              <a:t> </a:t>
            </a:r>
            <a:r>
              <a:rPr lang="cs-CZ" altLang="en-US" dirty="0" err="1"/>
              <a:t>original</a:t>
            </a:r>
            <a:r>
              <a:rPr lang="cs-CZ" altLang="en-US" dirty="0"/>
              <a:t> </a:t>
            </a:r>
            <a:r>
              <a:rPr lang="en-GB" altLang="en-US" dirty="0"/>
              <a:t>binary/</a:t>
            </a:r>
            <a:r>
              <a:rPr lang="cs-CZ" altLang="en-US" dirty="0"/>
              <a:t>source </a:t>
            </a:r>
            <a:r>
              <a:rPr lang="cs-CZ" altLang="en-US" dirty="0" err="1"/>
              <a:t>codes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MD5/SHA1 hash (where to get “correct” hash value</a:t>
            </a:r>
            <a:r>
              <a:rPr lang="cs-CZ" altLang="en-US" dirty="0"/>
              <a:t>?</a:t>
            </a:r>
            <a:r>
              <a:rPr lang="en-US" altLang="en-US" dirty="0"/>
              <a:t>)</a:t>
            </a:r>
            <a:endParaRPr lang="cs-CZ" altLang="en-US" dirty="0"/>
          </a:p>
          <a:p>
            <a:pPr lvl="1"/>
            <a:r>
              <a:rPr lang="cs-CZ" altLang="en-US" dirty="0"/>
              <a:t>GPG/PGP</a:t>
            </a:r>
            <a:endParaRPr lang="en-US" altLang="en-US" dirty="0"/>
          </a:p>
          <a:p>
            <a:r>
              <a:rPr lang="en-US" altLang="en-US" dirty="0"/>
              <a:t>Generate your own GPG/PGP signature keys</a:t>
            </a:r>
          </a:p>
          <a:p>
            <a:pPr lvl="1"/>
            <a:r>
              <a:rPr lang="en-US" altLang="en-US" dirty="0"/>
              <a:t>sign your code releases (on GitHub)</a:t>
            </a:r>
            <a:endParaRPr lang="cs-CZ" altLang="en-US" dirty="0"/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2048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one you like more?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087587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| PB173 - Group: Applied cryptography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700708"/>
            <a:ext cx="6844759" cy="3262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</a:rPr>
              <a:t>ARM </a:t>
            </a:r>
            <a:r>
              <a:rPr lang="en-US" b="1" dirty="0" err="1">
                <a:solidFill>
                  <a:srgbClr val="FF0000"/>
                </a:solidFill>
                <a:latin typeface="Comic Sans MS"/>
              </a:rPr>
              <a:t>mbed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 TLS</a:t>
            </a:r>
            <a:endParaRPr lang="en-GB" sz="1400" b="1" dirty="0">
              <a:solidFill>
                <a:srgbClr val="FF0000"/>
              </a:solidFill>
              <a:latin typeface="Comic Sans MS"/>
            </a:endParaRP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/**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\brief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     Output = HMAC-SHA-512(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hmac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key, input buffer )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      HMAC secret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keylen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length of the HMAC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input    buffer holding the 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ilen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length of the input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output   HMAC-SHA-384/512 result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is384    0 = use SHA512, 1 = use SHA384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*/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sha512_hmac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ilen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64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is384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159994"/>
            <a:ext cx="867019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/>
              </a:rPr>
              <a:t>OPENSSL</a:t>
            </a:r>
            <a:endParaRPr lang="en-GB" sz="1600" b="1" dirty="0">
              <a:solidFill>
                <a:srgbClr val="00007F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md_len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/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54" y="23953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4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libraries – OpenSSL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Pros:</a:t>
            </a:r>
            <a:endParaRPr lang="cs-CZ" altLang="en-US" sz="2000" dirty="0"/>
          </a:p>
          <a:p>
            <a:pPr lvl="1"/>
            <a:r>
              <a:rPr lang="en-US" altLang="en-US" sz="1800" dirty="0"/>
              <a:t>V</a:t>
            </a:r>
            <a:r>
              <a:rPr lang="cs-CZ" altLang="en-US" sz="1800" dirty="0"/>
              <a:t>ery rich library </a:t>
            </a:r>
            <a:endParaRPr lang="en-US" altLang="en-US" sz="1800" dirty="0"/>
          </a:p>
          <a:p>
            <a:pPr lvl="2"/>
            <a:r>
              <a:rPr lang="cs-CZ" altLang="en-US" sz="1800" dirty="0"/>
              <a:t>lots of algorithms, protocols, paddings</a:t>
            </a:r>
            <a:endParaRPr lang="en-US" altLang="en-US" sz="1800" dirty="0"/>
          </a:p>
          <a:p>
            <a:pPr lvl="2"/>
            <a:r>
              <a:rPr lang="cs-CZ" altLang="en-US" sz="1800" dirty="0"/>
              <a:t>not </a:t>
            </a:r>
            <a:r>
              <a:rPr lang="en-US" altLang="en-US" sz="1800" dirty="0"/>
              <a:t>“</a:t>
            </a:r>
            <a:r>
              <a:rPr lang="cs-CZ" altLang="en-US" sz="1800" dirty="0"/>
              <a:t>just</a:t>
            </a:r>
            <a:r>
              <a:rPr lang="en-US" altLang="en-US" sz="1800" dirty="0"/>
              <a:t>”</a:t>
            </a:r>
            <a:r>
              <a:rPr lang="cs-CZ" altLang="en-US" sz="1800" dirty="0"/>
              <a:t> SSL</a:t>
            </a:r>
          </a:p>
          <a:p>
            <a:pPr lvl="1"/>
            <a:r>
              <a:rPr lang="en-US" altLang="en-US" sz="1800" dirty="0"/>
              <a:t>w</a:t>
            </a:r>
            <a:r>
              <a:rPr lang="cs-CZ" altLang="en-US" sz="1800" dirty="0"/>
              <a:t>ell tested </a:t>
            </a:r>
            <a:r>
              <a:rPr lang="en-US" altLang="en-US" sz="1800" dirty="0"/>
              <a:t>functionally &amp; security </a:t>
            </a:r>
            <a:r>
              <a:rPr lang="cs-CZ" altLang="en-US" sz="1800" dirty="0"/>
              <a:t>over time</a:t>
            </a:r>
            <a:r>
              <a:rPr lang="en-US" altLang="en-US" sz="1800" dirty="0"/>
              <a:t>!</a:t>
            </a:r>
          </a:p>
          <a:p>
            <a:pPr lvl="1"/>
            <a:r>
              <a:rPr lang="en-US" altLang="en-US" sz="1800" dirty="0"/>
              <a:t>significant amount of existing examples on web</a:t>
            </a:r>
            <a:endParaRPr lang="cs-CZ" altLang="en-US" sz="1800" dirty="0"/>
          </a:p>
          <a:p>
            <a:r>
              <a:rPr lang="en-US" altLang="en-US" sz="2000" dirty="0"/>
              <a:t>Cons: </a:t>
            </a:r>
          </a:p>
          <a:p>
            <a:pPr lvl="1"/>
            <a:r>
              <a:rPr lang="cs-CZ" altLang="en-US" sz="1800" dirty="0"/>
              <a:t>API is complex and sometimes harder to understand</a:t>
            </a:r>
            <a:endParaRPr lang="en-US" altLang="en-US" sz="1800" dirty="0"/>
          </a:p>
          <a:p>
            <a:pPr lvl="1"/>
            <a:r>
              <a:rPr lang="en-US" altLang="en-US" sz="1800" dirty="0"/>
              <a:t>(started as Eric Young’s personal attempt to learn </a:t>
            </a:r>
            <a:r>
              <a:rPr lang="en-US" altLang="en-US" sz="1800" dirty="0" err="1"/>
              <a:t>BigInts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Wingdings" panose="05000000000000000000" pitchFamily="2" charset="2"/>
              </a:rPr>
              <a:t>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relatively low-level functions (can be pros!)</a:t>
            </a:r>
            <a:endParaRPr lang="cs-CZ" altLang="en-US" sz="1800" dirty="0"/>
          </a:p>
          <a:p>
            <a:pPr lvl="1"/>
            <a:r>
              <a:rPr lang="cs-CZ" altLang="en-US" sz="1800" dirty="0"/>
              <a:t>code </a:t>
            </a:r>
            <a:r>
              <a:rPr lang="en-US" altLang="en-US" sz="1800" dirty="0"/>
              <a:t>is significantly </a:t>
            </a:r>
            <a:r>
              <a:rPr lang="cs-CZ" altLang="en-US" sz="1800" dirty="0"/>
              <a:t>interconnected </a:t>
            </a:r>
            <a:endParaRPr lang="en-US" altLang="en-US" sz="1800" dirty="0"/>
          </a:p>
          <a:p>
            <a:pPr lvl="2"/>
            <a:r>
              <a:rPr lang="cs-CZ" altLang="en-US" sz="1800" dirty="0"/>
              <a:t>not suitable for extraction</a:t>
            </a:r>
            <a:r>
              <a:rPr lang="en-US" altLang="en-US" sz="1800" dirty="0"/>
              <a:t> of </a:t>
            </a:r>
            <a:r>
              <a:rPr lang="cs-CZ" altLang="en-US" sz="1800" dirty="0"/>
              <a:t>single algorithm </a:t>
            </a:r>
            <a:endParaRPr lang="en-US" altLang="en-US" sz="1800" dirty="0"/>
          </a:p>
          <a:p>
            <a:pPr lvl="1"/>
            <a:r>
              <a:rPr lang="en-US" altLang="en-US" sz="1800" dirty="0"/>
              <a:t>poor official documentation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2253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7" y="659714"/>
            <a:ext cx="2431710" cy="6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libraries – </a:t>
            </a:r>
            <a:r>
              <a:rPr lang="en-US" altLang="en-US" dirty="0" err="1"/>
              <a:t>mbed</a:t>
            </a:r>
            <a:r>
              <a:rPr lang="en-US" altLang="en-US" dirty="0"/>
              <a:t> TLS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(Formerly </a:t>
            </a:r>
            <a:r>
              <a:rPr lang="en-US" altLang="en-US" dirty="0" err="1"/>
              <a:t>PolarSSL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Pros:</a:t>
            </a:r>
          </a:p>
          <a:p>
            <a:pPr lvl="1"/>
            <a:r>
              <a:rPr lang="en-US" altLang="en-US" dirty="0"/>
              <a:t>API is simple and clear</a:t>
            </a:r>
            <a:r>
              <a:rPr lang="cs-CZ" altLang="en-US" dirty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Easy to extract single algorithm</a:t>
            </a:r>
          </a:p>
          <a:p>
            <a:pPr lvl="1"/>
            <a:r>
              <a:rPr lang="en-GB" altLang="en-US" dirty="0"/>
              <a:t>Now widely used, reasonably tested</a:t>
            </a:r>
            <a:endParaRPr lang="cs-CZ" altLang="en-US" dirty="0"/>
          </a:p>
          <a:p>
            <a:r>
              <a:rPr lang="en-US" altLang="en-US" dirty="0"/>
              <a:t>Cons: </a:t>
            </a:r>
          </a:p>
          <a:p>
            <a:pPr lvl="1"/>
            <a:r>
              <a:rPr lang="en-US" altLang="en-US" dirty="0"/>
              <a:t>fewer supported algorithms and standards</a:t>
            </a:r>
          </a:p>
          <a:p>
            <a:pPr lvl="1"/>
            <a:r>
              <a:rPr lang="en-US" altLang="en-US" dirty="0"/>
              <a:t>dual licensing, but not BSD-like license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2355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583728"/>
            <a:ext cx="2267744" cy="7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use library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Extract code and compile alone</a:t>
            </a:r>
          </a:p>
          <a:p>
            <a:pPr lvl="1"/>
            <a:r>
              <a:rPr lang="en-US" altLang="en-US" dirty="0"/>
              <a:t>some work with extraction</a:t>
            </a:r>
          </a:p>
          <a:p>
            <a:pPr lvl="1"/>
            <a:r>
              <a:rPr lang="en-US" altLang="en-US" dirty="0"/>
              <a:t>small, clean and </a:t>
            </a:r>
            <a:r>
              <a:rPr lang="cs-CZ" altLang="en-US" dirty="0" err="1"/>
              <a:t>self</a:t>
            </a:r>
            <a:r>
              <a:rPr lang="en-US" altLang="en-US" dirty="0"/>
              <a:t>-</a:t>
            </a:r>
            <a:r>
              <a:rPr lang="cs-CZ" altLang="en-US" dirty="0" err="1"/>
              <a:t>containing</a:t>
            </a:r>
            <a:r>
              <a:rPr lang="cs-CZ" altLang="en-US" dirty="0"/>
              <a:t> </a:t>
            </a:r>
            <a:r>
              <a:rPr lang="en-US" altLang="en-US" dirty="0"/>
              <a:t>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Compile against whole library</a:t>
            </a:r>
          </a:p>
          <a:p>
            <a:pPr lvl="1"/>
            <a:r>
              <a:rPr lang="en-US" altLang="en-US" dirty="0"/>
              <a:t>usually easy to do</a:t>
            </a:r>
          </a:p>
          <a:p>
            <a:pPr lvl="1"/>
            <a:r>
              <a:rPr lang="en-US" altLang="en-US" dirty="0"/>
              <a:t>but dependence on possibly unused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Link statically against dynamic library</a:t>
            </a:r>
          </a:p>
          <a:p>
            <a:pPr lvl="1"/>
            <a:r>
              <a:rPr lang="en-US" altLang="en-US" dirty="0" err="1"/>
              <a:t>dll</a:t>
            </a:r>
            <a:r>
              <a:rPr lang="en-US" altLang="en-US" dirty="0"/>
              <a:t>/so must be always present to run program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2457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904" y="4617132"/>
            <a:ext cx="8229600" cy="594066"/>
          </a:xfrm>
        </p:spPr>
        <p:txBody>
          <a:bodyPr/>
          <a:lstStyle/>
          <a:p>
            <a:r>
              <a:rPr lang="en-GB" sz="2400" dirty="0"/>
              <a:t>7 implementation choices observable in public keys</a:t>
            </a:r>
          </a:p>
        </p:txBody>
      </p:sp>
      <p:pic>
        <p:nvPicPr>
          <p:cNvPr id="206" name="Zástupný symbol pro obsah 20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7" y="3108914"/>
            <a:ext cx="2478122" cy="133236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POC 2016, Seoul, 10.11.2016</a:t>
            </a:r>
            <a:endParaRPr lang="cs-CZ" dirty="0"/>
          </a:p>
        </p:txBody>
      </p:sp>
      <p:sp>
        <p:nvSpPr>
          <p:cNvPr id="208" name="TextovéPole 207"/>
          <p:cNvSpPr txBox="1"/>
          <p:nvPr/>
        </p:nvSpPr>
        <p:spPr>
          <a:xfrm>
            <a:off x="430147" y="2785261"/>
            <a:ext cx="30539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Distribution of primes (MSB)</a:t>
            </a:r>
          </a:p>
        </p:txBody>
      </p:sp>
      <p:sp>
        <p:nvSpPr>
          <p:cNvPr id="209" name="TextovéPole 208"/>
          <p:cNvSpPr txBox="1"/>
          <p:nvPr/>
        </p:nvSpPr>
        <p:spPr>
          <a:xfrm>
            <a:off x="3121433" y="2785261"/>
            <a:ext cx="2526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Large factors of p-1 / p+1</a:t>
            </a:r>
          </a:p>
        </p:txBody>
      </p:sp>
      <p:sp>
        <p:nvSpPr>
          <p:cNvPr id="212" name="TextovéPole 211"/>
          <p:cNvSpPr txBox="1"/>
          <p:nvPr/>
        </p:nvSpPr>
        <p:spPr>
          <a:xfrm>
            <a:off x="882682" y="5175047"/>
            <a:ext cx="420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(biased </a:t>
            </a:r>
            <a:r>
              <a:rPr lang="en-GB" dirty="0"/>
              <a:t>bits of public modulus, “mask”)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13" name="Obrázek 2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89" y="3216814"/>
            <a:ext cx="2423333" cy="1223363"/>
          </a:xfrm>
          <a:prstGeom prst="rect">
            <a:avLst/>
          </a:prstGeom>
        </p:spPr>
      </p:pic>
      <p:pic>
        <p:nvPicPr>
          <p:cNvPr id="214" name="Obrázek 2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18" y="3141167"/>
            <a:ext cx="1739797" cy="956991"/>
          </a:xfrm>
          <a:prstGeom prst="rect">
            <a:avLst/>
          </a:prstGeom>
        </p:spPr>
      </p:pic>
      <p:sp>
        <p:nvSpPr>
          <p:cNvPr id="215" name="TextovéPole 214"/>
          <p:cNvSpPr txBox="1"/>
          <p:nvPr/>
        </p:nvSpPr>
        <p:spPr>
          <a:xfrm>
            <a:off x="7345294" y="2785261"/>
            <a:ext cx="18446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Number of factors</a:t>
            </a:r>
          </a:p>
        </p:txBody>
      </p:sp>
      <p:sp>
        <p:nvSpPr>
          <p:cNvPr id="216" name="TextovéPole 215"/>
          <p:cNvSpPr txBox="1"/>
          <p:nvPr/>
        </p:nvSpPr>
        <p:spPr>
          <a:xfrm>
            <a:off x="7669330" y="4124074"/>
            <a:ext cx="18446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and more…</a:t>
            </a:r>
          </a:p>
        </p:txBody>
      </p:sp>
      <p:sp>
        <p:nvSpPr>
          <p:cNvPr id="218" name="TextovéPole 217"/>
          <p:cNvSpPr txBox="1"/>
          <p:nvPr/>
        </p:nvSpPr>
        <p:spPr>
          <a:xfrm>
            <a:off x="5446807" y="2785261"/>
            <a:ext cx="1845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Bit stream statistics</a:t>
            </a:r>
          </a:p>
        </p:txBody>
      </p:sp>
      <p:pic>
        <p:nvPicPr>
          <p:cNvPr id="219" name="Obrázek 2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91" y="3127077"/>
            <a:ext cx="1776644" cy="1328037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3913652" y="915084"/>
            <a:ext cx="3917696" cy="1539320"/>
            <a:chOff x="4976862" y="77112"/>
            <a:chExt cx="5223594" cy="2052426"/>
          </a:xfrm>
        </p:grpSpPr>
        <p:sp>
          <p:nvSpPr>
            <p:cNvPr id="210" name="TextovéPole 209"/>
            <p:cNvSpPr txBox="1"/>
            <p:nvPr/>
          </p:nvSpPr>
          <p:spPr>
            <a:xfrm>
              <a:off x="5208789" y="77112"/>
              <a:ext cx="44269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60+ million fresh RSA </a:t>
              </a:r>
              <a:r>
                <a:rPr lang="en-GB" dirty="0" err="1"/>
                <a:t>keypairs</a:t>
              </a:r>
              <a:endParaRPr lang="en-GB" dirty="0"/>
            </a:p>
          </p:txBody>
        </p:sp>
        <p:grpSp>
          <p:nvGrpSpPr>
            <p:cNvPr id="207" name="Skupina 206"/>
            <p:cNvGrpSpPr/>
            <p:nvPr/>
          </p:nvGrpSpPr>
          <p:grpSpPr>
            <a:xfrm rot="5400000">
              <a:off x="6659306" y="-1411612"/>
              <a:ext cx="1858706" cy="5223594"/>
              <a:chOff x="9428129" y="914876"/>
              <a:chExt cx="2323421" cy="5553868"/>
            </a:xfrm>
          </p:grpSpPr>
          <p:grpSp>
            <p:nvGrpSpPr>
              <p:cNvPr id="211" name="Skupina 210"/>
              <p:cNvGrpSpPr/>
              <p:nvPr/>
            </p:nvGrpSpPr>
            <p:grpSpPr>
              <a:xfrm>
                <a:off x="9858783" y="914876"/>
                <a:ext cx="1863116" cy="1142852"/>
                <a:chOff x="4729515" y="3441634"/>
                <a:chExt cx="1863116" cy="1142852"/>
              </a:xfrm>
            </p:grpSpPr>
            <p:grpSp>
              <p:nvGrpSpPr>
                <p:cNvPr id="475" name="Skupina 474"/>
                <p:cNvGrpSpPr/>
                <p:nvPr/>
              </p:nvGrpSpPr>
              <p:grpSpPr>
                <a:xfrm>
                  <a:off x="4729515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51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76" name="Skupina 475"/>
                <p:cNvGrpSpPr/>
                <p:nvPr/>
              </p:nvGrpSpPr>
              <p:grpSpPr>
                <a:xfrm>
                  <a:off x="4956582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51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77" name="Skupina 476"/>
                <p:cNvGrpSpPr/>
                <p:nvPr/>
              </p:nvGrpSpPr>
              <p:grpSpPr>
                <a:xfrm>
                  <a:off x="5183649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50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78" name="Skupina 477"/>
                <p:cNvGrpSpPr/>
                <p:nvPr/>
              </p:nvGrpSpPr>
              <p:grpSpPr>
                <a:xfrm>
                  <a:off x="5410716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50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79" name="Skupina 478"/>
                <p:cNvGrpSpPr/>
                <p:nvPr/>
              </p:nvGrpSpPr>
              <p:grpSpPr>
                <a:xfrm>
                  <a:off x="5637783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9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80" name="Skupina 479"/>
                <p:cNvGrpSpPr/>
                <p:nvPr/>
              </p:nvGrpSpPr>
              <p:grpSpPr>
                <a:xfrm>
                  <a:off x="5864949" y="344163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8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81" name="Skupina 480"/>
                <p:cNvGrpSpPr/>
                <p:nvPr/>
              </p:nvGrpSpPr>
              <p:grpSpPr>
                <a:xfrm>
                  <a:off x="6077201" y="344874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8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17" name="Skupina 216"/>
              <p:cNvGrpSpPr/>
              <p:nvPr/>
            </p:nvGrpSpPr>
            <p:grpSpPr>
              <a:xfrm>
                <a:off x="9866780" y="1784883"/>
                <a:ext cx="1863116" cy="1142852"/>
                <a:chOff x="4729515" y="3441634"/>
                <a:chExt cx="1863116" cy="1142852"/>
              </a:xfrm>
            </p:grpSpPr>
            <p:grpSp>
              <p:nvGrpSpPr>
                <p:cNvPr id="426" name="Skupina 425"/>
                <p:cNvGrpSpPr/>
                <p:nvPr/>
              </p:nvGrpSpPr>
              <p:grpSpPr>
                <a:xfrm>
                  <a:off x="4729515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6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27" name="Skupina 426"/>
                <p:cNvGrpSpPr/>
                <p:nvPr/>
              </p:nvGrpSpPr>
              <p:grpSpPr>
                <a:xfrm>
                  <a:off x="4956582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6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28" name="Skupina 427"/>
                <p:cNvGrpSpPr/>
                <p:nvPr/>
              </p:nvGrpSpPr>
              <p:grpSpPr>
                <a:xfrm>
                  <a:off x="5183649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5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29" name="Skupina 428"/>
                <p:cNvGrpSpPr/>
                <p:nvPr/>
              </p:nvGrpSpPr>
              <p:grpSpPr>
                <a:xfrm>
                  <a:off x="5410716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5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30" name="Skupina 429"/>
                <p:cNvGrpSpPr/>
                <p:nvPr/>
              </p:nvGrpSpPr>
              <p:grpSpPr>
                <a:xfrm>
                  <a:off x="5637783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4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31" name="Skupina 430"/>
                <p:cNvGrpSpPr/>
                <p:nvPr/>
              </p:nvGrpSpPr>
              <p:grpSpPr>
                <a:xfrm>
                  <a:off x="5864949" y="344163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3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32" name="Skupina 431"/>
                <p:cNvGrpSpPr/>
                <p:nvPr/>
              </p:nvGrpSpPr>
              <p:grpSpPr>
                <a:xfrm>
                  <a:off x="6077201" y="344874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3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24" name="Skupina 223"/>
              <p:cNvGrpSpPr/>
              <p:nvPr/>
            </p:nvGrpSpPr>
            <p:grpSpPr>
              <a:xfrm>
                <a:off x="9873718" y="2647553"/>
                <a:ext cx="1863116" cy="1142852"/>
                <a:chOff x="4729515" y="3441634"/>
                <a:chExt cx="1863116" cy="1142852"/>
              </a:xfrm>
            </p:grpSpPr>
            <p:grpSp>
              <p:nvGrpSpPr>
                <p:cNvPr id="377" name="Skupina 376"/>
                <p:cNvGrpSpPr/>
                <p:nvPr/>
              </p:nvGrpSpPr>
              <p:grpSpPr>
                <a:xfrm>
                  <a:off x="4729515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2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2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2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2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2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2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78" name="Skupina 377"/>
                <p:cNvGrpSpPr/>
                <p:nvPr/>
              </p:nvGrpSpPr>
              <p:grpSpPr>
                <a:xfrm>
                  <a:off x="4956582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1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79" name="Skupina 378"/>
                <p:cNvGrpSpPr/>
                <p:nvPr/>
              </p:nvGrpSpPr>
              <p:grpSpPr>
                <a:xfrm>
                  <a:off x="5183649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0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80" name="Skupina 379"/>
                <p:cNvGrpSpPr/>
                <p:nvPr/>
              </p:nvGrpSpPr>
              <p:grpSpPr>
                <a:xfrm>
                  <a:off x="5410716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40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81" name="Skupina 380"/>
                <p:cNvGrpSpPr/>
                <p:nvPr/>
              </p:nvGrpSpPr>
              <p:grpSpPr>
                <a:xfrm>
                  <a:off x="5637783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9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82" name="Skupina 381"/>
                <p:cNvGrpSpPr/>
                <p:nvPr/>
              </p:nvGrpSpPr>
              <p:grpSpPr>
                <a:xfrm>
                  <a:off x="5864949" y="344163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9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83" name="Skupina 382"/>
                <p:cNvGrpSpPr/>
                <p:nvPr/>
              </p:nvGrpSpPr>
              <p:grpSpPr>
                <a:xfrm>
                  <a:off x="6077201" y="344874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8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26" name="Skupina 225"/>
              <p:cNvGrpSpPr/>
              <p:nvPr/>
            </p:nvGrpSpPr>
            <p:grpSpPr>
              <a:xfrm>
                <a:off x="9873865" y="3547440"/>
                <a:ext cx="1863116" cy="1142852"/>
                <a:chOff x="4729515" y="3441634"/>
                <a:chExt cx="1863116" cy="1142852"/>
              </a:xfrm>
            </p:grpSpPr>
            <p:grpSp>
              <p:nvGrpSpPr>
                <p:cNvPr id="328" name="Skupina 327"/>
                <p:cNvGrpSpPr/>
                <p:nvPr/>
              </p:nvGrpSpPr>
              <p:grpSpPr>
                <a:xfrm>
                  <a:off x="4729515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7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29" name="Skupina 328"/>
                <p:cNvGrpSpPr/>
                <p:nvPr/>
              </p:nvGrpSpPr>
              <p:grpSpPr>
                <a:xfrm>
                  <a:off x="4956582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6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30" name="Skupina 329"/>
                <p:cNvGrpSpPr/>
                <p:nvPr/>
              </p:nvGrpSpPr>
              <p:grpSpPr>
                <a:xfrm>
                  <a:off x="5183649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5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31" name="Skupina 330"/>
                <p:cNvGrpSpPr/>
                <p:nvPr/>
              </p:nvGrpSpPr>
              <p:grpSpPr>
                <a:xfrm>
                  <a:off x="5410716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5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32" name="Skupina 331"/>
                <p:cNvGrpSpPr/>
                <p:nvPr/>
              </p:nvGrpSpPr>
              <p:grpSpPr>
                <a:xfrm>
                  <a:off x="5637783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4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33" name="Skupina 332"/>
                <p:cNvGrpSpPr/>
                <p:nvPr/>
              </p:nvGrpSpPr>
              <p:grpSpPr>
                <a:xfrm>
                  <a:off x="5864949" y="344163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4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34" name="Skupina 333"/>
                <p:cNvGrpSpPr/>
                <p:nvPr/>
              </p:nvGrpSpPr>
              <p:grpSpPr>
                <a:xfrm>
                  <a:off x="6077201" y="344874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3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27" name="Skupina 226"/>
              <p:cNvGrpSpPr/>
              <p:nvPr/>
            </p:nvGrpSpPr>
            <p:grpSpPr>
              <a:xfrm>
                <a:off x="9881076" y="4423764"/>
                <a:ext cx="1863116" cy="1142852"/>
                <a:chOff x="4729515" y="3441634"/>
                <a:chExt cx="1863116" cy="1142852"/>
              </a:xfrm>
            </p:grpSpPr>
            <p:grpSp>
              <p:nvGrpSpPr>
                <p:cNvPr id="279" name="Skupina 278"/>
                <p:cNvGrpSpPr/>
                <p:nvPr/>
              </p:nvGrpSpPr>
              <p:grpSpPr>
                <a:xfrm>
                  <a:off x="4729515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2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0" name="Skupina 279"/>
                <p:cNvGrpSpPr/>
                <p:nvPr/>
              </p:nvGrpSpPr>
              <p:grpSpPr>
                <a:xfrm>
                  <a:off x="4956582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1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1" name="Skupina 280"/>
                <p:cNvGrpSpPr/>
                <p:nvPr/>
              </p:nvGrpSpPr>
              <p:grpSpPr>
                <a:xfrm>
                  <a:off x="5183649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1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2" name="Skupina 281"/>
                <p:cNvGrpSpPr/>
                <p:nvPr/>
              </p:nvGrpSpPr>
              <p:grpSpPr>
                <a:xfrm>
                  <a:off x="5410716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30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3" name="Skupina 282"/>
                <p:cNvGrpSpPr/>
                <p:nvPr/>
              </p:nvGrpSpPr>
              <p:grpSpPr>
                <a:xfrm>
                  <a:off x="5637783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9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4" name="Skupina 283"/>
                <p:cNvGrpSpPr/>
                <p:nvPr/>
              </p:nvGrpSpPr>
              <p:grpSpPr>
                <a:xfrm>
                  <a:off x="5864949" y="344163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9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5" name="Skupina 284"/>
                <p:cNvGrpSpPr/>
                <p:nvPr/>
              </p:nvGrpSpPr>
              <p:grpSpPr>
                <a:xfrm>
                  <a:off x="6077201" y="344874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8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8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28" name="Skupina 227"/>
              <p:cNvGrpSpPr/>
              <p:nvPr/>
            </p:nvGrpSpPr>
            <p:grpSpPr>
              <a:xfrm>
                <a:off x="9888434" y="5325892"/>
                <a:ext cx="1863116" cy="1142852"/>
                <a:chOff x="4729515" y="3441634"/>
                <a:chExt cx="1863116" cy="1142852"/>
              </a:xfrm>
            </p:grpSpPr>
            <p:grpSp>
              <p:nvGrpSpPr>
                <p:cNvPr id="230" name="Skupina 229"/>
                <p:cNvGrpSpPr/>
                <p:nvPr/>
              </p:nvGrpSpPr>
              <p:grpSpPr>
                <a:xfrm>
                  <a:off x="4729515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7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1" name="Skupina 230"/>
                <p:cNvGrpSpPr/>
                <p:nvPr/>
              </p:nvGrpSpPr>
              <p:grpSpPr>
                <a:xfrm>
                  <a:off x="4956582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6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2" name="Skupina 231"/>
                <p:cNvGrpSpPr/>
                <p:nvPr/>
              </p:nvGrpSpPr>
              <p:grpSpPr>
                <a:xfrm>
                  <a:off x="5183649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6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3" name="Skupina 232"/>
                <p:cNvGrpSpPr/>
                <p:nvPr/>
              </p:nvGrpSpPr>
              <p:grpSpPr>
                <a:xfrm>
                  <a:off x="5410716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5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4" name="Skupina 233"/>
                <p:cNvGrpSpPr/>
                <p:nvPr/>
              </p:nvGrpSpPr>
              <p:grpSpPr>
                <a:xfrm>
                  <a:off x="5637783" y="3443749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4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5" name="Skupina 234"/>
                <p:cNvGrpSpPr/>
                <p:nvPr/>
              </p:nvGrpSpPr>
              <p:grpSpPr>
                <a:xfrm>
                  <a:off x="5864949" y="344163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43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4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5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6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6" name="Skupina 235"/>
                <p:cNvGrpSpPr/>
                <p:nvPr/>
              </p:nvGrpSpPr>
              <p:grpSpPr>
                <a:xfrm>
                  <a:off x="6077201" y="3448744"/>
                  <a:ext cx="515430" cy="1135742"/>
                  <a:chOff x="207784" y="4477522"/>
                  <a:chExt cx="515430" cy="1135742"/>
                </a:xfrm>
              </p:grpSpPr>
              <p:pic>
                <p:nvPicPr>
                  <p:cNvPr id="237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419630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8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566849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9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714068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0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4861287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1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00850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2" name="Picture 5" descr="D:\Documents\Obrázky\is2\Key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006" r="9458"/>
                  <a:stretch/>
                </p:blipFill>
                <p:spPr bwMode="auto">
                  <a:xfrm rot="18326538" flipH="1">
                    <a:off x="265676" y="5155726"/>
                    <a:ext cx="399646" cy="5154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229" name="TextovéPole 228"/>
              <p:cNvSpPr txBox="1"/>
              <p:nvPr/>
            </p:nvSpPr>
            <p:spPr>
              <a:xfrm rot="16200000">
                <a:off x="9643442" y="5349081"/>
                <a:ext cx="261881" cy="69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2100" dirty="0"/>
              </a:p>
            </p:txBody>
          </p:sp>
        </p:grp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100"/>
            <a:ext cx="3152414" cy="1905564"/>
          </a:xfrm>
          <a:prstGeom prst="rect">
            <a:avLst/>
          </a:prstGeom>
        </p:spPr>
      </p:pic>
      <p:sp>
        <p:nvSpPr>
          <p:cNvPr id="524" name="TextovéPole 523"/>
          <p:cNvSpPr txBox="1"/>
          <p:nvPr/>
        </p:nvSpPr>
        <p:spPr>
          <a:xfrm>
            <a:off x="1996169" y="2066137"/>
            <a:ext cx="1710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22 sw. libraries</a:t>
            </a:r>
          </a:p>
          <a:p>
            <a:r>
              <a:rPr lang="en-GB" dirty="0"/>
              <a:t>16 smart cards</a:t>
            </a:r>
          </a:p>
        </p:txBody>
      </p:sp>
      <p:sp>
        <p:nvSpPr>
          <p:cNvPr id="6" name="Šipka doprava se zářezem 5"/>
          <p:cNvSpPr/>
          <p:nvPr/>
        </p:nvSpPr>
        <p:spPr>
          <a:xfrm>
            <a:off x="3132406" y="1725241"/>
            <a:ext cx="733688" cy="4039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Šipka doprava se zářezem 524"/>
          <p:cNvSpPr/>
          <p:nvPr/>
        </p:nvSpPr>
        <p:spPr>
          <a:xfrm rot="5400000">
            <a:off x="5593945" y="2284095"/>
            <a:ext cx="546035" cy="4467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Skupina 16"/>
          <p:cNvGrpSpPr/>
          <p:nvPr/>
        </p:nvGrpSpPr>
        <p:grpSpPr>
          <a:xfrm>
            <a:off x="5111340" y="4914166"/>
            <a:ext cx="1452462" cy="982211"/>
            <a:chOff x="6573779" y="5409220"/>
            <a:chExt cx="1936616" cy="1309615"/>
          </a:xfrm>
        </p:grpSpPr>
        <p:pic>
          <p:nvPicPr>
            <p:cNvPr id="9" name="Picture 5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6" r="9458"/>
            <a:stretch/>
          </p:blipFill>
          <p:spPr bwMode="auto">
            <a:xfrm rot="16200000" flipH="1">
              <a:off x="6887279" y="5095720"/>
              <a:ext cx="1309615" cy="193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/>
            <p:nvPr/>
          </p:nvCxnSpPr>
          <p:spPr>
            <a:xfrm>
              <a:off x="6706872" y="5757033"/>
              <a:ext cx="0" cy="496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6832550" y="5757033"/>
              <a:ext cx="0" cy="496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970197" y="5757033"/>
              <a:ext cx="0" cy="496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8108114" y="5757033"/>
              <a:ext cx="0" cy="496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8192774" y="5757033"/>
              <a:ext cx="0" cy="496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7468632" y="5757033"/>
              <a:ext cx="0" cy="496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Přímá spojnice 538"/>
            <p:cNvCxnSpPr/>
            <p:nvPr/>
          </p:nvCxnSpPr>
          <p:spPr>
            <a:xfrm>
              <a:off x="6903328" y="5763161"/>
              <a:ext cx="0" cy="496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0" name="Šipka doprava se zářezem 539"/>
          <p:cNvSpPr/>
          <p:nvPr/>
        </p:nvSpPr>
        <p:spPr>
          <a:xfrm rot="5400000">
            <a:off x="3786604" y="4200763"/>
            <a:ext cx="546035" cy="4467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0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14"/>
    </mc:Choice>
    <mc:Fallback xmlns="">
      <p:transition spd="slow" advTm="61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8" grpId="0"/>
      <p:bldP spid="209" grpId="0"/>
      <p:bldP spid="212" grpId="0"/>
      <p:bldP spid="215" grpId="0"/>
      <p:bldP spid="216" grpId="0"/>
      <p:bldP spid="218" grpId="0"/>
      <p:bldP spid="525" grpId="0" animBg="1"/>
      <p:bldP spid="5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use library (2)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Link dynamically against dynamic library</a:t>
            </a:r>
          </a:p>
          <a:p>
            <a:pPr lvl="1"/>
            <a:r>
              <a:rPr lang="en-US" altLang="en-US" dirty="0"/>
              <a:t>try to open </a:t>
            </a:r>
            <a:r>
              <a:rPr lang="en-US" altLang="en-US" dirty="0" err="1"/>
              <a:t>dll</a:t>
            </a:r>
            <a:r>
              <a:rPr lang="en-US" altLang="en-US" dirty="0"/>
              <a:t> file and obtain function handle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dirty="0"/>
              <a:t>Link against service provider functions</a:t>
            </a:r>
          </a:p>
          <a:p>
            <a:pPr lvl="1"/>
            <a:r>
              <a:rPr lang="en-US" altLang="en-US" dirty="0"/>
              <a:t>Cryptography Service Providers in particular</a:t>
            </a:r>
          </a:p>
          <a:p>
            <a:pPr lvl="1"/>
            <a:r>
              <a:rPr lang="en-US" altLang="en-US" dirty="0"/>
              <a:t>API for listing of available service providers (</a:t>
            </a:r>
            <a:r>
              <a:rPr lang="en-US" altLang="en-US" dirty="0" err="1"/>
              <a:t>CryptEnumProviders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standardized functions provided by providers </a:t>
            </a:r>
            <a:r>
              <a:rPr lang="en-US" altLang="en-US" dirty="0">
                <a:hlinkClick r:id="rId2"/>
              </a:rPr>
              <a:t>http://msdn.microsoft.com/en-us/library/aa380252%28v=VS.85%29.aspx#service_provider_functions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2560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908720"/>
            <a:ext cx="8317234" cy="792088"/>
          </a:xfrm>
        </p:spPr>
        <p:txBody>
          <a:bodyPr/>
          <a:lstStyle/>
          <a:p>
            <a:r>
              <a:rPr lang="en-US" altLang="en-US" dirty="0"/>
              <a:t>Security implications of (dynamic) libraries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Library can be forged and exchanged</a:t>
            </a:r>
          </a:p>
          <a:p>
            <a:r>
              <a:rPr lang="en-US" altLang="en-US" sz="2400" dirty="0"/>
              <a:t>Library-in-the-middle attack easy</a:t>
            </a:r>
          </a:p>
          <a:p>
            <a:pPr lvl="1"/>
            <a:r>
              <a:rPr lang="en-US" altLang="en-US" sz="2000" dirty="0"/>
              <a:t>data flow logging</a:t>
            </a:r>
          </a:p>
          <a:p>
            <a:pPr lvl="1"/>
            <a:r>
              <a:rPr lang="en-US" altLang="en-US" sz="2000" dirty="0"/>
              <a:t>input/output manipulation</a:t>
            </a:r>
          </a:p>
          <a:p>
            <a:r>
              <a:rPr lang="en-US" altLang="en-US" sz="2400" dirty="0"/>
              <a:t>Library outputs can be less </a:t>
            </a:r>
            <a:r>
              <a:rPr lang="en-GB" altLang="en-US" sz="2400" dirty="0"/>
              <a:t>checked </a:t>
            </a:r>
            <a:r>
              <a:rPr lang="en-US" altLang="en-US" sz="2400" dirty="0"/>
              <a:t>than user inputs</a:t>
            </a:r>
          </a:p>
          <a:p>
            <a:pPr lvl="1"/>
            <a:r>
              <a:rPr lang="en-US" altLang="en-US" sz="2000" dirty="0"/>
              <a:t>feeling that library is my “internal” stuff and should play by </a:t>
            </a:r>
            <a:r>
              <a:rPr lang="cs-CZ" altLang="en-US" sz="2000" dirty="0"/>
              <a:t>„</a:t>
            </a:r>
            <a:r>
              <a:rPr lang="en-US" altLang="en-US" sz="2000" dirty="0"/>
              <a:t>my</a:t>
            </a:r>
            <a:r>
              <a:rPr lang="cs-CZ" altLang="en-US" sz="2000" dirty="0"/>
              <a:t>“</a:t>
            </a:r>
            <a:r>
              <a:rPr lang="en-US" altLang="en-US" sz="2000" dirty="0"/>
              <a:t> rules</a:t>
            </a:r>
          </a:p>
          <a:p>
            <a:r>
              <a:rPr lang="en-US" altLang="en-US" sz="2400" dirty="0"/>
              <a:t>Library function call can be behind logical access controls</a:t>
            </a:r>
          </a:p>
          <a:p>
            <a:r>
              <a:rPr lang="en-US" altLang="en-US" sz="2400" dirty="0"/>
              <a:t>Library can contain bugs</a:t>
            </a:r>
          </a:p>
          <a:p>
            <a:pPr lvl="1"/>
            <a:r>
              <a:rPr lang="en-US" altLang="en-US" sz="2000" dirty="0"/>
              <a:t>Serious development also needs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party libraries control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2662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Practical assignment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A569-2E35-4395-B572-769F5347884B}" type="slidenum">
              <a:rPr lang="cs-CZ" altLang="en-US" smtClean="0"/>
              <a:pPr/>
              <a:t>32</a:t>
            </a:fld>
            <a:endParaRPr lang="cs-CZ" altLang="en-US"/>
          </a:p>
        </p:txBody>
      </p:sp>
      <p:sp>
        <p:nvSpPr>
          <p:cNvPr id="2765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0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1" y="1496281"/>
            <a:ext cx="7916179" cy="47798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6928" y="332656"/>
            <a:ext cx="7772400" cy="1470025"/>
          </a:xfrm>
        </p:spPr>
        <p:txBody>
          <a:bodyPr/>
          <a:lstStyle/>
          <a:p>
            <a:r>
              <a:rPr lang="en-GB" dirty="0"/>
              <a:t>SVN style – central repository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33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PB173 - Group: Applied cryptography</a:t>
            </a:r>
            <a:endParaRPr lang="en-GB" altLang="en-US"/>
          </a:p>
        </p:txBody>
      </p:sp>
      <p:sp>
        <p:nvSpPr>
          <p:cNvPr id="7" name="TextovéPole 6"/>
          <p:cNvSpPr txBox="1"/>
          <p:nvPr/>
        </p:nvSpPr>
        <p:spPr>
          <a:xfrm>
            <a:off x="-252536" y="6320353"/>
            <a:ext cx="9523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https://programmers.stackexchange.com/questions/35074/im-a-subversion-geek-why-should-i-consider-or-not-consider-mercurial-or-git-or</a:t>
            </a:r>
          </a:p>
        </p:txBody>
      </p:sp>
    </p:spTree>
    <p:extLst>
      <p:ext uri="{BB962C8B-B14F-4D97-AF65-F5344CB8AC3E}">
        <p14:creationId xmlns:p14="http://schemas.microsoft.com/office/powerpoint/2010/main" val="1113433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5" y="1322547"/>
            <a:ext cx="7712790" cy="46570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3241" y="260648"/>
            <a:ext cx="7772400" cy="1470025"/>
          </a:xfrm>
        </p:spPr>
        <p:txBody>
          <a:bodyPr/>
          <a:lstStyle/>
          <a:p>
            <a:r>
              <a:rPr lang="en-GB" dirty="0"/>
              <a:t>GIT-style – distributed repository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34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PB173 - Group: Applied cryptography</a:t>
            </a:r>
            <a:endParaRPr lang="en-GB" altLang="en-US"/>
          </a:p>
        </p:txBody>
      </p:sp>
      <p:sp>
        <p:nvSpPr>
          <p:cNvPr id="6" name="TextovéPole 5"/>
          <p:cNvSpPr txBox="1"/>
          <p:nvPr/>
        </p:nvSpPr>
        <p:spPr>
          <a:xfrm>
            <a:off x="-252536" y="6320353"/>
            <a:ext cx="9523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https://programmers.stackexchange.com/questions/35074/im-a-subversion-geek-why-should-i-consider-or-not-consider-mercurial-or-git-or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56" y="1720059"/>
            <a:ext cx="1608770" cy="10725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2353"/>
            <a:ext cx="1163229" cy="4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 your GitHub repository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Setup your GitHub account and repository</a:t>
            </a:r>
          </a:p>
          <a:p>
            <a:pPr lvl="1"/>
            <a:r>
              <a:rPr lang="en-GB" sz="2000" dirty="0"/>
              <a:t>E.g., PB173 test</a:t>
            </a:r>
          </a:p>
          <a:p>
            <a:pPr lvl="1"/>
            <a:r>
              <a:rPr lang="en-GB" sz="2000" dirty="0"/>
              <a:t>.</a:t>
            </a:r>
            <a:r>
              <a:rPr lang="en-GB" sz="2000" dirty="0" err="1"/>
              <a:t>gitignore</a:t>
            </a:r>
            <a:r>
              <a:rPr lang="en-GB" sz="2000" dirty="0"/>
              <a:t> C++</a:t>
            </a:r>
          </a:p>
          <a:p>
            <a:pPr lvl="1"/>
            <a:r>
              <a:rPr lang="en-GB" sz="2000" dirty="0"/>
              <a:t>License MIT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Create first milestone (</a:t>
            </a:r>
            <a:r>
              <a:rPr lang="en-GB" sz="2400" dirty="0" err="1"/>
              <a:t>Issues</a:t>
            </a:r>
            <a:r>
              <a:rPr lang="en-GB" sz="2400" dirty="0" err="1">
                <a:sym typeface="Symbol" panose="05050102010706020507" pitchFamily="18" charset="2"/>
              </a:rPr>
              <a:t>Set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 err="1">
                <a:sym typeface="Symbol" panose="05050102010706020507" pitchFamily="18" charset="2"/>
              </a:rPr>
              <a:t>milestoneCreate</a:t>
            </a:r>
            <a:r>
              <a:rPr lang="en-GB" sz="2400" dirty="0">
                <a:sym typeface="Symbol" panose="05050102010706020507" pitchFamily="18" charset="2"/>
              </a:rPr>
              <a:t>…</a:t>
            </a:r>
            <a:r>
              <a:rPr lang="en-GB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Create first issue (Labels, Milestone, Assignee)</a:t>
            </a:r>
          </a:p>
          <a:p>
            <a:pPr lvl="1"/>
            <a:r>
              <a:rPr lang="en-GB" sz="2000" dirty="0"/>
              <a:t>“Setup initial repo files”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Install git locally (GitHub client, </a:t>
            </a:r>
            <a:r>
              <a:rPr lang="en-GB" sz="2400" dirty="0" err="1"/>
              <a:t>TortoiseGit</a:t>
            </a:r>
            <a:r>
              <a:rPr lang="en-GB" sz="2400" dirty="0"/>
              <a:t>…)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Git Clone (your repository)</a:t>
            </a:r>
          </a:p>
          <a:p>
            <a:pPr lvl="1"/>
            <a:r>
              <a:rPr lang="en-GB" sz="2000" dirty="0"/>
              <a:t>Into local directory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4A569-2E35-4395-B572-769F5347884B}" type="slidenum">
              <a:rPr lang="cs-CZ" altLang="en-US" smtClean="0"/>
              <a:pPr>
                <a:defRPr/>
              </a:pPr>
              <a:t>35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PB173 - Group: Applied cryptography</a:t>
            </a:r>
            <a:endParaRPr lang="en-GB" alt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19" y="864196"/>
            <a:ext cx="2423981" cy="20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07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your GitHub repository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small project (your favourite IDE)</a:t>
            </a:r>
          </a:p>
          <a:p>
            <a:pPr lvl="1"/>
            <a:r>
              <a:rPr lang="en-GB" dirty="0"/>
              <a:t>Commit, Push</a:t>
            </a:r>
          </a:p>
          <a:p>
            <a:r>
              <a:rPr lang="en-GB" dirty="0"/>
              <a:t>Try to modify some files locally</a:t>
            </a:r>
          </a:p>
          <a:p>
            <a:pPr lvl="1"/>
            <a:r>
              <a:rPr lang="en-GB" dirty="0"/>
              <a:t>Commit, Push</a:t>
            </a:r>
          </a:p>
          <a:p>
            <a:r>
              <a:rPr lang="en-GB" dirty="0"/>
              <a:t>Try to modify some files in repo via web interface</a:t>
            </a:r>
          </a:p>
          <a:p>
            <a:pPr lvl="1"/>
            <a:r>
              <a:rPr lang="en-GB" dirty="0"/>
              <a:t>Simulated parallel modification by other developer</a:t>
            </a:r>
          </a:p>
          <a:p>
            <a:pPr lvl="1"/>
            <a:r>
              <a:rPr lang="en-GB" dirty="0"/>
              <a:t>Git Pull / Sync</a:t>
            </a:r>
          </a:p>
          <a:p>
            <a:r>
              <a:rPr lang="en-GB" dirty="0"/>
              <a:t>Close your first issue 	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PB173 - Group: Applied cryptography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73308"/>
            <a:ext cx="2347405" cy="9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0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Practical assignment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Download </a:t>
            </a:r>
            <a:r>
              <a:rPr lang="en-US" altLang="en-US" i="1" dirty="0" err="1"/>
              <a:t>mbed</a:t>
            </a:r>
            <a:r>
              <a:rPr lang="en-US" altLang="en-US" i="1" dirty="0"/>
              <a:t> TLS </a:t>
            </a:r>
            <a:r>
              <a:rPr lang="en-US" altLang="en-US" dirty="0"/>
              <a:t>(formerly </a:t>
            </a:r>
            <a:r>
              <a:rPr lang="en-US" altLang="en-US" dirty="0" err="1"/>
              <a:t>PolarSSL</a:t>
            </a:r>
            <a:r>
              <a:rPr lang="en-US" altLang="en-US" dirty="0"/>
              <a:t>) library</a:t>
            </a:r>
          </a:p>
          <a:p>
            <a:pPr lvl="1"/>
            <a:r>
              <a:rPr lang="en-US" altLang="en-US" dirty="0"/>
              <a:t>and </a:t>
            </a:r>
            <a:r>
              <a:rPr lang="cs-CZ" altLang="en-US" dirty="0"/>
              <a:t>check </a:t>
            </a:r>
            <a:r>
              <a:rPr lang="en-US" altLang="en-US" dirty="0"/>
              <a:t>signature (</a:t>
            </a:r>
            <a:r>
              <a:rPr lang="en-US" altLang="en-US" dirty="0" err="1"/>
              <a:t>gpg</a:t>
            </a:r>
            <a:r>
              <a:rPr lang="en-US" altLang="en-US" dirty="0"/>
              <a:t> --verify)</a:t>
            </a:r>
          </a:p>
          <a:p>
            <a:r>
              <a:rPr lang="en-US" altLang="en-US" dirty="0"/>
              <a:t>Write small project (</a:t>
            </a:r>
            <a:r>
              <a:rPr lang="en-US" altLang="en-US" dirty="0" err="1"/>
              <a:t>mbed</a:t>
            </a:r>
            <a:r>
              <a:rPr lang="en-US" altLang="en-US" dirty="0"/>
              <a:t> TLS based)</a:t>
            </a:r>
          </a:p>
          <a:p>
            <a:pPr lvl="1"/>
            <a:r>
              <a:rPr lang="en-US" altLang="en-US" dirty="0"/>
              <a:t>read, encrypt </a:t>
            </a:r>
            <a:r>
              <a:rPr lang="cs-CZ" altLang="en-US" dirty="0"/>
              <a:t>and hash </a:t>
            </a:r>
            <a:r>
              <a:rPr lang="en-US" altLang="en-US" dirty="0"/>
              <a:t>supplied file, write into out file</a:t>
            </a:r>
          </a:p>
          <a:p>
            <a:pPr lvl="1"/>
            <a:r>
              <a:rPr lang="en-US" altLang="en-US" dirty="0"/>
              <a:t>read, verify hash and decrypt file </a:t>
            </a:r>
          </a:p>
          <a:p>
            <a:pPr lvl="1"/>
            <a:r>
              <a:rPr lang="en-US" altLang="en-US" dirty="0"/>
              <a:t>use AES-128 in CBC mode and SHA2-512</a:t>
            </a:r>
          </a:p>
          <a:p>
            <a:pPr lvl="1"/>
            <a:r>
              <a:rPr lang="en-US" altLang="en-US" dirty="0"/>
              <a:t>use PKCS#7 padding method for encryption (RFC 3852)</a:t>
            </a:r>
          </a:p>
          <a:p>
            <a:r>
              <a:rPr lang="en-US" altLang="en-US" dirty="0"/>
              <a:t>Start with New </a:t>
            </a:r>
            <a:r>
              <a:rPr lang="en-US" altLang="en-US" dirty="0" err="1"/>
              <a:t>Project+mbedTLS+AES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2867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73216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83994" y="5433541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783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Submissions</a:t>
            </a:r>
            <a:r>
              <a:rPr lang="cs-CZ" dirty="0"/>
              <a:t>, </a:t>
            </a:r>
            <a:r>
              <a:rPr lang="cs-CZ" dirty="0" err="1"/>
              <a:t>deadlines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Commit into your GitHub repository (frequently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r>
              <a:rPr lang="en-US" sz="2400" dirty="0"/>
              <a:t>)</a:t>
            </a:r>
          </a:p>
          <a:p>
            <a:r>
              <a:rPr lang="en-US" sz="2400" dirty="0"/>
              <a:t>Upload application source codes as single zip file into IS</a:t>
            </a:r>
          </a:p>
          <a:p>
            <a:pPr lvl="1"/>
            <a:r>
              <a:rPr lang="en-US" sz="2000" dirty="0"/>
              <a:t>Use GitHub’s download ZIP feature </a:t>
            </a:r>
          </a:p>
          <a:p>
            <a:pPr lvl="1"/>
            <a:r>
              <a:rPr lang="en-US" sz="2000" dirty="0"/>
              <a:t>Homework vault (Crypto - 1. homework (AES+SHA2))</a:t>
            </a:r>
          </a:p>
          <a:p>
            <a:r>
              <a:rPr lang="en-US" sz="2400" dirty="0"/>
              <a:t>DEADLINE: 2</a:t>
            </a:r>
            <a:r>
              <a:rPr lang="cs-CZ" sz="2400" dirty="0"/>
              <a:t>7</a:t>
            </a:r>
            <a:r>
              <a:rPr lang="en-US" sz="2400" dirty="0"/>
              <a:t>.2. 12:00 (first part)</a:t>
            </a:r>
          </a:p>
          <a:p>
            <a:pPr lvl="1"/>
            <a:r>
              <a:rPr lang="en-US" sz="1800" dirty="0"/>
              <a:t>application capable to read, encrypt, decrypt, hash</a:t>
            </a:r>
          </a:p>
          <a:p>
            <a:pPr lvl="1"/>
            <a:r>
              <a:rPr lang="en-US" sz="1800" dirty="0"/>
              <a:t>Text file containing description how you did PGP signature verification (whole process including import of public keys etc.)</a:t>
            </a:r>
          </a:p>
          <a:p>
            <a:pPr lvl="1"/>
            <a:r>
              <a:rPr lang="en-US" sz="1800" dirty="0"/>
              <a:t>0-5 points assigned</a:t>
            </a:r>
          </a:p>
          <a:p>
            <a:r>
              <a:rPr lang="en-US" sz="2400" dirty="0"/>
              <a:t>DEADLINE </a:t>
            </a:r>
            <a:r>
              <a:rPr lang="cs-CZ" sz="2400" dirty="0"/>
              <a:t>5</a:t>
            </a:r>
            <a:r>
              <a:rPr lang="en-US" sz="2400" dirty="0"/>
              <a:t>.3. 12:00 (second part)</a:t>
            </a:r>
          </a:p>
          <a:p>
            <a:pPr lvl="1"/>
            <a:r>
              <a:rPr lang="en-US" sz="1800" dirty="0"/>
              <a:t>addition of unit tests</a:t>
            </a:r>
          </a:p>
          <a:p>
            <a:pPr lvl="1"/>
            <a:r>
              <a:rPr lang="en-US" sz="1800" dirty="0"/>
              <a:t>0-5 points assigned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PB173 - Group: Applied cryptography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6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PB173 - Group: Applied cryptography</a:t>
            </a:r>
            <a:endParaRPr lang="cs-CZ" dirty="0"/>
          </a:p>
        </p:txBody>
      </p:sp>
      <p:pic>
        <p:nvPicPr>
          <p:cNvPr id="8" name="Picture 5" descr="boinc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50" y="1124744"/>
            <a:ext cx="2952328" cy="15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Obrázky\gene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82" y="903236"/>
            <a:ext cx="2160240" cy="21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"/>
          <a:stretch/>
        </p:blipFill>
        <p:spPr bwMode="auto">
          <a:xfrm>
            <a:off x="611560" y="3778314"/>
            <a:ext cx="4027115" cy="23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3675" y="1398845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+</a:t>
            </a:r>
            <a:endParaRPr lang="en-GB" sz="7200" dirty="0"/>
          </a:p>
        </p:txBody>
      </p:sp>
      <p:pic>
        <p:nvPicPr>
          <p:cNvPr id="8198" name="Picture 6" descr="D:\Documents\Obrázky\Sensor network\wireless-sensor-no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0282"/>
            <a:ext cx="1931232" cy="16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3983637" y="2431729"/>
            <a:ext cx="1019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ym typeface="Symbol"/>
              </a:rPr>
              <a:t></a:t>
            </a:r>
            <a:endParaRPr lang="en-GB" sz="6600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2796"/>
            <a:ext cx="3888432" cy="27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5727" y="2291145"/>
            <a:ext cx="223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Genetic programming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39" y="3325107"/>
            <a:ext cx="399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Secrecy amplification  protocols for WSN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9195" y="3212976"/>
            <a:ext cx="363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Random distinguisher for crypto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fncs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4939" y="2414508"/>
            <a:ext cx="22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Distributed computing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Something about me...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PB173 - Group: Applied cryptography</a:t>
            </a:r>
            <a:endParaRPr lang="cs-CZ" dirty="0"/>
          </a:p>
        </p:txBody>
      </p:sp>
      <p:pic>
        <p:nvPicPr>
          <p:cNvPr id="6147" name="Picture 3" descr="D:\Documents\Obrázky\astro\Saturn_20120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0088"/>
            <a:ext cx="5870600" cy="26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cuments\Obrázky\astro\M45_2009_80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" y="116632"/>
            <a:ext cx="4939862" cy="42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ocuments\Obrázky\astro\ngc7000_20120623_8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9570"/>
            <a:ext cx="5004048" cy="37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Obrázky\astro\SunHalfa2011.12.11_8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00" y="3418008"/>
            <a:ext cx="3273400" cy="34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57905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http://astrolight.cz</a:t>
            </a:r>
            <a:endParaRPr lang="en-GB" sz="24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0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Organizační informace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PB173 - Group: Applied cryptography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6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Co </a:t>
            </a:r>
            <a:r>
              <a:rPr lang="cs-CZ" altLang="en-US" dirty="0">
                <a:solidFill>
                  <a:srgbClr val="92D050"/>
                </a:solidFill>
              </a:rPr>
              <a:t>je</a:t>
            </a:r>
            <a:r>
              <a:rPr lang="cs-CZ" altLang="en-US" dirty="0"/>
              <a:t> cílem předmětu</a:t>
            </a:r>
            <a:endParaRPr lang="en-US" altLang="en-US" dirty="0"/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/>
              <a:t>Získat zkušenosti s implementací většího programu</a:t>
            </a:r>
          </a:p>
          <a:p>
            <a:r>
              <a:rPr lang="cs-CZ" altLang="en-US" dirty="0"/>
              <a:t>Používat vývojové nástroje</a:t>
            </a:r>
          </a:p>
          <a:p>
            <a:r>
              <a:rPr lang="cs-CZ" altLang="en-US" dirty="0"/>
              <a:t>Naučit se dobré programátorské postupy</a:t>
            </a:r>
          </a:p>
          <a:p>
            <a:pPr lvl="1"/>
            <a:r>
              <a:rPr lang="cs-CZ" altLang="en-US" dirty="0"/>
              <a:t>programování obecně</a:t>
            </a:r>
          </a:p>
          <a:p>
            <a:pPr lvl="1"/>
            <a:r>
              <a:rPr lang="en-US" altLang="en-US" dirty="0"/>
              <a:t>ale </a:t>
            </a:r>
            <a:r>
              <a:rPr lang="cs-CZ" altLang="en-US" dirty="0"/>
              <a:t>speciálně v oblasti bezpečnostních aplikací</a:t>
            </a:r>
          </a:p>
          <a:p>
            <a:r>
              <a:rPr lang="cs-CZ" altLang="en-US" dirty="0"/>
              <a:t>Získat praktické postřehy z implementací kryptografických aplikací</a:t>
            </a:r>
          </a:p>
          <a:p>
            <a:pPr lvl="1"/>
            <a:r>
              <a:rPr lang="cs-CZ" altLang="en-US" dirty="0"/>
              <a:t>co nakonec ve firmě vyžadují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12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Co </a:t>
            </a:r>
            <a:r>
              <a:rPr lang="cs-CZ" altLang="en-US" dirty="0">
                <a:solidFill>
                  <a:srgbClr val="FFC000"/>
                </a:solidFill>
              </a:rPr>
              <a:t>není</a:t>
            </a:r>
            <a:r>
              <a:rPr lang="cs-CZ" altLang="en-US" dirty="0"/>
              <a:t> cílem předmětu</a:t>
            </a:r>
            <a:endParaRPr lang="en-US" altLang="en-US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/>
              <a:t>Detailní ovládnutí konkrétní technologie</a:t>
            </a:r>
          </a:p>
          <a:p>
            <a:pPr lvl="1"/>
            <a:r>
              <a:rPr lang="cs-CZ" altLang="en-US" dirty="0"/>
              <a:t>zabrousíme do různých oblastí</a:t>
            </a:r>
          </a:p>
          <a:p>
            <a:r>
              <a:rPr lang="cs-CZ" altLang="en-US" dirty="0"/>
              <a:t>Pokročilé zvládnutí celého vývojového procesu</a:t>
            </a:r>
          </a:p>
          <a:p>
            <a:pPr lvl="1"/>
            <a:r>
              <a:rPr lang="cs-CZ" altLang="en-US" dirty="0"/>
              <a:t>to jednoduše nestihneme</a:t>
            </a:r>
          </a:p>
          <a:p>
            <a:r>
              <a:rPr lang="cs-CZ" altLang="en-US" dirty="0"/>
              <a:t>Vysvětlovat</a:t>
            </a:r>
            <a:r>
              <a:rPr lang="en-US" altLang="en-US" dirty="0"/>
              <a:t> </a:t>
            </a:r>
            <a:r>
              <a:rPr lang="cs-CZ" altLang="en-US" dirty="0"/>
              <a:t>základy kryptografie nebo srovnávat všechny možné varianty řešení problému</a:t>
            </a:r>
          </a:p>
          <a:p>
            <a:pPr lvl="1"/>
            <a:r>
              <a:rPr lang="cs-CZ" altLang="en-US" dirty="0"/>
              <a:t>hlavně </a:t>
            </a:r>
            <a:r>
              <a:rPr lang="en-US" altLang="en-US" dirty="0"/>
              <a:t>se </a:t>
            </a:r>
            <a:r>
              <a:rPr lang="en-US" altLang="en-US" dirty="0" err="1"/>
              <a:t>budeme</a:t>
            </a:r>
            <a:r>
              <a:rPr lang="en-US" altLang="en-US" dirty="0"/>
              <a:t> </a:t>
            </a:r>
            <a:r>
              <a:rPr lang="cs-CZ" altLang="en-US" dirty="0"/>
              <a:t>snažit prakticky programovat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Organiza</a:t>
            </a:r>
            <a:r>
              <a:rPr lang="cs-CZ" altLang="en-US"/>
              <a:t>ční</a:t>
            </a:r>
            <a:endParaRPr lang="en-US" altLang="en-US"/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dirty="0"/>
              <a:t>Formality výuky</a:t>
            </a:r>
          </a:p>
          <a:p>
            <a:pPr lvl="1"/>
            <a:r>
              <a:rPr lang="cs-CZ" altLang="en-US" sz="2000" dirty="0"/>
              <a:t>každotýdenní dvojhodinovka</a:t>
            </a:r>
          </a:p>
          <a:p>
            <a:pPr lvl="1"/>
            <a:r>
              <a:rPr lang="cs-CZ" altLang="en-US" sz="2000" dirty="0"/>
              <a:t>evidovaná účast, 2 neúčasti bez omluvení OK</a:t>
            </a:r>
          </a:p>
          <a:p>
            <a:r>
              <a:rPr lang="cs-CZ" altLang="en-US" sz="2400" dirty="0"/>
              <a:t>Způsob výuky</a:t>
            </a:r>
          </a:p>
          <a:p>
            <a:pPr lvl="1"/>
            <a:r>
              <a:rPr lang="cs-CZ" altLang="en-US" sz="2000" dirty="0"/>
              <a:t>cca 30 min./týdně úvod do problematiky</a:t>
            </a:r>
          </a:p>
          <a:p>
            <a:pPr lvl="1"/>
            <a:r>
              <a:rPr lang="cs-CZ" altLang="en-US" sz="2000" dirty="0"/>
              <a:t>zbytek vaše programování přímo na hodině</a:t>
            </a:r>
          </a:p>
          <a:p>
            <a:pPr lvl="1"/>
            <a:r>
              <a:rPr lang="cs-CZ" altLang="en-US" sz="2000" dirty="0"/>
              <a:t>z mé strany průběžná konzultace nad vznikajícími problémy </a:t>
            </a:r>
            <a:endParaRPr lang="en-US" altLang="en-US" sz="2000" dirty="0"/>
          </a:p>
          <a:p>
            <a:pPr lvl="1"/>
            <a:r>
              <a:rPr lang="en-US" altLang="en-US" sz="2000" dirty="0"/>
              <a:t>default Windows (ale </a:t>
            </a:r>
            <a:r>
              <a:rPr lang="cs-CZ" altLang="en-US" sz="2000" dirty="0"/>
              <a:t>můžete pracovat i na jiné platformě</a:t>
            </a:r>
            <a:r>
              <a:rPr lang="en-US" altLang="en-US" sz="2000" dirty="0"/>
              <a:t>)</a:t>
            </a:r>
            <a:endParaRPr lang="cs-CZ" altLang="en-US" sz="2000" dirty="0"/>
          </a:p>
          <a:p>
            <a:r>
              <a:rPr lang="cs-CZ" altLang="en-US" sz="2400" dirty="0"/>
              <a:t>Samostatná práce</a:t>
            </a:r>
          </a:p>
          <a:p>
            <a:pPr lvl="1"/>
            <a:r>
              <a:rPr lang="cs-CZ" altLang="en-US" sz="2000" dirty="0"/>
              <a:t>v týmech, průběžná tvorba většího projektu</a:t>
            </a:r>
          </a:p>
          <a:p>
            <a:pPr lvl="1"/>
            <a:r>
              <a:rPr lang="cs-CZ" altLang="en-US" sz="2000" dirty="0"/>
              <a:t>dodělávání práce z hodiny</a:t>
            </a:r>
          </a:p>
          <a:p>
            <a:pPr lvl="1"/>
            <a:r>
              <a:rPr lang="cs-CZ" altLang="en-US" sz="2000" dirty="0"/>
              <a:t>pravidelné bodované předvádění stavu projektu (každé cvičení)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| PB173 - Group: Applied cryptography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3.6|11.4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5062</TotalTime>
  <Words>2045</Words>
  <Application>Microsoft Office PowerPoint</Application>
  <PresentationFormat>Předvádění na obrazovce (4:3)</PresentationFormat>
  <Paragraphs>359</Paragraphs>
  <Slides>38</Slides>
  <Notes>2</Notes>
  <HiddenSlides>5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Symbol</vt:lpstr>
      <vt:lpstr>Verdana</vt:lpstr>
      <vt:lpstr>Wingdings</vt:lpstr>
      <vt:lpstr>Motiv systému Office</vt:lpstr>
      <vt:lpstr>PB173 - Tématický vývoj aplikací v C/C++ Domain specific development in C/C++</vt:lpstr>
      <vt:lpstr>Prezentace aplikace PowerPoint</vt:lpstr>
      <vt:lpstr>7 implementation choices observable in public keys</vt:lpstr>
      <vt:lpstr>Prezentace aplikace PowerPoint</vt:lpstr>
      <vt:lpstr>Something about me...</vt:lpstr>
      <vt:lpstr>Organizační informace</vt:lpstr>
      <vt:lpstr>Co je cílem předmětu</vt:lpstr>
      <vt:lpstr>Co není cílem předmětu</vt:lpstr>
      <vt:lpstr>Organizační</vt:lpstr>
      <vt:lpstr>Organizační (2)</vt:lpstr>
      <vt:lpstr>Rozdělení do týmů</vt:lpstr>
      <vt:lpstr>Celkový přehled</vt:lpstr>
      <vt:lpstr>How good YOU are in English?</vt:lpstr>
      <vt:lpstr>Organization</vt:lpstr>
      <vt:lpstr>Attendance</vt:lpstr>
      <vt:lpstr>Course resources</vt:lpstr>
      <vt:lpstr>Plagiarism</vt:lpstr>
      <vt:lpstr>Short questionnaire</vt:lpstr>
      <vt:lpstr>Cryptographic libraries</vt:lpstr>
      <vt:lpstr>Cryptographic libraries - overview</vt:lpstr>
      <vt:lpstr>Do NOT implement your own algorithms</vt:lpstr>
      <vt:lpstr>Do NOT implement your own protocols</vt:lpstr>
      <vt:lpstr>Use well-known implementations</vt:lpstr>
      <vt:lpstr>Complexity matters</vt:lpstr>
      <vt:lpstr>Code authenticity</vt:lpstr>
      <vt:lpstr>Which one you like more? Why?</vt:lpstr>
      <vt:lpstr>Common libraries – OpenSSL</vt:lpstr>
      <vt:lpstr>Common libraries – mbed TLS</vt:lpstr>
      <vt:lpstr>How to use library</vt:lpstr>
      <vt:lpstr>How to use library (2)</vt:lpstr>
      <vt:lpstr>Security implications of (dynamic) libraries</vt:lpstr>
      <vt:lpstr>Practical assignment</vt:lpstr>
      <vt:lpstr>SVN style – central repository</vt:lpstr>
      <vt:lpstr>GIT-style – distributed repository</vt:lpstr>
      <vt:lpstr>Setup your GitHub repository</vt:lpstr>
      <vt:lpstr>Use your GitHub repository</vt:lpstr>
      <vt:lpstr>Practical assignment</vt:lpstr>
      <vt:lpstr>Submissions, deadlines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1287</cp:revision>
  <cp:lastPrinted>2012-09-10T13:56:59Z</cp:lastPrinted>
  <dcterms:created xsi:type="dcterms:W3CDTF">2012-06-27T07:21:19Z</dcterms:created>
  <dcterms:modified xsi:type="dcterms:W3CDTF">2017-02-20T07:26:49Z</dcterms:modified>
</cp:coreProperties>
</file>