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7"/>
  </p:notesMasterIdLst>
  <p:sldIdLst>
    <p:sldId id="256" r:id="rId2"/>
    <p:sldId id="293" r:id="rId3"/>
    <p:sldId id="257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84" r:id="rId14"/>
    <p:sldId id="286" r:id="rId15"/>
    <p:sldId id="268" r:id="rId16"/>
    <p:sldId id="269" r:id="rId17"/>
    <p:sldId id="270" r:id="rId18"/>
    <p:sldId id="271" r:id="rId19"/>
    <p:sldId id="288" r:id="rId20"/>
    <p:sldId id="290" r:id="rId21"/>
    <p:sldId id="289" r:id="rId22"/>
    <p:sldId id="273" r:id="rId23"/>
    <p:sldId id="274" r:id="rId24"/>
    <p:sldId id="275" r:id="rId25"/>
    <p:sldId id="295" r:id="rId2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6547" autoAdjust="0"/>
  </p:normalViewPr>
  <p:slideViewPr>
    <p:cSldViewPr>
      <p:cViewPr varScale="1">
        <p:scale>
          <a:sx n="86" d="100"/>
          <a:sy n="86" d="100"/>
        </p:scale>
        <p:origin x="233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F070D6B-7EC4-4354-91CF-932092066364}" type="datetimeFigureOut">
              <a:rPr lang="cs-CZ"/>
              <a:pPr>
                <a:defRPr/>
              </a:pPr>
              <a:t>20.02.2017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cs-CZ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CD542EF-98D5-4F46-8B03-4526967B0AD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73158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D542EF-98D5-4F46-8B03-4526967B0AD1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46529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Nahlížejte na to jako na </a:t>
            </a:r>
            <a:r>
              <a:rPr lang="cs-CZ" baseline="0" dirty="0" smtClean="0"/>
              <a:t>a</a:t>
            </a:r>
            <a:r>
              <a:rPr lang="cs-CZ" dirty="0" smtClean="0"/>
              <a:t>nalogii výrobní linky</a:t>
            </a:r>
          </a:p>
          <a:p>
            <a:r>
              <a:rPr lang="en-US" dirty="0" smtClean="0"/>
              <a:t>--</a:t>
            </a:r>
          </a:p>
          <a:p>
            <a:pPr lvl="0"/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Data Link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Layer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Spojení mezi dvěma sousedními systémy (jedním segmentem sítě, lokální doručení). Komunikace mezi sítěmi řeší vyšší vrstvy. Řízení přístupu k médiu.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Switche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Huby operují na této vrstvě (přepínače a rozbočovače). Předměty Staudek, Pelikán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Komunikace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pomoci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pevne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staticke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adressy</a:t>
            </a:r>
            <a:r>
              <a:rPr lang="cs-CZ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endParaRPr lang="cs-CZ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Internet </a:t>
            </a:r>
            <a:r>
              <a:rPr lang="cs-CZ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Layer</a:t>
            </a:r>
            <a:r>
              <a:rPr lang="cs-CZ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– směrování adresování (globální), komunikace mezi segmenty sítě (mezi nesousedícími). IP protokol, IP adresa. Na této vrstvě pracují směrovače</a:t>
            </a:r>
            <a:endParaRPr lang="en-US" sz="14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D542EF-98D5-4F46-8B03-4526967B0AD1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1294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Ačkoliv je adresa unikátní</a:t>
            </a:r>
            <a:r>
              <a:rPr lang="cs-CZ" baseline="0" dirty="0" smtClean="0"/>
              <a:t>, nemůže být </a:t>
            </a:r>
            <a:r>
              <a:rPr lang="cs-CZ" dirty="0" smtClean="0"/>
              <a:t>přidělena</a:t>
            </a:r>
            <a:r>
              <a:rPr lang="cs-CZ" baseline="0" dirty="0" smtClean="0"/>
              <a:t> úplně náhodně – chyběl by způsob jak ji najít. Musela by existovat databáze všech IP a způsobů jak se ke všem IP dostat – navíc se musí dynamicky aktualizovat…</a:t>
            </a:r>
          </a:p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D542EF-98D5-4F46-8B03-4526967B0AD1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2451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The determination of the network ID by using the subnet mask is a vital step in IPv4 communication.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This network ID essentially tells a computer how to handle an IPv4 packet. When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a computer on a network needs to send an IPv4 packet to a remote address, the computer first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compares its own network ID to that of the destination network ID specified in the IPv4 packet.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(To determine these network IDs, the computer always uses its locally configured subnet mask.)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If the two network IDs match, the message is determined to be local and is broadcast to the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local subnet. If the two network IDs do not match, the computer sends the packet to a local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router at the address known as the </a:t>
            </a:r>
            <a:r>
              <a:rPr lang="en-US" i="1" dirty="0" smtClean="0"/>
              <a:t>default gateway</a:t>
            </a:r>
            <a:r>
              <a:rPr lang="en-US" dirty="0" smtClean="0"/>
              <a:t>. The router at this default gateway address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then forwards the IPv4 datagram in a manner determined by its routing tables.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Figure 1-33 illustrates this process of IP routing. In the figure, a computer whose address is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192.168.100.5/24 needs to send an IP packet destined for the address 192.168.1.10. Because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the network IDs of the two addresses do not match, the computer sends the packet to the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router specified by the default gateway address. This router consults its routing tables and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sends the packet to the router connected to the 192.168.1.0 network. When the router connected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to this network receives the packet, the router broadcasts the packet over the local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subnet. The destination computer at the address 192.168.1.10 responds to the broadcast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and receives the packet for internal processing.</a:t>
            </a:r>
            <a:endParaRPr lang="cs-CZ" dirty="0" smtClean="0"/>
          </a:p>
          <a:p>
            <a:pPr>
              <a:spcBef>
                <a:spcPct val="0"/>
              </a:spcBef>
            </a:pPr>
            <a:endParaRPr lang="cs-CZ" dirty="0" smtClean="0"/>
          </a:p>
          <a:p>
            <a:pPr>
              <a:spcBef>
                <a:spcPct val="0"/>
              </a:spcBef>
            </a:pPr>
            <a:r>
              <a:rPr lang="en-US" dirty="0" smtClean="0"/>
              <a:t>default gateway must share the same network ID and be located within the same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broadcast domain as the hosts it is serving.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■ If a host has no default gateway setting configured, that host will be unable to connect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to the Internet or to any computers beyond broadcast range. For example, a private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internal server that occasionally needs to download content from the Internet needs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to have a default gateway configured.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■ Leaving the default gateway setting </a:t>
            </a:r>
            <a:r>
              <a:rPr lang="en-US" dirty="0" err="1" smtClean="0"/>
              <a:t>unconfigured</a:t>
            </a:r>
            <a:r>
              <a:rPr lang="en-US" dirty="0" smtClean="0"/>
              <a:t> on a host prevents access to that host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from all points beyond the local subnet. In certain situations, therefore, you might in fact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want to leave the default gateway setting </a:t>
            </a:r>
            <a:r>
              <a:rPr lang="en-US" dirty="0" err="1" smtClean="0"/>
              <a:t>unconfigured</a:t>
            </a:r>
            <a:r>
              <a:rPr lang="en-US" dirty="0" smtClean="0"/>
              <a:t> for security reasons.</a:t>
            </a:r>
            <a:endParaRPr lang="cs-CZ" dirty="0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8847623-720E-437B-9AB1-91F8660F1962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cs-CZ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53152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smtClean="0"/>
              <a:t>It is essential to understand that the addresses within an address block constitute a single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network, and unless the network is </a:t>
            </a:r>
            <a:r>
              <a:rPr lang="en-US" dirty="0" err="1" smtClean="0"/>
              <a:t>subnetted</a:t>
            </a:r>
            <a:r>
              <a:rPr lang="en-US" dirty="0" smtClean="0"/>
              <a:t>—a possibility we will consider later in this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lesson—that address block will serve a </a:t>
            </a:r>
            <a:r>
              <a:rPr lang="en-US" i="1" dirty="0" smtClean="0"/>
              <a:t>single broadcast domain </a:t>
            </a:r>
            <a:r>
              <a:rPr lang="en-US" dirty="0" smtClean="0"/>
              <a:t>with a single router, or way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out of the network. The </a:t>
            </a:r>
            <a:r>
              <a:rPr lang="en-US" i="1" dirty="0" smtClean="0"/>
              <a:t>default gateway </a:t>
            </a:r>
            <a:r>
              <a:rPr lang="en-US" dirty="0" smtClean="0"/>
              <a:t>is the address assigned to that router within the</a:t>
            </a:r>
          </a:p>
          <a:p>
            <a:pPr>
              <a:spcBef>
                <a:spcPct val="0"/>
              </a:spcBef>
            </a:pPr>
            <a:r>
              <a:rPr lang="cs-CZ" dirty="0" err="1" smtClean="0"/>
              <a:t>same</a:t>
            </a:r>
            <a:r>
              <a:rPr lang="cs-CZ" dirty="0" smtClean="0"/>
              <a:t> </a:t>
            </a:r>
            <a:r>
              <a:rPr lang="cs-CZ" dirty="0" err="1" smtClean="0"/>
              <a:t>broadcast</a:t>
            </a:r>
            <a:r>
              <a:rPr lang="cs-CZ" dirty="0" smtClean="0"/>
              <a:t> </a:t>
            </a:r>
            <a:r>
              <a:rPr lang="cs-CZ" dirty="0" err="1" smtClean="0"/>
              <a:t>domain</a:t>
            </a:r>
            <a:r>
              <a:rPr lang="cs-CZ" dirty="0" smtClean="0"/>
              <a:t>.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Stated another way, an address block by default is designed to serve a single subnet. A</a:t>
            </a:r>
          </a:p>
          <a:p>
            <a:pPr>
              <a:spcBef>
                <a:spcPct val="0"/>
              </a:spcBef>
            </a:pPr>
            <a:r>
              <a:rPr lang="en-US" i="1" dirty="0" smtClean="0"/>
              <a:t>subnet </a:t>
            </a:r>
            <a:r>
              <a:rPr lang="en-US" dirty="0" smtClean="0"/>
              <a:t>is a group of hosts within a single broadcast domain that share the same network ID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and the same default gateway address.</a:t>
            </a:r>
            <a:endParaRPr lang="cs-CZ" dirty="0" smtClean="0"/>
          </a:p>
          <a:p>
            <a:pPr>
              <a:spcBef>
                <a:spcPct val="0"/>
              </a:spcBef>
            </a:pPr>
            <a:r>
              <a:rPr lang="cs-CZ" dirty="0" smtClean="0"/>
              <a:t>--</a:t>
            </a:r>
          </a:p>
          <a:p>
            <a:pPr>
              <a:spcBef>
                <a:spcPct val="0"/>
              </a:spcBef>
            </a:pPr>
            <a:endParaRPr lang="cs-CZ" dirty="0" smtClean="0"/>
          </a:p>
          <a:p>
            <a:pPr>
              <a:spcBef>
                <a:spcPct val="0"/>
              </a:spcBef>
            </a:pPr>
            <a:r>
              <a:rPr lang="cs-CZ" dirty="0" smtClean="0"/>
              <a:t>ARP/RARP</a:t>
            </a: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3BBAFBB3-6389-40C7-B46F-DB1179B87EC9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11</a:t>
            </a:fld>
            <a:endParaRPr lang="cs-CZ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823724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dirty="0" err="1" smtClean="0"/>
              <a:t>Subnetting</a:t>
            </a:r>
            <a:r>
              <a:rPr lang="en-US" dirty="0" smtClean="0"/>
              <a:t> is often used to accommodate a divided physical topology or to restrict broadcast</a:t>
            </a:r>
          </a:p>
          <a:p>
            <a:pPr>
              <a:spcBef>
                <a:spcPct val="0"/>
              </a:spcBef>
            </a:pPr>
            <a:r>
              <a:rPr lang="cs-CZ" dirty="0" err="1" smtClean="0"/>
              <a:t>traffic</a:t>
            </a:r>
            <a:r>
              <a:rPr lang="cs-CZ" dirty="0" smtClean="0"/>
              <a:t> on a network.</a:t>
            </a:r>
          </a:p>
          <a:p>
            <a:pPr>
              <a:spcBef>
                <a:spcPct val="0"/>
              </a:spcBef>
            </a:pPr>
            <a:endParaRPr lang="cs-CZ" dirty="0" smtClean="0"/>
          </a:p>
          <a:p>
            <a:pPr>
              <a:spcBef>
                <a:spcPct val="0"/>
              </a:spcBef>
            </a:pPr>
            <a:r>
              <a:rPr lang="en-US" dirty="0" smtClean="0"/>
              <a:t>Suppose you are designing or redesigning the address space for a campus network that has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four public servers housed in each of four buildings. Each of the four buildings includes a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router that connects to the rest of the campus network. If your ISP has allocated to you the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/26 network 208.147.66.0, your address space includes 64 public addresses in the range from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208.147.66.0 through 208.147.66.63. Because of the physical topology, however, you cannot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put all of these addresses in a single subnet. As illustrated in Figure 1-41, the routers in each</a:t>
            </a:r>
          </a:p>
          <a:p>
            <a:pPr>
              <a:spcBef>
                <a:spcPct val="0"/>
              </a:spcBef>
            </a:pPr>
            <a:r>
              <a:rPr lang="en-US" dirty="0" smtClean="0"/>
              <a:t>building create eight separate physical segments that you have to accommodate with your</a:t>
            </a:r>
          </a:p>
          <a:p>
            <a:pPr>
              <a:spcBef>
                <a:spcPct val="0"/>
              </a:spcBef>
            </a:pPr>
            <a:r>
              <a:rPr lang="cs-CZ" dirty="0" smtClean="0"/>
              <a:t>IP </a:t>
            </a:r>
            <a:r>
              <a:rPr lang="cs-CZ" dirty="0" err="1" smtClean="0"/>
              <a:t>address</a:t>
            </a:r>
            <a:r>
              <a:rPr lang="cs-CZ" dirty="0" smtClean="0"/>
              <a:t> </a:t>
            </a:r>
            <a:r>
              <a:rPr lang="cs-CZ" dirty="0" err="1" smtClean="0"/>
              <a:t>space</a:t>
            </a:r>
            <a:r>
              <a:rPr lang="cs-CZ" dirty="0" smtClean="0"/>
              <a:t> design.</a:t>
            </a:r>
          </a:p>
        </p:txBody>
      </p:sp>
      <p:sp>
        <p:nvSpPr>
          <p:cNvPr id="307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72FEFB4-D005-4C01-978E-A170D2F073CD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cs-CZ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46012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smtClean="0"/>
              <a:t>For example, if you need one subnet to accommodate 100 computers, a second subnet to</a:t>
            </a:r>
          </a:p>
          <a:p>
            <a:pPr>
              <a:spcBef>
                <a:spcPct val="0"/>
              </a:spcBef>
            </a:pPr>
            <a:r>
              <a:rPr lang="en-US" smtClean="0"/>
              <a:t>accommodate 50 computers, and a third subnet to accommodate 20 computers, this arrangement</a:t>
            </a:r>
          </a:p>
          <a:p>
            <a:pPr>
              <a:spcBef>
                <a:spcPct val="0"/>
              </a:spcBef>
            </a:pPr>
            <a:r>
              <a:rPr lang="en-US" smtClean="0"/>
              <a:t>cannot be accommodated by any single internal subnet mask for a /24 address space.</a:t>
            </a:r>
          </a:p>
          <a:p>
            <a:pPr>
              <a:spcBef>
                <a:spcPct val="0"/>
              </a:spcBef>
            </a:pPr>
            <a:r>
              <a:rPr lang="en-US" smtClean="0"/>
              <a:t>As Table 1-5 shows, any single default mask fails to accommodate either enough subnets or</a:t>
            </a:r>
          </a:p>
          <a:p>
            <a:pPr>
              <a:spcBef>
                <a:spcPct val="0"/>
              </a:spcBef>
            </a:pPr>
            <a:r>
              <a:rPr lang="en-US" smtClean="0"/>
              <a:t>enough hosts per subnet to meet all your network needs.</a:t>
            </a:r>
            <a:endParaRPr lang="cs-CZ" smtClean="0"/>
          </a:p>
          <a:p>
            <a:pPr>
              <a:spcBef>
                <a:spcPct val="0"/>
              </a:spcBef>
            </a:pPr>
            <a:r>
              <a:rPr lang="en-US" smtClean="0"/>
              <a:t>However, if you use different subnet masks for each subnet, you will be able to divide up</a:t>
            </a:r>
          </a:p>
          <a:p>
            <a:pPr>
              <a:spcBef>
                <a:spcPct val="0"/>
              </a:spcBef>
            </a:pPr>
            <a:r>
              <a:rPr lang="en-US" smtClean="0"/>
              <a:t>the /24 address space in a way that accommodates your needs. This option prevents you from</a:t>
            </a:r>
          </a:p>
          <a:p>
            <a:pPr>
              <a:spcBef>
                <a:spcPct val="0"/>
              </a:spcBef>
            </a:pPr>
            <a:r>
              <a:rPr lang="en-US" smtClean="0"/>
              <a:t>having to acquire new address space from your provider.</a:t>
            </a:r>
          </a:p>
          <a:p>
            <a:pPr>
              <a:spcBef>
                <a:spcPct val="0"/>
              </a:spcBef>
            </a:pPr>
            <a:r>
              <a:rPr lang="en-US" smtClean="0"/>
              <a:t>Figure 1-45 illustrates how you can use subnet masks of various lengths to accommodate</a:t>
            </a:r>
          </a:p>
          <a:p>
            <a:pPr>
              <a:spcBef>
                <a:spcPct val="0"/>
              </a:spcBef>
            </a:pPr>
            <a:r>
              <a:rPr lang="en-US" smtClean="0"/>
              <a:t>three subnets of 100, 50, and 20 hosts, respectively. This particular network configuration leaves</a:t>
            </a:r>
          </a:p>
          <a:p>
            <a:pPr>
              <a:spcBef>
                <a:spcPct val="0"/>
              </a:spcBef>
            </a:pPr>
            <a:r>
              <a:rPr lang="en-US" smtClean="0"/>
              <a:t>some space unused so that more subnets can be added later.</a:t>
            </a:r>
            <a:endParaRPr lang="cs-CZ" smtClean="0"/>
          </a:p>
        </p:txBody>
      </p:sp>
      <p:sp>
        <p:nvSpPr>
          <p:cNvPr id="348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75A9143C-5B34-41F6-B778-9AF3DEE96F05}" type="slidenum">
              <a:rPr lang="cs-CZ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cs-CZ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020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walterl\My Documents\My Pictures\Microsoft Clip Organizer\j0438794.jpg"/>
          <p:cNvPicPr>
            <a:picLocks noChangeAspect="1" noChangeArrowheads="1"/>
          </p:cNvPicPr>
          <p:nvPr userDrawn="1"/>
        </p:nvPicPr>
        <p:blipFill>
          <a:blip r:embed="rId2"/>
          <a:srcRect l="10359"/>
          <a:stretch>
            <a:fillRect/>
          </a:stretch>
        </p:blipFill>
        <p:spPr bwMode="auto">
          <a:xfrm>
            <a:off x="0" y="0"/>
            <a:ext cx="3708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52800" y="1676401"/>
            <a:ext cx="5562600" cy="1924050"/>
          </a:xfrm>
        </p:spPr>
        <p:txBody>
          <a:bodyPr>
            <a:normAutofit/>
          </a:bodyPr>
          <a:lstStyle>
            <a:lvl1pPr algn="l">
              <a:defRPr sz="5400">
                <a:solidFill>
                  <a:schemeClr val="accent3">
                    <a:lumMod val="75000"/>
                  </a:schemeClr>
                </a:solidFill>
              </a:defRPr>
            </a:lvl1pPr>
          </a:lstStyle>
          <a:p>
            <a:r>
              <a:rPr lang="cs-CZ" smtClean="0"/>
              <a:t>Click to edit Master title style</a:t>
            </a:r>
            <a:endParaRPr lang="cs-CZ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57600" y="3733800"/>
            <a:ext cx="5105400" cy="1219200"/>
          </a:xfrm>
        </p:spPr>
        <p:txBody>
          <a:bodyPr>
            <a:noAutofit/>
          </a:bodyPr>
          <a:lstStyle>
            <a:lvl1pPr marL="0" indent="0" algn="l">
              <a:buNone/>
              <a:defRPr sz="3600">
                <a:solidFill>
                  <a:srgbClr val="FFC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Click to edit Master subtitle style</a:t>
            </a:r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1004B6-D65F-4C4C-BC07-F1842FB220F3}" type="datetimeFigureOut">
              <a:rPr lang="cs-CZ"/>
              <a:pPr>
                <a:defRPr/>
              </a:pPr>
              <a:t>20.02.2017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B4326-3048-4980-A2E1-1A62F25F5B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5C03E-D62E-443F-9E05-2DDED2D4E47C}" type="datetimeFigureOut">
              <a:rPr lang="cs-CZ"/>
              <a:pPr>
                <a:defRPr/>
              </a:pPr>
              <a:t>20.02.2017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9C1EF-EA29-4898-B1E0-530123731D4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2409D7-17BC-4A44-B25C-8799947D9143}" type="datetimeFigureOut">
              <a:rPr lang="cs-CZ"/>
              <a:pPr>
                <a:defRPr/>
              </a:pPr>
              <a:t>20.02.2017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86419E-F72D-4631-8E3A-4DB3264FF2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369469-89E5-4A67-90B8-C745CFD6A143}" type="datetimeFigureOut">
              <a:rPr lang="cs-CZ"/>
              <a:pPr>
                <a:defRPr/>
              </a:pPr>
              <a:t>20.02.2017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AA60D1-5E60-40E6-B46A-2091D71DEA3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walterl\My Documents\My Pictures\Microsoft Clip Organizer\j0438794.jpg"/>
          <p:cNvPicPr>
            <a:picLocks noChangeAspect="1" noChangeArrowheads="1"/>
          </p:cNvPicPr>
          <p:nvPr userDrawn="1"/>
        </p:nvPicPr>
        <p:blipFill>
          <a:blip r:embed="rId2"/>
          <a:srcRect l="10359"/>
          <a:stretch>
            <a:fillRect/>
          </a:stretch>
        </p:blipFill>
        <p:spPr bwMode="auto">
          <a:xfrm>
            <a:off x="0" y="0"/>
            <a:ext cx="3708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2799" y="4406900"/>
            <a:ext cx="54864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52799" y="3810000"/>
            <a:ext cx="5486401" cy="596900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FFC00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413439-8265-48C8-BDFA-281F36C95167}" type="datetimeFigureOut">
              <a:rPr lang="cs-CZ"/>
              <a:pPr>
                <a:defRPr/>
              </a:pPr>
              <a:t>20.02.2017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3E4EB-7C1C-48AB-865E-48F629DC4C9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8CE810-1B01-44EC-B87B-D64884D9DB31}" type="datetimeFigureOut">
              <a:rPr lang="cs-CZ"/>
              <a:pPr>
                <a:defRPr/>
              </a:pPr>
              <a:t>20.02.2017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48FD9-1447-4E50-8C9E-8392DE33762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E876E-F60C-4CF9-88FC-2BBE91677D69}" type="datetimeFigureOut">
              <a:rPr lang="cs-CZ"/>
              <a:pPr>
                <a:defRPr/>
              </a:pPr>
              <a:t>20.02.2017</a:t>
            </a:fld>
            <a:endParaRPr lang="cs-CZ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2F938-9691-4429-8872-56560126B85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walterl\My Documents\My Pictures\Microsoft Clip Organizer\j0438794.jpg"/>
          <p:cNvPicPr>
            <a:picLocks noChangeAspect="1" noChangeArrowheads="1"/>
          </p:cNvPicPr>
          <p:nvPr userDrawn="1"/>
        </p:nvPicPr>
        <p:blipFill>
          <a:blip r:embed="rId2"/>
          <a:srcRect l="10359"/>
          <a:stretch>
            <a:fillRect/>
          </a:stretch>
        </p:blipFill>
        <p:spPr bwMode="auto">
          <a:xfrm>
            <a:off x="0" y="0"/>
            <a:ext cx="3708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2533650"/>
            <a:ext cx="5562600" cy="1790700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cs-CZ" smtClean="0"/>
              <a:t>Click to edit Master title style</a:t>
            </a:r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walterl\My Documents\My Pictures\Microsoft Clip Organizer\j0438794.jpg"/>
          <p:cNvPicPr>
            <a:picLocks noChangeAspect="1" noChangeArrowheads="1"/>
          </p:cNvPicPr>
          <p:nvPr userDrawn="1"/>
        </p:nvPicPr>
        <p:blipFill>
          <a:blip r:embed="rId2"/>
          <a:srcRect l="10359"/>
          <a:stretch>
            <a:fillRect/>
          </a:stretch>
        </p:blipFill>
        <p:spPr bwMode="auto">
          <a:xfrm>
            <a:off x="0" y="0"/>
            <a:ext cx="37084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3504E1-43A6-40FC-8BE8-3D37BC0F9856}" type="datetimeFigureOut">
              <a:rPr lang="cs-CZ"/>
              <a:pPr>
                <a:defRPr/>
              </a:pPr>
              <a:t>20.02.2017</a:t>
            </a:fld>
            <a:endParaRPr lang="cs-CZ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F8B3B-6E2A-464A-87B3-BEC4DA8FCBB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FEECBB-4340-45C7-A2A6-B8166DD50AC0}" type="datetimeFigureOut">
              <a:rPr lang="cs-CZ"/>
              <a:pPr>
                <a:defRPr/>
              </a:pPr>
              <a:t>20.02.2017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8676C-F96B-46CC-AD11-99EE1FEF411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Click icon to add picture</a:t>
            </a:r>
            <a:endParaRPr lang="cs-CZ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8D2BB9-DCA0-4C92-999F-7B632FFB1A8B}" type="datetimeFigureOut">
              <a:rPr lang="cs-CZ"/>
              <a:pPr>
                <a:defRPr/>
              </a:pPr>
              <a:t>20.02.2017</a:t>
            </a:fld>
            <a:endParaRPr lang="cs-CZ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D5726A-64A4-48C9-9E8C-236EBB2591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C:\Documents and Settings\walterl\My Documents\My Pictures\Microsoft Clip Organizer\j0438794.jpg"/>
          <p:cNvPicPr>
            <a:picLocks noChangeAspect="1" noChangeArrowheads="1"/>
          </p:cNvPicPr>
          <p:nvPr/>
        </p:nvPicPr>
        <p:blipFill>
          <a:blip r:embed="rId14"/>
          <a:srcRect l="10359" b="6250"/>
          <a:stretch>
            <a:fillRect/>
          </a:stretch>
        </p:blipFill>
        <p:spPr bwMode="auto">
          <a:xfrm>
            <a:off x="0" y="4071938"/>
            <a:ext cx="1606550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b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+mn-cs"/>
              </a:defRPr>
            </a:lvl1pPr>
          </a:lstStyle>
          <a:p>
            <a:pPr>
              <a:defRPr/>
            </a:pPr>
            <a:fld id="{6ECC14BC-D233-4E00-8540-A1E9390357F8}" type="datetimeFigureOut">
              <a:rPr lang="cs-CZ"/>
              <a:pPr>
                <a:defRPr/>
              </a:pPr>
              <a:t>20.02.2017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b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b="0" smtClean="0">
                <a:solidFill>
                  <a:schemeClr val="accent3">
                    <a:lumMod val="50000"/>
                  </a:schemeClr>
                </a:solidFill>
                <a:latin typeface="Candara" pitchFamily="34" charset="0"/>
                <a:cs typeface="+mn-cs"/>
              </a:defRPr>
            </a:lvl1pPr>
          </a:lstStyle>
          <a:p>
            <a:pPr>
              <a:defRPr/>
            </a:pPr>
            <a:fld id="{31C32D6A-7A96-430D-BAD0-C0664BD431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59" r:id="rId2"/>
    <p:sldLayoutId id="2147483662" r:id="rId3"/>
    <p:sldLayoutId id="2147483658" r:id="rId4"/>
    <p:sldLayoutId id="2147483657" r:id="rId5"/>
    <p:sldLayoutId id="2147483663" r:id="rId6"/>
    <p:sldLayoutId id="2147483664" r:id="rId7"/>
    <p:sldLayoutId id="2147483656" r:id="rId8"/>
    <p:sldLayoutId id="2147483655" r:id="rId9"/>
    <p:sldLayoutId id="2147483654" r:id="rId10"/>
    <p:sldLayoutId id="2147483653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 kern="1200">
          <a:solidFill>
            <a:srgbClr val="77933C"/>
          </a:solidFill>
          <a:latin typeface="Candara" pitchFamily="34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77933C"/>
          </a:solidFill>
          <a:latin typeface="Candar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b="1" kern="1200">
          <a:solidFill>
            <a:srgbClr val="77933C"/>
          </a:solidFill>
          <a:latin typeface="Candara" pitchFamily="34" charset="0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b="1" kern="1200">
          <a:solidFill>
            <a:srgbClr val="77933C"/>
          </a:solidFill>
          <a:latin typeface="Candara" pitchFamily="34" charset="0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b="1" kern="1200">
          <a:solidFill>
            <a:srgbClr val="77933C"/>
          </a:solidFill>
          <a:latin typeface="Candara" pitchFamily="34" charset="0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b="1" kern="1200">
          <a:solidFill>
            <a:srgbClr val="77933C"/>
          </a:solidFill>
          <a:latin typeface="Candara" pitchFamily="34" charset="0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b="1" kern="1200">
          <a:solidFill>
            <a:srgbClr val="77933C"/>
          </a:solidFill>
          <a:latin typeface="Candara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3352800" y="1676400"/>
            <a:ext cx="5562600" cy="1924050"/>
          </a:xfrm>
        </p:spPr>
        <p:txBody>
          <a:bodyPr/>
          <a:lstStyle/>
          <a:p>
            <a:r>
              <a:rPr lang="cs-CZ" dirty="0" smtClean="0">
                <a:solidFill>
                  <a:srgbClr val="77933C"/>
                </a:solidFill>
              </a:rPr>
              <a:t>Správa systému MS Windows II</a:t>
            </a:r>
            <a:endParaRPr lang="en-US" dirty="0" smtClean="0">
              <a:solidFill>
                <a:srgbClr val="77933C"/>
              </a:solidFill>
            </a:endParaRPr>
          </a:p>
        </p:txBody>
      </p:sp>
      <p:sp>
        <p:nvSpPr>
          <p:cNvPr id="14338" name="Subtitle 2"/>
          <p:cNvSpPr>
            <a:spLocks noGrp="1"/>
          </p:cNvSpPr>
          <p:nvPr>
            <p:ph type="subTitle" idx="1"/>
          </p:nvPr>
        </p:nvSpPr>
        <p:spPr>
          <a:xfrm>
            <a:off x="3563938" y="4941888"/>
            <a:ext cx="5105400" cy="1219200"/>
          </a:xfrm>
        </p:spPr>
        <p:txBody>
          <a:bodyPr/>
          <a:lstStyle/>
          <a:p>
            <a:pPr marL="571500" indent="-571500">
              <a:buFont typeface="Arial" charset="0"/>
              <a:buChar char="•"/>
            </a:pPr>
            <a:r>
              <a:rPr lang="cs-CZ" sz="3200" smtClean="0"/>
              <a:t>Neworking</a:t>
            </a:r>
          </a:p>
          <a:p>
            <a:pPr marL="571500" indent="-571500">
              <a:buFont typeface="Arial" charset="0"/>
              <a:buChar char="•"/>
            </a:pPr>
            <a:r>
              <a:rPr lang="cs-CZ" sz="3200" smtClean="0"/>
              <a:t>DHCP</a:t>
            </a:r>
            <a:endParaRPr lang="cs-CZ" smtClean="0"/>
          </a:p>
        </p:txBody>
      </p:sp>
      <p:sp>
        <p:nvSpPr>
          <p:cNvPr id="5" name="Rectangle 4"/>
          <p:cNvSpPr/>
          <p:nvPr/>
        </p:nvSpPr>
        <p:spPr>
          <a:xfrm>
            <a:off x="5016500" y="3370263"/>
            <a:ext cx="137409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b="1" dirty="0">
                <a:solidFill>
                  <a:srgbClr val="A6A6A6"/>
                </a:solidFill>
                <a:latin typeface="Candara" pitchFamily="34" charset="0"/>
              </a:rPr>
              <a:t>Jaro </a:t>
            </a:r>
            <a:r>
              <a:rPr lang="cs-CZ" sz="2400" b="1" dirty="0" smtClean="0">
                <a:solidFill>
                  <a:srgbClr val="A6A6A6"/>
                </a:solidFill>
                <a:latin typeface="Candara" pitchFamily="34" charset="0"/>
              </a:rPr>
              <a:t>201</a:t>
            </a:r>
            <a:r>
              <a:rPr lang="en-US" sz="2400" b="1" smtClean="0">
                <a:solidFill>
                  <a:srgbClr val="A6A6A6"/>
                </a:solidFill>
                <a:latin typeface="Candara" pitchFamily="34" charset="0"/>
              </a:rPr>
              <a:t>7</a:t>
            </a:r>
            <a:endParaRPr lang="en-US" sz="2400" b="1" dirty="0">
              <a:solidFill>
                <a:srgbClr val="A6A6A6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IPv4 adresace 6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Privátní (neveřejné) IP adresy</a:t>
            </a:r>
          </a:p>
          <a:p>
            <a:pPr lvl="1"/>
            <a:r>
              <a:rPr lang="cs-CZ" dirty="0" smtClean="0"/>
              <a:t>Používá se pro adresaci vnitřních sítí</a:t>
            </a:r>
          </a:p>
          <a:p>
            <a:pPr lvl="1"/>
            <a:r>
              <a:rPr lang="cs-CZ" dirty="0" smtClean="0"/>
              <a:t>Nejsou globálně směrovatelné v rámci internetu</a:t>
            </a:r>
          </a:p>
          <a:p>
            <a:pPr lvl="1"/>
            <a:r>
              <a:rPr lang="cs-CZ" dirty="0" smtClean="0"/>
              <a:t>10.0.0.0/8</a:t>
            </a:r>
          </a:p>
          <a:p>
            <a:pPr lvl="1"/>
            <a:r>
              <a:rPr lang="cs-CZ" dirty="0" smtClean="0"/>
              <a:t>172.16.0.0/12</a:t>
            </a:r>
          </a:p>
          <a:p>
            <a:pPr lvl="1"/>
            <a:r>
              <a:rPr lang="cs-CZ" dirty="0" smtClean="0"/>
              <a:t>192.168.0.0/16</a:t>
            </a:r>
          </a:p>
          <a:p>
            <a:pPr lvl="1"/>
            <a:endParaRPr lang="cs-CZ" b="0" dirty="0" smtClean="0"/>
          </a:p>
          <a:p>
            <a:pPr lvl="1"/>
            <a:endParaRPr lang="cs-CZ" b="0" dirty="0" smtClean="0"/>
          </a:p>
          <a:p>
            <a:endParaRPr lang="cs-CZ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IPv4 adresace 5</a:t>
            </a:r>
          </a:p>
        </p:txBody>
      </p:sp>
      <p:sp>
        <p:nvSpPr>
          <p:cNvPr id="24578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mtClean="0"/>
          </a:p>
        </p:txBody>
      </p:sp>
      <p:pic>
        <p:nvPicPr>
          <p:cNvPr id="2457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180975" y="260350"/>
            <a:ext cx="9739313" cy="638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IPv4 adresace 7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Napište nejmenší postačující privátní Network ID, Broadcast, Host min-max pro síť kde:</a:t>
            </a:r>
          </a:p>
          <a:p>
            <a:pPr lvl="1"/>
            <a:r>
              <a:rPr lang="cs-CZ" smtClean="0"/>
              <a:t>Bude 7 počítačů</a:t>
            </a:r>
          </a:p>
          <a:p>
            <a:pPr lvl="1"/>
            <a:endParaRPr lang="cs-CZ" smtClean="0"/>
          </a:p>
          <a:p>
            <a:pPr lvl="1"/>
            <a:r>
              <a:rPr lang="cs-CZ" smtClean="0"/>
              <a:t>Bude 255 počítačů</a:t>
            </a:r>
          </a:p>
          <a:p>
            <a:pPr lvl="1"/>
            <a:endParaRPr lang="cs-CZ" smtClean="0"/>
          </a:p>
          <a:p>
            <a:pPr lvl="1"/>
            <a:endParaRPr lang="cs-CZ" b="0" smtClean="0"/>
          </a:p>
          <a:p>
            <a:pPr lvl="1"/>
            <a:endParaRPr lang="cs-CZ" b="0" smtClean="0"/>
          </a:p>
          <a:p>
            <a:endParaRPr lang="cs-CZ" b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IPv4 adresace 8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3000" dirty="0" smtClean="0"/>
              <a:t>Řešení pro 7 počítačů</a:t>
            </a:r>
          </a:p>
          <a:p>
            <a:pPr lvl="1">
              <a:lnSpc>
                <a:spcPct val="90000"/>
              </a:lnSpc>
            </a:pPr>
            <a:r>
              <a:rPr lang="cs-CZ" sz="2600" dirty="0" smtClean="0"/>
              <a:t>Najděte nejmenší n takové, že </a:t>
            </a:r>
            <a:r>
              <a:rPr lang="cs-CZ" sz="2600" dirty="0" smtClean="0">
                <a:solidFill>
                  <a:srgbClr val="FF0000"/>
                </a:solidFill>
              </a:rPr>
              <a:t>2</a:t>
            </a:r>
            <a:r>
              <a:rPr lang="cs-CZ" sz="2600" baseline="30000" dirty="0" smtClean="0">
                <a:solidFill>
                  <a:srgbClr val="FF0000"/>
                </a:solidFill>
              </a:rPr>
              <a:t>n</a:t>
            </a:r>
            <a:r>
              <a:rPr lang="en-US" sz="2600" dirty="0" smtClean="0">
                <a:solidFill>
                  <a:srgbClr val="FF0000"/>
                </a:solidFill>
              </a:rPr>
              <a:t>≥</a:t>
            </a:r>
            <a:r>
              <a:rPr lang="cs-CZ" sz="2600" dirty="0" smtClean="0">
                <a:solidFill>
                  <a:srgbClr val="FF0000"/>
                </a:solidFill>
              </a:rPr>
              <a:t>P</a:t>
            </a:r>
            <a:r>
              <a:rPr lang="cs-CZ" sz="2600" dirty="0" smtClean="0"/>
              <a:t>; kde P je </a:t>
            </a:r>
            <a:r>
              <a:rPr lang="en-US" sz="2600" dirty="0" err="1" smtClean="0"/>
              <a:t>po</a:t>
            </a:r>
            <a:r>
              <a:rPr lang="cs-CZ" sz="2600" dirty="0" smtClean="0"/>
              <a:t>čet potřebných adres </a:t>
            </a:r>
          </a:p>
          <a:p>
            <a:pPr lvl="1">
              <a:lnSpc>
                <a:spcPct val="90000"/>
              </a:lnSpc>
            </a:pPr>
            <a:r>
              <a:rPr lang="cs-CZ" sz="2600" dirty="0" smtClean="0"/>
              <a:t>32-n = velikost masky</a:t>
            </a:r>
            <a:r>
              <a:rPr lang="en-US" sz="2600" dirty="0" smtClean="0"/>
              <a:t> v </a:t>
            </a:r>
            <a:r>
              <a:rPr lang="en-US" sz="2600" dirty="0" err="1" smtClean="0"/>
              <a:t>bitech</a:t>
            </a:r>
            <a:endParaRPr lang="cs-CZ" sz="2600" dirty="0" smtClean="0"/>
          </a:p>
          <a:p>
            <a:pPr lvl="1">
              <a:lnSpc>
                <a:spcPct val="90000"/>
              </a:lnSpc>
            </a:pPr>
            <a:r>
              <a:rPr lang="cs-CZ" sz="2600" dirty="0" smtClean="0">
                <a:solidFill>
                  <a:srgbClr val="9BBB59"/>
                </a:solidFill>
              </a:rPr>
              <a:t>2</a:t>
            </a:r>
            <a:r>
              <a:rPr lang="en-US" sz="2600" baseline="30000" dirty="0" smtClean="0">
                <a:solidFill>
                  <a:srgbClr val="9BBB59"/>
                </a:solidFill>
              </a:rPr>
              <a:t>32-maska</a:t>
            </a:r>
            <a:r>
              <a:rPr lang="cs-CZ" sz="2600" baseline="30000" dirty="0" smtClean="0">
                <a:solidFill>
                  <a:srgbClr val="9BBB59"/>
                </a:solidFill>
              </a:rPr>
              <a:t> </a:t>
            </a:r>
            <a:r>
              <a:rPr lang="cs-CZ" sz="2600" dirty="0" smtClean="0"/>
              <a:t>=počet adres v síti</a:t>
            </a:r>
            <a:endParaRPr lang="cs-CZ" sz="2600" dirty="0" smtClean="0">
              <a:solidFill>
                <a:srgbClr val="9BBB59"/>
              </a:solidFill>
            </a:endParaRPr>
          </a:p>
          <a:p>
            <a:pPr lvl="1">
              <a:lnSpc>
                <a:spcPct val="90000"/>
              </a:lnSpc>
            </a:pPr>
            <a:r>
              <a:rPr lang="cs-CZ" sz="2600" dirty="0" smtClean="0">
                <a:solidFill>
                  <a:srgbClr val="FFC000"/>
                </a:solidFill>
                <a:latin typeface="Calibri" pitchFamily="34" charset="0"/>
              </a:rPr>
              <a:t>2</a:t>
            </a:r>
            <a:r>
              <a:rPr lang="cs-CZ" sz="2600" baseline="30000" dirty="0" smtClean="0">
                <a:solidFill>
                  <a:srgbClr val="FFC000"/>
                </a:solidFill>
                <a:latin typeface="Calibri" pitchFamily="34" charset="0"/>
              </a:rPr>
              <a:t>4</a:t>
            </a:r>
            <a:r>
              <a:rPr lang="en-US" sz="2600" dirty="0" smtClean="0">
                <a:solidFill>
                  <a:srgbClr val="FFC000"/>
                </a:solidFill>
                <a:latin typeface="Calibri" pitchFamily="34" charset="0"/>
              </a:rPr>
              <a:t>≥</a:t>
            </a:r>
            <a:r>
              <a:rPr lang="cs-CZ" sz="2600" dirty="0" smtClean="0">
                <a:solidFill>
                  <a:srgbClr val="FFC000"/>
                </a:solidFill>
                <a:latin typeface="Calibri" pitchFamily="34" charset="0"/>
              </a:rPr>
              <a:t>(7+2) </a:t>
            </a:r>
            <a:r>
              <a:rPr lang="en-US" sz="2600" dirty="0" smtClean="0">
                <a:solidFill>
                  <a:srgbClr val="FFC000"/>
                </a:solidFill>
                <a:latin typeface="Calibri" pitchFamily="34" charset="0"/>
              </a:rPr>
              <a:t>[</a:t>
            </a:r>
            <a:r>
              <a:rPr lang="cs-CZ" sz="2600" dirty="0" smtClean="0">
                <a:solidFill>
                  <a:srgbClr val="FFC000"/>
                </a:solidFill>
                <a:latin typeface="Calibri" pitchFamily="34" charset="0"/>
              </a:rPr>
              <a:t>7</a:t>
            </a:r>
            <a:r>
              <a:rPr lang="en-US" sz="2600" dirty="0" smtClean="0">
                <a:solidFill>
                  <a:srgbClr val="FFC000"/>
                </a:solidFill>
                <a:latin typeface="Calibri" pitchFamily="34" charset="0"/>
              </a:rPr>
              <a:t> </a:t>
            </a:r>
            <a:r>
              <a:rPr lang="en-US" sz="2600" dirty="0" err="1" smtClean="0">
                <a:solidFill>
                  <a:srgbClr val="FFC000"/>
                </a:solidFill>
                <a:latin typeface="Calibri" pitchFamily="34" charset="0"/>
              </a:rPr>
              <a:t>po</a:t>
            </a:r>
            <a:r>
              <a:rPr lang="cs-CZ" sz="2600" dirty="0" smtClean="0">
                <a:solidFill>
                  <a:srgbClr val="FFC000"/>
                </a:solidFill>
                <a:latin typeface="Calibri" pitchFamily="34" charset="0"/>
              </a:rPr>
              <a:t>čítačů + network id + </a:t>
            </a:r>
            <a:r>
              <a:rPr lang="cs-CZ" sz="2600" dirty="0" err="1" smtClean="0">
                <a:solidFill>
                  <a:srgbClr val="FFC000"/>
                </a:solidFill>
                <a:latin typeface="Calibri" pitchFamily="34" charset="0"/>
              </a:rPr>
              <a:t>broadcast</a:t>
            </a:r>
            <a:r>
              <a:rPr lang="en-US" sz="2600" dirty="0" smtClean="0">
                <a:solidFill>
                  <a:srgbClr val="FFC000"/>
                </a:solidFill>
                <a:latin typeface="Calibri" pitchFamily="34" charset="0"/>
              </a:rPr>
              <a:t>]</a:t>
            </a:r>
            <a:endParaRPr lang="cs-CZ" sz="2600" dirty="0" smtClean="0">
              <a:solidFill>
                <a:srgbClr val="FFC000"/>
              </a:solidFill>
              <a:latin typeface="Calibri" pitchFamily="34" charset="0"/>
            </a:endParaRPr>
          </a:p>
          <a:p>
            <a:pPr lvl="1">
              <a:lnSpc>
                <a:spcPct val="90000"/>
              </a:lnSpc>
            </a:pPr>
            <a:r>
              <a:rPr lang="cs-CZ" sz="2600" dirty="0" smtClean="0">
                <a:solidFill>
                  <a:srgbClr val="FFC000"/>
                </a:solidFill>
                <a:latin typeface="Calibri" pitchFamily="34" charset="0"/>
              </a:rPr>
              <a:t>Maska: 32-4 = 28 (255.255.255.240)</a:t>
            </a:r>
            <a:endParaRPr lang="en-US" sz="2600" dirty="0" smtClean="0">
              <a:solidFill>
                <a:srgbClr val="FFC000"/>
              </a:solidFill>
              <a:latin typeface="Calibri" pitchFamily="34" charset="0"/>
            </a:endParaRPr>
          </a:p>
          <a:p>
            <a:pPr lvl="1">
              <a:lnSpc>
                <a:spcPct val="90000"/>
              </a:lnSpc>
            </a:pPr>
            <a:r>
              <a:rPr lang="cs-CZ" sz="2600" dirty="0" smtClean="0">
                <a:solidFill>
                  <a:srgbClr val="FFC000"/>
                </a:solidFill>
                <a:latin typeface="Calibri" pitchFamily="34" charset="0"/>
              </a:rPr>
              <a:t>Network ID: 192.168.0.0/28</a:t>
            </a:r>
            <a:r>
              <a:rPr lang="en-US" sz="2600" dirty="0" smtClean="0">
                <a:solidFill>
                  <a:srgbClr val="FFC000"/>
                </a:solidFill>
                <a:latin typeface="Calibri" pitchFamily="34" charset="0"/>
              </a:rPr>
              <a:t> </a:t>
            </a:r>
            <a:endParaRPr lang="cs-CZ" sz="2600" dirty="0" smtClean="0">
              <a:solidFill>
                <a:srgbClr val="FFC000"/>
              </a:solidFill>
              <a:latin typeface="Calibri" pitchFamily="34" charset="0"/>
            </a:endParaRPr>
          </a:p>
          <a:p>
            <a:pPr lvl="1">
              <a:lnSpc>
                <a:spcPct val="90000"/>
              </a:lnSpc>
            </a:pPr>
            <a:r>
              <a:rPr lang="cs-CZ" sz="2600" dirty="0" smtClean="0">
                <a:solidFill>
                  <a:srgbClr val="FFC000"/>
                </a:solidFill>
                <a:latin typeface="Calibri" pitchFamily="34" charset="0"/>
              </a:rPr>
              <a:t>Host min: 192.168.0.1, host </a:t>
            </a:r>
            <a:r>
              <a:rPr lang="cs-CZ" sz="2600" dirty="0" err="1" smtClean="0">
                <a:solidFill>
                  <a:srgbClr val="FFC000"/>
                </a:solidFill>
                <a:latin typeface="Calibri" pitchFamily="34" charset="0"/>
              </a:rPr>
              <a:t>max</a:t>
            </a:r>
            <a:r>
              <a:rPr lang="cs-CZ" sz="2600" dirty="0" smtClean="0">
                <a:solidFill>
                  <a:srgbClr val="FFC000"/>
                </a:solidFill>
                <a:latin typeface="Calibri" pitchFamily="34" charset="0"/>
              </a:rPr>
              <a:t>: 192.168.0.14</a:t>
            </a:r>
          </a:p>
          <a:p>
            <a:pPr lvl="1">
              <a:lnSpc>
                <a:spcPct val="90000"/>
              </a:lnSpc>
            </a:pPr>
            <a:r>
              <a:rPr lang="cs-CZ" sz="2600" dirty="0" err="1" smtClean="0">
                <a:solidFill>
                  <a:srgbClr val="FFC000"/>
                </a:solidFill>
                <a:latin typeface="Calibri" pitchFamily="34" charset="0"/>
              </a:rPr>
              <a:t>Broadcast</a:t>
            </a:r>
            <a:r>
              <a:rPr lang="cs-CZ" sz="2600" dirty="0" smtClean="0">
                <a:solidFill>
                  <a:srgbClr val="FFC000"/>
                </a:solidFill>
                <a:latin typeface="Calibri" pitchFamily="34" charset="0"/>
              </a:rPr>
              <a:t>: 192.168.0.15</a:t>
            </a:r>
          </a:p>
          <a:p>
            <a:pPr lvl="1">
              <a:lnSpc>
                <a:spcPct val="90000"/>
              </a:lnSpc>
            </a:pPr>
            <a:endParaRPr lang="cs-CZ" sz="2600" b="0" dirty="0" smtClean="0"/>
          </a:p>
          <a:p>
            <a:pPr>
              <a:lnSpc>
                <a:spcPct val="90000"/>
              </a:lnSpc>
            </a:pPr>
            <a:endParaRPr lang="cs-CZ" sz="3000" b="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mtClean="0"/>
              <a:t>IPv4 adresace 9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Řešení pro 255 počítačů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Najděte nejmenší n takové, že </a:t>
            </a:r>
            <a:r>
              <a:rPr lang="cs-CZ" dirty="0" smtClean="0">
                <a:solidFill>
                  <a:srgbClr val="FF0000"/>
                </a:solidFill>
              </a:rPr>
              <a:t>2</a:t>
            </a:r>
            <a:r>
              <a:rPr lang="cs-CZ" baseline="30000" dirty="0" smtClean="0">
                <a:solidFill>
                  <a:srgbClr val="FF0000"/>
                </a:solidFill>
              </a:rPr>
              <a:t>n</a:t>
            </a:r>
            <a:r>
              <a:rPr lang="en-US" dirty="0" smtClean="0">
                <a:solidFill>
                  <a:srgbClr val="FF0000"/>
                </a:solidFill>
              </a:rPr>
              <a:t>≥</a:t>
            </a:r>
            <a:r>
              <a:rPr lang="cs-CZ" dirty="0" smtClean="0">
                <a:solidFill>
                  <a:srgbClr val="FF0000"/>
                </a:solidFill>
              </a:rPr>
              <a:t>P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; kde P je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po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čet potřebných adres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32-n = velikost masky</a:t>
            </a: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 v </a:t>
            </a:r>
            <a:r>
              <a:rPr lang="en-US" dirty="0" err="1" smtClean="0">
                <a:solidFill>
                  <a:schemeClr val="accent3">
                    <a:lumMod val="75000"/>
                  </a:schemeClr>
                </a:solidFill>
              </a:rPr>
              <a:t>bitech</a:t>
            </a: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>
                <a:solidFill>
                  <a:schemeClr val="accent3"/>
                </a:solidFill>
              </a:rPr>
              <a:t>2</a:t>
            </a:r>
            <a:r>
              <a:rPr lang="en-US" baseline="30000" dirty="0" smtClean="0">
                <a:solidFill>
                  <a:schemeClr val="accent3"/>
                </a:solidFill>
              </a:rPr>
              <a:t>32-maska</a:t>
            </a:r>
            <a:r>
              <a:rPr lang="cs-CZ" baseline="30000" dirty="0" smtClean="0">
                <a:solidFill>
                  <a:schemeClr val="accent3"/>
                </a:solidFill>
              </a:rPr>
              <a:t>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=počet adres v síti</a:t>
            </a:r>
            <a:endParaRPr lang="cs-CZ" dirty="0" smtClean="0">
              <a:solidFill>
                <a:schemeClr val="accent3"/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rgbClr val="FFC000"/>
                </a:solidFill>
                <a:latin typeface="+mj-lt"/>
              </a:rPr>
              <a:t>2</a:t>
            </a:r>
            <a:r>
              <a:rPr lang="cs-CZ" baseline="30000" dirty="0">
                <a:solidFill>
                  <a:srgbClr val="FFC000"/>
                </a:solidFill>
                <a:latin typeface="+mj-lt"/>
              </a:rPr>
              <a:t>9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≥</a:t>
            </a:r>
            <a:r>
              <a:rPr lang="cs-CZ" dirty="0" smtClean="0">
                <a:solidFill>
                  <a:srgbClr val="FFC000"/>
                </a:solidFill>
                <a:latin typeface="+mj-lt"/>
              </a:rPr>
              <a:t>(255+2) 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[255 </a:t>
            </a:r>
            <a:r>
              <a:rPr lang="en-US" dirty="0" err="1" smtClean="0">
                <a:solidFill>
                  <a:srgbClr val="FFC000"/>
                </a:solidFill>
                <a:latin typeface="+mj-lt"/>
              </a:rPr>
              <a:t>po</a:t>
            </a:r>
            <a:r>
              <a:rPr lang="cs-CZ" dirty="0" smtClean="0">
                <a:solidFill>
                  <a:srgbClr val="FFC000"/>
                </a:solidFill>
                <a:latin typeface="+mj-lt"/>
              </a:rPr>
              <a:t>čítačů + network id + </a:t>
            </a:r>
            <a:r>
              <a:rPr lang="cs-CZ" dirty="0" err="1" smtClean="0">
                <a:solidFill>
                  <a:srgbClr val="FFC000"/>
                </a:solidFill>
                <a:latin typeface="+mj-lt"/>
              </a:rPr>
              <a:t>broadcast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]</a:t>
            </a:r>
            <a:endParaRPr lang="cs-CZ" dirty="0" smtClean="0">
              <a:solidFill>
                <a:srgbClr val="FFC000"/>
              </a:solidFill>
              <a:latin typeface="+mj-lt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rgbClr val="FFC000"/>
                </a:solidFill>
                <a:latin typeface="+mj-lt"/>
              </a:rPr>
              <a:t>Maska: 32-9 = 23 (255.255.254.0)</a:t>
            </a:r>
            <a:endParaRPr lang="en-US" dirty="0" smtClean="0">
              <a:solidFill>
                <a:srgbClr val="FFC000"/>
              </a:solidFill>
              <a:latin typeface="+mj-lt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rgbClr val="FFC000"/>
                </a:solidFill>
                <a:latin typeface="+mj-lt"/>
              </a:rPr>
              <a:t>Network ID: 192.168.0.0/23</a:t>
            </a:r>
            <a:r>
              <a:rPr lang="en-US" dirty="0" smtClean="0">
                <a:solidFill>
                  <a:srgbClr val="FFC000"/>
                </a:solidFill>
                <a:latin typeface="+mj-lt"/>
              </a:rPr>
              <a:t> </a:t>
            </a:r>
            <a:endParaRPr lang="cs-CZ" dirty="0" smtClean="0">
              <a:solidFill>
                <a:srgbClr val="FFC000"/>
              </a:solidFill>
              <a:latin typeface="+mj-lt"/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rgbClr val="FFC000"/>
                </a:solidFill>
                <a:latin typeface="+mj-lt"/>
              </a:rPr>
              <a:t>Host min: 192.168.0.1, host </a:t>
            </a:r>
            <a:r>
              <a:rPr lang="cs-CZ" dirty="0" err="1" smtClean="0">
                <a:solidFill>
                  <a:srgbClr val="FFC000"/>
                </a:solidFill>
                <a:latin typeface="+mj-lt"/>
              </a:rPr>
              <a:t>max</a:t>
            </a:r>
            <a:r>
              <a:rPr lang="cs-CZ" dirty="0" smtClean="0">
                <a:solidFill>
                  <a:srgbClr val="FFC000"/>
                </a:solidFill>
                <a:latin typeface="+mj-lt"/>
              </a:rPr>
              <a:t>: 192.168.1.254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err="1" smtClean="0">
                <a:solidFill>
                  <a:srgbClr val="FFC000"/>
                </a:solidFill>
                <a:latin typeface="+mj-lt"/>
              </a:rPr>
              <a:t>Broadcast</a:t>
            </a:r>
            <a:r>
              <a:rPr lang="cs-CZ" dirty="0" smtClean="0">
                <a:solidFill>
                  <a:srgbClr val="FFC000"/>
                </a:solidFill>
                <a:latin typeface="+mj-lt"/>
              </a:rPr>
              <a:t>: 192.168.1.255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IPv4 adresace 7</a:t>
            </a:r>
          </a:p>
        </p:txBody>
      </p:sp>
      <p:sp>
        <p:nvSpPr>
          <p:cNvPr id="29698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mtClean="0"/>
          </a:p>
        </p:txBody>
      </p:sp>
      <p:pic>
        <p:nvPicPr>
          <p:cNvPr id="29699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625" y="385763"/>
            <a:ext cx="9047163" cy="608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mtClean="0"/>
          </a:p>
        </p:txBody>
      </p:sp>
      <p:sp>
        <p:nvSpPr>
          <p:cNvPr id="31746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smtClean="0"/>
          </a:p>
        </p:txBody>
      </p:sp>
      <p:pic>
        <p:nvPicPr>
          <p:cNvPr id="3174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141288"/>
            <a:ext cx="8280400" cy="663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IPv4 adresace 10</a:t>
            </a:r>
          </a:p>
        </p:txBody>
      </p:sp>
      <p:sp>
        <p:nvSpPr>
          <p:cNvPr id="32770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Rozdělení sítě pomocí rozdílné velikost masky podsítě (VLSM)</a:t>
            </a:r>
          </a:p>
          <a:p>
            <a:r>
              <a:rPr lang="cs-CZ" smtClean="0"/>
              <a:t>Máme k dispozici rozsah IP/24</a:t>
            </a:r>
          </a:p>
          <a:p>
            <a:pPr lvl="1"/>
            <a:r>
              <a:rPr lang="cs-CZ" smtClean="0"/>
              <a:t>1. síť 100 PC, 2.síť 50 PC, 3.síť 20 PC</a:t>
            </a:r>
          </a:p>
          <a:p>
            <a:endParaRPr lang="cs-CZ" smtClean="0"/>
          </a:p>
          <a:p>
            <a:endParaRPr lang="cs-CZ" smtClean="0"/>
          </a:p>
          <a:p>
            <a:pPr lvl="1"/>
            <a:endParaRPr lang="cs-CZ" smtClean="0"/>
          </a:p>
          <a:p>
            <a:pPr lvl="1"/>
            <a:endParaRPr lang="cs-CZ" b="0" smtClean="0"/>
          </a:p>
          <a:p>
            <a:pPr lvl="1"/>
            <a:endParaRPr lang="cs-CZ" b="0" smtClean="0"/>
          </a:p>
          <a:p>
            <a:endParaRPr lang="cs-CZ" b="0" smtClean="0"/>
          </a:p>
        </p:txBody>
      </p:sp>
      <p:graphicFrame>
        <p:nvGraphicFramePr>
          <p:cNvPr id="32796" name="Group 28"/>
          <p:cNvGraphicFramePr>
            <a:graphicFrameLocks noGrp="1"/>
          </p:cNvGraphicFramePr>
          <p:nvPr/>
        </p:nvGraphicFramePr>
        <p:xfrm>
          <a:off x="900113" y="3860800"/>
          <a:ext cx="7559675" cy="2719389"/>
        </p:xfrm>
        <a:graphic>
          <a:graphicData uri="http://schemas.openxmlformats.org/drawingml/2006/table">
            <a:tbl>
              <a:tblPr/>
              <a:tblGrid>
                <a:gridCol w="25193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93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Maska sítě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Podsítí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Uzlů v podsíti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71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255.255.255.0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254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255.255.255.128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126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255.255.255.192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62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16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255.255.255.224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30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mtClean="0"/>
          </a:p>
        </p:txBody>
      </p:sp>
      <p:pic>
        <p:nvPicPr>
          <p:cNvPr id="3379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7450" y="476250"/>
            <a:ext cx="6542088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5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smtClean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00113" y="2205038"/>
            <a:ext cx="2205037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400">
                <a:latin typeface="Calibri" pitchFamily="34" charset="0"/>
              </a:rPr>
              <a:t>92.168.0.0 - 92.168.0.127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292725" y="1430338"/>
            <a:ext cx="22320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400">
                <a:latin typeface="Calibri" pitchFamily="34" charset="0"/>
              </a:rPr>
              <a:t>92.168.0.128 - 92.168.0.191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011863" y="4941888"/>
            <a:ext cx="26035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400">
                <a:latin typeface="Calibri" pitchFamily="34" charset="0"/>
              </a:rPr>
              <a:t>92.168.0.192 - 92.168.0.223</a:t>
            </a:r>
          </a:p>
        </p:txBody>
      </p:sp>
      <p:sp>
        <p:nvSpPr>
          <p:cNvPr id="33799" name="TextBox 9"/>
          <p:cNvSpPr txBox="1">
            <a:spLocks noChangeArrowheads="1"/>
          </p:cNvSpPr>
          <p:nvPr/>
        </p:nvSpPr>
        <p:spPr bwMode="auto">
          <a:xfrm>
            <a:off x="3708400" y="6265863"/>
            <a:ext cx="23034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400">
                <a:latin typeface="Calibri" pitchFamily="34" charset="0"/>
              </a:rPr>
              <a:t>92.168.0.0/24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mtClean="0"/>
              <a:t>IPv4 adresace 11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3000" smtClean="0"/>
              <a:t>Jaký je nejmenší subnet takový, aby na sebe servery s následujícími adresami viděli? </a:t>
            </a:r>
          </a:p>
          <a:p>
            <a:pPr>
              <a:lnSpc>
                <a:spcPct val="90000"/>
              </a:lnSpc>
            </a:pPr>
            <a:r>
              <a:rPr lang="cs-CZ" sz="3000" smtClean="0"/>
              <a:t>Jaká je adresa sítě?</a:t>
            </a:r>
          </a:p>
          <a:p>
            <a:pPr lvl="1">
              <a:lnSpc>
                <a:spcPct val="90000"/>
              </a:lnSpc>
            </a:pPr>
            <a:r>
              <a:rPr lang="cs-CZ" sz="2600" smtClean="0"/>
              <a:t>172.16.254.131</a:t>
            </a:r>
          </a:p>
          <a:p>
            <a:pPr lvl="1">
              <a:lnSpc>
                <a:spcPct val="90000"/>
              </a:lnSpc>
            </a:pPr>
            <a:r>
              <a:rPr lang="cs-CZ" sz="2600" smtClean="0"/>
              <a:t>172.16.254.140</a:t>
            </a:r>
          </a:p>
          <a:p>
            <a:pPr lvl="1">
              <a:lnSpc>
                <a:spcPct val="90000"/>
              </a:lnSpc>
            </a:pPr>
            <a:r>
              <a:rPr lang="cs-CZ" sz="2600" smtClean="0"/>
              <a:t>172.16.254.158</a:t>
            </a:r>
          </a:p>
          <a:p>
            <a:pPr>
              <a:lnSpc>
                <a:spcPct val="90000"/>
              </a:lnSpc>
            </a:pPr>
            <a:endParaRPr lang="cs-CZ" sz="3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Související předměty na FI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800" b="0" dirty="0"/>
              <a:t>PV210 Bezpečnostní analýza síťového </a:t>
            </a:r>
            <a:r>
              <a:rPr lang="cs-CZ" sz="2800" b="0" dirty="0" smtClean="0"/>
              <a:t>provozu</a:t>
            </a:r>
          </a:p>
          <a:p>
            <a:r>
              <a:rPr lang="cs-CZ" sz="2800" b="0" dirty="0" smtClean="0"/>
              <a:t>PA151 </a:t>
            </a:r>
            <a:r>
              <a:rPr lang="cs-CZ" sz="2800" b="0" dirty="0"/>
              <a:t>Soudobé počítačové </a:t>
            </a:r>
            <a:r>
              <a:rPr lang="cs-CZ" sz="2800" b="0" dirty="0" smtClean="0"/>
              <a:t>sítě</a:t>
            </a:r>
          </a:p>
          <a:p>
            <a:r>
              <a:rPr lang="cs-CZ" sz="2800" b="0" dirty="0"/>
              <a:t>PV169 Základy přenosu </a:t>
            </a:r>
            <a:r>
              <a:rPr lang="cs-CZ" sz="2800" b="0" dirty="0" smtClean="0"/>
              <a:t>dat</a:t>
            </a:r>
          </a:p>
          <a:p>
            <a:r>
              <a:rPr lang="cs-CZ" sz="2800" b="0" dirty="0"/>
              <a:t>PB156 Počítačové </a:t>
            </a:r>
            <a:r>
              <a:rPr lang="cs-CZ" sz="2800" b="0" dirty="0" smtClean="0"/>
              <a:t>sítě</a:t>
            </a:r>
          </a:p>
          <a:p>
            <a:r>
              <a:rPr lang="cs-CZ" sz="2800" b="0" dirty="0"/>
              <a:t>PA160 Počítačové sítě a jejich aplikace </a:t>
            </a:r>
            <a:r>
              <a:rPr lang="cs-CZ" sz="2800" b="0" dirty="0" smtClean="0"/>
              <a:t>II</a:t>
            </a:r>
          </a:p>
          <a:p>
            <a:r>
              <a:rPr lang="cs-CZ" sz="2800" b="0" dirty="0"/>
              <a:t>PV233 Počítačové sítě a směrovací </a:t>
            </a:r>
            <a:r>
              <a:rPr lang="cs-CZ" sz="2800" b="0" dirty="0" smtClean="0"/>
              <a:t>protokoly</a:t>
            </a:r>
          </a:p>
          <a:p>
            <a:r>
              <a:rPr lang="cs-CZ" sz="2800" b="0" dirty="0" smtClean="0"/>
              <a:t>PV183 </a:t>
            </a:r>
            <a:r>
              <a:rPr lang="cs-CZ" sz="2800" b="0" dirty="0"/>
              <a:t>Technologie počítačových </a:t>
            </a:r>
            <a:r>
              <a:rPr lang="cs-CZ" sz="2800" b="0" dirty="0" smtClean="0"/>
              <a:t>sítí</a:t>
            </a:r>
          </a:p>
          <a:p>
            <a:r>
              <a:rPr lang="cs-CZ" sz="2800" b="0" dirty="0"/>
              <a:t>PV234 Přepínání v LAN, bezdrátové sítě a rozsáhlé </a:t>
            </a:r>
            <a:r>
              <a:rPr lang="cs-CZ" sz="2800" b="0" dirty="0" smtClean="0"/>
              <a:t>sítě</a:t>
            </a:r>
            <a:endParaRPr lang="cs-CZ" sz="2800" b="0" dirty="0"/>
          </a:p>
          <a:p>
            <a:endParaRPr lang="cs-CZ" dirty="0"/>
          </a:p>
          <a:p>
            <a:endParaRPr lang="cs-CZ" b="0" dirty="0"/>
          </a:p>
          <a:p>
            <a:endParaRPr lang="cs-CZ" dirty="0"/>
          </a:p>
          <a:p>
            <a:endParaRPr lang="cs-CZ" b="0" dirty="0"/>
          </a:p>
          <a:p>
            <a:endParaRPr lang="cs-CZ" b="0" dirty="0"/>
          </a:p>
        </p:txBody>
      </p:sp>
    </p:spTree>
    <p:extLst>
      <p:ext uri="{BB962C8B-B14F-4D97-AF65-F5344CB8AC3E}">
        <p14:creationId xmlns:p14="http://schemas.microsoft.com/office/powerpoint/2010/main" val="2390498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itle 1"/>
          <p:cNvSpPr>
            <a:spLocks noGrp="1"/>
          </p:cNvSpPr>
          <p:nvPr>
            <p:ph type="title" idx="4294967295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r>
              <a:rPr lang="cs-CZ" smtClean="0"/>
              <a:t>IPv4 adresace 12</a:t>
            </a:r>
          </a:p>
        </p:txBody>
      </p:sp>
      <p:graphicFrame>
        <p:nvGraphicFramePr>
          <p:cNvPr id="58470" name="Group 102"/>
          <p:cNvGraphicFramePr>
            <a:graphicFrameLocks noGrp="1"/>
          </p:cNvGraphicFramePr>
          <p:nvPr>
            <p:ph idx="4294967295"/>
          </p:nvPr>
        </p:nvGraphicFramePr>
        <p:xfrm>
          <a:off x="395288" y="1266825"/>
          <a:ext cx="8229600" cy="914400"/>
        </p:xfrm>
        <a:graphic>
          <a:graphicData uri="http://schemas.openxmlformats.org/drawingml/2006/table">
            <a:tbl>
              <a:tblPr/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  <a:endParaRPr kumimoji="0" lang="cs-CZ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  <a:endParaRPr kumimoji="0" lang="cs-CZ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  <a:endParaRPr kumimoji="0" lang="cs-CZ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  <a:endParaRPr kumimoji="0" lang="cs-CZ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  <a:endParaRPr kumimoji="0" lang="cs-CZ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8471" name="Group 103"/>
          <p:cNvGraphicFramePr>
            <a:graphicFrameLocks noGrp="1"/>
          </p:cNvGraphicFramePr>
          <p:nvPr/>
        </p:nvGraphicFramePr>
        <p:xfrm>
          <a:off x="395288" y="2974975"/>
          <a:ext cx="8229600" cy="914400"/>
        </p:xfrm>
        <a:graphic>
          <a:graphicData uri="http://schemas.openxmlformats.org/drawingml/2006/table">
            <a:tbl>
              <a:tblPr/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  <a:endParaRPr kumimoji="0" lang="cs-CZ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  <a:endParaRPr kumimoji="0" lang="cs-CZ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  <a:endParaRPr kumimoji="0" lang="cs-CZ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  <a:endParaRPr kumimoji="0" lang="cs-CZ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  <a:endParaRPr kumimoji="0" lang="cs-CZ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8472" name="Group 104"/>
          <p:cNvGraphicFramePr>
            <a:graphicFrameLocks noGrp="1"/>
          </p:cNvGraphicFramePr>
          <p:nvPr/>
        </p:nvGraphicFramePr>
        <p:xfrm>
          <a:off x="395288" y="4602163"/>
          <a:ext cx="8229600" cy="914400"/>
        </p:xfrm>
        <a:graphic>
          <a:graphicData uri="http://schemas.openxmlformats.org/drawingml/2006/table">
            <a:tbl>
              <a:tblPr/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64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32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8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4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  <a:endParaRPr kumimoji="0" lang="cs-CZ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  <a:endParaRPr kumimoji="0" lang="cs-CZ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  <a:endParaRPr kumimoji="0" lang="cs-CZ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1</a:t>
                      </a:r>
                      <a:endParaRPr kumimoji="0" lang="cs-CZ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cs-CZ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  <a:cs typeface="Arial" charset="0"/>
                        </a:rPr>
                        <a:t>0</a:t>
                      </a:r>
                      <a:endParaRPr kumimoji="0" lang="cs-CZ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Arial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58462" name="Text Box 94"/>
          <p:cNvSpPr txBox="1">
            <a:spLocks noChangeArrowheads="1"/>
          </p:cNvSpPr>
          <p:nvPr/>
        </p:nvSpPr>
        <p:spPr bwMode="auto">
          <a:xfrm>
            <a:off x="468313" y="858838"/>
            <a:ext cx="728662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200" b="1">
                <a:solidFill>
                  <a:srgbClr val="77933C"/>
                </a:solidFill>
              </a:rPr>
              <a:t>.131</a:t>
            </a:r>
          </a:p>
        </p:txBody>
      </p:sp>
      <p:sp>
        <p:nvSpPr>
          <p:cNvPr id="58463" name="Text Box 95"/>
          <p:cNvSpPr txBox="1">
            <a:spLocks noChangeArrowheads="1"/>
          </p:cNvSpPr>
          <p:nvPr/>
        </p:nvSpPr>
        <p:spPr bwMode="auto">
          <a:xfrm>
            <a:off x="468313" y="2565400"/>
            <a:ext cx="728662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200" b="1">
                <a:solidFill>
                  <a:srgbClr val="77933C"/>
                </a:solidFill>
              </a:rPr>
              <a:t>.140</a:t>
            </a:r>
          </a:p>
        </p:txBody>
      </p:sp>
      <p:sp>
        <p:nvSpPr>
          <p:cNvPr id="58464" name="Text Box 96"/>
          <p:cNvSpPr txBox="1">
            <a:spLocks noChangeArrowheads="1"/>
          </p:cNvSpPr>
          <p:nvPr/>
        </p:nvSpPr>
        <p:spPr bwMode="auto">
          <a:xfrm>
            <a:off x="468313" y="4143375"/>
            <a:ext cx="728662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200" b="1">
                <a:solidFill>
                  <a:srgbClr val="77933C"/>
                </a:solidFill>
              </a:rPr>
              <a:t>.158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cs-CZ" smtClean="0"/>
              <a:t>IPv4 adresace 13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3000" smtClean="0"/>
              <a:t>Řešení</a:t>
            </a:r>
          </a:p>
          <a:p>
            <a:pPr lvl="1">
              <a:lnSpc>
                <a:spcPct val="90000"/>
              </a:lnSpc>
            </a:pPr>
            <a:r>
              <a:rPr lang="cs-CZ" sz="2600" smtClean="0"/>
              <a:t>síť: 172.16.254.128/27 (255.255.255.224)</a:t>
            </a:r>
          </a:p>
          <a:p>
            <a:pPr lvl="2">
              <a:lnSpc>
                <a:spcPct val="90000"/>
              </a:lnSpc>
            </a:pPr>
            <a:r>
              <a:rPr lang="cs-CZ" sz="2200" smtClean="0"/>
              <a:t>+15 bitů k adrese sítě</a:t>
            </a:r>
          </a:p>
          <a:p>
            <a:pPr lvl="2">
              <a:lnSpc>
                <a:spcPct val="90000"/>
              </a:lnSpc>
            </a:pPr>
            <a:r>
              <a:rPr lang="cs-CZ" sz="2200" smtClean="0"/>
              <a:t>3 bity z posledního bajtu adresy</a:t>
            </a:r>
          </a:p>
          <a:p>
            <a:pPr lvl="1">
              <a:lnSpc>
                <a:spcPct val="90000"/>
              </a:lnSpc>
            </a:pPr>
            <a:r>
              <a:rPr lang="cs-CZ" sz="2600" smtClean="0"/>
              <a:t>min host: 172.16.254.129</a:t>
            </a:r>
          </a:p>
          <a:p>
            <a:pPr lvl="1">
              <a:lnSpc>
                <a:spcPct val="90000"/>
              </a:lnSpc>
            </a:pPr>
            <a:r>
              <a:rPr lang="cs-CZ" sz="2600" smtClean="0"/>
              <a:t>max host: 172.16.254.158</a:t>
            </a:r>
          </a:p>
          <a:p>
            <a:pPr lvl="1">
              <a:lnSpc>
                <a:spcPct val="90000"/>
              </a:lnSpc>
            </a:pPr>
            <a:r>
              <a:rPr lang="cs-CZ" sz="2600" smtClean="0"/>
              <a:t>broadcast: 172.16.254.159</a:t>
            </a:r>
          </a:p>
          <a:p>
            <a:pPr lvl="1">
              <a:lnSpc>
                <a:spcPct val="90000"/>
              </a:lnSpc>
            </a:pPr>
            <a:r>
              <a:rPr lang="cs-CZ" sz="2600" smtClean="0"/>
              <a:t>počet použitelných adres: 30</a:t>
            </a:r>
          </a:p>
          <a:p>
            <a:pPr lvl="1">
              <a:lnSpc>
                <a:spcPct val="90000"/>
              </a:lnSpc>
            </a:pPr>
            <a:endParaRPr lang="cs-CZ" sz="2600" smtClean="0"/>
          </a:p>
          <a:p>
            <a:pPr lvl="1">
              <a:lnSpc>
                <a:spcPct val="90000"/>
              </a:lnSpc>
            </a:pPr>
            <a:endParaRPr lang="cs-CZ" sz="2600" smtClean="0"/>
          </a:p>
          <a:p>
            <a:pPr>
              <a:lnSpc>
                <a:spcPct val="90000"/>
              </a:lnSpc>
            </a:pPr>
            <a:endParaRPr lang="cs-CZ" sz="3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Demo</a:t>
            </a:r>
          </a:p>
        </p:txBody>
      </p:sp>
      <p:sp>
        <p:nvSpPr>
          <p:cNvPr id="36866" name="Content Placeholder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/>
          <a:lstStyle/>
          <a:p>
            <a:pPr lvl="1"/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pPr lvl="1"/>
            <a:endParaRPr lang="cs-CZ" smtClean="0"/>
          </a:p>
          <a:p>
            <a:pPr lvl="1"/>
            <a:endParaRPr lang="cs-CZ" b="0" smtClean="0"/>
          </a:p>
          <a:p>
            <a:pPr lvl="1"/>
            <a:endParaRPr lang="cs-CZ" b="0" smtClean="0"/>
          </a:p>
          <a:p>
            <a:endParaRPr lang="cs-CZ" b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Úkoly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Každý VM má právě 2 síťové adaptéry</a:t>
            </a:r>
          </a:p>
          <a:p>
            <a:pPr marL="971550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S IP adresou z privátního rozsahu 192.168.100.X</a:t>
            </a:r>
          </a:p>
          <a:p>
            <a:pPr marL="971550" lvl="1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S link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</a:rPr>
              <a:t>local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 adresou (APIPA) 169.254.X.X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Adaptér s IP adresou 192.168.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X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.X slouží pro vzdálené připojení (RDP), síť je sdílena všemi VM. V případě špatné konfigurace nebo změny IP přestane vzdálené připojení fungovat!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Pojmenujte tento adaptér WAN na všech VM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Úkoly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Adaptér s APIPA adresou 169.254.X.X je připojen do sítě pouze mezi vaší skupinkou VM.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Pojmenujte tento adaptér LAN na všech VM</a:t>
            </a:r>
            <a:endParaRPr lang="cs-CZ" dirty="0" smtClean="0">
              <a:solidFill>
                <a:schemeClr val="tx1"/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Nastavte počítači PV176-X-1 (nejnižší port) privátní IP </a:t>
            </a:r>
            <a:r>
              <a:rPr lang="cs-CZ" dirty="0" smtClean="0">
                <a:solidFill>
                  <a:srgbClr val="FFC000"/>
                </a:solidFill>
              </a:rPr>
              <a:t>10.10.10.1/24 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bez DNS a výchozí brány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Nastavte počítači PV176-X-2 (druhý nejnižší port) privátní IP </a:t>
            </a:r>
            <a:r>
              <a:rPr lang="cs-CZ" dirty="0" smtClean="0">
                <a:solidFill>
                  <a:srgbClr val="FFC000"/>
                </a:solidFill>
              </a:rPr>
              <a:t>10.10.10.2/24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 bez DNS a výchozí brány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Otestujte spojení mezi stroji pomocí příkazu ping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Vyzkoušejte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</a:rPr>
              <a:t>tracert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 na stroje fss.muni.cz a fi.muni.cz 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Otestujte „</a:t>
            </a:r>
            <a:r>
              <a:rPr lang="cs-CZ" u="sng" dirty="0" err="1" smtClean="0">
                <a:solidFill>
                  <a:schemeClr val="accent3">
                    <a:lumMod val="75000"/>
                  </a:schemeClr>
                </a:solidFill>
              </a:rPr>
              <a:t>pathping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“, „</a:t>
            </a:r>
            <a:r>
              <a:rPr lang="cs-CZ" u="sng" dirty="0" err="1" smtClean="0">
                <a:solidFill>
                  <a:schemeClr val="accent3">
                    <a:lumMod val="75000"/>
                  </a:schemeClr>
                </a:solidFill>
              </a:rPr>
              <a:t>Ipconfig</a:t>
            </a:r>
            <a:r>
              <a:rPr lang="cs-CZ" u="sng" dirty="0" smtClean="0">
                <a:solidFill>
                  <a:schemeClr val="accent3">
                    <a:lumMod val="75000"/>
                  </a:schemeClr>
                </a:solidFill>
              </a:rPr>
              <a:t> /</a:t>
            </a:r>
            <a:r>
              <a:rPr lang="cs-CZ" u="sng" dirty="0" err="1" smtClean="0">
                <a:solidFill>
                  <a:schemeClr val="accent3">
                    <a:lumMod val="75000"/>
                  </a:schemeClr>
                </a:solidFill>
              </a:rPr>
              <a:t>all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“ „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</a:rPr>
              <a:t>arp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 –a“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Úkoly </a:t>
            </a:r>
            <a:r>
              <a:rPr lang="en-US" dirty="0"/>
              <a:t>3</a:t>
            </a:r>
            <a:endParaRPr lang="cs-CZ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Zvládnete to stejné pomocí PS?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>
                <a:solidFill>
                  <a:schemeClr val="accent3">
                    <a:lumMod val="75000"/>
                  </a:schemeClr>
                </a:solidFill>
              </a:rPr>
              <a:t>PowerShell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0" dirty="0" smtClean="0"/>
              <a:t>Adaptér: </a:t>
            </a:r>
            <a:r>
              <a:rPr lang="cs-CZ" b="0" dirty="0" err="1" smtClean="0"/>
              <a:t>Get-Command</a:t>
            </a:r>
            <a:r>
              <a:rPr lang="cs-CZ" b="0" dirty="0" smtClean="0"/>
              <a:t> </a:t>
            </a:r>
            <a:r>
              <a:rPr lang="cs-CZ" b="0" dirty="0"/>
              <a:t>-Module </a:t>
            </a:r>
            <a:r>
              <a:rPr lang="cs-CZ" b="0" dirty="0" err="1" smtClean="0"/>
              <a:t>NetAdapter</a:t>
            </a:r>
            <a:endParaRPr lang="cs-CZ" b="0" dirty="0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0" dirty="0" smtClean="0"/>
              <a:t>TCP/IP: </a:t>
            </a:r>
            <a:r>
              <a:rPr lang="cs-CZ" b="0" dirty="0" err="1"/>
              <a:t>Get-Command</a:t>
            </a:r>
            <a:r>
              <a:rPr lang="cs-CZ" b="0" dirty="0"/>
              <a:t> –Module </a:t>
            </a:r>
            <a:r>
              <a:rPr lang="cs-CZ" b="0" dirty="0" err="1" smtClean="0"/>
              <a:t>NetTCPIP</a:t>
            </a:r>
            <a:endParaRPr lang="cs-CZ" b="0" dirty="0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b="0" dirty="0" smtClean="0"/>
              <a:t>DNS: </a:t>
            </a:r>
            <a:r>
              <a:rPr lang="cs-CZ" b="0" dirty="0" err="1" smtClean="0"/>
              <a:t>Get-Command</a:t>
            </a:r>
            <a:r>
              <a:rPr lang="cs-CZ" b="0" dirty="0" smtClean="0"/>
              <a:t> </a:t>
            </a:r>
            <a:r>
              <a:rPr lang="cs-CZ" b="0" dirty="0"/>
              <a:t>-Module </a:t>
            </a:r>
            <a:r>
              <a:rPr lang="cs-CZ" b="0" dirty="0" err="1" smtClean="0"/>
              <a:t>DnsClient</a:t>
            </a:r>
            <a:endParaRPr lang="cs-CZ" b="0" dirty="0" smtClean="0"/>
          </a:p>
          <a:p>
            <a:pPr lvl="1"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b="0" dirty="0" smtClean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7076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Znáte z…</a:t>
            </a: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7088" y="1701800"/>
            <a:ext cx="7246937" cy="439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IPv4 adresace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mtClean="0"/>
              <a:t>IPv4 adresa je 32 bitové číslo</a:t>
            </a:r>
          </a:p>
          <a:p>
            <a:pPr lvl="1"/>
            <a:r>
              <a:rPr lang="cs-CZ" smtClean="0"/>
              <a:t>Obvykle zapisováno jako 4 dekadická čísla (každé číslo reprezentuje 1 oktet – 8 bitů) oddělená tečkou</a:t>
            </a:r>
          </a:p>
          <a:p>
            <a:pPr lvl="1"/>
            <a:r>
              <a:rPr lang="cs-CZ" smtClean="0"/>
              <a:t>Např. </a:t>
            </a:r>
            <a:r>
              <a:rPr lang="cs-CZ" smtClean="0">
                <a:solidFill>
                  <a:srgbClr val="FFC000"/>
                </a:solidFill>
              </a:rPr>
              <a:t>192.168.23.245</a:t>
            </a:r>
            <a:r>
              <a:rPr lang="cs-CZ" smtClean="0"/>
              <a:t> v binárním zápise vypadá: </a:t>
            </a:r>
            <a:r>
              <a:rPr lang="cs-CZ" smtClean="0">
                <a:solidFill>
                  <a:srgbClr val="FFC000"/>
                </a:solidFill>
              </a:rPr>
              <a:t>11000000 10101000 00010111 11110101</a:t>
            </a:r>
          </a:p>
          <a:p>
            <a:r>
              <a:rPr lang="cs-CZ" smtClean="0"/>
              <a:t>Dvě části IPv4 adresy</a:t>
            </a:r>
          </a:p>
          <a:p>
            <a:pPr lvl="1"/>
            <a:r>
              <a:rPr lang="cs-CZ" smtClean="0"/>
              <a:t>Network ID (síť)</a:t>
            </a:r>
          </a:p>
          <a:p>
            <a:pPr lvl="1"/>
            <a:r>
              <a:rPr lang="cs-CZ" smtClean="0"/>
              <a:t>Host ID (uzel)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IPv4 adresace 2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95288" y="1700213"/>
          <a:ext cx="8229600" cy="91440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128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64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32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16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8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4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2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</a:t>
                      </a:r>
                      <a:endParaRPr lang="cs-CZ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0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0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0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0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0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</a:t>
                      </a:r>
                      <a:endParaRPr lang="cs-CZ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Content Placeholder 3"/>
          <p:cNvGraphicFramePr>
            <a:graphicFrameLocks/>
          </p:cNvGraphicFramePr>
          <p:nvPr/>
        </p:nvGraphicFramePr>
        <p:xfrm>
          <a:off x="395288" y="2781300"/>
          <a:ext cx="8229600" cy="91440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128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64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32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16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8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4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2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</a:t>
                      </a:r>
                      <a:endParaRPr lang="cs-CZ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0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0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0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0</a:t>
                      </a:r>
                      <a:endParaRPr lang="cs-CZ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Content Placeholder 3"/>
          <p:cNvGraphicFramePr>
            <a:graphicFrameLocks/>
          </p:cNvGraphicFramePr>
          <p:nvPr/>
        </p:nvGraphicFramePr>
        <p:xfrm>
          <a:off x="395288" y="3860800"/>
          <a:ext cx="8229600" cy="91440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128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64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32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16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8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4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2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</a:t>
                      </a:r>
                      <a:endParaRPr lang="cs-CZ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</a:t>
                      </a:r>
                      <a:endParaRPr lang="cs-CZ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Content Placeholder 3"/>
          <p:cNvGraphicFramePr>
            <a:graphicFrameLocks/>
          </p:cNvGraphicFramePr>
          <p:nvPr/>
        </p:nvGraphicFramePr>
        <p:xfrm>
          <a:off x="395288" y="5013325"/>
          <a:ext cx="8229600" cy="914400"/>
        </p:xfrm>
        <a:graphic>
          <a:graphicData uri="http://schemas.openxmlformats.org/drawingml/2006/table">
            <a:tbl>
              <a:tblPr firstRow="1" bandRow="1">
                <a:tableStyleId>{793D81CF-94F2-401A-BA57-92F5A7B2D0C5}</a:tableStyleId>
              </a:tblPr>
              <a:tblGrid>
                <a:gridCol w="10287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128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64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32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16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8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4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2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</a:t>
                      </a:r>
                      <a:endParaRPr lang="cs-CZ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1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b="0" dirty="0" smtClean="0"/>
                        <a:t>0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0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0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0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0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0</a:t>
                      </a:r>
                      <a:endParaRPr lang="cs-CZ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400" dirty="0" smtClean="0"/>
                        <a:t>0</a:t>
                      </a:r>
                      <a:endParaRPr lang="cs-CZ" sz="24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4425"/>
          </a:xfrm>
        </p:spPr>
        <p:txBody>
          <a:bodyPr rtlCol="0">
            <a:normAutofit fontScale="850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</a:rPr>
              <a:t>Subnet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</a:rPr>
              <a:t>Mask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 (maska sítě)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která část IP adresy označuje síť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Network ID: pro 192.168.23.245/16 = 192.168.0.0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Jiný zápis masky: 255.255.0.0 =  IP/16 (počet bitů zleva)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31825" y="2417763"/>
            <a:ext cx="3744913" cy="10445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6" name="Rectangle 5"/>
          <p:cNvSpPr/>
          <p:nvPr/>
        </p:nvSpPr>
        <p:spPr>
          <a:xfrm>
            <a:off x="4735513" y="2417763"/>
            <a:ext cx="3744912" cy="10445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cxnSp>
        <p:nvCxnSpPr>
          <p:cNvPr id="8" name="Straight Connector 7"/>
          <p:cNvCxnSpPr>
            <a:stCxn id="4" idx="1"/>
          </p:cNvCxnSpPr>
          <p:nvPr/>
        </p:nvCxnSpPr>
        <p:spPr>
          <a:xfrm>
            <a:off x="631825" y="2940050"/>
            <a:ext cx="374491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stCxn id="6" idx="1"/>
            <a:endCxn id="6" idx="3"/>
          </p:cNvCxnSpPr>
          <p:nvPr/>
        </p:nvCxnSpPr>
        <p:spPr>
          <a:xfrm>
            <a:off x="4735513" y="2940050"/>
            <a:ext cx="3744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631825" y="2417763"/>
            <a:ext cx="1871663" cy="10906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8439" name="Rectangle 11"/>
          <p:cNvSpPr>
            <a:spLocks noChangeArrowheads="1"/>
          </p:cNvSpPr>
          <p:nvPr/>
        </p:nvSpPr>
        <p:spPr bwMode="auto">
          <a:xfrm>
            <a:off x="631825" y="2462213"/>
            <a:ext cx="37449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b="1">
                <a:latin typeface="Candara" pitchFamily="34" charset="0"/>
              </a:rPr>
              <a:t>192   .   168   .   23   .   245</a:t>
            </a:r>
            <a:endParaRPr lang="cs-CZ" sz="2000" b="1">
              <a:latin typeface="Candara" pitchFamily="34" charset="0"/>
            </a:endParaRPr>
          </a:p>
        </p:txBody>
      </p:sp>
      <p:sp>
        <p:nvSpPr>
          <p:cNvPr id="18440" name="Rectangle 12"/>
          <p:cNvSpPr>
            <a:spLocks noChangeArrowheads="1"/>
          </p:cNvSpPr>
          <p:nvPr/>
        </p:nvSpPr>
        <p:spPr bwMode="auto">
          <a:xfrm>
            <a:off x="631825" y="2986088"/>
            <a:ext cx="374491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b="1">
                <a:solidFill>
                  <a:srgbClr val="FF0000"/>
                </a:solidFill>
                <a:latin typeface="Candara" pitchFamily="34" charset="0"/>
              </a:rPr>
              <a:t>255   .   255  .     0   .       0</a:t>
            </a:r>
            <a:endParaRPr lang="cs-CZ" sz="2000" b="1">
              <a:solidFill>
                <a:srgbClr val="FF0000"/>
              </a:solidFill>
              <a:latin typeface="Candara" pitchFamily="34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4735513" y="2417763"/>
            <a:ext cx="2808287" cy="109061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18442" name="Rectangle 14"/>
          <p:cNvSpPr>
            <a:spLocks noChangeArrowheads="1"/>
          </p:cNvSpPr>
          <p:nvPr/>
        </p:nvSpPr>
        <p:spPr bwMode="auto">
          <a:xfrm>
            <a:off x="4743450" y="2417763"/>
            <a:ext cx="37449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b="1">
                <a:latin typeface="Candara" pitchFamily="34" charset="0"/>
              </a:rPr>
              <a:t>192   .   168   .   23   .   245</a:t>
            </a:r>
            <a:endParaRPr lang="cs-CZ" sz="2000" b="1">
              <a:latin typeface="Candara" pitchFamily="34" charset="0"/>
            </a:endParaRPr>
          </a:p>
        </p:txBody>
      </p:sp>
      <p:sp>
        <p:nvSpPr>
          <p:cNvPr id="18443" name="Rectangle 15"/>
          <p:cNvSpPr>
            <a:spLocks noChangeArrowheads="1"/>
          </p:cNvSpPr>
          <p:nvPr/>
        </p:nvSpPr>
        <p:spPr bwMode="auto">
          <a:xfrm>
            <a:off x="4735513" y="2906713"/>
            <a:ext cx="3744912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b="1">
                <a:solidFill>
                  <a:srgbClr val="FF0000"/>
                </a:solidFill>
                <a:latin typeface="Candara" pitchFamily="34" charset="0"/>
              </a:rPr>
              <a:t>255   .   255  .  255  .       0</a:t>
            </a:r>
            <a:endParaRPr lang="cs-CZ" sz="2000" b="1">
              <a:solidFill>
                <a:srgbClr val="FF0000"/>
              </a:solidFill>
              <a:latin typeface="Candara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547813" y="4005263"/>
            <a:ext cx="3529012" cy="13684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1573213" y="4070350"/>
          <a:ext cx="7084224" cy="1296144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213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</a:tblGrid>
              <a:tr h="432048">
                <a:tc gridSpan="8"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192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168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23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245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5" name="Down Arrow 24"/>
          <p:cNvSpPr/>
          <p:nvPr/>
        </p:nvSpPr>
        <p:spPr>
          <a:xfrm rot="18969963">
            <a:off x="2511425" y="3482975"/>
            <a:ext cx="571500" cy="517525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sp>
        <p:nvSpPr>
          <p:cNvPr id="27" name="Rectangle 26"/>
          <p:cNvSpPr/>
          <p:nvPr/>
        </p:nvSpPr>
        <p:spPr>
          <a:xfrm>
            <a:off x="6429375" y="1444625"/>
            <a:ext cx="1231900" cy="5762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000" b="1" dirty="0"/>
              <a:t>Network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777163" y="1444625"/>
            <a:ext cx="928687" cy="5762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000" b="1" dirty="0"/>
              <a:t>Host</a:t>
            </a:r>
          </a:p>
        </p:txBody>
      </p:sp>
      <p:sp>
        <p:nvSpPr>
          <p:cNvPr id="18526" name="Title 3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IPv4 adresace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IPv4 adresace 4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endParaRPr lang="cs-CZ" smtClean="0"/>
          </a:p>
          <a:p>
            <a:r>
              <a:rPr lang="cs-CZ" smtClean="0"/>
              <a:t>IP: 192.168.</a:t>
            </a:r>
            <a:r>
              <a:rPr lang="en-US" smtClean="0"/>
              <a:t>159</a:t>
            </a:r>
            <a:r>
              <a:rPr lang="cs-CZ" smtClean="0"/>
              <a:t>.245/18 (maska 255.255.192.0)</a:t>
            </a:r>
          </a:p>
          <a:p>
            <a:r>
              <a:rPr lang="cs-CZ" smtClean="0">
                <a:solidFill>
                  <a:schemeClr val="accent1"/>
                </a:solidFill>
              </a:rPr>
              <a:t>Network ID: 192.168.1</a:t>
            </a:r>
            <a:r>
              <a:rPr lang="en-US" smtClean="0">
                <a:solidFill>
                  <a:schemeClr val="accent1"/>
                </a:solidFill>
              </a:rPr>
              <a:t>28</a:t>
            </a:r>
            <a:r>
              <a:rPr lang="cs-CZ" smtClean="0">
                <a:solidFill>
                  <a:schemeClr val="accent1"/>
                </a:solidFill>
              </a:rPr>
              <a:t>.0 </a:t>
            </a:r>
          </a:p>
          <a:p>
            <a:pPr lvl="1"/>
            <a:r>
              <a:rPr lang="cs-CZ" sz="2400" smtClean="0">
                <a:solidFill>
                  <a:schemeClr val="accent1"/>
                </a:solidFill>
              </a:rPr>
              <a:t>Binárně reprezentovaná </a:t>
            </a:r>
            <a:r>
              <a:rPr lang="cs-CZ" sz="2400" smtClean="0">
                <a:solidFill>
                  <a:schemeClr val="tx1"/>
                </a:solidFill>
              </a:rPr>
              <a:t>IP</a:t>
            </a:r>
            <a:r>
              <a:rPr lang="cs-CZ" sz="2400" smtClean="0"/>
              <a:t> </a:t>
            </a:r>
            <a:r>
              <a:rPr lang="en-US" sz="2400" smtClean="0"/>
              <a:t>[</a:t>
            </a:r>
            <a:r>
              <a:rPr lang="cs-CZ" sz="2400" smtClean="0"/>
              <a:t>AND</a:t>
            </a:r>
            <a:r>
              <a:rPr lang="en-US" sz="2400" smtClean="0"/>
              <a:t>]</a:t>
            </a:r>
            <a:r>
              <a:rPr lang="cs-CZ" sz="2400" smtClean="0"/>
              <a:t> </a:t>
            </a:r>
            <a:r>
              <a:rPr lang="cs-CZ" sz="2400" smtClean="0">
                <a:solidFill>
                  <a:srgbClr val="FF0000"/>
                </a:solidFill>
              </a:rPr>
              <a:t>maska</a:t>
            </a:r>
          </a:p>
          <a:p>
            <a:pPr lvl="1"/>
            <a:r>
              <a:rPr lang="en-US" sz="2400" smtClean="0"/>
              <a:t>[AND] = Bitový součin</a:t>
            </a:r>
            <a:endParaRPr lang="cs-CZ" sz="2400" smtClean="0"/>
          </a:p>
        </p:txBody>
      </p:sp>
      <p:sp>
        <p:nvSpPr>
          <p:cNvPr id="5" name="Rectangle 4"/>
          <p:cNvSpPr/>
          <p:nvPr/>
        </p:nvSpPr>
        <p:spPr>
          <a:xfrm>
            <a:off x="827088" y="1844675"/>
            <a:ext cx="4032250" cy="180022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cs-CZ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900113" y="1916113"/>
          <a:ext cx="7084224" cy="1728192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213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25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26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27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28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29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30"/>
                    </a:ext>
                  </a:extLst>
                </a:gridCol>
                <a:gridCol w="221382">
                  <a:extLst>
                    <a:ext uri="{9D8B030D-6E8A-4147-A177-3AD203B41FA5}">
                      <a16:colId xmlns:a16="http://schemas.microsoft.com/office/drawing/2014/main" val="20031"/>
                    </a:ext>
                  </a:extLst>
                </a:gridCol>
              </a:tblGrid>
              <a:tr h="432048">
                <a:tc gridSpan="8"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192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168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159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245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0</a:t>
                      </a:r>
                      <a:endParaRPr lang="cs-CZ" dirty="0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dirty="0" smtClean="0"/>
                        <a:t>1</a:t>
                      </a:r>
                      <a:endParaRPr lang="cs-CZ" dirty="0"/>
                    </a:p>
                  </a:txBody>
                  <a:tcPr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2048">
                <a:tc gridSpan="8"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255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255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192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8">
                  <a:txBody>
                    <a:bodyPr/>
                    <a:lstStyle/>
                    <a:p>
                      <a:pPr algn="ctr"/>
                      <a:r>
                        <a:rPr lang="cs-CZ" b="1" dirty="0" smtClean="0">
                          <a:solidFill>
                            <a:srgbClr val="FF0000"/>
                          </a:solidFill>
                        </a:rPr>
                        <a:t>0</a:t>
                      </a:r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FF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IPv4 adresace</a:t>
            </a:r>
          </a:p>
        </p:txBody>
      </p:sp>
      <p:sp>
        <p:nvSpPr>
          <p:cNvPr id="20482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smtClean="0"/>
          </a:p>
        </p:txBody>
      </p:sp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2225" y="-103188"/>
            <a:ext cx="9058275" cy="696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IPv4 adresace 5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Nejnižší adresa v síti slouží pro označení sítě – Network ID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Nejvyšší adres v síti slouží pro všesměrové vysílání (</a:t>
            </a: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</a:rPr>
              <a:t>broadcast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)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Ostatní jsou použitelné pro adresaci uzlů v síti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IP adresa: 192.168.10.0/24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Network ID: 192.168.10.0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err="1" smtClean="0">
                <a:solidFill>
                  <a:schemeClr val="accent3">
                    <a:lumMod val="75000"/>
                  </a:schemeClr>
                </a:solidFill>
              </a:rPr>
              <a:t>Broadcast</a:t>
            </a: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: 192.168.10.255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Adresy pro uzly: 192.168.10.1-192.168.10.254</a:t>
            </a: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r>
              <a:rPr lang="cs-CZ" dirty="0" smtClean="0">
                <a:solidFill>
                  <a:schemeClr val="accent3">
                    <a:lumMod val="75000"/>
                  </a:schemeClr>
                </a:solidFill>
              </a:rPr>
              <a:t>Počet adres = 256, použitelných pro uzly = 254</a:t>
            </a:r>
            <a:endParaRPr lang="cs-CZ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  <a:p>
            <a:pPr lvl="1" fontAlgn="auto">
              <a:spcAft>
                <a:spcPts val="0"/>
              </a:spcAft>
              <a:buFont typeface="Arial" pitchFamily="34" charset="0"/>
              <a:buChar char="–"/>
              <a:defRPr/>
            </a:pPr>
            <a:endParaRPr lang="cs-CZ" b="0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cs-CZ" b="0" dirty="0">
              <a:solidFill>
                <a:schemeClr val="accent3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S030006198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TS030006198</Template>
  <TotalTime>0</TotalTime>
  <Words>1928</Words>
  <Application>Microsoft Office PowerPoint</Application>
  <PresentationFormat>On-screen Show (4:3)</PresentationFormat>
  <Paragraphs>515</Paragraphs>
  <Slides>25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9" baseType="lpstr">
      <vt:lpstr>Arial</vt:lpstr>
      <vt:lpstr>Calibri</vt:lpstr>
      <vt:lpstr>Candara</vt:lpstr>
      <vt:lpstr>TS030006198</vt:lpstr>
      <vt:lpstr>Správa systému MS Windows II</vt:lpstr>
      <vt:lpstr>Související předměty na FI</vt:lpstr>
      <vt:lpstr>Znáte z…</vt:lpstr>
      <vt:lpstr>IPv4 adresace</vt:lpstr>
      <vt:lpstr>IPv4 adresace 2</vt:lpstr>
      <vt:lpstr>IPv4 adresace 3</vt:lpstr>
      <vt:lpstr>IPv4 adresace 4</vt:lpstr>
      <vt:lpstr>IPv4 adresace</vt:lpstr>
      <vt:lpstr>IPv4 adresace 5</vt:lpstr>
      <vt:lpstr>IPv4 adresace 6</vt:lpstr>
      <vt:lpstr>IPv4 adresace 5</vt:lpstr>
      <vt:lpstr>IPv4 adresace 7</vt:lpstr>
      <vt:lpstr>IPv4 adresace 8</vt:lpstr>
      <vt:lpstr>IPv4 adresace 9</vt:lpstr>
      <vt:lpstr>IPv4 adresace 7</vt:lpstr>
      <vt:lpstr>PowerPoint Presentation</vt:lpstr>
      <vt:lpstr>IPv4 adresace 10</vt:lpstr>
      <vt:lpstr>PowerPoint Presentation</vt:lpstr>
      <vt:lpstr>IPv4 adresace 11</vt:lpstr>
      <vt:lpstr>IPv4 adresace 12</vt:lpstr>
      <vt:lpstr>IPv4 adresace 13</vt:lpstr>
      <vt:lpstr>Demo</vt:lpstr>
      <vt:lpstr>Úkoly 1</vt:lpstr>
      <vt:lpstr>Úkoly 2</vt:lpstr>
      <vt:lpstr>Úkoly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Správa systému MS Windows II</dc:title>
  <dc:creator/>
  <cp:lastModifiedBy/>
  <cp:revision>22</cp:revision>
  <dcterms:created xsi:type="dcterms:W3CDTF">2012-02-27T08:49:00Z</dcterms:created>
  <dcterms:modified xsi:type="dcterms:W3CDTF">2017-02-20T09:00:12Z</dcterms:modified>
  <cp:version/>
</cp:coreProperties>
</file>