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2"/>
  </p:notesMasterIdLst>
  <p:sldIdLst>
    <p:sldId id="256" r:id="rId2"/>
    <p:sldId id="294" r:id="rId3"/>
    <p:sldId id="295" r:id="rId4"/>
    <p:sldId id="296" r:id="rId5"/>
    <p:sldId id="297" r:id="rId6"/>
    <p:sldId id="298" r:id="rId7"/>
    <p:sldId id="324" r:id="rId8"/>
    <p:sldId id="299" r:id="rId9"/>
    <p:sldId id="300" r:id="rId10"/>
    <p:sldId id="323" r:id="rId11"/>
    <p:sldId id="301" r:id="rId12"/>
    <p:sldId id="304" r:id="rId13"/>
    <p:sldId id="302" r:id="rId14"/>
    <p:sldId id="303" r:id="rId15"/>
    <p:sldId id="308" r:id="rId16"/>
    <p:sldId id="305" r:id="rId17"/>
    <p:sldId id="307" r:id="rId18"/>
    <p:sldId id="309" r:id="rId19"/>
    <p:sldId id="311" r:id="rId20"/>
    <p:sldId id="312" r:id="rId21"/>
    <p:sldId id="313" r:id="rId22"/>
    <p:sldId id="316" r:id="rId23"/>
    <p:sldId id="317" r:id="rId24"/>
    <p:sldId id="315" r:id="rId25"/>
    <p:sldId id="318" r:id="rId26"/>
    <p:sldId id="319" r:id="rId27"/>
    <p:sldId id="320" r:id="rId28"/>
    <p:sldId id="306" r:id="rId29"/>
    <p:sldId id="321" r:id="rId30"/>
    <p:sldId id="322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547" autoAdjust="0"/>
  </p:normalViewPr>
  <p:slideViewPr>
    <p:cSldViewPr>
      <p:cViewPr varScale="1">
        <p:scale>
          <a:sx n="89" d="100"/>
          <a:sy n="89" d="100"/>
        </p:scale>
        <p:origin x="22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F070D6B-7EC4-4354-91CF-932092066364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cs-CZ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D542EF-98D5-4F46-8B03-4526967B0A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315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68850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http://en.wikipedia.org/wiki/Comparison_of_IPv6_support_in_operating_systems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00021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http://en.wikipedia.org/wiki/Comparison_of_IPv6_support_in_operating_systems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9144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Řádek</a:t>
            </a:r>
            <a:r>
              <a:rPr lang="cs-CZ" baseline="0" dirty="0" smtClean="0"/>
              <a:t> 1 – očekáváme, že </a:t>
            </a:r>
            <a:r>
              <a:rPr lang="cs-CZ" baseline="0" dirty="0" err="1" smtClean="0"/>
              <a:t>Router</a:t>
            </a:r>
            <a:r>
              <a:rPr lang="cs-CZ" baseline="0" dirty="0" smtClean="0"/>
              <a:t> podporuje RFC 6106 a umí posílat informace o DNS!</a:t>
            </a:r>
            <a:endParaRPr lang="en-US" baseline="0" dirty="0" smtClean="0"/>
          </a:p>
          <a:p>
            <a:r>
              <a:rPr lang="cs-CZ" baseline="0" dirty="0" smtClean="0"/>
              <a:t>Poslední řádek – klient si nakonfiguroval 2 různé IP adresy pro stejný adaptér (z definice je to v pořádku)</a:t>
            </a:r>
          </a:p>
          <a:p>
            <a:r>
              <a:rPr lang="cs-CZ" baseline="0" dirty="0" smtClean="0"/>
              <a:t>Ve </a:t>
            </a:r>
            <a:r>
              <a:rPr lang="cs-CZ" baseline="0" dirty="0" err="1" smtClean="0"/>
              <a:t>windows</a:t>
            </a:r>
            <a:r>
              <a:rPr lang="cs-CZ" baseline="0" dirty="0" smtClean="0"/>
              <a:t> by takový klient měl celkem 5 IPv6 adres:</a:t>
            </a:r>
          </a:p>
          <a:p>
            <a:pPr marL="228600" indent="-228600">
              <a:buAutoNum type="arabicPeriod"/>
            </a:pPr>
            <a:r>
              <a:rPr lang="cs-CZ" baseline="0" dirty="0" smtClean="0"/>
              <a:t>Link </a:t>
            </a:r>
            <a:r>
              <a:rPr lang="cs-CZ" baseline="0" dirty="0" err="1" smtClean="0"/>
              <a:t>local</a:t>
            </a:r>
            <a:endParaRPr lang="cs-CZ" baseline="0" dirty="0" smtClean="0"/>
          </a:p>
          <a:p>
            <a:pPr marL="228600" indent="-228600">
              <a:buAutoNum type="arabicPeriod"/>
            </a:pPr>
            <a:r>
              <a:rPr lang="cs-CZ" baseline="0" dirty="0" smtClean="0"/>
              <a:t>DHCPv6 (</a:t>
            </a:r>
            <a:r>
              <a:rPr lang="cs-CZ" baseline="0" dirty="0" err="1" smtClean="0"/>
              <a:t>global</a:t>
            </a:r>
            <a:r>
              <a:rPr lang="cs-CZ" baseline="0" dirty="0" smtClean="0"/>
              <a:t>)</a:t>
            </a:r>
          </a:p>
          <a:p>
            <a:pPr marL="228600" indent="-228600">
              <a:buAutoNum type="arabicPeriod"/>
            </a:pPr>
            <a:r>
              <a:rPr lang="cs-CZ" baseline="0" dirty="0" smtClean="0"/>
              <a:t>SLAAC (</a:t>
            </a:r>
            <a:r>
              <a:rPr lang="cs-CZ" baseline="0" dirty="0" err="1" smtClean="0"/>
              <a:t>global</a:t>
            </a:r>
            <a:r>
              <a:rPr lang="cs-CZ" baseline="0" dirty="0" smtClean="0"/>
              <a:t>)</a:t>
            </a:r>
          </a:p>
          <a:p>
            <a:pPr marL="228600" indent="-228600">
              <a:buAutoNum type="arabicPeriod"/>
            </a:pPr>
            <a:r>
              <a:rPr lang="cs-CZ" baseline="0" dirty="0" err="1" smtClean="0"/>
              <a:t>Temporary</a:t>
            </a:r>
            <a:r>
              <a:rPr lang="cs-CZ" baseline="0" dirty="0" smtClean="0"/>
              <a:t> IPv6 pro DHCPv6 (</a:t>
            </a:r>
            <a:r>
              <a:rPr lang="cs-CZ" baseline="0" dirty="0" err="1" smtClean="0"/>
              <a:t>global</a:t>
            </a:r>
            <a:r>
              <a:rPr lang="cs-CZ" baseline="0" dirty="0" smtClean="0"/>
              <a:t>)</a:t>
            </a:r>
          </a:p>
          <a:p>
            <a:pPr marL="228600" marR="0" indent="-22860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cs-CZ" baseline="0" dirty="0" err="1" smtClean="0"/>
              <a:t>Temporary</a:t>
            </a:r>
            <a:r>
              <a:rPr lang="cs-CZ" baseline="0" dirty="0" smtClean="0"/>
              <a:t> IPv6 pro SLAAC (</a:t>
            </a:r>
            <a:r>
              <a:rPr lang="cs-CZ" baseline="0" dirty="0" err="1" smtClean="0"/>
              <a:t>global</a:t>
            </a:r>
            <a:r>
              <a:rPr lang="cs-CZ" baseline="0" dirty="0" smtClean="0"/>
              <a:t>)</a:t>
            </a:r>
          </a:p>
          <a:p>
            <a:pPr marL="0" indent="0">
              <a:buNone/>
            </a:pPr>
            <a:endParaRPr lang="cs-CZ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52953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cs-CZ" dirty="0" smtClean="0"/>
              <a:t>Řádek – DNS dostanou</a:t>
            </a:r>
            <a:r>
              <a:rPr lang="cs-CZ" baseline="0" dirty="0" smtClean="0"/>
              <a:t> pouze klienti, kteří implementovali RFC6106 což NENÍ WINDOWS!</a:t>
            </a:r>
          </a:p>
          <a:p>
            <a:pPr marL="228600" indent="-228600">
              <a:buAutoNum type="arabicPeriod"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74123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http://en.wikipedia.org/wiki/Comparison_of_IPv6_support_in_operating_systems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05414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71392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85713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t"/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netsh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interface ipv6 set interface 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advertise=enabled</a:t>
            </a:r>
            <a:endParaRPr lang="cs-CZ" dirty="0" smtClean="0"/>
          </a:p>
          <a:p>
            <a:r>
              <a:rPr lang="en-US" dirty="0" err="1" smtClean="0"/>
              <a:t>netsh</a:t>
            </a:r>
            <a:r>
              <a:rPr lang="en-US" dirty="0" smtClean="0"/>
              <a:t> interface ipv6 set route fdfa:df8c:9b0a::/64 "LAN" publish=yes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4156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Global</a:t>
            </a:r>
            <a:r>
              <a:rPr lang="cs-CZ" dirty="0" smtClean="0"/>
              <a:t> </a:t>
            </a:r>
            <a:r>
              <a:rPr lang="cs-CZ" dirty="0" err="1" smtClean="0"/>
              <a:t>Unicast</a:t>
            </a:r>
            <a:r>
              <a:rPr lang="cs-CZ" baseline="0" dirty="0" smtClean="0"/>
              <a:t> adresa – </a:t>
            </a:r>
            <a:r>
              <a:rPr lang="cs-CZ" baseline="0" dirty="0" err="1" smtClean="0"/>
              <a:t>routovatelná</a:t>
            </a:r>
            <a:r>
              <a:rPr lang="cs-CZ" baseline="0" dirty="0" smtClean="0"/>
              <a:t> v rámci internetu</a:t>
            </a:r>
          </a:p>
          <a:p>
            <a:r>
              <a:rPr lang="cs-CZ" baseline="0" dirty="0" smtClean="0"/>
              <a:t>Link </a:t>
            </a:r>
            <a:r>
              <a:rPr lang="cs-CZ" baseline="0" dirty="0" err="1" smtClean="0"/>
              <a:t>Local</a:t>
            </a:r>
            <a:r>
              <a:rPr lang="cs-CZ" baseline="0" dirty="0" smtClean="0"/>
              <a:t> – bude VŽDY přítomna a označuje lokální síť (tedy jeden segment sítě)</a:t>
            </a:r>
            <a:endParaRPr lang="cs-CZ" dirty="0" smtClean="0"/>
          </a:p>
          <a:p>
            <a:r>
              <a:rPr lang="cs-CZ" dirty="0" smtClean="0"/>
              <a:t>ULA</a:t>
            </a:r>
            <a:r>
              <a:rPr lang="cs-CZ" baseline="0" dirty="0" smtClean="0"/>
              <a:t> adresa – je určena pro použití v laboratořích a ultra bezpečných provozech ve kterých se očekává, že nebudou NIKDY připojeny k internetu. ULA adresy nejsou </a:t>
            </a:r>
            <a:r>
              <a:rPr lang="cs-CZ" baseline="0" dirty="0" err="1" smtClean="0"/>
              <a:t>routovány</a:t>
            </a:r>
            <a:r>
              <a:rPr lang="cs-CZ" baseline="0" dirty="0" smtClean="0"/>
              <a:t> v rámci internetu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Použití NAT se pro běžný IPv6 nepředpokládá (resp. existuje i RFC, existuje i experimentální implementace, ale privátní rozsahy v IPv4 vznikly proto, že nebyly veřejné IP a proto vznikl i NAT u IPv6 je to určeno pro speciální případy)</a:t>
            </a:r>
          </a:p>
          <a:p>
            <a:pPr marL="0" indent="0">
              <a:buFontTx/>
              <a:buNone/>
            </a:pPr>
            <a:endParaRPr lang="cs-CZ" baseline="0" dirty="0" smtClean="0"/>
          </a:p>
          <a:p>
            <a:pPr marL="0" indent="0">
              <a:buFontTx/>
              <a:buNone/>
            </a:pPr>
            <a:endParaRPr lang="cs-CZ" baseline="0" dirty="0" smtClean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540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496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2937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0103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http://en.wikipedia.org/wiki/Comparison_of_IPv6_support_in_operating_systems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649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7769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4537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http://en.wikipedia.org/wiki/Comparison_of_IPv6_support_in_operating_systems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42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walterl\My Documents\My Pictures\Microsoft Clip Organizer\j0438794.jpg"/>
          <p:cNvPicPr>
            <a:picLocks noChangeAspect="1" noChangeArrowheads="1"/>
          </p:cNvPicPr>
          <p:nvPr userDrawn="1"/>
        </p:nvPicPr>
        <p:blipFill>
          <a:blip r:embed="rId2"/>
          <a:srcRect l="10359"/>
          <a:stretch>
            <a:fillRect/>
          </a:stretch>
        </p:blipFill>
        <p:spPr bwMode="auto">
          <a:xfrm>
            <a:off x="0" y="0"/>
            <a:ext cx="3708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1676401"/>
            <a:ext cx="5562600" cy="1924050"/>
          </a:xfrm>
        </p:spPr>
        <p:txBody>
          <a:bodyPr>
            <a:normAutofit/>
          </a:bodyPr>
          <a:lstStyle>
            <a:lvl1pPr algn="l">
              <a:defRPr sz="5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3733800"/>
            <a:ext cx="5105400" cy="1219200"/>
          </a:xfr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004B6-D65F-4C4C-BC07-F1842FB220F3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B4326-3048-4980-A2E1-1A62F25F5B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5C03E-D62E-443F-9E05-2DDED2D4E47C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9C1EF-EA29-4898-B1E0-530123731D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409D7-17BC-4A44-B25C-8799947D9143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19E-F72D-4631-8E3A-4DB3264FF2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69469-89E5-4A67-90B8-C745CFD6A143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A60D1-5E60-40E6-B46A-2091D71DEA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walterl\My Documents\My Pictures\Microsoft Clip Organizer\j0438794.jpg"/>
          <p:cNvPicPr>
            <a:picLocks noChangeAspect="1" noChangeArrowheads="1"/>
          </p:cNvPicPr>
          <p:nvPr userDrawn="1"/>
        </p:nvPicPr>
        <p:blipFill>
          <a:blip r:embed="rId2"/>
          <a:srcRect l="10359"/>
          <a:stretch>
            <a:fillRect/>
          </a:stretch>
        </p:blipFill>
        <p:spPr bwMode="auto">
          <a:xfrm>
            <a:off x="0" y="0"/>
            <a:ext cx="3708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799" y="4406900"/>
            <a:ext cx="54864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799" y="3810000"/>
            <a:ext cx="5486401" cy="59690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FFC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13439-8265-48C8-BDFA-281F36C95167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3E4EB-7C1C-48AB-865E-48F629DC4C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CE810-1B01-44EC-B87B-D64884D9DB31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8FD9-1447-4E50-8C9E-8392DE3376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876E-F60C-4CF9-88FC-2BBE91677D69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2F938-9691-4429-8872-56560126B8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walterl\My Documents\My Pictures\Microsoft Clip Organizer\j0438794.jpg"/>
          <p:cNvPicPr>
            <a:picLocks noChangeAspect="1" noChangeArrowheads="1"/>
          </p:cNvPicPr>
          <p:nvPr userDrawn="1"/>
        </p:nvPicPr>
        <p:blipFill>
          <a:blip r:embed="rId2"/>
          <a:srcRect l="10359"/>
          <a:stretch>
            <a:fillRect/>
          </a:stretch>
        </p:blipFill>
        <p:spPr bwMode="auto">
          <a:xfrm>
            <a:off x="0" y="0"/>
            <a:ext cx="3708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2533650"/>
            <a:ext cx="5562600" cy="1790700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cs-CZ" smtClean="0"/>
              <a:t>Click to edit Master title style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walterl\My Documents\My Pictures\Microsoft Clip Organizer\j0438794.jpg"/>
          <p:cNvPicPr>
            <a:picLocks noChangeAspect="1" noChangeArrowheads="1"/>
          </p:cNvPicPr>
          <p:nvPr userDrawn="1"/>
        </p:nvPicPr>
        <p:blipFill>
          <a:blip r:embed="rId2"/>
          <a:srcRect l="10359"/>
          <a:stretch>
            <a:fillRect/>
          </a:stretch>
        </p:blipFill>
        <p:spPr bwMode="auto">
          <a:xfrm>
            <a:off x="0" y="0"/>
            <a:ext cx="3708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04E1-43A6-40FC-8BE8-3D37BC0F9856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F8B3B-6E2A-464A-87B3-BEC4DA8FCB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ECBB-4340-45C7-A2A6-B8166DD50AC0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8676C-F96B-46CC-AD11-99EE1FEF41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Click icon to add picture</a:t>
            </a:r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2BB9-DCA0-4C92-999F-7B632FFB1A8B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5726A-64A4-48C9-9E8C-236EBB2591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14"/>
          <a:srcRect l="10359" b="6250"/>
          <a:stretch>
            <a:fillRect/>
          </a:stretch>
        </p:blipFill>
        <p:spPr bwMode="auto">
          <a:xfrm>
            <a:off x="0" y="4071938"/>
            <a:ext cx="1606550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fld id="{6ECC14BC-D233-4E00-8540-A1E9390357F8}" type="datetimeFigureOut">
              <a:rPr lang="cs-CZ"/>
              <a:pPr>
                <a:defRPr/>
              </a:pPr>
              <a:t>29. 2. 2016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fld id="{31C32D6A-7A96-430D-BAD0-C0664BD431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9" r:id="rId2"/>
    <p:sldLayoutId id="2147483662" r:id="rId3"/>
    <p:sldLayoutId id="2147483658" r:id="rId4"/>
    <p:sldLayoutId id="2147483657" r:id="rId5"/>
    <p:sldLayoutId id="2147483663" r:id="rId6"/>
    <p:sldLayoutId id="2147483664" r:id="rId7"/>
    <p:sldLayoutId id="2147483656" r:id="rId8"/>
    <p:sldLayoutId id="2147483655" r:id="rId9"/>
    <p:sldLayoutId id="2147483654" r:id="rId10"/>
    <p:sldLayoutId id="2147483653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rgbClr val="77933C"/>
          </a:solidFill>
          <a:latin typeface="Candara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b="1" kern="1200">
          <a:solidFill>
            <a:srgbClr val="77933C"/>
          </a:solidFill>
          <a:latin typeface="Candara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b="1" kern="1200">
          <a:solidFill>
            <a:srgbClr val="77933C"/>
          </a:solidFill>
          <a:latin typeface="Candara" pitchFamily="34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77933C"/>
          </a:solidFill>
          <a:latin typeface="Candara" pitchFamily="34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b="1" kern="1200">
          <a:solidFill>
            <a:srgbClr val="77933C"/>
          </a:solidFill>
          <a:latin typeface="Candara" pitchFamily="34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b="1" kern="1200">
          <a:solidFill>
            <a:srgbClr val="77933C"/>
          </a:solidFill>
          <a:latin typeface="Candar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na.org/assignments/ipv6-address-space/ipv6-address-space.x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ana.org/assignments/iana-ipv6-special-registry/iana-ipv6-special-registry.xml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omparison_of_IPv6_support_in_operating_systems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unique-local-ipv6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akhesh.com/windows/enabling-ipv6-router-advertisements-on-window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keyboardbanger.com/dhcp-exposed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3352800" y="1676400"/>
            <a:ext cx="5562600" cy="1924050"/>
          </a:xfrm>
        </p:spPr>
        <p:txBody>
          <a:bodyPr/>
          <a:lstStyle/>
          <a:p>
            <a:r>
              <a:rPr lang="cs-CZ" dirty="0" smtClean="0">
                <a:solidFill>
                  <a:srgbClr val="77933C"/>
                </a:solidFill>
              </a:rPr>
              <a:t>Správa systému MS Windows II</a:t>
            </a:r>
            <a:endParaRPr lang="en-US" dirty="0" smtClean="0">
              <a:solidFill>
                <a:srgbClr val="77933C"/>
              </a:solidFill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3563938" y="4941888"/>
            <a:ext cx="5105400" cy="1219200"/>
          </a:xfrm>
        </p:spPr>
        <p:txBody>
          <a:bodyPr/>
          <a:lstStyle/>
          <a:p>
            <a:pPr marL="571500" indent="-571500">
              <a:buFont typeface="Arial" charset="0"/>
              <a:buChar char="•"/>
            </a:pPr>
            <a:r>
              <a:rPr lang="cs-CZ" sz="3200" dirty="0"/>
              <a:t>DHCP</a:t>
            </a:r>
          </a:p>
          <a:p>
            <a:pPr marL="571500" indent="-571500">
              <a:buFont typeface="Arial" charset="0"/>
              <a:buChar char="•"/>
            </a:pPr>
            <a:r>
              <a:rPr lang="cs-CZ" sz="3200" dirty="0" err="1" smtClean="0"/>
              <a:t>Networking</a:t>
            </a:r>
            <a:r>
              <a:rPr lang="cs-CZ" sz="3200" dirty="0" smtClean="0"/>
              <a:t> IPv6</a:t>
            </a:r>
          </a:p>
        </p:txBody>
      </p:sp>
      <p:sp>
        <p:nvSpPr>
          <p:cNvPr id="5" name="Rectangle 4"/>
          <p:cNvSpPr/>
          <p:nvPr/>
        </p:nvSpPr>
        <p:spPr>
          <a:xfrm>
            <a:off x="5016500" y="3370263"/>
            <a:ext cx="1394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>
                <a:solidFill>
                  <a:srgbClr val="A6A6A6"/>
                </a:solidFill>
                <a:latin typeface="Candara" pitchFamily="34" charset="0"/>
              </a:rPr>
              <a:t>Jaro </a:t>
            </a:r>
            <a:r>
              <a:rPr lang="cs-CZ" sz="2400" b="1" dirty="0" smtClean="0">
                <a:solidFill>
                  <a:srgbClr val="A6A6A6"/>
                </a:solidFill>
                <a:latin typeface="Candara" pitchFamily="34" charset="0"/>
              </a:rPr>
              <a:t>201</a:t>
            </a:r>
            <a:r>
              <a:rPr lang="en-US" sz="2400" b="1" dirty="0" smtClean="0">
                <a:solidFill>
                  <a:srgbClr val="A6A6A6"/>
                </a:solidFill>
                <a:latin typeface="Candara" pitchFamily="34" charset="0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DHCP </a:t>
            </a:r>
            <a:r>
              <a:rPr lang="cs-CZ" dirty="0" err="1" smtClean="0"/>
              <a:t>PowerShell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/>
              <a:t>#</a:t>
            </a:r>
            <a:r>
              <a:rPr lang="en-US" sz="2400" i="1" dirty="0" err="1" smtClean="0"/>
              <a:t>Nainstalvovat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roli</a:t>
            </a:r>
            <a:endParaRPr lang="cs-CZ" sz="2400" i="1" dirty="0" smtClean="0"/>
          </a:p>
          <a:p>
            <a:r>
              <a:rPr lang="cs-CZ" sz="2400" i="1" dirty="0" err="1" smtClean="0"/>
              <a:t>Add-WindowsFeature</a:t>
            </a:r>
            <a:r>
              <a:rPr lang="cs-CZ" sz="2400" i="1" dirty="0" smtClean="0"/>
              <a:t> DHCP</a:t>
            </a:r>
            <a:r>
              <a:rPr lang="cs-CZ" sz="2400" i="1" dirty="0"/>
              <a:t>  </a:t>
            </a:r>
            <a:r>
              <a:rPr lang="cs-CZ" sz="2400" i="1" dirty="0"/>
              <a:t>-</a:t>
            </a:r>
            <a:r>
              <a:rPr lang="cs-CZ" sz="2400" i="1" dirty="0" err="1" smtClean="0"/>
              <a:t>IncludeManagementTools</a:t>
            </a:r>
            <a:endParaRPr lang="cs-CZ" sz="2400" i="1" dirty="0" smtClean="0"/>
          </a:p>
          <a:p>
            <a:r>
              <a:rPr lang="en-US" sz="2400" i="1" dirty="0"/>
              <a:t>Set-DhcpServerv4Binding -</a:t>
            </a:r>
            <a:r>
              <a:rPr lang="en-US" sz="2400" i="1" dirty="0" err="1"/>
              <a:t>BindingState</a:t>
            </a:r>
            <a:r>
              <a:rPr lang="en-US" sz="2400" i="1" dirty="0"/>
              <a:t> $true -</a:t>
            </a:r>
            <a:r>
              <a:rPr lang="en-US" sz="2400" i="1" dirty="0" err="1"/>
              <a:t>InterfaceAlias</a:t>
            </a:r>
            <a:r>
              <a:rPr lang="en-US" sz="2400" i="1" dirty="0"/>
              <a:t> “Local Area Connection”</a:t>
            </a:r>
            <a:endParaRPr lang="en-US" sz="2400" b="0" dirty="0"/>
          </a:p>
          <a:p>
            <a:r>
              <a:rPr lang="cs-CZ" sz="2400" i="1" dirty="0" smtClean="0"/>
              <a:t>Add-DhcpServerv4Scope </a:t>
            </a:r>
            <a:r>
              <a:rPr lang="cs-CZ" sz="2400" i="1" dirty="0"/>
              <a:t>-</a:t>
            </a:r>
            <a:r>
              <a:rPr lang="cs-CZ" sz="2400" i="1" dirty="0" err="1"/>
              <a:t>Name</a:t>
            </a:r>
            <a:r>
              <a:rPr lang="cs-CZ" sz="2400" i="1" dirty="0"/>
              <a:t> “</a:t>
            </a:r>
            <a:r>
              <a:rPr lang="cs-CZ" sz="2400" i="1" dirty="0" err="1"/>
              <a:t>Friendly</a:t>
            </a:r>
            <a:r>
              <a:rPr lang="cs-CZ" sz="2400" i="1" dirty="0"/>
              <a:t> </a:t>
            </a:r>
            <a:r>
              <a:rPr lang="cs-CZ" sz="2400" i="1" dirty="0" err="1"/>
              <a:t>Name</a:t>
            </a:r>
            <a:r>
              <a:rPr lang="cs-CZ" sz="2400" i="1" dirty="0"/>
              <a:t> </a:t>
            </a:r>
            <a:r>
              <a:rPr lang="cs-CZ" sz="2400" i="1" dirty="0" err="1"/>
              <a:t>of</a:t>
            </a:r>
            <a:r>
              <a:rPr lang="cs-CZ" sz="2400" i="1" dirty="0"/>
              <a:t> </a:t>
            </a:r>
            <a:r>
              <a:rPr lang="cs-CZ" sz="2400" i="1" dirty="0" err="1"/>
              <a:t>Scope</a:t>
            </a:r>
            <a:r>
              <a:rPr lang="cs-CZ" sz="2400" i="1" dirty="0"/>
              <a:t>” -</a:t>
            </a:r>
            <a:r>
              <a:rPr lang="cs-CZ" sz="2400" i="1" dirty="0" err="1"/>
              <a:t>StartRange</a:t>
            </a:r>
            <a:r>
              <a:rPr lang="cs-CZ" sz="2400" i="1" dirty="0"/>
              <a:t> </a:t>
            </a:r>
            <a:r>
              <a:rPr lang="cs-CZ" sz="2400" i="1" dirty="0" smtClean="0"/>
              <a:t>10.10.10.1</a:t>
            </a:r>
            <a:r>
              <a:rPr lang="en-US" sz="2400" i="1" dirty="0" smtClean="0"/>
              <a:t>00</a:t>
            </a:r>
            <a:r>
              <a:rPr lang="cs-CZ" sz="2400" i="1" dirty="0" smtClean="0"/>
              <a:t> </a:t>
            </a:r>
            <a:r>
              <a:rPr lang="cs-CZ" sz="2400" i="1" dirty="0"/>
              <a:t>-</a:t>
            </a:r>
            <a:r>
              <a:rPr lang="cs-CZ" sz="2400" i="1" dirty="0" err="1"/>
              <a:t>EndRange</a:t>
            </a:r>
            <a:r>
              <a:rPr lang="cs-CZ" sz="2400" i="1" dirty="0"/>
              <a:t> </a:t>
            </a:r>
            <a:r>
              <a:rPr lang="cs-CZ" sz="2400" dirty="0" smtClean="0"/>
              <a:t>10.10.10.2</a:t>
            </a:r>
            <a:r>
              <a:rPr lang="en-US" sz="2400" dirty="0" smtClean="0"/>
              <a:t>00</a:t>
            </a:r>
            <a:r>
              <a:rPr lang="cs-CZ" sz="2400" dirty="0" smtClean="0"/>
              <a:t> </a:t>
            </a:r>
            <a:r>
              <a:rPr lang="cs-CZ" sz="2400" dirty="0"/>
              <a:t>-</a:t>
            </a:r>
            <a:r>
              <a:rPr lang="cs-CZ" sz="2400" dirty="0" err="1"/>
              <a:t>SubnetMask</a:t>
            </a:r>
            <a:r>
              <a:rPr lang="cs-CZ" sz="2400" dirty="0"/>
              <a:t> </a:t>
            </a:r>
            <a:r>
              <a:rPr lang="cs-CZ" sz="2400" dirty="0" smtClean="0"/>
              <a:t>255.255.255.0</a:t>
            </a:r>
            <a:endParaRPr lang="en-US" sz="2400" dirty="0" smtClean="0"/>
          </a:p>
          <a:p>
            <a:r>
              <a:rPr lang="en-US" sz="2400" i="1" dirty="0"/>
              <a:t>Add-DhcpServerv4Reservation -</a:t>
            </a:r>
            <a:r>
              <a:rPr lang="en-US" sz="2400" i="1" dirty="0" err="1"/>
              <a:t>IPAddress</a:t>
            </a:r>
            <a:r>
              <a:rPr lang="en-US" sz="2400" i="1" dirty="0"/>
              <a:t> </a:t>
            </a:r>
            <a:r>
              <a:rPr lang="en-US" sz="2400" i="1" dirty="0" smtClean="0"/>
              <a:t>10.10.10.50 </a:t>
            </a:r>
            <a:r>
              <a:rPr lang="en-US" sz="2400" i="1" dirty="0"/>
              <a:t>-</a:t>
            </a:r>
            <a:r>
              <a:rPr lang="en-US" sz="2400" i="1" dirty="0" err="1"/>
              <a:t>ClientId</a:t>
            </a:r>
            <a:r>
              <a:rPr lang="en-US" sz="2400" i="1" dirty="0"/>
              <a:t> F0-DE-F1-7A-11-6A -Description “Friendly name of reservation</a:t>
            </a:r>
            <a:r>
              <a:rPr lang="en-US" sz="2400" i="1" dirty="0" smtClean="0"/>
              <a:t>”</a:t>
            </a:r>
          </a:p>
          <a:p>
            <a:pPr lvl="1"/>
            <a:r>
              <a:rPr lang="cs-CZ" sz="2000" i="1" dirty="0"/>
              <a:t>Get-DhcpServerV4Lease -</a:t>
            </a:r>
            <a:r>
              <a:rPr lang="cs-CZ" sz="2000" i="1" dirty="0" err="1"/>
              <a:t>IPAddress</a:t>
            </a:r>
            <a:r>
              <a:rPr lang="cs-CZ" sz="2000" i="1" dirty="0"/>
              <a:t> </a:t>
            </a:r>
            <a:r>
              <a:rPr lang="cs-CZ" sz="2000" i="1" dirty="0" smtClean="0"/>
              <a:t>10.10.10.</a:t>
            </a:r>
            <a:r>
              <a:rPr lang="en-US" sz="2000" i="1" dirty="0" smtClean="0"/>
              <a:t>x</a:t>
            </a:r>
            <a:r>
              <a:rPr lang="cs-CZ" sz="2000" i="1" dirty="0" smtClean="0"/>
              <a:t> </a:t>
            </a:r>
            <a:r>
              <a:rPr lang="cs-CZ" sz="2000" i="1" dirty="0"/>
              <a:t>| Add-DhcpServerV4Reservation</a:t>
            </a:r>
            <a:endParaRPr lang="en-US" sz="2000" i="1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539546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Case study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r>
              <a:rPr lang="cs-CZ" dirty="0" smtClean="0"/>
              <a:t>Firma Kredenc</a:t>
            </a:r>
          </a:p>
          <a:p>
            <a:pPr lvl="1"/>
            <a:r>
              <a:rPr lang="cs-CZ" dirty="0" smtClean="0"/>
              <a:t>20 počítačů mix </a:t>
            </a:r>
            <a:r>
              <a:rPr lang="cs-CZ" dirty="0" err="1" smtClean="0"/>
              <a:t>ntb</a:t>
            </a:r>
            <a:r>
              <a:rPr lang="cs-CZ" dirty="0" smtClean="0"/>
              <a:t> a pracovních stanic</a:t>
            </a:r>
          </a:p>
          <a:p>
            <a:pPr lvl="1"/>
            <a:r>
              <a:rPr lang="cs-CZ" dirty="0" smtClean="0"/>
              <a:t>Jedna velká kancelář</a:t>
            </a:r>
          </a:p>
          <a:p>
            <a:pPr lvl="1"/>
            <a:r>
              <a:rPr lang="cs-CZ" dirty="0" smtClean="0"/>
              <a:t>Všechna zařízení zapojená </a:t>
            </a:r>
            <a:r>
              <a:rPr lang="cs-CZ" dirty="0" err="1" smtClean="0"/>
              <a:t>ethernet</a:t>
            </a:r>
            <a:r>
              <a:rPr lang="cs-CZ" dirty="0" smtClean="0"/>
              <a:t> kabelem do centrálního </a:t>
            </a:r>
            <a:r>
              <a:rPr lang="cs-CZ" dirty="0" err="1" smtClean="0"/>
              <a:t>switche</a:t>
            </a:r>
            <a:endParaRPr lang="cs-CZ" dirty="0" smtClean="0"/>
          </a:p>
          <a:p>
            <a:pPr lvl="1"/>
            <a:r>
              <a:rPr lang="cs-CZ" dirty="0" smtClean="0"/>
              <a:t>Malý domácí </a:t>
            </a:r>
            <a:r>
              <a:rPr lang="cs-CZ" dirty="0" err="1" smtClean="0"/>
              <a:t>router</a:t>
            </a:r>
            <a:endParaRPr lang="cs-CZ" dirty="0" smtClean="0"/>
          </a:p>
          <a:p>
            <a:pPr lvl="1"/>
            <a:r>
              <a:rPr lang="cs-CZ" dirty="0" smtClean="0"/>
              <a:t>Internetové připojení pro domácnost</a:t>
            </a:r>
          </a:p>
          <a:p>
            <a:pPr lvl="1"/>
            <a:r>
              <a:rPr lang="cs-CZ" dirty="0" smtClean="0"/>
              <a:t>3 PC slouží jako „servery“ (WS 2008 R2)</a:t>
            </a:r>
            <a:endParaRPr lang="cs-CZ" dirty="0" smtClean="0">
              <a:sym typeface="Wingdings" pitchFamily="2" charset="2"/>
            </a:endParaRPr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b="0" dirty="0" smtClean="0"/>
          </a:p>
          <a:p>
            <a:pPr lvl="1"/>
            <a:endParaRPr lang="cs-CZ" b="0" dirty="0" smtClean="0"/>
          </a:p>
        </p:txBody>
      </p:sp>
    </p:spTree>
    <p:extLst>
      <p:ext uri="{BB962C8B-B14F-4D97-AF65-F5344CB8AC3E}">
        <p14:creationId xmlns:p14="http://schemas.microsoft.com/office/powerpoint/2010/main" val="121774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Case study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r>
              <a:rPr lang="cs-CZ" sz="2300" dirty="0" smtClean="0"/>
              <a:t>Majitel firmy má na svém </a:t>
            </a:r>
            <a:r>
              <a:rPr lang="cs-CZ" sz="2300" dirty="0" err="1" smtClean="0"/>
              <a:t>ntb</a:t>
            </a:r>
            <a:r>
              <a:rPr lang="cs-CZ" sz="2300" dirty="0" smtClean="0"/>
              <a:t> vývojovou verzi web aplikace, potřebuje aby tato verze byla dostupná z internetu (pokud je v práci)</a:t>
            </a:r>
          </a:p>
          <a:p>
            <a:pPr lvl="1"/>
            <a:r>
              <a:rPr lang="cs-CZ" sz="2300" dirty="0" smtClean="0"/>
              <a:t>Na </a:t>
            </a:r>
            <a:r>
              <a:rPr lang="cs-CZ" sz="2300" dirty="0" err="1" smtClean="0"/>
              <a:t>routeru</a:t>
            </a:r>
            <a:r>
              <a:rPr lang="cs-CZ" sz="2300" dirty="0" smtClean="0"/>
              <a:t> je možné vytvořit port-</a:t>
            </a:r>
            <a:r>
              <a:rPr lang="cs-CZ" sz="2300" dirty="0" err="1" smtClean="0"/>
              <a:t>forwarding</a:t>
            </a:r>
            <a:r>
              <a:rPr lang="cs-CZ" sz="2300" dirty="0" smtClean="0"/>
              <a:t> na specifickou IP</a:t>
            </a:r>
          </a:p>
          <a:p>
            <a:r>
              <a:rPr lang="cs-CZ" sz="2300" dirty="0" smtClean="0"/>
              <a:t>Zajistěte aby </a:t>
            </a:r>
            <a:r>
              <a:rPr lang="cs-CZ" sz="2300" dirty="0" err="1" smtClean="0"/>
              <a:t>ntb</a:t>
            </a:r>
            <a:r>
              <a:rPr lang="cs-CZ" sz="2300" dirty="0" smtClean="0"/>
              <a:t> majitele firmy dostával stále stejnou IP adresu</a:t>
            </a:r>
          </a:p>
          <a:p>
            <a:r>
              <a:rPr lang="cs-CZ" sz="2300" dirty="0" smtClean="0"/>
              <a:t>Zajistěte aby v případě selhání jednoho DHCP serveru nadále fungovalo síťová komunikace i pro nově příchozí klienty</a:t>
            </a:r>
          </a:p>
          <a:p>
            <a:r>
              <a:rPr lang="cs-CZ" sz="2300" dirty="0" smtClean="0"/>
              <a:t>Karel, kterého se firmy chystá brzo propustit (končí mu roční smlouva) neustále nosí do práce vlastní notebook a využívá firemní internet. Existuje na DHCP serveru nějaké nastavení, které by mu jeho počínání znemožnilo/zkomplikovalo?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50668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/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I</a:t>
            </a:r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b="0" dirty="0" smtClean="0"/>
          </a:p>
          <a:p>
            <a:pPr lvl="1"/>
            <a:endParaRPr lang="cs-CZ" b="0" dirty="0" smtClean="0"/>
          </a:p>
          <a:p>
            <a:endParaRPr lang="cs-CZ" b="0" dirty="0" smtClean="0"/>
          </a:p>
        </p:txBody>
      </p:sp>
    </p:spTree>
    <p:extLst>
      <p:ext uri="{BB962C8B-B14F-4D97-AF65-F5344CB8AC3E}">
        <p14:creationId xmlns:p14="http://schemas.microsoft.com/office/powerpoint/2010/main" val="383182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přehled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Zápis IPv6 definuje RFC 4291, aplikace musí být schopna zpracovat všechny způsoby zápisu!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Stále se vyvíjející definice – různá podpora ze strany výrobců HW a SW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Typy IPv6 adres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Přidělené rozsahy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  <a:hlinkClick r:id="rId3"/>
              </a:rPr>
              <a:t>http://www.iana.org/assignments/ipv6-address-space/ipv6-address-space.xhtml</a:t>
            </a:r>
            <a:endParaRPr lang="cs-CZ" dirty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  <a:hlinkClick r:id="rId4"/>
              </a:rPr>
              <a:t>http://www.iana.org/assignments/iana-ipv6-special-registry/iana-ipv6-special-registry.xml</a:t>
            </a:r>
            <a:endParaRPr lang="cs-CZ" dirty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0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Terminologie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/>
          </a:bodyPr>
          <a:lstStyle/>
          <a:p>
            <a:r>
              <a:rPr lang="en-US" sz="2800" dirty="0" smtClean="0"/>
              <a:t>Node</a:t>
            </a:r>
            <a:r>
              <a:rPr lang="cs-CZ" sz="2800" dirty="0" smtClean="0"/>
              <a:t> - </a:t>
            </a:r>
            <a:r>
              <a:rPr lang="en-US" sz="2800" dirty="0" smtClean="0"/>
              <a:t>Equipment </a:t>
            </a:r>
            <a:r>
              <a:rPr lang="en-US" sz="2800" dirty="0"/>
              <a:t>handling IPv6 in any way</a:t>
            </a:r>
          </a:p>
          <a:p>
            <a:r>
              <a:rPr lang="en-US" sz="2800" dirty="0" smtClean="0"/>
              <a:t>Router</a:t>
            </a:r>
            <a:r>
              <a:rPr lang="cs-CZ" sz="2800" dirty="0" smtClean="0"/>
              <a:t>- </a:t>
            </a:r>
            <a:r>
              <a:rPr lang="en-US" sz="2800" dirty="0" smtClean="0"/>
              <a:t>Equipment </a:t>
            </a:r>
            <a:r>
              <a:rPr lang="en-US" sz="2800" dirty="0"/>
              <a:t>doing IPv6 routing</a:t>
            </a:r>
          </a:p>
          <a:p>
            <a:r>
              <a:rPr lang="en-US" sz="2800" dirty="0" smtClean="0"/>
              <a:t>Host</a:t>
            </a:r>
            <a:r>
              <a:rPr lang="cs-CZ" sz="2800" dirty="0" smtClean="0"/>
              <a:t> - </a:t>
            </a:r>
            <a:r>
              <a:rPr lang="en-US" sz="2800" dirty="0" smtClean="0"/>
              <a:t>Equipment </a:t>
            </a:r>
            <a:r>
              <a:rPr lang="en-US" sz="2800" dirty="0"/>
              <a:t>that does NOT route packages</a:t>
            </a:r>
          </a:p>
          <a:p>
            <a:r>
              <a:rPr lang="en-US" sz="2800" dirty="0" smtClean="0"/>
              <a:t>Link</a:t>
            </a:r>
            <a:r>
              <a:rPr lang="cs-CZ" sz="2800" dirty="0" smtClean="0"/>
              <a:t> - </a:t>
            </a:r>
            <a:r>
              <a:rPr lang="en-US" sz="2800" dirty="0" smtClean="0"/>
              <a:t>A </a:t>
            </a:r>
            <a:r>
              <a:rPr lang="en-US" sz="2800" dirty="0"/>
              <a:t>LAN or WAN network</a:t>
            </a:r>
          </a:p>
          <a:p>
            <a:r>
              <a:rPr lang="en-US" sz="2800" dirty="0" smtClean="0"/>
              <a:t>Neighbor</a:t>
            </a:r>
            <a:r>
              <a:rPr lang="cs-CZ" sz="2800" dirty="0" smtClean="0"/>
              <a:t> - </a:t>
            </a:r>
            <a:r>
              <a:rPr lang="en-US" sz="2800" dirty="0" smtClean="0"/>
              <a:t>A </a:t>
            </a:r>
            <a:r>
              <a:rPr lang="en-US" sz="2800" dirty="0"/>
              <a:t>node in the same link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09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Na počátku byla dobrá myšlenka – proč konfigurovat specifické IP adresy zařízením, když si zařízení může zvolit svoji IP adresu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AUTOMATICKY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samo?</a:t>
            </a:r>
            <a:endParaRPr lang="cs-CZ" dirty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Adresa klienta (Interface ID) může být odvozena z například z MAC adresy zařízení nebo i zcela náhodně</a:t>
            </a:r>
          </a:p>
          <a:p>
            <a:pPr marL="1371600" lvl="2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EUI-64 mechanismus</a:t>
            </a:r>
          </a:p>
          <a:p>
            <a:pPr marL="1371600" lvl="2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Náhodné generování adresy (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privacy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13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Zbývá vyřešit problém jak sdělit zařízení jeho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Global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Network Prefix (ekvivalent Network ID z IPv4)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Kdo </a:t>
            </a:r>
            <a:r>
              <a:rPr lang="cs-CZ" u="sng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musí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vědět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Global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Network Prefix v daném segmentu sítě? </a:t>
            </a:r>
            <a:r>
              <a:rPr lang="cs-CZ" u="sng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Musí doručit data do ostatních sítí a musí znát informace o ostatních sítí…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nějakým způsobem sdělí klientům jaký si mají nastavit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Global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Network Prefix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SLAAC (bez stavová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autokonfigurace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)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46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SLAAC (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Stateless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Adress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Autoconfiguration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Pomocí ICMPv6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SLAAC ale </a:t>
            </a:r>
            <a:r>
              <a:rPr lang="cs-CZ" u="sng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neřeší DNS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 další nastavení sítě (které bylo dříve možné konfigurovat pomocí DHCPv4)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Vznikla celá řada řešení tohoto „drobného“ problému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62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3600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Řešení 1.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RFC 6106 přidává do mechanismu SLAAC informaci o DNS serverech –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je tak stále jediné zařízení, které je potřeba pro konfiguraci IPv6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Nevýhoda: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MS se rozhodl </a:t>
            </a:r>
            <a:r>
              <a:rPr lang="cs-CZ" u="sng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neimplementovat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do žádného ze svých OS.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20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DHCP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/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pPr lvl="1"/>
            <a:endParaRPr lang="cs-CZ" smtClean="0"/>
          </a:p>
          <a:p>
            <a:pPr lvl="1"/>
            <a:endParaRPr lang="cs-CZ" b="0" smtClean="0"/>
          </a:p>
          <a:p>
            <a:pPr lvl="1"/>
            <a:endParaRPr lang="cs-CZ" b="0" smtClean="0"/>
          </a:p>
          <a:p>
            <a:endParaRPr lang="cs-CZ" b="0" smtClean="0"/>
          </a:p>
        </p:txBody>
      </p:sp>
    </p:spTree>
    <p:extLst>
      <p:ext uri="{BB962C8B-B14F-4D97-AF65-F5344CB8AC3E}">
        <p14:creationId xmlns:p14="http://schemas.microsoft.com/office/powerpoint/2010/main" val="47478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 fontScale="92500" lnSpcReduction="200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3600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Řešení 2.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Vždy stejná adresa DNS serveru na libovolné síti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Anycast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adresy: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fec0:0:0:ffff::1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fec0:0:0:ffff::2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fec0:0:0:ffff::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3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Implementováno ve Windows (tj. je možné to použít)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Nevýhoda: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Používá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Site-Local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adresy, které byly zrušeny (nemají se používat)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Chybí RFC standard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Kromě MS neimplementoval nikdo z velkých výrobců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54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sz="3600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Řešení 3.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Informace poskytne jiný mechanismus, jiným protokolem: DHCPv6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Je nutné zkombinovat oba dva přístupy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Jak klient pozná, koho se má zeptat na IP adresu? Má si ji nastavit sám? Má ji dostat od DHCP, nebo má od DHCP dostat jenom DNS servery…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Klient komunikuje s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Routerem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a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předává (mimo jiné) informaci klientovi prostřednictvím 3 bitů: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M</a:t>
            </a:r>
            <a:r>
              <a:rPr lang="cs-CZ" b="0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anaged</a:t>
            </a:r>
            <a:endParaRPr lang="cs-CZ" b="0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O</a:t>
            </a:r>
            <a:r>
              <a:rPr lang="cs-CZ" b="0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ptions</a:t>
            </a:r>
            <a:endParaRPr lang="cs-CZ" b="0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Autonomous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flag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83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Příklad: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Klient pošle dotaz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Routeru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(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Solicitation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) na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multicast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adresu „všechny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routery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“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odpoví (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Advertisment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) A=1,M=1,O=1 (+ další informace)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Klient si nastaví SLAAC adresu podle prefixu z odpovědi od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routeru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a zároveň  klient pošle dotaz DHCPv6 na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multicast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adresu „všechny DHCPv6“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DHCP server odpoví IP adresu, DNS servery atd.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Klient si nastaví </a:t>
            </a:r>
            <a:r>
              <a:rPr lang="cs-CZ" u="sng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další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IP adresu podle informací z DHCPv6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28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Jakou IP bude klient používat záleží na konkrétní implementaci v OS. Jak dále uvidíme, Windows navíc generuje tzv.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temporary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IPv6 adresy (pro ještě větší anonymitu), které se neustále mění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Spoustu pravidel na síti je vytvořeno na základě IP adres + zákonné povinnosti + diagnostika: vyhledávání problematických klientů s viry, dětské porno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atd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… Provozovatel sítě </a:t>
            </a:r>
            <a:r>
              <a:rPr lang="cs-CZ" u="sng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musí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vědět kdo je kdo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Nabízí se deaktivovat mechanismus SLAAC a nechat pouze DHCPv6 aby nastavil veškeré informace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Problém: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u="sng" dirty="0" smtClean="0">
                <a:solidFill>
                  <a:srgbClr val="FF0000"/>
                </a:solidFill>
                <a:sym typeface="Wingdings" pitchFamily="2" charset="2"/>
              </a:rPr>
              <a:t>DHCPv6 neumožňuje nastavit výchozí bránu!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Výchozí brána se nastavuje pouze pomocí mechanismu ICMPv6 (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Advertisement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Pro úspěšnou konfiguraci IPv6 ve Windows je potřeba použít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Advertisement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a DHCPv6 </a:t>
            </a:r>
            <a:r>
              <a:rPr lang="cs-CZ" u="sng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dohromady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Zabránit generování SLAAC adresy je možné pomocí nastavení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Autonomous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flag na 0. Bohužel ne všechny zařízení toto nastavení podporují!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4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/>
          </a:bodyPr>
          <a:lstStyle/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882677"/>
              </p:ext>
            </p:extLst>
          </p:nvPr>
        </p:nvGraphicFramePr>
        <p:xfrm>
          <a:off x="457200" y="1268761"/>
          <a:ext cx="8229600" cy="3493131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259759"/>
                <a:gridCol w="1278978"/>
                <a:gridCol w="1399023"/>
                <a:gridCol w="1645920"/>
                <a:gridCol w="1645920"/>
              </a:tblGrid>
              <a:tr h="429061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Autonomous</a:t>
                      </a:r>
                      <a:r>
                        <a:rPr lang="cs-CZ" dirty="0" smtClean="0"/>
                        <a:t> Flag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Managed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Options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DHCPv6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SLAAC</a:t>
                      </a:r>
                      <a:endParaRPr lang="cs-CZ" dirty="0"/>
                    </a:p>
                  </a:txBody>
                  <a:tcPr/>
                </a:tc>
              </a:tr>
              <a:tr h="612814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0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0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Žádná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b="1" dirty="0" smtClean="0"/>
                        <a:t>IP + DNS</a:t>
                      </a:r>
                      <a:r>
                        <a:rPr lang="en-US" sz="2800" b="1" dirty="0" smtClean="0"/>
                        <a:t>*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12814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0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IP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IP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12814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0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0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DNS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žádná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12814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0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b="1" dirty="0" smtClean="0"/>
                        <a:t>IP + DNS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Žádná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12814">
                <a:tc>
                  <a:txBody>
                    <a:bodyPr/>
                    <a:lstStyle/>
                    <a:p>
                      <a:pPr algn="ctr"/>
                      <a:r>
                        <a:rPr lang="cs-CZ" sz="28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b="1" dirty="0" smtClean="0"/>
                        <a:t>IP + DNS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b="1" dirty="0" smtClean="0"/>
                        <a:t>IP + DNS</a:t>
                      </a:r>
                      <a:r>
                        <a:rPr lang="en-US" sz="2800" b="1" dirty="0" smtClean="0"/>
                        <a:t>*</a:t>
                      </a:r>
                      <a:endParaRPr lang="cs-CZ" sz="28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331640" y="5013176"/>
            <a:ext cx="7147520" cy="1231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b="1" kern="1200">
                <a:solidFill>
                  <a:srgbClr val="77933C"/>
                </a:solidFill>
                <a:latin typeface="Candara" pitchFamily="34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b="1" kern="1200">
                <a:solidFill>
                  <a:srgbClr val="77933C"/>
                </a:solidFill>
                <a:latin typeface="Candara" pitchFamily="34" charset="0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b="1" kern="1200">
                <a:solidFill>
                  <a:srgbClr val="77933C"/>
                </a:solidFill>
                <a:latin typeface="Candara" pitchFamily="34" charset="0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b="1" kern="1200">
                <a:solidFill>
                  <a:srgbClr val="77933C"/>
                </a:solidFill>
                <a:latin typeface="Candara" pitchFamily="34" charset="0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 kern="1200">
                <a:solidFill>
                  <a:srgbClr val="77933C"/>
                </a:solidFill>
                <a:latin typeface="Candar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* DNS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dostanou pouze ti klienti, kteří implementovali RFC 6106, což NENÍ Windows!</a:t>
            </a: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32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/>
          </a:bodyPr>
          <a:lstStyle/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578534"/>
              </p:ext>
            </p:extLst>
          </p:nvPr>
        </p:nvGraphicFramePr>
        <p:xfrm>
          <a:off x="457199" y="1600200"/>
          <a:ext cx="8229600" cy="1180728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259759"/>
                <a:gridCol w="1278978"/>
                <a:gridCol w="1399023"/>
                <a:gridCol w="1645920"/>
                <a:gridCol w="1645920"/>
              </a:tblGrid>
              <a:tr h="486243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Autonomous</a:t>
                      </a:r>
                      <a:r>
                        <a:rPr lang="cs-CZ" dirty="0" smtClean="0"/>
                        <a:t> Flag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Managed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Options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DHCPv6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SLAAC</a:t>
                      </a:r>
                      <a:endParaRPr lang="cs-CZ" dirty="0"/>
                    </a:p>
                  </a:txBody>
                  <a:tcPr/>
                </a:tc>
              </a:tr>
              <a:tr h="694485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0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/>
                        <a:t>1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b="1" dirty="0" smtClean="0"/>
                        <a:t>DNS+IP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žádná</a:t>
                      </a:r>
                      <a:endParaRPr lang="cs-CZ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2924944"/>
            <a:ext cx="8021960" cy="3320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b="1" kern="1200">
                <a:solidFill>
                  <a:srgbClr val="77933C"/>
                </a:solidFill>
                <a:latin typeface="Candara" pitchFamily="34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b="1" kern="1200">
                <a:solidFill>
                  <a:srgbClr val="77933C"/>
                </a:solidFill>
                <a:latin typeface="Candara" pitchFamily="34" charset="0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b="1" kern="1200">
                <a:solidFill>
                  <a:srgbClr val="77933C"/>
                </a:solidFill>
                <a:latin typeface="Candara" pitchFamily="34" charset="0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b="1" kern="1200">
                <a:solidFill>
                  <a:srgbClr val="77933C"/>
                </a:solidFill>
                <a:latin typeface="Candara" pitchFamily="34" charset="0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b="1" kern="1200">
                <a:solidFill>
                  <a:srgbClr val="77933C"/>
                </a:solidFill>
                <a:latin typeface="Candar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Zdá se jako perfektní řešení ale nefunguje na všech OS – zejména ne na Android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platformě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…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  <a:hlinkClick r:id="rId3"/>
              </a:rPr>
              <a:t>http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  <a:hlinkClick r:id="rId3"/>
              </a:rPr>
              <a:t>://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  <a:hlinkClick r:id="rId3"/>
              </a:rPr>
              <a:t>en.wikipedia.org/wiki/Comparison_of_IPv6_support_in_operating_systems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6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Rozhodli jsme se přidělovat adresy pomocí DHCPv6.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DHCPv4 používá MAC adresy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DHCPv6 nepoužívá MAC adresy ale DUID (DHCP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Unique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Indentifier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)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Výhoda – pokud změním adaptér (např.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WiFi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/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Ethernet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) a jsem připojen do stejné sítě, vystupuji jako stále stejný uživatel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Nevýhoda – Generování je závisle na nastavení OS. Mění se s reinstalací (ve Windows) OS.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Pokud potřebuji okamžitě zjistit kdo je kdo, potřebuji další mechanismy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96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IPv6 a přidělování IP adres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SLAAC mechanismus ve výchozím nastavení Windows generuje pseudonáhodnou adresu pro Interface ID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Mechanismus EUI-64, který ji generuje z MAC adresy (abychom mohli jako provozovatel sítě lépe vyhledat klienta) není z důvodu ochrany soukromí aktivní (je možné ho aktivovat na klientovi dodatečně)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Zároveň ve Windows Vista, 7, 8… (nikoliv server edice) pro každou globální a ULA IPv6 adresu vygeneruje navíc další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Temporary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adresu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Používá se POUZE pro odchozí připojení a </a:t>
            </a:r>
            <a:r>
              <a:rPr lang="cs-CZ" u="sng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nevkládá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se do DNS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Mění se periodicky v závislosti na nastavených parametrech v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Router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Advertisment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Proto budou u adaptéru postupem času vidět „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expirované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“ IPv6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Temporary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adresy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0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IPv6 a </a:t>
            </a:r>
            <a:r>
              <a:rPr lang="cs-CZ" dirty="0" err="1" smtClean="0"/>
              <a:t>dualstack</a:t>
            </a:r>
            <a:endParaRPr lang="cs-CZ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Kdy Windows použije jakou IPv6 a kdy IPv4?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Komplexní proces rozhodování s mnoha proměnnými (počínaje verzí OS, konče konfigurací sítě)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&gt; </a:t>
            </a:r>
            <a:r>
              <a:rPr lang="cs-CZ" dirty="0" smtClean="0"/>
              <a:t>RFC </a:t>
            </a:r>
            <a:r>
              <a:rPr lang="cs-CZ" dirty="0"/>
              <a:t>6724 a RFC </a:t>
            </a:r>
            <a:r>
              <a:rPr lang="cs-CZ" dirty="0" smtClean="0"/>
              <a:t>3484</a:t>
            </a:r>
            <a:r>
              <a:rPr lang="en-US" dirty="0" smtClean="0"/>
              <a:t> </a:t>
            </a:r>
            <a:r>
              <a:rPr lang="cs-CZ" dirty="0" smtClean="0"/>
              <a:t>+ MS vylepšení </a:t>
            </a:r>
            <a:r>
              <a:rPr lang="cs-CZ" dirty="0"/>
              <a:t>v podobě </a:t>
            </a:r>
            <a:r>
              <a:rPr lang="cs-CZ" u="sng" dirty="0" smtClean="0"/>
              <a:t>NCSI</a:t>
            </a:r>
            <a:endParaRPr lang="cs-CZ" u="sng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Pozor – aplikace mohou mít vlastní logiku, např. Chrome, se pokusí připojit pomocí první IP, kterou dostal v DNS odpovědi a pokud nedostane odpověď během 300ms zkusí další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71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cs-CZ" dirty="0" smtClean="0"/>
          </a:p>
        </p:txBody>
      </p:sp>
      <p:sp>
        <p:nvSpPr>
          <p:cNvPr id="39938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lvl="1"/>
            <a:endParaRPr lang="cs-CZ" b="0" dirty="0" smtClean="0"/>
          </a:p>
          <a:p>
            <a:pPr lvl="1"/>
            <a:endParaRPr lang="cs-CZ" b="0" dirty="0" smtClean="0"/>
          </a:p>
          <a:p>
            <a:endParaRPr lang="cs-CZ" b="0" dirty="0" smtClean="0"/>
          </a:p>
        </p:txBody>
      </p:sp>
    </p:spTree>
    <p:extLst>
      <p:ext uri="{BB962C8B-B14F-4D97-AF65-F5344CB8AC3E}">
        <p14:creationId xmlns:p14="http://schemas.microsoft.com/office/powerpoint/2010/main" val="42455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DHCP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Dynamic Host Configuration Protocol (DHCP)</a:t>
            </a:r>
          </a:p>
          <a:p>
            <a:pPr lvl="1"/>
            <a:r>
              <a:rPr lang="cs-CZ" smtClean="0"/>
              <a:t>Automatická konfigurace IP</a:t>
            </a:r>
          </a:p>
          <a:p>
            <a:pPr lvl="1"/>
            <a:r>
              <a:rPr lang="cs-CZ" smtClean="0"/>
              <a:t>Jednodušší než ruční nastavení pro každý počítač (změny IP adres a dalších parametrů)</a:t>
            </a:r>
          </a:p>
          <a:p>
            <a:pPr lvl="1"/>
            <a:endParaRPr lang="cs-CZ" smtClean="0"/>
          </a:p>
          <a:p>
            <a:endParaRPr lang="cs-CZ" smtClean="0"/>
          </a:p>
          <a:p>
            <a:endParaRPr lang="cs-CZ" smtClean="0"/>
          </a:p>
          <a:p>
            <a:pPr lvl="1"/>
            <a:endParaRPr lang="cs-CZ" smtClean="0"/>
          </a:p>
          <a:p>
            <a:pPr lvl="1"/>
            <a:endParaRPr lang="cs-CZ" b="0" smtClean="0"/>
          </a:p>
          <a:p>
            <a:pPr lvl="1"/>
            <a:endParaRPr lang="cs-CZ" b="0" smtClean="0"/>
          </a:p>
          <a:p>
            <a:endParaRPr lang="cs-CZ" b="0" smtClean="0"/>
          </a:p>
        </p:txBody>
      </p:sp>
      <p:pic>
        <p:nvPicPr>
          <p:cNvPr id="409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76700"/>
            <a:ext cx="8980488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2240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Vygenerovat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ULA prefix - 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  <a:hlinkClick r:id="rId3"/>
              </a:rPr>
              <a:t>http://unique-local-ipv6.com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  <a:hlinkClick r:id="rId3"/>
              </a:rPr>
              <a:t>/</a:t>
            </a: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Nastavit DHCPv6 aby přiděloval klientům IP na ULA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Pozor – na pořadí konfigurace (stejné jako u IPv4 – nejprve statická IP pro server…)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Funguje ping mezi klienty?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Route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print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- /64 prefix nebo /128 prefix pro naši ULA síť?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Prefix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Advertisment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v DHCPv6 u Windows – nikoliv.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rgbClr val="FF0000"/>
                </a:solidFill>
                <a:sym typeface="Wingdings" pitchFamily="2" charset="2"/>
              </a:rPr>
              <a:t>Vždy je nutné kombinovat </a:t>
            </a:r>
            <a:r>
              <a:rPr lang="cs-CZ" dirty="0" err="1" smtClean="0">
                <a:solidFill>
                  <a:srgbClr val="FF0000"/>
                </a:solidFill>
                <a:sym typeface="Wingdings" pitchFamily="2" charset="2"/>
              </a:rPr>
              <a:t>Router</a:t>
            </a:r>
            <a:r>
              <a:rPr lang="cs-CZ" dirty="0" smtClean="0">
                <a:solidFill>
                  <a:srgbClr val="FF0000"/>
                </a:solidFill>
                <a:sym typeface="Wingdings" pitchFamily="2" charset="2"/>
              </a:rPr>
              <a:t> + DHCPv6!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  <a:hlinkClick r:id="rId4"/>
              </a:rPr>
              <a:t>http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  <a:hlinkClick r:id="rId4"/>
              </a:rPr>
              <a:t>://rakhesh.com/windows/enabling-ipv6-router-advertisements-on-windows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  <a:hlinkClick r:id="rId4"/>
              </a:rPr>
              <a:t>/</a:t>
            </a: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u="sng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80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DHCP a ARP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Ukázka reálného provozu s pomocí </a:t>
            </a:r>
            <a:r>
              <a:rPr lang="cs-CZ" dirty="0" err="1" smtClean="0"/>
              <a:t>WireSharku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sz="2000" dirty="0" smtClean="0"/>
          </a:p>
          <a:p>
            <a:r>
              <a:rPr lang="cs-CZ" sz="2000" dirty="0" smtClean="0">
                <a:hlinkClick r:id="rId2"/>
              </a:rPr>
              <a:t>http</a:t>
            </a:r>
            <a:r>
              <a:rPr lang="cs-CZ" sz="2000" dirty="0">
                <a:hlinkClick r:id="rId2"/>
              </a:rPr>
              <a:t>://www.keyboardbanger.com/dhcp-exposed/</a:t>
            </a:r>
            <a:endParaRPr lang="cs-CZ" sz="2000" dirty="0" smtClean="0"/>
          </a:p>
        </p:txBody>
      </p:sp>
      <p:pic>
        <p:nvPicPr>
          <p:cNvPr id="53253" name="Picture 5" descr="bootp_ar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708275"/>
            <a:ext cx="8748713" cy="1441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4922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DHCP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DHCP server si udržuje databázi IP, které může přidělovat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Jakmile IP přidělí klientovi (</a:t>
            </a:r>
            <a:r>
              <a:rPr lang="cs-CZ" dirty="0" err="1">
                <a:solidFill>
                  <a:schemeClr val="accent3">
                    <a:lumMod val="75000"/>
                  </a:schemeClr>
                </a:solidFill>
              </a:rPr>
              <a:t>L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ease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) označí ji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IP je přidělena na konkrétní časový úsek (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Lease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duration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V polovině tohoto úseku klient požádá DHCP server prodloužení  přidělení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Pokud není DHCP online, zkusí znovu v polovině zbývající doby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Pokud již uplynulo 87.5% celkové přidělené doby, začne hledat nový DHCP server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74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DHCP 4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 dirty="0" smtClean="0"/>
              <a:t>Klient může IP adresu uvolnit (</a:t>
            </a:r>
            <a:r>
              <a:rPr lang="cs-CZ" sz="2800" dirty="0" err="1" smtClean="0"/>
              <a:t>relase</a:t>
            </a:r>
            <a:r>
              <a:rPr lang="cs-CZ" sz="2800" dirty="0" smtClean="0"/>
              <a:t>), pokud tak neučiní, DHCP server ji po celou dobu trvání </a:t>
            </a:r>
            <a:r>
              <a:rPr lang="cs-CZ" sz="2800" dirty="0" err="1" smtClean="0"/>
              <a:t>Lease</a:t>
            </a:r>
            <a:r>
              <a:rPr lang="cs-CZ" sz="2800" dirty="0" smtClean="0"/>
              <a:t> </a:t>
            </a:r>
            <a:r>
              <a:rPr lang="cs-CZ" sz="2800" dirty="0" err="1" smtClean="0"/>
              <a:t>Duration</a:t>
            </a:r>
            <a:r>
              <a:rPr lang="cs-CZ" sz="2800" dirty="0" smtClean="0"/>
              <a:t> nikomu nepřidělí.</a:t>
            </a:r>
          </a:p>
          <a:p>
            <a:pPr lvl="1"/>
            <a:r>
              <a:rPr lang="cs-CZ" sz="2400" dirty="0" smtClean="0"/>
              <a:t>Tam kde se klienti často mění je vhodná kratší doba (např. </a:t>
            </a:r>
            <a:r>
              <a:rPr lang="cs-CZ" sz="2400" dirty="0" err="1" smtClean="0"/>
              <a:t>WiFi</a:t>
            </a:r>
            <a:r>
              <a:rPr lang="cs-CZ" sz="2400" dirty="0" smtClean="0"/>
              <a:t> či různé hot-spoty) jinak může dojít k vyčerpání dostupných adres</a:t>
            </a:r>
          </a:p>
          <a:p>
            <a:r>
              <a:rPr lang="cs-CZ" sz="2800" dirty="0" smtClean="0"/>
              <a:t>DHCP </a:t>
            </a:r>
            <a:r>
              <a:rPr lang="cs-CZ" sz="2800" dirty="0" err="1" smtClean="0"/>
              <a:t>Scope</a:t>
            </a:r>
            <a:r>
              <a:rPr lang="cs-CZ" sz="2800" dirty="0" smtClean="0"/>
              <a:t> – rozsah IP adres s parametry sítě (DNS, GW, </a:t>
            </a:r>
            <a:r>
              <a:rPr lang="cs-CZ" sz="2800" dirty="0" err="1" smtClean="0"/>
              <a:t>Lease</a:t>
            </a:r>
            <a:r>
              <a:rPr lang="cs-CZ" sz="2800" dirty="0" smtClean="0"/>
              <a:t> </a:t>
            </a:r>
            <a:r>
              <a:rPr lang="cs-CZ" sz="2800" dirty="0" err="1" smtClean="0"/>
              <a:t>Duration</a:t>
            </a:r>
            <a:r>
              <a:rPr lang="cs-CZ" sz="2800" dirty="0" smtClean="0"/>
              <a:t>, </a:t>
            </a:r>
            <a:r>
              <a:rPr lang="cs-CZ" sz="2800" dirty="0" err="1" smtClean="0"/>
              <a:t>Exclusion</a:t>
            </a:r>
            <a:r>
              <a:rPr lang="cs-CZ" sz="2800" dirty="0" smtClean="0"/>
              <a:t> </a:t>
            </a:r>
            <a:r>
              <a:rPr lang="cs-CZ" sz="2800" dirty="0" err="1" smtClean="0"/>
              <a:t>range</a:t>
            </a:r>
            <a:r>
              <a:rPr lang="cs-CZ" sz="2800" dirty="0" smtClean="0"/>
              <a:t>…)</a:t>
            </a:r>
          </a:p>
          <a:p>
            <a:r>
              <a:rPr lang="cs-CZ" sz="2800" dirty="0" smtClean="0"/>
              <a:t>Zpravidla se serverům definují statické IP adresy (pro případ výpadku DHCP)</a:t>
            </a:r>
          </a:p>
          <a:p>
            <a:endParaRPr lang="cs-CZ" dirty="0" smtClean="0"/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b="0" dirty="0" smtClean="0"/>
          </a:p>
          <a:p>
            <a:pPr lvl="1"/>
            <a:endParaRPr lang="cs-CZ" b="0" dirty="0" smtClean="0"/>
          </a:p>
          <a:p>
            <a:endParaRPr lang="cs-CZ" b="0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9950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DHCP </a:t>
            </a:r>
            <a:r>
              <a:rPr lang="en-US" dirty="0"/>
              <a:t>5</a:t>
            </a:r>
            <a:endParaRPr lang="cs-CZ" dirty="0" smtClean="0"/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 dirty="0" smtClean="0"/>
              <a:t>Co způsobí výpadek DHCP v síti? Jsou škody okamžité? </a:t>
            </a:r>
          </a:p>
          <a:p>
            <a:r>
              <a:rPr lang="cs-CZ" sz="2800" dirty="0" smtClean="0"/>
              <a:t>Až se budete učit na zkoušku – myslete na autorizaci DHCP v </a:t>
            </a:r>
            <a:r>
              <a:rPr lang="cs-CZ" sz="2800" dirty="0" err="1" smtClean="0"/>
              <a:t>Active</a:t>
            </a:r>
            <a:r>
              <a:rPr lang="cs-CZ" sz="2800" dirty="0" smtClean="0"/>
              <a:t> </a:t>
            </a:r>
            <a:r>
              <a:rPr lang="cs-CZ" sz="2800" dirty="0" err="1" smtClean="0"/>
              <a:t>Directory</a:t>
            </a:r>
            <a:r>
              <a:rPr lang="cs-CZ" sz="2800" dirty="0"/>
              <a:t>.</a:t>
            </a:r>
            <a:r>
              <a:rPr lang="cs-CZ" sz="2800" dirty="0" smtClean="0"/>
              <a:t> Kdy je </a:t>
            </a:r>
            <a:r>
              <a:rPr lang="cs-CZ" sz="2800" dirty="0" err="1" smtClean="0"/>
              <a:t>scope</a:t>
            </a:r>
            <a:r>
              <a:rPr lang="cs-CZ" sz="2800" dirty="0" smtClean="0"/>
              <a:t> aktivní – malá ikonka. Není nic snazšího než si to </a:t>
            </a:r>
            <a:r>
              <a:rPr lang="cs-CZ" sz="2800" smtClean="0"/>
              <a:t>otestovat…</a:t>
            </a:r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dirty="0" smtClean="0"/>
          </a:p>
          <a:p>
            <a:endParaRPr lang="cs-CZ" sz="2400" dirty="0" smtClean="0"/>
          </a:p>
          <a:p>
            <a:endParaRPr lang="cs-CZ" dirty="0" smtClean="0"/>
          </a:p>
          <a:p>
            <a:pPr lvl="1"/>
            <a:endParaRPr lang="cs-CZ" sz="2400" dirty="0" smtClean="0"/>
          </a:p>
          <a:p>
            <a:endParaRPr lang="cs-CZ" sz="2800" dirty="0" smtClean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b="0" dirty="0" smtClean="0"/>
          </a:p>
          <a:p>
            <a:pPr lvl="1"/>
            <a:endParaRPr lang="cs-CZ" b="0" dirty="0" smtClean="0"/>
          </a:p>
          <a:p>
            <a:endParaRPr lang="cs-CZ" b="0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61680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Demo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/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pPr lvl="1"/>
            <a:endParaRPr lang="cs-CZ" smtClean="0"/>
          </a:p>
          <a:p>
            <a:pPr lvl="1"/>
            <a:endParaRPr lang="cs-CZ" b="0" smtClean="0"/>
          </a:p>
          <a:p>
            <a:pPr lvl="1"/>
            <a:endParaRPr lang="cs-CZ" b="0" smtClean="0"/>
          </a:p>
          <a:p>
            <a:endParaRPr lang="cs-CZ" b="0" smtClean="0"/>
          </a:p>
        </p:txBody>
      </p:sp>
    </p:spTree>
    <p:extLst>
      <p:ext uri="{BB962C8B-B14F-4D97-AF65-F5344CB8AC3E}">
        <p14:creationId xmlns:p14="http://schemas.microsoft.com/office/powerpoint/2010/main" val="347109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Na VM s nejnižším portem nainstalujte roli DHCP server,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binding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na adaptér LAN.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Tedy nikoliv na adaptér WAN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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Na VM s druhým nejnižším portem taktéž nainstalujte roli DHCP server,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binding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stejně.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Zajistěte, aby jeden DHCP server přiděloval IP na LAN adaptéru z rozsahu 10.10.10.100-10.10.10.200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Pro VM s nejvyšší portem vytvořte rezervaci na IP 10.10.10.50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Ověřte, že všechny vaše VM mohou mezi sebou komunikovat pomocí adaptérů LAN a mají IP ze správného rozsahu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20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3000619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TS030006198</Template>
  <TotalTime>0</TotalTime>
  <Words>1812</Words>
  <Application>Microsoft Office PowerPoint</Application>
  <PresentationFormat>On-screen Show (4:3)</PresentationFormat>
  <Paragraphs>462</Paragraphs>
  <Slides>30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Candara</vt:lpstr>
      <vt:lpstr>Wingdings</vt:lpstr>
      <vt:lpstr>TS030006198</vt:lpstr>
      <vt:lpstr>Správa systému MS Windows II</vt:lpstr>
      <vt:lpstr>DHCP</vt:lpstr>
      <vt:lpstr>DHCP</vt:lpstr>
      <vt:lpstr>DHCP a ARP</vt:lpstr>
      <vt:lpstr>DHCP 3</vt:lpstr>
      <vt:lpstr>DHCP 4</vt:lpstr>
      <vt:lpstr>DHCP 5</vt:lpstr>
      <vt:lpstr>Demo</vt:lpstr>
      <vt:lpstr>Úkoly 1</vt:lpstr>
      <vt:lpstr>DHCP PowerShell</vt:lpstr>
      <vt:lpstr>Case study</vt:lpstr>
      <vt:lpstr>Case study</vt:lpstr>
      <vt:lpstr>IPv6</vt:lpstr>
      <vt:lpstr>IPv6 přehled</vt:lpstr>
      <vt:lpstr>Terminologie</vt:lpstr>
      <vt:lpstr>IPv6 a přidělování IP adres</vt:lpstr>
      <vt:lpstr>IPv6 a přidělování IP adres 2</vt:lpstr>
      <vt:lpstr>IPv6 a přidělování IP adres 3</vt:lpstr>
      <vt:lpstr>IPv6 a přidělování IP adres 4</vt:lpstr>
      <vt:lpstr>IPv6 a přidělování IP adres 5</vt:lpstr>
      <vt:lpstr>IPv6 a přidělování IP adres 6</vt:lpstr>
      <vt:lpstr>IPv6 a přidělování IP adres 7</vt:lpstr>
      <vt:lpstr>IPv6 a přidělování IP adres 8</vt:lpstr>
      <vt:lpstr>IPv6 a přidělování IP adres 9</vt:lpstr>
      <vt:lpstr>IPv6 a přidělování IP adres 10</vt:lpstr>
      <vt:lpstr>IPv6 a přidělování IP adres 11</vt:lpstr>
      <vt:lpstr>IPv6 a přidělování IP adres 12</vt:lpstr>
      <vt:lpstr>IPv6 a dualstack</vt:lpstr>
      <vt:lpstr>Demo</vt:lpstr>
      <vt:lpstr>Úkol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Správa systému MS Windows II</dc:title>
  <dc:creator/>
  <cp:lastModifiedBy/>
  <cp:revision>22</cp:revision>
  <dcterms:created xsi:type="dcterms:W3CDTF">2012-02-27T08:49:00Z</dcterms:created>
  <dcterms:modified xsi:type="dcterms:W3CDTF">2016-02-29T10:06:13Z</dcterms:modified>
  <cp:version/>
</cp:coreProperties>
</file>