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794" r:id="rId2"/>
    <p:sldId id="614" r:id="rId3"/>
    <p:sldId id="636" r:id="rId4"/>
    <p:sldId id="620" r:id="rId5"/>
    <p:sldId id="633" r:id="rId6"/>
    <p:sldId id="638" r:id="rId7"/>
    <p:sldId id="694" r:id="rId8"/>
    <p:sldId id="671" r:id="rId9"/>
    <p:sldId id="695" r:id="rId10"/>
    <p:sldId id="696" r:id="rId11"/>
    <p:sldId id="717" r:id="rId12"/>
    <p:sldId id="673" r:id="rId13"/>
    <p:sldId id="674" r:id="rId14"/>
    <p:sldId id="676" r:id="rId15"/>
    <p:sldId id="677" r:id="rId16"/>
    <p:sldId id="678" r:id="rId17"/>
    <p:sldId id="704" r:id="rId18"/>
    <p:sldId id="702" r:id="rId19"/>
    <p:sldId id="727" r:id="rId20"/>
    <p:sldId id="700" r:id="rId21"/>
    <p:sldId id="685" r:id="rId22"/>
    <p:sldId id="686" r:id="rId23"/>
    <p:sldId id="687" r:id="rId24"/>
    <p:sldId id="705" r:id="rId25"/>
    <p:sldId id="688" r:id="rId26"/>
    <p:sldId id="689" r:id="rId27"/>
    <p:sldId id="716" r:id="rId28"/>
    <p:sldId id="642" r:id="rId29"/>
    <p:sldId id="664" r:id="rId30"/>
    <p:sldId id="643" r:id="rId31"/>
    <p:sldId id="712" r:id="rId32"/>
    <p:sldId id="773" r:id="rId33"/>
    <p:sldId id="720" r:id="rId34"/>
    <p:sldId id="713" r:id="rId35"/>
    <p:sldId id="715" r:id="rId36"/>
    <p:sldId id="785" r:id="rId37"/>
    <p:sldId id="786" r:id="rId38"/>
    <p:sldId id="787" r:id="rId39"/>
    <p:sldId id="788" r:id="rId40"/>
    <p:sldId id="789" r:id="rId41"/>
    <p:sldId id="790" r:id="rId42"/>
    <p:sldId id="791" r:id="rId43"/>
    <p:sldId id="792" r:id="rId44"/>
    <p:sldId id="793" r:id="rId45"/>
    <p:sldId id="652" r:id="rId46"/>
    <p:sldId id="745" r:id="rId47"/>
    <p:sldId id="622" r:id="rId48"/>
    <p:sldId id="746" r:id="rId49"/>
    <p:sldId id="644" r:id="rId50"/>
    <p:sldId id="670" r:id="rId51"/>
    <p:sldId id="721" r:id="rId52"/>
    <p:sldId id="736" r:id="rId53"/>
    <p:sldId id="739" r:id="rId54"/>
    <p:sldId id="738" r:id="rId55"/>
    <p:sldId id="770" r:id="rId56"/>
    <p:sldId id="771" r:id="rId57"/>
    <p:sldId id="769" r:id="rId58"/>
    <p:sldId id="742" r:id="rId59"/>
    <p:sldId id="628" r:id="rId60"/>
    <p:sldId id="722" r:id="rId61"/>
    <p:sldId id="735" r:id="rId62"/>
    <p:sldId id="784" r:id="rId63"/>
    <p:sldId id="719" r:id="rId64"/>
    <p:sldId id="718" r:id="rId65"/>
    <p:sldId id="726" r:id="rId66"/>
    <p:sldId id="706" r:id="rId67"/>
    <p:sldId id="744" r:id="rId68"/>
    <p:sldId id="723" r:id="rId69"/>
    <p:sldId id="699" r:id="rId70"/>
    <p:sldId id="743" r:id="rId71"/>
    <p:sldId id="698" r:id="rId72"/>
    <p:sldId id="772" r:id="rId73"/>
  </p:sldIdLst>
  <p:sldSz cx="9144000" cy="6858000" type="screen4x3"/>
  <p:notesSz cx="6858000" cy="987425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270" autoAdjust="0"/>
    <p:restoredTop sz="91367" autoAdjust="0"/>
  </p:normalViewPr>
  <p:slideViewPr>
    <p:cSldViewPr>
      <p:cViewPr varScale="1">
        <p:scale>
          <a:sx n="101" d="100"/>
          <a:sy n="101" d="100"/>
        </p:scale>
        <p:origin x="15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11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547" cy="493792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3853" y="2"/>
            <a:ext cx="2972547" cy="493792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21.02.2017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3853" y="9402339"/>
            <a:ext cx="2972547" cy="470323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378871"/>
            <a:ext cx="2972547" cy="493791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2547" cy="493792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3853" y="2"/>
            <a:ext cx="2972547" cy="493792"/>
          </a:xfrm>
          <a:prstGeom prst="rect">
            <a:avLst/>
          </a:prstGeom>
        </p:spPr>
        <p:txBody>
          <a:bodyPr vert="horz" lIns="92148" tIns="46074" rIns="92148" bIns="460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21.02.2017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8" tIns="46074" rIns="92148" bIns="46074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482" y="4690230"/>
            <a:ext cx="5487041" cy="4444127"/>
          </a:xfrm>
          <a:prstGeom prst="rect">
            <a:avLst/>
          </a:prstGeom>
        </p:spPr>
        <p:txBody>
          <a:bodyPr vert="horz" lIns="92148" tIns="46074" rIns="92148" bIns="46074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8871"/>
            <a:ext cx="2972547" cy="493791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3853" y="9378871"/>
            <a:ext cx="2972547" cy="493791"/>
          </a:xfrm>
          <a:prstGeom prst="rect">
            <a:avLst/>
          </a:prstGeom>
        </p:spPr>
        <p:txBody>
          <a:bodyPr vert="horz" lIns="92148" tIns="46074" rIns="92148" bIns="460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846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3A7963F5-7A64-4A3F-A54D-268BEEF39892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64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93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4925" y="719138"/>
            <a:ext cx="4772025" cy="35782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93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8333" y="4536093"/>
            <a:ext cx="5903454" cy="42992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rIns="95756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03173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3C449F82-3326-4D38-80B8-0EEF4AAD7E6B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66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24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4925" y="719138"/>
            <a:ext cx="4772025" cy="35782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24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8333" y="4536093"/>
            <a:ext cx="5903454" cy="42992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rIns="95756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80440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718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761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Problem: how to get</a:t>
            </a:r>
            <a:r>
              <a:rPr lang="en-US" baseline="0" dirty="0"/>
              <a:t> key where is necessary?</a:t>
            </a:r>
          </a:p>
          <a:p>
            <a:r>
              <a:rPr lang="en-US" baseline="0" dirty="0"/>
              <a:t> - generate on device</a:t>
            </a:r>
          </a:p>
          <a:p>
            <a:r>
              <a:rPr lang="en-US" baseline="0" dirty="0"/>
              <a:t> - import into device (securely)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A1809-5DDD-4ECB-9F89-CAEB4B28ADA4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73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452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AA95C7-00E6-4327-BFB8-A0A683E93892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1300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60438" y="741363"/>
            <a:ext cx="4938712" cy="37036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0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098" y="4690595"/>
            <a:ext cx="5485805" cy="44456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395" tIns="46197" rIns="92395" bIns="46197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82198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37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603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defTabSz="469900" eaLnBrk="0" hangingPunct="0"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69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58825" algn="l"/>
                <a:tab pos="1516063" algn="l"/>
                <a:tab pos="2274888" algn="l"/>
                <a:tab pos="30321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fld id="{6A740EA9-296E-405E-A84F-088AB6538329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/>
              <a:t>31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221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4925" y="719138"/>
            <a:ext cx="4772025" cy="35782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221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38333" y="4536093"/>
            <a:ext cx="5903454" cy="42992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5756" rIns="95756" anchor="ctr"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94433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to attack:</a:t>
            </a:r>
          </a:p>
          <a:p>
            <a:pPr marL="171450" indent="-171450">
              <a:buFontTx/>
              <a:buChar char="-"/>
            </a:pPr>
            <a:r>
              <a:rPr lang="en-GB" dirty="0"/>
              <a:t>What if you have debugger?</a:t>
            </a:r>
          </a:p>
          <a:p>
            <a:pPr marL="171450" indent="-171450">
              <a:buFontTx/>
              <a:buChar char="-"/>
            </a:pPr>
            <a:r>
              <a:rPr lang="en-GB" dirty="0"/>
              <a:t>What if you have just breakpoint inside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d_j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 condition?</a:t>
            </a:r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558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4000" y="476672"/>
            <a:ext cx="5753925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4000" y="3284984"/>
            <a:ext cx="5724184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504000" y="5254005"/>
            <a:ext cx="5724184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5328592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21.2.2017</a:t>
            </a:r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99377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68313" y="1412875"/>
            <a:ext cx="8424862" cy="2335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8313" y="3900488"/>
            <a:ext cx="8424862" cy="2336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A3E5AF-C1CA-4A1B-92E6-5F4C16677ED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179388" y="6477000"/>
            <a:ext cx="61928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cs-CZ"/>
              <a:t>| PV204 Trusted element 21.2.2017</a:t>
            </a:r>
          </a:p>
        </p:txBody>
      </p:sp>
    </p:spTree>
    <p:extLst>
      <p:ext uri="{BB962C8B-B14F-4D97-AF65-F5344CB8AC3E}">
        <p14:creationId xmlns:p14="http://schemas.microsoft.com/office/powerpoint/2010/main" val="517458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413" cy="99377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68313" y="1412875"/>
            <a:ext cx="4135437" cy="48244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6150" y="1412875"/>
            <a:ext cx="4137025" cy="48244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A17F67-ECC1-4A64-BAC1-6F22A261F2B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179388" y="6477000"/>
            <a:ext cx="6192837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cs-CZ"/>
              <a:t>| PV204 Trusted element 21.2.2017</a:t>
            </a:r>
          </a:p>
        </p:txBody>
      </p:sp>
    </p:spTree>
    <p:extLst>
      <p:ext uri="{BB962C8B-B14F-4D97-AF65-F5344CB8AC3E}">
        <p14:creationId xmlns:p14="http://schemas.microsoft.com/office/powerpoint/2010/main" val="303650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21.2.2017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6369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4032448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21.2.2017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4000" y="1844824"/>
            <a:ext cx="3956248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21.2.2017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8864" y="1916832"/>
            <a:ext cx="4040188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8864" y="2556594"/>
            <a:ext cx="4040188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06689" y="1916832"/>
            <a:ext cx="4041775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06689" y="2556594"/>
            <a:ext cx="4041775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21.2.2017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21.2.2017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21.2.2017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916831"/>
            <a:ext cx="3008313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21.2.2017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052735"/>
            <a:ext cx="54864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21.2.2017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503238" y="908720"/>
            <a:ext cx="82296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3238" y="1871663"/>
            <a:ext cx="82296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03238" y="6573838"/>
            <a:ext cx="396875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| PV204 Trusted element 21.2.2017</a:t>
            </a:r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5" r:id="rId11"/>
    <p:sldLayoutId id="2147483746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youtu.be/w7PT0nrK2BE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.duke.edu/~rgb/General/dieharder.php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rocs-muni/PowerTraceSimulator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1.png"/><Relationship Id="rId7" Type="http://schemas.openxmlformats.org/officeDocument/2006/relationships/image" Target="../media/image5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s://crypto.stanford.edu/~dabo/papers/ssl-timing.pdf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www.openssl.org/news/secadv_20030317.txt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16/129.pdf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s://www.tau.ac.il/~tromer/papers/acoustic-20131218.pdf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cr.yp.to/antiforgery/cachetiming-20050414.pdf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ciencedirect.com/science/journal/15710661/157/3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edisct1/libsodium" TargetMode="External"/><Relationship Id="rId2" Type="http://schemas.openxmlformats.org/officeDocument/2006/relationships/hyperlink" Target="https://cr.yp.to/highspeed/coolnacl-2012072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bedded.com/print/4409695" TargetMode="External"/><Relationship Id="rId2" Type="http://schemas.openxmlformats.org/officeDocument/2006/relationships/hyperlink" Target="http://www.embedded.com/print/440843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direct.com/science/journal/15710661/157/3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>
          <a:xfrm>
            <a:off x="332298" y="1214437"/>
            <a:ext cx="6723979" cy="1404938"/>
          </a:xfrm>
        </p:spPr>
        <p:txBody>
          <a:bodyPr>
            <a:normAutofit/>
          </a:bodyPr>
          <a:lstStyle/>
          <a:p>
            <a:r>
              <a:rPr lang="en-US" altLang="en-US" dirty="0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332296" y="3320655"/>
            <a:ext cx="8398166" cy="810815"/>
          </a:xfrm>
        </p:spPr>
        <p:txBody>
          <a:bodyPr>
            <a:normAutofit/>
          </a:bodyPr>
          <a:lstStyle/>
          <a:p>
            <a:r>
              <a:rPr lang="en-GB" dirty="0"/>
              <a:t>Trusted element, side channels attacks</a:t>
            </a:r>
          </a:p>
        </p:txBody>
      </p:sp>
      <p:sp>
        <p:nvSpPr>
          <p:cNvPr id="3076" name="Zástupný symbol pro text 3"/>
          <p:cNvSpPr>
            <a:spLocks noGrp="1"/>
          </p:cNvSpPr>
          <p:nvPr>
            <p:ph type="body" idx="10"/>
          </p:nvPr>
        </p:nvSpPr>
        <p:spPr>
          <a:xfrm>
            <a:off x="251520" y="5229572"/>
            <a:ext cx="8560184" cy="647700"/>
          </a:xfrm>
        </p:spPr>
        <p:txBody>
          <a:bodyPr/>
          <a:lstStyle/>
          <a:p>
            <a:r>
              <a:rPr lang="en-US" dirty="0"/>
              <a:t>Petr </a:t>
            </a:r>
            <a:r>
              <a:rPr lang="cs-CZ" dirty="0" err="1"/>
              <a:t>Švenda</a:t>
            </a:r>
            <a:r>
              <a:rPr lang="en-GB" dirty="0"/>
              <a:t> </a:t>
            </a:r>
          </a:p>
          <a:p>
            <a:endParaRPr lang="cs-CZ" sz="300" dirty="0"/>
          </a:p>
          <a:p>
            <a:r>
              <a:rPr lang="en-GB" i="1" dirty="0"/>
              <a:t>      </a:t>
            </a:r>
            <a:r>
              <a:rPr lang="cs-CZ" i="1" dirty="0"/>
              <a:t>svenda@fi.muni.cz</a:t>
            </a:r>
            <a:r>
              <a:rPr lang="en-GB" i="1" dirty="0"/>
              <a:t>        @</a:t>
            </a:r>
            <a:r>
              <a:rPr lang="en-GB" i="1" dirty="0" err="1"/>
              <a:t>rngsec</a:t>
            </a:r>
            <a:r>
              <a:rPr lang="en-GB" i="1" dirty="0"/>
              <a:t>      </a:t>
            </a:r>
          </a:p>
          <a:p>
            <a:r>
              <a:rPr lang="en-GB" dirty="0"/>
              <a:t>      https://crocs.fi.muni.cz/people/svenda</a:t>
            </a:r>
            <a:endParaRPr lang="en-GB" i="1" dirty="0"/>
          </a:p>
          <a:p>
            <a:r>
              <a:rPr lang="en-US" dirty="0"/>
              <a:t>Faculty of Informatics, Masaryk University</a:t>
            </a:r>
            <a:r>
              <a:rPr lang="cs-CZ" dirty="0"/>
              <a:t>, Czech Republic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188274"/>
            <a:ext cx="479636" cy="47963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299933"/>
            <a:ext cx="256319" cy="25631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524" y="5590592"/>
            <a:ext cx="283376" cy="28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6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00"/>
    </mc:Choice>
    <mc:Fallback xmlns="">
      <p:transition spd="slow" advTm="116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Trustworthy system (computer)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“Computer system where software, hardware, and procedures are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secure, available and functional and adhere to security practices</a:t>
            </a:r>
            <a:r>
              <a:rPr lang="en-US" i="1" dirty="0"/>
              <a:t>” </a:t>
            </a:r>
            <a:r>
              <a:rPr lang="en-US" dirty="0"/>
              <a:t>(</a:t>
            </a:r>
            <a:r>
              <a:rPr lang="en-GB" dirty="0"/>
              <a:t>Black's Law Dict.)</a:t>
            </a:r>
            <a:endParaRPr lang="en-US" i="1" dirty="0"/>
          </a:p>
          <a:p>
            <a:r>
              <a:rPr lang="en-US" dirty="0"/>
              <a:t>User have reasons to trust reasonably</a:t>
            </a:r>
          </a:p>
          <a:p>
            <a:r>
              <a:rPr lang="en-US" dirty="0"/>
              <a:t>Trustworthiness is subjective</a:t>
            </a:r>
          </a:p>
          <a:p>
            <a:pPr lvl="1"/>
            <a:r>
              <a:rPr lang="en-US" dirty="0"/>
              <a:t>Limited interface and hardware protections can increase trustworthiness (e.g., a</a:t>
            </a:r>
            <a:r>
              <a:rPr lang="en-US" sz="2400" dirty="0"/>
              <a:t>ppend-only log server</a:t>
            </a:r>
            <a:r>
              <a:rPr lang="en-US" dirty="0"/>
              <a:t>)</a:t>
            </a:r>
          </a:p>
          <a:p>
            <a:r>
              <a:rPr lang="en-US" dirty="0"/>
              <a:t>Example: Payment card - Trusted? Trustworthy?</a:t>
            </a:r>
          </a:p>
          <a:p>
            <a:endParaRPr lang="en-US" sz="1800" dirty="0"/>
          </a:p>
          <a:p>
            <a:r>
              <a:rPr lang="en-US" i="1" dirty="0"/>
              <a:t>Trusted</a:t>
            </a:r>
            <a:r>
              <a:rPr lang="en-US" dirty="0"/>
              <a:t> does not mean automatically </a:t>
            </a:r>
            <a:r>
              <a:rPr lang="en-US" i="1" dirty="0"/>
              <a:t>Trustworthy</a:t>
            </a:r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759663"/>
            <a:ext cx="621665" cy="621665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95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Trusted computing base (TCB)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The set of all hardware, firmware, and/or software components that are critical to its security</a:t>
            </a:r>
          </a:p>
          <a:p>
            <a:r>
              <a:rPr lang="en-GB" sz="2400" dirty="0"/>
              <a:t>The vulnerabilities inside TCB might breach the security properties of the entire system</a:t>
            </a:r>
          </a:p>
          <a:p>
            <a:pPr lvl="1"/>
            <a:r>
              <a:rPr lang="en-GB" sz="2000" dirty="0"/>
              <a:t>E.g., server hardware + virtualization (VM) software</a:t>
            </a:r>
          </a:p>
          <a:p>
            <a:r>
              <a:rPr lang="en-GB" sz="2400" dirty="0"/>
              <a:t>The boundary of TCB is relevant to usage scenario</a:t>
            </a:r>
          </a:p>
          <a:p>
            <a:pPr lvl="1"/>
            <a:r>
              <a:rPr lang="en-GB" sz="2000" dirty="0"/>
              <a:t>TCB for datacentre admin is around </a:t>
            </a:r>
            <a:r>
              <a:rPr lang="en-GB" sz="2000" dirty="0" err="1"/>
              <a:t>hw</a:t>
            </a:r>
            <a:r>
              <a:rPr lang="en-GB" sz="2000" dirty="0"/>
              <a:t> + VM (to protect against compromise of underlying hardware and services)</a:t>
            </a:r>
          </a:p>
          <a:p>
            <a:pPr lvl="1"/>
            <a:r>
              <a:rPr lang="en-GB" sz="2000" dirty="0"/>
              <a:t>TCB for web server client also contains Apache web server</a:t>
            </a:r>
          </a:p>
          <a:p>
            <a:r>
              <a:rPr lang="en-GB" sz="2400" dirty="0"/>
              <a:t>Very important factor is size and attack surface of TCB</a:t>
            </a:r>
          </a:p>
          <a:p>
            <a:pPr lvl="1"/>
            <a:r>
              <a:rPr lang="en-GB" sz="2000" dirty="0"/>
              <a:t>Bigger size implies more space for bugs and vulnerabilities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92068" y="6112153"/>
            <a:ext cx="565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https://en.wikipedia.org/wiki/Trusted_computing_base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257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435280" cy="1143000"/>
          </a:xfrm>
        </p:spPr>
        <p:txBody>
          <a:bodyPr/>
          <a:lstStyle/>
          <a:p>
            <a:r>
              <a:rPr lang="en-US" altLang="cs-CZ" dirty="0"/>
              <a:t>Cryptography on client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7012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Skupina 11"/>
          <p:cNvGrpSpPr/>
          <p:nvPr/>
        </p:nvGrpSpPr>
        <p:grpSpPr>
          <a:xfrm>
            <a:off x="293452" y="1988840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5" descr="D:\Documents\Obrázky\is2\Key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712628" y="4401977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88434"/>
            <a:ext cx="1436508" cy="1436508"/>
          </a:xfrm>
          <a:prstGeom prst="rect">
            <a:avLst/>
          </a:prstGeom>
        </p:spPr>
      </p:pic>
      <p:pic>
        <p:nvPicPr>
          <p:cNvPr id="18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58280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771250" y="4238577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617" y="2672430"/>
            <a:ext cx="1436508" cy="143650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5193650" y="5085184"/>
            <a:ext cx="39148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Which parts are trusted?</a:t>
            </a:r>
            <a:endParaRPr lang="cs-CZ" sz="2000" dirty="0"/>
          </a:p>
          <a:p>
            <a:r>
              <a:rPr lang="en-US" sz="2000" dirty="0"/>
              <a:t>What are threads?</a:t>
            </a:r>
          </a:p>
          <a:p>
            <a:r>
              <a:rPr lang="en-US" sz="2000" dirty="0"/>
              <a:t>What are attacker models?</a:t>
            </a:r>
          </a:p>
          <a:p>
            <a:r>
              <a:rPr lang="en-US" sz="2000" dirty="0"/>
              <a:t>What is trusted computing base?</a:t>
            </a:r>
          </a:p>
        </p:txBody>
      </p:sp>
      <p:pic>
        <p:nvPicPr>
          <p:cNvPr id="16" name="Picture 5" descr="D:\Documents\Obrazky\questi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62" y="5273897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344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22031 0.2560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579296" cy="1143000"/>
          </a:xfrm>
        </p:spPr>
        <p:txBody>
          <a:bodyPr>
            <a:normAutofit/>
          </a:bodyPr>
          <a:lstStyle/>
          <a:p>
            <a:r>
              <a:rPr lang="en-US" altLang="cs-CZ" dirty="0"/>
              <a:t>On client, but with secure hardware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99" y="3228874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Skupina 11"/>
          <p:cNvGrpSpPr/>
          <p:nvPr/>
        </p:nvGrpSpPr>
        <p:grpSpPr>
          <a:xfrm>
            <a:off x="482787" y="1871009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236" y="2008226"/>
            <a:ext cx="1436508" cy="1436508"/>
          </a:xfrm>
          <a:prstGeom prst="rect">
            <a:avLst/>
          </a:prstGeom>
        </p:spPr>
      </p:pic>
      <p:pic>
        <p:nvPicPr>
          <p:cNvPr id="24" name="Picture 7" descr="D:\Documents\Obrázky\SmartCard\sim-card-md_gre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44" y="5125654"/>
            <a:ext cx="1074216" cy="139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Documents\Obrázky\is2\Key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789593" y="4266621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552" y="4022167"/>
            <a:ext cx="1106024" cy="1106024"/>
          </a:xfrm>
          <a:prstGeom prst="rect">
            <a:avLst/>
          </a:prstGeom>
        </p:spPr>
      </p:pic>
      <p:pic>
        <p:nvPicPr>
          <p:cNvPr id="18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799" y="3228874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5193650" y="3257689"/>
            <a:ext cx="39148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Which parts are trusted?</a:t>
            </a:r>
            <a:endParaRPr lang="cs-CZ" sz="2000" dirty="0"/>
          </a:p>
          <a:p>
            <a:r>
              <a:rPr lang="en-US" sz="2000" dirty="0"/>
              <a:t>What are threads?</a:t>
            </a:r>
          </a:p>
          <a:p>
            <a:r>
              <a:rPr lang="en-US" sz="2000" dirty="0"/>
              <a:t>What are attacker models?</a:t>
            </a:r>
          </a:p>
          <a:p>
            <a:r>
              <a:rPr lang="en-US" sz="2000" dirty="0"/>
              <a:t>What is trusted computing base?</a:t>
            </a:r>
          </a:p>
        </p:txBody>
      </p:sp>
      <p:pic>
        <p:nvPicPr>
          <p:cNvPr id="19" name="Picture 5" descr="D:\Documents\Obrazky\questi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62" y="3446402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095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022E-16 L 0.33785 0.1398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92" y="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50382 0.4342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2611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435280" cy="1143000"/>
          </a:xfrm>
        </p:spPr>
        <p:txBody>
          <a:bodyPr/>
          <a:lstStyle/>
          <a:p>
            <a:r>
              <a:rPr lang="en-US" altLang="cs-CZ" dirty="0"/>
              <a:t>Cryptography in cloud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2598171" y="3822458"/>
            <a:ext cx="1152128" cy="12241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642877" y="4418044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1424596" y="4754307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52" y="4541523"/>
            <a:ext cx="1106024" cy="1106024"/>
          </a:xfrm>
          <a:prstGeom prst="rect">
            <a:avLst/>
          </a:prstGeom>
        </p:spPr>
      </p:pic>
      <p:pic>
        <p:nvPicPr>
          <p:cNvPr id="41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Skupina 15"/>
          <p:cNvGrpSpPr/>
          <p:nvPr/>
        </p:nvGrpSpPr>
        <p:grpSpPr>
          <a:xfrm>
            <a:off x="7050033" y="1916955"/>
            <a:ext cx="1592630" cy="1592630"/>
            <a:chOff x="7050033" y="1916955"/>
            <a:chExt cx="1592630" cy="1592630"/>
          </a:xfrm>
        </p:grpSpPr>
        <p:pic>
          <p:nvPicPr>
            <p:cNvPr id="42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050033" y="19169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202433" y="20693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354833" y="22217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507233" y="23741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7659633" y="2526555"/>
              <a:ext cx="983030" cy="983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3241773" y="3501008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WS API: JSON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5054461" y="4985827"/>
            <a:ext cx="39148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Which parts are trusted?</a:t>
            </a:r>
            <a:endParaRPr lang="cs-CZ" sz="2000" dirty="0"/>
          </a:p>
          <a:p>
            <a:r>
              <a:rPr lang="en-US" sz="2000" dirty="0"/>
              <a:t>What are threads?</a:t>
            </a:r>
          </a:p>
          <a:p>
            <a:r>
              <a:rPr lang="en-US" sz="2000" dirty="0"/>
              <a:t>What are attacker models?</a:t>
            </a:r>
          </a:p>
          <a:p>
            <a:r>
              <a:rPr lang="en-US" sz="2000" dirty="0"/>
              <a:t>What is trusted computing base?</a:t>
            </a:r>
          </a:p>
        </p:txBody>
      </p:sp>
      <p:pic>
        <p:nvPicPr>
          <p:cNvPr id="22" name="Picture 5" descr="D:\Documents\Obrazky\questi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373" y="5174540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004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35347 -0.3277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74" y="-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34566 -0.3347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74" y="-1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26114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435280" cy="1143000"/>
          </a:xfrm>
        </p:spPr>
        <p:txBody>
          <a:bodyPr/>
          <a:lstStyle/>
          <a:p>
            <a:r>
              <a:rPr lang="en-US" altLang="cs-CZ" dirty="0"/>
              <a:t>Cryptography in cloud in secure hardware</a:t>
            </a:r>
            <a:endParaRPr lang="cs-CZ" dirty="0"/>
          </a:p>
        </p:txBody>
      </p:sp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4167619" y="1988840"/>
            <a:ext cx="1844541" cy="1844541"/>
            <a:chOff x="6027172" y="1347974"/>
            <a:chExt cx="1844541" cy="1844541"/>
          </a:xfrm>
        </p:grpSpPr>
        <p:pic>
          <p:nvPicPr>
            <p:cNvPr id="22" name="Picture 2" descr="D:\Documents\Obrazky\is2\Home-Server-ico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7172" y="1347974"/>
              <a:ext cx="1844541" cy="1844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5" y="1721480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4" y="2062509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996895" y="2410166"/>
              <a:ext cx="491514" cy="4915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52" y="4541523"/>
            <a:ext cx="1106024" cy="1106024"/>
          </a:xfrm>
          <a:prstGeom prst="rect">
            <a:avLst/>
          </a:prstGeom>
        </p:spPr>
      </p:pic>
      <p:cxnSp>
        <p:nvCxnSpPr>
          <p:cNvPr id="14" name="Přímá spojnice 13"/>
          <p:cNvCxnSpPr/>
          <p:nvPr/>
        </p:nvCxnSpPr>
        <p:spPr>
          <a:xfrm flipV="1">
            <a:off x="2598171" y="3154138"/>
            <a:ext cx="1941124" cy="1892456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/>
          <p:nvPr/>
        </p:nvGrpSpPr>
        <p:grpSpPr>
          <a:xfrm>
            <a:off x="4265958" y="2374415"/>
            <a:ext cx="1106024" cy="1171196"/>
            <a:chOff x="642877" y="4418044"/>
            <a:chExt cx="1106024" cy="1171196"/>
          </a:xfrm>
        </p:grpSpPr>
        <p:pic>
          <p:nvPicPr>
            <p:cNvPr id="27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77" y="4418044"/>
              <a:ext cx="1106024" cy="1106024"/>
            </a:xfrm>
            <a:prstGeom prst="rect">
              <a:avLst/>
            </a:prstGeom>
          </p:spPr>
        </p:pic>
        <p:pic>
          <p:nvPicPr>
            <p:cNvPr id="2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214" y="4957790"/>
              <a:ext cx="631450" cy="631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ovéPole 2"/>
          <p:cNvSpPr txBox="1"/>
          <p:nvPr/>
        </p:nvSpPr>
        <p:spPr>
          <a:xfrm>
            <a:off x="4355976" y="4941168"/>
            <a:ext cx="4273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Which parts are now trusted? </a:t>
            </a:r>
          </a:p>
          <a:p>
            <a:r>
              <a:rPr lang="en-US" sz="2400" dirty="0"/>
              <a:t>Are also trustworthy?</a:t>
            </a:r>
          </a:p>
        </p:txBody>
      </p:sp>
      <p:pic>
        <p:nvPicPr>
          <p:cNvPr id="18" name="Picture 5" descr="D:\Documents\Obrazky\questi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29881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680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kupina 38"/>
          <p:cNvGrpSpPr/>
          <p:nvPr/>
        </p:nvGrpSpPr>
        <p:grpSpPr>
          <a:xfrm>
            <a:off x="6661863" y="4941168"/>
            <a:ext cx="2590657" cy="1330772"/>
            <a:chOff x="6661863" y="5013176"/>
            <a:chExt cx="2590657" cy="1330772"/>
          </a:xfrm>
        </p:grpSpPr>
        <p:pic>
          <p:nvPicPr>
            <p:cNvPr id="25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9393" y="5013176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Skupina 25"/>
            <p:cNvGrpSpPr/>
            <p:nvPr/>
          </p:nvGrpSpPr>
          <p:grpSpPr>
            <a:xfrm>
              <a:off x="8244952" y="5090866"/>
              <a:ext cx="1007568" cy="1253082"/>
              <a:chOff x="6027172" y="1347974"/>
              <a:chExt cx="2112492" cy="2112491"/>
            </a:xfrm>
          </p:grpSpPr>
          <p:pic>
            <p:nvPicPr>
              <p:cNvPr id="27" name="Picture 2" descr="D:\Documents\Obrazky\is2\Home-Server-icon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172" y="1347974"/>
                <a:ext cx="2112492" cy="21124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1721480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4" y="2062509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2410166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1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1863" y="5029967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7999" y="5491425"/>
              <a:ext cx="387421" cy="387421"/>
            </a:xfrm>
            <a:prstGeom prst="rect">
              <a:avLst/>
            </a:prstGeom>
          </p:spPr>
        </p:pic>
        <p:pic>
          <p:nvPicPr>
            <p:cNvPr id="33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1983" y="5032229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" name="Přímá spojnice 33"/>
            <p:cNvCxnSpPr>
              <a:stCxn id="25" idx="1"/>
              <a:endCxn id="31" idx="3"/>
            </p:cNvCxnSpPr>
            <p:nvPr/>
          </p:nvCxnSpPr>
          <p:spPr>
            <a:xfrm flipH="1" flipV="1">
              <a:off x="7659905" y="5545955"/>
              <a:ext cx="599488" cy="7501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>
              <a:stCxn id="32" idx="1"/>
            </p:cNvCxnSpPr>
            <p:nvPr/>
          </p:nvCxnSpPr>
          <p:spPr>
            <a:xfrm flipH="1" flipV="1">
              <a:off x="7620777" y="5680343"/>
              <a:ext cx="737222" cy="4793"/>
            </a:xfrm>
            <a:prstGeom prst="line">
              <a:avLst/>
            </a:prstGeom>
            <a:ln w="63500">
              <a:solidFill>
                <a:schemeClr val="accent6">
                  <a:lumMod val="75000"/>
                  <a:alpha val="7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6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77927" y="5750047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different levels of trust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CaaS with trusted CaaS provider</a:t>
            </a:r>
          </a:p>
          <a:p>
            <a:pPr lvl="1"/>
            <a:r>
              <a:rPr lang="en-US" dirty="0"/>
              <a:t>Software operation only, HTTPS for in/out</a:t>
            </a:r>
          </a:p>
          <a:p>
            <a:pPr lvl="1"/>
            <a:r>
              <a:rPr lang="en-US" dirty="0"/>
              <a:t>Trusted provider =&gt; insider attack, also valid target itself…</a:t>
            </a:r>
          </a:p>
          <a:p>
            <a:r>
              <a:rPr lang="en-US" dirty="0"/>
              <a:t>CaaS with semi-trusted CaaS provider </a:t>
            </a:r>
          </a:p>
          <a:p>
            <a:pPr lvl="1"/>
            <a:r>
              <a:rPr lang="en-US" dirty="0"/>
              <a:t>HTTPS for in/out, decrypted by server</a:t>
            </a:r>
          </a:p>
          <a:p>
            <a:pPr lvl="1"/>
            <a:r>
              <a:rPr lang="en-US" dirty="0"/>
              <a:t>Data processed inside trusted hardware </a:t>
            </a:r>
          </a:p>
          <a:p>
            <a:pPr lvl="1"/>
            <a:r>
              <a:rPr lang="en-US" dirty="0"/>
              <a:t>CaaS platform still target (data visible)</a:t>
            </a:r>
          </a:p>
          <a:p>
            <a:r>
              <a:rPr lang="en-US" dirty="0"/>
              <a:t>CaaS with untrusted provider</a:t>
            </a:r>
          </a:p>
          <a:p>
            <a:pPr lvl="1"/>
            <a:r>
              <a:rPr lang="en-US" dirty="0"/>
              <a:t>HTTPS for in/out + inner protection  </a:t>
            </a:r>
          </a:p>
          <a:p>
            <a:pPr lvl="1"/>
            <a:r>
              <a:rPr lang="en-US" dirty="0"/>
              <a:t>Data decrypted/processed/encrypted inside device</a:t>
            </a:r>
          </a:p>
          <a:p>
            <a:pPr lvl="1"/>
            <a:endParaRPr lang="en-US" dirty="0"/>
          </a:p>
          <a:p>
            <a:endParaRPr lang="cs-CZ" dirty="0"/>
          </a:p>
        </p:txBody>
      </p:sp>
      <p:grpSp>
        <p:nvGrpSpPr>
          <p:cNvPr id="37" name="Skupina 36"/>
          <p:cNvGrpSpPr/>
          <p:nvPr/>
        </p:nvGrpSpPr>
        <p:grpSpPr>
          <a:xfrm>
            <a:off x="6713363" y="1618699"/>
            <a:ext cx="2322724" cy="1080560"/>
            <a:chOff x="6713363" y="1618699"/>
            <a:chExt cx="2322724" cy="1080560"/>
          </a:xfrm>
        </p:grpSpPr>
        <p:pic>
          <p:nvPicPr>
            <p:cNvPr id="4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5884" y="1618699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8741292" y="1843574"/>
              <a:ext cx="247274" cy="24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8741291" y="2042692"/>
              <a:ext cx="247274" cy="24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8741292" y="2211496"/>
              <a:ext cx="247274" cy="247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3363" y="1632891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8979" y="1778738"/>
              <a:ext cx="387421" cy="387421"/>
            </a:xfrm>
            <a:prstGeom prst="rect">
              <a:avLst/>
            </a:prstGeom>
          </p:spPr>
        </p:pic>
        <p:pic>
          <p:nvPicPr>
            <p:cNvPr id="11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93483" y="1635153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Přímá spojnice 11"/>
            <p:cNvCxnSpPr>
              <a:stCxn id="4" idx="1"/>
              <a:endCxn id="8" idx="3"/>
            </p:cNvCxnSpPr>
            <p:nvPr/>
          </p:nvCxnSpPr>
          <p:spPr>
            <a:xfrm flipH="1" flipV="1">
              <a:off x="7711405" y="2148879"/>
              <a:ext cx="624479" cy="10100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Skupina 37"/>
          <p:cNvGrpSpPr/>
          <p:nvPr/>
        </p:nvGrpSpPr>
        <p:grpSpPr>
          <a:xfrm>
            <a:off x="6686767" y="3501008"/>
            <a:ext cx="2493745" cy="1181226"/>
            <a:chOff x="6686767" y="3501008"/>
            <a:chExt cx="2493745" cy="1181226"/>
          </a:xfrm>
        </p:grpSpPr>
        <p:pic>
          <p:nvPicPr>
            <p:cNvPr id="13" name="Picture 2" descr="D:\Documents\Obrazky\server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3567" y="3501008"/>
              <a:ext cx="700203" cy="108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Skupina 13"/>
            <p:cNvGrpSpPr/>
            <p:nvPr/>
          </p:nvGrpSpPr>
          <p:grpSpPr>
            <a:xfrm>
              <a:off x="8551450" y="3935330"/>
              <a:ext cx="629062" cy="746904"/>
              <a:chOff x="6027172" y="1347974"/>
              <a:chExt cx="1844541" cy="1844541"/>
            </a:xfrm>
          </p:grpSpPr>
          <p:pic>
            <p:nvPicPr>
              <p:cNvPr id="15" name="Picture 2" descr="D:\Documents\Obrazky\is2\Home-Server-icon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7172" y="1347974"/>
                <a:ext cx="1844541" cy="18445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1721480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4" y="2062509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5" descr="D:\Documents\Obrázky\is2\Key-icon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32861">
                <a:off x="6996895" y="2410166"/>
                <a:ext cx="491514" cy="4915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4" descr="D:\Documents\Obrázky\is2\Computer_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6767" y="3505099"/>
              <a:ext cx="998042" cy="103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6662" y="3661047"/>
              <a:ext cx="387421" cy="387421"/>
            </a:xfrm>
            <a:prstGeom prst="rect">
              <a:avLst/>
            </a:prstGeom>
          </p:spPr>
        </p:pic>
        <p:pic>
          <p:nvPicPr>
            <p:cNvPr id="22" name="Picture 8" descr="D:\Documents\Obrazky\padlock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66887" y="3507361"/>
              <a:ext cx="394473" cy="39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Přímá spojnice 22"/>
            <p:cNvCxnSpPr>
              <a:stCxn id="13" idx="1"/>
              <a:endCxn id="19" idx="3"/>
            </p:cNvCxnSpPr>
            <p:nvPr/>
          </p:nvCxnSpPr>
          <p:spPr>
            <a:xfrm flipH="1" flipV="1">
              <a:off x="7684809" y="4021087"/>
              <a:ext cx="578758" cy="20201"/>
            </a:xfrm>
            <a:prstGeom prst="line">
              <a:avLst/>
            </a:prstGeom>
            <a:ln w="635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21" name="Zástupný symbol pro číslo snímku 2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715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Trusted element</a:t>
            </a:r>
            <a:endParaRPr lang="en-GB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824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exactly can be trusted element (TE)?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Recall: Anything user entity of TE is willing to trust </a:t>
            </a:r>
            <a:r>
              <a:rPr lang="en-GB" sz="2400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sz="2000" dirty="0"/>
              <a:t>Depends on definition of “trust” and definition of “element”</a:t>
            </a:r>
          </a:p>
          <a:p>
            <a:pPr lvl="1"/>
            <a:r>
              <a:rPr lang="en-US" sz="2000" dirty="0"/>
              <a:t>We will use narrower definition</a:t>
            </a:r>
          </a:p>
          <a:p>
            <a:r>
              <a:rPr lang="en-US" sz="2400" dirty="0">
                <a:solidFill>
                  <a:srgbClr val="0070C0"/>
                </a:solidFill>
              </a:rPr>
              <a:t>Trusted element </a:t>
            </a:r>
            <a:r>
              <a:rPr lang="en-US" sz="2400" dirty="0"/>
              <a:t>is element (hardware, software or both) in the system intended </a:t>
            </a:r>
            <a:r>
              <a:rPr lang="en-US" sz="2400" dirty="0">
                <a:solidFill>
                  <a:srgbClr val="0070C0"/>
                </a:solidFill>
              </a:rPr>
              <a:t>to increase security</a:t>
            </a:r>
            <a:r>
              <a:rPr lang="en-US" sz="2400" i="1" dirty="0"/>
              <a:t> level </a:t>
            </a:r>
            <a:r>
              <a:rPr lang="en-US" sz="2400" dirty="0"/>
              <a:t>w.r.t. situation without the presence of such element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By storage of sensitive information (keys, measured values)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By enforcing integrity of execution of operation (firmware update)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By performing computation with confidential data (DRM)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By providing unforged reporting from untrusted environment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9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Typical examples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sz="1800" dirty="0">
                <a:solidFill>
                  <a:srgbClr val="0070C0"/>
                </a:solidFill>
              </a:rPr>
              <a:t>Payment smart card </a:t>
            </a:r>
          </a:p>
          <a:p>
            <a:pPr lvl="1"/>
            <a:r>
              <a:rPr lang="en-GB" sz="1600" dirty="0"/>
              <a:t>TE for issuing bank</a:t>
            </a:r>
          </a:p>
          <a:p>
            <a:r>
              <a:rPr lang="en-US" sz="1800" dirty="0">
                <a:solidFill>
                  <a:srgbClr val="0070C0"/>
                </a:solidFill>
              </a:rPr>
              <a:t>SIM card </a:t>
            </a:r>
          </a:p>
          <a:p>
            <a:pPr lvl="1"/>
            <a:r>
              <a:rPr lang="en-US" sz="1600" dirty="0"/>
              <a:t>TE for phone carriers</a:t>
            </a:r>
            <a:endParaRPr lang="en-GB" sz="1600" dirty="0"/>
          </a:p>
          <a:p>
            <a:r>
              <a:rPr lang="en-GB" sz="1800" dirty="0">
                <a:solidFill>
                  <a:srgbClr val="0070C0"/>
                </a:solidFill>
              </a:rPr>
              <a:t>Trusted Platform Module </a:t>
            </a:r>
            <a:r>
              <a:rPr lang="en-GB" sz="1800" dirty="0"/>
              <a:t>(TPM) </a:t>
            </a:r>
          </a:p>
          <a:p>
            <a:pPr lvl="1"/>
            <a:r>
              <a:rPr lang="en-GB" sz="1600" dirty="0"/>
              <a:t>TE for user as storage of </a:t>
            </a:r>
            <a:r>
              <a:rPr lang="en-GB" sz="1600" dirty="0" err="1"/>
              <a:t>Bitlocker</a:t>
            </a:r>
            <a:r>
              <a:rPr lang="en-GB" sz="1600" dirty="0"/>
              <a:t> keys, TE for remote entity during attestation</a:t>
            </a:r>
          </a:p>
          <a:p>
            <a:r>
              <a:rPr lang="en-GB" sz="1800" dirty="0">
                <a:solidFill>
                  <a:srgbClr val="0070C0"/>
                </a:solidFill>
              </a:rPr>
              <a:t>Trusted Execution Environment </a:t>
            </a:r>
            <a:r>
              <a:rPr lang="en-GB" sz="1800" dirty="0"/>
              <a:t>in mobile/set-top box </a:t>
            </a:r>
          </a:p>
          <a:p>
            <a:pPr lvl="1"/>
            <a:r>
              <a:rPr lang="en-GB" sz="1600" dirty="0"/>
              <a:t>TE for issuer for confidentiality and integrity of code</a:t>
            </a:r>
          </a:p>
          <a:p>
            <a:r>
              <a:rPr lang="en-GB" sz="1800" dirty="0">
                <a:solidFill>
                  <a:srgbClr val="0070C0"/>
                </a:solidFill>
              </a:rPr>
              <a:t>Hardware Security Module </a:t>
            </a:r>
            <a:r>
              <a:rPr lang="en-GB" sz="1800" dirty="0"/>
              <a:t>for TLS keys </a:t>
            </a:r>
          </a:p>
          <a:p>
            <a:pPr lvl="1"/>
            <a:r>
              <a:rPr lang="en-GB" sz="1600" dirty="0"/>
              <a:t>TE for web admin</a:t>
            </a:r>
          </a:p>
          <a:p>
            <a:r>
              <a:rPr lang="en-GB" sz="1800" dirty="0">
                <a:solidFill>
                  <a:srgbClr val="0070C0"/>
                </a:solidFill>
              </a:rPr>
              <a:t>Energy meter </a:t>
            </a:r>
          </a:p>
          <a:p>
            <a:pPr lvl="1"/>
            <a:r>
              <a:rPr lang="en-GB" sz="1600" dirty="0"/>
              <a:t>TE for utility company</a:t>
            </a:r>
          </a:p>
          <a:p>
            <a:r>
              <a:rPr lang="en-GB" sz="1800" dirty="0">
                <a:solidFill>
                  <a:srgbClr val="0070C0"/>
                </a:solidFill>
              </a:rPr>
              <a:t>Server under control </a:t>
            </a:r>
            <a:r>
              <a:rPr lang="en-GB" sz="1800" dirty="0"/>
              <a:t>of service provider </a:t>
            </a:r>
          </a:p>
          <a:p>
            <a:pPr lvl="1"/>
            <a:r>
              <a:rPr lang="en-GB" sz="1600" dirty="0"/>
              <a:t>TE for user – private data, TE for provider – business operation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932040" y="1959223"/>
            <a:ext cx="3530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whom is TE trusted?</a:t>
            </a:r>
          </a:p>
        </p:txBody>
      </p:sp>
      <p:pic>
        <p:nvPicPr>
          <p:cNvPr id="7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9521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41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dirty="0"/>
              <a:t>Trusted element and side channels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/>
              <a:t>Lecture:</a:t>
            </a:r>
            <a:endParaRPr lang="cs-CZ" sz="2200" dirty="0"/>
          </a:p>
          <a:p>
            <a:pPr lvl="1"/>
            <a:r>
              <a:rPr lang="en-GB" sz="1800" i="1" dirty="0"/>
              <a:t>Introduction (30min), course content, formal requirements</a:t>
            </a:r>
            <a:endParaRPr lang="cs-CZ" sz="1800" dirty="0"/>
          </a:p>
          <a:p>
            <a:pPr lvl="1"/>
            <a:r>
              <a:rPr lang="en-GB" sz="1800" dirty="0"/>
              <a:t>Secure anchor in a system – </a:t>
            </a:r>
            <a:r>
              <a:rPr lang="cs-CZ" sz="1800" dirty="0" err="1"/>
              <a:t>trusted</a:t>
            </a:r>
            <a:r>
              <a:rPr lang="cs-CZ" sz="1800" dirty="0"/>
              <a:t> element</a:t>
            </a:r>
          </a:p>
          <a:p>
            <a:pPr lvl="1"/>
            <a:r>
              <a:rPr lang="en-GB" sz="1800" dirty="0"/>
              <a:t>Usage scenario for secure hardware as trusted point</a:t>
            </a:r>
            <a:endParaRPr lang="cs-CZ" sz="1800" dirty="0"/>
          </a:p>
          <a:p>
            <a:pPr lvl="1"/>
            <a:r>
              <a:rPr lang="en-GB" sz="1800" dirty="0"/>
              <a:t>Attacks against trusted element</a:t>
            </a:r>
          </a:p>
          <a:p>
            <a:pPr lvl="1"/>
            <a:r>
              <a:rPr lang="en-GB" sz="1800" dirty="0"/>
              <a:t>Timing attacks against software implementations</a:t>
            </a:r>
            <a:endParaRPr lang="cs-CZ" sz="1800" dirty="0"/>
          </a:p>
          <a:p>
            <a:pPr lvl="1"/>
            <a:r>
              <a:rPr lang="en-GB" sz="1800" dirty="0"/>
              <a:t>Power and fault analysis</a:t>
            </a:r>
            <a:endParaRPr lang="cs-CZ" sz="1800" dirty="0"/>
          </a:p>
          <a:p>
            <a:pPr lvl="1"/>
            <a:r>
              <a:rPr lang="en-GB" sz="1800" dirty="0"/>
              <a:t>How to write robust code as a mitigation</a:t>
            </a:r>
          </a:p>
          <a:p>
            <a:r>
              <a:rPr lang="en-GB" sz="2200" dirty="0"/>
              <a:t>Lab:</a:t>
            </a:r>
            <a:endParaRPr lang="cs-CZ" sz="2200" dirty="0"/>
          </a:p>
          <a:p>
            <a:pPr lvl="1"/>
            <a:r>
              <a:rPr lang="en-GB" sz="1800" dirty="0"/>
              <a:t>Correction of flawed implementation (timing analysis)</a:t>
            </a:r>
            <a:endParaRPr lang="cs-CZ" sz="1800" dirty="0"/>
          </a:p>
          <a:p>
            <a:endParaRPr lang="cs-CZ" sz="2000" dirty="0"/>
          </a:p>
          <a:p>
            <a:pPr lvl="2"/>
            <a:endParaRPr lang="cs-CZ" sz="18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1183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373" y="177920"/>
            <a:ext cx="1512168" cy="151216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management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916832"/>
            <a:ext cx="8533258" cy="4149725"/>
          </a:xfrm>
        </p:spPr>
        <p:txBody>
          <a:bodyPr/>
          <a:lstStyle/>
          <a:p>
            <a:r>
              <a:rPr lang="en-GB" dirty="0"/>
              <a:t>No system is completely secure (</a:t>
            </a:r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en-GB" dirty="0"/>
              <a:t>risk is present)</a:t>
            </a:r>
          </a:p>
          <a:p>
            <a:r>
              <a:rPr lang="en-GB" dirty="0"/>
              <a:t>Risk management allows to evaluate and eventually take additional protection measures </a:t>
            </a:r>
          </a:p>
          <a:p>
            <a:r>
              <a:rPr lang="en-GB" dirty="0"/>
              <a:t>Example: payment transaction limit </a:t>
            </a:r>
          </a:p>
          <a:p>
            <a:pPr lvl="1"/>
            <a:r>
              <a:rPr lang="en-GB" dirty="0"/>
              <a:t>“My account/card will never be compromised” 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vs.</a:t>
            </a:r>
            <a:r>
              <a:rPr lang="en-GB" dirty="0"/>
              <a:t> “Even if compromised, then loss is bounded”</a:t>
            </a:r>
          </a:p>
          <a:p>
            <a:r>
              <a:rPr lang="en-GB" dirty="0"/>
              <a:t>Example: medical database</a:t>
            </a:r>
          </a:p>
          <a:p>
            <a:pPr lvl="1"/>
            <a:r>
              <a:rPr lang="en-GB" dirty="0"/>
              <a:t>central governmental DB vs. doctor’s local DB</a:t>
            </a:r>
          </a:p>
          <a:p>
            <a:r>
              <a:rPr lang="en-GB" dirty="0"/>
              <a:t>Good design practice is to allow for risk management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" y="5465212"/>
            <a:ext cx="621665" cy="621665"/>
          </a:xfrm>
          <a:prstGeom prst="rect">
            <a:avLst/>
          </a:prstGeo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829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Trusted element </a:t>
            </a:r>
            <a:br>
              <a:rPr lang="en-US" altLang="cs-CZ" dirty="0"/>
            </a:br>
            <a:r>
              <a:rPr lang="en-US" altLang="cs-CZ" dirty="0"/>
              <a:t>Modes of usage</a:t>
            </a:r>
            <a:endParaRPr lang="cs-CZ" alt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 Trusted element 21.2.2017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9805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55" y="4060304"/>
            <a:ext cx="1676400" cy="1676400"/>
          </a:xfrm>
          <a:prstGeom prst="rect">
            <a:avLst/>
          </a:prstGeom>
        </p:spPr>
      </p:pic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Element carries fixed information</a:t>
            </a:r>
            <a:endParaRPr lang="cs-CZ" altLang="cs-CZ" dirty="0"/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Fixed information ID transmitted, no secure channel</a:t>
            </a:r>
          </a:p>
          <a:p>
            <a:r>
              <a:rPr lang="en-US" altLang="cs-CZ" dirty="0"/>
              <a:t>Low cost solution (nothing “smart” needed)</a:t>
            </a:r>
          </a:p>
          <a:p>
            <a:r>
              <a:rPr lang="en-US" altLang="cs-CZ" dirty="0"/>
              <a:t>Problem: Attacker can eavesdrop and clone chip</a:t>
            </a:r>
          </a:p>
          <a:p>
            <a:endParaRPr lang="cs-CZ" altLang="cs-CZ" dirty="0"/>
          </a:p>
        </p:txBody>
      </p:sp>
      <p:sp>
        <p:nvSpPr>
          <p:cNvPr id="13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 Trusted element 21.2.2017</a:t>
            </a:r>
            <a:endParaRPr lang="en-GB" altLang="cs-CZ"/>
          </a:p>
        </p:txBody>
      </p:sp>
      <p:pic>
        <p:nvPicPr>
          <p:cNvPr id="1200133" name="Picture 5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65104"/>
            <a:ext cx="16002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0135" name="AutoShape 7"/>
          <p:cNvSpPr>
            <a:spLocks noChangeArrowheads="1"/>
          </p:cNvSpPr>
          <p:nvPr/>
        </p:nvSpPr>
        <p:spPr bwMode="auto">
          <a:xfrm>
            <a:off x="1763688" y="4898504"/>
            <a:ext cx="1600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5122" name="Picture 2" descr="D:\Documents\Obrázky\SmartCard\card_cloner_800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64539" y="3772114"/>
            <a:ext cx="3228843" cy="242163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ocuments\Obrázky\Id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64456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Documents\Obrázky\Id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458" y="483488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934342" y="5741253"/>
            <a:ext cx="4873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Element is trusted with ID carriage</a:t>
            </a:r>
          </a:p>
          <a:p>
            <a:r>
              <a:rPr lang="en-US" sz="2400" dirty="0"/>
              <a:t>But is it trustworthy?</a:t>
            </a:r>
          </a:p>
        </p:txBody>
      </p:sp>
      <p:pic>
        <p:nvPicPr>
          <p:cNvPr id="12" name="Picture 5" descr="D:\Documents\Obrazky\questi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3" y="5746436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737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Element as </a:t>
            </a:r>
            <a:r>
              <a:rPr lang="cs-CZ" altLang="cs-CZ" dirty="0"/>
              <a:t>a </a:t>
            </a:r>
            <a:r>
              <a:rPr lang="en-US" altLang="cs-CZ" dirty="0"/>
              <a:t>secure carrier</a:t>
            </a:r>
            <a:endParaRPr lang="cs-CZ" altLang="cs-CZ" dirty="0"/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Key(s) stored on a card, loaded to a PC before encryption/signing/authentication, then erased</a:t>
            </a:r>
          </a:p>
          <a:p>
            <a:r>
              <a:rPr lang="en-US" altLang="cs-CZ" dirty="0"/>
              <a:t>High speed usage of key possible (&gt;&gt;MB/sec)</a:t>
            </a:r>
          </a:p>
          <a:p>
            <a:r>
              <a:rPr lang="en-US" altLang="cs-CZ" dirty="0"/>
              <a:t>Attacker with an access to PC during operation will obtain the key </a:t>
            </a:r>
          </a:p>
          <a:p>
            <a:pPr lvl="1"/>
            <a:r>
              <a:rPr lang="en-US" altLang="cs-CZ" dirty="0"/>
              <a:t>key protected for transport</a:t>
            </a:r>
            <a:r>
              <a:rPr lang="cs-CZ" altLang="cs-CZ" dirty="0"/>
              <a:t>, but</a:t>
            </a:r>
            <a:r>
              <a:rPr lang="en-US" altLang="cs-CZ" dirty="0"/>
              <a:t> not during the usage</a:t>
            </a:r>
          </a:p>
          <a:p>
            <a:pPr lvl="1"/>
            <a:endParaRPr lang="en-US" altLang="cs-CZ" dirty="0"/>
          </a:p>
          <a:p>
            <a:endParaRPr lang="cs-CZ" altLang="cs-CZ" dirty="0"/>
          </a:p>
        </p:txBody>
      </p:sp>
      <p:sp>
        <p:nvSpPr>
          <p:cNvPr id="13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 Trusted element 21.2.2017</a:t>
            </a:r>
            <a:endParaRPr lang="en-GB" altLang="cs-CZ"/>
          </a:p>
        </p:txBody>
      </p:sp>
      <p:grpSp>
        <p:nvGrpSpPr>
          <p:cNvPr id="1200132" name="Group 4"/>
          <p:cNvGrpSpPr>
            <a:grpSpLocks/>
          </p:cNvGrpSpPr>
          <p:nvPr/>
        </p:nvGrpSpPr>
        <p:grpSpPr bwMode="auto">
          <a:xfrm>
            <a:off x="1835150" y="4581525"/>
            <a:ext cx="5181600" cy="1266825"/>
            <a:chOff x="1152" y="3168"/>
            <a:chExt cx="3264" cy="798"/>
          </a:xfrm>
        </p:grpSpPr>
        <p:pic>
          <p:nvPicPr>
            <p:cNvPr id="1200133" name="Picture 5" descr="lapto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168"/>
              <a:ext cx="1008" cy="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0134" name="Picture 6" descr="s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360"/>
              <a:ext cx="720" cy="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0135" name="AutoShape 7"/>
            <p:cNvSpPr>
              <a:spLocks noChangeArrowheads="1"/>
            </p:cNvSpPr>
            <p:nvPr/>
          </p:nvSpPr>
          <p:spPr bwMode="auto">
            <a:xfrm>
              <a:off x="2112" y="3504"/>
              <a:ext cx="1008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200136" name="Picture 8" descr="key_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390"/>
              <a:ext cx="216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0137" name="Picture 9" descr="key_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" y="3486"/>
              <a:ext cx="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0138" name="Picture 10" descr="word-file-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456"/>
              <a:ext cx="221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0139" name="Picture 11" descr="key_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3456"/>
              <a:ext cx="216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8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ovéPole 13"/>
          <p:cNvSpPr txBox="1"/>
          <p:nvPr/>
        </p:nvSpPr>
        <p:spPr>
          <a:xfrm>
            <a:off x="934342" y="5741253"/>
            <a:ext cx="69605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Element is trusted as confidential key storage,</a:t>
            </a:r>
          </a:p>
          <a:p>
            <a:r>
              <a:rPr lang="en-US" sz="2400" dirty="0"/>
              <a:t>but cannot perform (or not trusted with) operation 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" y="5845918"/>
            <a:ext cx="621665" cy="621665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1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2180" name="Picture 4" descr="lap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76" y="4371292"/>
            <a:ext cx="2274905" cy="180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Documents\Obrázky\SmartCard\gc-tp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62" y="4592262"/>
            <a:ext cx="2071809" cy="142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Element as root of trust (TPM)</a:t>
            </a:r>
            <a:endParaRPr lang="cs-CZ" altLang="cs-CZ" dirty="0"/>
          </a:p>
        </p:txBody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Secure boot process, remote attestation</a:t>
            </a:r>
          </a:p>
          <a:p>
            <a:r>
              <a:rPr lang="en-US" altLang="cs-CZ" dirty="0"/>
              <a:t>Element provides robust storage with integrity</a:t>
            </a:r>
          </a:p>
          <a:p>
            <a:r>
              <a:rPr lang="en-US" altLang="cs-CZ" dirty="0"/>
              <a:t>Application can verify before pass control (measured boot)</a:t>
            </a:r>
          </a:p>
          <a:p>
            <a:r>
              <a:rPr lang="en-US" altLang="cs-CZ" dirty="0"/>
              <a:t>Computer can authenticate with remote entity…</a:t>
            </a:r>
          </a:p>
          <a:p>
            <a:endParaRPr lang="en-US" altLang="cs-CZ" dirty="0"/>
          </a:p>
          <a:p>
            <a:pPr lvl="1"/>
            <a:endParaRPr lang="en-US" altLang="cs-CZ" dirty="0"/>
          </a:p>
          <a:p>
            <a:pPr lvl="1"/>
            <a:endParaRPr lang="en-US" altLang="cs-CZ" dirty="0"/>
          </a:p>
          <a:p>
            <a:endParaRPr lang="en-US" altLang="cs-CZ" dirty="0"/>
          </a:p>
          <a:p>
            <a:endParaRPr lang="cs-CZ" altLang="cs-CZ" dirty="0"/>
          </a:p>
        </p:txBody>
      </p:sp>
      <p:sp>
        <p:nvSpPr>
          <p:cNvPr id="14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US" altLang="cs-CZ"/>
              <a:t>| PV204 Trusted element 21.2.2017</a:t>
            </a:r>
            <a:endParaRPr lang="en-GB" altLang="cs-CZ"/>
          </a:p>
        </p:txBody>
      </p:sp>
      <p:pic>
        <p:nvPicPr>
          <p:cNvPr id="7170" name="Picture 2" descr="D:\Documents\Obrázky\SmartCard\Header_TPM_module_onboard_IMGP6409_wp_800px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9"/>
          <a:stretch/>
        </p:blipFill>
        <p:spPr bwMode="auto">
          <a:xfrm>
            <a:off x="3215681" y="4592262"/>
            <a:ext cx="2486948" cy="14358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55576" y="6063679"/>
            <a:ext cx="6704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Element is trusted with integrity of stored values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" y="5845918"/>
            <a:ext cx="621665" cy="621665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029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1156" name="Group 4"/>
          <p:cNvGrpSpPr>
            <a:grpSpLocks/>
          </p:cNvGrpSpPr>
          <p:nvPr/>
        </p:nvGrpSpPr>
        <p:grpSpPr bwMode="auto">
          <a:xfrm>
            <a:off x="3134816" y="5301208"/>
            <a:ext cx="5181600" cy="1266825"/>
            <a:chOff x="1152" y="3168"/>
            <a:chExt cx="3264" cy="798"/>
          </a:xfrm>
        </p:grpSpPr>
        <p:pic>
          <p:nvPicPr>
            <p:cNvPr id="1201157" name="Picture 5" descr="lapto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168"/>
              <a:ext cx="1008" cy="7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1158" name="Picture 6" descr="s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360"/>
              <a:ext cx="720" cy="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1159" name="AutoShape 7"/>
            <p:cNvSpPr>
              <a:spLocks noChangeArrowheads="1"/>
            </p:cNvSpPr>
            <p:nvPr/>
          </p:nvSpPr>
          <p:spPr bwMode="auto">
            <a:xfrm rot="10800000">
              <a:off x="2112" y="3504"/>
              <a:ext cx="1008" cy="192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pic>
          <p:nvPicPr>
            <p:cNvPr id="1201160" name="Picture 8" descr="key_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390"/>
              <a:ext cx="216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1161" name="Picture 9" descr="word-file-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456"/>
              <a:ext cx="221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1162" name="Picture 10" descr="word-file-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456"/>
              <a:ext cx="221" cy="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Element as encryption/signing device</a:t>
            </a:r>
            <a:endParaRPr lang="cs-CZ" altLang="cs-CZ" dirty="0"/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PC just sends data </a:t>
            </a:r>
            <a:r>
              <a:rPr lang="cs-CZ" altLang="cs-CZ" dirty="0" err="1"/>
              <a:t>for</a:t>
            </a:r>
            <a:r>
              <a:rPr lang="en-US" altLang="cs-CZ" dirty="0"/>
              <a:t> encrypt</a:t>
            </a:r>
            <a:r>
              <a:rPr lang="cs-CZ" altLang="cs-CZ" dirty="0"/>
              <a:t>ion</a:t>
            </a:r>
            <a:r>
              <a:rPr lang="en-US" altLang="cs-CZ" dirty="0"/>
              <a:t>/signing…</a:t>
            </a:r>
          </a:p>
          <a:p>
            <a:r>
              <a:rPr lang="en-US" altLang="cs-CZ" dirty="0"/>
              <a:t>Key never leaves element</a:t>
            </a:r>
          </a:p>
          <a:p>
            <a:pPr lvl="1"/>
            <a:r>
              <a:rPr lang="en-US" altLang="cs-CZ" dirty="0"/>
              <a:t>personalized in secure environment</a:t>
            </a:r>
          </a:p>
          <a:p>
            <a:pPr lvl="1"/>
            <a:r>
              <a:rPr lang="en-US" altLang="cs-CZ" dirty="0"/>
              <a:t>protected during transport and usage </a:t>
            </a:r>
          </a:p>
          <a:p>
            <a:r>
              <a:rPr lang="en-US" altLang="cs-CZ" dirty="0"/>
              <a:t>Attacker must attack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en-US" altLang="cs-CZ" dirty="0"/>
              <a:t>element </a:t>
            </a:r>
          </a:p>
          <a:p>
            <a:pPr lvl="1"/>
            <a:r>
              <a:rPr lang="en-US" altLang="cs-CZ" dirty="0"/>
              <a:t>or wait until card is inserted and PIN entered!</a:t>
            </a:r>
          </a:p>
          <a:p>
            <a:r>
              <a:rPr lang="en-US" altLang="cs-CZ" dirty="0"/>
              <a:t>Potentially low speed encryption (~kB/sec)</a:t>
            </a:r>
          </a:p>
          <a:p>
            <a:pPr lvl="1"/>
            <a:r>
              <a:rPr lang="en-US" altLang="cs-CZ" dirty="0"/>
              <a:t>low communication speed / limited element performance</a:t>
            </a:r>
          </a:p>
          <a:p>
            <a:endParaRPr lang="cs-CZ" altLang="cs-CZ" dirty="0"/>
          </a:p>
        </p:txBody>
      </p:sp>
      <p:sp>
        <p:nvSpPr>
          <p:cNvPr id="12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 Trusted element 21.2.2017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749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Element as computational device</a:t>
            </a:r>
            <a:endParaRPr lang="cs-CZ" altLang="cs-CZ" dirty="0"/>
          </a:p>
        </p:txBody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PC just sends input for application on smart card</a:t>
            </a:r>
          </a:p>
          <a:p>
            <a:r>
              <a:rPr lang="en-US" altLang="cs-CZ" dirty="0"/>
              <a:t>Application code &amp; keys never leave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en-US" altLang="cs-CZ" dirty="0"/>
              <a:t>element</a:t>
            </a:r>
          </a:p>
          <a:p>
            <a:pPr lvl="1"/>
            <a:r>
              <a:rPr lang="en-US" altLang="cs-CZ" dirty="0"/>
              <a:t>Element can do complicated programmable actions</a:t>
            </a:r>
          </a:p>
          <a:p>
            <a:pPr lvl="1"/>
            <a:r>
              <a:rPr lang="en-US" altLang="cs-CZ" dirty="0"/>
              <a:t>Can open secure channels to other entity</a:t>
            </a:r>
          </a:p>
          <a:p>
            <a:pPr lvl="2"/>
            <a:r>
              <a:rPr lang="en-US" altLang="cs-CZ" dirty="0"/>
              <a:t>secure server, trusted time service…</a:t>
            </a:r>
          </a:p>
          <a:p>
            <a:pPr lvl="2"/>
            <a:r>
              <a:rPr lang="en-US" altLang="cs-CZ" dirty="0"/>
              <a:t>PC act as a transparent relay only (no access to data)</a:t>
            </a:r>
          </a:p>
          <a:p>
            <a:r>
              <a:rPr lang="en-US" altLang="cs-CZ" dirty="0"/>
              <a:t>Attacker must attack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en-US" altLang="cs-CZ" dirty="0"/>
              <a:t>element or input </a:t>
            </a:r>
          </a:p>
          <a:p>
            <a:pPr lvl="1"/>
            <a:endParaRPr lang="en-US" altLang="cs-CZ" dirty="0"/>
          </a:p>
          <a:p>
            <a:pPr lvl="1"/>
            <a:endParaRPr lang="en-US" altLang="cs-CZ" dirty="0"/>
          </a:p>
          <a:p>
            <a:endParaRPr lang="en-US" altLang="cs-CZ" dirty="0"/>
          </a:p>
          <a:p>
            <a:endParaRPr lang="cs-CZ" altLang="cs-CZ" dirty="0"/>
          </a:p>
        </p:txBody>
      </p:sp>
      <p:sp>
        <p:nvSpPr>
          <p:cNvPr id="14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US" altLang="cs-CZ"/>
              <a:t>| PV204 Trusted element 21.2.2017</a:t>
            </a:r>
            <a:endParaRPr lang="en-GB" altLang="cs-CZ"/>
          </a:p>
        </p:txBody>
      </p:sp>
      <p:pic>
        <p:nvPicPr>
          <p:cNvPr id="1202180" name="Picture 4" descr="lap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96" y="5050110"/>
            <a:ext cx="16002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1" name="Picture 5" descr="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015185"/>
            <a:ext cx="2582862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2182" name="AutoShape 6"/>
          <p:cNvSpPr>
            <a:spLocks noChangeArrowheads="1"/>
          </p:cNvSpPr>
          <p:nvPr/>
        </p:nvSpPr>
        <p:spPr bwMode="auto">
          <a:xfrm rot="10800000">
            <a:off x="5868145" y="5583510"/>
            <a:ext cx="1600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202183" name="Picture 7" descr="word-file-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696" y="5507310"/>
            <a:ext cx="35083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4" name="Picture 8" descr="word-file-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45" y="5507310"/>
            <a:ext cx="35083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5" name="Picture 9" descr="if_switch_nai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0"/>
          <a:stretch>
            <a:fillRect/>
          </a:stretch>
        </p:blipFill>
        <p:spPr bwMode="auto">
          <a:xfrm>
            <a:off x="3203277" y="5626373"/>
            <a:ext cx="2447925" cy="9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6" name="Picture 10" descr="key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40" y="5243785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7" name="Picture 11" descr="key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377" y="5161235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2188" name="Picture 12" descr="key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477" y="5089798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server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65712"/>
            <a:ext cx="1417303" cy="151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olný tvar 1"/>
          <p:cNvSpPr/>
          <p:nvPr/>
        </p:nvSpPr>
        <p:spPr>
          <a:xfrm>
            <a:off x="1403648" y="4797152"/>
            <a:ext cx="6369152" cy="798215"/>
          </a:xfrm>
          <a:custGeom>
            <a:avLst/>
            <a:gdLst>
              <a:gd name="connsiteX0" fmla="*/ 0 w 6369152"/>
              <a:gd name="connsiteY0" fmla="*/ 1566089 h 1566089"/>
              <a:gd name="connsiteX1" fmla="*/ 2705100 w 6369152"/>
              <a:gd name="connsiteY1" fmla="*/ 13514 h 1566089"/>
              <a:gd name="connsiteX2" fmla="*/ 6343650 w 6369152"/>
              <a:gd name="connsiteY2" fmla="*/ 842189 h 1566089"/>
              <a:gd name="connsiteX3" fmla="*/ 4419600 w 6369152"/>
              <a:gd name="connsiteY3" fmla="*/ 1385114 h 1566089"/>
              <a:gd name="connsiteX4" fmla="*/ 4419600 w 6369152"/>
              <a:gd name="connsiteY4" fmla="*/ 1385114 h 156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9152" h="1566089">
                <a:moveTo>
                  <a:pt x="0" y="1566089"/>
                </a:moveTo>
                <a:cubicBezTo>
                  <a:pt x="823912" y="850126"/>
                  <a:pt x="1647825" y="134164"/>
                  <a:pt x="2705100" y="13514"/>
                </a:cubicBezTo>
                <a:cubicBezTo>
                  <a:pt x="3762375" y="-107136"/>
                  <a:pt x="6057900" y="613589"/>
                  <a:pt x="6343650" y="842189"/>
                </a:cubicBezTo>
                <a:cubicBezTo>
                  <a:pt x="6629400" y="1070789"/>
                  <a:pt x="4419600" y="1385114"/>
                  <a:pt x="4419600" y="1385114"/>
                </a:cubicBezTo>
                <a:lnTo>
                  <a:pt x="4419600" y="1385114"/>
                </a:ln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Picture 12" descr="key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15185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Documents\Obrázky\Lock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022124"/>
            <a:ext cx="423100" cy="4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key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085184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D:\Documents\Obrázky\Lock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58" y="5093925"/>
            <a:ext cx="423100" cy="42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67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against TRUSTED ELEMENT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6371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hardware (TE) is not panacea!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Can be physically attacked</a:t>
            </a:r>
          </a:p>
          <a:p>
            <a:pPr lvl="1"/>
            <a:r>
              <a:rPr lang="en-GB" dirty="0"/>
              <a:t>Christopher </a:t>
            </a:r>
            <a:r>
              <a:rPr lang="en-GB" dirty="0" err="1"/>
              <a:t>Tarnovsky</a:t>
            </a:r>
            <a:r>
              <a:rPr lang="en-GB" dirty="0"/>
              <a:t>, </a:t>
            </a:r>
            <a:r>
              <a:rPr lang="en-GB" dirty="0" err="1"/>
              <a:t>BlackHat</a:t>
            </a:r>
            <a:r>
              <a:rPr lang="en-GB" dirty="0"/>
              <a:t> 2010</a:t>
            </a:r>
            <a:endParaRPr lang="en-US" dirty="0"/>
          </a:p>
          <a:p>
            <a:pPr lvl="1"/>
            <a:r>
              <a:rPr lang="en-US" dirty="0"/>
              <a:t>Infineon </a:t>
            </a:r>
            <a:r>
              <a:rPr lang="cs-CZ" dirty="0"/>
              <a:t>SLE 66 CL PE</a:t>
            </a:r>
            <a:r>
              <a:rPr lang="en-US" dirty="0"/>
              <a:t> TPM chip, bus read by tiny probes</a:t>
            </a:r>
            <a:r>
              <a:rPr lang="cs-CZ" dirty="0"/>
              <a:t> </a:t>
            </a:r>
            <a:endParaRPr lang="en-US" dirty="0"/>
          </a:p>
          <a:p>
            <a:pPr lvl="1"/>
            <a:r>
              <a:rPr lang="en-US" dirty="0"/>
              <a:t>9 months to carry attack, $200k </a:t>
            </a:r>
          </a:p>
          <a:p>
            <a:pPr lvl="1"/>
            <a:r>
              <a:rPr lang="en-US" dirty="0">
                <a:hlinkClick r:id="rId2"/>
              </a:rPr>
              <a:t>https://youtu.be/w7PT0nrK2BE</a:t>
            </a:r>
            <a:r>
              <a:rPr lang="en-US" dirty="0"/>
              <a:t> (great video with details)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Attacked via vulnerable API implementation</a:t>
            </a:r>
          </a:p>
          <a:p>
            <a:pPr lvl="1"/>
            <a:r>
              <a:rPr lang="en-US" dirty="0"/>
              <a:t>IBM 4758 HSM (Export long key under short DES one)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Provides trusted anchor != trustworthy system</a:t>
            </a:r>
          </a:p>
          <a:p>
            <a:pPr lvl="1"/>
            <a:r>
              <a:rPr lang="en-US" dirty="0"/>
              <a:t>weakness can be introduced later </a:t>
            </a:r>
          </a:p>
          <a:p>
            <a:pPr lvl="1"/>
            <a:r>
              <a:rPr lang="en-US" dirty="0"/>
              <a:t>E.g., bug in securely updated firmware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84784"/>
            <a:ext cx="2232248" cy="131144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399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reason about attack and countermeasures?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389242" cy="41497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Where does an attack come from (principle)?</a:t>
            </a:r>
          </a:p>
          <a:p>
            <a:pPr lvl="1"/>
            <a:r>
              <a:rPr lang="en-US" sz="2000" dirty="0"/>
              <a:t>Understand the principles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Different hypothesis for the attack to be practical</a:t>
            </a:r>
          </a:p>
          <a:p>
            <a:pPr lvl="1"/>
            <a:r>
              <a:rPr lang="en-US" sz="2000" dirty="0"/>
              <a:t>More ways how to exploit the same weakness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Attack’s countermeasures by cancel of hypothesis</a:t>
            </a:r>
          </a:p>
          <a:p>
            <a:pPr lvl="1"/>
            <a:r>
              <a:rPr lang="en-US" sz="2000" dirty="0"/>
              <a:t>For every way you are aware of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Costs and benefits of the countermeasures</a:t>
            </a:r>
          </a:p>
          <a:p>
            <a:pPr lvl="1"/>
            <a:r>
              <a:rPr lang="en-US" sz="2000" dirty="0"/>
              <a:t>Cost of the assets protected</a:t>
            </a:r>
            <a:endParaRPr lang="cs-CZ" sz="2000" dirty="0"/>
          </a:p>
          <a:p>
            <a:pPr lvl="1"/>
            <a:r>
              <a:rPr lang="en-US" sz="2000" dirty="0"/>
              <a:t>Cost for an attacker to perform attack</a:t>
            </a:r>
          </a:p>
          <a:p>
            <a:pPr lvl="1"/>
            <a:r>
              <a:rPr lang="en-US" sz="2000" dirty="0"/>
              <a:t>Cost of a countermeasure</a:t>
            </a:r>
            <a:endParaRPr lang="en-US" sz="1800" dirty="0"/>
          </a:p>
          <a:p>
            <a:endParaRPr lang="en-US" sz="600" dirty="0"/>
          </a:p>
          <a:p>
            <a:r>
              <a:rPr lang="en-US" sz="2400" dirty="0"/>
              <a:t>Important: Consider Break Once, Run Everywhere (BORE)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6" y="5661248"/>
            <a:ext cx="836686" cy="836686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44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trivia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445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57" y="0"/>
            <a:ext cx="2338720" cy="213603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Bell’s </a:t>
            </a:r>
            <a:r>
              <a:rPr lang="cs-CZ" dirty="0"/>
              <a:t>Model 131-B2</a:t>
            </a:r>
            <a:r>
              <a:rPr lang="en-GB" dirty="0"/>
              <a:t> / </a:t>
            </a:r>
            <a:r>
              <a:rPr lang="en-GB" dirty="0" err="1"/>
              <a:t>Sigaba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Encryption device intended for US army, 1943</a:t>
            </a:r>
          </a:p>
          <a:p>
            <a:pPr lvl="1"/>
            <a:r>
              <a:rPr lang="en-US" dirty="0"/>
              <a:t>Oscilloscope patterns detected during usage</a:t>
            </a:r>
          </a:p>
          <a:p>
            <a:pPr lvl="1"/>
            <a:r>
              <a:rPr lang="en-US" dirty="0"/>
              <a:t>75 % of plaintexts intercepted from 80 </a:t>
            </a:r>
            <a:r>
              <a:rPr lang="en-US" dirty="0" err="1"/>
              <a:t>feets</a:t>
            </a:r>
            <a:endParaRPr lang="en-US" dirty="0"/>
          </a:p>
          <a:p>
            <a:pPr lvl="1"/>
            <a:r>
              <a:rPr lang="en-US" dirty="0"/>
              <a:t>Protection devised (security perimeter), but later forgot</a:t>
            </a:r>
          </a:p>
          <a:p>
            <a:r>
              <a:rPr lang="en-US" dirty="0"/>
              <a:t>CIA in 1951 – recovery over ¼ mile of power lines</a:t>
            </a:r>
          </a:p>
          <a:p>
            <a:r>
              <a:rPr lang="en-US" dirty="0">
                <a:sym typeface="Symbol" panose="05050102010706020507" pitchFamily="18" charset="2"/>
              </a:rPr>
              <a:t>Other countries also discovered the issue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Russia, Japan…</a:t>
            </a:r>
          </a:p>
          <a:p>
            <a:r>
              <a:rPr lang="en-US" dirty="0"/>
              <a:t>More research in use of (eavesdropping) and defense against (shielding) </a:t>
            </a:r>
            <a:r>
              <a:rPr lang="en-US" dirty="0">
                <a:sym typeface="Symbol" panose="05050102010706020507" pitchFamily="18" charset="2"/>
              </a:rPr>
              <a:t> TEMPEST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40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Common and realizable attacks on TE</a:t>
            </a:r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cs-CZ" sz="2400" dirty="0"/>
              <a:t>Non-invasive attacks</a:t>
            </a:r>
          </a:p>
          <a:p>
            <a:pPr lvl="1"/>
            <a:r>
              <a:rPr lang="en-US" altLang="cs-CZ" sz="2000" dirty="0"/>
              <a:t>API-level attacks</a:t>
            </a:r>
          </a:p>
          <a:p>
            <a:pPr lvl="2"/>
            <a:r>
              <a:rPr lang="en-US" altLang="cs-CZ" sz="2000" dirty="0"/>
              <a:t>Incorrectly designed and implemented application</a:t>
            </a:r>
          </a:p>
          <a:p>
            <a:pPr lvl="2"/>
            <a:r>
              <a:rPr lang="en-US" altLang="cs-CZ" sz="2000" dirty="0"/>
              <a:t>Malfunctioning application (code bug, faulty generator)</a:t>
            </a:r>
          </a:p>
          <a:p>
            <a:pPr lvl="1"/>
            <a:r>
              <a:rPr lang="en-US" altLang="cs-CZ" sz="2000" dirty="0"/>
              <a:t>Communication-level attacks</a:t>
            </a:r>
          </a:p>
          <a:p>
            <a:pPr lvl="2"/>
            <a:r>
              <a:rPr lang="en-US" altLang="cs-CZ" sz="2000" dirty="0"/>
              <a:t>Observation and manipulation of communication channel</a:t>
            </a:r>
          </a:p>
          <a:p>
            <a:pPr lvl="1"/>
            <a:r>
              <a:rPr lang="en-US" altLang="cs-CZ" sz="2000" dirty="0"/>
              <a:t>Side-channel attacks</a:t>
            </a:r>
          </a:p>
          <a:p>
            <a:pPr lvl="2"/>
            <a:r>
              <a:rPr lang="en-US" altLang="cs-CZ" sz="2000" dirty="0"/>
              <a:t>Timing/power/EM/</a:t>
            </a:r>
            <a:r>
              <a:rPr lang="en-US" sz="2000" dirty="0"/>
              <a:t>acoustic/</a:t>
            </a:r>
            <a:r>
              <a:rPr lang="en-US" altLang="cs-CZ" sz="2000" dirty="0"/>
              <a:t>cache-usage/error… analysis attacks 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2400" dirty="0"/>
              <a:t>Semi-invasive attacks</a:t>
            </a:r>
          </a:p>
          <a:p>
            <a:pPr lvl="1"/>
            <a:r>
              <a:rPr lang="en-US" altLang="cs-CZ" sz="2000" dirty="0"/>
              <a:t>Fault induction attacks (power/light/clock glitches…)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2400" dirty="0"/>
              <a:t>Invasive attacks</a:t>
            </a:r>
          </a:p>
          <a:p>
            <a:pPr lvl="1"/>
            <a:r>
              <a:rPr lang="en-US" altLang="cs-CZ" sz="2000" dirty="0"/>
              <a:t>Dismantle chip, microprobes…</a:t>
            </a:r>
          </a:p>
        </p:txBody>
      </p:sp>
      <p:sp>
        <p:nvSpPr>
          <p:cNvPr id="105474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Trusted element 21.2.2017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668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500" dirty="0"/>
              <a:t>Where are frequent problems with crypto nowadays?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Security mathematical algorithms</a:t>
            </a:r>
          </a:p>
          <a:p>
            <a:pPr lvl="1"/>
            <a:r>
              <a:rPr lang="en-GB" dirty="0"/>
              <a:t>OK, we have very strong ones (AES, SHA-3, RSA…)</a:t>
            </a:r>
          </a:p>
          <a:p>
            <a:r>
              <a:rPr lang="en-GB" dirty="0"/>
              <a:t>Implementation of algorithm</a:t>
            </a:r>
          </a:p>
          <a:p>
            <a:pPr lvl="1"/>
            <a:r>
              <a:rPr lang="en-GB" dirty="0"/>
              <a:t>Problems </a:t>
            </a:r>
            <a:r>
              <a:rPr lang="en-GB" dirty="0">
                <a:sym typeface="Symbol" panose="05050102010706020507" pitchFamily="18" charset="2"/>
              </a:rPr>
              <a:t> implementation attacks</a:t>
            </a:r>
            <a:r>
              <a:rPr lang="en-GB" dirty="0"/>
              <a:t> </a:t>
            </a:r>
          </a:p>
          <a:p>
            <a:r>
              <a:rPr lang="en-GB" dirty="0"/>
              <a:t>Randomness for keys</a:t>
            </a:r>
          </a:p>
          <a:p>
            <a:pPr lvl="1"/>
            <a:r>
              <a:rPr lang="en-GB" dirty="0"/>
              <a:t>Problems </a:t>
            </a:r>
            <a:r>
              <a:rPr lang="en-GB" dirty="0">
                <a:sym typeface="Symbol" panose="05050102010706020507" pitchFamily="18" charset="2"/>
              </a:rPr>
              <a:t> achievable brute-force attacks</a:t>
            </a:r>
            <a:r>
              <a:rPr lang="en-GB" dirty="0"/>
              <a:t> </a:t>
            </a:r>
          </a:p>
          <a:p>
            <a:r>
              <a:rPr lang="en-GB" dirty="0"/>
              <a:t>Key distribution</a:t>
            </a:r>
          </a:p>
          <a:p>
            <a:pPr lvl="1"/>
            <a:r>
              <a:rPr lang="en-GB" dirty="0"/>
              <a:t>Problems </a:t>
            </a:r>
            <a:r>
              <a:rPr lang="en-GB" dirty="0">
                <a:sym typeface="Symbol" panose="05050102010706020507" pitchFamily="18" charset="2"/>
              </a:rPr>
              <a:t> old keys, untrusted keys, key leakage</a:t>
            </a:r>
          </a:p>
          <a:p>
            <a:r>
              <a:rPr lang="en-GB" dirty="0">
                <a:sym typeface="Symbol" panose="05050102010706020507" pitchFamily="18" charset="2"/>
              </a:rPr>
              <a:t>Operation security</a:t>
            </a:r>
          </a:p>
          <a:p>
            <a:pPr lvl="1"/>
            <a:r>
              <a:rPr lang="en-GB" dirty="0"/>
              <a:t>Problems </a:t>
            </a:r>
            <a:r>
              <a:rPr lang="en-GB" dirty="0">
                <a:sym typeface="Symbol" panose="05050102010706020507" pitchFamily="18" charset="2"/>
              </a:rPr>
              <a:t> where we are using crypto, key leakage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971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Non-invasive attacks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Non-invasive side-channel attacks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8163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TRNG </a:t>
            </a:r>
            <a:r>
              <a:rPr lang="en-US" dirty="0">
                <a:sym typeface="Symbol" panose="05050102010706020507" pitchFamily="18" charset="2"/>
              </a:rPr>
              <a:t> Key: What if </a:t>
            </a:r>
            <a:r>
              <a:rPr lang="en-GB" dirty="0"/>
              <a:t>faulty TRNGs?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3238" y="1871663"/>
            <a:ext cx="8461250" cy="4149725"/>
          </a:xfrm>
        </p:spPr>
        <p:txBody>
          <a:bodyPr/>
          <a:lstStyle/>
          <a:p>
            <a:r>
              <a:rPr lang="en-GB" dirty="0"/>
              <a:t>Good source of randomness is critical </a:t>
            </a:r>
          </a:p>
          <a:p>
            <a:pPr lvl="1"/>
            <a:r>
              <a:rPr lang="en-GB" dirty="0"/>
              <a:t>TRNG can be weak or malfunctioning</a:t>
            </a:r>
          </a:p>
          <a:p>
            <a:r>
              <a:rPr lang="en-GB" dirty="0"/>
              <a:t>How to inspect TRNG correctness?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Analysis of TRNG implementation (but usually </a:t>
            </a:r>
            <a:r>
              <a:rPr lang="en-GB" dirty="0" err="1"/>
              <a:t>blackbox</a:t>
            </a:r>
            <a:r>
              <a:rPr lang="en-GB" dirty="0"/>
              <a:t>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Output data can be statistically tested (100MB-1GB stream, NIST STS, </a:t>
            </a:r>
            <a:r>
              <a:rPr lang="en-GB" dirty="0" err="1"/>
              <a:t>Dieharder</a:t>
            </a:r>
            <a:r>
              <a:rPr lang="en-GB" dirty="0"/>
              <a:t>, TestU01 batteries) </a:t>
            </a:r>
            <a:r>
              <a:rPr lang="en-GB" dirty="0">
                <a:hlinkClick r:id="rId2"/>
              </a:rPr>
              <a:t>http://www.phy.duke.edu/~rgb/General/dieharder.php</a:t>
            </a:r>
            <a:endParaRPr lang="en-GB" dirty="0"/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Behaviour in extreme condition (+70/-50</a:t>
            </a:r>
            <a:r>
              <a:rPr lang="cs-CZ" dirty="0"/>
              <a:t>° </a:t>
            </a:r>
            <a:r>
              <a:rPr lang="en-GB" dirty="0"/>
              <a:t>C, radiation…)</a:t>
            </a:r>
          </a:p>
          <a:p>
            <a:pPr lvl="2"/>
            <a:r>
              <a:rPr lang="en-GB" dirty="0"/>
              <a:t>Analyse data stream gathered during extreme conditions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Simple power analysis of TRNG generation</a:t>
            </a:r>
          </a:p>
          <a:p>
            <a:pPr lvl="2"/>
            <a:r>
              <a:rPr lang="en-GB" dirty="0"/>
              <a:t>Is hidden/unknown operation present?</a:t>
            </a:r>
          </a:p>
          <a:p>
            <a:endParaRPr lang="en-GB" dirty="0"/>
          </a:p>
          <a:p>
            <a:pPr lvl="2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42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Serial test: Histogram of 16bits patterns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700808"/>
            <a:ext cx="6542574" cy="414972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64904"/>
            <a:ext cx="6793334" cy="4196259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930388" y="1772816"/>
            <a:ext cx="4730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Normal distribution (expected)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243685" y="4365104"/>
            <a:ext cx="5360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Biased distribution (lower entropy)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2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analysis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Non-invasive side-channel attacks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46586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Basic setup for power analysis</a:t>
            </a:r>
            <a:br>
              <a:rPr lang="en-US" altLang="cs-CZ" dirty="0"/>
            </a:br>
            <a:endParaRPr lang="en-US" alt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US" altLang="cs-CZ"/>
              <a:t>| PV204 Trusted element 21.2.2017</a:t>
            </a:r>
            <a:endParaRPr lang="en-GB" altLang="cs-CZ"/>
          </a:p>
        </p:txBody>
      </p:sp>
      <p:pic>
        <p:nvPicPr>
          <p:cNvPr id="1307652" name="Picture 4" descr="osc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41438"/>
            <a:ext cx="6554788" cy="506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7653" name="AutoShape 5"/>
          <p:cNvSpPr>
            <a:spLocks/>
          </p:cNvSpPr>
          <p:nvPr/>
        </p:nvSpPr>
        <p:spPr bwMode="auto">
          <a:xfrm>
            <a:off x="7116763" y="2925763"/>
            <a:ext cx="1627187" cy="422275"/>
          </a:xfrm>
          <a:prstGeom prst="borderCallout1">
            <a:avLst>
              <a:gd name="adj1" fmla="val 118046"/>
              <a:gd name="adj2" fmla="val 92977"/>
              <a:gd name="adj3" fmla="val 118046"/>
              <a:gd name="adj4" fmla="val -377269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Smart card</a:t>
            </a:r>
          </a:p>
        </p:txBody>
      </p:sp>
      <p:sp>
        <p:nvSpPr>
          <p:cNvPr id="1307654" name="AutoShape 6"/>
          <p:cNvSpPr>
            <a:spLocks/>
          </p:cNvSpPr>
          <p:nvPr/>
        </p:nvSpPr>
        <p:spPr bwMode="auto">
          <a:xfrm>
            <a:off x="7021513" y="774700"/>
            <a:ext cx="1727200" cy="709613"/>
          </a:xfrm>
          <a:prstGeom prst="borderCallout1">
            <a:avLst>
              <a:gd name="adj1" fmla="val 110736"/>
              <a:gd name="adj2" fmla="val 93384"/>
              <a:gd name="adj3" fmla="val 110736"/>
              <a:gd name="adj4" fmla="val -236306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Smart card reader </a:t>
            </a:r>
          </a:p>
        </p:txBody>
      </p:sp>
      <p:sp>
        <p:nvSpPr>
          <p:cNvPr id="1307655" name="AutoShape 7"/>
          <p:cNvSpPr>
            <a:spLocks/>
          </p:cNvSpPr>
          <p:nvPr/>
        </p:nvSpPr>
        <p:spPr bwMode="auto">
          <a:xfrm>
            <a:off x="7121525" y="3565525"/>
            <a:ext cx="1627188" cy="727075"/>
          </a:xfrm>
          <a:prstGeom prst="borderCallout1">
            <a:avLst>
              <a:gd name="adj1" fmla="val 110481"/>
              <a:gd name="adj2" fmla="val 92977"/>
              <a:gd name="adj3" fmla="val 110481"/>
              <a:gd name="adj4" fmla="val -274634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Inverse card connector</a:t>
            </a:r>
          </a:p>
        </p:txBody>
      </p:sp>
      <p:sp>
        <p:nvSpPr>
          <p:cNvPr id="1307656" name="AutoShape 8"/>
          <p:cNvSpPr>
            <a:spLocks/>
          </p:cNvSpPr>
          <p:nvPr/>
        </p:nvSpPr>
        <p:spPr bwMode="auto">
          <a:xfrm>
            <a:off x="7019925" y="1843088"/>
            <a:ext cx="1727200" cy="433387"/>
          </a:xfrm>
          <a:prstGeom prst="borderCallout1">
            <a:avLst>
              <a:gd name="adj1" fmla="val 117583"/>
              <a:gd name="adj2" fmla="val 93384"/>
              <a:gd name="adj3" fmla="val 117583"/>
              <a:gd name="adj4" fmla="val -89523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Oscilloscope</a:t>
            </a:r>
          </a:p>
        </p:txBody>
      </p:sp>
      <p:sp>
        <p:nvSpPr>
          <p:cNvPr id="1307657" name="AutoShape 9"/>
          <p:cNvSpPr>
            <a:spLocks/>
          </p:cNvSpPr>
          <p:nvPr/>
        </p:nvSpPr>
        <p:spPr bwMode="auto">
          <a:xfrm>
            <a:off x="7107238" y="5392738"/>
            <a:ext cx="1627187" cy="727075"/>
          </a:xfrm>
          <a:prstGeom prst="borderCallout1">
            <a:avLst>
              <a:gd name="adj1" fmla="val -10481"/>
              <a:gd name="adj2" fmla="val 92977"/>
              <a:gd name="adj3" fmla="val -10481"/>
              <a:gd name="adj4" fmla="val -207120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Resistor </a:t>
            </a:r>
          </a:p>
          <a:p>
            <a:pPr algn="ctr"/>
            <a:r>
              <a:rPr lang="en-US" altLang="cs-CZ"/>
              <a:t>20-80 ohm</a:t>
            </a:r>
          </a:p>
        </p:txBody>
      </p:sp>
      <p:sp>
        <p:nvSpPr>
          <p:cNvPr id="1307658" name="AutoShape 10"/>
          <p:cNvSpPr>
            <a:spLocks/>
          </p:cNvSpPr>
          <p:nvPr/>
        </p:nvSpPr>
        <p:spPr bwMode="auto">
          <a:xfrm>
            <a:off x="7099300" y="4595813"/>
            <a:ext cx="1627188" cy="398462"/>
          </a:xfrm>
          <a:prstGeom prst="borderCallout1">
            <a:avLst>
              <a:gd name="adj1" fmla="val 119125"/>
              <a:gd name="adj2" fmla="val 92977"/>
              <a:gd name="adj3" fmla="val 119125"/>
              <a:gd name="adj4" fmla="val -155023"/>
            </a:avLst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 type="oval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cs-CZ"/>
              <a:t>Probe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82771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More advanced setup for power analysis</a:t>
            </a:r>
          </a:p>
        </p:txBody>
      </p:sp>
      <p:pic>
        <p:nvPicPr>
          <p:cNvPr id="1308676" name="Picture 4" descr="scsat04_board_nobounda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27245" y="2231727"/>
            <a:ext cx="5981585" cy="4149725"/>
          </a:xfrm>
        </p:spPr>
      </p:pic>
      <p:sp>
        <p:nvSpPr>
          <p:cNvPr id="10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/>
          <a:p>
            <a:r>
              <a:rPr lang="en-US" altLang="cs-CZ"/>
              <a:t>| PV204 Trusted element 21.2.2017</a:t>
            </a:r>
            <a:endParaRPr lang="en-GB" altLang="cs-CZ"/>
          </a:p>
        </p:txBody>
      </p:sp>
      <p:sp>
        <p:nvSpPr>
          <p:cNvPr id="1308677" name="AutoShape 5"/>
          <p:cNvSpPr>
            <a:spLocks/>
          </p:cNvSpPr>
          <p:nvPr/>
        </p:nvSpPr>
        <p:spPr bwMode="auto">
          <a:xfrm>
            <a:off x="4067175" y="6094114"/>
            <a:ext cx="1600200" cy="431800"/>
          </a:xfrm>
          <a:prstGeom prst="borderCallout2">
            <a:avLst>
              <a:gd name="adj1" fmla="val 26472"/>
              <a:gd name="adj2" fmla="val 104764"/>
              <a:gd name="adj3" fmla="val 26472"/>
              <a:gd name="adj4" fmla="val 131347"/>
              <a:gd name="adj5" fmla="val -87500"/>
              <a:gd name="adj6" fmla="val 157935"/>
            </a:avLst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 type="oval" w="med" len="med"/>
          </a:ln>
        </p:spPr>
        <p:txBody>
          <a:bodyPr/>
          <a:lstStyle/>
          <a:p>
            <a:pPr algn="ctr"/>
            <a:r>
              <a:rPr lang="en-US" altLang="cs-CZ">
                <a:latin typeface="Times New Roman" pitchFamily="18" charset="0"/>
                <a:cs typeface="Times New Roman" pitchFamily="18" charset="0"/>
              </a:rPr>
              <a:t>Ethernet</a:t>
            </a:r>
            <a:endParaRPr lang="cs-CZ" altLang="cs-CZ" b="0"/>
          </a:p>
        </p:txBody>
      </p:sp>
      <p:sp>
        <p:nvSpPr>
          <p:cNvPr id="1308678" name="AutoShape 6"/>
          <p:cNvSpPr>
            <a:spLocks/>
          </p:cNvSpPr>
          <p:nvPr/>
        </p:nvSpPr>
        <p:spPr bwMode="auto">
          <a:xfrm>
            <a:off x="2698750" y="1772939"/>
            <a:ext cx="1801813" cy="703263"/>
          </a:xfrm>
          <a:prstGeom prst="borderCallout2">
            <a:avLst>
              <a:gd name="adj1" fmla="val 16255"/>
              <a:gd name="adj2" fmla="val -4227"/>
              <a:gd name="adj3" fmla="val 16255"/>
              <a:gd name="adj4" fmla="val -38944"/>
              <a:gd name="adj5" fmla="val 368990"/>
              <a:gd name="adj6" fmla="val -29013"/>
            </a:avLst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 type="oval" w="med" len="med"/>
          </a:ln>
        </p:spPr>
        <p:txBody>
          <a:bodyPr/>
          <a:lstStyle/>
          <a:p>
            <a:pPr algn="ctr"/>
            <a:r>
              <a:rPr lang="en-US" altLang="cs-CZ">
                <a:latin typeface="Times New Roman" pitchFamily="18" charset="0"/>
                <a:cs typeface="Times New Roman" pitchFamily="18" charset="0"/>
              </a:rPr>
              <a:t>Tested smartcard</a:t>
            </a:r>
            <a:endParaRPr lang="cs-CZ" altLang="cs-CZ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cs-CZ" altLang="cs-CZ" b="0"/>
          </a:p>
        </p:txBody>
      </p:sp>
      <p:sp>
        <p:nvSpPr>
          <p:cNvPr id="1308679" name="AutoShape 7"/>
          <p:cNvSpPr>
            <a:spLocks/>
          </p:cNvSpPr>
          <p:nvPr/>
        </p:nvSpPr>
        <p:spPr bwMode="auto">
          <a:xfrm>
            <a:off x="4572000" y="1557039"/>
            <a:ext cx="2233613" cy="720725"/>
          </a:xfrm>
          <a:prstGeom prst="borderCallout2">
            <a:avLst>
              <a:gd name="adj1" fmla="val 15861"/>
              <a:gd name="adj2" fmla="val 103412"/>
              <a:gd name="adj3" fmla="val 15861"/>
              <a:gd name="adj4" fmla="val 119190"/>
              <a:gd name="adj5" fmla="val 204185"/>
              <a:gd name="adj6" fmla="val 135250"/>
            </a:avLst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 type="oval" w="med" len="med"/>
          </a:ln>
        </p:spPr>
        <p:txBody>
          <a:bodyPr/>
          <a:lstStyle/>
          <a:p>
            <a:pPr algn="ctr"/>
            <a:r>
              <a:rPr lang="en-US" altLang="cs-CZ">
                <a:latin typeface="Times New Roman" pitchFamily="18" charset="0"/>
                <a:cs typeface="Times New Roman" pitchFamily="18" charset="0"/>
              </a:rPr>
              <a:t>External power supply</a:t>
            </a:r>
            <a:endParaRPr lang="cs-CZ" altLang="cs-CZ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cs-CZ" altLang="cs-CZ" b="0"/>
          </a:p>
        </p:txBody>
      </p:sp>
      <p:sp>
        <p:nvSpPr>
          <p:cNvPr id="1308680" name="AutoShape 8"/>
          <p:cNvSpPr>
            <a:spLocks/>
          </p:cNvSpPr>
          <p:nvPr/>
        </p:nvSpPr>
        <p:spPr bwMode="auto">
          <a:xfrm>
            <a:off x="468313" y="5878214"/>
            <a:ext cx="2447925" cy="719138"/>
          </a:xfrm>
          <a:prstGeom prst="borderCallout2">
            <a:avLst>
              <a:gd name="adj1" fmla="val 15894"/>
              <a:gd name="adj2" fmla="val 103111"/>
              <a:gd name="adj3" fmla="val 15894"/>
              <a:gd name="adj4" fmla="val 135537"/>
              <a:gd name="adj5" fmla="val -166005"/>
              <a:gd name="adj6" fmla="val 168417"/>
            </a:avLst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 type="oval" w="med" len="med"/>
          </a:ln>
        </p:spPr>
        <p:txBody>
          <a:bodyPr/>
          <a:lstStyle/>
          <a:p>
            <a:pPr algn="ctr"/>
            <a:r>
              <a:rPr lang="en-US" altLang="cs-CZ">
                <a:latin typeface="Times New Roman" pitchFamily="18" charset="0"/>
                <a:cs typeface="Times New Roman" pitchFamily="18" charset="0"/>
              </a:rPr>
              <a:t>SCSAT04 measurement board</a:t>
            </a:r>
            <a:endParaRPr lang="cs-CZ" altLang="cs-CZ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cs-CZ" altLang="cs-CZ" b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84209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Simple vs. differential power analysis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Simple power analysis</a:t>
            </a:r>
          </a:p>
          <a:p>
            <a:pPr lvl="1"/>
            <a:r>
              <a:rPr lang="en-GB" dirty="0"/>
              <a:t>Direct observation of single / few power traces</a:t>
            </a:r>
          </a:p>
          <a:p>
            <a:pPr lvl="1"/>
            <a:r>
              <a:rPr lang="en-GB" dirty="0"/>
              <a:t>Visible operation =&gt; reverse engineering</a:t>
            </a:r>
          </a:p>
          <a:p>
            <a:pPr lvl="1"/>
            <a:r>
              <a:rPr lang="en-GB" dirty="0"/>
              <a:t>Visible patterns =&gt; data dependency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Differential power analysis</a:t>
            </a:r>
          </a:p>
          <a:p>
            <a:pPr lvl="1"/>
            <a:r>
              <a:rPr lang="en-GB" dirty="0"/>
              <a:t>Statistical processing of many power traces</a:t>
            </a:r>
          </a:p>
          <a:p>
            <a:pPr lvl="1"/>
            <a:r>
              <a:rPr lang="en-GB" dirty="0"/>
              <a:t>More subtle data dependencies found </a:t>
            </a:r>
          </a:p>
          <a:p>
            <a:pPr lvl="1"/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r="10086" b="6750"/>
          <a:stretch>
            <a:fillRect/>
          </a:stretch>
        </p:blipFill>
        <p:spPr bwMode="auto">
          <a:xfrm>
            <a:off x="7120211" y="2276872"/>
            <a:ext cx="1612627" cy="110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DPAspik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8309" r="35096"/>
          <a:stretch/>
        </p:blipFill>
        <p:spPr>
          <a:xfrm>
            <a:off x="6084168" y="4581128"/>
            <a:ext cx="2984897" cy="984365"/>
          </a:xfrm>
          <a:prstGeom prst="rect">
            <a:avLst/>
          </a:prstGeom>
        </p:spPr>
      </p:pic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6607274" y="4712353"/>
            <a:ext cx="287338" cy="720725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76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cs-CZ" sz="2400" i="1" dirty="0" err="1"/>
              <a:t>See</a:t>
            </a:r>
            <a:r>
              <a:rPr lang="cs-CZ" sz="2400" i="1" dirty="0"/>
              <a:t> </a:t>
            </a:r>
            <a:r>
              <a:rPr lang="en-GB" sz="2400" i="1" dirty="0"/>
              <a:t>PV204_overview_2017.ppt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33651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2800" dirty="0"/>
              <a:t>Reverse engineering of Java Card bytecode</a:t>
            </a:r>
            <a:endParaRPr lang="cs-CZ" altLang="cs-CZ" sz="2800" dirty="0"/>
          </a:p>
        </p:txBody>
      </p:sp>
      <p:sp>
        <p:nvSpPr>
          <p:cNvPr id="130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Goal: obtain code back from smart card</a:t>
            </a:r>
          </a:p>
          <a:p>
            <a:pPr lvl="1"/>
            <a:r>
              <a:rPr lang="en-US" altLang="cs-CZ" sz="2000" dirty="0" err="1"/>
              <a:t>JavaCard</a:t>
            </a:r>
            <a:r>
              <a:rPr lang="en-US" altLang="cs-CZ" sz="2000" dirty="0"/>
              <a:t> defines around 140 bytecode instructions </a:t>
            </a:r>
          </a:p>
          <a:p>
            <a:pPr lvl="1"/>
            <a:r>
              <a:rPr lang="en-US" altLang="cs-CZ" sz="2000" dirty="0"/>
              <a:t>JVM fetch instruction and execute it</a:t>
            </a:r>
          </a:p>
          <a:p>
            <a:endParaRPr lang="cs-CZ" altLang="cs-CZ" sz="2400" dirty="0"/>
          </a:p>
        </p:txBody>
      </p:sp>
      <p:sp>
        <p:nvSpPr>
          <p:cNvPr id="1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815658"/>
            <a:ext cx="2895600" cy="285750"/>
          </a:xfrm>
        </p:spPr>
        <p:txBody>
          <a:bodyPr/>
          <a:lstStyle/>
          <a:p>
            <a:r>
              <a:rPr lang="en-US" altLang="cs-CZ"/>
              <a:t>| PV204 Trusted element 21.2.2017</a:t>
            </a:r>
            <a:endParaRPr lang="en-GB" altLang="cs-CZ"/>
          </a:p>
        </p:txBody>
      </p:sp>
      <p:pic>
        <p:nvPicPr>
          <p:cNvPr id="1309700" name="Picture 4" descr="R32_JCBytecode_exampl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691583"/>
            <a:ext cx="8569325" cy="1938338"/>
          </a:xfr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9701" name="Text Box 5"/>
          <p:cNvSpPr txBox="1">
            <a:spLocks noChangeArrowheads="1"/>
          </p:cNvSpPr>
          <p:nvPr/>
        </p:nvSpPr>
        <p:spPr bwMode="auto">
          <a:xfrm>
            <a:off x="250825" y="3456508"/>
            <a:ext cx="4038600" cy="66675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>
                <a:solidFill>
                  <a:schemeClr val="accent2"/>
                </a:solidFill>
              </a:rPr>
              <a:t>(source code)</a:t>
            </a:r>
            <a:r>
              <a:rPr lang="cs-CZ" altLang="cs-CZ" b="0" i="1"/>
              <a:t> </a:t>
            </a:r>
            <a:endParaRPr lang="en-US" altLang="cs-CZ" b="0" i="1"/>
          </a:p>
          <a:p>
            <a:r>
              <a:rPr lang="cs-CZ" altLang="cs-CZ" b="0"/>
              <a:t>m_ram1[0] = (byte) (m_ram1[0] % 1); </a:t>
            </a:r>
          </a:p>
        </p:txBody>
      </p:sp>
      <p:sp>
        <p:nvSpPr>
          <p:cNvPr id="1309702" name="Text Box 6"/>
          <p:cNvSpPr txBox="1">
            <a:spLocks noChangeArrowheads="1"/>
          </p:cNvSpPr>
          <p:nvPr/>
        </p:nvSpPr>
        <p:spPr bwMode="auto">
          <a:xfrm>
            <a:off x="5580063" y="2592908"/>
            <a:ext cx="1936750" cy="203993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(bytecode)</a:t>
            </a:r>
          </a:p>
          <a:p>
            <a:r>
              <a:rPr lang="en-US" altLang="cs-CZ" b="0" dirty="0" err="1"/>
              <a:t>getfield_a_this</a:t>
            </a:r>
            <a:r>
              <a:rPr lang="en-US" altLang="cs-CZ" b="0" dirty="0"/>
              <a:t> 0;</a:t>
            </a:r>
          </a:p>
          <a:p>
            <a:r>
              <a:rPr lang="en-US" altLang="cs-CZ" b="0" dirty="0"/>
              <a:t>sconst_0;</a:t>
            </a:r>
          </a:p>
          <a:p>
            <a:r>
              <a:rPr lang="en-US" altLang="cs-CZ" b="0" dirty="0" err="1"/>
              <a:t>baload</a:t>
            </a:r>
            <a:r>
              <a:rPr lang="en-US" altLang="cs-CZ" b="0" dirty="0"/>
              <a:t>;</a:t>
            </a:r>
          </a:p>
          <a:p>
            <a:r>
              <a:rPr lang="en-US" altLang="cs-CZ" b="0" dirty="0"/>
              <a:t>sconst_1;</a:t>
            </a:r>
          </a:p>
          <a:p>
            <a:r>
              <a:rPr lang="en-US" altLang="cs-CZ" b="0" dirty="0" err="1"/>
              <a:t>srem</a:t>
            </a:r>
            <a:r>
              <a:rPr lang="en-US" altLang="cs-CZ" b="0" dirty="0"/>
              <a:t>;</a:t>
            </a:r>
          </a:p>
          <a:p>
            <a:r>
              <a:rPr lang="en-US" altLang="cs-CZ" b="0" dirty="0" err="1"/>
              <a:t>bastore</a:t>
            </a:r>
            <a:r>
              <a:rPr lang="en-US" altLang="cs-CZ" b="0" dirty="0"/>
              <a:t>;</a:t>
            </a:r>
          </a:p>
        </p:txBody>
      </p:sp>
      <p:sp>
        <p:nvSpPr>
          <p:cNvPr id="1309703" name="Line 7"/>
          <p:cNvSpPr>
            <a:spLocks noChangeShapeType="1"/>
          </p:cNvSpPr>
          <p:nvPr/>
        </p:nvSpPr>
        <p:spPr bwMode="auto">
          <a:xfrm>
            <a:off x="4356100" y="3816871"/>
            <a:ext cx="11525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09704" name="Text Box 8"/>
          <p:cNvSpPr txBox="1">
            <a:spLocks noChangeArrowheads="1"/>
          </p:cNvSpPr>
          <p:nvPr/>
        </p:nvSpPr>
        <p:spPr bwMode="auto">
          <a:xfrm>
            <a:off x="4119563" y="4699521"/>
            <a:ext cx="1530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>
                <a:solidFill>
                  <a:schemeClr val="accent2"/>
                </a:solidFill>
              </a:rPr>
              <a:t>(power trace)</a:t>
            </a:r>
            <a:endParaRPr lang="cs-CZ" altLang="cs-CZ" b="0" i="1">
              <a:solidFill>
                <a:schemeClr val="accent2"/>
              </a:solidFill>
            </a:endParaRPr>
          </a:p>
        </p:txBody>
      </p:sp>
      <p:sp>
        <p:nvSpPr>
          <p:cNvPr id="1309705" name="Text Box 9"/>
          <p:cNvSpPr txBox="1">
            <a:spLocks noChangeArrowheads="1"/>
          </p:cNvSpPr>
          <p:nvPr/>
        </p:nvSpPr>
        <p:spPr bwMode="auto">
          <a:xfrm>
            <a:off x="4387850" y="3456508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/>
              <a:t>compiler</a:t>
            </a:r>
            <a:endParaRPr lang="cs-CZ" altLang="cs-CZ" b="0" i="1"/>
          </a:p>
        </p:txBody>
      </p:sp>
      <p:grpSp>
        <p:nvGrpSpPr>
          <p:cNvPr id="1309706" name="Group 10"/>
          <p:cNvGrpSpPr>
            <a:grpSpLocks/>
          </p:cNvGrpSpPr>
          <p:nvPr/>
        </p:nvGrpSpPr>
        <p:grpSpPr bwMode="auto">
          <a:xfrm>
            <a:off x="7524750" y="3475558"/>
            <a:ext cx="1428750" cy="1060450"/>
            <a:chOff x="4740" y="2036"/>
            <a:chExt cx="900" cy="668"/>
          </a:xfrm>
        </p:grpSpPr>
        <p:sp>
          <p:nvSpPr>
            <p:cNvPr id="1309707" name="Line 11"/>
            <p:cNvSpPr>
              <a:spLocks noChangeShapeType="1"/>
            </p:cNvSpPr>
            <p:nvPr/>
          </p:nvSpPr>
          <p:spPr bwMode="auto">
            <a:xfrm>
              <a:off x="4785" y="2251"/>
              <a:ext cx="59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09708" name="Line 12"/>
            <p:cNvSpPr>
              <a:spLocks noChangeShapeType="1"/>
            </p:cNvSpPr>
            <p:nvPr/>
          </p:nvSpPr>
          <p:spPr bwMode="auto">
            <a:xfrm>
              <a:off x="5375" y="2251"/>
              <a:ext cx="0" cy="45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09709" name="Text Box 13"/>
            <p:cNvSpPr txBox="1">
              <a:spLocks noChangeArrowheads="1"/>
            </p:cNvSpPr>
            <p:nvPr/>
          </p:nvSpPr>
          <p:spPr bwMode="auto">
            <a:xfrm>
              <a:off x="4740" y="2036"/>
              <a:ext cx="9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b="0" i="1"/>
                <a:t>oscilloscope</a:t>
              </a:r>
            </a:p>
          </p:txBody>
        </p:sp>
      </p:grp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>
          <a:xfrm>
            <a:off x="503238" y="6817246"/>
            <a:ext cx="396875" cy="284162"/>
          </a:xfrm>
        </p:spPr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46483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Conditional jumps </a:t>
            </a:r>
            <a:endParaRPr lang="cs-CZ" altLang="cs-CZ"/>
          </a:p>
        </p:txBody>
      </p:sp>
      <p:sp>
        <p:nvSpPr>
          <p:cNvPr id="13107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sz="2400" dirty="0"/>
              <a:t>may reveal sensitive info</a:t>
            </a:r>
          </a:p>
          <a:p>
            <a:r>
              <a:rPr lang="en-US" altLang="cs-CZ" sz="2400" dirty="0"/>
              <a:t>keys, internal branches, …  </a:t>
            </a:r>
            <a:endParaRPr lang="cs-CZ" altLang="cs-CZ" sz="24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41</a:t>
            </a:fld>
            <a:endParaRPr lang="cs-CZ" dirty="0"/>
          </a:p>
        </p:txBody>
      </p:sp>
      <p:sp>
        <p:nvSpPr>
          <p:cNvPr id="18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| PV204 Trusted element 21.2.2017</a:t>
            </a:r>
            <a:endParaRPr lang="en-GB" altLang="cs-CZ" dirty="0"/>
          </a:p>
        </p:txBody>
      </p:sp>
      <p:pic>
        <p:nvPicPr>
          <p:cNvPr id="1310723" name="Picture 3" descr="ifeq_w_nojump_cu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5169198"/>
            <a:ext cx="8497887" cy="1428750"/>
          </a:xfr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10726" name="Picture 6" descr="ifeq_w_jump_cu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3861098"/>
            <a:ext cx="8497887" cy="1327150"/>
          </a:xfr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10722" name="Text Box 2"/>
          <p:cNvSpPr txBox="1">
            <a:spLocks noChangeArrowheads="1"/>
          </p:cNvSpPr>
          <p:nvPr/>
        </p:nvSpPr>
        <p:spPr bwMode="auto">
          <a:xfrm>
            <a:off x="4681339" y="260648"/>
            <a:ext cx="2952750" cy="3630612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cs-CZ" b="0" i="1">
                <a:solidFill>
                  <a:schemeClr val="accent2"/>
                </a:solidFill>
              </a:rPr>
              <a:t>(bytecode)</a:t>
            </a:r>
            <a:r>
              <a:rPr lang="cs-CZ" altLang="cs-CZ" b="0"/>
              <a:t> 	</a:t>
            </a:r>
            <a:endParaRPr lang="en-US" altLang="cs-CZ" b="0"/>
          </a:p>
          <a:p>
            <a:r>
              <a:rPr lang="en-US" altLang="cs-CZ" b="0"/>
              <a:t>     </a:t>
            </a:r>
            <a:r>
              <a:rPr lang="en-US" altLang="cs-CZ" sz="1600" b="0"/>
              <a:t>s</a:t>
            </a:r>
            <a:r>
              <a:rPr lang="cs-CZ" altLang="cs-CZ" sz="1600" b="0"/>
              <a:t>load_1;</a:t>
            </a:r>
          </a:p>
          <a:p>
            <a:r>
              <a:rPr lang="en-US" altLang="cs-CZ" sz="1600" b="0"/>
              <a:t>      </a:t>
            </a:r>
            <a:r>
              <a:rPr lang="cs-CZ" altLang="cs-CZ" sz="1600" b="0">
                <a:solidFill>
                  <a:srgbClr val="006600"/>
                </a:solidFill>
              </a:rPr>
              <a:t>ife</a:t>
            </a:r>
            <a:r>
              <a:rPr lang="en-US" altLang="cs-CZ" sz="1600" b="0">
                <a:solidFill>
                  <a:srgbClr val="006600"/>
                </a:solidFill>
              </a:rPr>
              <a:t>q_w</a:t>
            </a:r>
            <a:r>
              <a:rPr lang="cs-CZ" altLang="cs-CZ" sz="1600" b="0">
                <a:solidFill>
                  <a:srgbClr val="006600"/>
                </a:solidFill>
              </a:rPr>
              <a:t> L2;</a:t>
            </a:r>
          </a:p>
          <a:p>
            <a:r>
              <a:rPr lang="cs-CZ" altLang="cs-CZ" sz="1600" b="0"/>
              <a:t>L1:</a:t>
            </a:r>
            <a:r>
              <a:rPr lang="en-US" altLang="cs-CZ" sz="1600" b="0"/>
              <a:t> </a:t>
            </a:r>
            <a:r>
              <a:rPr lang="cs-CZ" altLang="cs-CZ" sz="1600" b="0"/>
              <a:t>getfield_a_this 0;</a:t>
            </a:r>
            <a:endParaRPr lang="en-US" altLang="cs-CZ" sz="1600" b="0"/>
          </a:p>
          <a:p>
            <a:r>
              <a:rPr lang="en-US" altLang="cs-CZ" sz="1600" b="0"/>
              <a:t>      </a:t>
            </a:r>
            <a:r>
              <a:rPr lang="cs-CZ" altLang="cs-CZ" sz="1600" b="0"/>
              <a:t>sconst_0;</a:t>
            </a:r>
          </a:p>
          <a:p>
            <a:r>
              <a:rPr lang="en-US" altLang="cs-CZ" sz="1600" b="0"/>
              <a:t>      </a:t>
            </a:r>
            <a:r>
              <a:rPr lang="cs-CZ" altLang="cs-CZ" sz="1600" b="0"/>
              <a:t>sconst_</a:t>
            </a:r>
            <a:r>
              <a:rPr lang="en-US" altLang="cs-CZ" sz="1600" b="0"/>
              <a:t>0</a:t>
            </a:r>
            <a:r>
              <a:rPr lang="cs-CZ" altLang="cs-CZ" sz="1600" b="0"/>
              <a:t>;</a:t>
            </a:r>
          </a:p>
          <a:p>
            <a:r>
              <a:rPr lang="en-US" altLang="cs-CZ" sz="1600" b="0"/>
              <a:t>      </a:t>
            </a:r>
            <a:r>
              <a:rPr lang="cs-CZ" altLang="cs-CZ" sz="1600" b="0"/>
              <a:t>bastore;</a:t>
            </a:r>
          </a:p>
          <a:p>
            <a:r>
              <a:rPr lang="en-US" altLang="cs-CZ" sz="1600" b="0"/>
              <a:t>      </a:t>
            </a:r>
            <a:r>
              <a:rPr lang="cs-CZ" altLang="cs-CZ" sz="1600" b="0"/>
              <a:t>goto L3;</a:t>
            </a:r>
          </a:p>
          <a:p>
            <a:r>
              <a:rPr lang="cs-CZ" altLang="cs-CZ" sz="1600" b="0"/>
              <a:t>L2:</a:t>
            </a:r>
            <a:r>
              <a:rPr lang="en-US" altLang="cs-CZ" sz="1600" b="0"/>
              <a:t> </a:t>
            </a:r>
            <a:r>
              <a:rPr lang="cs-CZ" altLang="cs-CZ" sz="1600" b="0"/>
              <a:t>getfield_a_this 0; </a:t>
            </a:r>
            <a:endParaRPr lang="en-US" altLang="cs-CZ" sz="1600" b="0"/>
          </a:p>
          <a:p>
            <a:r>
              <a:rPr lang="en-US" altLang="cs-CZ" sz="1600" b="0"/>
              <a:t>      </a:t>
            </a:r>
            <a:r>
              <a:rPr lang="cs-CZ" altLang="cs-CZ" sz="1600" b="0"/>
              <a:t>sconst_0;</a:t>
            </a:r>
          </a:p>
          <a:p>
            <a:r>
              <a:rPr lang="en-US" altLang="cs-CZ" sz="1600" b="0"/>
              <a:t>      </a:t>
            </a:r>
            <a:r>
              <a:rPr lang="cs-CZ" altLang="cs-CZ" sz="1600" b="0"/>
              <a:t>sconst_</a:t>
            </a:r>
            <a:r>
              <a:rPr lang="en-US" altLang="cs-CZ" sz="1600" b="0"/>
              <a:t>1</a:t>
            </a:r>
            <a:r>
              <a:rPr lang="cs-CZ" altLang="cs-CZ" sz="1600" b="0"/>
              <a:t>;</a:t>
            </a:r>
          </a:p>
          <a:p>
            <a:r>
              <a:rPr lang="en-US" altLang="cs-CZ" sz="1600" b="0"/>
              <a:t>      </a:t>
            </a:r>
            <a:r>
              <a:rPr lang="cs-CZ" altLang="cs-CZ" sz="1600" b="0"/>
              <a:t>bastore;</a:t>
            </a:r>
            <a:endParaRPr lang="en-US" altLang="cs-CZ" sz="1600" b="0"/>
          </a:p>
          <a:p>
            <a:r>
              <a:rPr lang="en-US" altLang="cs-CZ" b="0"/>
              <a:t>     </a:t>
            </a:r>
            <a:r>
              <a:rPr lang="cs-CZ" altLang="cs-CZ" sz="1600" b="0"/>
              <a:t>goto L3;</a:t>
            </a:r>
            <a:endParaRPr lang="en-US" altLang="cs-CZ" sz="1400" b="0"/>
          </a:p>
          <a:p>
            <a:r>
              <a:rPr lang="en-US" altLang="cs-CZ" sz="1600" b="0"/>
              <a:t>L3: …</a:t>
            </a:r>
            <a:endParaRPr lang="cs-CZ" altLang="cs-CZ" sz="1600" b="0"/>
          </a:p>
        </p:txBody>
      </p:sp>
      <p:sp>
        <p:nvSpPr>
          <p:cNvPr id="1310727" name="Rectangle 7"/>
          <p:cNvSpPr>
            <a:spLocks noChangeArrowheads="1"/>
          </p:cNvSpPr>
          <p:nvPr/>
        </p:nvSpPr>
        <p:spPr bwMode="auto">
          <a:xfrm>
            <a:off x="468313" y="25654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0"/>
              <a:t> </a:t>
            </a:r>
          </a:p>
        </p:txBody>
      </p:sp>
      <p:sp>
        <p:nvSpPr>
          <p:cNvPr id="1310728" name="Text Box 8"/>
          <p:cNvSpPr txBox="1">
            <a:spLocks noChangeArrowheads="1"/>
          </p:cNvSpPr>
          <p:nvPr/>
        </p:nvSpPr>
        <p:spPr bwMode="auto">
          <a:xfrm>
            <a:off x="577652" y="2703810"/>
            <a:ext cx="3022600" cy="941388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>
                <a:solidFill>
                  <a:schemeClr val="accent2"/>
                </a:solidFill>
              </a:rPr>
              <a:t>(source code)</a:t>
            </a:r>
            <a:r>
              <a:rPr lang="cs-CZ" altLang="cs-CZ" b="0" i="1"/>
              <a:t> </a:t>
            </a:r>
            <a:endParaRPr lang="en-US" altLang="cs-CZ" b="0" i="1"/>
          </a:p>
          <a:p>
            <a:r>
              <a:rPr lang="cs-CZ" altLang="cs-CZ" b="0"/>
              <a:t>if (</a:t>
            </a:r>
            <a:r>
              <a:rPr lang="en-US" altLang="cs-CZ" b="0"/>
              <a:t>key</a:t>
            </a:r>
            <a:r>
              <a:rPr lang="cs-CZ" altLang="cs-CZ" b="0"/>
              <a:t> </a:t>
            </a:r>
            <a:r>
              <a:rPr lang="en-US" altLang="cs-CZ" b="0"/>
              <a:t>=</a:t>
            </a:r>
            <a:r>
              <a:rPr lang="cs-CZ" altLang="cs-CZ" b="0"/>
              <a:t>= 0) m_ram1[0] </a:t>
            </a:r>
            <a:r>
              <a:rPr lang="en-US" altLang="cs-CZ" b="0"/>
              <a:t>= 1;</a:t>
            </a:r>
          </a:p>
          <a:p>
            <a:r>
              <a:rPr lang="en-US" altLang="cs-CZ" b="0"/>
              <a:t>else </a:t>
            </a:r>
            <a:r>
              <a:rPr lang="cs-CZ" altLang="cs-CZ" b="0"/>
              <a:t>m_ram1[0] </a:t>
            </a:r>
            <a:r>
              <a:rPr lang="en-US" altLang="cs-CZ" b="0"/>
              <a:t>= 0;</a:t>
            </a:r>
            <a:endParaRPr lang="cs-CZ" altLang="cs-CZ" b="0"/>
          </a:p>
        </p:txBody>
      </p:sp>
      <p:sp>
        <p:nvSpPr>
          <p:cNvPr id="1310729" name="Text Box 9"/>
          <p:cNvSpPr txBox="1">
            <a:spLocks noChangeArrowheads="1"/>
          </p:cNvSpPr>
          <p:nvPr/>
        </p:nvSpPr>
        <p:spPr bwMode="auto">
          <a:xfrm>
            <a:off x="3573264" y="2919710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/>
              <a:t>compiler</a:t>
            </a:r>
            <a:endParaRPr lang="cs-CZ" altLang="cs-CZ" b="0" i="1" dirty="0"/>
          </a:p>
        </p:txBody>
      </p:sp>
      <p:sp>
        <p:nvSpPr>
          <p:cNvPr id="1310730" name="Line 10"/>
          <p:cNvSpPr>
            <a:spLocks noChangeShapeType="1"/>
          </p:cNvSpPr>
          <p:nvPr/>
        </p:nvSpPr>
        <p:spPr bwMode="auto">
          <a:xfrm>
            <a:off x="3716139" y="3278485"/>
            <a:ext cx="8636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310731" name="Group 11"/>
          <p:cNvGrpSpPr>
            <a:grpSpLocks/>
          </p:cNvGrpSpPr>
          <p:nvPr/>
        </p:nvGrpSpPr>
        <p:grpSpPr bwMode="auto">
          <a:xfrm>
            <a:off x="7634089" y="2781598"/>
            <a:ext cx="1428750" cy="1060450"/>
            <a:chOff x="4740" y="2036"/>
            <a:chExt cx="900" cy="668"/>
          </a:xfrm>
        </p:grpSpPr>
        <p:sp>
          <p:nvSpPr>
            <p:cNvPr id="1310732" name="Line 12"/>
            <p:cNvSpPr>
              <a:spLocks noChangeShapeType="1"/>
            </p:cNvSpPr>
            <p:nvPr/>
          </p:nvSpPr>
          <p:spPr bwMode="auto">
            <a:xfrm>
              <a:off x="4785" y="2251"/>
              <a:ext cx="590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10733" name="Line 13"/>
            <p:cNvSpPr>
              <a:spLocks noChangeShapeType="1"/>
            </p:cNvSpPr>
            <p:nvPr/>
          </p:nvSpPr>
          <p:spPr bwMode="auto">
            <a:xfrm>
              <a:off x="5375" y="2251"/>
              <a:ext cx="0" cy="453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10734" name="Text Box 14"/>
            <p:cNvSpPr txBox="1">
              <a:spLocks noChangeArrowheads="1"/>
            </p:cNvSpPr>
            <p:nvPr/>
          </p:nvSpPr>
          <p:spPr bwMode="auto">
            <a:xfrm>
              <a:off x="4740" y="2036"/>
              <a:ext cx="9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cs-CZ" b="0" i="1" dirty="0"/>
                <a:t>oscilloscope</a:t>
              </a:r>
            </a:p>
          </p:txBody>
        </p:sp>
      </p:grpSp>
      <p:sp>
        <p:nvSpPr>
          <p:cNvPr id="1310735" name="Rectangle 15"/>
          <p:cNvSpPr>
            <a:spLocks noChangeArrowheads="1"/>
          </p:cNvSpPr>
          <p:nvPr/>
        </p:nvSpPr>
        <p:spPr bwMode="auto">
          <a:xfrm>
            <a:off x="4043164" y="3783310"/>
            <a:ext cx="2222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(power trace, k != 0)</a:t>
            </a:r>
            <a:endParaRPr lang="cs-CZ" altLang="cs-CZ" b="0" i="1" dirty="0">
              <a:solidFill>
                <a:schemeClr val="accent2"/>
              </a:solidFill>
            </a:endParaRPr>
          </a:p>
        </p:txBody>
      </p:sp>
      <p:sp>
        <p:nvSpPr>
          <p:cNvPr id="1310736" name="Rectangle 16"/>
          <p:cNvSpPr>
            <a:spLocks noChangeArrowheads="1"/>
          </p:cNvSpPr>
          <p:nvPr/>
        </p:nvSpPr>
        <p:spPr bwMode="auto">
          <a:xfrm>
            <a:off x="4033639" y="5162848"/>
            <a:ext cx="229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cs-CZ" b="0" i="1" dirty="0">
                <a:solidFill>
                  <a:schemeClr val="accent2"/>
                </a:solidFill>
              </a:rPr>
              <a:t>(power trace, k == 0)</a:t>
            </a:r>
            <a:endParaRPr lang="cs-CZ" altLang="cs-CZ" b="0" i="1" dirty="0">
              <a:solidFill>
                <a:schemeClr val="accent2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516216" y="5427221"/>
            <a:ext cx="24032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Can you use </a:t>
            </a:r>
          </a:p>
          <a:p>
            <a:r>
              <a:rPr lang="en-US" sz="2800" dirty="0"/>
              <a:t>timing attack?</a:t>
            </a:r>
          </a:p>
        </p:txBody>
      </p:sp>
      <p:pic>
        <p:nvPicPr>
          <p:cNvPr id="24" name="Picture 5" descr="D:\Documents\Obrazky\ques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561929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24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22" grpId="0" animBg="1"/>
      <p:bldP spid="1310729" grpId="0"/>
      <p:bldP spid="1310730" grpId="0" animBg="1"/>
      <p:bldP spid="1310735" grpId="0"/>
      <p:bldP spid="1310736" grpId="0"/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Simple power analysis – data leakage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Data revealed directly when processed </a:t>
            </a:r>
          </a:p>
          <a:p>
            <a:pPr lvl="1"/>
            <a:r>
              <a:rPr lang="en-US" altLang="en-US" sz="2000" dirty="0"/>
              <a:t>e.g., Hamming weight of instruction argument</a:t>
            </a:r>
            <a:endParaRPr lang="cs-CZ" altLang="en-US" sz="2000" dirty="0"/>
          </a:p>
          <a:p>
            <a:pPr lvl="2"/>
            <a:r>
              <a:rPr lang="en-US" altLang="en-US" sz="2000" dirty="0"/>
              <a:t>hamming weight of separate bytes of key (2</a:t>
            </a:r>
            <a:r>
              <a:rPr lang="en-US" altLang="en-US" sz="2000" baseline="30000" dirty="0"/>
              <a:t>56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n-US" altLang="en-US" sz="2000" dirty="0"/>
              <a:t> 2</a:t>
            </a:r>
            <a:r>
              <a:rPr lang="en-US" altLang="en-US" sz="2000" baseline="30000" dirty="0"/>
              <a:t>38</a:t>
            </a:r>
            <a:r>
              <a:rPr lang="en-US" altLang="en-US" sz="2000" dirty="0"/>
              <a:t>)</a:t>
            </a:r>
          </a:p>
          <a:p>
            <a:pPr lvl="2"/>
            <a:endParaRPr lang="en-US" altLang="en-US" sz="2000" dirty="0"/>
          </a:p>
          <a:p>
            <a:pPr lvl="2"/>
            <a:endParaRPr lang="en-US" altLang="en-US" sz="2000" dirty="0"/>
          </a:p>
          <a:p>
            <a:pPr lvl="2"/>
            <a:endParaRPr lang="en-US" altLang="en-US" sz="2000" dirty="0"/>
          </a:p>
          <a:p>
            <a:pPr lvl="2"/>
            <a:endParaRPr lang="en-US" altLang="en-US" sz="2000" dirty="0"/>
          </a:p>
          <a:p>
            <a:pPr lvl="2"/>
            <a:endParaRPr lang="en-US" altLang="en-US" sz="2000" dirty="0"/>
          </a:p>
          <a:p>
            <a:pPr lvl="2"/>
            <a:endParaRPr lang="en-US" altLang="en-US" sz="2000" dirty="0"/>
          </a:p>
        </p:txBody>
      </p:sp>
      <p:pic>
        <p:nvPicPr>
          <p:cNvPr id="28058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r="10086" b="6750"/>
          <a:stretch>
            <a:fillRect/>
          </a:stretch>
        </p:blipFill>
        <p:spPr bwMode="auto">
          <a:xfrm>
            <a:off x="1475656" y="3061310"/>
            <a:ext cx="5141019" cy="351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899592" y="6572250"/>
            <a:ext cx="2895600" cy="285750"/>
          </a:xfrm>
        </p:spPr>
        <p:txBody>
          <a:bodyPr/>
          <a:lstStyle/>
          <a:p>
            <a:r>
              <a:rPr lang="en-US" altLang="cs-CZ"/>
              <a:t>| PV204 Trusted element 21.2.2017</a:t>
            </a:r>
            <a:endParaRPr lang="en-GB" alt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0194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t="12300" r="8754" b="5180"/>
          <a:stretch>
            <a:fillRect/>
          </a:stretch>
        </p:blipFill>
        <p:spPr>
          <a:xfrm>
            <a:off x="5292080" y="1281113"/>
            <a:ext cx="3816350" cy="2652712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3568C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1009"/>
            <a:ext cx="8507413" cy="993775"/>
          </a:xfrm>
        </p:spPr>
        <p:txBody>
          <a:bodyPr/>
          <a:lstStyle/>
          <a:p>
            <a:r>
              <a:rPr lang="en-US" altLang="cs-CZ" dirty="0"/>
              <a:t>Differential power analysis</a:t>
            </a:r>
          </a:p>
        </p:txBody>
      </p:sp>
      <p:pic>
        <p:nvPicPr>
          <p:cNvPr id="412679" name="Picture 7" descr="DPAspike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09" r="12164"/>
          <a:stretch/>
        </p:blipFill>
        <p:spPr>
          <a:xfrm>
            <a:off x="4971479" y="5301208"/>
            <a:ext cx="4137025" cy="1008112"/>
          </a:xfr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17F67-ECC1-4A64-BAC1-6F22A261F2B9}" type="slidenum">
              <a:rPr lang="cs-CZ" altLang="cs-CZ" smtClean="0"/>
              <a:pPr/>
              <a:t>43</a:t>
            </a:fld>
            <a:endParaRPr lang="cs-CZ" altLang="cs-CZ"/>
          </a:p>
        </p:txBody>
      </p:sp>
      <p:sp>
        <p:nvSpPr>
          <p:cNvPr id="8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altLang="cs-CZ"/>
              <a:t>| PV204 Trusted element 21.2.2017</a:t>
            </a:r>
          </a:p>
        </p:txBody>
      </p:sp>
      <p:sp>
        <p:nvSpPr>
          <p:cNvPr id="412681" name="Oval 9"/>
          <p:cNvSpPr>
            <a:spLocks noChangeArrowheads="1"/>
          </p:cNvSpPr>
          <p:nvPr/>
        </p:nvSpPr>
        <p:spPr bwMode="auto">
          <a:xfrm>
            <a:off x="5509077" y="5501569"/>
            <a:ext cx="287338" cy="720725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4" name="Picture 7" descr="DPAspik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4" b="52121"/>
          <a:stretch/>
        </p:blipFill>
        <p:spPr bwMode="auto">
          <a:xfrm>
            <a:off x="4971478" y="4332942"/>
            <a:ext cx="4137025" cy="93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67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68312" y="1412875"/>
            <a:ext cx="5255815" cy="4824413"/>
          </a:xfrm>
        </p:spPr>
        <p:txBody>
          <a:bodyPr/>
          <a:lstStyle/>
          <a:p>
            <a:r>
              <a:rPr lang="en-US" altLang="cs-CZ" sz="1800" dirty="0"/>
              <a:t>Very Powerful attack on secret values (keys) </a:t>
            </a:r>
          </a:p>
          <a:p>
            <a:pPr lvl="1"/>
            <a:r>
              <a:rPr lang="en-US" altLang="cs-CZ" sz="1600" dirty="0"/>
              <a:t>E.g., KEY </a:t>
            </a:r>
            <a:r>
              <a:rPr lang="en-US" altLang="cs-CZ" sz="1600" dirty="0">
                <a:sym typeface="Symbol" pitchFamily="18" charset="2"/>
              </a:rPr>
              <a:t> INPUT_DATA  </a:t>
            </a:r>
            <a:endParaRPr lang="en-US" altLang="cs-CZ" sz="1600" dirty="0"/>
          </a:p>
          <a:p>
            <a:pPr>
              <a:buFont typeface="+mj-lt"/>
              <a:buAutoNum type="arabicPeriod"/>
            </a:pPr>
            <a:r>
              <a:rPr lang="en-US" altLang="cs-CZ" sz="1800" dirty="0"/>
              <a:t>Obtain multiple power traces with (fixed) key usage and variable data </a:t>
            </a:r>
          </a:p>
          <a:p>
            <a:pPr lvl="1"/>
            <a:r>
              <a:rPr lang="en-US" altLang="cs-CZ" sz="1600" dirty="0"/>
              <a:t>10</a:t>
            </a:r>
            <a:r>
              <a:rPr lang="en-US" altLang="cs-CZ" sz="1600" baseline="30000" dirty="0"/>
              <a:t>3</a:t>
            </a:r>
            <a:r>
              <a:rPr lang="en-US" altLang="cs-CZ" sz="1600" dirty="0"/>
              <a:t>-10</a:t>
            </a:r>
            <a:r>
              <a:rPr lang="en-US" altLang="cs-CZ" sz="1600" baseline="30000" dirty="0"/>
              <a:t>5</a:t>
            </a:r>
            <a:r>
              <a:rPr lang="en-US" altLang="cs-CZ" sz="1600" dirty="0"/>
              <a:t> traces with known I/O data =&gt; S(n)</a:t>
            </a:r>
          </a:p>
          <a:p>
            <a:pPr lvl="1"/>
            <a:r>
              <a:rPr lang="en-US" altLang="cs-CZ" sz="1600" dirty="0"/>
              <a:t>KEY </a:t>
            </a:r>
            <a:r>
              <a:rPr lang="en-US" altLang="cs-CZ" sz="1600" dirty="0">
                <a:sym typeface="Symbol" pitchFamily="18" charset="2"/>
              </a:rPr>
              <a:t> KNOWN_DATA  </a:t>
            </a:r>
          </a:p>
          <a:p>
            <a:pPr>
              <a:buFont typeface="+mj-lt"/>
              <a:buAutoNum type="arabicPeriod"/>
            </a:pPr>
            <a:r>
              <a:rPr lang="en-US" altLang="cs-CZ" sz="1800" dirty="0"/>
              <a:t>Guess key byte-per-byte</a:t>
            </a:r>
          </a:p>
          <a:p>
            <a:pPr lvl="1"/>
            <a:r>
              <a:rPr lang="en-US" altLang="cs-CZ" sz="1600" dirty="0"/>
              <a:t>All possible values of single byte tried (256)</a:t>
            </a:r>
          </a:p>
          <a:p>
            <a:pPr lvl="1"/>
            <a:r>
              <a:rPr lang="en-US" altLang="cs-CZ" sz="1600" dirty="0"/>
              <a:t>D = </a:t>
            </a:r>
            <a:r>
              <a:rPr lang="en-US" altLang="cs-CZ" sz="1600" dirty="0" err="1"/>
              <a:t>HammWeight</a:t>
            </a:r>
            <a:r>
              <a:rPr lang="en-US" altLang="cs-CZ" sz="1600" dirty="0"/>
              <a:t>(KEY </a:t>
            </a:r>
            <a:r>
              <a:rPr lang="en-US" altLang="cs-CZ" sz="1600" dirty="0">
                <a:sym typeface="Symbol" pitchFamily="18" charset="2"/>
              </a:rPr>
              <a:t> KNOWN_DATA &gt; 4) </a:t>
            </a:r>
            <a:endParaRPr lang="en-US" altLang="cs-CZ" sz="1600" dirty="0"/>
          </a:p>
          <a:p>
            <a:pPr lvl="1"/>
            <a:r>
              <a:rPr lang="en-US" altLang="cs-CZ" sz="1600" dirty="0"/>
              <a:t>Correct guess reveals correlation with traces</a:t>
            </a:r>
          </a:p>
          <a:p>
            <a:pPr lvl="1"/>
            <a:r>
              <a:rPr lang="en-US" altLang="cs-CZ" sz="1600" dirty="0"/>
              <a:t>Incorrect guess not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cs-CZ" sz="1800" dirty="0"/>
              <a:t>Divide and test approach</a:t>
            </a:r>
          </a:p>
          <a:p>
            <a:pPr lvl="1"/>
            <a:r>
              <a:rPr lang="en-US" altLang="cs-CZ" sz="1600" dirty="0"/>
              <a:t>Traces divided into 2 groups</a:t>
            </a:r>
          </a:p>
          <a:p>
            <a:pPr lvl="1"/>
            <a:r>
              <a:rPr lang="en-US" altLang="cs-CZ" sz="1600" dirty="0"/>
              <a:t>Groups are averaged A</a:t>
            </a:r>
            <a:r>
              <a:rPr lang="en-US" altLang="cs-CZ" sz="1600" baseline="-25000" dirty="0"/>
              <a:t>0</a:t>
            </a:r>
            <a:r>
              <a:rPr lang="en-US" altLang="cs-CZ" sz="1600" dirty="0"/>
              <a:t>,A</a:t>
            </a:r>
            <a:r>
              <a:rPr lang="en-US" altLang="cs-CZ" sz="1600" baseline="-25000" dirty="0"/>
              <a:t>1 </a:t>
            </a:r>
            <a:r>
              <a:rPr lang="en-US" altLang="cs-CZ" sz="1600" dirty="0"/>
              <a:t>(noise reduced)</a:t>
            </a:r>
          </a:p>
          <a:p>
            <a:pPr lvl="1"/>
            <a:r>
              <a:rPr lang="en-US" altLang="cs-CZ" sz="1600" dirty="0"/>
              <a:t>Subtract group’s averaged signals T(n)</a:t>
            </a:r>
          </a:p>
          <a:p>
            <a:pPr lvl="1"/>
            <a:r>
              <a:rPr lang="en-US" altLang="cs-CZ" sz="1600" dirty="0"/>
              <a:t>Significant peaks if guess was correct </a:t>
            </a:r>
          </a:p>
          <a:p>
            <a:r>
              <a:rPr lang="en-US" altLang="cs-CZ" sz="1800" dirty="0"/>
              <a:t>No need for knowledge of exact implementation</a:t>
            </a:r>
          </a:p>
          <a:p>
            <a:pPr lvl="1"/>
            <a:r>
              <a:rPr lang="en-US" altLang="cs-CZ" sz="1600" dirty="0"/>
              <a:t>big advantage</a:t>
            </a:r>
          </a:p>
        </p:txBody>
      </p:sp>
    </p:spTree>
    <p:extLst>
      <p:ext uri="{BB962C8B-B14F-4D97-AF65-F5344CB8AC3E}">
        <p14:creationId xmlns:p14="http://schemas.microsoft.com/office/powerpoint/2010/main" val="868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8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Tool: DPA simulator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Generate simulated DPA traces</a:t>
            </a:r>
          </a:p>
          <a:p>
            <a:r>
              <a:rPr lang="en-US" dirty="0"/>
              <a:t>Perform DPA</a:t>
            </a:r>
          </a:p>
          <a:p>
            <a:r>
              <a:rPr lang="en-US" dirty="0"/>
              <a:t>Can be used to inspect influence of noise, number of traces…</a:t>
            </a:r>
          </a:p>
          <a:p>
            <a:pPr marL="342900" lvl="1" indent="-342900">
              <a:buClr>
                <a:srgbClr val="1E4485"/>
              </a:buClr>
              <a:buFont typeface="Arial" pitchFamily="34" charset="0"/>
              <a:buChar char="•"/>
            </a:pPr>
            <a:r>
              <a:rPr lang="en-US" sz="2400" dirty="0">
                <a:hlinkClick r:id="rId2"/>
              </a:rPr>
              <a:t>https://github.com/crocs-muni/PowerTraceSimulator</a:t>
            </a:r>
            <a:endParaRPr lang="en-US" sz="2400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31355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attacks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Non-invasive side-channel attacks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31748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Timing attack: principle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pic>
        <p:nvPicPr>
          <p:cNvPr id="6" name="Picture 7" descr="D:\Documents\Obrázky\SmartCard\sim-card-md_g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736" y="2546835"/>
            <a:ext cx="1074216" cy="1399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Documents\Obrázky\is2\Key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725321" y="2573042"/>
            <a:ext cx="832840" cy="83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47" y="4481541"/>
            <a:ext cx="1106024" cy="110602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447" y="4633941"/>
            <a:ext cx="1106024" cy="11060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087" y="4767905"/>
            <a:ext cx="1106024" cy="110602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215" y="3717032"/>
            <a:ext cx="1982537" cy="1387776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934968"/>
            <a:ext cx="666757" cy="666757"/>
          </a:xfrm>
          <a:prstGeom prst="rect">
            <a:avLst/>
          </a:prstGeom>
        </p:spPr>
      </p:pic>
      <p:pic>
        <p:nvPicPr>
          <p:cNvPr id="13" name="Picture 5" descr="D:\Documents\Obrázky\is2\Key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5866716" y="1934249"/>
            <a:ext cx="832840" cy="83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5809452" y="201880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+</a:t>
            </a:r>
          </a:p>
        </p:txBody>
      </p:sp>
      <p:cxnSp>
        <p:nvCxnSpPr>
          <p:cNvPr id="16" name="Přímá spojnice se šipkou 15"/>
          <p:cNvCxnSpPr/>
          <p:nvPr/>
        </p:nvCxnSpPr>
        <p:spPr>
          <a:xfrm flipV="1">
            <a:off x="3147713" y="3501009"/>
            <a:ext cx="1131636" cy="126689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5" descr="devi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534" y="4195763"/>
            <a:ext cx="13668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6610195" y="2058281"/>
            <a:ext cx="186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ym typeface="Symbol" panose="05050102010706020507" pitchFamily="18" charset="2"/>
              </a:rPr>
              <a:t> 57ms</a:t>
            </a:r>
            <a:r>
              <a:rPr lang="en-GB" sz="3200" b="1" dirty="0"/>
              <a:t> </a:t>
            </a: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741071"/>
            <a:ext cx="689871" cy="689871"/>
          </a:xfrm>
          <a:prstGeom prst="rect">
            <a:avLst/>
          </a:prstGeom>
        </p:spPr>
      </p:pic>
      <p:pic>
        <p:nvPicPr>
          <p:cNvPr id="22" name="Picture 5" descr="D:\Documents\Obrázky\is2\Key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5850736" y="2726337"/>
            <a:ext cx="832840" cy="83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5793472" y="2810888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+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6594215" y="2850369"/>
            <a:ext cx="1866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ym typeface="Symbol" panose="05050102010706020507" pitchFamily="18" charset="2"/>
              </a:rPr>
              <a:t> 49ms</a:t>
            </a:r>
            <a:r>
              <a:rPr lang="en-GB" sz="3200" b="1" dirty="0"/>
              <a:t> </a:t>
            </a:r>
          </a:p>
        </p:txBody>
      </p:sp>
      <p:pic>
        <p:nvPicPr>
          <p:cNvPr id="25" name="Picture 5" descr="D:\Documents\Obrázky\is2\Key-icon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7294798" y="5266242"/>
            <a:ext cx="832840" cy="83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3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23" grpId="0"/>
      <p:bldP spid="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symbol pro obsah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38" r="31330" b="13069"/>
          <a:stretch/>
        </p:blipFill>
        <p:spPr bwMode="auto">
          <a:xfrm>
            <a:off x="755576" y="5202362"/>
            <a:ext cx="6894761" cy="175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19" y="5229200"/>
            <a:ext cx="1700396" cy="114630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991" y="548680"/>
            <a:ext cx="1982537" cy="138777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attacks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Execution of crypto algorithm takes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different time</a:t>
            </a:r>
            <a:r>
              <a:rPr lang="en-GB" sz="2400" dirty="0"/>
              <a:t> to process input data with some 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dependence on secret value (secret/private key)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GB" sz="1800" dirty="0"/>
              <a:t>Due to performance optimizations (developer, compiler)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GB" sz="1800" dirty="0"/>
              <a:t>Due to conditional statements (branching)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GB" sz="1800" dirty="0"/>
              <a:t>Due to cache misses</a:t>
            </a:r>
          </a:p>
          <a:p>
            <a:pPr marL="704850" lvl="1" indent="-342900">
              <a:buFont typeface="+mj-lt"/>
              <a:buAutoNum type="arabicPeriod"/>
            </a:pPr>
            <a:r>
              <a:rPr lang="en-GB" sz="1800" dirty="0"/>
              <a:t>Due to operations taking different number of cycles </a:t>
            </a:r>
            <a:endParaRPr lang="en-US" sz="1800" dirty="0"/>
          </a:p>
          <a:p>
            <a:r>
              <a:rPr lang="en-US" sz="2400" dirty="0"/>
              <a:t>Measurement techniques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Start/stop time (aggregated time, local/remote measurement)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Power/EM trace (very precise if operation can be located)</a:t>
            </a:r>
          </a:p>
          <a:p>
            <a:pPr marL="819150" lvl="1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098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modular exponentiation (RSA/DH)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 = C</a:t>
            </a:r>
            <a:r>
              <a:rPr lang="en-GB" baseline="30000" dirty="0"/>
              <a:t>d</a:t>
            </a:r>
            <a:r>
              <a:rPr lang="en-GB" dirty="0"/>
              <a:t> mod 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M = C * C * C * … * C mod N</a:t>
            </a:r>
          </a:p>
          <a:p>
            <a:endParaRPr lang="en-GB" dirty="0"/>
          </a:p>
          <a:p>
            <a:r>
              <a:rPr lang="en-GB" dirty="0"/>
              <a:t>Easy, but extremely slow for large d (1000s bits)</a:t>
            </a:r>
          </a:p>
          <a:p>
            <a:pPr lvl="1"/>
            <a:r>
              <a:rPr lang="en-GB" dirty="0"/>
              <a:t>Faster algorithms exist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grpSp>
        <p:nvGrpSpPr>
          <p:cNvPr id="13" name="Skupina 12"/>
          <p:cNvGrpSpPr/>
          <p:nvPr/>
        </p:nvGrpSpPr>
        <p:grpSpPr>
          <a:xfrm>
            <a:off x="1547664" y="2780928"/>
            <a:ext cx="2664296" cy="642140"/>
            <a:chOff x="827584" y="2276872"/>
            <a:chExt cx="2664296" cy="642140"/>
          </a:xfrm>
        </p:grpSpPr>
        <p:sp>
          <p:nvSpPr>
            <p:cNvPr id="11" name="Levá složená závorka 10"/>
            <p:cNvSpPr/>
            <p:nvPr/>
          </p:nvSpPr>
          <p:spPr>
            <a:xfrm rot="5400000">
              <a:off x="1982678" y="1409810"/>
              <a:ext cx="354108" cy="2664296"/>
            </a:xfrm>
            <a:prstGeom prst="lef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1763688" y="2276872"/>
              <a:ext cx="941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d-times</a:t>
              </a:r>
            </a:p>
          </p:txBody>
        </p:sp>
      </p:grpSp>
      <p:sp>
        <p:nvSpPr>
          <p:cNvPr id="9" name="TextovéPole 8"/>
          <p:cNvSpPr txBox="1"/>
          <p:nvPr/>
        </p:nvSpPr>
        <p:spPr>
          <a:xfrm>
            <a:off x="5004048" y="1898829"/>
            <a:ext cx="40030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Is there dependency </a:t>
            </a:r>
          </a:p>
          <a:p>
            <a:r>
              <a:rPr lang="en-US" sz="2800" dirty="0"/>
              <a:t>of time on secret value?</a:t>
            </a:r>
          </a:p>
        </p:txBody>
      </p:sp>
      <p:pic>
        <p:nvPicPr>
          <p:cNvPr id="10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33537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18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49368"/>
            <a:ext cx="4937673" cy="15518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Square and multiply algorithm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to measure?</a:t>
            </a:r>
          </a:p>
          <a:p>
            <a:pPr lvl="1"/>
            <a:r>
              <a:rPr lang="en-US" dirty="0"/>
              <a:t>Exact detection from simple power trace</a:t>
            </a:r>
          </a:p>
          <a:p>
            <a:pPr lvl="1"/>
            <a:r>
              <a:rPr lang="en-US" dirty="0"/>
              <a:t>Extraction from overall time of multiple measurements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334304" y="4993431"/>
            <a:ext cx="4801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Gilbert Goodwill, http://www.embedded.com/print/4408435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971600" y="1712200"/>
            <a:ext cx="658225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M = </a:t>
            </a:r>
            <a:r>
              <a:rPr lang="en-GB" sz="16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C^d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 mod N</a:t>
            </a:r>
          </a:p>
          <a:p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Square and multiply algorithm</a:t>
            </a:r>
          </a:p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C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             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start with </a:t>
            </a:r>
            <a:r>
              <a:rPr lang="en-GB" sz="16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ciphertext</a:t>
            </a:r>
            <a:endParaRPr lang="en-GB" sz="1600" dirty="0">
              <a:solidFill>
                <a:srgbClr val="007F00"/>
              </a:solidFill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for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j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1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to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   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process all bits of private exponent</a:t>
            </a: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 mod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shift to next bit by x * x (always)</a:t>
            </a: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if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d_j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7F7F"/>
                </a:solidFill>
                <a:latin typeface="Verdana" panose="020B0604030504040204" pitchFamily="34" charset="0"/>
              </a:rPr>
              <a:t>1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{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j-</a:t>
            </a:r>
            <a:r>
              <a:rPr lang="en-GB" sz="16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th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 bit of private exponent d</a:t>
            </a: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=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*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C mod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N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if 1 then multiple by </a:t>
            </a:r>
            <a:r>
              <a:rPr lang="en-GB" sz="1600" dirty="0" err="1">
                <a:solidFill>
                  <a:srgbClr val="007F00"/>
                </a:solidFill>
                <a:latin typeface="Comic Sans MS" panose="030F0702030302020204" pitchFamily="66" charset="0"/>
              </a:rPr>
              <a:t>Ciphertext</a:t>
            </a:r>
            <a:endParaRPr lang="en-GB" sz="1600" dirty="0">
              <a:solidFill>
                <a:srgbClr val="007F0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</a:t>
            </a:r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00"/>
                </a:solidFill>
                <a:latin typeface="Verdana" panose="020B0604030504040204" pitchFamily="34" charset="0"/>
              </a:rPr>
              <a:t>}</a:t>
            </a:r>
            <a:endParaRPr lang="en-GB" dirty="0">
              <a:solidFill>
                <a:srgbClr val="808080"/>
              </a:solidFill>
              <a:latin typeface="Verdana" panose="020B0604030504040204" pitchFamily="34" charset="0"/>
            </a:endParaRPr>
          </a:p>
          <a:p>
            <a:r>
              <a:rPr lang="en-GB" b="1" dirty="0">
                <a:solidFill>
                  <a:srgbClr val="00007F"/>
                </a:solidFill>
                <a:latin typeface="Verdana" panose="020B0604030504040204" pitchFamily="34" charset="0"/>
              </a:rPr>
              <a:t>return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x</a:t>
            </a:r>
            <a:r>
              <a:rPr lang="en-GB" dirty="0">
                <a:solidFill>
                  <a:srgbClr val="808080"/>
                </a:solidFill>
                <a:latin typeface="Verdana" panose="020B0604030504040204" pitchFamily="34" charset="0"/>
              </a:rPr>
              <a:t>       </a:t>
            </a:r>
            <a:r>
              <a:rPr lang="en-GB" sz="1600" dirty="0">
                <a:solidFill>
                  <a:srgbClr val="007F00"/>
                </a:solidFill>
                <a:latin typeface="Comic Sans MS" panose="030F0702030302020204" pitchFamily="66" charset="0"/>
              </a:rPr>
              <a:t>// plaintext M</a:t>
            </a:r>
          </a:p>
          <a:p>
            <a:endParaRPr lang="en-GB" sz="1600" dirty="0">
              <a:solidFill>
                <a:srgbClr val="007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AutoShape 6"/>
          <p:cNvSpPr>
            <a:spLocks/>
          </p:cNvSpPr>
          <p:nvPr/>
        </p:nvSpPr>
        <p:spPr bwMode="auto">
          <a:xfrm rot="16200000">
            <a:off x="-347972" y="2997932"/>
            <a:ext cx="1752600" cy="742528"/>
          </a:xfrm>
          <a:prstGeom prst="borderCallout2">
            <a:avLst>
              <a:gd name="adj1" fmla="val 109586"/>
              <a:gd name="adj2" fmla="val 45322"/>
              <a:gd name="adj3" fmla="val 151805"/>
              <a:gd name="adj4" fmla="val 45651"/>
              <a:gd name="adj5" fmla="val 186998"/>
              <a:gd name="adj6" fmla="val 45585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/>
              <a:t>Executed only when </a:t>
            </a:r>
            <a:r>
              <a:rPr lang="en-GB" altLang="en-US" sz="1800" dirty="0" err="1"/>
              <a:t>d_j</a:t>
            </a:r>
            <a:r>
              <a:rPr lang="en-GB" altLang="en-US" sz="1800" dirty="0"/>
              <a:t> == 1 </a:t>
            </a:r>
            <a:endParaRPr lang="en-US" altLang="en-US" sz="1800" dirty="0"/>
          </a:p>
        </p:txBody>
      </p:sp>
      <p:sp>
        <p:nvSpPr>
          <p:cNvPr id="10" name="AutoShape 6"/>
          <p:cNvSpPr>
            <a:spLocks/>
          </p:cNvSpPr>
          <p:nvPr/>
        </p:nvSpPr>
        <p:spPr bwMode="auto">
          <a:xfrm>
            <a:off x="4358634" y="1542530"/>
            <a:ext cx="2013565" cy="446310"/>
          </a:xfrm>
          <a:prstGeom prst="borderCallout2">
            <a:avLst>
              <a:gd name="adj1" fmla="val 60902"/>
              <a:gd name="adj2" fmla="val -3687"/>
              <a:gd name="adj3" fmla="val 62550"/>
              <a:gd name="adj4" fmla="val -20893"/>
              <a:gd name="adj5" fmla="val 290512"/>
              <a:gd name="adj6" fmla="val -106698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dirty="0"/>
              <a:t>Executed always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08337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element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75675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Example: Remote extraction OpenSSL RSA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Brumley</a:t>
            </a:r>
            <a:r>
              <a:rPr lang="en-US" sz="2000" dirty="0"/>
              <a:t>, </a:t>
            </a:r>
            <a:r>
              <a:rPr lang="cs-CZ" sz="2000" dirty="0" err="1"/>
              <a:t>Boneh</a:t>
            </a:r>
            <a:r>
              <a:rPr lang="en-US" sz="2000" dirty="0"/>
              <a:t>, Remote timing attacks are practical</a:t>
            </a:r>
            <a:endParaRPr lang="cs-CZ" sz="2000" dirty="0"/>
          </a:p>
          <a:p>
            <a:pPr lvl="1"/>
            <a:r>
              <a:rPr lang="cs-CZ" sz="1800" dirty="0">
                <a:hlinkClick r:id="rId2"/>
              </a:rPr>
              <a:t>https://crypto.stanford.edu/~dabo/papers/ssl-timing.pdf</a:t>
            </a:r>
            <a:endParaRPr lang="en-US" sz="1800" dirty="0"/>
          </a:p>
          <a:p>
            <a:r>
              <a:rPr lang="en-US" sz="2000" dirty="0"/>
              <a:t>Scenario: OpenSSL-based TLS with RSA on remote server</a:t>
            </a:r>
          </a:p>
          <a:p>
            <a:pPr lvl="1"/>
            <a:r>
              <a:rPr lang="en-US" sz="1800" dirty="0"/>
              <a:t>Local network, but multiple routers</a:t>
            </a:r>
          </a:p>
          <a:p>
            <a:pPr lvl="1"/>
            <a:r>
              <a:rPr lang="en-US" sz="1800" dirty="0"/>
              <a:t>Attacker submits multiple </a:t>
            </a:r>
            <a:r>
              <a:rPr lang="en-US" sz="1800" dirty="0" err="1"/>
              <a:t>ciphertexts</a:t>
            </a:r>
            <a:r>
              <a:rPr lang="en-US" sz="1800" dirty="0"/>
              <a:t> and observe processing time (client)</a:t>
            </a:r>
          </a:p>
          <a:p>
            <a:r>
              <a:rPr lang="en-US" sz="2000" dirty="0"/>
              <a:t>OpenSSL’s RSA CRT implementation</a:t>
            </a:r>
          </a:p>
          <a:p>
            <a:pPr lvl="1"/>
            <a:r>
              <a:rPr lang="en-US" sz="1800" dirty="0"/>
              <a:t>Square and multiply with </a:t>
            </a:r>
            <a:r>
              <a:rPr lang="en-GB" sz="1800" dirty="0"/>
              <a:t>sliding windows exponentiation</a:t>
            </a:r>
          </a:p>
          <a:p>
            <a:pPr lvl="1"/>
            <a:r>
              <a:rPr lang="en-GB" sz="1800" dirty="0"/>
              <a:t>Modular multiplication in every step: x*y mod q (Montgomery alg.) </a:t>
            </a:r>
          </a:p>
          <a:p>
            <a:pPr lvl="1"/>
            <a:r>
              <a:rPr lang="en-GB" sz="1800" dirty="0"/>
              <a:t>From timing can be said if normal or Karatsuba was used</a:t>
            </a:r>
          </a:p>
          <a:p>
            <a:pPr lvl="2"/>
            <a:r>
              <a:rPr lang="en-GB" sz="1800" dirty="0"/>
              <a:t>If x and y has unequal size, normal multiplication is used (slower)</a:t>
            </a:r>
          </a:p>
          <a:p>
            <a:pPr lvl="2"/>
            <a:r>
              <a:rPr lang="en-GB" sz="1800" dirty="0"/>
              <a:t>If x and y has equal size, Karatsuba multiplication is used (faster)</a:t>
            </a:r>
          </a:p>
          <a:p>
            <a:r>
              <a:rPr lang="en-GB" sz="2000" dirty="0"/>
              <a:t>Attacker learns bits of prime by adaptively chosen </a:t>
            </a:r>
            <a:r>
              <a:rPr lang="en-GB" sz="2000" dirty="0" err="1"/>
              <a:t>ciphertexts</a:t>
            </a:r>
            <a:endParaRPr lang="en-GB" sz="2000" dirty="0"/>
          </a:p>
          <a:p>
            <a:pPr lvl="1"/>
            <a:r>
              <a:rPr lang="en-GB" sz="1800" dirty="0"/>
              <a:t>About 300k queries needed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500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Defense introduced by OpenSSL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RSA </a:t>
            </a:r>
            <a:r>
              <a:rPr lang="cs-CZ" dirty="0" err="1"/>
              <a:t>blinding</a:t>
            </a:r>
            <a:r>
              <a:rPr lang="en-GB" dirty="0"/>
              <a:t>: </a:t>
            </a:r>
            <a:r>
              <a:rPr lang="cs-CZ" dirty="0" err="1"/>
              <a:t>RSA_blinding_on</a:t>
            </a:r>
            <a:r>
              <a:rPr lang="cs-CZ" dirty="0"/>
              <a:t>() </a:t>
            </a:r>
            <a:endParaRPr lang="en-US" dirty="0"/>
          </a:p>
          <a:p>
            <a:pPr lvl="1"/>
            <a:r>
              <a:rPr lang="cs-CZ" dirty="0">
                <a:hlinkClick r:id="rId2"/>
              </a:rPr>
              <a:t>https://www.openssl.org/news/secadv_20030317.txt</a:t>
            </a:r>
            <a:endParaRPr lang="en-US" dirty="0"/>
          </a:p>
          <a:p>
            <a:r>
              <a:rPr lang="en-GB" dirty="0"/>
              <a:t>Decryption without protection: M = c</a:t>
            </a:r>
            <a:r>
              <a:rPr lang="en-GB" baseline="30000" dirty="0"/>
              <a:t>d</a:t>
            </a:r>
            <a:r>
              <a:rPr lang="en-GB" dirty="0"/>
              <a:t> mod N</a:t>
            </a:r>
          </a:p>
          <a:p>
            <a:r>
              <a:rPr lang="en-GB" dirty="0"/>
              <a:t>Blinding of </a:t>
            </a:r>
            <a:r>
              <a:rPr lang="en-GB" dirty="0" err="1"/>
              <a:t>ciphertext</a:t>
            </a:r>
            <a:r>
              <a:rPr lang="en-GB" dirty="0"/>
              <a:t> </a:t>
            </a:r>
            <a:r>
              <a:rPr lang="en-GB" i="1" dirty="0"/>
              <a:t>c </a:t>
            </a:r>
            <a:r>
              <a:rPr lang="en-GB" dirty="0"/>
              <a:t>before decryption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Generate random value </a:t>
            </a:r>
            <a:r>
              <a:rPr lang="en-GB" i="1" dirty="0"/>
              <a:t>r</a:t>
            </a:r>
            <a:r>
              <a:rPr lang="en-GB" dirty="0"/>
              <a:t> and compute r</a:t>
            </a:r>
            <a:r>
              <a:rPr lang="en-GB" baseline="30000" dirty="0"/>
              <a:t>e</a:t>
            </a:r>
            <a:r>
              <a:rPr lang="en-GB" dirty="0"/>
              <a:t> mod 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Compute blinded </a:t>
            </a:r>
            <a:r>
              <a:rPr lang="en-GB" dirty="0" err="1"/>
              <a:t>ciphertext</a:t>
            </a:r>
            <a:r>
              <a:rPr lang="en-GB" dirty="0"/>
              <a:t> </a:t>
            </a:r>
            <a:r>
              <a:rPr lang="en-GB" i="1" dirty="0"/>
              <a:t>b = c * r</a:t>
            </a:r>
            <a:r>
              <a:rPr lang="en-GB" i="1" baseline="30000" dirty="0"/>
              <a:t>e</a:t>
            </a:r>
            <a:r>
              <a:rPr lang="en-GB" i="1" dirty="0"/>
              <a:t> mod 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Decrypt </a:t>
            </a:r>
            <a:r>
              <a:rPr lang="en-GB" i="1" dirty="0"/>
              <a:t>b</a:t>
            </a:r>
            <a:r>
              <a:rPr lang="en-GB" dirty="0"/>
              <a:t> and then divide result by </a:t>
            </a:r>
            <a:r>
              <a:rPr lang="en-GB" i="1" dirty="0"/>
              <a:t>r</a:t>
            </a:r>
            <a:endParaRPr lang="en-GB" i="1" baseline="30000" dirty="0"/>
          </a:p>
          <a:p>
            <a:pPr lvl="2"/>
            <a:r>
              <a:rPr lang="en-GB" i="1" dirty="0"/>
              <a:t>r</a:t>
            </a:r>
            <a:r>
              <a:rPr lang="en-GB" dirty="0"/>
              <a:t> is removed and only decrypted plaintext remains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2" y="5517232"/>
            <a:ext cx="8423920" cy="60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4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58"/>
          <a:stretch/>
        </p:blipFill>
        <p:spPr>
          <a:xfrm>
            <a:off x="790550" y="3396308"/>
            <a:ext cx="7942288" cy="332836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Practical TEMPEST for $3000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ECDH Key-Extraction via Low-Bandwidth Electromagnetic Attacks on PCs</a:t>
            </a:r>
          </a:p>
          <a:p>
            <a:pPr lvl="1"/>
            <a:r>
              <a:rPr lang="en-GB" sz="2000" dirty="0">
                <a:hlinkClick r:id="rId3"/>
              </a:rPr>
              <a:t>https://eprint.iacr.org/2016/129.pdf</a:t>
            </a:r>
            <a:endParaRPr lang="en-GB" sz="2000" dirty="0"/>
          </a:p>
          <a:p>
            <a:r>
              <a:rPr lang="en-GB" sz="2400" dirty="0"/>
              <a:t>E-M trace captured (across a wall)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750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Practical TEMPEST for $3000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ECDH implemented in latest </a:t>
            </a:r>
            <a:r>
              <a:rPr lang="en-GB" sz="2400" dirty="0" err="1"/>
              <a:t>GnuPG's</a:t>
            </a:r>
            <a:r>
              <a:rPr lang="en-GB" sz="2400" dirty="0"/>
              <a:t> </a:t>
            </a:r>
            <a:r>
              <a:rPr lang="en-GB" sz="2400" dirty="0" err="1"/>
              <a:t>Libgcrypt</a:t>
            </a:r>
            <a:endParaRPr lang="en-GB" sz="2400" dirty="0"/>
          </a:p>
          <a:p>
            <a:r>
              <a:rPr lang="en-GB" sz="2400" dirty="0"/>
              <a:t>Single chosen </a:t>
            </a:r>
            <a:r>
              <a:rPr lang="en-GB" sz="2400" dirty="0" err="1"/>
              <a:t>ciphertext</a:t>
            </a:r>
            <a:r>
              <a:rPr lang="en-GB" sz="2400" dirty="0"/>
              <a:t> – used operands directly visible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pic>
        <p:nvPicPr>
          <p:cNvPr id="7" name="Zástupný symbol pro obsa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924944"/>
            <a:ext cx="896800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3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How to evaluate attack severity?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was the cost? </a:t>
            </a:r>
          </a:p>
          <a:p>
            <a:pPr lvl="1"/>
            <a:r>
              <a:rPr lang="en-GB" dirty="0"/>
              <a:t>Not high: $3000</a:t>
            </a:r>
          </a:p>
          <a:p>
            <a:r>
              <a:rPr lang="en-GB" dirty="0"/>
              <a:t>What was the targeted implementation? </a:t>
            </a:r>
          </a:p>
          <a:p>
            <a:pPr lvl="1"/>
            <a:r>
              <a:rPr lang="en-GB" dirty="0"/>
              <a:t>Widely used implementation: latest </a:t>
            </a:r>
            <a:r>
              <a:rPr lang="en-GB" dirty="0" err="1"/>
              <a:t>GnuPG's</a:t>
            </a:r>
            <a:r>
              <a:rPr lang="en-GB" dirty="0"/>
              <a:t> </a:t>
            </a:r>
            <a:r>
              <a:rPr lang="en-GB" dirty="0" err="1"/>
              <a:t>Libgcrypt</a:t>
            </a:r>
            <a:endParaRPr lang="en-GB" dirty="0"/>
          </a:p>
          <a:p>
            <a:r>
              <a:rPr lang="en-GB" dirty="0"/>
              <a:t>What were preconditions?</a:t>
            </a:r>
          </a:p>
          <a:p>
            <a:pPr lvl="1"/>
            <a:r>
              <a:rPr lang="en-GB" dirty="0"/>
              <a:t>Physical presence, but behind the wall</a:t>
            </a:r>
          </a:p>
          <a:p>
            <a:r>
              <a:rPr lang="en-GB" dirty="0"/>
              <a:t>Is it possible to mitigate the attack?</a:t>
            </a:r>
          </a:p>
          <a:p>
            <a:pPr lvl="1"/>
            <a:r>
              <a:rPr lang="en-GB" dirty="0"/>
              <a:t>Yes: fix in library, physical shielding of device, perimeter… </a:t>
            </a:r>
          </a:p>
          <a:p>
            <a:pPr lvl="1"/>
            <a:r>
              <a:rPr lang="en-GB" dirty="0"/>
              <a:t>What is the cost of mitigation?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54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841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Acoustic side channel in </a:t>
            </a:r>
            <a:r>
              <a:rPr lang="en-US" dirty="0" err="1"/>
              <a:t>GnuPG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RSA Key Extraction via Low-Bandwidth Acoustic Cryptanalysis</a:t>
            </a:r>
          </a:p>
          <a:p>
            <a:pPr lvl="1"/>
            <a:r>
              <a:rPr lang="en-US" sz="2000" dirty="0"/>
              <a:t>Insecure RSA computation in </a:t>
            </a:r>
            <a:r>
              <a:rPr lang="en-US" sz="2000" dirty="0" err="1"/>
              <a:t>GnuPG</a:t>
            </a:r>
            <a:endParaRPr lang="en-US" sz="2000" dirty="0"/>
          </a:p>
          <a:p>
            <a:pPr lvl="1"/>
            <a:r>
              <a:rPr lang="en-US" sz="2000" dirty="0">
                <a:hlinkClick r:id="rId2"/>
              </a:rPr>
              <a:t>https://www.tau.ac.il/~tromer/papers/acoustic-20131218.pdf</a:t>
            </a:r>
            <a:endParaRPr lang="en-US" sz="2000" dirty="0"/>
          </a:p>
          <a:p>
            <a:r>
              <a:rPr lang="en-US" sz="2400" dirty="0"/>
              <a:t>Acoustic emanation used as side-channel</a:t>
            </a:r>
          </a:p>
          <a:p>
            <a:pPr lvl="1"/>
            <a:r>
              <a:rPr lang="en-US" sz="2000" dirty="0"/>
              <a:t>4096-bit key extracted in one hour</a:t>
            </a:r>
          </a:p>
          <a:p>
            <a:pPr lvl="1"/>
            <a:r>
              <a:rPr lang="en-US" sz="2000" dirty="0"/>
              <a:t>Mobile phone 4 meters away</a:t>
            </a:r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117" y="4965087"/>
            <a:ext cx="7343800" cy="189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0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Cache-timing attack on AES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Attacks not limited to asymmetric cryptography</a:t>
            </a:r>
          </a:p>
          <a:p>
            <a:pPr lvl="1"/>
            <a:r>
              <a:rPr lang="cs-CZ" sz="2000" dirty="0"/>
              <a:t>Daniel</a:t>
            </a:r>
            <a:r>
              <a:rPr lang="en-US" sz="2000" dirty="0"/>
              <a:t> </a:t>
            </a:r>
            <a:r>
              <a:rPr lang="cs-CZ" sz="2000" dirty="0"/>
              <a:t>J.</a:t>
            </a:r>
            <a:r>
              <a:rPr lang="en-US" sz="2000" dirty="0"/>
              <a:t> </a:t>
            </a:r>
            <a:r>
              <a:rPr lang="cs-CZ" sz="2000" dirty="0" err="1"/>
              <a:t>Bernstein</a:t>
            </a:r>
            <a:r>
              <a:rPr lang="en-GB" sz="2000" dirty="0"/>
              <a:t>, </a:t>
            </a:r>
            <a:r>
              <a:rPr lang="cs-CZ" sz="1800" dirty="0">
                <a:hlinkClick r:id="rId2"/>
              </a:rPr>
              <a:t>http://cr.yp.to/antiforgery/cachetiming-20050414.pdf</a:t>
            </a:r>
            <a:endParaRPr lang="en-US" sz="1600" dirty="0"/>
          </a:p>
          <a:p>
            <a:r>
              <a:rPr lang="en-US" sz="2400" dirty="0"/>
              <a:t>Scenario: Operation with secret AES key on remote server</a:t>
            </a:r>
          </a:p>
          <a:p>
            <a:pPr lvl="1"/>
            <a:r>
              <a:rPr lang="en-US" sz="2000" dirty="0"/>
              <a:t>Key retrieved based on response time variations of table lookups cache hits/misses</a:t>
            </a:r>
          </a:p>
          <a:p>
            <a:pPr lvl="1"/>
            <a:r>
              <a:rPr lang="en-US" sz="2000" dirty="0"/>
              <a:t>2</a:t>
            </a:r>
            <a:r>
              <a:rPr lang="en-US" sz="2000" baseline="30000" dirty="0"/>
              <a:t>25</a:t>
            </a:r>
            <a:r>
              <a:rPr lang="en-US" sz="2000" dirty="0"/>
              <a:t> x 600B random packets + 2</a:t>
            </a:r>
            <a:r>
              <a:rPr lang="en-US" sz="2000" baseline="30000" dirty="0"/>
              <a:t>27 </a:t>
            </a:r>
            <a:r>
              <a:rPr lang="en-US" sz="2000" dirty="0"/>
              <a:t>x 400B + one minute brute-force search </a:t>
            </a:r>
            <a:endParaRPr lang="en-US" sz="2000" baseline="30000" dirty="0"/>
          </a:p>
          <a:p>
            <a:r>
              <a:rPr lang="en-US" sz="2400" dirty="0"/>
              <a:t>Very difficult to write high-speed but constant-time AES</a:t>
            </a:r>
          </a:p>
          <a:p>
            <a:pPr lvl="1"/>
            <a:r>
              <a:rPr lang="en-US" sz="2000" dirty="0"/>
              <a:t>Problem: table lookups are not constant-time</a:t>
            </a:r>
          </a:p>
          <a:p>
            <a:pPr lvl="1"/>
            <a:r>
              <a:rPr lang="en-US" sz="2000" dirty="0"/>
              <a:t>Not recognized by NIST during AES competition</a:t>
            </a:r>
          </a:p>
          <a:p>
            <a:pPr lvl="1"/>
            <a:endParaRPr lang="cs-CZ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8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side-channel attacks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Acoustic emanation </a:t>
            </a:r>
          </a:p>
          <a:p>
            <a:pPr lvl="1"/>
            <a:r>
              <a:rPr lang="en-US" dirty="0"/>
              <a:t>keyboard clicks</a:t>
            </a:r>
          </a:p>
          <a:p>
            <a:pPr lvl="1"/>
            <a:r>
              <a:rPr lang="en-US" dirty="0"/>
              <a:t>capacitor noise</a:t>
            </a:r>
          </a:p>
          <a:p>
            <a:pPr lvl="1"/>
            <a:r>
              <a:rPr lang="en-US" dirty="0"/>
              <a:t>Speech eavesdropping based on high-speed camera</a:t>
            </a:r>
          </a:p>
          <a:p>
            <a:r>
              <a:rPr lang="en-US" dirty="0"/>
              <a:t>Cache-occupation side-channel</a:t>
            </a:r>
          </a:p>
          <a:p>
            <a:pPr lvl="1"/>
            <a:r>
              <a:rPr lang="en-US" dirty="0"/>
              <a:t>Cache miss has impact on duration of operation</a:t>
            </a:r>
            <a:endParaRPr lang="cs-CZ" dirty="0"/>
          </a:p>
          <a:p>
            <a:pPr lvl="1"/>
            <a:r>
              <a:rPr lang="en-US" dirty="0"/>
              <a:t>Other process can measure own cache hits/misses if cache is shared</a:t>
            </a:r>
          </a:p>
          <a:p>
            <a:r>
              <a:rPr lang="en-US" dirty="0"/>
              <a:t>…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743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Mitigations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37561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Side-channels mitigation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Don’t use own implementation</a:t>
            </a:r>
          </a:p>
          <a:p>
            <a:pPr lvl="1"/>
            <a:r>
              <a:rPr lang="en-US" sz="2000" dirty="0"/>
              <a:t>Very hard to prevent side-channels</a:t>
            </a:r>
          </a:p>
          <a:p>
            <a:r>
              <a:rPr lang="en-US" sz="2400" dirty="0"/>
              <a:t>Don’t do data dependency</a:t>
            </a:r>
          </a:p>
          <a:p>
            <a:pPr lvl="1"/>
            <a:r>
              <a:rPr lang="en-US" sz="2000" dirty="0"/>
              <a:t>Fixed or completely randomized timings</a:t>
            </a:r>
          </a:p>
          <a:p>
            <a:r>
              <a:rPr lang="en-US" sz="2400" dirty="0"/>
              <a:t>Be very careful with optimizations</a:t>
            </a:r>
          </a:p>
          <a:p>
            <a:pPr lvl="1"/>
            <a:r>
              <a:rPr lang="en-US" sz="2000" dirty="0"/>
              <a:t>Data-dependent pre-computed tables </a:t>
            </a:r>
          </a:p>
          <a:p>
            <a:pPr lvl="1"/>
            <a:r>
              <a:rPr lang="en-US" sz="2000" dirty="0"/>
              <a:t>Data-dependent conditional branches (naïve Montgomery)</a:t>
            </a:r>
          </a:p>
          <a:p>
            <a:r>
              <a:rPr lang="en-US" sz="2400" dirty="0"/>
              <a:t>Lower layer leakage can be prevented on higher level</a:t>
            </a:r>
          </a:p>
          <a:p>
            <a:pPr lvl="1"/>
            <a:r>
              <a:rPr lang="en-US" sz="2000" dirty="0"/>
              <a:t>Blinding/masking…</a:t>
            </a:r>
          </a:p>
          <a:p>
            <a:pPr lvl="1"/>
            <a:r>
              <a:rPr lang="en-US" sz="2000" dirty="0"/>
              <a:t>Don’t use vulnerable constructions (</a:t>
            </a:r>
            <a:r>
              <a:rPr lang="en-US" sz="2000" dirty="0" err="1"/>
              <a:t>ifeq</a:t>
            </a:r>
            <a:r>
              <a:rPr lang="en-US" sz="2000" dirty="0"/>
              <a:t> instruction)</a:t>
            </a:r>
          </a:p>
          <a:p>
            <a:pPr lvl="1"/>
            <a:r>
              <a:rPr lang="en-US" sz="2000" dirty="0"/>
              <a:t>Implementation secure on higher level can be compromised on lower level</a:t>
            </a:r>
          </a:p>
          <a:p>
            <a:pPr lvl="1"/>
            <a:endParaRPr lang="en-US" sz="20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2672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“Trusted” system (plain language)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different notions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 trusted by someone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 that you can’t verify and therefore must trust not to betray you</a:t>
            </a:r>
          </a:p>
          <a:p>
            <a:pPr lvl="1"/>
            <a:r>
              <a:rPr lang="en-US" dirty="0"/>
              <a:t>If a trusted component fails, security can be violated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System build according to rigorous criteria so you are willing to trust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…</a:t>
            </a:r>
          </a:p>
          <a:p>
            <a:r>
              <a:rPr lang="en-US" dirty="0"/>
              <a:t>Why Trust is Bad for Security, D. </a:t>
            </a:r>
            <a:r>
              <a:rPr lang="en-US" dirty="0" err="1"/>
              <a:t>Gollman</a:t>
            </a:r>
            <a:r>
              <a:rPr lang="en-US" dirty="0"/>
              <a:t>, 2006</a:t>
            </a:r>
          </a:p>
          <a:p>
            <a:pPr lvl="1"/>
            <a:r>
              <a:rPr lang="en-US" sz="2000" dirty="0">
                <a:hlinkClick r:id="rId2"/>
              </a:rPr>
              <a:t>http://www.sciencedirect.com/science/journal/15710661/157/3</a:t>
            </a:r>
            <a:endParaRPr lang="en-US" sz="2000" dirty="0"/>
          </a:p>
          <a:p>
            <a:pPr lvl="1"/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265" y="4632468"/>
            <a:ext cx="977206" cy="977206"/>
          </a:xfrm>
          <a:prstGeom prst="rect">
            <a:avLst/>
          </a:prstGeom>
        </p:spPr>
      </p:pic>
      <p:sp>
        <p:nvSpPr>
          <p:cNvPr id="7" name="Ohnutý roh 6"/>
          <p:cNvSpPr/>
          <p:nvPr/>
        </p:nvSpPr>
        <p:spPr>
          <a:xfrm>
            <a:off x="5292080" y="4622410"/>
            <a:ext cx="3672408" cy="956438"/>
          </a:xfrm>
          <a:prstGeom prst="foldedCorner">
            <a:avLst/>
          </a:prstGeom>
          <a:solidFill>
            <a:schemeClr val="accent6">
              <a:alpha val="6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endParaRPr lang="en-GB" sz="16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We need more precise specification of Trust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213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Generic protection techniques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Shielding - preventing leakage outside </a:t>
            </a:r>
          </a:p>
          <a:p>
            <a:pPr lvl="1"/>
            <a:r>
              <a:rPr lang="en-GB" dirty="0"/>
              <a:t>Acoustic shielding, noisy environment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Creating additional “noise”</a:t>
            </a:r>
          </a:p>
          <a:p>
            <a:pPr lvl="1"/>
            <a:r>
              <a:rPr lang="en-GB" dirty="0"/>
              <a:t>Parallel software load, noisy power consumption circuits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Compensating for leakage</a:t>
            </a:r>
          </a:p>
          <a:p>
            <a:pPr lvl="1"/>
            <a:r>
              <a:rPr lang="en-GB" dirty="0"/>
              <a:t>Perform inverse computation/storage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Harden algorithm </a:t>
            </a:r>
          </a:p>
          <a:p>
            <a:pPr lvl="1"/>
            <a:r>
              <a:rPr lang="en-GB" dirty="0" err="1"/>
              <a:t>Ciphertext</a:t>
            </a:r>
            <a:r>
              <a:rPr lang="en-GB" dirty="0"/>
              <a:t> blinding…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54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test real implementation?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Be aware of various side-channels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Obtain measurement for given side-channel</a:t>
            </a:r>
          </a:p>
          <a:p>
            <a:pPr lvl="1"/>
            <a:r>
              <a:rPr lang="en-GB" dirty="0"/>
              <a:t>Many times (10</a:t>
            </a:r>
            <a:r>
              <a:rPr lang="en-GB" baseline="30000" dirty="0"/>
              <a:t>3 </a:t>
            </a:r>
            <a:r>
              <a:rPr lang="en-GB" dirty="0"/>
              <a:t>- 10</a:t>
            </a:r>
            <a:r>
              <a:rPr lang="en-GB" baseline="30000" dirty="0"/>
              <a:t>7</a:t>
            </a:r>
            <a:r>
              <a:rPr lang="en-GB" dirty="0"/>
              <a:t>), compute statistics</a:t>
            </a:r>
          </a:p>
          <a:p>
            <a:pPr lvl="1"/>
            <a:r>
              <a:rPr lang="en-GB" dirty="0"/>
              <a:t>Same input data and key</a:t>
            </a:r>
          </a:p>
          <a:p>
            <a:pPr lvl="1"/>
            <a:r>
              <a:rPr lang="en-GB" dirty="0"/>
              <a:t>Same key and different data </a:t>
            </a:r>
          </a:p>
          <a:p>
            <a:pPr lvl="1"/>
            <a:r>
              <a:rPr lang="en-GB" dirty="0"/>
              <a:t>Different keys and same data…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Compare groups of measured data</a:t>
            </a:r>
          </a:p>
          <a:p>
            <a:pPr lvl="1"/>
            <a:r>
              <a:rPr lang="en-GB" dirty="0"/>
              <a:t>Is difference visible? =&gt; potential leakage</a:t>
            </a:r>
          </a:p>
          <a:p>
            <a:pPr lvl="1"/>
            <a:r>
              <a:rPr lang="en-GB" dirty="0"/>
              <a:t>Is distribution uniform? Is distribution normal?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Try to measure again with better precision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105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</a:t>
            </a:r>
            <a:r>
              <a:rPr lang="en-GB" dirty="0" err="1"/>
              <a:t>NaCl</a:t>
            </a:r>
            <a:r>
              <a:rPr lang="en-GB" dirty="0"/>
              <a:t> (“salt”) library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Relatively new cryptographic library (2012)</a:t>
            </a:r>
          </a:p>
          <a:p>
            <a:pPr lvl="1"/>
            <a:r>
              <a:rPr lang="en-GB" sz="1800" dirty="0"/>
              <a:t>Designed for usable security and side-channel resistance</a:t>
            </a:r>
          </a:p>
          <a:p>
            <a:pPr lvl="1"/>
            <a:r>
              <a:rPr lang="en-GB" sz="1800" dirty="0"/>
              <a:t>D. Bernstein, T. Lange, P. </a:t>
            </a:r>
            <a:r>
              <a:rPr lang="en-GB" sz="1800" dirty="0" err="1"/>
              <a:t>Schwabe</a:t>
            </a:r>
            <a:r>
              <a:rPr lang="en-GB" sz="1800" dirty="0"/>
              <a:t> </a:t>
            </a:r>
          </a:p>
          <a:p>
            <a:pPr lvl="1"/>
            <a:r>
              <a:rPr lang="en-GB" sz="1800" dirty="0">
                <a:hlinkClick r:id="rId2"/>
              </a:rPr>
              <a:t>https://cr.yp.to/highspeed/coolnacl-20120725.pdf</a:t>
            </a:r>
            <a:endParaRPr lang="en-GB" sz="1800" dirty="0"/>
          </a:p>
          <a:p>
            <a:pPr lvl="1"/>
            <a:r>
              <a:rPr lang="en-GB" sz="1800" dirty="0"/>
              <a:t>Active fork is </a:t>
            </a:r>
            <a:r>
              <a:rPr lang="en-GB" sz="1800" dirty="0" err="1"/>
              <a:t>libsodium</a:t>
            </a:r>
            <a:r>
              <a:rPr lang="en-GB" sz="1800" dirty="0"/>
              <a:t> </a:t>
            </a:r>
            <a:r>
              <a:rPr lang="en-GB" sz="1800" dirty="0">
                <a:hlinkClick r:id="rId3"/>
              </a:rPr>
              <a:t>https://github.com/jedisct1/libsodium</a:t>
            </a:r>
            <a:endParaRPr lang="en-GB" sz="1800" dirty="0"/>
          </a:p>
          <a:p>
            <a:r>
              <a:rPr lang="en-GB" sz="2000" dirty="0"/>
              <a:t>Designed for usable security (hard to misuse)</a:t>
            </a:r>
          </a:p>
          <a:p>
            <a:pPr lvl="1"/>
            <a:r>
              <a:rPr lang="en-GB" sz="1800" dirty="0"/>
              <a:t>Fixed good </a:t>
            </a:r>
            <a:r>
              <a:rPr lang="en-GB" sz="1800" dirty="0" err="1"/>
              <a:t>algs</a:t>
            </a:r>
            <a:r>
              <a:rPr lang="en-GB" sz="1800" dirty="0"/>
              <a:t> (AE: Poly1305, Sign: EC Curve25519)</a:t>
            </a:r>
          </a:p>
          <a:p>
            <a:pPr lvl="1"/>
            <a:r>
              <a:rPr lang="en-GB" sz="1800" dirty="0"/>
              <a:t>c=</a:t>
            </a:r>
            <a:r>
              <a:rPr lang="en-GB" sz="1800" dirty="0" err="1"/>
              <a:t>crypto_box</a:t>
            </a:r>
            <a:r>
              <a:rPr lang="en-GB" sz="1800" dirty="0"/>
              <a:t>(</a:t>
            </a:r>
            <a:r>
              <a:rPr lang="en-GB" sz="1800" dirty="0" err="1"/>
              <a:t>m,n,pk,sk</a:t>
            </a:r>
            <a:r>
              <a:rPr lang="en-GB" sz="1800" dirty="0"/>
              <a:t>), m=</a:t>
            </a:r>
            <a:r>
              <a:rPr lang="en-GB" sz="1800" dirty="0" err="1"/>
              <a:t>crypto_box_open</a:t>
            </a:r>
            <a:r>
              <a:rPr lang="en-GB" sz="1800" dirty="0"/>
              <a:t>(</a:t>
            </a:r>
            <a:r>
              <a:rPr lang="en-GB" sz="1800" dirty="0" err="1"/>
              <a:t>c,n,pk,sk</a:t>
            </a:r>
            <a:r>
              <a:rPr lang="en-GB" sz="1800" dirty="0"/>
              <a:t>)</a:t>
            </a:r>
          </a:p>
          <a:p>
            <a:r>
              <a:rPr lang="en-GB" sz="2000" dirty="0"/>
              <a:t>Implemented to have constant-time execution</a:t>
            </a:r>
          </a:p>
          <a:p>
            <a:pPr lvl="1"/>
            <a:r>
              <a:rPr lang="en-GB" sz="1800" dirty="0"/>
              <a:t>No data flow from secrets to load addresses</a:t>
            </a:r>
          </a:p>
          <a:p>
            <a:pPr lvl="1"/>
            <a:r>
              <a:rPr lang="en-GB" sz="1800" dirty="0"/>
              <a:t>No data flow from secrets to branch conditions</a:t>
            </a:r>
          </a:p>
          <a:p>
            <a:pPr lvl="1"/>
            <a:r>
              <a:rPr lang="en-GB" sz="1800" dirty="0"/>
              <a:t>No padding oracles (recall CBC padding oracle in PA193)</a:t>
            </a:r>
          </a:p>
          <a:p>
            <a:pPr lvl="1"/>
            <a:r>
              <a:rPr lang="en-GB" sz="1800" dirty="0"/>
              <a:t>Centralizing randomness and avoiding unnecessary randomness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893436"/>
            <a:ext cx="2441848" cy="5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19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Semi-invasive attacks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97335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Semi-invasive attacks</a:t>
            </a: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 dirty="0"/>
              <a:t>“Physical” manipulation (but card still working)</a:t>
            </a:r>
          </a:p>
          <a:p>
            <a:r>
              <a:rPr lang="en-US" altLang="cs-CZ" dirty="0"/>
              <a:t>Micro probes placed on the bus</a:t>
            </a:r>
          </a:p>
          <a:p>
            <a:pPr lvl="1"/>
            <a:r>
              <a:rPr lang="en-US" altLang="cs-CZ" dirty="0"/>
              <a:t>After removing epoxy layer</a:t>
            </a:r>
          </a:p>
          <a:p>
            <a:r>
              <a:rPr lang="en-US" altLang="cs-CZ" dirty="0"/>
              <a:t>Fault induction</a:t>
            </a:r>
          </a:p>
          <a:p>
            <a:pPr lvl="1"/>
            <a:r>
              <a:rPr lang="en-US" altLang="cs-CZ" dirty="0"/>
              <a:t>liquid nitrogen, power glitches, light flashes…</a:t>
            </a:r>
          </a:p>
          <a:p>
            <a:pPr lvl="1"/>
            <a:r>
              <a:rPr lang="en-US" altLang="cs-CZ" dirty="0"/>
              <a:t>modify memory (RAM, EEPROM), e.g., PIN counter</a:t>
            </a:r>
          </a:p>
          <a:p>
            <a:pPr lvl="1"/>
            <a:r>
              <a:rPr lang="en-US" altLang="cs-CZ" dirty="0"/>
              <a:t>modify instruction, e.g., conditional jump</a:t>
            </a:r>
          </a:p>
        </p:txBody>
      </p:sp>
      <p:sp>
        <p:nvSpPr>
          <p:cNvPr id="112642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Trusted element 21.2.2017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10951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altLang="cs-CZ"/>
              <a:t>| PV204 Trusted element 21.2.2017</a:t>
            </a:r>
          </a:p>
        </p:txBody>
      </p:sp>
      <p:pic>
        <p:nvPicPr>
          <p:cNvPr id="376836" name="Picture 4" descr="PINverif_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844675"/>
            <a:ext cx="7823200" cy="233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684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PIN verification procedure</a:t>
            </a:r>
            <a:endParaRPr lang="cs-CZ" altLang="cs-CZ"/>
          </a:p>
        </p:txBody>
      </p:sp>
      <p:sp>
        <p:nvSpPr>
          <p:cNvPr id="376842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8424862" cy="4895850"/>
          </a:xfrm>
        </p:spPr>
        <p:txBody>
          <a:bodyPr/>
          <a:lstStyle/>
          <a:p>
            <a:pPr marL="0" indent="0"/>
            <a:r>
              <a:rPr lang="en-US" altLang="cs-CZ" sz="2500"/>
              <a:t> [Decrease counter, verify, increase] - correct</a:t>
            </a:r>
          </a:p>
          <a:p>
            <a:pPr marL="0" indent="0"/>
            <a:endParaRPr lang="en-US" altLang="cs-CZ" sz="2500"/>
          </a:p>
          <a:p>
            <a:pPr marL="0" indent="0"/>
            <a:endParaRPr lang="en-US" altLang="cs-CZ" sz="2500"/>
          </a:p>
          <a:p>
            <a:pPr marL="0" indent="0"/>
            <a:endParaRPr lang="en-US" altLang="cs-CZ" sz="2500"/>
          </a:p>
          <a:p>
            <a:pPr marL="0" indent="0"/>
            <a:endParaRPr lang="en-US" altLang="cs-CZ" sz="2500"/>
          </a:p>
          <a:p>
            <a:pPr marL="457200" lvl="1" indent="0"/>
            <a:endParaRPr lang="en-US" altLang="cs-CZ" sz="2200"/>
          </a:p>
          <a:p>
            <a:pPr marL="0" indent="0"/>
            <a:r>
              <a:rPr lang="en-US" altLang="cs-CZ" sz="2500"/>
              <a:t> [Verify, decrease/increase]</a:t>
            </a:r>
          </a:p>
          <a:p>
            <a:pPr marL="0" indent="0"/>
            <a:endParaRPr lang="cs-CZ" altLang="cs-CZ" sz="2500"/>
          </a:p>
        </p:txBody>
      </p:sp>
      <p:pic>
        <p:nvPicPr>
          <p:cNvPr id="376839" name="Picture 7" descr="PINverif_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565650"/>
            <a:ext cx="8424863" cy="1887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3A3E5AF-C1CA-4A1B-92E6-5F4C16677ED2}" type="slidenum">
              <a:rPr lang="cs-CZ" altLang="cs-CZ" smtClean="0"/>
              <a:pPr/>
              <a:t>65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9048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" t="64195" r="20477" b="1930"/>
          <a:stretch>
            <a:fillRect/>
          </a:stretch>
        </p:blipFill>
        <p:spPr bwMode="auto">
          <a:xfrm>
            <a:off x="1655763" y="981075"/>
            <a:ext cx="7488237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417" t="64195" r="20477" b="193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Fault induction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Attacker can induce bit faults in memory locations</a:t>
            </a:r>
          </a:p>
          <a:p>
            <a:pPr lvl="1"/>
            <a:r>
              <a:rPr lang="en-US" altLang="cs-CZ"/>
              <a:t>power glitch, flash light, radiation...</a:t>
            </a:r>
          </a:p>
          <a:p>
            <a:pPr lvl="1"/>
            <a:r>
              <a:rPr lang="en-US" altLang="cs-CZ"/>
              <a:t>harder to induce targeted then random fault</a:t>
            </a:r>
          </a:p>
          <a:p>
            <a:r>
              <a:rPr lang="en-US" altLang="cs-CZ"/>
              <a:t>Protection with shadow variable</a:t>
            </a:r>
          </a:p>
          <a:p>
            <a:pPr lvl="1"/>
            <a:r>
              <a:rPr lang="en-US" altLang="cs-CZ"/>
              <a:t>every variable has shadow counterpart</a:t>
            </a:r>
          </a:p>
          <a:p>
            <a:pPr lvl="1"/>
            <a:r>
              <a:rPr lang="en-US" altLang="cs-CZ"/>
              <a:t>shadow variable contains inverse value</a:t>
            </a:r>
          </a:p>
          <a:p>
            <a:pPr lvl="1"/>
            <a:r>
              <a:rPr lang="en-US" altLang="cs-CZ"/>
              <a:t>consistency is checked every read/write to memory  </a:t>
            </a:r>
          </a:p>
          <a:p>
            <a:endParaRPr lang="en-US" altLang="cs-CZ"/>
          </a:p>
          <a:p>
            <a:endParaRPr lang="en-US" altLang="cs-CZ"/>
          </a:p>
          <a:p>
            <a:r>
              <a:rPr lang="en-US" altLang="cs-CZ"/>
              <a:t>Robust protection, but cumbersome for developer</a:t>
            </a:r>
          </a:p>
        </p:txBody>
      </p:sp>
      <p:sp>
        <p:nvSpPr>
          <p:cNvPr id="115714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900113" y="6572250"/>
            <a:ext cx="2895600" cy="285750"/>
          </a:xfrm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altLang="cs-CZ"/>
              <a:t>| PV204 Trusted element 21.2.2017</a:t>
            </a:r>
          </a:p>
        </p:txBody>
      </p:sp>
      <p:sp>
        <p:nvSpPr>
          <p:cNvPr id="115718" name="Rectangle 4"/>
          <p:cNvSpPr>
            <a:spLocks noChangeArrowheads="1"/>
          </p:cNvSpPr>
          <p:nvPr/>
        </p:nvSpPr>
        <p:spPr bwMode="auto">
          <a:xfrm>
            <a:off x="7524750" y="2276475"/>
            <a:ext cx="1439863" cy="360363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01011010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7524750" y="2852738"/>
            <a:ext cx="1439863" cy="360362"/>
          </a:xfrm>
          <a:prstGeom prst="rect">
            <a:avLst/>
          </a:prstGeom>
          <a:solidFill>
            <a:srgbClr val="C0C0C0"/>
          </a:solidFill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808080"/>
                </a:solidFill>
              </a:rPr>
              <a:t>10100101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755650" y="4940771"/>
            <a:ext cx="1439863" cy="360362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01011010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755650" y="5588471"/>
            <a:ext cx="1439863" cy="360362"/>
          </a:xfrm>
          <a:prstGeom prst="rect">
            <a:avLst/>
          </a:prstGeom>
          <a:solidFill>
            <a:srgbClr val="C0C0C0"/>
          </a:solidFill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808080"/>
                </a:solidFill>
              </a:rPr>
              <a:t>10100101</a:t>
            </a:r>
          </a:p>
        </p:txBody>
      </p:sp>
      <p:sp>
        <p:nvSpPr>
          <p:cNvPr id="118792" name="Text Box 8"/>
          <p:cNvSpPr txBox="1">
            <a:spLocks noChangeArrowheads="1"/>
          </p:cNvSpPr>
          <p:nvPr/>
        </p:nvSpPr>
        <p:spPr bwMode="auto">
          <a:xfrm>
            <a:off x="2270125" y="4961408"/>
            <a:ext cx="298767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i="1" dirty="0">
                <a:solidFill>
                  <a:srgbClr val="000000"/>
                </a:solidFill>
              </a:rPr>
              <a:t>if (a != ~</a:t>
            </a:r>
            <a:r>
              <a:rPr lang="en-US" altLang="cs-CZ" i="1" dirty="0" err="1">
                <a:solidFill>
                  <a:srgbClr val="000000"/>
                </a:solidFill>
              </a:rPr>
              <a:t>a_inv</a:t>
            </a:r>
            <a:r>
              <a:rPr lang="en-US" altLang="cs-CZ" i="1" dirty="0">
                <a:solidFill>
                  <a:srgbClr val="000000"/>
                </a:solidFill>
              </a:rPr>
              <a:t>) Exception();</a:t>
            </a:r>
            <a:r>
              <a:rPr lang="en-US" altLang="cs-CZ" b="1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altLang="cs-CZ" i="1" dirty="0">
                <a:solidFill>
                  <a:srgbClr val="000000"/>
                </a:solidFill>
              </a:rPr>
              <a:t>a = 0x55;</a:t>
            </a:r>
          </a:p>
          <a:p>
            <a:pPr eaLnBrk="1" hangingPunct="1">
              <a:buClrTx/>
              <a:buFontTx/>
              <a:buNone/>
            </a:pPr>
            <a:r>
              <a:rPr lang="en-US" altLang="cs-CZ" i="1" dirty="0" err="1">
                <a:solidFill>
                  <a:srgbClr val="000000"/>
                </a:solidFill>
              </a:rPr>
              <a:t>a_inv</a:t>
            </a:r>
            <a:r>
              <a:rPr lang="en-US" altLang="cs-CZ" i="1" dirty="0">
                <a:solidFill>
                  <a:srgbClr val="000000"/>
                </a:solidFill>
              </a:rPr>
              <a:t> = ~0x55;</a:t>
            </a:r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4643438" y="4940771"/>
            <a:ext cx="1439862" cy="360362"/>
          </a:xfrm>
          <a:prstGeom prst="rect">
            <a:avLst/>
          </a:prstGeom>
          <a:solidFill>
            <a:srgbClr val="99CC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01010101</a:t>
            </a: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4643438" y="5588471"/>
            <a:ext cx="1439862" cy="360362"/>
          </a:xfrm>
          <a:prstGeom prst="rect">
            <a:avLst/>
          </a:prstGeom>
          <a:solidFill>
            <a:srgbClr val="C0C0C0"/>
          </a:solidFill>
          <a:ln w="9360">
            <a:solidFill>
              <a:srgbClr val="8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808080"/>
                </a:solidFill>
              </a:rPr>
              <a:t>10101010</a:t>
            </a:r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4643438" y="4940771"/>
            <a:ext cx="1439862" cy="360362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cs-CZ" b="1">
                <a:solidFill>
                  <a:srgbClr val="000000"/>
                </a:solidFill>
              </a:rPr>
              <a:t>01010000</a:t>
            </a:r>
          </a:p>
        </p:txBody>
      </p:sp>
      <p:sp>
        <p:nvSpPr>
          <p:cNvPr id="118796" name="Text Box 12"/>
          <p:cNvSpPr txBox="1">
            <a:spLocks noChangeArrowheads="1"/>
          </p:cNvSpPr>
          <p:nvPr/>
        </p:nvSpPr>
        <p:spPr bwMode="auto">
          <a:xfrm>
            <a:off x="6229350" y="4940771"/>
            <a:ext cx="29241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i="1">
                <a:solidFill>
                  <a:srgbClr val="000000"/>
                </a:solidFill>
              </a:rPr>
              <a:t>if (a != ~a_inv) </a:t>
            </a:r>
            <a:r>
              <a:rPr lang="en-US" altLang="cs-CZ" i="1">
                <a:solidFill>
                  <a:srgbClr val="F02D32"/>
                </a:solidFill>
              </a:rPr>
              <a:t>Exception();</a:t>
            </a:r>
          </a:p>
          <a:p>
            <a:pPr eaLnBrk="1" hangingPunct="1">
              <a:buClrTx/>
              <a:buFontTx/>
              <a:buNone/>
            </a:pPr>
            <a:r>
              <a:rPr lang="en-US" altLang="cs-CZ" i="1">
                <a:solidFill>
                  <a:srgbClr val="000000"/>
                </a:solidFill>
              </a:rPr>
              <a:t>a = 0x13;</a:t>
            </a:r>
          </a:p>
        </p:txBody>
      </p:sp>
      <p:pic>
        <p:nvPicPr>
          <p:cNvPr id="115727" name="Picture 13"/>
          <p:cNvPicPr>
            <a:picLocks noChangeAspect="1" noChangeArrowheads="1"/>
          </p:cNvPicPr>
          <p:nvPr/>
        </p:nvPicPr>
        <p:blipFill>
          <a:blip r:embed="rId4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4450"/>
            <a:ext cx="1152525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30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28575" y="5012208"/>
            <a:ext cx="72390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i="1">
                <a:solidFill>
                  <a:srgbClr val="000000"/>
                </a:solidFill>
              </a:rPr>
              <a:t>a</a:t>
            </a:r>
          </a:p>
          <a:p>
            <a:pPr eaLnBrk="1" hangingPunct="1">
              <a:buClrTx/>
              <a:buFontTx/>
              <a:buNone/>
            </a:pPr>
            <a:endParaRPr lang="en-US" altLang="cs-CZ" i="1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en-US" altLang="cs-CZ" i="1">
                <a:solidFill>
                  <a:srgbClr val="000000"/>
                </a:solidFill>
              </a:rPr>
              <a:t>a_inv</a:t>
            </a:r>
          </a:p>
        </p:txBody>
      </p:sp>
      <p:pic>
        <p:nvPicPr>
          <p:cNvPr id="11879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8" y="4796308"/>
            <a:ext cx="746125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5743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749393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Morale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Preventing implementation attacks is extra difficult</a:t>
            </a:r>
          </a:p>
          <a:p>
            <a:pPr lvl="1"/>
            <a:r>
              <a:rPr lang="en-GB" dirty="0"/>
              <a:t>Naïve code is often vulnerable</a:t>
            </a:r>
          </a:p>
          <a:p>
            <a:pPr lvl="2"/>
            <a:r>
              <a:rPr lang="en-GB" dirty="0"/>
              <a:t>Not aware of existing problems/attacks</a:t>
            </a:r>
          </a:p>
          <a:p>
            <a:pPr lvl="1"/>
            <a:r>
              <a:rPr lang="en-GB" dirty="0"/>
              <a:t>Optimized code is often vulnerable</a:t>
            </a:r>
          </a:p>
          <a:p>
            <a:pPr lvl="2"/>
            <a:r>
              <a:rPr lang="en-GB" dirty="0"/>
              <a:t>Time/power/acoustic… dependency on secret data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Use well-known libraries instead of own code</a:t>
            </a:r>
          </a:p>
          <a:p>
            <a:pPr lvl="1"/>
            <a:r>
              <a:rPr lang="en-GB" dirty="0"/>
              <a:t>And follow security advisories and patch quickly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Security / mitigations are complex issues</a:t>
            </a:r>
          </a:p>
          <a:p>
            <a:pPr lvl="1"/>
            <a:r>
              <a:rPr lang="en-GB" dirty="0"/>
              <a:t>Underlying hardware can leak information as well </a:t>
            </a:r>
          </a:p>
          <a:p>
            <a:pPr lvl="1"/>
            <a:r>
              <a:rPr lang="en-GB" dirty="0"/>
              <a:t>Don’t allow for large number of queries 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221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Mandatory reading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G. Goodwill, Defending against side-channel attacks</a:t>
            </a:r>
          </a:p>
          <a:p>
            <a:pPr lvl="1"/>
            <a:r>
              <a:rPr lang="en-US" sz="2000" dirty="0">
                <a:hlinkClick r:id="rId2"/>
              </a:rPr>
              <a:t>http://www.embedded.com/print/4408435</a:t>
            </a:r>
            <a:endParaRPr lang="en-US" sz="2000" dirty="0"/>
          </a:p>
          <a:p>
            <a:pPr lvl="1"/>
            <a:r>
              <a:rPr lang="en-US" sz="2000" dirty="0">
                <a:hlinkClick r:id="rId3"/>
              </a:rPr>
              <a:t>http://www.embedded.com/print/4409695</a:t>
            </a:r>
            <a:endParaRPr lang="en-US" sz="2000" dirty="0"/>
          </a:p>
          <a:p>
            <a:r>
              <a:rPr lang="en-US" sz="2400" dirty="0"/>
              <a:t>Focus on:</a:t>
            </a:r>
          </a:p>
          <a:p>
            <a:pPr lvl="1"/>
            <a:r>
              <a:rPr lang="en-US" sz="2000" dirty="0"/>
              <a:t>What side channels are inspected?</a:t>
            </a:r>
          </a:p>
          <a:p>
            <a:pPr lvl="1"/>
            <a:r>
              <a:rPr lang="en-US" sz="2000" dirty="0"/>
              <a:t>What step in executed operation is misused for attack?</a:t>
            </a:r>
          </a:p>
          <a:p>
            <a:pPr lvl="1"/>
            <a:r>
              <a:rPr lang="en-US" sz="2000" dirty="0"/>
              <a:t>What are proposed defenses?</a:t>
            </a:r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682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628800"/>
            <a:ext cx="7772400" cy="4140175"/>
          </a:xfrm>
        </p:spPr>
        <p:txBody>
          <a:bodyPr/>
          <a:lstStyle/>
          <a:p>
            <a:pPr algn="ctr"/>
            <a:r>
              <a:rPr lang="en-US" dirty="0"/>
              <a:t>Untrusted </a:t>
            </a: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dirty="0"/>
              <a:t>Trusted </a:t>
            </a:r>
            <a:br>
              <a:rPr lang="en-US" dirty="0"/>
            </a:br>
            <a:r>
              <a:rPr lang="en-US" dirty="0"/>
              <a:t>vs. </a:t>
            </a:r>
            <a:br>
              <a:rPr lang="en-US" dirty="0"/>
            </a:br>
            <a:r>
              <a:rPr lang="en-US" dirty="0"/>
              <a:t>Trustworthy </a:t>
            </a:r>
            <a:br>
              <a:rPr lang="en-US" dirty="0"/>
            </a:br>
            <a:endParaRPr lang="en-GB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539559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Optional reading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Why Trust is Bad for Security, D. </a:t>
            </a:r>
            <a:r>
              <a:rPr lang="en-US" sz="2400" dirty="0" err="1"/>
              <a:t>Gollman</a:t>
            </a:r>
            <a:r>
              <a:rPr lang="en-US" sz="2400" dirty="0"/>
              <a:t>, 2006</a:t>
            </a:r>
          </a:p>
          <a:p>
            <a:pPr lvl="1"/>
            <a:r>
              <a:rPr lang="en-US" sz="2000" dirty="0">
                <a:hlinkClick r:id="rId2"/>
              </a:rPr>
              <a:t>http://www.sciencedirect.com/science/journal/15710661/157/3</a:t>
            </a:r>
            <a:endParaRPr lang="en-US" sz="2000" dirty="0"/>
          </a:p>
          <a:p>
            <a:r>
              <a:rPr lang="en-US" sz="2400" dirty="0"/>
              <a:t>Focus on:</a:t>
            </a:r>
          </a:p>
          <a:p>
            <a:pPr lvl="1"/>
            <a:r>
              <a:rPr lang="en-US" sz="2000" dirty="0"/>
              <a:t>Which definition of Trust </a:t>
            </a:r>
            <a:r>
              <a:rPr lang="en-US" sz="2000" dirty="0" err="1"/>
              <a:t>Gollman</a:t>
            </a:r>
            <a:r>
              <a:rPr lang="en-US" sz="2000" dirty="0"/>
              <a:t> uses?</a:t>
            </a:r>
          </a:p>
          <a:p>
            <a:pPr lvl="1"/>
            <a:r>
              <a:rPr lang="en-US" sz="2000" dirty="0"/>
              <a:t>Why </a:t>
            </a:r>
            <a:r>
              <a:rPr lang="en-US" sz="2000" dirty="0" err="1"/>
              <a:t>Gollman</a:t>
            </a:r>
            <a:r>
              <a:rPr lang="en-US" sz="2000" dirty="0"/>
              <a:t> claims that Trust is bad for security?</a:t>
            </a:r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86782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Trusted element is secure anchor in a system</a:t>
            </a:r>
          </a:p>
          <a:p>
            <a:pPr lvl="1"/>
            <a:r>
              <a:rPr lang="en-GB" dirty="0"/>
              <a:t>Understand why it is trusted and for whom</a:t>
            </a:r>
          </a:p>
          <a:p>
            <a:r>
              <a:rPr lang="en-GB" dirty="0"/>
              <a:t>Trusted element can be attacked</a:t>
            </a:r>
          </a:p>
          <a:p>
            <a:pPr lvl="1"/>
            <a:r>
              <a:rPr lang="en-GB" dirty="0"/>
              <a:t>Non-invasive, semi-invasive, invasive methods</a:t>
            </a:r>
          </a:p>
          <a:p>
            <a:r>
              <a:rPr lang="en-GB" dirty="0"/>
              <a:t>Side-channel attacks are very powerful techniques</a:t>
            </a:r>
          </a:p>
          <a:p>
            <a:pPr lvl="1"/>
            <a:r>
              <a:rPr lang="en-GB" dirty="0"/>
              <a:t>Attacks against particular implementation of algorithm</a:t>
            </a:r>
          </a:p>
          <a:p>
            <a:pPr lvl="1"/>
            <a:r>
              <a:rPr lang="en-GB" dirty="0"/>
              <a:t>Attack possible even when algorithm is secure (e.g., AES)</a:t>
            </a:r>
          </a:p>
          <a:p>
            <a:r>
              <a:rPr lang="en-GB" dirty="0"/>
              <a:t>Use well-know libraries instead own implementation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95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Untrusted system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explicitly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unable</a:t>
            </a:r>
            <a:r>
              <a:rPr lang="en-US" dirty="0"/>
              <a:t> to fulfill specified security policy</a:t>
            </a:r>
          </a:p>
          <a:p>
            <a:r>
              <a:rPr lang="en-US" dirty="0"/>
              <a:t>Additional layer of protection must be employed</a:t>
            </a:r>
          </a:p>
          <a:p>
            <a:pPr lvl="1"/>
            <a:r>
              <a:rPr lang="en-US" dirty="0"/>
              <a:t>E.g., Encryption of data before storage</a:t>
            </a:r>
          </a:p>
          <a:p>
            <a:pPr lvl="1"/>
            <a:r>
              <a:rPr lang="en-US" dirty="0"/>
              <a:t>E.g., Digital signature of email before send over network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241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Trusted system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“…system that is relied upon to a specified extent to enforce a specified security policy. As such, a trusted system is one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whose failure may break a specified security policy</a:t>
            </a:r>
            <a:r>
              <a:rPr lang="en-US" i="1" dirty="0"/>
              <a:t>.” </a:t>
            </a:r>
            <a:r>
              <a:rPr lang="en-US" dirty="0"/>
              <a:t>(</a:t>
            </a:r>
            <a:r>
              <a:rPr lang="cs-CZ" dirty="0"/>
              <a:t>TCSEC</a:t>
            </a:r>
            <a:r>
              <a:rPr lang="en-US" dirty="0"/>
              <a:t>, </a:t>
            </a:r>
            <a:r>
              <a:rPr lang="cs-CZ" dirty="0"/>
              <a:t>Orange </a:t>
            </a:r>
            <a:r>
              <a:rPr lang="cs-CZ" dirty="0" err="1"/>
              <a:t>Book</a:t>
            </a:r>
            <a:r>
              <a:rPr lang="en-US" dirty="0"/>
              <a:t>)</a:t>
            </a:r>
          </a:p>
          <a:p>
            <a:r>
              <a:rPr lang="en-US" dirty="0"/>
              <a:t>Trusted subjects are those excepted from mandatory security policies (Bell </a:t>
            </a:r>
            <a:r>
              <a:rPr lang="en-US" dirty="0" err="1"/>
              <a:t>LaPadula</a:t>
            </a:r>
            <a:r>
              <a:rPr lang="en-US" dirty="0"/>
              <a:t> model)</a:t>
            </a:r>
          </a:p>
          <a:p>
            <a:r>
              <a:rPr lang="en-US" dirty="0"/>
              <a:t>User must trust (if likes to use the system)</a:t>
            </a:r>
          </a:p>
          <a:p>
            <a:pPr lvl="1"/>
            <a:r>
              <a:rPr lang="en-US" dirty="0"/>
              <a:t>E.g., you and your bank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| PV204 Trusted element 21.2.2017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16578</TotalTime>
  <Words>3851</Words>
  <Application>Microsoft Office PowerPoint</Application>
  <PresentationFormat>Předvádění na obrazovce (4:3)</PresentationFormat>
  <Paragraphs>747</Paragraphs>
  <Slides>72</Slides>
  <Notes>12</Notes>
  <HiddenSlides>10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81" baseType="lpstr">
      <vt:lpstr>SimSun</vt:lpstr>
      <vt:lpstr>Arial</vt:lpstr>
      <vt:lpstr>Calibri</vt:lpstr>
      <vt:lpstr>Comic Sans MS</vt:lpstr>
      <vt:lpstr>Symbol</vt:lpstr>
      <vt:lpstr>Times New Roman</vt:lpstr>
      <vt:lpstr>Verdana</vt:lpstr>
      <vt:lpstr>Wingdings</vt:lpstr>
      <vt:lpstr>Motiv systému Office</vt:lpstr>
      <vt:lpstr>PV204 Security technologies</vt:lpstr>
      <vt:lpstr>Trusted element and side channels</vt:lpstr>
      <vt:lpstr>Course trivia</vt:lpstr>
      <vt:lpstr>Introduction</vt:lpstr>
      <vt:lpstr>Trusted element </vt:lpstr>
      <vt:lpstr>What is “Trusted” system (plain language)</vt:lpstr>
      <vt:lpstr>Untrusted  VS. Trusted  vs.  Trustworthy  </vt:lpstr>
      <vt:lpstr>Untrusted system</vt:lpstr>
      <vt:lpstr>Trusted system</vt:lpstr>
      <vt:lpstr>Trustworthy system (computer)</vt:lpstr>
      <vt:lpstr>Trusted computing base (TCB)</vt:lpstr>
      <vt:lpstr>Cryptography on client</vt:lpstr>
      <vt:lpstr>On client, but with secure hardware</vt:lpstr>
      <vt:lpstr>Cryptography in cloud</vt:lpstr>
      <vt:lpstr>Cryptography in cloud in secure hardware</vt:lpstr>
      <vt:lpstr>Example: different levels of trust</vt:lpstr>
      <vt:lpstr>Trusted element</vt:lpstr>
      <vt:lpstr>What exactly can be trusted element (TE)?</vt:lpstr>
      <vt:lpstr>Typical examples</vt:lpstr>
      <vt:lpstr>Risk management</vt:lpstr>
      <vt:lpstr>Trusted element  Modes of usage</vt:lpstr>
      <vt:lpstr>Element carries fixed information</vt:lpstr>
      <vt:lpstr>Element as a secure carrier</vt:lpstr>
      <vt:lpstr>Element as root of trust (TPM)</vt:lpstr>
      <vt:lpstr>Element as encryption/signing device</vt:lpstr>
      <vt:lpstr>Element as computational device</vt:lpstr>
      <vt:lpstr>Attacks against TRUSTED ELEMENT</vt:lpstr>
      <vt:lpstr>Trusted hardware (TE) is not panacea!</vt:lpstr>
      <vt:lpstr>How to reason about attack and countermeasures?</vt:lpstr>
      <vt:lpstr>Motivation: Bell’s Model 131-B2 / Sigaba</vt:lpstr>
      <vt:lpstr>Common and realizable attacks on TE</vt:lpstr>
      <vt:lpstr>Where are frequent problems with crypto nowadays?</vt:lpstr>
      <vt:lpstr>Non-invasive attacks</vt:lpstr>
      <vt:lpstr>TRNG  Key: What if faulty TRNGs?</vt:lpstr>
      <vt:lpstr>Serial test: Histogram of 16bits patterns</vt:lpstr>
      <vt:lpstr>Power analysis </vt:lpstr>
      <vt:lpstr>Basic setup for power analysis </vt:lpstr>
      <vt:lpstr>More advanced setup for power analysis</vt:lpstr>
      <vt:lpstr>Simple vs. differential power analysis</vt:lpstr>
      <vt:lpstr>Reverse engineering of Java Card bytecode</vt:lpstr>
      <vt:lpstr>Conditional jumps </vt:lpstr>
      <vt:lpstr>Simple power analysis – data leakage</vt:lpstr>
      <vt:lpstr>Differential power analysis</vt:lpstr>
      <vt:lpstr>Tool: DPA simulator</vt:lpstr>
      <vt:lpstr>Timing attacks</vt:lpstr>
      <vt:lpstr>Timing attack: principle</vt:lpstr>
      <vt:lpstr>Timing attacks</vt:lpstr>
      <vt:lpstr>Naïve modular exponentiation (RSA/DH)</vt:lpstr>
      <vt:lpstr>Square and multiply algorithm</vt:lpstr>
      <vt:lpstr>Example: Remote extraction OpenSSL RSA</vt:lpstr>
      <vt:lpstr>Defense introduced by OpenSSL</vt:lpstr>
      <vt:lpstr>Example: Practical TEMPEST for $3000</vt:lpstr>
      <vt:lpstr>Example: Practical TEMPEST for $3000</vt:lpstr>
      <vt:lpstr>Example: How to evaluate attack severity?</vt:lpstr>
      <vt:lpstr>Example: Acoustic side channel in GnuPG </vt:lpstr>
      <vt:lpstr>Example: Cache-timing attack on AES</vt:lpstr>
      <vt:lpstr>Other types of side-channel attacks</vt:lpstr>
      <vt:lpstr>Mitigations</vt:lpstr>
      <vt:lpstr>Side-channels mitigation</vt:lpstr>
      <vt:lpstr>Generic protection techniques</vt:lpstr>
      <vt:lpstr>How to test real implementation?</vt:lpstr>
      <vt:lpstr>Example: NaCl (“salt”) library</vt:lpstr>
      <vt:lpstr>Semi-invasive attacks</vt:lpstr>
      <vt:lpstr>Semi-invasive attacks</vt:lpstr>
      <vt:lpstr>PIN verification procedure</vt:lpstr>
      <vt:lpstr>Fault induction</vt:lpstr>
      <vt:lpstr>Conclusions</vt:lpstr>
      <vt:lpstr>Morale</vt:lpstr>
      <vt:lpstr>Mandatory reading</vt:lpstr>
      <vt:lpstr>Optional reading</vt:lpstr>
      <vt:lpstr>Conclusions</vt:lpstr>
      <vt:lpstr>Prezentace aplikace PowerPoint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3760</cp:revision>
  <cp:lastPrinted>2016-02-24T18:52:54Z</cp:lastPrinted>
  <dcterms:created xsi:type="dcterms:W3CDTF">2012-06-27T07:21:19Z</dcterms:created>
  <dcterms:modified xsi:type="dcterms:W3CDTF">2017-02-21T16:39:11Z</dcterms:modified>
</cp:coreProperties>
</file>