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797" r:id="rId2"/>
    <p:sldId id="613" r:id="rId3"/>
    <p:sldId id="707" r:id="rId4"/>
    <p:sldId id="792" r:id="rId5"/>
    <p:sldId id="637" r:id="rId6"/>
    <p:sldId id="638" r:id="rId7"/>
    <p:sldId id="639" r:id="rId8"/>
    <p:sldId id="640" r:id="rId9"/>
    <p:sldId id="642" r:id="rId10"/>
    <p:sldId id="725" r:id="rId11"/>
    <p:sldId id="724" r:id="rId12"/>
    <p:sldId id="723" r:id="rId13"/>
    <p:sldId id="643" r:id="rId14"/>
    <p:sldId id="708" r:id="rId15"/>
    <p:sldId id="711" r:id="rId16"/>
    <p:sldId id="713" r:id="rId17"/>
    <p:sldId id="712" r:id="rId18"/>
    <p:sldId id="648" r:id="rId19"/>
    <p:sldId id="684" r:id="rId20"/>
    <p:sldId id="714" r:id="rId21"/>
    <p:sldId id="794" r:id="rId22"/>
    <p:sldId id="706" r:id="rId23"/>
    <p:sldId id="715" r:id="rId24"/>
    <p:sldId id="719" r:id="rId25"/>
    <p:sldId id="718" r:id="rId26"/>
    <p:sldId id="720" r:id="rId27"/>
    <p:sldId id="722" r:id="rId28"/>
    <p:sldId id="717" r:id="rId29"/>
    <p:sldId id="671" r:id="rId30"/>
    <p:sldId id="742" r:id="rId31"/>
    <p:sldId id="741" r:id="rId32"/>
    <p:sldId id="743" r:id="rId33"/>
    <p:sldId id="666" r:id="rId34"/>
    <p:sldId id="670" r:id="rId35"/>
    <p:sldId id="744" r:id="rId36"/>
    <p:sldId id="669" r:id="rId37"/>
    <p:sldId id="667" r:id="rId38"/>
    <p:sldId id="705" r:id="rId39"/>
    <p:sldId id="672" r:id="rId40"/>
    <p:sldId id="781" r:id="rId41"/>
    <p:sldId id="787" r:id="rId42"/>
    <p:sldId id="753" r:id="rId43"/>
    <p:sldId id="791" r:id="rId44"/>
    <p:sldId id="785" r:id="rId45"/>
    <p:sldId id="763" r:id="rId46"/>
    <p:sldId id="673" r:id="rId47"/>
    <p:sldId id="676" r:id="rId48"/>
    <p:sldId id="678" r:id="rId49"/>
    <p:sldId id="679" r:id="rId50"/>
    <p:sldId id="680" r:id="rId51"/>
    <p:sldId id="674" r:id="rId52"/>
    <p:sldId id="788" r:id="rId53"/>
    <p:sldId id="789" r:id="rId54"/>
    <p:sldId id="790" r:id="rId55"/>
    <p:sldId id="735" r:id="rId56"/>
    <p:sldId id="736" r:id="rId57"/>
    <p:sldId id="696" r:id="rId58"/>
    <p:sldId id="697" r:id="rId59"/>
    <p:sldId id="698" r:id="rId60"/>
    <p:sldId id="699" r:id="rId61"/>
    <p:sldId id="700" r:id="rId62"/>
    <p:sldId id="701" r:id="rId63"/>
    <p:sldId id="702" r:id="rId64"/>
    <p:sldId id="746" r:id="rId65"/>
    <p:sldId id="747" r:id="rId66"/>
    <p:sldId id="748" r:id="rId67"/>
    <p:sldId id="749" r:id="rId68"/>
    <p:sldId id="750" r:id="rId69"/>
    <p:sldId id="751" r:id="rId70"/>
    <p:sldId id="752" r:id="rId71"/>
    <p:sldId id="793" r:id="rId72"/>
    <p:sldId id="745" r:id="rId73"/>
  </p:sldIdLst>
  <p:sldSz cx="9144000" cy="6858000" type="screen4x3"/>
  <p:notesSz cx="6858000" cy="987425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270" autoAdjust="0"/>
    <p:restoredTop sz="88796" autoAdjust="0"/>
  </p:normalViewPr>
  <p:slideViewPr>
    <p:cSldViewPr>
      <p:cViewPr varScale="1">
        <p:scale>
          <a:sx n="98" d="100"/>
          <a:sy n="98" d="100"/>
        </p:scale>
        <p:origin x="876" y="7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190" y="-90"/>
      </p:cViewPr>
      <p:guideLst>
        <p:guide orient="horz" pos="311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1"/>
            <a:ext cx="2972547" cy="493792"/>
          </a:xfrm>
          <a:prstGeom prst="rect">
            <a:avLst/>
          </a:prstGeom>
        </p:spPr>
        <p:txBody>
          <a:bodyPr vert="horz" lIns="92177" tIns="46088" rIns="92177" bIns="46088"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3883853" y="1"/>
            <a:ext cx="2972547" cy="493792"/>
          </a:xfrm>
          <a:prstGeom prst="rect">
            <a:avLst/>
          </a:prstGeom>
        </p:spPr>
        <p:txBody>
          <a:bodyPr vert="horz" lIns="92177" tIns="46088" rIns="92177" bIns="46088" rtlCol="0"/>
          <a:lstStyle>
            <a:lvl1pPr algn="r">
              <a:defRPr sz="1300" smtClean="0"/>
            </a:lvl1pPr>
          </a:lstStyle>
          <a:p>
            <a:pPr>
              <a:defRPr/>
            </a:pPr>
            <a:fld id="{281D9DC7-60FB-481D-B360-7AA869485673}" type="datetimeFigureOut">
              <a:rPr lang="cs-CZ"/>
              <a:pPr>
                <a:defRPr/>
              </a:pPr>
              <a:t>28.02.2017</a:t>
            </a:fld>
            <a:endParaRPr lang="cs-CZ"/>
          </a:p>
        </p:txBody>
      </p:sp>
      <p:sp>
        <p:nvSpPr>
          <p:cNvPr id="5" name="Zástupný symbol pro číslo snímku 4"/>
          <p:cNvSpPr>
            <a:spLocks noGrp="1"/>
          </p:cNvSpPr>
          <p:nvPr>
            <p:ph type="sldNum" sz="quarter" idx="3"/>
          </p:nvPr>
        </p:nvSpPr>
        <p:spPr>
          <a:xfrm>
            <a:off x="3883853" y="9402339"/>
            <a:ext cx="2972547" cy="470323"/>
          </a:xfrm>
          <a:prstGeom prst="rect">
            <a:avLst/>
          </a:prstGeom>
        </p:spPr>
        <p:txBody>
          <a:bodyPr vert="horz" lIns="92177" tIns="46088" rIns="92177" bIns="46088"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2" y="9378871"/>
            <a:ext cx="2972547" cy="493791"/>
          </a:xfrm>
          <a:prstGeom prst="rect">
            <a:avLst/>
          </a:prstGeom>
        </p:spPr>
        <p:txBody>
          <a:bodyPr vert="horz" lIns="92177" tIns="46088" rIns="92177" bIns="46088"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1"/>
            <a:ext cx="2972547" cy="493792"/>
          </a:xfrm>
          <a:prstGeom prst="rect">
            <a:avLst/>
          </a:prstGeom>
        </p:spPr>
        <p:txBody>
          <a:bodyPr vert="horz" lIns="92177" tIns="46088" rIns="92177" bIns="46088"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3883853" y="1"/>
            <a:ext cx="2972547" cy="493792"/>
          </a:xfrm>
          <a:prstGeom prst="rect">
            <a:avLst/>
          </a:prstGeom>
        </p:spPr>
        <p:txBody>
          <a:bodyPr vert="horz" lIns="92177" tIns="46088" rIns="92177" bIns="46088"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28.02.2017</a:t>
            </a:fld>
            <a:endParaRPr lang="cs-CZ"/>
          </a:p>
        </p:txBody>
      </p:sp>
      <p:sp>
        <p:nvSpPr>
          <p:cNvPr id="4" name="Zástupný symbol pro obrázek snímku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2177" tIns="46088" rIns="92177" bIns="46088" rtlCol="0" anchor="ctr"/>
          <a:lstStyle/>
          <a:p>
            <a:pPr lvl="0"/>
            <a:endParaRPr lang="cs-CZ" noProof="0"/>
          </a:p>
        </p:txBody>
      </p:sp>
      <p:sp>
        <p:nvSpPr>
          <p:cNvPr id="5" name="Zástupný symbol pro poznámky 4"/>
          <p:cNvSpPr>
            <a:spLocks noGrp="1"/>
          </p:cNvSpPr>
          <p:nvPr>
            <p:ph type="body" sz="quarter" idx="3"/>
          </p:nvPr>
        </p:nvSpPr>
        <p:spPr>
          <a:xfrm>
            <a:off x="685482" y="4690229"/>
            <a:ext cx="5487040" cy="4444128"/>
          </a:xfrm>
          <a:prstGeom prst="rect">
            <a:avLst/>
          </a:prstGeom>
        </p:spPr>
        <p:txBody>
          <a:bodyPr vert="horz" lIns="92177" tIns="46088" rIns="92177" bIns="46088"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2" y="9378871"/>
            <a:ext cx="2972547" cy="493791"/>
          </a:xfrm>
          <a:prstGeom prst="rect">
            <a:avLst/>
          </a:prstGeom>
        </p:spPr>
        <p:txBody>
          <a:bodyPr vert="horz" lIns="92177" tIns="46088" rIns="92177" bIns="46088"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3883853" y="9378871"/>
            <a:ext cx="2972547" cy="493791"/>
          </a:xfrm>
          <a:prstGeom prst="rect">
            <a:avLst/>
          </a:prstGeom>
        </p:spPr>
        <p:txBody>
          <a:bodyPr vert="horz" lIns="92177" tIns="46088" rIns="92177" bIns="46088"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51995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5</a:t>
            </a:fld>
            <a:endParaRPr lang="cs-CZ" altLang="cs-CZ"/>
          </a:p>
        </p:txBody>
      </p:sp>
      <p:sp>
        <p:nvSpPr>
          <p:cNvPr id="130049" name="Rectangle 1"/>
          <p:cNvSpPr txBox="1">
            <a:spLocks noGrp="1" noRot="1" noChangeAspect="1" noChangeArrowheads="1"/>
          </p:cNvSpPr>
          <p:nvPr>
            <p:ph type="sldImg"/>
          </p:nvPr>
        </p:nvSpPr>
        <p:spPr bwMode="auto">
          <a:xfrm>
            <a:off x="962025" y="742950"/>
            <a:ext cx="493553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6383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10</a:t>
            </a:fld>
            <a:endParaRPr lang="cs-CZ"/>
          </a:p>
        </p:txBody>
      </p:sp>
    </p:spTree>
    <p:extLst>
      <p:ext uri="{BB962C8B-B14F-4D97-AF65-F5344CB8AC3E}">
        <p14:creationId xmlns:p14="http://schemas.microsoft.com/office/powerpoint/2010/main" val="190732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15</a:t>
            </a:fld>
            <a:endParaRPr lang="cs-CZ"/>
          </a:p>
        </p:txBody>
      </p:sp>
    </p:spTree>
    <p:extLst>
      <p:ext uri="{BB962C8B-B14F-4D97-AF65-F5344CB8AC3E}">
        <p14:creationId xmlns:p14="http://schemas.microsoft.com/office/powerpoint/2010/main" val="297134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16</a:t>
            </a:fld>
            <a:endParaRPr lang="cs-CZ"/>
          </a:p>
        </p:txBody>
      </p:sp>
    </p:spTree>
    <p:extLst>
      <p:ext uri="{BB962C8B-B14F-4D97-AF65-F5344CB8AC3E}">
        <p14:creationId xmlns:p14="http://schemas.microsoft.com/office/powerpoint/2010/main" val="364270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19</a:t>
            </a:fld>
            <a:endParaRPr lang="cs-CZ"/>
          </a:p>
        </p:txBody>
      </p:sp>
    </p:spTree>
    <p:extLst>
      <p:ext uri="{BB962C8B-B14F-4D97-AF65-F5344CB8AC3E}">
        <p14:creationId xmlns:p14="http://schemas.microsoft.com/office/powerpoint/2010/main" val="332016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23</a:t>
            </a:fld>
            <a:endParaRPr lang="cs-CZ" altLang="cs-CZ"/>
          </a:p>
        </p:txBody>
      </p:sp>
      <p:sp>
        <p:nvSpPr>
          <p:cNvPr id="130049" name="Rectangle 1"/>
          <p:cNvSpPr txBox="1">
            <a:spLocks noGrp="1" noRot="1" noChangeAspect="1" noChangeArrowheads="1"/>
          </p:cNvSpPr>
          <p:nvPr>
            <p:ph type="sldImg"/>
          </p:nvPr>
        </p:nvSpPr>
        <p:spPr bwMode="auto">
          <a:xfrm>
            <a:off x="962025" y="742950"/>
            <a:ext cx="493553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78436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30</a:t>
            </a:fld>
            <a:endParaRPr lang="cs-CZ"/>
          </a:p>
        </p:txBody>
      </p:sp>
    </p:spTree>
    <p:extLst>
      <p:ext uri="{BB962C8B-B14F-4D97-AF65-F5344CB8AC3E}">
        <p14:creationId xmlns:p14="http://schemas.microsoft.com/office/powerpoint/2010/main" val="121166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Nadpis 1"/>
          <p:cNvSpPr>
            <a:spLocks noGrp="1"/>
          </p:cNvSpPr>
          <p:nvPr>
            <p:ph type="ctrTitle"/>
          </p:nvPr>
        </p:nvSpPr>
        <p:spPr>
          <a:xfrm>
            <a:off x="504000" y="476672"/>
            <a:ext cx="5753925"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504000" y="3284984"/>
            <a:ext cx="5724184"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504000" y="5254005"/>
            <a:ext cx="5724184"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899592" y="6572250"/>
            <a:ext cx="5328592"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cs-CZ"/>
          </a:p>
        </p:txBody>
      </p:sp>
      <p:sp>
        <p:nvSpPr>
          <p:cNvPr id="5" name="Slide Number Placeholder 4"/>
          <p:cNvSpPr>
            <a:spLocks noGrp="1"/>
          </p:cNvSpPr>
          <p:nvPr>
            <p:ph type="sldNum" sz="quarter" idx="11"/>
          </p:nvPr>
        </p:nvSpPr>
        <p:spPr/>
        <p:txBody>
          <a:bodyPr/>
          <a:lstStyle>
            <a:lvl1pPr>
              <a:defRPr/>
            </a:lvl1pPr>
          </a:lstStyle>
          <a:p>
            <a:fld id="{ED6547D4-ABF8-41F4-ABEA-0886E8A16FDD}" type="slidenum">
              <a:rPr lang="cs-CZ"/>
              <a:pPr/>
              <a:t>‹#›</a:t>
            </a:fld>
            <a:endParaRPr lang="cs-CZ"/>
          </a:p>
        </p:txBody>
      </p:sp>
      <p:sp>
        <p:nvSpPr>
          <p:cNvPr id="6" name="Footer Placeholder 5"/>
          <p:cNvSpPr>
            <a:spLocks noGrp="1"/>
          </p:cNvSpPr>
          <p:nvPr>
            <p:ph type="ftr" sz="quarter" idx="12"/>
          </p:nvPr>
        </p:nvSpPr>
        <p:spPr>
          <a:xfrm>
            <a:off x="899592" y="6572250"/>
            <a:ext cx="5112568" cy="285750"/>
          </a:xfrm>
        </p:spPr>
        <p:txBody>
          <a:bodyPr/>
          <a:lstStyle>
            <a:lvl1pPr>
              <a:defRPr/>
            </a:lvl1pPr>
          </a:lstStyle>
          <a:p>
            <a:r>
              <a:rPr lang="en-US"/>
              <a:t>| PV204 Smart cards</a:t>
            </a:r>
            <a:endParaRPr lang="cs-CZ"/>
          </a:p>
        </p:txBody>
      </p:sp>
    </p:spTree>
    <p:extLst>
      <p:ext uri="{BB962C8B-B14F-4D97-AF65-F5344CB8AC3E}">
        <p14:creationId xmlns:p14="http://schemas.microsoft.com/office/powerpoint/2010/main" val="398992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722313" y="263691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899592" y="6572250"/>
            <a:ext cx="4032448"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504000" y="1844824"/>
            <a:ext cx="3956248"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648200" y="1844824"/>
            <a:ext cx="40386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518864" y="1916832"/>
            <a:ext cx="4040188"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518864" y="2556594"/>
            <a:ext cx="4040188"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706689" y="1916832"/>
            <a:ext cx="4041775"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706689" y="2556594"/>
            <a:ext cx="4041775"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3008313"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3575050" y="764704"/>
            <a:ext cx="5111750"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457200" y="1916831"/>
            <a:ext cx="3008313"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1792288" y="1052735"/>
            <a:ext cx="54864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503238" y="908720"/>
            <a:ext cx="82296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503238" y="1871663"/>
            <a:ext cx="82296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503238" y="6573838"/>
            <a:ext cx="396875"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5" r:id="rId11"/>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src.nist.gov/groups/STM/cmvp/documents/140-1/140val-all.htm"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techmeonline.com/most-used-smart-card-commands-ap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muni.cz/~xsvenda/jcsupport.html" TargetMode="External"/><Relationship Id="rId2" Type="http://schemas.openxmlformats.org/officeDocument/2006/relationships/hyperlink" Target="https://github.com/crocs-muni/JCAlgTest"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jcalgtest.org/"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lobalplatform.org/specificationscard.as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gilb/smart_card_TLS" TargetMode="External"/><Relationship Id="rId2" Type="http://schemas.openxmlformats.org/officeDocument/2006/relationships/hyperlink" Target="http://netsekure.org/2010/03/tls-overhea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4.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www.hanno-langweg.de/hanno/research/scits01p.pdf" TargetMode="External"/><Relationship Id="rId2" Type="http://schemas.openxmlformats.org/officeDocument/2006/relationships/hyperlink" Target="http://www.cio.com/article/2429854/infrastructure/german-police--two-factor-authentication-failing.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hyperlink" Target="http://www.welivesecurity.com/2010/11/05/dr-zeus-the-bot-in-the-hat/" TargetMode="External"/><Relationship Id="rId2" Type="http://schemas.openxmlformats.org/officeDocument/2006/relationships/hyperlink" Target="http://www.welivesecurity.com/2012/06/05/smartcard-vulnerabilities-in-modern-banking-malware/"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www.secureworks.com/cyber-threat-intelligence/threats/zeu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8.xml.rels><?xml version="1.0" encoding="UTF-8" standalone="yes"?>
<Relationships xmlns="http://schemas.openxmlformats.org/package/2006/relationships"><Relationship Id="rId3" Type="http://schemas.openxmlformats.org/officeDocument/2006/relationships/hyperlink" Target="http://www.welivesecurity.com/2012/06/05/smartcard-vulnerabilities-in-modern-banking-malware/"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71.xml.rels><?xml version="1.0" encoding="UTF-8" standalone="yes"?>
<Relationships xmlns="http://schemas.openxmlformats.org/package/2006/relationships"><Relationship Id="rId2" Type="http://schemas.openxmlformats.org/officeDocument/2006/relationships/hyperlink" Target="https://eprint.iacr.org/2015/963.pdf" TargetMode="Externa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332298" y="1214437"/>
            <a:ext cx="6723979" cy="1404938"/>
          </a:xfrm>
        </p:spPr>
        <p:txBody>
          <a:bodyPr>
            <a:normAutofit/>
          </a:bodyPr>
          <a:lstStyle/>
          <a:p>
            <a:r>
              <a:rPr lang="en-US" altLang="en-US" dirty="0"/>
              <a:t>PV204 Security technologies</a:t>
            </a:r>
            <a:endParaRPr lang="cs-CZ" dirty="0"/>
          </a:p>
        </p:txBody>
      </p:sp>
      <p:sp>
        <p:nvSpPr>
          <p:cNvPr id="3075" name="Podnadpis 2"/>
          <p:cNvSpPr>
            <a:spLocks noGrp="1"/>
          </p:cNvSpPr>
          <p:nvPr>
            <p:ph type="subTitle" idx="1"/>
          </p:nvPr>
        </p:nvSpPr>
        <p:spPr>
          <a:xfrm>
            <a:off x="332296" y="3320655"/>
            <a:ext cx="8398166" cy="810815"/>
          </a:xfrm>
        </p:spPr>
        <p:txBody>
          <a:bodyPr>
            <a:normAutofit/>
          </a:bodyPr>
          <a:lstStyle/>
          <a:p>
            <a:r>
              <a:rPr lang="en-GB" dirty="0"/>
              <a:t>Introduction to smart cards as secure elements</a:t>
            </a:r>
          </a:p>
        </p:txBody>
      </p:sp>
      <p:sp>
        <p:nvSpPr>
          <p:cNvPr id="3076" name="Zástupný symbol pro text 3"/>
          <p:cNvSpPr>
            <a:spLocks noGrp="1"/>
          </p:cNvSpPr>
          <p:nvPr>
            <p:ph type="body" idx="10"/>
          </p:nvPr>
        </p:nvSpPr>
        <p:spPr>
          <a:xfrm>
            <a:off x="251520" y="5229572"/>
            <a:ext cx="8560184" cy="647700"/>
          </a:xfrm>
        </p:spPr>
        <p:txBody>
          <a:bodyPr/>
          <a:lstStyle/>
          <a:p>
            <a:r>
              <a:rPr lang="en-US" dirty="0"/>
              <a:t>Petr </a:t>
            </a:r>
            <a:r>
              <a:rPr lang="cs-CZ" dirty="0" err="1"/>
              <a:t>Švenda</a:t>
            </a:r>
            <a:r>
              <a:rPr lang="en-GB" dirty="0"/>
              <a:t> </a:t>
            </a:r>
          </a:p>
          <a:p>
            <a:endParaRPr lang="cs-CZ" sz="300" dirty="0"/>
          </a:p>
          <a:p>
            <a:r>
              <a:rPr lang="en-GB" i="1" dirty="0"/>
              <a:t>      </a:t>
            </a:r>
            <a:r>
              <a:rPr lang="cs-CZ" i="1" dirty="0"/>
              <a:t>svenda@fi.muni.cz</a:t>
            </a:r>
            <a:r>
              <a:rPr lang="en-GB" i="1" dirty="0"/>
              <a:t>        @</a:t>
            </a:r>
            <a:r>
              <a:rPr lang="en-GB" i="1" dirty="0" err="1"/>
              <a:t>rngsec</a:t>
            </a:r>
            <a:r>
              <a:rPr lang="en-GB" i="1" dirty="0"/>
              <a:t>      </a:t>
            </a:r>
          </a:p>
          <a:p>
            <a:r>
              <a:rPr lang="en-GB" dirty="0"/>
              <a:t>      https://crocs.fi.muni.cz/people/svenda</a:t>
            </a:r>
            <a:endParaRPr lang="en-GB" i="1" dirty="0"/>
          </a:p>
          <a:p>
            <a:r>
              <a:rPr lang="en-US" dirty="0"/>
              <a:t>Faculty of Informatics, Masaryk University</a:t>
            </a:r>
            <a:r>
              <a:rPr lang="cs-CZ" dirty="0"/>
              <a:t>, Czech Republic</a:t>
            </a:r>
          </a:p>
        </p:txBody>
      </p:sp>
      <p:pic>
        <p:nvPicPr>
          <p:cNvPr id="2" name="Obrázek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9792" y="5188274"/>
            <a:ext cx="479636" cy="479636"/>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299933"/>
            <a:ext cx="256319" cy="256319"/>
          </a:xfrm>
          <a:prstGeom prst="rect">
            <a:avLst/>
          </a:prstGeom>
        </p:spPr>
      </p:pic>
      <p:pic>
        <p:nvPicPr>
          <p:cNvPr id="4" name="Obrázek 3"/>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319524" y="5590592"/>
            <a:ext cx="283376" cy="283376"/>
          </a:xfrm>
          <a:prstGeom prst="rect">
            <a:avLst/>
          </a:prstGeom>
        </p:spPr>
      </p:pic>
    </p:spTree>
    <p:extLst>
      <p:ext uri="{BB962C8B-B14F-4D97-AF65-F5344CB8AC3E}">
        <p14:creationId xmlns:p14="http://schemas.microsoft.com/office/powerpoint/2010/main" val="602515229"/>
      </p:ext>
    </p:extLst>
  </p:cSld>
  <p:clrMapOvr>
    <a:masterClrMapping/>
  </p:clrMapOvr>
  <mc:AlternateContent xmlns:mc="http://schemas.openxmlformats.org/markup-compatibility/2006" xmlns:p14="http://schemas.microsoft.com/office/powerpoint/2010/main">
    <mc:Choice Requires="p14">
      <p:transition spd="slow" p14:dur="2000" advTm="11600"/>
    </mc:Choice>
    <mc:Fallback xmlns="">
      <p:transition spd="slow" advTm="116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lvl="1"/>
            <a:r>
              <a:rPr lang="en-GB" dirty="0">
                <a:sym typeface="Symbol" panose="05050102010706020507" pitchFamily="18" charset="2"/>
              </a:rPr>
              <a:t>Contact vs. contactless</a:t>
            </a:r>
            <a:endParaRPr lang="en-GB" dirty="0"/>
          </a:p>
        </p:txBody>
      </p:sp>
      <p:sp>
        <p:nvSpPr>
          <p:cNvPr id="20" name="Zástupný symbol pro obsah 19"/>
          <p:cNvSpPr>
            <a:spLocks noGrp="1"/>
          </p:cNvSpPr>
          <p:nvPr>
            <p:ph idx="1"/>
          </p:nvPr>
        </p:nvSpPr>
        <p:spPr/>
        <p:txBody>
          <a:bodyPr/>
          <a:lstStyle/>
          <a:p>
            <a:r>
              <a:rPr lang="en-GB" dirty="0"/>
              <a:t>Contact cards (ISO7816-2)</a:t>
            </a:r>
          </a:p>
          <a:p>
            <a:pPr lvl="1"/>
            <a:r>
              <a:rPr lang="en-US" altLang="cs-CZ" dirty="0"/>
              <a:t>I/O data line, voltage and GND line </a:t>
            </a:r>
          </a:p>
          <a:p>
            <a:pPr lvl="1"/>
            <a:r>
              <a:rPr lang="en-US" altLang="cs-CZ" dirty="0"/>
              <a:t>clock line, reset lines</a:t>
            </a:r>
          </a:p>
          <a:p>
            <a:r>
              <a:rPr lang="en-US" altLang="cs-CZ" dirty="0"/>
              <a:t>Contactless cards</a:t>
            </a:r>
          </a:p>
          <a:p>
            <a:pPr lvl="1"/>
            <a:r>
              <a:rPr lang="en-US" altLang="cs-CZ" dirty="0"/>
              <a:t>ISO/IEC 14443 type A/B, radio at </a:t>
            </a:r>
            <a:r>
              <a:rPr lang="en-GB" dirty="0"/>
              <a:t>13.56 MHz</a:t>
            </a:r>
          </a:p>
          <a:p>
            <a:pPr lvl="1"/>
            <a:r>
              <a:rPr lang="en-US" altLang="cs-CZ" dirty="0"/>
              <a:t>Chip powered by current induced on antenna by reader</a:t>
            </a:r>
          </a:p>
          <a:p>
            <a:pPr lvl="1"/>
            <a:r>
              <a:rPr lang="en-US" altLang="cs-CZ" dirty="0"/>
              <a:t>Reader </a:t>
            </a:r>
            <a:r>
              <a:rPr lang="en-US" altLang="cs-CZ" dirty="0">
                <a:sym typeface="Symbol" panose="05050102010706020507" pitchFamily="18" charset="2"/>
              </a:rPr>
              <a:t> </a:t>
            </a:r>
            <a:r>
              <a:rPr lang="en-US" altLang="cs-CZ" dirty="0"/>
              <a:t>chip communication - relatively easy</a:t>
            </a:r>
          </a:p>
          <a:p>
            <a:pPr lvl="1"/>
            <a:r>
              <a:rPr lang="en-US" altLang="cs-CZ" dirty="0"/>
              <a:t>Chip</a:t>
            </a:r>
            <a:r>
              <a:rPr lang="en-US" altLang="cs-CZ" dirty="0">
                <a:sym typeface="Symbol" panose="05050102010706020507" pitchFamily="18" charset="2"/>
              </a:rPr>
              <a:t>  </a:t>
            </a:r>
            <a:r>
              <a:rPr lang="en-US" altLang="cs-CZ" dirty="0"/>
              <a:t>reader – dedicated circuits are charged, more power consumed, fluctuation detected by reader</a:t>
            </a:r>
          </a:p>
          <a:p>
            <a:pPr lvl="1"/>
            <a:r>
              <a:rPr lang="en-US" altLang="cs-CZ" dirty="0"/>
              <a:t>Multiple cards per single reader possible</a:t>
            </a:r>
          </a:p>
          <a:p>
            <a:pPr lvl="1"/>
            <a:endParaRPr lang="en-US" altLang="cs-CZ" dirty="0"/>
          </a:p>
          <a:p>
            <a:pPr lvl="1"/>
            <a:endParaRPr lang="en-US" altLang="cs-CZ" dirty="0"/>
          </a:p>
          <a:p>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427" y="1145155"/>
            <a:ext cx="1684530" cy="1662169"/>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3043759"/>
            <a:ext cx="1617971" cy="959996"/>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Tree>
    <p:extLst>
      <p:ext uri="{BB962C8B-B14F-4D97-AF65-F5344CB8AC3E}">
        <p14:creationId xmlns:p14="http://schemas.microsoft.com/office/powerpoint/2010/main" val="6781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altLang="cs-CZ"/>
              <a:t>Smart cards are used for…</a:t>
            </a:r>
          </a:p>
        </p:txBody>
      </p:sp>
      <p:sp>
        <p:nvSpPr>
          <p:cNvPr id="1199107" name="Rectangle 3"/>
          <p:cNvSpPr>
            <a:spLocks noGrp="1" noChangeArrowheads="1"/>
          </p:cNvSpPr>
          <p:nvPr>
            <p:ph type="body" idx="1"/>
          </p:nvPr>
        </p:nvSpPr>
        <p:spPr/>
        <p:txBody>
          <a:bodyPr/>
          <a:lstStyle/>
          <a:p>
            <a:r>
              <a:rPr lang="en-US" altLang="cs-CZ" dirty="0"/>
              <a:t>GSM SIM modules</a:t>
            </a:r>
          </a:p>
          <a:p>
            <a:r>
              <a:rPr lang="en-US" altLang="cs-CZ" dirty="0"/>
              <a:t>Digital signatures</a:t>
            </a:r>
          </a:p>
          <a:p>
            <a:r>
              <a:rPr lang="en-US" altLang="cs-CZ" dirty="0"/>
              <a:t>Bank payment card (EMV standard)</a:t>
            </a:r>
          </a:p>
          <a:p>
            <a:r>
              <a:rPr lang="en-US" altLang="cs-CZ" dirty="0"/>
              <a:t>System authentication</a:t>
            </a:r>
          </a:p>
          <a:p>
            <a:r>
              <a:rPr lang="en-US" altLang="cs-CZ" dirty="0"/>
              <a:t>Operations authorizations </a:t>
            </a:r>
          </a:p>
          <a:p>
            <a:r>
              <a:rPr lang="en-US" altLang="cs-CZ" dirty="0" err="1"/>
              <a:t>ePassports</a:t>
            </a:r>
            <a:endParaRPr lang="en-US" altLang="cs-CZ" dirty="0"/>
          </a:p>
          <a:p>
            <a:r>
              <a:rPr lang="en-US" altLang="cs-CZ" dirty="0"/>
              <a:t>Multimedia distribution (DRM)</a:t>
            </a:r>
          </a:p>
          <a:p>
            <a:r>
              <a:rPr lang="en-US" altLang="cs-CZ" dirty="0"/>
              <a:t>Secure storage and encryption device</a:t>
            </a:r>
          </a:p>
          <a:p>
            <a:r>
              <a:rPr lang="en-US" altLang="cs-CZ" dirty="0"/>
              <a:t>…</a:t>
            </a:r>
          </a:p>
        </p:txBody>
      </p:sp>
      <p:sp>
        <p:nvSpPr>
          <p:cNvPr id="5"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Tree>
    <p:extLst>
      <p:ext uri="{BB962C8B-B14F-4D97-AF65-F5344CB8AC3E}">
        <p14:creationId xmlns:p14="http://schemas.microsoft.com/office/powerpoint/2010/main" val="9115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4288" y="1890964"/>
            <a:ext cx="1803539" cy="1790508"/>
          </a:xfrm>
          <a:prstGeom prst="rect">
            <a:avLst/>
          </a:prstGeom>
        </p:spPr>
      </p:pic>
      <p:sp>
        <p:nvSpPr>
          <p:cNvPr id="2" name="Nadpis 1"/>
          <p:cNvSpPr>
            <a:spLocks noGrp="1"/>
          </p:cNvSpPr>
          <p:nvPr>
            <p:ph type="title"/>
          </p:nvPr>
        </p:nvSpPr>
        <p:spPr/>
        <p:txBody>
          <a:bodyPr/>
          <a:lstStyle/>
          <a:p>
            <a:r>
              <a:rPr lang="en-GB" dirty="0"/>
              <a:t>Smart card is highly protected device</a:t>
            </a:r>
          </a:p>
        </p:txBody>
      </p:sp>
      <p:sp>
        <p:nvSpPr>
          <p:cNvPr id="3" name="Zástupný symbol pro obsah 2"/>
          <p:cNvSpPr>
            <a:spLocks noGrp="1"/>
          </p:cNvSpPr>
          <p:nvPr>
            <p:ph idx="1"/>
          </p:nvPr>
        </p:nvSpPr>
        <p:spPr/>
        <p:txBody>
          <a:bodyPr/>
          <a:lstStyle/>
          <a:p>
            <a:pPr marL="342900" lvl="1" indent="-342900">
              <a:buClr>
                <a:srgbClr val="1E4485"/>
              </a:buClr>
              <a:buFont typeface="Arial" pitchFamily="34" charset="0"/>
              <a:buChar char="•"/>
            </a:pPr>
            <a:r>
              <a:rPr lang="en-GB" sz="2000" dirty="0"/>
              <a:t>Intended for physically unprotected environment</a:t>
            </a:r>
          </a:p>
          <a:p>
            <a:pPr lvl="1"/>
            <a:r>
              <a:rPr lang="en-GB" sz="1600" dirty="0"/>
              <a:t>NIST FIPS140-2 standard, security Level 4</a:t>
            </a:r>
          </a:p>
          <a:p>
            <a:pPr lvl="1"/>
            <a:r>
              <a:rPr lang="en-GB" sz="1600" dirty="0"/>
              <a:t>Common Criteria EAL4+/5+ </a:t>
            </a:r>
          </a:p>
          <a:p>
            <a:r>
              <a:rPr lang="en-GB" sz="2000" dirty="0"/>
              <a:t>Tamper protection</a:t>
            </a:r>
          </a:p>
          <a:p>
            <a:pPr lvl="1"/>
            <a:r>
              <a:rPr lang="en-GB" sz="1800" dirty="0"/>
              <a:t>Tamper-evidence (visible if physically manipulated)</a:t>
            </a:r>
          </a:p>
          <a:p>
            <a:pPr lvl="1"/>
            <a:r>
              <a:rPr lang="en-GB" sz="1800" dirty="0"/>
              <a:t>Tamper-resistance (can withstand physical attack)</a:t>
            </a:r>
          </a:p>
          <a:p>
            <a:pPr lvl="1"/>
            <a:r>
              <a:rPr lang="en-GB" sz="1800" dirty="0"/>
              <a:t>Tamper-response (erase keys…)</a:t>
            </a:r>
          </a:p>
          <a:p>
            <a:r>
              <a:rPr lang="en-GB" sz="2000" dirty="0"/>
              <a:t>Protection against side-channel attacks (</a:t>
            </a:r>
            <a:r>
              <a:rPr lang="en-GB" sz="2000" dirty="0" err="1"/>
              <a:t>power,EM,fault</a:t>
            </a:r>
            <a:r>
              <a:rPr lang="en-GB" sz="2000" dirty="0"/>
              <a:t>)</a:t>
            </a:r>
          </a:p>
          <a:p>
            <a:r>
              <a:rPr lang="en-GB" sz="2000" dirty="0"/>
              <a:t>Periodic tests of TRNG functionality</a:t>
            </a:r>
          </a:p>
          <a:p>
            <a:r>
              <a:rPr lang="en-GB" sz="2000" dirty="0"/>
              <a:t>Approved crypto algorithms and key management </a:t>
            </a:r>
          </a:p>
          <a:p>
            <a:r>
              <a:rPr lang="en-GB" sz="2000" dirty="0"/>
              <a:t>Limited interface, smaller trusted computing base (than usual)</a:t>
            </a:r>
          </a:p>
          <a:p>
            <a:pPr marL="342900" lvl="1" indent="-342900">
              <a:buClr>
                <a:srgbClr val="1E4485"/>
              </a:buClr>
              <a:buFont typeface="Arial" pitchFamily="34" charset="0"/>
              <a:buChar char="•"/>
            </a:pPr>
            <a:r>
              <a:rPr lang="en-GB" sz="1800" dirty="0">
                <a:hlinkClick r:id="rId3"/>
              </a:rPr>
              <a:t>http://csrc.nist.gov/groups/STM/cmvp/documents/140-1/140val-all.htm</a:t>
            </a:r>
            <a:endParaRPr lang="en-GB" sz="1800" dirty="0"/>
          </a:p>
          <a:p>
            <a:endParaRPr lang="en-GB" sz="20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Tree>
    <p:extLst>
      <p:ext uri="{BB962C8B-B14F-4D97-AF65-F5344CB8AC3E}">
        <p14:creationId xmlns:p14="http://schemas.microsoft.com/office/powerpoint/2010/main" val="2718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p:txBody>
          <a:bodyPr/>
          <a:lstStyle/>
          <a:p>
            <a:r>
              <a:rPr lang="en-US" altLang="cs-CZ"/>
              <a:t>Main advantages of crypto smart cards</a:t>
            </a:r>
          </a:p>
        </p:txBody>
      </p:sp>
      <p:sp>
        <p:nvSpPr>
          <p:cNvPr id="1184771" name="Rectangle 3"/>
          <p:cNvSpPr>
            <a:spLocks noGrp="1" noChangeArrowheads="1"/>
          </p:cNvSpPr>
          <p:nvPr>
            <p:ph type="body" idx="1"/>
          </p:nvPr>
        </p:nvSpPr>
        <p:spPr/>
        <p:txBody>
          <a:bodyPr/>
          <a:lstStyle/>
          <a:p>
            <a:r>
              <a:rPr lang="en-US" altLang="cs-CZ" dirty="0"/>
              <a:t>High-level of security (CC EAL5+, FIPS 140-2)</a:t>
            </a:r>
          </a:p>
          <a:p>
            <a:r>
              <a:rPr lang="en-US" altLang="cs-CZ" dirty="0"/>
              <a:t>Fast cryptographic coprocessor</a:t>
            </a:r>
          </a:p>
          <a:p>
            <a:r>
              <a:rPr lang="en-US" altLang="cs-CZ" dirty="0"/>
              <a:t>Programmable secure execution environment</a:t>
            </a:r>
          </a:p>
          <a:p>
            <a:r>
              <a:rPr lang="en-US" altLang="cs-CZ" dirty="0"/>
              <a:t>Secure memory and storage</a:t>
            </a:r>
          </a:p>
          <a:p>
            <a:r>
              <a:rPr lang="en-US" altLang="cs-CZ" dirty="0"/>
              <a:t>On-card asymmetric key generation</a:t>
            </a:r>
          </a:p>
          <a:p>
            <a:r>
              <a:rPr lang="en-US" altLang="cs-CZ" dirty="0"/>
              <a:t>High-quality and very fast RNG </a:t>
            </a:r>
          </a:p>
          <a:p>
            <a:r>
              <a:rPr lang="en-US" altLang="cs-CZ" dirty="0"/>
              <a:t>Secure remote card control</a:t>
            </a:r>
          </a:p>
        </p:txBody>
      </p:sp>
      <p:sp>
        <p:nvSpPr>
          <p:cNvPr id="5"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93003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Smartcards in wider system</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14</a:t>
            </a:fld>
            <a:endParaRPr lang="cs-CZ" dirty="0"/>
          </a:p>
        </p:txBody>
      </p:sp>
    </p:spTree>
    <p:extLst>
      <p:ext uri="{BB962C8B-B14F-4D97-AF65-F5344CB8AC3E}">
        <p14:creationId xmlns:p14="http://schemas.microsoft.com/office/powerpoint/2010/main" val="193424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Big picture – terminal/reader and card</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grpSp>
        <p:nvGrpSpPr>
          <p:cNvPr id="9" name="Skupina 8"/>
          <p:cNvGrpSpPr/>
          <p:nvPr/>
        </p:nvGrpSpPr>
        <p:grpSpPr>
          <a:xfrm>
            <a:off x="6407444" y="2308584"/>
            <a:ext cx="1790700" cy="2843213"/>
            <a:chOff x="6732242" y="3729036"/>
            <a:chExt cx="1790700" cy="2843213"/>
          </a:xfrm>
        </p:grpSpPr>
        <p:pic>
          <p:nvPicPr>
            <p:cNvPr id="6" name="Picture 14" descr="blank_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205985" y="4255293"/>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0800000">
              <a:off x="7308304" y="4293096"/>
              <a:ext cx="485289" cy="477689"/>
            </a:xfrm>
            <a:prstGeom prst="rect">
              <a:avLst/>
            </a:prstGeom>
          </p:spPr>
        </p:pic>
      </p:grpSp>
      <p:pic>
        <p:nvPicPr>
          <p:cNvPr id="8" name="Picture 5" descr="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3" y="3388329"/>
            <a:ext cx="2991998" cy="2368665"/>
          </a:xfrm>
          <a:prstGeom prst="rect">
            <a:avLst/>
          </a:prstGeom>
          <a:noFill/>
          <a:extLst>
            <a:ext uri="{909E8E84-426E-40DD-AFC4-6F175D3DCCD1}">
              <a14:hiddenFill xmlns:a14="http://schemas.microsoft.com/office/drawing/2010/main">
                <a:solidFill>
                  <a:srgbClr val="FFFFFF"/>
                </a:solidFill>
              </a14:hiddenFill>
            </a:ext>
          </a:extLst>
        </p:spPr>
      </p:pic>
      <p:pic>
        <p:nvPicPr>
          <p:cNvPr id="11" name="Zástupný symbol pro obsah 10"/>
          <p:cNvPicPr>
            <a:picLocks noGrp="1" noChangeAspect="1"/>
          </p:cNvPicPr>
          <p:nvPr>
            <p:ph idx="1"/>
          </p:nvPr>
        </p:nvPicPr>
        <p:blipFill>
          <a:blip r:embed="rId6">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938544" flipV="1">
            <a:off x="2803885" y="3908107"/>
            <a:ext cx="2143125" cy="2143125"/>
          </a:xfrm>
        </p:spPr>
      </p:pic>
      <p:pic>
        <p:nvPicPr>
          <p:cNvPr id="12" name="Obrázek 11"/>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r="4078" b="20738"/>
          <a:stretch/>
        </p:blipFill>
        <p:spPr>
          <a:xfrm flipH="1">
            <a:off x="2147047" y="1451128"/>
            <a:ext cx="2862934" cy="2365695"/>
          </a:xfrm>
          <a:prstGeom prst="rect">
            <a:avLst/>
          </a:prstGeom>
        </p:spPr>
      </p:pic>
      <p:sp>
        <p:nvSpPr>
          <p:cNvPr id="14" name="Šrafovaná šipka doprava 13"/>
          <p:cNvSpPr/>
          <p:nvPr/>
        </p:nvSpPr>
        <p:spPr>
          <a:xfrm rot="11305636">
            <a:off x="4396931" y="3276976"/>
            <a:ext cx="2677461"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Šrafovaná šipka doprava 14"/>
          <p:cNvSpPr/>
          <p:nvPr/>
        </p:nvSpPr>
        <p:spPr>
          <a:xfrm rot="9664423">
            <a:off x="4592236" y="4298643"/>
            <a:ext cx="2541405"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2925472" y="5919663"/>
            <a:ext cx="5783956" cy="461665"/>
          </a:xfrm>
          <a:prstGeom prst="rect">
            <a:avLst/>
          </a:prstGeom>
          <a:noFill/>
        </p:spPr>
        <p:txBody>
          <a:bodyPr wrap="none" rtlCol="0">
            <a:spAutoFit/>
          </a:bodyPr>
          <a:lstStyle/>
          <a:p>
            <a:r>
              <a:rPr lang="en-US" sz="2400" dirty="0"/>
              <a:t>What principles and standards are used?</a:t>
            </a:r>
          </a:p>
        </p:txBody>
      </p:sp>
      <p:pic>
        <p:nvPicPr>
          <p:cNvPr id="17" name="Picture 5" descr="D:\Documents\Obrazky\ques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2547" y="5846948"/>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3707904" y="1556792"/>
            <a:ext cx="2735044" cy="461665"/>
          </a:xfrm>
          <a:prstGeom prst="rect">
            <a:avLst/>
          </a:prstGeom>
          <a:noFill/>
        </p:spPr>
        <p:txBody>
          <a:bodyPr wrap="none" rtlCol="0">
            <a:spAutoFit/>
          </a:bodyPr>
          <a:lstStyle/>
          <a:p>
            <a:r>
              <a:rPr lang="en-GB" sz="2400" dirty="0"/>
              <a:t>Merchant payment</a:t>
            </a:r>
          </a:p>
        </p:txBody>
      </p:sp>
      <p:sp>
        <p:nvSpPr>
          <p:cNvPr id="19" name="TextovéPole 18"/>
          <p:cNvSpPr txBox="1"/>
          <p:nvPr/>
        </p:nvSpPr>
        <p:spPr>
          <a:xfrm>
            <a:off x="220094" y="3051172"/>
            <a:ext cx="2395207" cy="461665"/>
          </a:xfrm>
          <a:prstGeom prst="rect">
            <a:avLst/>
          </a:prstGeom>
          <a:noFill/>
        </p:spPr>
        <p:txBody>
          <a:bodyPr wrap="none" rtlCol="0">
            <a:spAutoFit/>
          </a:bodyPr>
          <a:lstStyle/>
          <a:p>
            <a:r>
              <a:rPr lang="en-GB" sz="2400" dirty="0"/>
              <a:t>Digital signature</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spTree>
    <p:extLst>
      <p:ext uri="{BB962C8B-B14F-4D97-AF65-F5344CB8AC3E}">
        <p14:creationId xmlns:p14="http://schemas.microsoft.com/office/powerpoint/2010/main" val="145143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Big picture - components</a:t>
            </a:r>
            <a:endParaRPr lang="cs-CZ" altLang="cs-CZ" dirty="0"/>
          </a:p>
        </p:txBody>
      </p:sp>
      <p:sp>
        <p:nvSpPr>
          <p:cNvPr id="4" name="Zástupný symbol pro obsah 3"/>
          <p:cNvSpPr>
            <a:spLocks noGrp="1"/>
          </p:cNvSpPr>
          <p:nvPr>
            <p:ph idx="1"/>
          </p:nvPr>
        </p:nvSpPr>
        <p:spPr/>
        <p:txBody>
          <a:bodyPr/>
          <a:lstStyle/>
          <a:p>
            <a:r>
              <a:rPr lang="en-GB" dirty="0"/>
              <a:t>User application</a:t>
            </a:r>
          </a:p>
          <a:p>
            <a:pPr lvl="1"/>
            <a:r>
              <a:rPr lang="en-GB" dirty="0"/>
              <a:t>Merchant terminal GUI</a:t>
            </a:r>
          </a:p>
          <a:p>
            <a:pPr lvl="1"/>
            <a:r>
              <a:rPr lang="en-GB" dirty="0"/>
              <a:t>Banking transfer GUI </a:t>
            </a:r>
          </a:p>
          <a:p>
            <a:pPr lvl="1"/>
            <a:r>
              <a:rPr lang="en-GB" dirty="0"/>
              <a:t>Browser TLS </a:t>
            </a:r>
          </a:p>
          <a:p>
            <a:pPr lvl="1"/>
            <a:r>
              <a:rPr lang="en-GB" dirty="0"/>
              <a:t>…</a:t>
            </a:r>
          </a:p>
          <a:p>
            <a:r>
              <a:rPr lang="en-GB" dirty="0"/>
              <a:t>Card application</a:t>
            </a:r>
          </a:p>
          <a:p>
            <a:pPr lvl="1"/>
            <a:r>
              <a:rPr lang="en-GB" dirty="0"/>
              <a:t>EMV applet for payments</a:t>
            </a:r>
          </a:p>
          <a:p>
            <a:pPr lvl="1"/>
            <a:r>
              <a:rPr lang="en-GB" dirty="0"/>
              <a:t>SIM applet for GSM</a:t>
            </a:r>
          </a:p>
          <a:p>
            <a:pPr lvl="1"/>
            <a:r>
              <a:rPr lang="en-GB" dirty="0" err="1"/>
              <a:t>OpenPGP</a:t>
            </a:r>
            <a:r>
              <a:rPr lang="en-GB" dirty="0"/>
              <a:t> applet for PGP</a:t>
            </a:r>
          </a:p>
          <a:p>
            <a:pPr lvl="1"/>
            <a:r>
              <a:rPr lang="en-GB" dirty="0"/>
              <a:t>…</a:t>
            </a:r>
          </a:p>
        </p:txBody>
      </p:sp>
      <p:sp>
        <p:nvSpPr>
          <p:cNvPr id="16" name="Zástupný symbol pro zápatí 5"/>
          <p:cNvSpPr>
            <a:spLocks noGrp="1"/>
          </p:cNvSpPr>
          <p:nvPr>
            <p:ph type="ftr" sz="quarter" idx="3"/>
          </p:nvPr>
        </p:nvSpPr>
        <p:spPr/>
        <p:txBody>
          <a:bodyPr/>
          <a:lstStyle/>
          <a:p>
            <a:r>
              <a:rPr lang="en-US" altLang="cs-CZ"/>
              <a:t>| PV204 Smart cards</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99243" y="5602810"/>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08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spTree>
    <p:extLst>
      <p:ext uri="{BB962C8B-B14F-4D97-AF65-F5344CB8AC3E}">
        <p14:creationId xmlns:p14="http://schemas.microsoft.com/office/powerpoint/2010/main" val="39122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3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3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3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19" grpId="0" animBg="1"/>
      <p:bldP spid="1203220" grpId="0" animBg="1"/>
      <p:bldP spid="1203221" grpId="0" animBg="1"/>
      <p:bldP spid="12032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251520" y="6572250"/>
            <a:ext cx="2895600" cy="285750"/>
          </a:xfrm>
        </p:spPr>
        <p:txBody>
          <a:bodyPr/>
          <a:lstStyle/>
          <a:p>
            <a:r>
              <a:rPr lang="en-US"/>
              <a:t>| PV204 Smart cards</a:t>
            </a:r>
            <a:endParaRPr lang="cs-CZ" dirty="0"/>
          </a:p>
        </p:txBody>
      </p:sp>
      <p:sp>
        <p:nvSpPr>
          <p:cNvPr id="6" name="AutoShape 20"/>
          <p:cNvSpPr>
            <a:spLocks noChangeArrowheads="1"/>
          </p:cNvSpPr>
          <p:nvPr/>
        </p:nvSpPr>
        <p:spPr bwMode="auto">
          <a:xfrm>
            <a:off x="3147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Libraries</a:t>
            </a:r>
          </a:p>
          <a:p>
            <a:pPr algn="ctr"/>
            <a:r>
              <a:rPr lang="en-US" altLang="cs-CZ" dirty="0"/>
              <a:t>PKCS#11, </a:t>
            </a:r>
            <a:r>
              <a:rPr lang="en-US" altLang="cs-CZ" dirty="0" err="1"/>
              <a:t>OpenSC</a:t>
            </a:r>
            <a:r>
              <a:rPr lang="en-US" altLang="cs-CZ" dirty="0"/>
              <a:t>, JMRTD</a:t>
            </a:r>
          </a:p>
        </p:txBody>
      </p:sp>
      <p:sp>
        <p:nvSpPr>
          <p:cNvPr id="7" name="AutoShape 20"/>
          <p:cNvSpPr>
            <a:spLocks noChangeArrowheads="1"/>
          </p:cNvSpPr>
          <p:nvPr/>
        </p:nvSpPr>
        <p:spPr bwMode="auto">
          <a:xfrm>
            <a:off x="858105" y="2116323"/>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Smartcard control language API </a:t>
            </a:r>
          </a:p>
          <a:p>
            <a:pPr algn="ctr"/>
            <a:r>
              <a:rPr lang="en-GB" dirty="0"/>
              <a:t>C/C# </a:t>
            </a:r>
            <a:r>
              <a:rPr lang="en-GB" dirty="0" err="1"/>
              <a:t>WinSCard.h</a:t>
            </a:r>
            <a:r>
              <a:rPr lang="en-GB" dirty="0"/>
              <a:t>, Java </a:t>
            </a:r>
            <a:r>
              <a:rPr lang="en-US" altLang="cs-CZ" dirty="0" err="1"/>
              <a:t>java.smartcardio</a:t>
            </a:r>
            <a:r>
              <a:rPr lang="en-US" altLang="cs-CZ" dirty="0"/>
              <a:t>.*, Python </a:t>
            </a:r>
            <a:r>
              <a:rPr lang="en-US" altLang="cs-CZ" dirty="0" err="1"/>
              <a:t>pyscard</a:t>
            </a:r>
            <a:endParaRPr lang="cs-CZ" altLang="cs-CZ" b="0" dirty="0"/>
          </a:p>
        </p:txBody>
      </p:sp>
      <p:sp>
        <p:nvSpPr>
          <p:cNvPr id="9" name="AutoShape 20"/>
          <p:cNvSpPr>
            <a:spLocks noChangeArrowheads="1"/>
          </p:cNvSpPr>
          <p:nvPr/>
        </p:nvSpPr>
        <p:spPr bwMode="auto">
          <a:xfrm>
            <a:off x="832529" y="2765721"/>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System smartcard interface: Windows’s PC/SC, Linux’s PC/SC-lite</a:t>
            </a:r>
          </a:p>
          <a:p>
            <a:pPr algn="ctr"/>
            <a:r>
              <a:rPr lang="en-US" altLang="cs-CZ" dirty="0"/>
              <a:t>Manage readers and cards, Transmit ISO7816-4’s APDU</a:t>
            </a:r>
          </a:p>
        </p:txBody>
      </p:sp>
      <p:sp>
        <p:nvSpPr>
          <p:cNvPr id="12" name="Vývojový diagram: zpoždění 11"/>
          <p:cNvSpPr/>
          <p:nvPr/>
        </p:nvSpPr>
        <p:spPr>
          <a:xfrm rot="16200000">
            <a:off x="3422822" y="3597908"/>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4661987"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6190744"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Custom app with </a:t>
            </a:r>
          </a:p>
          <a:p>
            <a:pPr algn="ctr"/>
            <a:r>
              <a:rPr lang="en-US" altLang="cs-CZ" dirty="0"/>
              <a:t>direct control</a:t>
            </a:r>
            <a:endParaRPr lang="en-US" altLang="cs-CZ" b="0" dirty="0"/>
          </a:p>
        </p:txBody>
      </p:sp>
      <p:sp>
        <p:nvSpPr>
          <p:cNvPr id="16" name="AutoShape 15"/>
          <p:cNvSpPr>
            <a:spLocks noChangeArrowheads="1"/>
          </p:cNvSpPr>
          <p:nvPr/>
        </p:nvSpPr>
        <p:spPr bwMode="auto">
          <a:xfrm>
            <a:off x="3147120" y="382714"/>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via library: </a:t>
            </a:r>
          </a:p>
          <a:p>
            <a:pPr algn="ctr"/>
            <a:r>
              <a:rPr lang="en-US" altLang="cs-CZ" b="0" dirty="0"/>
              <a:t>browser TLS, PDF sign…</a:t>
            </a:r>
          </a:p>
        </p:txBody>
      </p:sp>
      <p:sp>
        <p:nvSpPr>
          <p:cNvPr id="18" name="AutoShape 15"/>
          <p:cNvSpPr>
            <a:spLocks noChangeArrowheads="1"/>
          </p:cNvSpPr>
          <p:nvPr/>
        </p:nvSpPr>
        <p:spPr bwMode="auto">
          <a:xfrm>
            <a:off x="832529"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a:t>
            </a:r>
          </a:p>
          <a:p>
            <a:pPr algn="ctr"/>
            <a:r>
              <a:rPr lang="en-US" altLang="cs-CZ" b="0" dirty="0"/>
              <a:t>with direct control:</a:t>
            </a:r>
          </a:p>
          <a:p>
            <a:pPr algn="ctr"/>
            <a:r>
              <a:rPr lang="en-US" altLang="cs-CZ" dirty="0" err="1"/>
              <a:t>GnuPG</a:t>
            </a:r>
            <a:r>
              <a:rPr lang="en-US" altLang="cs-CZ" dirty="0"/>
              <a:t>, </a:t>
            </a:r>
            <a:r>
              <a:rPr lang="en-US" altLang="cs-CZ" dirty="0" err="1"/>
              <a:t>GPShell</a:t>
            </a:r>
            <a:endParaRPr lang="en-US" altLang="cs-CZ" b="0" dirty="0"/>
          </a:p>
        </p:txBody>
      </p:sp>
      <p:grpSp>
        <p:nvGrpSpPr>
          <p:cNvPr id="24" name="Skupina 23"/>
          <p:cNvGrpSpPr/>
          <p:nvPr/>
        </p:nvGrpSpPr>
        <p:grpSpPr>
          <a:xfrm>
            <a:off x="2562881" y="4581128"/>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1475656" y="4725144"/>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GSM, PIV, </a:t>
            </a:r>
            <a:r>
              <a:rPr lang="en-US" altLang="cs-CZ" dirty="0" err="1"/>
              <a:t>OpenPGP</a:t>
            </a:r>
            <a:r>
              <a:rPr lang="en-US" altLang="cs-CZ" dirty="0"/>
              <a:t>, ICAO 9303 (BAC/EAC/SAC) </a:t>
            </a:r>
          </a:p>
          <a:p>
            <a:pPr algn="ctr"/>
            <a:r>
              <a:rPr lang="en-US" altLang="cs-CZ" dirty="0" err="1"/>
              <a:t>OpenPlatform</a:t>
            </a:r>
            <a:r>
              <a:rPr lang="en-US" altLang="cs-CZ" dirty="0"/>
              <a:t>, ISO7816-4 </a:t>
            </a:r>
            <a:r>
              <a:rPr lang="en-US" altLang="cs-CZ" dirty="0" err="1"/>
              <a:t>cmds</a:t>
            </a:r>
            <a:r>
              <a:rPr lang="en-US" altLang="cs-CZ" dirty="0"/>
              <a:t>, custom APDU</a:t>
            </a:r>
            <a:endParaRPr lang="cs-CZ" altLang="cs-CZ" b="0" dirty="0"/>
          </a:p>
        </p:txBody>
      </p:sp>
      <p:sp>
        <p:nvSpPr>
          <p:cNvPr id="8" name="AutoShape 20"/>
          <p:cNvSpPr>
            <a:spLocks noChangeArrowheads="1"/>
          </p:cNvSpPr>
          <p:nvPr/>
        </p:nvSpPr>
        <p:spPr bwMode="auto">
          <a:xfrm>
            <a:off x="2771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SC app programming: </a:t>
            </a:r>
          </a:p>
          <a:p>
            <a:pPr algn="ctr"/>
            <a:r>
              <a:rPr lang="en-US" altLang="cs-CZ" dirty="0" err="1"/>
              <a:t>JavaCard</a:t>
            </a:r>
            <a:r>
              <a:rPr lang="en-US" altLang="cs-CZ" dirty="0"/>
              <a:t>, </a:t>
            </a:r>
            <a:r>
              <a:rPr lang="en-US" altLang="cs-CZ" dirty="0" err="1"/>
              <a:t>MultOS</a:t>
            </a:r>
            <a:r>
              <a:rPr lang="en-US" altLang="cs-CZ" dirty="0"/>
              <a:t>, .NET, MPCOS</a:t>
            </a:r>
            <a:endParaRPr lang="cs-CZ" altLang="cs-CZ" b="0" dirty="0"/>
          </a:p>
        </p:txBody>
      </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3592365" y="3924410"/>
            <a:ext cx="741033" cy="601215"/>
          </a:xfrm>
          <a:prstGeom prst="rect">
            <a:avLst/>
          </a:prstGeom>
        </p:spPr>
      </p:pic>
      <p:sp>
        <p:nvSpPr>
          <p:cNvPr id="11" name="AutoShape 20"/>
          <p:cNvSpPr>
            <a:spLocks noChangeArrowheads="1"/>
          </p:cNvSpPr>
          <p:nvPr/>
        </p:nvSpPr>
        <p:spPr bwMode="auto">
          <a:xfrm>
            <a:off x="2844899" y="3573016"/>
            <a:ext cx="3527301" cy="1042290"/>
          </a:xfrm>
          <a:prstGeom prst="flowChartAlternateProcess">
            <a:avLst/>
          </a:prstGeom>
          <a:solidFill>
            <a:schemeClr val="accent1">
              <a:alpha val="86000"/>
            </a:schemeClr>
          </a:solidFill>
          <a:ln w="25400">
            <a:solidFill>
              <a:srgbClr val="99CCFF"/>
            </a:solidFill>
            <a:miter lim="800000"/>
            <a:headEnd/>
            <a:tailEnd/>
          </a:ln>
          <a:effectLst/>
          <a:extLst/>
        </p:spPr>
        <p:txBody>
          <a:bodyPr wrap="none" anchor="ctr"/>
          <a:lstStyle/>
          <a:p>
            <a:pPr algn="ctr"/>
            <a:r>
              <a:rPr lang="en-US" altLang="cs-CZ" dirty="0"/>
              <a:t>Readers</a:t>
            </a:r>
          </a:p>
          <a:p>
            <a:pPr algn="ctr"/>
            <a:r>
              <a:rPr lang="en-US" altLang="cs-CZ" b="0" dirty="0"/>
              <a:t>Contact: ISO7816-2,3 (T=0/1)</a:t>
            </a:r>
          </a:p>
          <a:p>
            <a:pPr algn="ctr"/>
            <a:r>
              <a:rPr lang="en-US" altLang="cs-CZ" dirty="0"/>
              <a:t>Contactless: ISO 14443 (T=CL)</a:t>
            </a:r>
            <a:endParaRPr lang="cs-CZ" altLang="cs-CZ" b="0" dirty="0"/>
          </a:p>
        </p:txBody>
      </p:sp>
      <p:sp>
        <p:nvSpPr>
          <p:cNvPr id="29" name="AutoShape 17"/>
          <p:cNvSpPr>
            <a:spLocks noChangeArrowheads="1"/>
          </p:cNvSpPr>
          <p:nvPr/>
        </p:nvSpPr>
        <p:spPr bwMode="auto">
          <a:xfrm>
            <a:off x="4067944"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a:t>
            </a:r>
            <a:r>
              <a:rPr lang="en-GB" altLang="cs-CZ" b="0" dirty="0"/>
              <a:t>3</a:t>
            </a:r>
            <a:endParaRPr lang="cs-CZ" altLang="cs-CZ" b="0" dirty="0"/>
          </a:p>
        </p:txBody>
      </p:sp>
      <p:sp>
        <p:nvSpPr>
          <p:cNvPr id="28" name="AutoShape 17"/>
          <p:cNvSpPr>
            <a:spLocks noChangeArrowheads="1"/>
          </p:cNvSpPr>
          <p:nvPr/>
        </p:nvSpPr>
        <p:spPr bwMode="auto">
          <a:xfrm>
            <a:off x="3851450"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2</a:t>
            </a:r>
            <a:endParaRPr lang="cs-CZ" altLang="cs-CZ" b="0" dirty="0"/>
          </a:p>
        </p:txBody>
      </p:sp>
      <p:sp>
        <p:nvSpPr>
          <p:cNvPr id="26" name="AutoShape 17"/>
          <p:cNvSpPr>
            <a:spLocks noChangeArrowheads="1"/>
          </p:cNvSpPr>
          <p:nvPr/>
        </p:nvSpPr>
        <p:spPr bwMode="auto">
          <a:xfrm>
            <a:off x="3518133" y="5542041"/>
            <a:ext cx="1944687" cy="431800"/>
          </a:xfrm>
          <a:prstGeom prst="flowChartAlternateProcess">
            <a:avLst/>
          </a:prstGeom>
          <a:solidFill>
            <a:srgbClr val="00FF00">
              <a:alpha val="83000"/>
            </a:srgbClr>
          </a:solidFill>
          <a:ln w="25400">
            <a:solidFill>
              <a:srgbClr val="333333"/>
            </a:solidFill>
            <a:miter lim="800000"/>
            <a:headEnd/>
            <a:tailEnd/>
          </a:ln>
          <a:effectLst/>
          <a:extLst/>
        </p:spPr>
        <p:txBody>
          <a:bodyPr wrap="none" anchor="ctr"/>
          <a:lstStyle/>
          <a:p>
            <a:pPr algn="ctr"/>
            <a:r>
              <a:rPr lang="en-US" altLang="cs-CZ" b="0" dirty="0"/>
              <a:t>Card application 1</a:t>
            </a:r>
            <a:endParaRPr lang="cs-CZ" altLang="cs-CZ" b="0" dirty="0"/>
          </a:p>
        </p:txBody>
      </p:sp>
      <p:sp>
        <p:nvSpPr>
          <p:cNvPr id="2" name="Bublinový popisek s obousměrnou vodorovnou šipkou 1"/>
          <p:cNvSpPr/>
          <p:nvPr/>
        </p:nvSpPr>
        <p:spPr>
          <a:xfrm rot="16200000">
            <a:off x="5958281" y="3591145"/>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APDU packet</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Tree>
    <p:extLst>
      <p:ext uri="{BB962C8B-B14F-4D97-AF65-F5344CB8AC3E}">
        <p14:creationId xmlns:p14="http://schemas.microsoft.com/office/powerpoint/2010/main" val="28301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Main standards</a:t>
            </a:r>
            <a:endParaRPr lang="cs-CZ" altLang="cs-CZ" dirty="0"/>
          </a:p>
        </p:txBody>
      </p:sp>
      <p:sp>
        <p:nvSpPr>
          <p:cNvPr id="16" name="Zástupný symbol pro zápatí 5"/>
          <p:cNvSpPr>
            <a:spLocks noGrp="1"/>
          </p:cNvSpPr>
          <p:nvPr>
            <p:ph type="ftr" sz="quarter" idx="3"/>
          </p:nvPr>
        </p:nvSpPr>
        <p:spPr/>
        <p:txBody>
          <a:bodyPr/>
          <a:lstStyle/>
          <a:p>
            <a:r>
              <a:rPr lang="en-US" altLang="cs-CZ"/>
              <a:t>| PV204 Smart cards</a:t>
            </a:r>
            <a:endParaRPr lang="en-GB" altLang="cs-CZ"/>
          </a:p>
        </p:txBody>
      </p:sp>
      <p:pic>
        <p:nvPicPr>
          <p:cNvPr id="1203212" name="Picture 12" descr="server"/>
          <p:cNvPicPr>
            <a:picLocks noChangeAspect="1" noChangeArrowheads="1"/>
          </p:cNvPicPr>
          <p:nvPr/>
        </p:nvPicPr>
        <p:blipFill>
          <a:blip r:embed="rId2">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45250"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08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1203205" name="Rectangle 5"/>
          <p:cNvSpPr>
            <a:spLocks noGrp="1" noChangeArrowheads="1"/>
          </p:cNvSpPr>
          <p:nvPr>
            <p:ph type="body" idx="1"/>
          </p:nvPr>
        </p:nvSpPr>
        <p:spPr/>
        <p:txBody>
          <a:bodyPr/>
          <a:lstStyle/>
          <a:p>
            <a:r>
              <a:rPr lang="en-US" altLang="cs-CZ" sz="2000" dirty="0"/>
              <a:t>ISO7816 1-4</a:t>
            </a:r>
          </a:p>
          <a:p>
            <a:pPr lvl="1"/>
            <a:r>
              <a:rPr lang="en-US" altLang="cs-CZ" sz="1800" dirty="0"/>
              <a:t>Card physical properties ISO7816-1</a:t>
            </a:r>
          </a:p>
          <a:p>
            <a:pPr lvl="1"/>
            <a:r>
              <a:rPr lang="en-US" altLang="cs-CZ" sz="1800" dirty="0"/>
              <a:t>Physical layer communication protocol ISO7816-2-3</a:t>
            </a:r>
          </a:p>
          <a:p>
            <a:pPr lvl="1"/>
            <a:r>
              <a:rPr lang="en-US" altLang="cs-CZ" sz="1800" dirty="0"/>
              <a:t>Data packet format (APDU)</a:t>
            </a:r>
            <a:endParaRPr lang="cs-CZ" altLang="cs-CZ" sz="1800" dirty="0"/>
          </a:p>
          <a:p>
            <a:r>
              <a:rPr lang="en-US" altLang="cs-CZ" sz="2000" dirty="0"/>
              <a:t>PC/SC, PC/</a:t>
            </a:r>
            <a:r>
              <a:rPr lang="en-US" altLang="cs-CZ" sz="2000" dirty="0" err="1"/>
              <a:t>SCLite</a:t>
            </a:r>
            <a:r>
              <a:rPr lang="en-US" altLang="cs-CZ" sz="2000" dirty="0"/>
              <a:t> (host side)</a:t>
            </a:r>
          </a:p>
          <a:p>
            <a:pPr lvl="1"/>
            <a:r>
              <a:rPr lang="en-US" altLang="cs-CZ" sz="1800" dirty="0"/>
              <a:t>Readers/cards management</a:t>
            </a:r>
          </a:p>
          <a:p>
            <a:pPr lvl="1"/>
            <a:r>
              <a:rPr lang="en-US" altLang="cs-CZ" sz="1800" dirty="0"/>
              <a:t>Transmission of logical APDU packets</a:t>
            </a:r>
          </a:p>
          <a:p>
            <a:pPr lvl="1"/>
            <a:r>
              <a:rPr lang="en-GB" sz="1800" dirty="0"/>
              <a:t>C/C# </a:t>
            </a:r>
            <a:r>
              <a:rPr lang="en-GB" sz="1800" dirty="0" err="1"/>
              <a:t>WinSCard.h</a:t>
            </a:r>
            <a:r>
              <a:rPr lang="en-GB" sz="1800" dirty="0"/>
              <a:t>, Java </a:t>
            </a:r>
            <a:r>
              <a:rPr lang="en-US" altLang="cs-CZ" sz="1800" dirty="0" err="1"/>
              <a:t>java.smartcardio</a:t>
            </a:r>
            <a:r>
              <a:rPr lang="en-US" altLang="cs-CZ" sz="1800" dirty="0"/>
              <a:t>.*, Python </a:t>
            </a:r>
            <a:r>
              <a:rPr lang="en-US" altLang="cs-CZ" sz="1800" dirty="0" err="1"/>
              <a:t>pyscard</a:t>
            </a:r>
            <a:endParaRPr lang="en-US" altLang="cs-CZ" sz="1800" dirty="0"/>
          </a:p>
          <a:p>
            <a:r>
              <a:rPr lang="en-US" altLang="cs-CZ" sz="2000" dirty="0"/>
              <a:t>PKCS#11 </a:t>
            </a:r>
          </a:p>
          <a:p>
            <a:pPr lvl="1"/>
            <a:r>
              <a:rPr lang="en-US" altLang="cs-CZ" sz="1800" dirty="0"/>
              <a:t>standardized interface on host side</a:t>
            </a:r>
          </a:p>
          <a:p>
            <a:pPr lvl="1"/>
            <a:r>
              <a:rPr lang="en-US" altLang="cs-CZ" sz="1800" dirty="0"/>
              <a:t>card can be proprietary</a:t>
            </a:r>
          </a:p>
          <a:p>
            <a:r>
              <a:rPr lang="en-US" altLang="cs-CZ" sz="2000" dirty="0" err="1"/>
              <a:t>GlobalPlatform</a:t>
            </a:r>
            <a:endParaRPr lang="en-US" altLang="cs-CZ" sz="2000" dirty="0"/>
          </a:p>
          <a:p>
            <a:pPr lvl="1"/>
            <a:r>
              <a:rPr lang="en-US" altLang="cs-CZ" sz="1800" dirty="0"/>
              <a:t>remote card management interface</a:t>
            </a:r>
          </a:p>
          <a:p>
            <a:pPr lvl="1"/>
            <a:r>
              <a:rPr lang="en-US" altLang="cs-CZ" sz="1800" dirty="0"/>
              <a:t>secure installation of applications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spTree>
    <p:extLst>
      <p:ext uri="{BB962C8B-B14F-4D97-AF65-F5344CB8AC3E}">
        <p14:creationId xmlns:p14="http://schemas.microsoft.com/office/powerpoint/2010/main" val="130198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320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320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32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320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320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0320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032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45250"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application</a:t>
            </a:r>
            <a:endParaRPr lang="cs-CZ" altLang="cs-CZ" b="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80175" y="436403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I/O manager</a:t>
            </a:r>
            <a:endParaRPr lang="cs-CZ" altLang="cs-CZ" b="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contact(less)</a:t>
            </a:r>
          </a:p>
          <a:p>
            <a:pPr algn="ctr"/>
            <a:r>
              <a:rPr lang="en-US" altLang="cs-CZ" b="0"/>
              <a:t>transmission</a:t>
            </a:r>
            <a:endParaRPr lang="cs-CZ" altLang="cs-CZ" b="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Obdélník 1"/>
          <p:cNvSpPr/>
          <p:nvPr/>
        </p:nvSpPr>
        <p:spPr>
          <a:xfrm>
            <a:off x="5292725" y="717550"/>
            <a:ext cx="3743771" cy="432117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204" name="Rectangle 4"/>
          <p:cNvSpPr>
            <a:spLocks noGrp="1" noChangeArrowheads="1"/>
          </p:cNvSpPr>
          <p:nvPr>
            <p:ph type="title"/>
          </p:nvPr>
        </p:nvSpPr>
        <p:spPr/>
        <p:txBody>
          <a:bodyPr/>
          <a:lstStyle/>
          <a:p>
            <a:r>
              <a:rPr lang="en-US" altLang="cs-CZ" dirty="0"/>
              <a:t>Card’s programming platforms</a:t>
            </a:r>
            <a:endParaRPr lang="cs-CZ" altLang="cs-CZ" dirty="0"/>
          </a:p>
        </p:txBody>
      </p:sp>
      <p:sp>
        <p:nvSpPr>
          <p:cNvPr id="1203205" name="Rectangle 5"/>
          <p:cNvSpPr>
            <a:spLocks noGrp="1" noChangeArrowheads="1"/>
          </p:cNvSpPr>
          <p:nvPr>
            <p:ph type="body" idx="1"/>
          </p:nvPr>
        </p:nvSpPr>
        <p:spPr>
          <a:xfrm>
            <a:off x="503238" y="1871663"/>
            <a:ext cx="5581650" cy="4149725"/>
          </a:xfrm>
        </p:spPr>
        <p:txBody>
          <a:bodyPr/>
          <a:lstStyle/>
          <a:p>
            <a:r>
              <a:rPr lang="en-US" altLang="cs-CZ" sz="2400" dirty="0" err="1"/>
              <a:t>MultOS</a:t>
            </a:r>
            <a:endParaRPr lang="en-US" altLang="cs-CZ" sz="2400" dirty="0"/>
          </a:p>
          <a:p>
            <a:pPr lvl="1"/>
            <a:r>
              <a:rPr lang="en-GB" altLang="cs-CZ" sz="2000" dirty="0"/>
              <a:t>M</a:t>
            </a:r>
            <a:r>
              <a:rPr lang="cs-CZ" altLang="cs-CZ" sz="2000" dirty="0" err="1"/>
              <a:t>ulti</a:t>
            </a:r>
            <a:r>
              <a:rPr lang="en-GB" altLang="cs-CZ" sz="2000" dirty="0" err="1"/>
              <a:t>ple</a:t>
            </a:r>
            <a:r>
              <a:rPr lang="en-GB" altLang="cs-CZ" sz="2000" dirty="0"/>
              <a:t> supported </a:t>
            </a:r>
            <a:r>
              <a:rPr lang="cs-CZ" altLang="cs-CZ" sz="2000" dirty="0" err="1"/>
              <a:t>languages</a:t>
            </a:r>
            <a:r>
              <a:rPr lang="en-US" altLang="cs-CZ" sz="2000" dirty="0"/>
              <a:t>, native compilation</a:t>
            </a:r>
          </a:p>
          <a:p>
            <a:pPr lvl="1"/>
            <a:r>
              <a:rPr lang="en-US" altLang="cs-CZ" sz="2000" dirty="0"/>
              <a:t>Often bank cards </a:t>
            </a:r>
            <a:endParaRPr lang="en-US" altLang="cs-CZ" sz="1800" dirty="0"/>
          </a:p>
          <a:p>
            <a:r>
              <a:rPr lang="en-US" altLang="cs-CZ" sz="2400" dirty="0" err="1"/>
              <a:t>JavaCard</a:t>
            </a:r>
            <a:r>
              <a:rPr lang="en-US" altLang="cs-CZ" sz="2400" dirty="0"/>
              <a:t> (details in 3</a:t>
            </a:r>
            <a:r>
              <a:rPr lang="en-US" altLang="cs-CZ" sz="2400" baseline="30000" dirty="0"/>
              <a:t>rd</a:t>
            </a:r>
            <a:r>
              <a:rPr lang="en-US" altLang="cs-CZ" sz="2400" dirty="0"/>
              <a:t> lecture)</a:t>
            </a:r>
          </a:p>
          <a:p>
            <a:pPr lvl="1"/>
            <a:r>
              <a:rPr lang="en-US" altLang="cs-CZ" sz="2000" dirty="0"/>
              <a:t>open programming platform from Sun</a:t>
            </a:r>
          </a:p>
          <a:p>
            <a:pPr lvl="1"/>
            <a:r>
              <a:rPr lang="en-US" altLang="cs-CZ" sz="2000" dirty="0"/>
              <a:t>applets portable between cards </a:t>
            </a:r>
          </a:p>
          <a:p>
            <a:r>
              <a:rPr lang="en-US" altLang="cs-CZ" sz="2400" dirty="0"/>
              <a:t>Microsoft .NET for smartcards </a:t>
            </a:r>
          </a:p>
          <a:p>
            <a:pPr lvl="1"/>
            <a:r>
              <a:rPr lang="en-US" altLang="cs-CZ" sz="2000" dirty="0"/>
              <a:t>Similar to </a:t>
            </a:r>
            <a:r>
              <a:rPr lang="en-US" altLang="cs-CZ" sz="2000" dirty="0" err="1"/>
              <a:t>JavaCard</a:t>
            </a:r>
            <a:r>
              <a:rPr lang="en-US" altLang="cs-CZ" sz="2000" dirty="0"/>
              <a:t>, but C#</a:t>
            </a:r>
          </a:p>
          <a:p>
            <a:pPr lvl="1"/>
            <a:r>
              <a:rPr lang="en-US" altLang="cs-CZ" sz="2000" dirty="0"/>
              <a:t>Applications portable between cards</a:t>
            </a:r>
          </a:p>
          <a:p>
            <a:pPr lvl="1"/>
            <a:r>
              <a:rPr lang="en-US" altLang="cs-CZ" sz="2000" dirty="0"/>
              <a:t>Limited market penetration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19</a:t>
            </a:fld>
            <a:endParaRPr lang="cs-CZ" dirty="0"/>
          </a:p>
        </p:txBody>
      </p:sp>
    </p:spTree>
    <p:extLst>
      <p:ext uri="{BB962C8B-B14F-4D97-AF65-F5344CB8AC3E}">
        <p14:creationId xmlns:p14="http://schemas.microsoft.com/office/powerpoint/2010/main" val="42260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320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320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320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cards</a:t>
            </a:r>
            <a:endParaRPr lang="cs-CZ" dirty="0"/>
          </a:p>
        </p:txBody>
      </p:sp>
      <p:sp>
        <p:nvSpPr>
          <p:cNvPr id="3" name="Zástupný symbol pro obsah 2"/>
          <p:cNvSpPr>
            <a:spLocks noGrp="1"/>
          </p:cNvSpPr>
          <p:nvPr>
            <p:ph idx="1"/>
          </p:nvPr>
        </p:nvSpPr>
        <p:spPr/>
        <p:txBody>
          <a:bodyPr/>
          <a:lstStyle/>
          <a:p>
            <a:r>
              <a:rPr lang="en-GB" sz="2400" dirty="0"/>
              <a:t>Lecture:</a:t>
            </a:r>
            <a:endParaRPr lang="cs-CZ" sz="2400" dirty="0"/>
          </a:p>
          <a:p>
            <a:pPr lvl="1"/>
            <a:r>
              <a:rPr lang="en-GB" sz="2000" dirty="0"/>
              <a:t>PC/SC communication framework, APDU</a:t>
            </a:r>
            <a:endParaRPr lang="cs-CZ" sz="2000" dirty="0"/>
          </a:p>
          <a:p>
            <a:pPr lvl="1"/>
            <a:r>
              <a:rPr lang="en-GB" sz="2000" dirty="0"/>
              <a:t>Basic platforms – </a:t>
            </a:r>
            <a:r>
              <a:rPr lang="en-GB" sz="2000" dirty="0" err="1"/>
              <a:t>JavaCard</a:t>
            </a:r>
            <a:r>
              <a:rPr lang="en-GB" sz="2000" dirty="0"/>
              <a:t> &amp; </a:t>
            </a:r>
            <a:r>
              <a:rPr lang="en-GB" sz="2000" dirty="0" err="1"/>
              <a:t>.net</a:t>
            </a:r>
            <a:r>
              <a:rPr lang="en-GB" sz="2000" dirty="0"/>
              <a:t> card &amp; MULTOS, comparison</a:t>
            </a:r>
            <a:endParaRPr lang="cs-CZ" sz="2000" dirty="0"/>
          </a:p>
          <a:p>
            <a:pPr lvl="1"/>
            <a:r>
              <a:rPr lang="en-GB" sz="2000" dirty="0"/>
              <a:t>Secure channel protocol (authentication, session keys, APDU protection), SCP </a:t>
            </a:r>
          </a:p>
          <a:p>
            <a:pPr lvl="1"/>
            <a:r>
              <a:rPr lang="en-GB" sz="2000" dirty="0"/>
              <a:t>Attacks against two-factor authentication</a:t>
            </a:r>
            <a:endParaRPr lang="cs-CZ" sz="2000" dirty="0"/>
          </a:p>
          <a:p>
            <a:r>
              <a:rPr lang="en-GB" sz="2400" dirty="0"/>
              <a:t>Lab</a:t>
            </a:r>
            <a:endParaRPr lang="cs-CZ" sz="2400" dirty="0"/>
          </a:p>
          <a:p>
            <a:pPr lvl="1"/>
            <a:r>
              <a:rPr lang="en-GB" sz="2000" dirty="0"/>
              <a:t>Creating secure channel protocol</a:t>
            </a:r>
          </a:p>
          <a:p>
            <a:pPr lvl="1"/>
            <a:r>
              <a:rPr lang="en-GB" sz="2000" dirty="0"/>
              <a:t>Communicating with smart cards</a:t>
            </a:r>
          </a:p>
          <a:p>
            <a:endParaRPr lang="cs-CZ" sz="2400" dirty="0"/>
          </a:p>
          <a:p>
            <a:pPr lvl="1"/>
            <a:endParaRPr lang="cs-CZ" sz="20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a:t>
            </a:fld>
            <a:endParaRPr lang="cs-CZ" dirty="0"/>
          </a:p>
        </p:txBody>
      </p:sp>
    </p:spTree>
    <p:extLst>
      <p:ext uri="{BB962C8B-B14F-4D97-AF65-F5344CB8AC3E}">
        <p14:creationId xmlns:p14="http://schemas.microsoft.com/office/powerpoint/2010/main" val="323227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1814" name="Picture 6" descr="apdu"/>
          <p:cNvPicPr>
            <a:picLocks noChangeAspect="1" noChangeArrowheads="1"/>
          </p:cNvPicPr>
          <p:nvPr/>
        </p:nvPicPr>
        <p:blipFill>
          <a:blip r:embed="rId2">
            <a:extLst>
              <a:ext uri="{28A0092B-C50C-407E-A947-70E740481C1C}">
                <a14:useLocalDpi xmlns:a14="http://schemas.microsoft.com/office/drawing/2010/main" val="0"/>
              </a:ext>
            </a:extLst>
          </a:blip>
          <a:srcRect t="12675" r="6277" b="7042"/>
          <a:stretch>
            <a:fillRect/>
          </a:stretch>
        </p:blipFill>
        <p:spPr bwMode="auto">
          <a:xfrm>
            <a:off x="4284663"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a:t>APDU (Application Protocol Data Unit)</a:t>
            </a:r>
          </a:p>
        </p:txBody>
      </p:sp>
      <p:sp>
        <p:nvSpPr>
          <p:cNvPr id="1271813" name="Rectangle 5"/>
          <p:cNvSpPr>
            <a:spLocks noGrp="1" noChangeArrowheads="1"/>
          </p:cNvSpPr>
          <p:nvPr>
            <p:ph type="body" idx="1"/>
          </p:nvPr>
        </p:nvSpPr>
        <p:spPr/>
        <p:txBody>
          <a:bodyPr/>
          <a:lstStyle/>
          <a:p>
            <a:r>
              <a:rPr lang="en-US" altLang="cs-CZ" sz="2400" dirty="0"/>
              <a:t>APDU is basic logical communication datagram</a:t>
            </a:r>
          </a:p>
          <a:p>
            <a:pPr lvl="1"/>
            <a:r>
              <a:rPr lang="en-US" altLang="cs-CZ" sz="2000" dirty="0"/>
              <a:t>header (5 bytes) and up to ~256 bytes of user data </a:t>
            </a:r>
          </a:p>
          <a:p>
            <a:r>
              <a:rPr lang="en-US" altLang="cs-CZ" sz="2400" dirty="0"/>
              <a:t>Format specified in ISO7816-4</a:t>
            </a:r>
          </a:p>
          <a:p>
            <a:r>
              <a:rPr lang="en-US" altLang="cs-CZ" sz="2400" dirty="0"/>
              <a:t>Header/Data format</a:t>
            </a:r>
          </a:p>
          <a:p>
            <a:pPr lvl="1"/>
            <a:r>
              <a:rPr lang="en-US" altLang="cs-CZ" sz="2000" dirty="0"/>
              <a:t>CLA – instruction class</a:t>
            </a:r>
          </a:p>
          <a:p>
            <a:pPr lvl="1"/>
            <a:r>
              <a:rPr lang="en-US" altLang="cs-CZ" sz="2000" dirty="0"/>
              <a:t>INS – instruction number</a:t>
            </a:r>
          </a:p>
          <a:p>
            <a:pPr lvl="1"/>
            <a:r>
              <a:rPr lang="en-US" altLang="cs-CZ" sz="2000" dirty="0"/>
              <a:t>P1, P2 – optional data</a:t>
            </a:r>
          </a:p>
          <a:p>
            <a:pPr lvl="1"/>
            <a:r>
              <a:rPr lang="en-US" altLang="cs-CZ" sz="2000" dirty="0" err="1"/>
              <a:t>Lc</a:t>
            </a:r>
            <a:r>
              <a:rPr lang="en-US" altLang="cs-CZ" sz="2000" dirty="0"/>
              <a:t> – length of incoming data</a:t>
            </a:r>
          </a:p>
          <a:p>
            <a:pPr lvl="1"/>
            <a:r>
              <a:rPr lang="en-US" altLang="cs-CZ" sz="2000" dirty="0"/>
              <a:t>Data – user data</a:t>
            </a:r>
          </a:p>
          <a:p>
            <a:pPr lvl="1"/>
            <a:r>
              <a:rPr lang="en-US" altLang="cs-CZ" sz="2000" dirty="0"/>
              <a:t>Le – length of the expected output data</a:t>
            </a:r>
          </a:p>
          <a:p>
            <a:r>
              <a:rPr lang="en-US" altLang="cs-CZ" sz="2400" dirty="0"/>
              <a:t>Some values of CLA/INS/P1/P2 standardized</a:t>
            </a:r>
          </a:p>
          <a:p>
            <a:r>
              <a:rPr lang="en-US" altLang="cs-CZ" sz="2400" dirty="0"/>
              <a:t>Custom values used by application developer </a:t>
            </a:r>
          </a:p>
        </p:txBody>
      </p:sp>
      <p:sp>
        <p:nvSpPr>
          <p:cNvPr id="6" name="Zástupný symbol pro zápatí 5"/>
          <p:cNvSpPr>
            <a:spLocks noGrp="1"/>
          </p:cNvSpPr>
          <p:nvPr>
            <p:ph type="ftr" sz="quarter" idx="3"/>
          </p:nvPr>
        </p:nvSpPr>
        <p:spPr>
          <a:xfrm>
            <a:off x="900113" y="6572250"/>
            <a:ext cx="2895600" cy="285750"/>
          </a:xfrm>
        </p:spPr>
        <p:txBody>
          <a:bodyPr/>
          <a:lstStyle/>
          <a:p>
            <a:r>
              <a:rPr lang="cs-CZ" altLang="cs-CZ"/>
              <a:t>| PV204 Smart cards</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Tree>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18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181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18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18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values of APDU header are used?</a:t>
            </a:r>
          </a:p>
        </p:txBody>
      </p:sp>
      <p:sp>
        <p:nvSpPr>
          <p:cNvPr id="3" name="Zástupný symbol pro obsah 2"/>
          <p:cNvSpPr>
            <a:spLocks noGrp="1"/>
          </p:cNvSpPr>
          <p:nvPr>
            <p:ph idx="1"/>
          </p:nvPr>
        </p:nvSpPr>
        <p:spPr/>
        <p:txBody>
          <a:bodyPr/>
          <a:lstStyle/>
          <a:p>
            <a:r>
              <a:rPr lang="en-GB" dirty="0"/>
              <a:t>Standardized values for selected application</a:t>
            </a:r>
          </a:p>
          <a:p>
            <a:pPr lvl="1"/>
            <a:r>
              <a:rPr lang="en-GB" dirty="0"/>
              <a:t>Interoperability</a:t>
            </a:r>
          </a:p>
          <a:p>
            <a:pPr lvl="1"/>
            <a:r>
              <a:rPr lang="en-GB" dirty="0">
                <a:hlinkClick r:id="rId2"/>
              </a:rPr>
              <a:t>http://techmeonline.com/most-used-smart-card-commands-apdu/</a:t>
            </a:r>
            <a:endParaRPr lang="en-GB" dirty="0"/>
          </a:p>
          <a:p>
            <a:r>
              <a:rPr lang="en-GB" dirty="0"/>
              <a:t>Custom commands for proprietary application</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21</a:t>
            </a:fld>
            <a:endParaRPr lang="cs-CZ"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Tree>
    <p:extLst>
      <p:ext uri="{BB962C8B-B14F-4D97-AF65-F5344CB8AC3E}">
        <p14:creationId xmlns:p14="http://schemas.microsoft.com/office/powerpoint/2010/main" val="64002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Selected software components</a:t>
            </a:r>
          </a:p>
        </p:txBody>
      </p:sp>
      <p:sp>
        <p:nvSpPr>
          <p:cNvPr id="3" name="Zástupný symbol pro obsah 2"/>
          <p:cNvSpPr>
            <a:spLocks noGrp="1"/>
          </p:cNvSpPr>
          <p:nvPr>
            <p:ph idx="1"/>
          </p:nvPr>
        </p:nvSpPr>
        <p:spPr>
          <a:xfrm>
            <a:off x="503238" y="1871663"/>
            <a:ext cx="8389242" cy="4149725"/>
          </a:xfrm>
        </p:spPr>
        <p:txBody>
          <a:bodyPr/>
          <a:lstStyle/>
          <a:p>
            <a:r>
              <a:rPr lang="en-GB" dirty="0"/>
              <a:t>PC/SC (MS API: </a:t>
            </a:r>
            <a:r>
              <a:rPr lang="en-GB" dirty="0" err="1"/>
              <a:t>SCardxx</a:t>
            </a:r>
            <a:r>
              <a:rPr lang="en-GB" dirty="0"/>
              <a:t>, Java: </a:t>
            </a:r>
            <a:r>
              <a:rPr lang="en-US" altLang="cs-CZ" dirty="0" err="1"/>
              <a:t>java.smartcardio</a:t>
            </a:r>
            <a:r>
              <a:rPr lang="en-US" altLang="cs-CZ" dirty="0"/>
              <a:t>.*)</a:t>
            </a:r>
            <a:endParaRPr lang="en-GB" dirty="0"/>
          </a:p>
          <a:p>
            <a:r>
              <a:rPr lang="en-GB" dirty="0"/>
              <a:t>PC/</a:t>
            </a:r>
            <a:r>
              <a:rPr lang="en-GB" dirty="0" err="1"/>
              <a:t>SCLite</a:t>
            </a:r>
            <a:r>
              <a:rPr lang="en-GB" dirty="0"/>
              <a:t> (implementation of PC/SC for Linux/MAC)</a:t>
            </a:r>
          </a:p>
          <a:p>
            <a:r>
              <a:rPr lang="en-GB" dirty="0" err="1"/>
              <a:t>OpenSC</a:t>
            </a:r>
            <a:r>
              <a:rPr lang="en-GB" dirty="0"/>
              <a:t> – proxy component between proprietary tokens and PKCS#11 interface</a:t>
            </a:r>
          </a:p>
          <a:p>
            <a:r>
              <a:rPr lang="en-GB" dirty="0" err="1"/>
              <a:t>SoftHSM</a:t>
            </a:r>
            <a:r>
              <a:rPr lang="en-GB" dirty="0"/>
              <a:t> – virtual PKCS#11-compliant card</a:t>
            </a:r>
          </a:p>
          <a:p>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Tree>
    <p:extLst>
      <p:ext uri="{BB962C8B-B14F-4D97-AF65-F5344CB8AC3E}">
        <p14:creationId xmlns:p14="http://schemas.microsoft.com/office/powerpoint/2010/main" val="3273634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Smartcard algorithms and performance</a:t>
            </a:r>
            <a:endParaRPr lang="cs-CZ" altLang="cs-CZ" dirty="0"/>
          </a:p>
        </p:txBody>
      </p:sp>
      <p:sp>
        <p:nvSpPr>
          <p:cNvPr id="8" name="Zástupný symbol pro text 7"/>
          <p:cNvSpPr>
            <a:spLocks noGrp="1"/>
          </p:cNvSpPr>
          <p:nvPr>
            <p:ph type="body" idx="1"/>
          </p:nvPr>
        </p:nvSpPr>
        <p:spPr/>
        <p:txBody>
          <a:bodyPr/>
          <a:lstStyle/>
          <a:p>
            <a:endParaRPr lang="cs-CZ"/>
          </a:p>
        </p:txBody>
      </p:sp>
      <p:sp>
        <p:nvSpPr>
          <p:cNvPr id="5" name="Zástupný symbol pro zápatí 4"/>
          <p:cNvSpPr>
            <a:spLocks noGrp="1"/>
          </p:cNvSpPr>
          <p:nvPr>
            <p:ph type="ftr" sz="quarter" idx="3"/>
          </p:nvPr>
        </p:nvSpPr>
        <p:spPr/>
        <p:txBody>
          <a:bodyPr/>
          <a:lstStyle/>
          <a:p>
            <a:r>
              <a:rPr lang="en-US" altLang="cs-CZ"/>
              <a:t>| PV204 Smart cards</a:t>
            </a:r>
            <a:endParaRPr lang="en-US" altLang="cs-CZ" dirty="0"/>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23</a:t>
            </a:fld>
            <a:endParaRPr lang="cs-CZ" dirty="0"/>
          </a:p>
        </p:txBody>
      </p:sp>
    </p:spTree>
    <p:extLst>
      <p:ext uri="{BB962C8B-B14F-4D97-AF65-F5344CB8AC3E}">
        <p14:creationId xmlns:p14="http://schemas.microsoft.com/office/powerpoint/2010/main" val="3798147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Common algorithms</a:t>
            </a:r>
            <a:endParaRPr lang="cs-CZ" dirty="0"/>
          </a:p>
        </p:txBody>
      </p:sp>
      <p:sp>
        <p:nvSpPr>
          <p:cNvPr id="3" name="Zástupný symbol pro obsah 2"/>
          <p:cNvSpPr>
            <a:spLocks noGrp="1"/>
          </p:cNvSpPr>
          <p:nvPr>
            <p:ph idx="1"/>
          </p:nvPr>
        </p:nvSpPr>
        <p:spPr/>
        <p:txBody>
          <a:bodyPr>
            <a:noAutofit/>
          </a:bodyPr>
          <a:lstStyle/>
          <a:p>
            <a:r>
              <a:rPr lang="en-US" sz="2800" dirty="0"/>
              <a:t>Basic - cryptographic co-processor</a:t>
            </a:r>
          </a:p>
          <a:p>
            <a:pPr lvl="1"/>
            <a:r>
              <a:rPr lang="en-US" sz="2400" dirty="0"/>
              <a:t>Truly random data generator</a:t>
            </a:r>
          </a:p>
          <a:p>
            <a:pPr lvl="1"/>
            <a:r>
              <a:rPr lang="en-US" sz="2400" dirty="0"/>
              <a:t>3DES, AES128/256</a:t>
            </a:r>
          </a:p>
          <a:p>
            <a:pPr lvl="1"/>
            <a:r>
              <a:rPr lang="en-US" sz="2400" dirty="0"/>
              <a:t>MD5, SHA1, SHA-2 256/512</a:t>
            </a:r>
          </a:p>
          <a:p>
            <a:pPr lvl="1"/>
            <a:r>
              <a:rPr lang="en-US" sz="2400" dirty="0"/>
              <a:t>RSA (up to 2048b common, 4096 possible)</a:t>
            </a:r>
          </a:p>
          <a:p>
            <a:pPr lvl="1"/>
            <a:r>
              <a:rPr lang="en-US" sz="2400" dirty="0"/>
              <a:t>ECC (up to 192b common, 384b possible)</a:t>
            </a:r>
          </a:p>
          <a:p>
            <a:pPr lvl="1"/>
            <a:r>
              <a:rPr lang="en-US" sz="2400" dirty="0" err="1"/>
              <a:t>Diffie</a:t>
            </a:r>
            <a:r>
              <a:rPr lang="en-US" sz="2400" dirty="0"/>
              <a:t>-Hellman key exchange (DH/ECDSA)</a:t>
            </a:r>
          </a:p>
          <a:p>
            <a:r>
              <a:rPr lang="en-US" sz="2800" dirty="0"/>
              <a:t>Custom code running in secure environment</a:t>
            </a:r>
          </a:p>
          <a:p>
            <a:pPr lvl="1"/>
            <a:r>
              <a:rPr lang="en-US" sz="2400" dirty="0"/>
              <a:t>E.g. HMAC, OTP code, re-encryption</a:t>
            </a:r>
          </a:p>
          <a:p>
            <a:pPr lvl="1"/>
            <a:r>
              <a:rPr lang="en-US" sz="2400" dirty="0"/>
              <a:t>Might be significantly slower (e.g., SW AES 50x slower)</a:t>
            </a:r>
            <a:endParaRPr lang="cs-CZ" sz="28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Tree>
    <p:extLst>
      <p:ext uri="{BB962C8B-B14F-4D97-AF65-F5344CB8AC3E}">
        <p14:creationId xmlns:p14="http://schemas.microsoft.com/office/powerpoint/2010/main" val="38064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Cryptographic operations</a:t>
            </a:r>
            <a:endParaRPr lang="en-GB" dirty="0"/>
          </a:p>
        </p:txBody>
      </p:sp>
      <p:sp>
        <p:nvSpPr>
          <p:cNvPr id="3" name="Zástupný symbol pro obsah 2"/>
          <p:cNvSpPr>
            <a:spLocks noGrp="1"/>
          </p:cNvSpPr>
          <p:nvPr>
            <p:ph idx="1"/>
          </p:nvPr>
        </p:nvSpPr>
        <p:spPr/>
        <p:txBody>
          <a:bodyPr/>
          <a:lstStyle/>
          <a:p>
            <a:r>
              <a:rPr lang="en-US" dirty="0"/>
              <a:t>Supported algorithms (</a:t>
            </a:r>
            <a:r>
              <a:rPr lang="en-US" dirty="0" err="1"/>
              <a:t>JCAlgTester</a:t>
            </a:r>
            <a:r>
              <a:rPr lang="en-US" dirty="0"/>
              <a:t>, 62+ cards)</a:t>
            </a:r>
          </a:p>
          <a:p>
            <a:pPr lvl="1"/>
            <a:r>
              <a:rPr lang="en-US" dirty="0">
                <a:hlinkClick r:id="rId2"/>
              </a:rPr>
              <a:t>https://github.com/crocs-muni/JCAlgTest</a:t>
            </a:r>
            <a:endParaRPr lang="en-US" dirty="0"/>
          </a:p>
          <a:p>
            <a:pPr lvl="1"/>
            <a:r>
              <a:rPr lang="en-US" dirty="0">
                <a:hlinkClick r:id="rId3"/>
              </a:rPr>
              <a:t>https://www.fi.muni.cz/~xsvenda/jcsupport.html</a:t>
            </a:r>
            <a:endParaRPr lang="en-US" dirty="0"/>
          </a:p>
          <a:p>
            <a:pPr lvl="1"/>
            <a:endParaRPr lang="en-US" dirty="0"/>
          </a:p>
          <a:p>
            <a:endParaRPr lang="cs-CZ" dirty="0"/>
          </a:p>
          <a:p>
            <a:pPr lvl="1"/>
            <a:endParaRPr lang="en-US" dirty="0"/>
          </a:p>
        </p:txBody>
      </p:sp>
      <p:pic>
        <p:nvPicPr>
          <p:cNvPr id="1027" name="Picture 3" descr="D:\Documents\Obrazky\algtest_al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12976"/>
            <a:ext cx="8028384" cy="357637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spTree>
    <p:extLst>
      <p:ext uri="{BB962C8B-B14F-4D97-AF65-F5344CB8AC3E}">
        <p14:creationId xmlns:p14="http://schemas.microsoft.com/office/powerpoint/2010/main" val="339548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is the typical performance?</a:t>
            </a:r>
          </a:p>
        </p:txBody>
      </p:sp>
      <p:sp>
        <p:nvSpPr>
          <p:cNvPr id="3" name="Zástupný symbol pro obsah 2"/>
          <p:cNvSpPr>
            <a:spLocks noGrp="1"/>
          </p:cNvSpPr>
          <p:nvPr>
            <p:ph idx="1"/>
          </p:nvPr>
        </p:nvSpPr>
        <p:spPr/>
        <p:txBody>
          <a:bodyPr/>
          <a:lstStyle/>
          <a:p>
            <a:r>
              <a:rPr lang="en-GB" dirty="0"/>
              <a:t>Hardware differ significantly</a:t>
            </a:r>
          </a:p>
          <a:p>
            <a:pPr lvl="1"/>
            <a:r>
              <a:rPr lang="en-GB" dirty="0"/>
              <a:t>Clock multiplier, memory speed, crypto coprocessor…</a:t>
            </a:r>
          </a:p>
          <a:p>
            <a:r>
              <a:rPr lang="en-GB" dirty="0"/>
              <a:t>Typical speed of operation is:</a:t>
            </a:r>
          </a:p>
          <a:p>
            <a:pPr lvl="1"/>
            <a:r>
              <a:rPr lang="en-GB" dirty="0"/>
              <a:t>Milliseconds (RNG, symmetric crypto, hash)</a:t>
            </a:r>
          </a:p>
          <a:p>
            <a:pPr lvl="1"/>
            <a:r>
              <a:rPr lang="en-GB" dirty="0"/>
              <a:t>Tens of milliseconds (transfer data in/out)</a:t>
            </a:r>
          </a:p>
          <a:p>
            <a:pPr lvl="1"/>
            <a:r>
              <a:rPr lang="en-GB" dirty="0"/>
              <a:t>Hundreds of millisecond (asymmetric crypto)</a:t>
            </a:r>
          </a:p>
          <a:p>
            <a:pPr lvl="1"/>
            <a:r>
              <a:rPr lang="en-GB" dirty="0"/>
              <a:t>Seconds (RSA </a:t>
            </a:r>
            <a:r>
              <a:rPr lang="en-GB" dirty="0" err="1"/>
              <a:t>keypair</a:t>
            </a:r>
            <a:r>
              <a:rPr lang="en-GB" dirty="0"/>
              <a:t> generation)</a:t>
            </a:r>
          </a:p>
          <a:p>
            <a:r>
              <a:rPr lang="en-GB" dirty="0"/>
              <a:t>Operation may consists from multiple steps</a:t>
            </a:r>
          </a:p>
          <a:p>
            <a:pPr lvl="1"/>
            <a:r>
              <a:rPr lang="en-GB" dirty="0"/>
              <a:t>Transmit data, prepare key, prepare engine, encrypt</a:t>
            </a:r>
          </a:p>
          <a:p>
            <a:pPr lvl="1"/>
            <a:r>
              <a:rPr lang="en-GB" dirty="0">
                <a:sym typeface="Symbol" panose="05050102010706020507" pitchFamily="18" charset="2"/>
              </a:rPr>
              <a:t> additional performance penalty</a:t>
            </a:r>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5" name="Obrázek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12" y="4831010"/>
            <a:ext cx="977206" cy="977206"/>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26</a:t>
            </a:fld>
            <a:endParaRPr lang="cs-CZ" dirty="0"/>
          </a:p>
        </p:txBody>
      </p:sp>
    </p:spTree>
    <p:extLst>
      <p:ext uri="{BB962C8B-B14F-4D97-AF65-F5344CB8AC3E}">
        <p14:creationId xmlns:p14="http://schemas.microsoft.com/office/powerpoint/2010/main" val="36129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tables for common cards</a:t>
            </a:r>
          </a:p>
        </p:txBody>
      </p:sp>
      <p:sp>
        <p:nvSpPr>
          <p:cNvPr id="3" name="Zástupný symbol pro obsah 2"/>
          <p:cNvSpPr>
            <a:spLocks noGrp="1"/>
          </p:cNvSpPr>
          <p:nvPr>
            <p:ph idx="1"/>
          </p:nvPr>
        </p:nvSpPr>
        <p:spPr/>
        <p:txBody>
          <a:bodyPr/>
          <a:lstStyle/>
          <a:p>
            <a:r>
              <a:rPr lang="en-GB" dirty="0"/>
              <a:t>Visit </a:t>
            </a:r>
            <a:r>
              <a:rPr lang="en-GB" dirty="0">
                <a:hlinkClick r:id="rId2"/>
              </a:rPr>
              <a:t>https://jcalgtest.org</a:t>
            </a:r>
            <a:endParaRPr lang="en-GB" dirty="0"/>
          </a:p>
          <a:p>
            <a:endParaRPr lang="en-GB" dirty="0"/>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27</a:t>
            </a:fld>
            <a:endParaRPr lang="cs-CZ"/>
          </a:p>
        </p:txBody>
      </p:sp>
      <p:sp>
        <p:nvSpPr>
          <p:cNvPr id="5" name="Zástupný symbol pro zápatí 4"/>
          <p:cNvSpPr>
            <a:spLocks noGrp="1"/>
          </p:cNvSpPr>
          <p:nvPr>
            <p:ph type="ftr" sz="quarter" idx="12"/>
          </p:nvPr>
        </p:nvSpPr>
        <p:spPr/>
        <p:txBody>
          <a:bodyPr/>
          <a:lstStyle/>
          <a:p>
            <a:r>
              <a:rPr lang="en-GB"/>
              <a:t>| PV204 Smart cards</a:t>
            </a:r>
            <a:endParaRPr lang="cs-CZ"/>
          </a:p>
        </p:txBody>
      </p:sp>
      <p:pic>
        <p:nvPicPr>
          <p:cNvPr id="6" name="Obrázek 5"/>
          <p:cNvPicPr>
            <a:picLocks noChangeAspect="1"/>
          </p:cNvPicPr>
          <p:nvPr/>
        </p:nvPicPr>
        <p:blipFill>
          <a:blip r:embed="rId3"/>
          <a:stretch>
            <a:fillRect/>
          </a:stretch>
        </p:blipFill>
        <p:spPr>
          <a:xfrm>
            <a:off x="-36512" y="2627021"/>
            <a:ext cx="9257978" cy="3682299"/>
          </a:xfrm>
          <a:prstGeom prst="rect">
            <a:avLst/>
          </a:prstGeom>
        </p:spPr>
      </p:pic>
      <p:sp>
        <p:nvSpPr>
          <p:cNvPr id="7" name="TextBox 3"/>
          <p:cNvSpPr txBox="1"/>
          <p:nvPr/>
        </p:nvSpPr>
        <p:spPr>
          <a:xfrm>
            <a:off x="6876256" y="76282"/>
            <a:ext cx="2121093" cy="369332"/>
          </a:xfrm>
          <a:prstGeom prst="rect">
            <a:avLst/>
          </a:prstGeom>
          <a:noFill/>
        </p:spPr>
        <p:txBody>
          <a:bodyPr wrap="none" rtlCol="0">
            <a:spAutoFit/>
          </a:bodyPr>
          <a:lstStyle/>
          <a:p>
            <a:r>
              <a:rPr lang="en-GB" dirty="0">
                <a:solidFill>
                  <a:schemeClr val="bg1"/>
                </a:solidFill>
              </a:rPr>
              <a:t>https://jcalgtest.org</a:t>
            </a:r>
          </a:p>
        </p:txBody>
      </p:sp>
    </p:spTree>
    <p:extLst>
      <p:ext uri="{BB962C8B-B14F-4D97-AF65-F5344CB8AC3E}">
        <p14:creationId xmlns:p14="http://schemas.microsoft.com/office/powerpoint/2010/main" val="276216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with variable data lengths</a:t>
            </a:r>
          </a:p>
        </p:txBody>
      </p:sp>
      <p:sp>
        <p:nvSpPr>
          <p:cNvPr id="3" name="Zástupný symbol pro obsah 2"/>
          <p:cNvSpPr>
            <a:spLocks noGrp="1"/>
          </p:cNvSpPr>
          <p:nvPr>
            <p:ph idx="1"/>
          </p:nvPr>
        </p:nvSpPr>
        <p:spPr/>
        <p:txBody>
          <a:bodyPr/>
          <a:lstStyle/>
          <a:p>
            <a:endParaRPr lang="en-GB"/>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28</a:t>
            </a:fld>
            <a:endParaRPr lang="cs-CZ"/>
          </a:p>
        </p:txBody>
      </p:sp>
      <p:sp>
        <p:nvSpPr>
          <p:cNvPr id="5" name="Zástupný symbol pro zápatí 4"/>
          <p:cNvSpPr>
            <a:spLocks noGrp="1"/>
          </p:cNvSpPr>
          <p:nvPr>
            <p:ph type="ftr" sz="quarter" idx="12"/>
          </p:nvPr>
        </p:nvSpPr>
        <p:spPr/>
        <p:txBody>
          <a:bodyPr/>
          <a:lstStyle/>
          <a:p>
            <a:r>
              <a:rPr lang="en-GB"/>
              <a:t>| PV204 Smart cards</a:t>
            </a:r>
            <a:endParaRPr lang="cs-CZ"/>
          </a:p>
        </p:txBody>
      </p:sp>
      <p:pic>
        <p:nvPicPr>
          <p:cNvPr id="6" name="Obrázek 5"/>
          <p:cNvPicPr>
            <a:picLocks noChangeAspect="1"/>
          </p:cNvPicPr>
          <p:nvPr/>
        </p:nvPicPr>
        <p:blipFill>
          <a:blip r:embed="rId2"/>
          <a:stretch>
            <a:fillRect/>
          </a:stretch>
        </p:blipFill>
        <p:spPr>
          <a:xfrm>
            <a:off x="0" y="1644129"/>
            <a:ext cx="8676456" cy="4872002"/>
          </a:xfrm>
          <a:prstGeom prst="rect">
            <a:avLst/>
          </a:prstGeom>
        </p:spPr>
      </p:pic>
      <p:sp>
        <p:nvSpPr>
          <p:cNvPr id="8" name="Ohnutý roh 7"/>
          <p:cNvSpPr/>
          <p:nvPr/>
        </p:nvSpPr>
        <p:spPr>
          <a:xfrm>
            <a:off x="3779912" y="4900608"/>
            <a:ext cx="5204714" cy="1368152"/>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Limited memory and resources </a:t>
            </a:r>
          </a:p>
          <a:p>
            <a:pPr algn="ctr"/>
            <a:r>
              <a:rPr lang="en-GB" sz="2400" dirty="0">
                <a:solidFill>
                  <a:schemeClr val="tx1"/>
                </a:solidFill>
              </a:rPr>
              <a:t>may cause non-linear dependency on a processed data length</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706" y="5159295"/>
            <a:ext cx="977206" cy="977206"/>
          </a:xfrm>
          <a:prstGeom prst="rect">
            <a:avLst/>
          </a:prstGeom>
        </p:spPr>
      </p:pic>
      <p:sp>
        <p:nvSpPr>
          <p:cNvPr id="10" name="TextBox 3"/>
          <p:cNvSpPr txBox="1"/>
          <p:nvPr/>
        </p:nvSpPr>
        <p:spPr>
          <a:xfrm>
            <a:off x="6876256" y="76282"/>
            <a:ext cx="2121093" cy="369332"/>
          </a:xfrm>
          <a:prstGeom prst="rect">
            <a:avLst/>
          </a:prstGeom>
          <a:noFill/>
        </p:spPr>
        <p:txBody>
          <a:bodyPr wrap="none" rtlCol="0">
            <a:spAutoFit/>
          </a:bodyPr>
          <a:lstStyle/>
          <a:p>
            <a:r>
              <a:rPr lang="en-GB" dirty="0">
                <a:solidFill>
                  <a:schemeClr val="bg1"/>
                </a:solidFill>
              </a:rPr>
              <a:t>https://jcalgtest.org</a:t>
            </a:r>
          </a:p>
        </p:txBody>
      </p:sp>
    </p:spTree>
    <p:extLst>
      <p:ext uri="{BB962C8B-B14F-4D97-AF65-F5344CB8AC3E}">
        <p14:creationId xmlns:p14="http://schemas.microsoft.com/office/powerpoint/2010/main" val="12722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a:t>Smart card management</a:t>
            </a:r>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29</a:t>
            </a:fld>
            <a:endParaRPr lang="cs-CZ" dirty="0"/>
          </a:p>
        </p:txBody>
      </p:sp>
    </p:spTree>
    <p:extLst>
      <p:ext uri="{BB962C8B-B14F-4D97-AF65-F5344CB8AC3E}">
        <p14:creationId xmlns:p14="http://schemas.microsoft.com/office/powerpoint/2010/main" val="111434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Mind path for lecture</a:t>
            </a:r>
          </a:p>
        </p:txBody>
      </p:sp>
      <p:sp>
        <p:nvSpPr>
          <p:cNvPr id="3" name="Zástupný symbol pro obsah 2"/>
          <p:cNvSpPr>
            <a:spLocks noGrp="1"/>
          </p:cNvSpPr>
          <p:nvPr>
            <p:ph idx="1"/>
          </p:nvPr>
        </p:nvSpPr>
        <p:spPr/>
        <p:txBody>
          <a:bodyPr/>
          <a:lstStyle/>
          <a:p>
            <a:r>
              <a:rPr lang="en-GB" sz="1600" dirty="0"/>
              <a:t>Smart cards are typical example of secure element </a:t>
            </a:r>
            <a:r>
              <a:rPr lang="en-GB" sz="1600" dirty="0">
                <a:sym typeface="Symbol" panose="05050102010706020507" pitchFamily="18" charset="2"/>
              </a:rPr>
              <a:t> what smart card can be  what smart card is capable of</a:t>
            </a:r>
          </a:p>
          <a:p>
            <a:r>
              <a:rPr lang="en-GB" sz="1600" dirty="0">
                <a:sym typeface="Symbol" panose="05050102010706020507" pitchFamily="18" charset="2"/>
              </a:rPr>
              <a:t>Current variance on cards side  current variance on host side  how smart cards fits into bigger system  </a:t>
            </a:r>
          </a:p>
          <a:p>
            <a:r>
              <a:rPr lang="en-GB" sz="1600" dirty="0">
                <a:sym typeface="Symbol" panose="05050102010706020507" pitchFamily="18" charset="2"/>
              </a:rPr>
              <a:t>How to communicate with cards </a:t>
            </a:r>
          </a:p>
          <a:p>
            <a:pPr lvl="1"/>
            <a:r>
              <a:rPr lang="en-GB" sz="1400" dirty="0">
                <a:sym typeface="Symbol" panose="05050102010706020507" pitchFamily="18" charset="2"/>
              </a:rPr>
              <a:t>Contact (ISO7816-2) / contactless (ISO/IEC 14443)</a:t>
            </a:r>
          </a:p>
          <a:p>
            <a:pPr lvl="1"/>
            <a:r>
              <a:rPr lang="en-GB" sz="1400" dirty="0">
                <a:sym typeface="Symbol" panose="05050102010706020507" pitchFamily="18" charset="2"/>
              </a:rPr>
              <a:t>Low level transmission (T=0/T=1, </a:t>
            </a:r>
            <a:r>
              <a:rPr lang="en-GB" sz="1400" dirty="0"/>
              <a:t>ISO 7816-4</a:t>
            </a:r>
            <a:r>
              <a:rPr lang="en-GB" sz="1400" dirty="0">
                <a:sym typeface="Symbol" panose="05050102010706020507" pitchFamily="18" charset="2"/>
              </a:rPr>
              <a:t>)</a:t>
            </a:r>
          </a:p>
          <a:p>
            <a:pPr lvl="1"/>
            <a:r>
              <a:rPr lang="en-GB" sz="1400" dirty="0">
                <a:sym typeface="Symbol" panose="05050102010706020507" pitchFamily="18" charset="2"/>
              </a:rPr>
              <a:t>Logical packets (APDU)</a:t>
            </a:r>
          </a:p>
          <a:p>
            <a:pPr lvl="1"/>
            <a:r>
              <a:rPr lang="en-GB" sz="1400" dirty="0">
                <a:sym typeface="Symbol" panose="05050102010706020507" pitchFamily="18" charset="2"/>
              </a:rPr>
              <a:t>Standardized API on card (</a:t>
            </a:r>
            <a:r>
              <a:rPr lang="en-GB" sz="1400" dirty="0" err="1">
                <a:sym typeface="Symbol" panose="05050102010706020507" pitchFamily="18" charset="2"/>
              </a:rPr>
              <a:t>OpenPlatform</a:t>
            </a:r>
            <a:r>
              <a:rPr lang="en-GB" sz="1400" dirty="0">
                <a:sym typeface="Symbol" panose="05050102010706020507" pitchFamily="18" charset="2"/>
              </a:rPr>
              <a:t>, PIV, </a:t>
            </a:r>
            <a:r>
              <a:rPr lang="en-GB" sz="1400" dirty="0" err="1">
                <a:sym typeface="Symbol" panose="05050102010706020507" pitchFamily="18" charset="2"/>
              </a:rPr>
              <a:t>OpenPGP</a:t>
            </a:r>
            <a:r>
              <a:rPr lang="en-GB" sz="1400" dirty="0">
                <a:sym typeface="Symbol" panose="05050102010706020507" pitchFamily="18" charset="2"/>
              </a:rPr>
              <a:t>, </a:t>
            </a:r>
            <a:r>
              <a:rPr lang="en-GB" sz="1400" dirty="0" err="1">
                <a:sym typeface="Symbol" panose="05050102010706020507" pitchFamily="18" charset="2"/>
              </a:rPr>
              <a:t>ePassport</a:t>
            </a:r>
            <a:r>
              <a:rPr lang="en-GB" sz="1400" dirty="0">
                <a:sym typeface="Symbol" panose="05050102010706020507" pitchFamily="18" charset="2"/>
              </a:rPr>
              <a:t>)</a:t>
            </a:r>
          </a:p>
          <a:p>
            <a:pPr lvl="1"/>
            <a:r>
              <a:rPr lang="en-GB" sz="1400" dirty="0">
                <a:sym typeface="Symbol" panose="05050102010706020507" pitchFamily="18" charset="2"/>
              </a:rPr>
              <a:t>Standardized API on host (PC/SC, PKCS#11/15)</a:t>
            </a:r>
          </a:p>
          <a:p>
            <a:pPr lvl="1"/>
            <a:r>
              <a:rPr lang="en-GB" sz="1400" dirty="0">
                <a:sym typeface="Symbol" panose="05050102010706020507" pitchFamily="18" charset="2"/>
              </a:rPr>
              <a:t>Secure channel with card (</a:t>
            </a:r>
            <a:r>
              <a:rPr lang="en-GB" sz="1400" dirty="0" err="1">
                <a:sym typeface="Symbol" panose="05050102010706020507" pitchFamily="18" charset="2"/>
              </a:rPr>
              <a:t>OpenPlatform</a:t>
            </a:r>
            <a:r>
              <a:rPr lang="en-GB" sz="1400" dirty="0">
                <a:sym typeface="Symbol" panose="05050102010706020507" pitchFamily="18" charset="2"/>
              </a:rPr>
              <a:t> SCP’03, BAC, EAC)</a:t>
            </a:r>
          </a:p>
          <a:p>
            <a:r>
              <a:rPr lang="en-GB" sz="1800" dirty="0">
                <a:sym typeface="Symbol" panose="05050102010706020507" pitchFamily="18" charset="2"/>
              </a:rPr>
              <a:t>What are cards capable of – supported algorithms, speed</a:t>
            </a:r>
          </a:p>
          <a:p>
            <a:r>
              <a:rPr lang="en-GB" sz="1800" dirty="0">
                <a:sym typeface="Symbol" panose="05050102010706020507" pitchFamily="18" charset="2"/>
              </a:rPr>
              <a:t>What </a:t>
            </a:r>
            <a:r>
              <a:rPr lang="en-GB" sz="1800" dirty="0" err="1">
                <a:sym typeface="Symbol" panose="05050102010706020507" pitchFamily="18" charset="2"/>
              </a:rPr>
              <a:t>sc</a:t>
            </a:r>
            <a:r>
              <a:rPr lang="en-GB" sz="1800" dirty="0">
                <a:sym typeface="Symbol" panose="05050102010706020507" pitchFamily="18" charset="2"/>
              </a:rPr>
              <a:t> can be used for</a:t>
            </a:r>
          </a:p>
          <a:p>
            <a:pPr lvl="1"/>
            <a:r>
              <a:rPr lang="en-GB" sz="1400" dirty="0">
                <a:sym typeface="Symbol" panose="05050102010706020507" pitchFamily="18" charset="2"/>
              </a:rPr>
              <a:t>Digital signatures – generate and use private key (+ attacks), key encryption on card</a:t>
            </a:r>
          </a:p>
          <a:p>
            <a:pPr lvl="1"/>
            <a:r>
              <a:rPr lang="en-GB" sz="1400" dirty="0">
                <a:sym typeface="Symbol" panose="05050102010706020507" pitchFamily="18" charset="2"/>
              </a:rPr>
              <a:t>Two-factor authentication, access control (challenge-response protocol) (+attacks)</a:t>
            </a:r>
          </a:p>
          <a:p>
            <a:pPr lvl="1"/>
            <a:r>
              <a:rPr lang="en-GB" sz="1400" dirty="0">
                <a:sym typeface="Symbol" panose="05050102010706020507" pitchFamily="18" charset="2"/>
              </a:rPr>
              <a:t>Secure environment (code protection, trusted element - tokenization) (+attacks)</a:t>
            </a:r>
          </a:p>
          <a:p>
            <a:pPr lvl="1"/>
            <a:endParaRPr lang="en-GB" sz="1400" dirty="0">
              <a:sym typeface="Symbol" panose="05050102010706020507" pitchFamily="18" charset="2"/>
            </a:endParaRPr>
          </a:p>
          <a:p>
            <a:endParaRPr lang="en-GB" sz="1800" dirty="0">
              <a:sym typeface="Symbol" panose="05050102010706020507" pitchFamily="18" charset="2"/>
            </a:endParaRPr>
          </a:p>
          <a:p>
            <a:endParaRPr lang="en-GB" sz="16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a:t>
            </a:fld>
            <a:endParaRPr lang="cs-CZ" dirty="0"/>
          </a:p>
        </p:txBody>
      </p:sp>
    </p:spTree>
    <p:extLst>
      <p:ext uri="{BB962C8B-B14F-4D97-AF65-F5344CB8AC3E}">
        <p14:creationId xmlns:p14="http://schemas.microsoft.com/office/powerpoint/2010/main" val="394880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Motivation</a:t>
            </a:r>
          </a:p>
        </p:txBody>
      </p:sp>
      <p:sp>
        <p:nvSpPr>
          <p:cNvPr id="3" name="Zástupný symbol pro obsah 2"/>
          <p:cNvSpPr>
            <a:spLocks noGrp="1"/>
          </p:cNvSpPr>
          <p:nvPr>
            <p:ph idx="1"/>
          </p:nvPr>
        </p:nvSpPr>
        <p:spPr/>
        <p:txBody>
          <a:bodyPr/>
          <a:lstStyle/>
          <a:p>
            <a:r>
              <a:rPr lang="en-GB" dirty="0"/>
              <a:t>How to upload, install and remove applications?</a:t>
            </a:r>
          </a:p>
          <a:p>
            <a:r>
              <a:rPr lang="en-GB" dirty="0"/>
              <a:t>Who should be allowed to upload/remove apps?</a:t>
            </a:r>
          </a:p>
          <a:p>
            <a:r>
              <a:rPr lang="en-GB" dirty="0"/>
              <a:t>What if multiple mutually distrusting apps on card?</a:t>
            </a:r>
          </a:p>
          <a:p>
            <a:r>
              <a:rPr lang="en-GB" dirty="0"/>
              <a:t>How to update application in already issued card?</a:t>
            </a:r>
          </a:p>
          <a:p>
            <a:endParaRPr lang="en-GB" dirty="0"/>
          </a:p>
          <a:p>
            <a:r>
              <a:rPr lang="en-GB" dirty="0"/>
              <a:t>Need for cross-platform interoperable standard</a:t>
            </a:r>
          </a:p>
          <a:p>
            <a:pPr lvl="1"/>
            <a:r>
              <a:rPr lang="en-GB" dirty="0"/>
              <a:t>Many manufactures and platform providers</a:t>
            </a:r>
          </a:p>
          <a:p>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30</a:t>
            </a:fld>
            <a:endParaRPr lang="cs-CZ" dirty="0"/>
          </a:p>
        </p:txBody>
      </p:sp>
    </p:spTree>
    <p:extLst>
      <p:ext uri="{BB962C8B-B14F-4D97-AF65-F5344CB8AC3E}">
        <p14:creationId xmlns:p14="http://schemas.microsoft.com/office/powerpoint/2010/main" val="33690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a:t>Globalplatform</a:t>
            </a:r>
            <a:endParaRPr lang="en-US" altLang="cs-CZ" dirty="0"/>
          </a:p>
        </p:txBody>
      </p:sp>
      <p:sp>
        <p:nvSpPr>
          <p:cNvPr id="2" name="Zástupný symbol pro text 1"/>
          <p:cNvSpPr>
            <a:spLocks noGrp="1"/>
          </p:cNvSpPr>
          <p:nvPr>
            <p:ph type="body" idx="1"/>
          </p:nvPr>
        </p:nvSpPr>
        <p:spPr/>
        <p:txBody>
          <a:bodyPr/>
          <a:lstStyle/>
          <a:p>
            <a:endParaRPr lang="en-GB" dirty="0"/>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72946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31</a:t>
            </a:fld>
            <a:endParaRPr lang="cs-CZ" dirty="0"/>
          </a:p>
        </p:txBody>
      </p:sp>
    </p:spTree>
    <p:extLst>
      <p:ext uri="{BB962C8B-B14F-4D97-AF65-F5344CB8AC3E}">
        <p14:creationId xmlns:p14="http://schemas.microsoft.com/office/powerpoint/2010/main" val="21105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GlobalPlatform</a:t>
            </a:r>
            <a:endParaRPr lang="en-GB" dirty="0"/>
          </a:p>
        </p:txBody>
      </p:sp>
      <p:sp>
        <p:nvSpPr>
          <p:cNvPr id="3" name="Zástupný symbol pro obsah 2"/>
          <p:cNvSpPr>
            <a:spLocks noGrp="1"/>
          </p:cNvSpPr>
          <p:nvPr>
            <p:ph idx="1"/>
          </p:nvPr>
        </p:nvSpPr>
        <p:spPr/>
        <p:txBody>
          <a:bodyPr/>
          <a:lstStyle/>
          <a:p>
            <a:r>
              <a:rPr lang="en-GB" dirty="0"/>
              <a:t>Specification of API for card administration</a:t>
            </a:r>
          </a:p>
          <a:p>
            <a:pPr lvl="1"/>
            <a:r>
              <a:rPr lang="en-GB" dirty="0"/>
              <a:t>Upload/install/delete applications</a:t>
            </a:r>
          </a:p>
          <a:p>
            <a:pPr lvl="1"/>
            <a:r>
              <a:rPr lang="en-GB" dirty="0"/>
              <a:t>Card lifecycle management</a:t>
            </a:r>
          </a:p>
          <a:p>
            <a:pPr lvl="1"/>
            <a:r>
              <a:rPr lang="en-GB" dirty="0"/>
              <a:t>Card security management</a:t>
            </a:r>
          </a:p>
          <a:p>
            <a:pPr lvl="1"/>
            <a:r>
              <a:rPr lang="en-GB" dirty="0"/>
              <a:t>Security mechanisms and protocols</a:t>
            </a:r>
          </a:p>
          <a:p>
            <a:r>
              <a:rPr lang="en-GB" dirty="0"/>
              <a:t>Newest is </a:t>
            </a:r>
            <a:r>
              <a:rPr lang="en-GB" dirty="0" err="1"/>
              <a:t>GlobalPlatform</a:t>
            </a:r>
            <a:r>
              <a:rPr lang="en-GB" dirty="0"/>
              <a:t> Card Specification v2.3</a:t>
            </a:r>
          </a:p>
          <a:p>
            <a:pPr lvl="1"/>
            <a:r>
              <a:rPr lang="en-GB" dirty="0"/>
              <a:t>December 2015</a:t>
            </a:r>
          </a:p>
          <a:p>
            <a:pPr lvl="1"/>
            <a:r>
              <a:rPr lang="en-GB" dirty="0"/>
              <a:t>Previous versions also frequently used</a:t>
            </a:r>
          </a:p>
          <a:p>
            <a:pPr lvl="1"/>
            <a:r>
              <a:rPr lang="en-GB" dirty="0">
                <a:hlinkClick r:id="rId2"/>
              </a:rPr>
              <a:t>http://www.globalplatform.org/specificationscard.asp</a:t>
            </a:r>
            <a:endParaRPr lang="en-GB" dirty="0"/>
          </a:p>
          <a:p>
            <a:pPr lvl="1"/>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26" y="737865"/>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32</a:t>
            </a:fld>
            <a:endParaRPr lang="cs-CZ" dirty="0"/>
          </a:p>
        </p:txBody>
      </p:sp>
    </p:spTree>
    <p:extLst>
      <p:ext uri="{BB962C8B-B14F-4D97-AF65-F5344CB8AC3E}">
        <p14:creationId xmlns:p14="http://schemas.microsoft.com/office/powerpoint/2010/main" val="38803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129" y="3740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a:t>GlobalPlatform – main terms</a:t>
            </a:r>
            <a:endParaRPr lang="cs-CZ" dirty="0"/>
          </a:p>
        </p:txBody>
      </p:sp>
      <p:sp>
        <p:nvSpPr>
          <p:cNvPr id="3" name="Zástupný symbol pro obsah 2"/>
          <p:cNvSpPr>
            <a:spLocks noGrp="1"/>
          </p:cNvSpPr>
          <p:nvPr>
            <p:ph idx="1"/>
          </p:nvPr>
        </p:nvSpPr>
        <p:spPr>
          <a:xfrm>
            <a:off x="503238" y="1871663"/>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a:t>Card Manager (CM)</a:t>
            </a:r>
          </a:p>
          <a:p>
            <a:pPr lvl="1"/>
            <a:r>
              <a:rPr lang="en-US" sz="2000" dirty="0"/>
              <a:t>Special card component responsible for administration and card system service functions (cannot be removed)</a:t>
            </a:r>
          </a:p>
          <a:p>
            <a:r>
              <a:rPr lang="en-US" sz="2400" dirty="0"/>
              <a:t>Security Domain (SD)</a:t>
            </a:r>
          </a:p>
          <a:p>
            <a:pPr lvl="1"/>
            <a:r>
              <a:rPr lang="en-US" sz="2000" dirty="0"/>
              <a:t>Logically separated area on card with own access control</a:t>
            </a:r>
          </a:p>
          <a:p>
            <a:pPr lvl="1"/>
            <a:r>
              <a:rPr lang="en-US" sz="2000" dirty="0"/>
              <a:t>Enforced by different authentication keys</a:t>
            </a:r>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13" name="AutoShape 16"/>
          <p:cNvSpPr>
            <a:spLocks noChangeArrowheads="1"/>
          </p:cNvSpPr>
          <p:nvPr/>
        </p:nvSpPr>
        <p:spPr bwMode="auto">
          <a:xfrm>
            <a:off x="6141699" y="71321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7668344" y="71321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8" name="AutoShape 20"/>
          <p:cNvSpPr>
            <a:spLocks noChangeArrowheads="1"/>
          </p:cNvSpPr>
          <p:nvPr/>
        </p:nvSpPr>
        <p:spPr bwMode="auto">
          <a:xfrm>
            <a:off x="6163434" y="11663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Card Manager</a:t>
            </a:r>
            <a:endParaRPr lang="cs-CZ" altLang="cs-CZ" b="0" dirty="0"/>
          </a:p>
        </p:txBody>
      </p:sp>
      <p:pic>
        <p:nvPicPr>
          <p:cNvPr id="19" name="Picture 5" descr="D:\Documents\Obrázky\is2\Key-icon.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7127441" y="73340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8662808" y="72107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spTree>
    <p:extLst>
      <p:ext uri="{BB962C8B-B14F-4D97-AF65-F5344CB8AC3E}">
        <p14:creationId xmlns:p14="http://schemas.microsoft.com/office/powerpoint/2010/main" val="20047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129" y="3740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6141699" y="71321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6227175" y="135443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2</a:t>
            </a:r>
            <a:endParaRPr lang="cs-CZ" altLang="cs-CZ" b="0" dirty="0"/>
          </a:p>
        </p:txBody>
      </p:sp>
      <p:sp>
        <p:nvSpPr>
          <p:cNvPr id="9" name="AutoShape 16"/>
          <p:cNvSpPr>
            <a:spLocks noChangeArrowheads="1"/>
          </p:cNvSpPr>
          <p:nvPr/>
        </p:nvSpPr>
        <p:spPr bwMode="auto">
          <a:xfrm>
            <a:off x="7668344" y="71321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0" name="AutoShape 17"/>
          <p:cNvSpPr>
            <a:spLocks noChangeArrowheads="1"/>
          </p:cNvSpPr>
          <p:nvPr/>
        </p:nvSpPr>
        <p:spPr bwMode="auto">
          <a:xfrm>
            <a:off x="6300192" y="15570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1</a:t>
            </a:r>
            <a:endParaRPr lang="cs-CZ" altLang="cs-CZ" b="0" dirty="0"/>
          </a:p>
        </p:txBody>
      </p:sp>
      <p:sp>
        <p:nvSpPr>
          <p:cNvPr id="11" name="AutoShape 17"/>
          <p:cNvSpPr>
            <a:spLocks noChangeArrowheads="1"/>
          </p:cNvSpPr>
          <p:nvPr/>
        </p:nvSpPr>
        <p:spPr bwMode="auto">
          <a:xfrm>
            <a:off x="7731627" y="1413024"/>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3</a:t>
            </a:r>
            <a:endParaRPr lang="cs-CZ" altLang="cs-CZ" b="0" dirty="0"/>
          </a:p>
        </p:txBody>
      </p:sp>
      <p:sp>
        <p:nvSpPr>
          <p:cNvPr id="12" name="AutoShape 20"/>
          <p:cNvSpPr>
            <a:spLocks noChangeArrowheads="1"/>
          </p:cNvSpPr>
          <p:nvPr/>
        </p:nvSpPr>
        <p:spPr bwMode="auto">
          <a:xfrm>
            <a:off x="6163434" y="11663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Card Manager</a:t>
            </a:r>
            <a:endParaRPr lang="cs-CZ" altLang="cs-CZ" b="0" dirty="0"/>
          </a:p>
        </p:txBody>
      </p:sp>
      <p:sp>
        <p:nvSpPr>
          <p:cNvPr id="2" name="Nadpis 1"/>
          <p:cNvSpPr>
            <a:spLocks noGrp="1"/>
          </p:cNvSpPr>
          <p:nvPr>
            <p:ph type="title"/>
          </p:nvPr>
        </p:nvSpPr>
        <p:spPr/>
        <p:txBody>
          <a:bodyPr/>
          <a:lstStyle/>
          <a:p>
            <a:r>
              <a:rPr lang="en-US" dirty="0" err="1"/>
              <a:t>GlobalPlatform</a:t>
            </a:r>
            <a:r>
              <a:rPr lang="en-US" dirty="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err="1"/>
              <a:t>apps,data</a:t>
            </a:r>
            <a:r>
              <a:rPr lang="en-US" dirty="0"/>
              <a:t>) Management</a:t>
            </a:r>
          </a:p>
          <a:p>
            <a:pPr lvl="1"/>
            <a:r>
              <a:rPr lang="en-US" dirty="0"/>
              <a:t>Content verification, loading, installation, removal </a:t>
            </a:r>
          </a:p>
          <a:p>
            <a:r>
              <a:rPr lang="en-US" dirty="0"/>
              <a:t>Security Management</a:t>
            </a:r>
          </a:p>
          <a:p>
            <a:pPr lvl="1"/>
            <a:r>
              <a:rPr lang="en-US" dirty="0"/>
              <a:t>Security Domain locking, Application locking</a:t>
            </a:r>
          </a:p>
          <a:p>
            <a:pPr lvl="1"/>
            <a:r>
              <a:rPr lang="en-US" dirty="0"/>
              <a:t>Card locking, Card termination</a:t>
            </a:r>
          </a:p>
          <a:p>
            <a:pPr lvl="1"/>
            <a:r>
              <a:rPr lang="en-US" dirty="0"/>
              <a:t>Application privilege usage, Security Domain privileges</a:t>
            </a:r>
          </a:p>
          <a:p>
            <a:pPr lvl="1"/>
            <a:r>
              <a:rPr lang="en-US" dirty="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Tree>
    <p:extLst>
      <p:ext uri="{BB962C8B-B14F-4D97-AF65-F5344CB8AC3E}">
        <p14:creationId xmlns:p14="http://schemas.microsoft.com/office/powerpoint/2010/main" val="9059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Smart card life cycles</a:t>
            </a:r>
            <a:endParaRPr lang="cs-CZ" dirty="0"/>
          </a:p>
        </p:txBody>
      </p:sp>
      <p:sp>
        <p:nvSpPr>
          <p:cNvPr id="3" name="Zástupný symbol pro obsah 2"/>
          <p:cNvSpPr>
            <a:spLocks noGrp="1"/>
          </p:cNvSpPr>
          <p:nvPr>
            <p:ph idx="1"/>
          </p:nvPr>
        </p:nvSpPr>
        <p:spPr/>
        <p:txBody>
          <a:bodyPr/>
          <a:lstStyle/>
          <a:p>
            <a:r>
              <a:rPr lang="en-US" sz="2400" dirty="0"/>
              <a:t>The smart card passes various logical life cycle states between manufacture and final destruction</a:t>
            </a:r>
          </a:p>
          <a:p>
            <a:r>
              <a:rPr lang="en-US" sz="2400" dirty="0"/>
              <a:t>Life cycle states define which operations can be performed with the card</a:t>
            </a:r>
          </a:p>
          <a:p>
            <a:r>
              <a:rPr lang="en-US" sz="2400" dirty="0"/>
              <a:t>The card Life Cycle States OP_READY and INITIALIZED are intended for use during the Pre-Issuance phases of the card’s life. </a:t>
            </a:r>
          </a:p>
          <a:p>
            <a:r>
              <a:rPr lang="en-US" sz="2400" dirty="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spTree>
    <p:extLst>
      <p:ext uri="{BB962C8B-B14F-4D97-AF65-F5344CB8AC3E}">
        <p14:creationId xmlns:p14="http://schemas.microsoft.com/office/powerpoint/2010/main" val="2698247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 life cycles</a:t>
            </a:r>
            <a:endParaRPr lang="cs-CZ" dirty="0"/>
          </a:p>
        </p:txBody>
      </p:sp>
      <p:sp>
        <p:nvSpPr>
          <p:cNvPr id="3" name="Zástupný symbol pro obsah 2"/>
          <p:cNvSpPr>
            <a:spLocks noGrp="1"/>
          </p:cNvSpPr>
          <p:nvPr>
            <p:ph idx="1"/>
          </p:nvPr>
        </p:nvSpPr>
        <p:spPr/>
        <p:txBody>
          <a:bodyPr/>
          <a:lstStyle/>
          <a:p>
            <a:r>
              <a:rPr lang="en-US" sz="2000"/>
              <a:t>OP_READY – card </a:t>
            </a:r>
            <a:r>
              <a:rPr lang="en-US" sz="2000" dirty="0"/>
              <a:t>is ready for uploading of key diversification data, any application and issuer specific structures.</a:t>
            </a:r>
          </a:p>
          <a:p>
            <a:r>
              <a:rPr lang="en-US" sz="2000" dirty="0"/>
              <a:t>INITIALIZED – card is fully prepared but not yet issued to card holder.</a:t>
            </a:r>
          </a:p>
          <a:p>
            <a:r>
              <a:rPr lang="en-US" sz="2000" dirty="0"/>
              <a:t>SECURED – card is issued to card holder. Card management is possible only throw Security domain in secure sense (installation of signed applets etc.).</a:t>
            </a:r>
          </a:p>
          <a:p>
            <a:r>
              <a:rPr lang="en-US" sz="2000" dirty="0"/>
              <a:t>CARD_LOCKED – card is locked due to some security policy and no data management can be performed. Card can be locked by Security domain and later unlocked as well (switch back to SECURED state).</a:t>
            </a:r>
          </a:p>
          <a:p>
            <a:r>
              <a:rPr lang="en-US" sz="2000" dirty="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Tree>
    <p:extLst>
      <p:ext uri="{BB962C8B-B14F-4D97-AF65-F5344CB8AC3E}">
        <p14:creationId xmlns:p14="http://schemas.microsoft.com/office/powerpoint/2010/main" val="284385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Global Platform APDU commands</a:t>
            </a:r>
            <a:endParaRPr lang="cs-CZ" dirty="0"/>
          </a:p>
        </p:txBody>
      </p:sp>
      <p:sp>
        <p:nvSpPr>
          <p:cNvPr id="3" name="Zástupný symbol pro obsah 2"/>
          <p:cNvSpPr>
            <a:spLocks noGrp="1"/>
          </p:cNvSpPr>
          <p:nvPr>
            <p:ph idx="1"/>
          </p:nvPr>
        </p:nvSpPr>
        <p:spPr/>
        <p:txBody>
          <a:bodyPr/>
          <a:lstStyle/>
          <a:p>
            <a:r>
              <a:rPr lang="cs-CZ" sz="2400" dirty="0"/>
              <a:t>DELETE – </a:t>
            </a:r>
            <a:r>
              <a:rPr lang="cs-CZ" sz="2400" dirty="0" err="1"/>
              <a:t>delete</a:t>
            </a:r>
            <a:r>
              <a:rPr lang="cs-CZ" sz="2400" dirty="0"/>
              <a:t> </a:t>
            </a:r>
            <a:r>
              <a:rPr lang="cs-CZ" sz="2400" dirty="0" err="1"/>
              <a:t>uniquely</a:t>
            </a:r>
            <a:r>
              <a:rPr lang="cs-CZ" sz="2400" dirty="0"/>
              <a:t> </a:t>
            </a:r>
            <a:r>
              <a:rPr lang="cs-CZ" sz="2400" dirty="0" err="1"/>
              <a:t>identifiable</a:t>
            </a:r>
            <a:r>
              <a:rPr lang="cs-CZ" sz="2400" dirty="0"/>
              <a:t> </a:t>
            </a:r>
            <a:r>
              <a:rPr lang="cs-CZ" sz="2400" dirty="0" err="1"/>
              <a:t>object</a:t>
            </a:r>
            <a:r>
              <a:rPr lang="cs-CZ" sz="2400" dirty="0"/>
              <a:t> (</a:t>
            </a:r>
            <a:r>
              <a:rPr lang="cs-CZ" sz="2400" dirty="0" err="1"/>
              <a:t>e.g</a:t>
            </a:r>
            <a:r>
              <a:rPr lang="cs-CZ" sz="2400" dirty="0"/>
              <a:t>. </a:t>
            </a:r>
            <a:r>
              <a:rPr lang="cs-CZ" sz="2400" dirty="0" err="1"/>
              <a:t>JavaCard</a:t>
            </a:r>
            <a:r>
              <a:rPr lang="cs-CZ" sz="2400" dirty="0"/>
              <a:t> applet)</a:t>
            </a:r>
          </a:p>
          <a:p>
            <a:r>
              <a:rPr lang="cs-CZ" sz="2400" dirty="0"/>
              <a:t>STORE_DATA – </a:t>
            </a:r>
            <a:r>
              <a:rPr lang="cs-CZ" sz="2400" dirty="0" err="1"/>
              <a:t>upload</a:t>
            </a:r>
            <a:r>
              <a:rPr lang="cs-CZ" sz="2400" dirty="0"/>
              <a:t> </a:t>
            </a:r>
            <a:r>
              <a:rPr lang="cs-CZ" sz="2400" dirty="0" err="1"/>
              <a:t>content</a:t>
            </a:r>
            <a:r>
              <a:rPr lang="cs-CZ" sz="2400" dirty="0"/>
              <a:t> </a:t>
            </a:r>
            <a:r>
              <a:rPr lang="cs-CZ" sz="2400" dirty="0" err="1"/>
              <a:t>of</a:t>
            </a:r>
            <a:r>
              <a:rPr lang="cs-CZ" sz="2400" dirty="0"/>
              <a:t> single data </a:t>
            </a:r>
            <a:r>
              <a:rPr lang="cs-CZ" sz="2400" dirty="0" err="1"/>
              <a:t>object</a:t>
            </a:r>
            <a:endParaRPr lang="cs-CZ" sz="2400" dirty="0"/>
          </a:p>
          <a:p>
            <a:r>
              <a:rPr lang="cs-CZ" sz="2400" dirty="0"/>
              <a:t>GET_DATA - </a:t>
            </a:r>
            <a:r>
              <a:rPr lang="cs-CZ" sz="2400" dirty="0" err="1"/>
              <a:t>used</a:t>
            </a:r>
            <a:r>
              <a:rPr lang="cs-CZ" sz="2400" dirty="0"/>
              <a:t> to </a:t>
            </a:r>
            <a:r>
              <a:rPr lang="cs-CZ" sz="2400" dirty="0" err="1"/>
              <a:t>retrieve</a:t>
            </a:r>
            <a:r>
              <a:rPr lang="cs-CZ" sz="2400" dirty="0"/>
              <a:t> a single data </a:t>
            </a:r>
            <a:r>
              <a:rPr lang="cs-CZ" sz="2400" dirty="0" err="1"/>
              <a:t>object</a:t>
            </a:r>
            <a:endParaRPr lang="cs-CZ" sz="2400" dirty="0"/>
          </a:p>
          <a:p>
            <a:r>
              <a:rPr lang="cs-CZ" sz="2400" dirty="0"/>
              <a:t>SET_STATUS – set </a:t>
            </a:r>
            <a:r>
              <a:rPr lang="cs-CZ" sz="2400" dirty="0" err="1"/>
              <a:t>Life</a:t>
            </a:r>
            <a:r>
              <a:rPr lang="cs-CZ" sz="2400" dirty="0"/>
              <a:t> </a:t>
            </a:r>
            <a:r>
              <a:rPr lang="cs-CZ" sz="2400" dirty="0" err="1"/>
              <a:t>Cycle</a:t>
            </a:r>
            <a:r>
              <a:rPr lang="cs-CZ" sz="2400" dirty="0"/>
              <a:t> status</a:t>
            </a:r>
          </a:p>
          <a:p>
            <a:r>
              <a:rPr lang="cs-CZ" sz="2400" dirty="0"/>
              <a:t>GET_STATUS – return </a:t>
            </a:r>
            <a:r>
              <a:rPr lang="cs-CZ" sz="2400" dirty="0" err="1"/>
              <a:t>Life</a:t>
            </a:r>
            <a:r>
              <a:rPr lang="cs-CZ" sz="2400" dirty="0"/>
              <a:t> </a:t>
            </a:r>
            <a:r>
              <a:rPr lang="cs-CZ" sz="2400" dirty="0" err="1"/>
              <a:t>Cycle</a:t>
            </a:r>
            <a:r>
              <a:rPr lang="cs-CZ" sz="2400" dirty="0"/>
              <a:t> status</a:t>
            </a:r>
          </a:p>
          <a:p>
            <a:r>
              <a:rPr lang="cs-CZ" sz="2400" dirty="0"/>
              <a:t>INSTALL – </a:t>
            </a:r>
            <a:r>
              <a:rPr lang="cs-CZ" sz="2400" dirty="0" err="1"/>
              <a:t>initiate</a:t>
            </a:r>
            <a:r>
              <a:rPr lang="cs-CZ" sz="2400" dirty="0"/>
              <a:t> </a:t>
            </a:r>
            <a:r>
              <a:rPr lang="cs-CZ" sz="2400" dirty="0" err="1"/>
              <a:t>installation</a:t>
            </a:r>
            <a:r>
              <a:rPr lang="cs-CZ" sz="2400" dirty="0"/>
              <a:t>, </a:t>
            </a:r>
            <a:r>
              <a:rPr lang="cs-CZ" sz="2400" dirty="0" err="1"/>
              <a:t>typically</a:t>
            </a:r>
            <a:r>
              <a:rPr lang="cs-CZ" sz="2400" dirty="0"/>
              <a:t> (</a:t>
            </a:r>
            <a:r>
              <a:rPr lang="cs-CZ" sz="2400" dirty="0" err="1"/>
              <a:t>JavaCard</a:t>
            </a:r>
            <a:r>
              <a:rPr lang="cs-CZ" sz="2400" dirty="0"/>
              <a:t>) applet</a:t>
            </a:r>
          </a:p>
          <a:p>
            <a:r>
              <a:rPr lang="cs-CZ" sz="2400" dirty="0"/>
              <a:t>LOAD – </a:t>
            </a:r>
            <a:r>
              <a:rPr lang="cs-CZ" sz="2400" dirty="0" err="1"/>
              <a:t>upload</a:t>
            </a:r>
            <a:r>
              <a:rPr lang="cs-CZ" sz="2400" dirty="0"/>
              <a:t> </a:t>
            </a:r>
            <a:r>
              <a:rPr lang="cs-CZ" sz="2400" dirty="0" err="1"/>
              <a:t>file</a:t>
            </a:r>
            <a:r>
              <a:rPr lang="cs-CZ" sz="2400" dirty="0"/>
              <a:t> </a:t>
            </a:r>
            <a:r>
              <a:rPr lang="cs-CZ" sz="2400" dirty="0" err="1"/>
              <a:t>from</a:t>
            </a:r>
            <a:r>
              <a:rPr lang="cs-CZ" sz="2400" dirty="0"/>
              <a:t> PC to </a:t>
            </a:r>
            <a:r>
              <a:rPr lang="cs-CZ" sz="2400" dirty="0" err="1"/>
              <a:t>smart</a:t>
            </a:r>
            <a:r>
              <a:rPr lang="cs-CZ" sz="2400" dirty="0"/>
              <a:t> </a:t>
            </a:r>
            <a:r>
              <a:rPr lang="cs-CZ" sz="2400" dirty="0" err="1"/>
              <a:t>card</a:t>
            </a:r>
            <a:r>
              <a:rPr lang="cs-CZ" sz="2400" dirty="0"/>
              <a:t>, </a:t>
            </a:r>
            <a:r>
              <a:rPr lang="cs-CZ" sz="2400" dirty="0" err="1"/>
              <a:t>e.g</a:t>
            </a:r>
            <a:r>
              <a:rPr lang="cs-CZ" sz="2400" dirty="0"/>
              <a:t>. </a:t>
            </a:r>
            <a:r>
              <a:rPr lang="cs-CZ" sz="2400" dirty="0" err="1"/>
              <a:t>JavaCard</a:t>
            </a:r>
            <a:r>
              <a:rPr lang="cs-CZ" sz="2400" dirty="0"/>
              <a:t> cap </a:t>
            </a:r>
            <a:r>
              <a:rPr lang="cs-CZ" sz="2400" dirty="0" err="1"/>
              <a:t>file</a:t>
            </a:r>
            <a:endParaRPr lang="cs-CZ" sz="2400" dirty="0"/>
          </a:p>
          <a:p>
            <a:r>
              <a:rPr lang="cs-CZ" sz="2400" dirty="0"/>
              <a:t>PUT_KEY – update </a:t>
            </a:r>
            <a:r>
              <a:rPr lang="cs-CZ" sz="2400" dirty="0" err="1"/>
              <a:t>value</a:t>
            </a:r>
            <a:r>
              <a:rPr lang="cs-CZ" sz="2400" dirty="0"/>
              <a:t> </a:t>
            </a:r>
            <a:r>
              <a:rPr lang="cs-CZ" sz="2400" dirty="0" err="1"/>
              <a:t>of</a:t>
            </a:r>
            <a:r>
              <a:rPr lang="cs-CZ" sz="2400" dirty="0"/>
              <a:t> </a:t>
            </a:r>
            <a:r>
              <a:rPr lang="cs-CZ" sz="2400" dirty="0" err="1"/>
              <a:t>specified</a:t>
            </a:r>
            <a:r>
              <a:rPr lang="cs-CZ" sz="2400" dirty="0"/>
              <a:t> </a:t>
            </a:r>
            <a:r>
              <a:rPr lang="cs-CZ" sz="2400" dirty="0" err="1"/>
              <a:t>key</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spTree>
    <p:extLst>
      <p:ext uri="{BB962C8B-B14F-4D97-AF65-F5344CB8AC3E}">
        <p14:creationId xmlns:p14="http://schemas.microsoft.com/office/powerpoint/2010/main" val="3468617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0014" y="1559895"/>
            <a:ext cx="3909350" cy="5159474"/>
          </a:xfrm>
          <a:prstGeom prst="rect">
            <a:avLst/>
          </a:prstGeom>
        </p:spPr>
      </p:pic>
      <p:sp>
        <p:nvSpPr>
          <p:cNvPr id="2" name="Nadpis 1"/>
          <p:cNvSpPr>
            <a:spLocks noGrp="1"/>
          </p:cNvSpPr>
          <p:nvPr>
            <p:ph type="title"/>
          </p:nvPr>
        </p:nvSpPr>
        <p:spPr/>
        <p:txBody>
          <a:bodyPr/>
          <a:lstStyle/>
          <a:p>
            <a:r>
              <a:rPr lang="en-US" dirty="0"/>
              <a:t>Card Production Life Cycle (CPLC)</a:t>
            </a:r>
            <a:endParaRPr lang="cs-CZ" dirty="0"/>
          </a:p>
        </p:txBody>
      </p:sp>
      <p:sp>
        <p:nvSpPr>
          <p:cNvPr id="3" name="Zástupný symbol pro obsah 2"/>
          <p:cNvSpPr>
            <a:spLocks noGrp="1"/>
          </p:cNvSpPr>
          <p:nvPr>
            <p:ph idx="1"/>
          </p:nvPr>
        </p:nvSpPr>
        <p:spPr/>
        <p:txBody>
          <a:bodyPr/>
          <a:lstStyle/>
          <a:p>
            <a:r>
              <a:rPr lang="en-US" dirty="0"/>
              <a:t>Manufacturing metadata</a:t>
            </a:r>
          </a:p>
          <a:p>
            <a:r>
              <a:rPr lang="en-US" dirty="0"/>
              <a:t>Dates (OS, chip)</a:t>
            </a:r>
          </a:p>
          <a:p>
            <a:r>
              <a:rPr lang="en-US" dirty="0"/>
              <a:t>Circuit serial number</a:t>
            </a:r>
          </a:p>
          <a:p>
            <a:r>
              <a:rPr lang="en-US" dirty="0"/>
              <a:t>Not mandatory </a:t>
            </a:r>
          </a:p>
          <a:p>
            <a:r>
              <a:rPr lang="en-US" dirty="0" err="1"/>
              <a:t>GlobalPlatform</a:t>
            </a:r>
            <a:r>
              <a:rPr lang="en-US" dirty="0"/>
              <a:t> APDU</a:t>
            </a:r>
          </a:p>
          <a:p>
            <a:pPr lvl="1"/>
            <a:r>
              <a:rPr lang="en-US" dirty="0"/>
              <a:t>80 CA 9F 7F 00</a:t>
            </a:r>
          </a:p>
          <a:p>
            <a:pPr lvl="1"/>
            <a:r>
              <a:rPr lang="en-US" dirty="0" err="1"/>
              <a:t>gppro</a:t>
            </a:r>
            <a:r>
              <a:rPr lang="en-US" dirty="0"/>
              <a:t> --info</a:t>
            </a:r>
          </a:p>
          <a:p>
            <a:r>
              <a:rPr lang="en-US" dirty="0"/>
              <a:t>ISO7816 APDU</a:t>
            </a:r>
          </a:p>
          <a:p>
            <a:pPr lvl="1"/>
            <a:r>
              <a:rPr lang="en-US" dirty="0"/>
              <a:t>00 CA 9F 7F 00</a:t>
            </a:r>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Tree>
    <p:extLst>
      <p:ext uri="{BB962C8B-B14F-4D97-AF65-F5344CB8AC3E}">
        <p14:creationId xmlns:p14="http://schemas.microsoft.com/office/powerpoint/2010/main" val="21454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722312" y="4406900"/>
            <a:ext cx="8170168" cy="1362075"/>
          </a:xfrm>
        </p:spPr>
        <p:txBody>
          <a:bodyPr/>
          <a:lstStyle/>
          <a:p>
            <a:r>
              <a:rPr lang="en-US" altLang="cs-CZ" dirty="0"/>
              <a:t>Secure channel Protocol</a:t>
            </a:r>
          </a:p>
        </p:txBody>
      </p:sp>
      <p:sp>
        <p:nvSpPr>
          <p:cNvPr id="2" name="Zástupný symbol pro text 1"/>
          <p:cNvSpPr>
            <a:spLocks noGrp="1"/>
          </p:cNvSpPr>
          <p:nvPr>
            <p:ph type="body" idx="1"/>
          </p:nvPr>
        </p:nvSpPr>
        <p:spPr/>
        <p:txBody>
          <a:bodyPr/>
          <a:lstStyle/>
          <a:p>
            <a:r>
              <a:rPr lang="en-GB" dirty="0"/>
              <a:t>How to authenticate and communicate securely?</a:t>
            </a:r>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39</a:t>
            </a:fld>
            <a:endParaRPr lang="cs-CZ" dirty="0"/>
          </a:p>
        </p:txBody>
      </p:sp>
    </p:spTree>
    <p:extLst>
      <p:ext uri="{BB962C8B-B14F-4D97-AF65-F5344CB8AC3E}">
        <p14:creationId xmlns:p14="http://schemas.microsoft.com/office/powerpoint/2010/main" val="418900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Overview</a:t>
            </a:r>
          </a:p>
        </p:txBody>
      </p:sp>
      <p:sp>
        <p:nvSpPr>
          <p:cNvPr id="3" name="Zástupný symbol pro obsah 2"/>
          <p:cNvSpPr>
            <a:spLocks noGrp="1"/>
          </p:cNvSpPr>
          <p:nvPr>
            <p:ph idx="1"/>
          </p:nvPr>
        </p:nvSpPr>
        <p:spPr/>
        <p:txBody>
          <a:bodyPr/>
          <a:lstStyle/>
          <a:p>
            <a:pPr marL="514350" indent="-514350">
              <a:buFont typeface="+mj-lt"/>
              <a:buAutoNum type="arabicPeriod"/>
            </a:pPr>
            <a:r>
              <a:rPr lang="en-GB" dirty="0"/>
              <a:t>What smart cards are?</a:t>
            </a:r>
          </a:p>
          <a:p>
            <a:pPr marL="514350" indent="-514350">
              <a:buFont typeface="+mj-lt"/>
              <a:buAutoNum type="arabicPeriod"/>
            </a:pPr>
            <a:r>
              <a:rPr lang="en-GB" dirty="0"/>
              <a:t>What smart cards are capable of?</a:t>
            </a:r>
          </a:p>
          <a:p>
            <a:pPr marL="514350" indent="-514350">
              <a:buFont typeface="+mj-lt"/>
              <a:buAutoNum type="arabicPeriod"/>
            </a:pPr>
            <a:r>
              <a:rPr lang="en-GB" dirty="0"/>
              <a:t>How to manage smart cards?</a:t>
            </a:r>
          </a:p>
          <a:p>
            <a:pPr marL="514350" indent="-514350">
              <a:buFont typeface="+mj-lt"/>
              <a:buAutoNum type="arabicPeriod"/>
            </a:pPr>
            <a:r>
              <a:rPr lang="en-GB" dirty="0"/>
              <a:t>Secure channel protocols</a:t>
            </a:r>
          </a:p>
          <a:p>
            <a:pPr marL="514350" indent="-514350">
              <a:buFont typeface="+mj-lt"/>
              <a:buAutoNum type="arabicPeriod"/>
            </a:pPr>
            <a:r>
              <a:rPr lang="en-GB" dirty="0"/>
              <a:t>Two-factor authentication and some attacks</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spTree>
    <p:extLst>
      <p:ext uri="{BB962C8B-B14F-4D97-AF65-F5344CB8AC3E}">
        <p14:creationId xmlns:p14="http://schemas.microsoft.com/office/powerpoint/2010/main" val="4690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Transport Layer Security (TLS) Protocol</a:t>
            </a: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88840"/>
            <a:ext cx="8229600" cy="4070448"/>
          </a:xfrm>
        </p:spPr>
      </p:pic>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2203839" y="6110585"/>
            <a:ext cx="4612994" cy="461665"/>
          </a:xfrm>
          <a:prstGeom prst="rect">
            <a:avLst/>
          </a:prstGeom>
          <a:noFill/>
        </p:spPr>
        <p:txBody>
          <a:bodyPr wrap="none" rtlCol="0">
            <a:spAutoFit/>
          </a:bodyPr>
          <a:lstStyle/>
          <a:p>
            <a:r>
              <a:rPr lang="en-GB" sz="2400" dirty="0"/>
              <a:t>Full TLS handshake (RFC 5246)</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spTree>
    <p:extLst>
      <p:ext uri="{BB962C8B-B14F-4D97-AF65-F5344CB8AC3E}">
        <p14:creationId xmlns:p14="http://schemas.microsoft.com/office/powerpoint/2010/main" val="2844470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rotWithShape="1">
          <a:blip r:embed="rId2">
            <a:extLst>
              <a:ext uri="{28A0092B-C50C-407E-A947-70E740481C1C}">
                <a14:useLocalDpi xmlns:a14="http://schemas.microsoft.com/office/drawing/2010/main" val="0"/>
              </a:ext>
            </a:extLst>
          </a:blip>
          <a:srcRect t="13522"/>
          <a:stretch/>
        </p:blipFill>
        <p:spPr>
          <a:xfrm>
            <a:off x="503238" y="1409484"/>
            <a:ext cx="7774154" cy="4971843"/>
          </a:xfrm>
        </p:spPr>
      </p:pic>
      <p:sp>
        <p:nvSpPr>
          <p:cNvPr id="2" name="Nadpis 1"/>
          <p:cNvSpPr>
            <a:spLocks noGrp="1"/>
          </p:cNvSpPr>
          <p:nvPr>
            <p:ph type="title"/>
          </p:nvPr>
        </p:nvSpPr>
        <p:spPr/>
        <p:txBody>
          <a:bodyPr/>
          <a:lstStyle/>
          <a:p>
            <a:r>
              <a:rPr lang="en-GB" dirty="0"/>
              <a:t>TLS handshake</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5940152" y="6196661"/>
            <a:ext cx="2044149" cy="369332"/>
          </a:xfrm>
          <a:prstGeom prst="rect">
            <a:avLst/>
          </a:prstGeom>
          <a:noFill/>
        </p:spPr>
        <p:txBody>
          <a:bodyPr wrap="none" rtlCol="0">
            <a:spAutoFit/>
          </a:bodyPr>
          <a:lstStyle/>
          <a:p>
            <a:r>
              <a:rPr lang="en-GB" i="1" dirty="0">
                <a:solidFill>
                  <a:schemeClr val="bg1">
                    <a:lumMod val="50000"/>
                  </a:schemeClr>
                </a:solidFill>
              </a:rPr>
              <a:t>Credit: </a:t>
            </a:r>
            <a:r>
              <a:rPr lang="en-GB" i="1" dirty="0" err="1">
                <a:solidFill>
                  <a:schemeClr val="bg1">
                    <a:lumMod val="50000"/>
                  </a:schemeClr>
                </a:solidFill>
              </a:rPr>
              <a:t>Cloudflare</a:t>
            </a:r>
            <a:r>
              <a:rPr lang="en-GB" i="1" dirty="0">
                <a:solidFill>
                  <a:schemeClr val="bg1">
                    <a:lumMod val="50000"/>
                  </a:schemeClr>
                </a:solidFill>
              </a:rPr>
              <a:t>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Tree>
    <p:extLst>
      <p:ext uri="{BB962C8B-B14F-4D97-AF65-F5344CB8AC3E}">
        <p14:creationId xmlns:p14="http://schemas.microsoft.com/office/powerpoint/2010/main" val="227028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Why not to use TLS all the time?</a:t>
            </a:r>
          </a:p>
        </p:txBody>
      </p:sp>
      <p:sp>
        <p:nvSpPr>
          <p:cNvPr id="3" name="Zástupný symbol pro obsah 2"/>
          <p:cNvSpPr>
            <a:spLocks noGrp="1"/>
          </p:cNvSpPr>
          <p:nvPr>
            <p:ph idx="1"/>
          </p:nvPr>
        </p:nvSpPr>
        <p:spPr/>
        <p:txBody>
          <a:bodyPr/>
          <a:lstStyle/>
          <a:p>
            <a:pPr marL="457200" indent="-457200">
              <a:buFont typeface="+mj-lt"/>
              <a:buAutoNum type="arabicPeriod"/>
            </a:pPr>
            <a:r>
              <a:rPr lang="en-GB" sz="2400" dirty="0"/>
              <a:t>Requires asymmetric cryptography </a:t>
            </a:r>
          </a:p>
          <a:p>
            <a:pPr lvl="1"/>
            <a:r>
              <a:rPr lang="en-GB" sz="2000" dirty="0"/>
              <a:t>Unsuitable for slower devices</a:t>
            </a:r>
          </a:p>
          <a:p>
            <a:pPr marL="457200" indent="-457200">
              <a:buFont typeface="+mj-lt"/>
              <a:buAutoNum type="arabicPeriod"/>
            </a:pPr>
            <a:r>
              <a:rPr lang="en-GB" sz="2400" dirty="0"/>
              <a:t>Requires long keys </a:t>
            </a:r>
          </a:p>
          <a:p>
            <a:pPr lvl="1"/>
            <a:r>
              <a:rPr lang="en-GB" sz="2000" dirty="0"/>
              <a:t>Unsuitable for devices with small memory</a:t>
            </a:r>
          </a:p>
          <a:p>
            <a:pPr marL="457200" indent="-457200">
              <a:buFont typeface="+mj-lt"/>
              <a:buAutoNum type="arabicPeriod"/>
            </a:pPr>
            <a:r>
              <a:rPr lang="en-GB" sz="2400" dirty="0"/>
              <a:t>Requires significant data overhead (~6.5KB)</a:t>
            </a:r>
          </a:p>
          <a:p>
            <a:pPr lvl="1"/>
            <a:r>
              <a:rPr lang="en-GB" sz="2000" dirty="0">
                <a:hlinkClick r:id="rId2"/>
              </a:rPr>
              <a:t>http://netsekure.org/2010/03/tls-overhead/</a:t>
            </a:r>
            <a:endParaRPr lang="en-GB" sz="2000" dirty="0"/>
          </a:p>
          <a:p>
            <a:pPr marL="457200" indent="-457200">
              <a:buFont typeface="+mj-lt"/>
              <a:buAutoNum type="arabicPeriod"/>
            </a:pPr>
            <a:r>
              <a:rPr lang="en-GB" sz="2400" dirty="0"/>
              <a:t>More lightweight protocols exist</a:t>
            </a:r>
          </a:p>
          <a:p>
            <a:pPr lvl="1"/>
            <a:r>
              <a:rPr lang="en-GB" sz="2000" dirty="0"/>
              <a:t>RFID / smartcards / </a:t>
            </a:r>
            <a:r>
              <a:rPr lang="en-GB" sz="2000" dirty="0" err="1"/>
              <a:t>IoT</a:t>
            </a:r>
            <a:r>
              <a:rPr lang="en-GB" sz="2000" dirty="0"/>
              <a:t>…</a:t>
            </a:r>
          </a:p>
          <a:p>
            <a:r>
              <a:rPr lang="en-GB" sz="2400" dirty="0"/>
              <a:t>Note: TLS can be fully implemented on smartcards</a:t>
            </a:r>
          </a:p>
          <a:p>
            <a:pPr lvl="1"/>
            <a:r>
              <a:rPr lang="en-GB" sz="2000" dirty="0">
                <a:hlinkClick r:id="rId3"/>
              </a:rPr>
              <a:t>https://github.com/gilb/smart_card_TLS</a:t>
            </a:r>
            <a:endParaRPr lang="en-GB" sz="2000" dirty="0"/>
          </a:p>
          <a:p>
            <a:endParaRPr lang="en-GB" sz="2400" dirty="0"/>
          </a:p>
          <a:p>
            <a:pPr lvl="1"/>
            <a:endParaRPr lang="en-GB" sz="20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Tree>
    <p:extLst>
      <p:ext uri="{BB962C8B-B14F-4D97-AF65-F5344CB8AC3E}">
        <p14:creationId xmlns:p14="http://schemas.microsoft.com/office/powerpoint/2010/main" val="229679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Secure channels – questions to ask</a:t>
            </a:r>
          </a:p>
        </p:txBody>
      </p:sp>
      <p:sp>
        <p:nvSpPr>
          <p:cNvPr id="3" name="Zástupný symbol pro obsah 2"/>
          <p:cNvSpPr>
            <a:spLocks noGrp="1"/>
          </p:cNvSpPr>
          <p:nvPr>
            <p:ph idx="1"/>
          </p:nvPr>
        </p:nvSpPr>
        <p:spPr/>
        <p:txBody>
          <a:bodyPr/>
          <a:lstStyle/>
          <a:p>
            <a:r>
              <a:rPr lang="en-GB" dirty="0"/>
              <a:t>Integrity protection? Encryption? Authentication?</a:t>
            </a:r>
          </a:p>
          <a:p>
            <a:r>
              <a:rPr lang="en-GB" dirty="0"/>
              <a:t>What attacker model is assumed?</a:t>
            </a:r>
          </a:p>
          <a:p>
            <a:r>
              <a:rPr lang="en-GB" dirty="0"/>
              <a:t>One-side or mutual authentication?</a:t>
            </a:r>
          </a:p>
          <a:p>
            <a:r>
              <a:rPr lang="en-GB" dirty="0"/>
              <a:t>What kind of cryptography is used?</a:t>
            </a:r>
          </a:p>
          <a:p>
            <a:r>
              <a:rPr lang="en-GB" dirty="0"/>
              <a:t>What keys are required/pre-distributed?</a:t>
            </a:r>
          </a:p>
          <a:p>
            <a:r>
              <a:rPr lang="en-GB" dirty="0"/>
              <a:t>Additional trust hierarchy required?</a:t>
            </a:r>
          </a:p>
          <a:p>
            <a:r>
              <a:rPr lang="en-GB" dirty="0"/>
              <a:t>Is necessary to generate random numbers/keys? </a:t>
            </a:r>
          </a:p>
          <a:p>
            <a:r>
              <a:rPr lang="en-GB" dirty="0"/>
              <a:t>What if keys are compromised? Forward secrecy?</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Tree>
    <p:extLst>
      <p:ext uri="{BB962C8B-B14F-4D97-AF65-F5344CB8AC3E}">
        <p14:creationId xmlns:p14="http://schemas.microsoft.com/office/powerpoint/2010/main" val="2905091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sz="2800" dirty="0"/>
              <a:t>Secure channel protocol (SCP) requirements</a:t>
            </a:r>
            <a:endParaRPr lang="en-GB" sz="2800" dirty="0"/>
          </a:p>
        </p:txBody>
      </p:sp>
      <p:sp>
        <p:nvSpPr>
          <p:cNvPr id="3" name="Zástupný symbol pro obsah 2"/>
          <p:cNvSpPr>
            <a:spLocks noGrp="1"/>
          </p:cNvSpPr>
          <p:nvPr>
            <p:ph idx="1"/>
          </p:nvPr>
        </p:nvSpPr>
        <p:spPr/>
        <p:txBody>
          <a:bodyPr/>
          <a:lstStyle/>
          <a:p>
            <a:r>
              <a:rPr lang="en-GB" dirty="0"/>
              <a:t>What would you expect from SCP?</a:t>
            </a:r>
          </a:p>
          <a:p>
            <a:pPr lvl="1"/>
            <a:r>
              <a:rPr lang="en-US" altLang="cs-CZ" dirty="0"/>
              <a:t>Entity authentication (mutual)</a:t>
            </a:r>
          </a:p>
          <a:p>
            <a:pPr lvl="1"/>
            <a:r>
              <a:rPr lang="en-US" altLang="cs-CZ" dirty="0"/>
              <a:t>Fresh session keys derivation (session freshness)</a:t>
            </a:r>
          </a:p>
          <a:p>
            <a:pPr lvl="1"/>
            <a:r>
              <a:rPr lang="en-US" altLang="cs-CZ" dirty="0"/>
              <a:t>Message integrity and authentication (MAC)</a:t>
            </a:r>
          </a:p>
          <a:p>
            <a:pPr lvl="1"/>
            <a:r>
              <a:rPr lang="en-US" altLang="cs-CZ" dirty="0"/>
              <a:t>Message confidentiality (sym. crypto encryption)</a:t>
            </a:r>
          </a:p>
          <a:p>
            <a:pPr lvl="1"/>
            <a:r>
              <a:rPr lang="en-US" altLang="cs-CZ" dirty="0"/>
              <a:t>Fresh messages (counters, hash chaining)</a:t>
            </a:r>
          </a:p>
          <a:p>
            <a:pPr lvl="1"/>
            <a:r>
              <a:rPr lang="en-US" altLang="cs-CZ" dirty="0"/>
              <a:t>Forward secrecy (</a:t>
            </a:r>
            <a:r>
              <a:rPr lang="en-US" altLang="cs-CZ" dirty="0" err="1"/>
              <a:t>asym</a:t>
            </a:r>
            <a:r>
              <a:rPr lang="en-US" altLang="cs-CZ" dirty="0"/>
              <a:t>. crypto + ephemeral keys)</a:t>
            </a:r>
          </a:p>
          <a:p>
            <a:pPr lvl="1"/>
            <a:r>
              <a:rPr lang="en-US" altLang="cs-CZ" dirty="0"/>
              <a:t>…</a:t>
            </a:r>
          </a:p>
          <a:p>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spTree>
    <p:extLst>
      <p:ext uri="{BB962C8B-B14F-4D97-AF65-F5344CB8AC3E}">
        <p14:creationId xmlns:p14="http://schemas.microsoft.com/office/powerpoint/2010/main" val="38960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Secure channel – typical composition</a:t>
            </a:r>
          </a:p>
        </p:txBody>
      </p:sp>
      <p:sp>
        <p:nvSpPr>
          <p:cNvPr id="3" name="Zástupný symbol pro obsah 2"/>
          <p:cNvSpPr>
            <a:spLocks noGrp="1"/>
          </p:cNvSpPr>
          <p:nvPr>
            <p:ph idx="1"/>
          </p:nvPr>
        </p:nvSpPr>
        <p:spPr/>
        <p:txBody>
          <a:bodyPr/>
          <a:lstStyle/>
          <a:p>
            <a:pPr marL="514350" indent="-514350">
              <a:buFont typeface="+mj-lt"/>
              <a:buAutoNum type="arabicPeriod"/>
            </a:pPr>
            <a:r>
              <a:rPr lang="en-GB" dirty="0"/>
              <a:t>Exchange basic (public) parameters</a:t>
            </a:r>
          </a:p>
          <a:p>
            <a:pPr marL="514350" indent="-514350">
              <a:buFont typeface="+mj-lt"/>
              <a:buAutoNum type="arabicPeriod"/>
            </a:pPr>
            <a:r>
              <a:rPr lang="en-GB" dirty="0"/>
              <a:t>Generate random challenges (freshness)</a:t>
            </a:r>
          </a:p>
          <a:p>
            <a:pPr marL="514350" indent="-514350">
              <a:buFont typeface="+mj-lt"/>
              <a:buAutoNum type="arabicPeriod"/>
            </a:pPr>
            <a:r>
              <a:rPr lang="en-GB" dirty="0"/>
              <a:t>Use pre-distributed secrets and challenges to generate session keys (protect long term secrets)</a:t>
            </a:r>
          </a:p>
          <a:p>
            <a:pPr marL="514350" indent="-514350">
              <a:buFont typeface="+mj-lt"/>
              <a:buAutoNum type="arabicPeriod"/>
            </a:pPr>
            <a:r>
              <a:rPr lang="en-GB" dirty="0"/>
              <a:t>Compute and verify authentication cryptograms (entity authentication)</a:t>
            </a:r>
          </a:p>
          <a:p>
            <a:pPr marL="514350" indent="-514350">
              <a:buFont typeface="+mj-lt"/>
              <a:buAutoNum type="arabicPeriod"/>
            </a:pPr>
            <a:r>
              <a:rPr lang="en-GB" dirty="0" err="1"/>
              <a:t>Encrypted&amp;MAC</a:t>
            </a:r>
            <a:r>
              <a:rPr lang="en-GB" dirty="0"/>
              <a:t> message(s) (Secure Messaging)</a:t>
            </a:r>
          </a:p>
          <a:p>
            <a:pPr marL="514350" indent="-514350">
              <a:buFont typeface="+mj-lt"/>
              <a:buAutoNum type="arabicPeriod"/>
            </a:pPr>
            <a:r>
              <a:rPr lang="en-GB" dirty="0"/>
              <a:t>End secure channel (erase session keys)</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45</a:t>
            </a:fld>
            <a:endParaRPr lang="cs-CZ" dirty="0"/>
          </a:p>
        </p:txBody>
      </p:sp>
    </p:spTree>
    <p:extLst>
      <p:ext uri="{BB962C8B-B14F-4D97-AF65-F5344CB8AC3E}">
        <p14:creationId xmlns:p14="http://schemas.microsoft.com/office/powerpoint/2010/main" val="32502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ltLang="cs-CZ" dirty="0"/>
              <a:t>Common lightweight SCPs</a:t>
            </a:r>
            <a:endParaRPr lang="cs-CZ" altLang="cs-CZ" dirty="0"/>
          </a:p>
        </p:txBody>
      </p:sp>
      <p:sp>
        <p:nvSpPr>
          <p:cNvPr id="1268739" name="Rectangle 3"/>
          <p:cNvSpPr>
            <a:spLocks noGrp="1" noChangeArrowheads="1"/>
          </p:cNvSpPr>
          <p:nvPr>
            <p:ph type="body" idx="1"/>
          </p:nvPr>
        </p:nvSpPr>
        <p:spPr/>
        <p:txBody>
          <a:bodyPr/>
          <a:lstStyle/>
          <a:p>
            <a:r>
              <a:rPr lang="en-US" altLang="cs-CZ" dirty="0" err="1"/>
              <a:t>OpenPlatform</a:t>
            </a:r>
            <a:r>
              <a:rPr lang="en-US" altLang="cs-CZ" dirty="0"/>
              <a:t> SCP’01,’02 (3DES-based)</a:t>
            </a:r>
          </a:p>
          <a:p>
            <a:r>
              <a:rPr lang="en-US" altLang="cs-CZ" dirty="0" err="1"/>
              <a:t>OpenPlatform</a:t>
            </a:r>
            <a:r>
              <a:rPr lang="en-US" altLang="cs-CZ" dirty="0"/>
              <a:t> SCP‘10 (RSA-based)</a:t>
            </a:r>
          </a:p>
          <a:p>
            <a:r>
              <a:rPr lang="en-US" altLang="cs-CZ" dirty="0" err="1"/>
              <a:t>OpenPlatform</a:t>
            </a:r>
            <a:r>
              <a:rPr lang="en-US" altLang="cs-CZ" dirty="0"/>
              <a:t> SCP’03 (AES-based)</a:t>
            </a:r>
          </a:p>
          <a:p>
            <a:r>
              <a:rPr lang="en-US" altLang="cs-CZ" dirty="0"/>
              <a:t>ISO/IEC 7816-4 Secure Messaging</a:t>
            </a:r>
          </a:p>
          <a:p>
            <a:r>
              <a:rPr lang="en-US" altLang="cs-CZ" dirty="0" err="1"/>
              <a:t>ePassports</a:t>
            </a:r>
            <a:r>
              <a:rPr lang="en-US" altLang="cs-CZ" dirty="0"/>
              <a:t> Basic Access Control (3DES-based)</a:t>
            </a:r>
          </a:p>
          <a:p>
            <a:r>
              <a:rPr lang="en-US" altLang="cs-CZ" dirty="0" err="1"/>
              <a:t>ePassports</a:t>
            </a:r>
            <a:r>
              <a:rPr lang="en-US" altLang="cs-CZ" dirty="0"/>
              <a:t> Extended Access Control (3DES,RSA,DH,SHA1/2-based)</a:t>
            </a:r>
          </a:p>
          <a:p>
            <a:endParaRPr lang="cs-CZ" altLang="cs-CZ" dirty="0"/>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spTree>
    <p:extLst>
      <p:ext uri="{BB962C8B-B14F-4D97-AF65-F5344CB8AC3E}">
        <p14:creationId xmlns:p14="http://schemas.microsoft.com/office/powerpoint/2010/main" val="18370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87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8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8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SCP – what to take into account</a:t>
            </a:r>
            <a:endParaRPr lang="cs-CZ" dirty="0"/>
          </a:p>
        </p:txBody>
      </p:sp>
      <p:sp>
        <p:nvSpPr>
          <p:cNvPr id="3" name="Zástupný symbol pro obsah 2"/>
          <p:cNvSpPr>
            <a:spLocks noGrp="1"/>
          </p:cNvSpPr>
          <p:nvPr>
            <p:ph idx="1"/>
          </p:nvPr>
        </p:nvSpPr>
        <p:spPr/>
        <p:txBody>
          <a:bodyPr/>
          <a:lstStyle/>
          <a:p>
            <a:r>
              <a:rPr lang="en-US" dirty="0"/>
              <a:t>Usage scenario and expected attackers</a:t>
            </a:r>
          </a:p>
          <a:p>
            <a:r>
              <a:rPr lang="en-US" dirty="0"/>
              <a:t>Confidentiality and integrity of command data</a:t>
            </a:r>
          </a:p>
          <a:p>
            <a:r>
              <a:rPr lang="en-US" dirty="0"/>
              <a:t>Network level attacks (replay…)</a:t>
            </a:r>
          </a:p>
          <a:p>
            <a:r>
              <a:rPr lang="en-US" dirty="0"/>
              <a:t>Atomicity of critical operations</a:t>
            </a:r>
          </a:p>
          <a:p>
            <a:r>
              <a:rPr lang="en-US" dirty="0"/>
              <a:t>Robustness against side channel attacks (time and power analysis, fault attacks…)</a:t>
            </a:r>
          </a:p>
          <a:p>
            <a:r>
              <a:rPr lang="en-US" dirty="0"/>
              <a:t>Robustness against incorrect attempts (limit, delay retries…)</a:t>
            </a:r>
          </a:p>
          <a:p>
            <a:r>
              <a:rPr lang="en-US" dirty="0"/>
              <a:t>Resilience against traffic analysis</a:t>
            </a:r>
          </a:p>
          <a:p>
            <a:r>
              <a:rPr lang="en-US" dirty="0"/>
              <a:t>API and implementation attacks</a:t>
            </a:r>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47</a:t>
            </a:fld>
            <a:endParaRPr lang="cs-CZ" dirty="0"/>
          </a:p>
        </p:txBody>
      </p:sp>
    </p:spTree>
    <p:extLst>
      <p:ext uri="{BB962C8B-B14F-4D97-AF65-F5344CB8AC3E}">
        <p14:creationId xmlns:p14="http://schemas.microsoft.com/office/powerpoint/2010/main" val="32749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SCP – usage scenario and attacker model</a:t>
            </a:r>
            <a:endParaRPr lang="cs-CZ" dirty="0"/>
          </a:p>
        </p:txBody>
      </p:sp>
      <p:sp>
        <p:nvSpPr>
          <p:cNvPr id="3" name="Zástupný symbol pro obsah 2"/>
          <p:cNvSpPr>
            <a:spLocks noGrp="1"/>
          </p:cNvSpPr>
          <p:nvPr>
            <p:ph idx="1"/>
          </p:nvPr>
        </p:nvSpPr>
        <p:spPr/>
        <p:txBody>
          <a:bodyPr/>
          <a:lstStyle/>
          <a:p>
            <a:r>
              <a:rPr lang="en-US" sz="2400" dirty="0"/>
              <a:t>What are the sensitive objects (keys, data, functions)?</a:t>
            </a:r>
          </a:p>
          <a:p>
            <a:r>
              <a:rPr lang="en-US" sz="2400" dirty="0"/>
              <a:t>What are these sensitive objects used for and what is the data flow of these objects?</a:t>
            </a:r>
          </a:p>
          <a:p>
            <a:r>
              <a:rPr lang="en-US" sz="2400" dirty="0"/>
              <a:t>What are the capabilities of the attackers (funding, tools, knowledge)?</a:t>
            </a:r>
          </a:p>
          <a:p>
            <a:r>
              <a:rPr lang="en-US" sz="2400" dirty="0"/>
              <a:t>What are the points where an attacker can observe the system (dump of exchanged messages, debugging, ...)?</a:t>
            </a:r>
          </a:p>
          <a:p>
            <a:r>
              <a:rPr lang="en-US" sz="2400" dirty="0"/>
              <a:t>Which parts of the system must be trusted to achieve required functionality (less the better)?</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48</a:t>
            </a:fld>
            <a:endParaRPr lang="cs-CZ" dirty="0"/>
          </a:p>
        </p:txBody>
      </p:sp>
    </p:spTree>
    <p:extLst>
      <p:ext uri="{BB962C8B-B14F-4D97-AF65-F5344CB8AC3E}">
        <p14:creationId xmlns:p14="http://schemas.microsoft.com/office/powerpoint/2010/main" val="31252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SCP – network attacks</a:t>
            </a:r>
            <a:endParaRPr lang="cs-CZ" dirty="0"/>
          </a:p>
        </p:txBody>
      </p:sp>
      <p:sp>
        <p:nvSpPr>
          <p:cNvPr id="3" name="Zástupný symbol pro obsah 2"/>
          <p:cNvSpPr>
            <a:spLocks noGrp="1"/>
          </p:cNvSpPr>
          <p:nvPr>
            <p:ph idx="1"/>
          </p:nvPr>
        </p:nvSpPr>
        <p:spPr/>
        <p:txBody>
          <a:bodyPr/>
          <a:lstStyle/>
          <a:p>
            <a:r>
              <a:rPr lang="en-US" sz="2400" dirty="0"/>
              <a:t>Use HMAC or OMAC instead of simple hash only</a:t>
            </a:r>
          </a:p>
          <a:p>
            <a:r>
              <a:rPr lang="en-US" sz="2400" dirty="0"/>
              <a:t>Include command header/metadata into MAC</a:t>
            </a:r>
          </a:p>
          <a:p>
            <a:r>
              <a:rPr lang="en-US" sz="2400" dirty="0"/>
              <a:t>Pre-share two keys (encryption, mac) or derive from master instead of using only one</a:t>
            </a:r>
          </a:p>
          <a:p>
            <a:r>
              <a:rPr lang="en-US" sz="2400" dirty="0"/>
              <a:t>Use pre-shared keys only to derive session keys. Session keys are used than to generate cryptograms etc.</a:t>
            </a:r>
          </a:p>
          <a:p>
            <a:r>
              <a:rPr lang="en-US" sz="2400" dirty="0"/>
              <a:t>Session keys must be dependent on contributions from both parties. One party cannot force resulting key into specific value</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49</a:t>
            </a:fld>
            <a:endParaRPr lang="cs-CZ" dirty="0"/>
          </a:p>
        </p:txBody>
      </p:sp>
    </p:spTree>
    <p:extLst>
      <p:ext uri="{BB962C8B-B14F-4D97-AF65-F5344CB8AC3E}">
        <p14:creationId xmlns:p14="http://schemas.microsoft.com/office/powerpoint/2010/main" val="37197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What A Smart</a:t>
            </a:r>
            <a:r>
              <a:rPr lang="cs-CZ" altLang="cs-CZ" dirty="0"/>
              <a:t> </a:t>
            </a:r>
            <a:r>
              <a:rPr lang="en-US" altLang="cs-CZ" dirty="0"/>
              <a:t>card </a:t>
            </a:r>
            <a:r>
              <a:rPr lang="en-GB" altLang="cs-CZ" dirty="0"/>
              <a:t>is?</a:t>
            </a:r>
            <a:endParaRPr lang="cs-CZ" altLang="cs-CZ" dirty="0"/>
          </a:p>
        </p:txBody>
      </p:sp>
      <p:sp>
        <p:nvSpPr>
          <p:cNvPr id="8" name="Zástupný symbol pro text 7"/>
          <p:cNvSpPr>
            <a:spLocks noGrp="1"/>
          </p:cNvSpPr>
          <p:nvPr>
            <p:ph type="body" idx="1"/>
          </p:nvPr>
        </p:nvSpPr>
        <p:spPr/>
        <p:txBody>
          <a:bodyPr/>
          <a:lstStyle/>
          <a:p>
            <a:r>
              <a:rPr lang="en-US" altLang="cs-CZ" dirty="0"/>
              <a:t>Smart</a:t>
            </a:r>
            <a:r>
              <a:rPr lang="cs-CZ" altLang="cs-CZ" dirty="0"/>
              <a:t> </a:t>
            </a:r>
            <a:r>
              <a:rPr lang="en-US" altLang="cs-CZ" dirty="0"/>
              <a:t>card </a:t>
            </a:r>
            <a:r>
              <a:rPr lang="cs-CZ" altLang="cs-CZ" dirty="0" err="1"/>
              <a:t>basics</a:t>
            </a:r>
            <a:endParaRPr lang="cs-CZ" dirty="0"/>
          </a:p>
        </p:txBody>
      </p:sp>
      <p:sp>
        <p:nvSpPr>
          <p:cNvPr id="5" name="Zástupný symbol pro zápatí 4"/>
          <p:cNvSpPr>
            <a:spLocks noGrp="1"/>
          </p:cNvSpPr>
          <p:nvPr>
            <p:ph type="ftr" sz="quarter" idx="3"/>
          </p:nvPr>
        </p:nvSpPr>
        <p:spPr/>
        <p:txBody>
          <a:bodyPr/>
          <a:lstStyle/>
          <a:p>
            <a:r>
              <a:rPr lang="en-US" altLang="cs-CZ"/>
              <a:t>| PV204 Smart cards</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5</a:t>
            </a:fld>
            <a:endParaRPr lang="cs-CZ" dirty="0"/>
          </a:p>
        </p:txBody>
      </p:sp>
    </p:spTree>
    <p:extLst>
      <p:ext uri="{BB962C8B-B14F-4D97-AF65-F5344CB8AC3E}">
        <p14:creationId xmlns:p14="http://schemas.microsoft.com/office/powerpoint/2010/main" val="3669452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SC – network attacks</a:t>
            </a:r>
            <a:endParaRPr lang="cs-CZ" dirty="0"/>
          </a:p>
        </p:txBody>
      </p:sp>
      <p:sp>
        <p:nvSpPr>
          <p:cNvPr id="3" name="Zástupný symbol pro obsah 2"/>
          <p:cNvSpPr>
            <a:spLocks noGrp="1"/>
          </p:cNvSpPr>
          <p:nvPr>
            <p:ph idx="1"/>
          </p:nvPr>
        </p:nvSpPr>
        <p:spPr/>
        <p:txBody>
          <a:bodyPr/>
          <a:lstStyle/>
          <a:p>
            <a:r>
              <a:rPr lang="en-US" sz="2400" dirty="0"/>
              <a:t>Replay attack – hash chain better than counter only</a:t>
            </a:r>
          </a:p>
          <a:p>
            <a:r>
              <a:rPr lang="en-US" sz="2400" dirty="0"/>
              <a:t>Encrypt then MAC: MAC(ENC(data))</a:t>
            </a:r>
          </a:p>
          <a:p>
            <a:r>
              <a:rPr lang="en-US" sz="2400" dirty="0"/>
              <a:t>Close channel on error</a:t>
            </a:r>
          </a:p>
          <a:p>
            <a:r>
              <a:rPr lang="en-US" sz="2400" dirty="0"/>
              <a:t>Use GCM rather than CBC rather than ECB</a:t>
            </a:r>
          </a:p>
          <a:p>
            <a:r>
              <a:rPr lang="en-US" sz="2400" dirty="0"/>
              <a:t>Be aware of block swap in ECB mode, cut attack in CBC</a:t>
            </a:r>
          </a:p>
          <a:p>
            <a:r>
              <a:rPr lang="en-US" sz="2400" dirty="0"/>
              <a:t>Do not use XOR for combination of values – use hash/HMAC instead</a:t>
            </a:r>
          </a:p>
          <a:p>
            <a:r>
              <a:rPr lang="en-US" sz="2400" dirty="0"/>
              <a:t>Reflection attack: Do not use symmetric protocol messages (A</a:t>
            </a:r>
            <a:r>
              <a:rPr lang="en-US" sz="2400" dirty="0">
                <a:sym typeface="Symbol" panose="05050102010706020507" pitchFamily="18" charset="2"/>
              </a:rPr>
              <a:t>B</a:t>
            </a:r>
            <a:r>
              <a:rPr lang="en-US" sz="2400" dirty="0"/>
              <a:t> cannot be reflected as B</a:t>
            </a:r>
            <a:r>
              <a:rPr lang="en-US" sz="2400" dirty="0">
                <a:sym typeface="Symbol" panose="05050102010706020507" pitchFamily="18" charset="2"/>
              </a:rPr>
              <a:t>A</a:t>
            </a:r>
            <a:r>
              <a:rPr lang="en-US" sz="2400" dirty="0"/>
              <a:t>)</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50</a:t>
            </a:fld>
            <a:endParaRPr lang="cs-CZ" dirty="0"/>
          </a:p>
        </p:txBody>
      </p:sp>
    </p:spTree>
    <p:extLst>
      <p:ext uri="{BB962C8B-B14F-4D97-AF65-F5344CB8AC3E}">
        <p14:creationId xmlns:p14="http://schemas.microsoft.com/office/powerpoint/2010/main" val="16044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a:t>
            </a:r>
            <a:r>
              <a:rPr lang="en-US" dirty="0" err="1"/>
              <a:t>GlobalPlatform</a:t>
            </a:r>
            <a:r>
              <a:rPr lang="en-US" dirty="0"/>
              <a:t> SCP’03</a:t>
            </a:r>
            <a:endParaRPr lang="cs-CZ" dirty="0"/>
          </a:p>
        </p:txBody>
      </p:sp>
      <p:sp>
        <p:nvSpPr>
          <p:cNvPr id="3" name="Zástupný symbol pro obsah 2"/>
          <p:cNvSpPr>
            <a:spLocks noGrp="1"/>
          </p:cNvSpPr>
          <p:nvPr>
            <p:ph idx="1"/>
          </p:nvPr>
        </p:nvSpPr>
        <p:spPr/>
        <p:txBody>
          <a:bodyPr/>
          <a:lstStyle/>
          <a:p>
            <a:r>
              <a:rPr lang="en-US" dirty="0"/>
              <a:t>Mutual authentication (based on symmetric crypto)</a:t>
            </a:r>
          </a:p>
          <a:p>
            <a:r>
              <a:rPr lang="en-US" dirty="0"/>
              <a:t>Session key derivation (based on long-term keys)</a:t>
            </a:r>
          </a:p>
          <a:p>
            <a:pPr lvl="1"/>
            <a:r>
              <a:rPr lang="en-GB" dirty="0"/>
              <a:t>NIST SP 800-108</a:t>
            </a:r>
            <a:endParaRPr lang="cs-CZ" dirty="0"/>
          </a:p>
          <a:p>
            <a:r>
              <a:rPr lang="en-US" dirty="0"/>
              <a:t>Message (APDU) confidentiality and integrity MAC </a:t>
            </a:r>
          </a:p>
          <a:p>
            <a:pPr marL="514350" indent="-514350">
              <a:buFont typeface="+mj-lt"/>
              <a:buAutoNum type="arabicPeriod"/>
            </a:pPr>
            <a:r>
              <a:rPr lang="cs-CZ" dirty="0"/>
              <a:t>INITIALIZE UPDATE</a:t>
            </a:r>
            <a:endParaRPr lang="en-GB" dirty="0"/>
          </a:p>
          <a:p>
            <a:pPr lvl="1"/>
            <a:r>
              <a:rPr lang="en-GB" dirty="0"/>
              <a:t>Random challenge, card’s computations</a:t>
            </a:r>
            <a:endParaRPr lang="en-US" dirty="0"/>
          </a:p>
          <a:p>
            <a:pPr marL="514350" indent="-514350">
              <a:buFont typeface="+mj-lt"/>
              <a:buAutoNum type="arabicPeriod"/>
            </a:pPr>
            <a:r>
              <a:rPr lang="cs-CZ" dirty="0"/>
              <a:t>EXTERNAL AUTHENTICATE</a:t>
            </a:r>
            <a:endParaRPr lang="en-GB" dirty="0"/>
          </a:p>
          <a:p>
            <a:pPr lvl="1"/>
            <a:r>
              <a:rPr lang="en-GB" dirty="0"/>
              <a:t>Terminal response</a:t>
            </a:r>
          </a:p>
          <a:p>
            <a:pPr marL="514350" indent="-514350">
              <a:buFont typeface="+mj-lt"/>
              <a:buAutoNum type="arabicPeriod"/>
            </a:pPr>
            <a:r>
              <a:rPr lang="en-GB" dirty="0"/>
              <a:t>Secure messaging</a:t>
            </a:r>
          </a:p>
          <a:p>
            <a:pPr marL="514350" indent="-514350">
              <a:buFont typeface="+mj-lt"/>
              <a:buAutoNum type="arabicPeriod"/>
            </a:pPr>
            <a:endParaRPr lang="en-US"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51</a:t>
            </a:fld>
            <a:endParaRPr lang="cs-CZ" dirty="0"/>
          </a:p>
        </p:txBody>
      </p:sp>
    </p:spTree>
    <p:extLst>
      <p:ext uri="{BB962C8B-B14F-4D97-AF65-F5344CB8AC3E}">
        <p14:creationId xmlns:p14="http://schemas.microsoft.com/office/powerpoint/2010/main" val="123691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709308" cy="4983402"/>
          </a:xfrm>
        </p:spPr>
      </p:pic>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107429"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52</a:t>
            </a:fld>
            <a:endParaRPr lang="cs-CZ" dirty="0"/>
          </a:p>
        </p:txBody>
      </p:sp>
    </p:spTree>
    <p:extLst>
      <p:ext uri="{BB962C8B-B14F-4D97-AF65-F5344CB8AC3E}">
        <p14:creationId xmlns:p14="http://schemas.microsoft.com/office/powerpoint/2010/main" val="4088295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836712"/>
            <a:ext cx="8839096" cy="5256584"/>
          </a:xfrm>
        </p:spPr>
      </p:pic>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107429"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53</a:t>
            </a:fld>
            <a:endParaRPr lang="cs-CZ" dirty="0"/>
          </a:p>
        </p:txBody>
      </p:sp>
    </p:spTree>
    <p:extLst>
      <p:ext uri="{BB962C8B-B14F-4D97-AF65-F5344CB8AC3E}">
        <p14:creationId xmlns:p14="http://schemas.microsoft.com/office/powerpoint/2010/main" val="1132029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ePassport</a:t>
            </a:r>
            <a:r>
              <a:rPr lang="en-GB" dirty="0"/>
              <a:t> protocols (ICAO </a:t>
            </a:r>
            <a:r>
              <a:rPr lang="en-GB" altLang="en-US" dirty="0"/>
              <a:t>9303</a:t>
            </a:r>
            <a:r>
              <a:rPr lang="en-GB" dirty="0"/>
              <a:t>) </a:t>
            </a:r>
          </a:p>
        </p:txBody>
      </p:sp>
      <p:sp>
        <p:nvSpPr>
          <p:cNvPr id="3" name="Zástupný symbol pro obsah 2"/>
          <p:cNvSpPr>
            <a:spLocks noGrp="1"/>
          </p:cNvSpPr>
          <p:nvPr>
            <p:ph idx="1"/>
          </p:nvPr>
        </p:nvSpPr>
        <p:spPr/>
        <p:txBody>
          <a:bodyPr/>
          <a:lstStyle/>
          <a:p>
            <a:r>
              <a:rPr lang="en-GB" sz="2400" dirty="0"/>
              <a:t>Significantly more complex trust model</a:t>
            </a:r>
          </a:p>
          <a:p>
            <a:pPr lvl="1"/>
            <a:r>
              <a:rPr lang="en-GB" sz="2000" dirty="0"/>
              <a:t>Passport, Inspection terminal, Trusting countries, Distrusting countries</a:t>
            </a:r>
          </a:p>
          <a:p>
            <a:pPr lvl="1"/>
            <a:r>
              <a:rPr lang="en-GB" sz="2000" dirty="0"/>
              <a:t>Multiple sensitivity levels (basic info / fingerprint / iris)</a:t>
            </a:r>
          </a:p>
          <a:p>
            <a:pPr lvl="1"/>
            <a:r>
              <a:rPr lang="en-GB" sz="2000" dirty="0"/>
              <a:t>Combination of symmetric and asymmetric cryptography</a:t>
            </a:r>
          </a:p>
          <a:p>
            <a:r>
              <a:rPr lang="en-GB" sz="2400" dirty="0"/>
              <a:t>Basic Access Control (BAC) protocol</a:t>
            </a:r>
          </a:p>
          <a:p>
            <a:pPr lvl="1"/>
            <a:r>
              <a:rPr lang="en-GB" sz="2000" dirty="0"/>
              <a:t>SCP-like protocol, static key is content from MRZ</a:t>
            </a:r>
          </a:p>
          <a:p>
            <a:r>
              <a:rPr lang="en-GB" sz="2400" dirty="0"/>
              <a:t>Extended Access Control (EAC) protocol</a:t>
            </a:r>
          </a:p>
          <a:p>
            <a:pPr lvl="1"/>
            <a:r>
              <a:rPr lang="en-GB" sz="2000" dirty="0"/>
              <a:t>Terminal authentication (</a:t>
            </a:r>
            <a:r>
              <a:rPr lang="en-US" sz="2000" dirty="0"/>
              <a:t>RSA/ECDSA, SHA-1/2)</a:t>
            </a:r>
          </a:p>
          <a:p>
            <a:pPr lvl="1"/>
            <a:r>
              <a:rPr lang="en-GB" sz="2000" dirty="0"/>
              <a:t>Chip authentication (</a:t>
            </a:r>
            <a:r>
              <a:rPr lang="en-US" sz="2000" dirty="0"/>
              <a:t>DH/ECDSA key</a:t>
            </a:r>
            <a:r>
              <a:rPr lang="en-GB" sz="2000" dirty="0"/>
              <a:t>)</a:t>
            </a:r>
          </a:p>
          <a:p>
            <a:pPr lvl="1"/>
            <a:r>
              <a:rPr lang="en-GB" sz="2000" dirty="0"/>
              <a:t>PACE protocol to establish session keys </a:t>
            </a:r>
          </a:p>
          <a:p>
            <a:r>
              <a:rPr lang="en-GB" sz="2400" dirty="0"/>
              <a:t>Active Authentication (AA) protocol</a:t>
            </a:r>
          </a:p>
          <a:p>
            <a:pPr lvl="1"/>
            <a:endParaRPr lang="en-GB" sz="20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5" name="Obrázek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16491" y="5601741"/>
            <a:ext cx="779587" cy="779587"/>
          </a:xfrm>
          <a:prstGeom prst="rect">
            <a:avLst/>
          </a:prstGeom>
        </p:spPr>
      </p:pic>
      <p:sp>
        <p:nvSpPr>
          <p:cNvPr id="6" name="Ohnutý roh 5"/>
          <p:cNvSpPr/>
          <p:nvPr/>
        </p:nvSpPr>
        <p:spPr>
          <a:xfrm>
            <a:off x="6424070" y="5601740"/>
            <a:ext cx="2684434" cy="751529"/>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More in 4</a:t>
            </a:r>
            <a:r>
              <a:rPr lang="en-GB" sz="2400" baseline="30000" dirty="0">
                <a:solidFill>
                  <a:schemeClr val="tx1"/>
                </a:solidFill>
              </a:rPr>
              <a:t>th</a:t>
            </a:r>
            <a:r>
              <a:rPr lang="en-GB" sz="2400" dirty="0">
                <a:solidFill>
                  <a:schemeClr val="tx1"/>
                </a:solidFill>
              </a:rPr>
              <a:t> lecture</a:t>
            </a:r>
          </a:p>
        </p:txBody>
      </p:sp>
      <p:sp>
        <p:nvSpPr>
          <p:cNvPr id="7" name="Zástupný symbol pro číslo snímku 6"/>
          <p:cNvSpPr>
            <a:spLocks noGrp="1"/>
          </p:cNvSpPr>
          <p:nvPr>
            <p:ph type="sldNum" sz="quarter" idx="10"/>
          </p:nvPr>
        </p:nvSpPr>
        <p:spPr/>
        <p:txBody>
          <a:bodyPr/>
          <a:lstStyle/>
          <a:p>
            <a:pPr>
              <a:defRPr/>
            </a:pPr>
            <a:fld id="{0B35A545-624B-40D2-AFF6-9618F12C24F0}" type="slidenum">
              <a:rPr lang="cs-CZ" smtClean="0"/>
              <a:pPr>
                <a:defRPr/>
              </a:pPr>
              <a:t>54</a:t>
            </a:fld>
            <a:endParaRPr lang="cs-CZ" dirty="0"/>
          </a:p>
        </p:txBody>
      </p:sp>
    </p:spTree>
    <p:extLst>
      <p:ext uri="{BB962C8B-B14F-4D97-AF65-F5344CB8AC3E}">
        <p14:creationId xmlns:p14="http://schemas.microsoft.com/office/powerpoint/2010/main" val="36978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Two factor authentication</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55</a:t>
            </a:fld>
            <a:endParaRPr lang="cs-CZ" dirty="0"/>
          </a:p>
        </p:txBody>
      </p:sp>
    </p:spTree>
    <p:extLst>
      <p:ext uri="{BB962C8B-B14F-4D97-AF65-F5344CB8AC3E}">
        <p14:creationId xmlns:p14="http://schemas.microsoft.com/office/powerpoint/2010/main" val="2557203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Two-factor authentication</a:t>
            </a:r>
            <a:endParaRPr lang="cs-CZ" dirty="0"/>
          </a:p>
        </p:txBody>
      </p:sp>
      <p:sp>
        <p:nvSpPr>
          <p:cNvPr id="3" name="Zástupný symbol pro obsah 2"/>
          <p:cNvSpPr>
            <a:spLocks noGrp="1"/>
          </p:cNvSpPr>
          <p:nvPr>
            <p:ph idx="1"/>
          </p:nvPr>
        </p:nvSpPr>
        <p:spPr/>
        <p:txBody>
          <a:bodyPr/>
          <a:lstStyle/>
          <a:p>
            <a:r>
              <a:rPr lang="en-US" dirty="0"/>
              <a:t>Two factors with tokens/smart cards</a:t>
            </a:r>
          </a:p>
          <a:p>
            <a:pPr lvl="1"/>
            <a:r>
              <a:rPr lang="en-US" dirty="0"/>
              <a:t>Token (smart card, phone) + Knowledge (PIN, Password)</a:t>
            </a:r>
          </a:p>
          <a:p>
            <a:pPr marL="514350" indent="-514350">
              <a:buFont typeface="+mj-lt"/>
              <a:buAutoNum type="arabicPeriod"/>
            </a:pPr>
            <a:r>
              <a:rPr lang="en-US" dirty="0"/>
              <a:t>Authorize transaction with card and PIN </a:t>
            </a:r>
          </a:p>
          <a:p>
            <a:pPr marL="514350" indent="-514350">
              <a:buFont typeface="+mj-lt"/>
              <a:buAutoNum type="arabicPeriod"/>
            </a:pPr>
            <a:r>
              <a:rPr lang="en-US" dirty="0"/>
              <a:t>Authenticate with password and SMS </a:t>
            </a:r>
          </a:p>
          <a:p>
            <a:pPr marL="514350" indent="-514350">
              <a:buFont typeface="+mj-lt"/>
              <a:buAutoNum type="arabicPeriod"/>
            </a:pPr>
            <a:r>
              <a:rPr lang="en-US" dirty="0"/>
              <a:t>Authenticate user with One-Time Password (OTP) generated on mobile phone (stored secret key) after screen unlock (pattern) </a:t>
            </a:r>
          </a:p>
          <a:p>
            <a:pPr marL="514350" indent="-514350">
              <a:buFont typeface="+mj-lt"/>
              <a:buAutoNum type="arabicPeriod"/>
            </a:pPr>
            <a:r>
              <a:rPr lang="en-US" dirty="0"/>
              <a:t>…</a:t>
            </a:r>
          </a:p>
          <a:p>
            <a:pPr marL="0" indent="0">
              <a:buNone/>
            </a:pPr>
            <a:r>
              <a:rPr lang="en-US" dirty="0"/>
              <a:t>	How to attack two-factor?</a:t>
            </a:r>
          </a:p>
          <a:p>
            <a:pPr marL="819150" lvl="1" indent="-457200">
              <a:buFont typeface="+mj-lt"/>
              <a:buAutoNum type="arabicPeriod"/>
            </a:pPr>
            <a:endParaRPr lang="cs-CZ"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pic>
        <p:nvPicPr>
          <p:cNvPr id="6" name="Picture 5" descr="D:\Documents\Obrazky\ques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586636"/>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56</a:t>
            </a:fld>
            <a:endParaRPr lang="cs-CZ" dirty="0"/>
          </a:p>
        </p:txBody>
      </p:sp>
    </p:spTree>
    <p:extLst>
      <p:ext uri="{BB962C8B-B14F-4D97-AF65-F5344CB8AC3E}">
        <p14:creationId xmlns:p14="http://schemas.microsoft.com/office/powerpoint/2010/main" val="40025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cs-CZ" sz="2800" dirty="0"/>
              <a:t>Application uses PC/SC interface (</a:t>
            </a:r>
            <a:r>
              <a:rPr lang="en-US" altLang="cs-CZ" sz="2800" dirty="0" err="1"/>
              <a:t>SCardxx</a:t>
            </a:r>
            <a:r>
              <a:rPr lang="en-US" altLang="cs-CZ" sz="2800" dirty="0"/>
              <a:t>)</a:t>
            </a:r>
            <a:endParaRPr lang="en-GB" altLang="cs-CZ" sz="2800" dirty="0"/>
          </a:p>
        </p:txBody>
      </p:sp>
      <p:sp>
        <p:nvSpPr>
          <p:cNvPr id="6147"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6150"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6151"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6153"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6154"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6155"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3"/>
          <p:cNvSpPr txBox="1">
            <a:spLocks noChangeArrowheads="1"/>
          </p:cNvSpPr>
          <p:nvPr/>
        </p:nvSpPr>
        <p:spPr bwMode="auto">
          <a:xfrm>
            <a:off x="4959350"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57</a:t>
            </a:fld>
            <a:endParaRPr lang="cs-CZ"/>
          </a:p>
        </p:txBody>
      </p:sp>
    </p:spTree>
    <p:extLst>
      <p:ext uri="{BB962C8B-B14F-4D97-AF65-F5344CB8AC3E}">
        <p14:creationId xmlns:p14="http://schemas.microsoft.com/office/powerpoint/2010/main" val="2156321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cs-CZ"/>
              <a:t>Where to log communication?</a:t>
            </a:r>
            <a:endParaRPr lang="en-GB" altLang="cs-CZ"/>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4959350"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14" name="Left Arrow 13"/>
          <p:cNvSpPr>
            <a:spLocks noChangeArrowheads="1"/>
          </p:cNvSpPr>
          <p:nvPr/>
        </p:nvSpPr>
        <p:spPr bwMode="auto">
          <a:xfrm rot="-1784215">
            <a:off x="3019425" y="1631762"/>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5" name="Left Arrow 14"/>
          <p:cNvSpPr>
            <a:spLocks noChangeArrowheads="1"/>
          </p:cNvSpPr>
          <p:nvPr/>
        </p:nvSpPr>
        <p:spPr bwMode="auto">
          <a:xfrm>
            <a:off x="3348038" y="3470275"/>
            <a:ext cx="974725" cy="433388"/>
          </a:xfrm>
          <a:prstGeom prst="leftArrow">
            <a:avLst>
              <a:gd name="adj1" fmla="val 50000"/>
              <a:gd name="adj2" fmla="val 49844"/>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6" name="Left Arrow 15"/>
          <p:cNvSpPr>
            <a:spLocks noChangeArrowheads="1"/>
          </p:cNvSpPr>
          <p:nvPr/>
        </p:nvSpPr>
        <p:spPr bwMode="auto">
          <a:xfrm rot="6508142">
            <a:off x="250825"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4037013" y="1449199"/>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In-application logging</a:t>
            </a:r>
            <a:endParaRPr lang="en-GB" altLang="cs-CZ"/>
          </a:p>
        </p:txBody>
      </p:sp>
      <p:sp>
        <p:nvSpPr>
          <p:cNvPr id="17" name="TextBox 16"/>
          <p:cNvSpPr txBox="1">
            <a:spLocks noChangeArrowheads="1"/>
          </p:cNvSpPr>
          <p:nvPr/>
        </p:nvSpPr>
        <p:spPr bwMode="auto">
          <a:xfrm>
            <a:off x="4403725" y="35242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Virtual reader</a:t>
            </a:r>
            <a:endParaRPr lang="en-GB" altLang="cs-CZ"/>
          </a:p>
        </p:txBody>
      </p:sp>
      <p:sp>
        <p:nvSpPr>
          <p:cNvPr id="18" name="TextBox 17"/>
          <p:cNvSpPr txBox="1">
            <a:spLocks noChangeArrowheads="1"/>
          </p:cNvSpPr>
          <p:nvPr/>
        </p:nvSpPr>
        <p:spPr bwMode="auto">
          <a:xfrm>
            <a:off x="101600" y="5413375"/>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SW USB sniffer</a:t>
            </a:r>
            <a:endParaRPr lang="en-GB" altLang="cs-CZ"/>
          </a:p>
        </p:txBody>
      </p:sp>
      <p:sp>
        <p:nvSpPr>
          <p:cNvPr id="19" name="TextBox 18"/>
          <p:cNvSpPr txBox="1">
            <a:spLocks noChangeArrowheads="1"/>
          </p:cNvSpPr>
          <p:nvPr/>
        </p:nvSpPr>
        <p:spPr bwMode="auto">
          <a:xfrm>
            <a:off x="4640263" y="4321175"/>
            <a:ext cx="188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HW USB sniffer</a:t>
            </a:r>
            <a:endParaRPr lang="en-GB" altLang="cs-CZ"/>
          </a:p>
        </p:txBody>
      </p:sp>
      <p:sp>
        <p:nvSpPr>
          <p:cNvPr id="20" name="Left Arrow 19"/>
          <p:cNvSpPr>
            <a:spLocks noChangeArrowheads="1"/>
          </p:cNvSpPr>
          <p:nvPr/>
        </p:nvSpPr>
        <p:spPr bwMode="auto">
          <a:xfrm rot="-5400000">
            <a:off x="5405437" y="4895851"/>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1" name="Left Arrow 20"/>
          <p:cNvSpPr>
            <a:spLocks noChangeArrowheads="1"/>
          </p:cNvSpPr>
          <p:nvPr/>
        </p:nvSpPr>
        <p:spPr bwMode="auto">
          <a:xfrm rot="-5400000">
            <a:off x="6461125" y="434657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5" name="TextBox 4"/>
          <p:cNvSpPr txBox="1">
            <a:spLocks noChangeArrowheads="1"/>
          </p:cNvSpPr>
          <p:nvPr/>
        </p:nvSpPr>
        <p:spPr bwMode="auto">
          <a:xfrm>
            <a:off x="6653213" y="363537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In-card logger</a:t>
            </a:r>
            <a:endParaRPr lang="en-GB" altLang="cs-CZ"/>
          </a:p>
        </p:txBody>
      </p:sp>
      <p:sp>
        <p:nvSpPr>
          <p:cNvPr id="23" name="Left Arrow 22"/>
          <p:cNvSpPr>
            <a:spLocks noChangeArrowheads="1"/>
          </p:cNvSpPr>
          <p:nvPr/>
        </p:nvSpPr>
        <p:spPr bwMode="auto">
          <a:xfrm>
            <a:off x="3348038" y="2851150"/>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4" name="TextBox 23"/>
          <p:cNvSpPr txBox="1">
            <a:spLocks noChangeArrowheads="1"/>
          </p:cNvSpPr>
          <p:nvPr/>
        </p:nvSpPr>
        <p:spPr bwMode="auto">
          <a:xfrm>
            <a:off x="4403725" y="2905125"/>
            <a:ext cx="321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“Stub” winscard.dll logging</a:t>
            </a:r>
            <a:endParaRPr lang="en-GB" altLang="cs-CZ"/>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58</a:t>
            </a:fld>
            <a:endParaRPr lang="cs-CZ"/>
          </a:p>
        </p:txBody>
      </p:sp>
    </p:spTree>
    <p:extLst>
      <p:ext uri="{BB962C8B-B14F-4D97-AF65-F5344CB8AC3E}">
        <p14:creationId xmlns:p14="http://schemas.microsoft.com/office/powerpoint/2010/main" val="333270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p:bldP spid="17" grpId="0"/>
      <p:bldP spid="18" grpId="0"/>
      <p:bldP spid="19" grpId="0"/>
      <p:bldP spid="20" grpId="0" animBg="1"/>
      <p:bldP spid="21" grpId="0" animBg="1"/>
      <p:bldP spid="5" grpId="0"/>
      <p:bldP spid="23" grpId="0" animBg="1"/>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cs-CZ" dirty="0" err="1"/>
              <a:t>APDUPlay</a:t>
            </a:r>
            <a:r>
              <a:rPr lang="en-US" altLang="cs-CZ" dirty="0"/>
              <a:t> project </a:t>
            </a:r>
            <a:r>
              <a:rPr lang="en-US" altLang="cs-CZ" sz="2400" dirty="0"/>
              <a:t>(https://www.fi.muni.cz/~xsvenda/apduinspect.html)</a:t>
            </a:r>
            <a:endParaRPr lang="en-GB" altLang="cs-CZ" sz="2400" dirty="0"/>
          </a:p>
        </p:txBody>
      </p:sp>
      <p:sp>
        <p:nvSpPr>
          <p:cNvPr id="8195"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8196"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38188" y="1771650"/>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AutoShape 6"/>
          <p:cNvSpPr>
            <a:spLocks noChangeArrowheads="1"/>
          </p:cNvSpPr>
          <p:nvPr/>
        </p:nvSpPr>
        <p:spPr bwMode="auto">
          <a:xfrm>
            <a:off x="863600" y="1987550"/>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pic>
        <p:nvPicPr>
          <p:cNvPr id="8198"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4538663"/>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12"/>
          <p:cNvSpPr>
            <a:spLocks noChangeArrowheads="1"/>
          </p:cNvSpPr>
          <p:nvPr/>
        </p:nvSpPr>
        <p:spPr bwMode="auto">
          <a:xfrm>
            <a:off x="669925" y="2747963"/>
            <a:ext cx="2663825" cy="576262"/>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sp>
        <p:nvSpPr>
          <p:cNvPr id="8200" name="AutoShape 12"/>
          <p:cNvSpPr>
            <a:spLocks noChangeArrowheads="1"/>
          </p:cNvSpPr>
          <p:nvPr/>
        </p:nvSpPr>
        <p:spPr bwMode="auto">
          <a:xfrm>
            <a:off x="684213" y="3500438"/>
            <a:ext cx="2663825" cy="576262"/>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original.dll</a:t>
            </a:r>
          </a:p>
        </p:txBody>
      </p:sp>
      <p:sp>
        <p:nvSpPr>
          <p:cNvPr id="5" name="Folded Corner 4"/>
          <p:cNvSpPr/>
          <p:nvPr/>
        </p:nvSpPr>
        <p:spPr bwMode="auto">
          <a:xfrm>
            <a:off x="4211638" y="1916113"/>
            <a:ext cx="3889375" cy="2305050"/>
          </a:xfrm>
          <a:prstGeom prst="foldedCorner">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r>
              <a:rPr lang="en-GB" sz="1100" dirty="0"/>
              <a:t>[begin] </a:t>
            </a:r>
          </a:p>
          <a:p>
            <a:pPr>
              <a:defRPr/>
            </a:pPr>
            <a:r>
              <a:rPr lang="en-GB" sz="1100" dirty="0" err="1"/>
              <a:t>SCardTransmit</a:t>
            </a:r>
            <a:r>
              <a:rPr lang="en-GB" sz="1100" dirty="0"/>
              <a:t> (handle 0xEA010001)# apduCounter:0# </a:t>
            </a:r>
          </a:p>
          <a:p>
            <a:pPr>
              <a:defRPr/>
            </a:pPr>
            <a:r>
              <a:rPr lang="en-GB" sz="1100" dirty="0"/>
              <a:t>totalBytesINCounter:1# </a:t>
            </a:r>
          </a:p>
          <a:p>
            <a:pPr>
              <a:defRPr/>
            </a:pPr>
            <a:r>
              <a:rPr lang="en-GB" sz="1100" dirty="0"/>
              <a:t>transmitted:00 a4 04 00 0a a0 00 00 00 28 80 10 30 01 </a:t>
            </a:r>
            <a:r>
              <a:rPr lang="en-GB" sz="1100" dirty="0" err="1"/>
              <a:t>ff</a:t>
            </a:r>
            <a:r>
              <a:rPr lang="en-GB" sz="1100" dirty="0"/>
              <a:t> </a:t>
            </a:r>
          </a:p>
          <a:p>
            <a:pPr>
              <a:defRPr/>
            </a:pPr>
            <a:r>
              <a:rPr lang="en-GB" sz="1100" dirty="0"/>
              <a:t>responseTime:31# </a:t>
            </a:r>
          </a:p>
          <a:p>
            <a:pPr>
              <a:defRPr/>
            </a:pPr>
            <a:r>
              <a:rPr lang="en-GB" sz="1100" dirty="0" err="1"/>
              <a:t>SCardTransmit</a:t>
            </a:r>
            <a:r>
              <a:rPr lang="en-GB" sz="1100" dirty="0"/>
              <a:t> result:0x0# </a:t>
            </a:r>
          </a:p>
          <a:p>
            <a:pPr>
              <a:defRPr/>
            </a:pPr>
            <a:r>
              <a:rPr lang="en-GB" sz="1100" dirty="0"/>
              <a:t>received:6a 81 </a:t>
            </a:r>
          </a:p>
          <a:p>
            <a:pPr>
              <a:defRPr/>
            </a:pPr>
            <a:endParaRPr lang="en-GB" sz="1100" dirty="0"/>
          </a:p>
          <a:p>
            <a:pPr>
              <a:defRPr/>
            </a:pPr>
            <a:r>
              <a:rPr lang="en-GB" sz="1100" dirty="0" err="1"/>
              <a:t>SCardTransmit</a:t>
            </a:r>
            <a:r>
              <a:rPr lang="en-GB" sz="1100" dirty="0"/>
              <a:t> (handle 0xEA010001)# apduCounter:1# </a:t>
            </a:r>
          </a:p>
          <a:p>
            <a:pPr>
              <a:defRPr/>
            </a:pPr>
            <a:r>
              <a:rPr lang="en-GB" sz="1100" dirty="0"/>
              <a:t>totalBytesINCounter:16# </a:t>
            </a:r>
          </a:p>
          <a:p>
            <a:pPr>
              <a:defRPr/>
            </a:pPr>
            <a:r>
              <a:rPr lang="en-GB" sz="1100" dirty="0"/>
              <a:t>…</a:t>
            </a:r>
            <a:endParaRPr lang="en-GB" sz="1100" dirty="0">
              <a:solidFill>
                <a:schemeClr val="tx1"/>
              </a:solidFill>
            </a:endParaRPr>
          </a:p>
        </p:txBody>
      </p:sp>
      <p:cxnSp>
        <p:nvCxnSpPr>
          <p:cNvPr id="8202" name="Straight Arrow Connector 10"/>
          <p:cNvCxnSpPr>
            <a:cxnSpLocks noChangeShapeType="1"/>
          </p:cNvCxnSpPr>
          <p:nvPr/>
        </p:nvCxnSpPr>
        <p:spPr bwMode="auto">
          <a:xfrm>
            <a:off x="3419475" y="2892425"/>
            <a:ext cx="720725" cy="0"/>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TextBox 12"/>
          <p:cNvSpPr txBox="1">
            <a:spLocks noChangeArrowheads="1"/>
          </p:cNvSpPr>
          <p:nvPr/>
        </p:nvSpPr>
        <p:spPr bwMode="auto">
          <a:xfrm>
            <a:off x="4700588" y="680834"/>
            <a:ext cx="444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i="1" dirty="0"/>
              <a:t>based on </a:t>
            </a:r>
            <a:r>
              <a:rPr lang="en-US" altLang="cs-CZ" b="0" i="1" dirty="0" err="1"/>
              <a:t>ApduView</a:t>
            </a:r>
            <a:r>
              <a:rPr lang="en-US" altLang="cs-CZ" b="0" i="1" dirty="0"/>
              <a:t> utility (by </a:t>
            </a:r>
            <a:r>
              <a:rPr lang="en-US" altLang="cs-CZ" b="0" i="1" dirty="0" err="1"/>
              <a:t>Fernandes</a:t>
            </a:r>
            <a:r>
              <a:rPr lang="en-US" altLang="cs-CZ" b="0" i="1" dirty="0"/>
              <a:t>)</a:t>
            </a:r>
            <a:endParaRPr lang="en-GB" altLang="cs-CZ" b="0" i="1" dirty="0"/>
          </a:p>
        </p:txBody>
      </p:sp>
      <p:pic>
        <p:nvPicPr>
          <p:cNvPr id="820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ight Arrow 16"/>
          <p:cNvSpPr>
            <a:spLocks noChangeArrowheads="1"/>
          </p:cNvSpPr>
          <p:nvPr/>
        </p:nvSpPr>
        <p:spPr bwMode="auto">
          <a:xfrm>
            <a:off x="4098925" y="5422900"/>
            <a:ext cx="2087563" cy="482600"/>
          </a:xfrm>
          <a:prstGeom prst="rightArrow">
            <a:avLst>
              <a:gd name="adj1" fmla="val 50000"/>
              <a:gd name="adj2" fmla="val 5002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59</a:t>
            </a:fld>
            <a:endParaRPr lang="cs-CZ"/>
          </a:p>
        </p:txBody>
      </p:sp>
    </p:spTree>
    <p:extLst>
      <p:ext uri="{BB962C8B-B14F-4D97-AF65-F5344CB8AC3E}">
        <p14:creationId xmlns:p14="http://schemas.microsoft.com/office/powerpoint/2010/main" val="42569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2205137"/>
            <a:ext cx="1676400" cy="1676400"/>
          </a:xfrm>
          <a:prstGeom prst="rect">
            <a:avLst/>
          </a:prstGeom>
        </p:spPr>
      </p:pic>
      <p:sp>
        <p:nvSpPr>
          <p:cNvPr id="1111042" name="Rectangle 2"/>
          <p:cNvSpPr>
            <a:spLocks noGrp="1" noChangeArrowheads="1"/>
          </p:cNvSpPr>
          <p:nvPr>
            <p:ph type="title"/>
          </p:nvPr>
        </p:nvSpPr>
        <p:spPr/>
        <p:txBody>
          <a:bodyPr/>
          <a:lstStyle/>
          <a:p>
            <a:r>
              <a:rPr lang="en-US" altLang="cs-CZ"/>
              <a:t>Basic types of (smart) cards</a:t>
            </a:r>
          </a:p>
        </p:txBody>
      </p:sp>
      <p:sp>
        <p:nvSpPr>
          <p:cNvPr id="1111043" name="Rectangle 3"/>
          <p:cNvSpPr>
            <a:spLocks noGrp="1" noChangeArrowheads="1"/>
          </p:cNvSpPr>
          <p:nvPr>
            <p:ph type="body" idx="1"/>
          </p:nvPr>
        </p:nvSpPr>
        <p:spPr/>
        <p:txBody>
          <a:bodyPr/>
          <a:lstStyle/>
          <a:p>
            <a:pPr marL="514350" indent="-514350">
              <a:buFont typeface="+mj-lt"/>
              <a:buAutoNum type="arabicPeriod"/>
            </a:pPr>
            <a:r>
              <a:rPr lang="en-US" altLang="cs-CZ" dirty="0"/>
              <a:t>Contactless “barcode”</a:t>
            </a:r>
          </a:p>
          <a:p>
            <a:pPr lvl="1"/>
            <a:r>
              <a:rPr lang="en-US" altLang="cs-CZ" dirty="0"/>
              <a:t>Fixed identification string (RFID, &lt; 5 cents)</a:t>
            </a:r>
          </a:p>
          <a:p>
            <a:pPr marL="514350" indent="-514350">
              <a:buFont typeface="+mj-lt"/>
              <a:buAutoNum type="arabicPeriod"/>
            </a:pPr>
            <a:r>
              <a:rPr lang="en-US" altLang="cs-CZ" dirty="0"/>
              <a:t>Simple memory cards (magnetic stripe, RFID)</a:t>
            </a:r>
          </a:p>
          <a:p>
            <a:pPr lvl="1"/>
            <a:r>
              <a:rPr lang="en-US" altLang="cs-CZ" dirty="0"/>
              <a:t>Small write memory (&lt; 1KB) for data, (~10 cents) </a:t>
            </a:r>
          </a:p>
          <a:p>
            <a:pPr marL="514350" indent="-514350">
              <a:buFont typeface="+mj-lt"/>
              <a:buAutoNum type="arabicPeriod"/>
            </a:pPr>
            <a:r>
              <a:rPr lang="en-US" altLang="cs-CZ" dirty="0"/>
              <a:t>Memory cards with PIN protection</a:t>
            </a:r>
          </a:p>
          <a:p>
            <a:pPr lvl="1"/>
            <a:r>
              <a:rPr lang="en-US" altLang="cs-CZ" dirty="0"/>
              <a:t>Memory (&lt; 5KB), simple protection logic (&lt;$1)</a:t>
            </a:r>
          </a:p>
          <a:p>
            <a:pPr lvl="1"/>
            <a:endParaRPr lang="en-US" altLang="cs-CZ" dirty="0"/>
          </a:p>
        </p:txBody>
      </p:sp>
      <p:sp>
        <p:nvSpPr>
          <p:cNvPr id="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1111044" name="Picture 4" descr="rf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836613"/>
            <a:ext cx="1371600" cy="1230312"/>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018425"/>
            <a:ext cx="2152650" cy="1762125"/>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Tree>
    <p:extLst>
      <p:ext uri="{BB962C8B-B14F-4D97-AF65-F5344CB8AC3E}">
        <p14:creationId xmlns:p14="http://schemas.microsoft.com/office/powerpoint/2010/main" val="36450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10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10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1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10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cs-CZ"/>
              <a:t>What can you do then…</a:t>
            </a:r>
            <a:endParaRPr lang="en-GB" altLang="cs-CZ"/>
          </a:p>
        </p:txBody>
      </p:sp>
      <p:sp>
        <p:nvSpPr>
          <p:cNvPr id="9219" name="Content Placeholder 2"/>
          <p:cNvSpPr>
            <a:spLocks noGrp="1"/>
          </p:cNvSpPr>
          <p:nvPr>
            <p:ph idx="1"/>
          </p:nvPr>
        </p:nvSpPr>
        <p:spPr/>
        <p:txBody>
          <a:bodyPr/>
          <a:lstStyle/>
          <a:p>
            <a:r>
              <a:rPr lang="en-US" altLang="cs-CZ" sz="2400" dirty="0"/>
              <a:t>Log all APDU send via </a:t>
            </a:r>
            <a:r>
              <a:rPr lang="en-US" altLang="cs-CZ" sz="2400" dirty="0" err="1"/>
              <a:t>SCardTransmit</a:t>
            </a:r>
            <a:r>
              <a:rPr lang="en-US" altLang="cs-CZ" sz="2400" dirty="0"/>
              <a:t>()</a:t>
            </a:r>
          </a:p>
          <a:p>
            <a:r>
              <a:rPr lang="en-US" altLang="cs-CZ" sz="2400" dirty="0"/>
              <a:t>Log all </a:t>
            </a:r>
            <a:r>
              <a:rPr lang="en-US" altLang="cs-CZ" sz="2400" dirty="0" err="1"/>
              <a:t>SCard</a:t>
            </a:r>
            <a:r>
              <a:rPr lang="en-US" altLang="cs-CZ" sz="2400" i="1" dirty="0" err="1"/>
              <a:t>XXX</a:t>
            </a:r>
            <a:r>
              <a:rPr lang="en-US" altLang="cs-CZ" sz="2400" dirty="0"/>
              <a:t> function calls</a:t>
            </a:r>
          </a:p>
          <a:p>
            <a:endParaRPr lang="en-US" altLang="cs-CZ" sz="2400" dirty="0"/>
          </a:p>
          <a:p>
            <a:endParaRPr lang="en-GB" altLang="cs-CZ" sz="2400" dirty="0"/>
          </a:p>
        </p:txBody>
      </p:sp>
      <p:sp>
        <p:nvSpPr>
          <p:cNvPr id="9220"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r="50000" b="42073"/>
          <a:stretch>
            <a:fillRect/>
          </a:stretch>
        </p:blipFill>
        <p:spPr bwMode="auto">
          <a:xfrm>
            <a:off x="468313" y="2883991"/>
            <a:ext cx="7307262"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49925" t="-346" r="5753" b="52303"/>
          <a:stretch>
            <a:fillRect/>
          </a:stretch>
        </p:blipFill>
        <p:spPr bwMode="auto">
          <a:xfrm>
            <a:off x="3635375" y="2788741"/>
            <a:ext cx="6478588"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60</a:t>
            </a:fld>
            <a:endParaRPr lang="cs-CZ"/>
          </a:p>
        </p:txBody>
      </p:sp>
    </p:spTree>
    <p:extLst>
      <p:ext uri="{BB962C8B-B14F-4D97-AF65-F5344CB8AC3E}">
        <p14:creationId xmlns:p14="http://schemas.microsoft.com/office/powerpoint/2010/main" val="115178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cs-CZ"/>
              <a:t>Visualize logged APDU’s</a:t>
            </a:r>
            <a:endParaRPr lang="en-GB" altLang="cs-CZ"/>
          </a:p>
        </p:txBody>
      </p:sp>
      <p:sp>
        <p:nvSpPr>
          <p:cNvPr id="10243"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1024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700213"/>
            <a:ext cx="11322050" cy="2089150"/>
          </a:xfrm>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61</a:t>
            </a:fld>
            <a:endParaRPr lang="cs-CZ"/>
          </a:p>
        </p:txBody>
      </p:sp>
    </p:spTree>
    <p:extLst>
      <p:ext uri="{BB962C8B-B14F-4D97-AF65-F5344CB8AC3E}">
        <p14:creationId xmlns:p14="http://schemas.microsoft.com/office/powerpoint/2010/main" val="2025671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altLang="cs-CZ"/>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438" y="549275"/>
            <a:ext cx="14751050" cy="5472113"/>
          </a:xfrm>
        </p:spPr>
      </p:pic>
      <p:sp>
        <p:nvSpPr>
          <p:cNvPr id="11268"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700213"/>
            <a:ext cx="6997700" cy="457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62</a:t>
            </a:fld>
            <a:endParaRPr lang="cs-CZ"/>
          </a:p>
        </p:txBody>
      </p:sp>
    </p:spTree>
    <p:extLst>
      <p:ext uri="{BB962C8B-B14F-4D97-AF65-F5344CB8AC3E}">
        <p14:creationId xmlns:p14="http://schemas.microsoft.com/office/powerpoint/2010/main" val="45396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cs-CZ" sz="2800" dirty="0"/>
              <a:t>For two-factor, logging is usually not enough</a:t>
            </a:r>
            <a:endParaRPr lang="en-GB" altLang="cs-CZ" sz="2800" dirty="0"/>
          </a:p>
        </p:txBody>
      </p:sp>
      <p:sp>
        <p:nvSpPr>
          <p:cNvPr id="12291" name="Content Placeholder 2"/>
          <p:cNvSpPr>
            <a:spLocks noGrp="1"/>
          </p:cNvSpPr>
          <p:nvPr>
            <p:ph idx="1"/>
          </p:nvPr>
        </p:nvSpPr>
        <p:spPr/>
        <p:txBody>
          <a:bodyPr/>
          <a:lstStyle/>
          <a:p>
            <a:r>
              <a:rPr lang="en-US" altLang="cs-CZ" dirty="0"/>
              <a:t>Manipulate incoming/outgoing APDUs</a:t>
            </a:r>
          </a:p>
          <a:p>
            <a:pPr lvl="1"/>
            <a:r>
              <a:rPr lang="en-US" altLang="cs-CZ" dirty="0"/>
              <a:t>modify packet content (change receiver account number)</a:t>
            </a:r>
          </a:p>
          <a:p>
            <a:pPr lvl="1"/>
            <a:r>
              <a:rPr lang="en-US" altLang="cs-CZ" dirty="0"/>
              <a:t>replay of previous packets (pay twice)</a:t>
            </a:r>
          </a:p>
          <a:p>
            <a:pPr lvl="1"/>
            <a:r>
              <a:rPr lang="en-US" altLang="cs-CZ" dirty="0"/>
              <a:t>simulate presence of smart card </a:t>
            </a:r>
          </a:p>
          <a:p>
            <a:pPr lvl="1"/>
            <a:r>
              <a:rPr lang="en-US" altLang="cs-CZ" dirty="0"/>
              <a:t>…</a:t>
            </a:r>
          </a:p>
          <a:p>
            <a:endParaRPr lang="en-GB" altLang="cs-CZ" dirty="0"/>
          </a:p>
        </p:txBody>
      </p:sp>
      <p:sp>
        <p:nvSpPr>
          <p:cNvPr id="12292"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sp>
        <p:nvSpPr>
          <p:cNvPr id="12293" name="TextBox 1"/>
          <p:cNvSpPr txBox="1">
            <a:spLocks noChangeArrowheads="1"/>
          </p:cNvSpPr>
          <p:nvPr/>
        </p:nvSpPr>
        <p:spPr bwMode="auto">
          <a:xfrm>
            <a:off x="2268538" y="5084763"/>
            <a:ext cx="51466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latin typeface="Courier New" pitchFamily="49" charset="0"/>
                <a:cs typeface="Courier New" pitchFamily="49" charset="0"/>
              </a:rPr>
              <a:t>[RULE1]</a:t>
            </a:r>
          </a:p>
          <a:p>
            <a:pPr eaLnBrk="1" hangingPunct="1"/>
            <a:r>
              <a:rPr lang="en-GB" altLang="cs-CZ">
                <a:latin typeface="Courier New" pitchFamily="49" charset="0"/>
                <a:cs typeface="Courier New" pitchFamily="49" charset="0"/>
              </a:rPr>
              <a:t>MATCH1=in=1;t=0;cla=00;ins=a4;p1=04;</a:t>
            </a:r>
          </a:p>
          <a:p>
            <a:pPr eaLnBrk="1" hangingPunct="1"/>
            <a:r>
              <a:rPr lang="en-GB" altLang="cs-CZ">
                <a:latin typeface="Courier New" pitchFamily="49" charset="0"/>
                <a:cs typeface="Courier New" pitchFamily="49" charset="0"/>
              </a:rPr>
              <a:t>ACTION=in=0;data0=90 00;le=02;</a:t>
            </a:r>
          </a:p>
        </p:txBody>
      </p:sp>
      <p:sp>
        <p:nvSpPr>
          <p:cNvPr id="12294" name="TextBox 2"/>
          <p:cNvSpPr txBox="1">
            <a:spLocks noChangeArrowheads="1"/>
          </p:cNvSpPr>
          <p:nvPr/>
        </p:nvSpPr>
        <p:spPr bwMode="auto">
          <a:xfrm>
            <a:off x="2155825" y="3500438"/>
            <a:ext cx="428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00 a4 04 00 08 01 02 03 04 05 06 07 08</a:t>
            </a:r>
          </a:p>
        </p:txBody>
      </p:sp>
      <p:pic>
        <p:nvPicPr>
          <p:cNvPr id="12295"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5750" y="3754438"/>
            <a:ext cx="1382713" cy="1474787"/>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AutoShape 12"/>
          <p:cNvSpPr>
            <a:spLocks noChangeArrowheads="1"/>
          </p:cNvSpPr>
          <p:nvPr/>
        </p:nvSpPr>
        <p:spPr bwMode="auto">
          <a:xfrm>
            <a:off x="2843213" y="3905250"/>
            <a:ext cx="2663825" cy="576263"/>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cxnSp>
        <p:nvCxnSpPr>
          <p:cNvPr id="12297" name="Straight Arrow Connector 4"/>
          <p:cNvCxnSpPr>
            <a:cxnSpLocks noChangeShapeType="1"/>
          </p:cNvCxnSpPr>
          <p:nvPr/>
        </p:nvCxnSpPr>
        <p:spPr bwMode="auto">
          <a:xfrm flipV="1">
            <a:off x="3203575" y="4581525"/>
            <a:ext cx="0" cy="315913"/>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TextBox 10"/>
          <p:cNvSpPr txBox="1">
            <a:spLocks noChangeArrowheads="1"/>
          </p:cNvSpPr>
          <p:nvPr/>
        </p:nvSpPr>
        <p:spPr bwMode="auto">
          <a:xfrm>
            <a:off x="4891088" y="4552950"/>
            <a:ext cx="76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90 00</a:t>
            </a:r>
          </a:p>
        </p:txBody>
      </p:sp>
      <p:pic>
        <p:nvPicPr>
          <p:cNvPr id="12299"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7675" y="2992438"/>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Left Arrow 5"/>
          <p:cNvSpPr>
            <a:spLocks noChangeArrowheads="1"/>
          </p:cNvSpPr>
          <p:nvPr/>
        </p:nvSpPr>
        <p:spPr bwMode="auto">
          <a:xfrm rot="10800000">
            <a:off x="1579563" y="3646488"/>
            <a:ext cx="576262" cy="368300"/>
          </a:xfrm>
          <a:prstGeom prst="leftArrow">
            <a:avLst>
              <a:gd name="adj1" fmla="val 50000"/>
              <a:gd name="adj2" fmla="val 5015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2301" name="Left Arrow 13"/>
          <p:cNvSpPr>
            <a:spLocks noChangeArrowheads="1"/>
          </p:cNvSpPr>
          <p:nvPr/>
        </p:nvSpPr>
        <p:spPr bwMode="auto">
          <a:xfrm>
            <a:off x="4227513" y="4533900"/>
            <a:ext cx="574675" cy="369888"/>
          </a:xfrm>
          <a:prstGeom prst="leftArrow">
            <a:avLst>
              <a:gd name="adj1" fmla="val 50000"/>
              <a:gd name="adj2" fmla="val 4980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9" name="Multiply 8"/>
          <p:cNvSpPr/>
          <p:nvPr/>
        </p:nvSpPr>
        <p:spPr bwMode="auto">
          <a:xfrm>
            <a:off x="6099175" y="3854450"/>
            <a:ext cx="720725" cy="677863"/>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63</a:t>
            </a:fld>
            <a:endParaRPr lang="cs-CZ"/>
          </a:p>
        </p:txBody>
      </p:sp>
    </p:spTree>
    <p:extLst>
      <p:ext uri="{BB962C8B-B14F-4D97-AF65-F5344CB8AC3E}">
        <p14:creationId xmlns:p14="http://schemas.microsoft.com/office/powerpoint/2010/main" val="710050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German banking malware (2009)</a:t>
            </a:r>
          </a:p>
        </p:txBody>
      </p:sp>
      <p:sp>
        <p:nvSpPr>
          <p:cNvPr id="3" name="Zástupný symbol pro obsah 2"/>
          <p:cNvSpPr>
            <a:spLocks noGrp="1"/>
          </p:cNvSpPr>
          <p:nvPr>
            <p:ph idx="1"/>
          </p:nvPr>
        </p:nvSpPr>
        <p:spPr>
          <a:xfrm>
            <a:off x="503238" y="1871663"/>
            <a:ext cx="8533258" cy="4149725"/>
          </a:xfrm>
        </p:spPr>
        <p:txBody>
          <a:bodyPr/>
          <a:lstStyle/>
          <a:p>
            <a:r>
              <a:rPr lang="en-US" sz="2400" dirty="0"/>
              <a:t>Two-factor authorization of transactions (</a:t>
            </a:r>
            <a:r>
              <a:rPr lang="cs-CZ" sz="2400" dirty="0" err="1"/>
              <a:t>chipTAN</a:t>
            </a:r>
            <a:r>
              <a:rPr lang="en-US" sz="2400" dirty="0"/>
              <a:t>/</a:t>
            </a:r>
            <a:r>
              <a:rPr lang="cs-CZ" sz="2400" dirty="0" err="1"/>
              <a:t>cardTAN</a:t>
            </a:r>
            <a:r>
              <a:rPr lang="en-US" sz="2400" dirty="0"/>
              <a:t>)</a:t>
            </a:r>
          </a:p>
          <a:p>
            <a:r>
              <a:rPr lang="en-US" sz="2400" dirty="0"/>
              <a:t>Application code injection</a:t>
            </a:r>
          </a:p>
          <a:p>
            <a:pPr lvl="1"/>
            <a:r>
              <a:rPr lang="en-US" sz="2000" dirty="0"/>
              <a:t>modifies info about transaction and balance shown to user in browser</a:t>
            </a:r>
          </a:p>
          <a:p>
            <a:pPr lvl="1"/>
            <a:r>
              <a:rPr lang="en-US" sz="2000" dirty="0"/>
              <a:t>intercepts/modifies transaction data for signature by smart card</a:t>
            </a:r>
          </a:p>
          <a:p>
            <a:pPr lvl="1"/>
            <a:r>
              <a:rPr lang="en-US" sz="2000" dirty="0">
                <a:hlinkClick r:id="rId2"/>
              </a:rPr>
              <a:t>http://www.cio.com/article/2429854/infrastructure/german-police--two-factor-authentication-failing.html</a:t>
            </a:r>
            <a:endParaRPr lang="en-US" sz="2000" dirty="0"/>
          </a:p>
          <a:p>
            <a:r>
              <a:rPr lang="en-US" sz="2400" dirty="0"/>
              <a:t>The Fairy Tale of “</a:t>
            </a:r>
            <a:r>
              <a:rPr lang="en-US" sz="2400" dirty="0">
                <a:solidFill>
                  <a:srgbClr val="0070C0"/>
                </a:solidFill>
              </a:rPr>
              <a:t>What You See Is What You Sign</a:t>
            </a:r>
            <a:r>
              <a:rPr lang="en-US" sz="2400" dirty="0"/>
              <a:t>” - Trojan Horse Attacks on Software for Digital Signatures (2001)</a:t>
            </a:r>
          </a:p>
          <a:p>
            <a:pPr lvl="1"/>
            <a:r>
              <a:rPr lang="en-US" sz="2000" dirty="0">
                <a:hlinkClick r:id="rId3"/>
              </a:rPr>
              <a:t>http://www.hanno-langweg.de/hanno/research/scits01p.pdf </a:t>
            </a:r>
            <a:endParaRPr lang="en-US" sz="2000" dirty="0"/>
          </a:p>
          <a:p>
            <a:pPr lvl="1"/>
            <a:r>
              <a:rPr lang="en-US" sz="2000" dirty="0"/>
              <a:t>Importance of physical PIN-pad and display of transaction amount independently</a:t>
            </a:r>
          </a:p>
          <a:p>
            <a:endParaRPr lang="en-US" sz="2400" dirty="0"/>
          </a:p>
          <a:p>
            <a:pPr lvl="1"/>
            <a:endParaRPr lang="en-US" sz="2000"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64</a:t>
            </a:fld>
            <a:endParaRPr lang="cs-CZ" dirty="0"/>
          </a:p>
        </p:txBody>
      </p:sp>
      <p:sp>
        <p:nvSpPr>
          <p:cNvPr id="5" name="Zástupný symbol pro zápatí 4"/>
          <p:cNvSpPr>
            <a:spLocks noGrp="1"/>
          </p:cNvSpPr>
          <p:nvPr>
            <p:ph type="ftr" sz="quarter" idx="3"/>
          </p:nvPr>
        </p:nvSpPr>
        <p:spPr/>
        <p:txBody>
          <a:bodyPr/>
          <a:lstStyle/>
          <a:p>
            <a:r>
              <a:rPr lang="en-GB"/>
              <a:t>| PV204 Smart cards</a:t>
            </a:r>
            <a:endParaRPr lang="cs-CZ" dirty="0"/>
          </a:p>
        </p:txBody>
      </p:sp>
    </p:spTree>
    <p:extLst>
      <p:ext uri="{BB962C8B-B14F-4D97-AF65-F5344CB8AC3E}">
        <p14:creationId xmlns:p14="http://schemas.microsoft.com/office/powerpoint/2010/main" val="33123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German banking malware</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3297081" y="191690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4427984" y="1926689"/>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Code inject application</a:t>
            </a:r>
            <a:endParaRPr lang="en-GB" altLang="cs-CZ" dirty="0"/>
          </a:p>
        </p:txBody>
      </p:sp>
      <p:sp>
        <p:nvSpPr>
          <p:cNvPr id="4" name="Obdélník 3"/>
          <p:cNvSpPr/>
          <p:nvPr/>
        </p:nvSpPr>
        <p:spPr>
          <a:xfrm>
            <a:off x="107504" y="2636912"/>
            <a:ext cx="8784976" cy="385278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symbol pro číslo snímku 5"/>
          <p:cNvSpPr>
            <a:spLocks noGrp="1"/>
          </p:cNvSpPr>
          <p:nvPr>
            <p:ph type="sldNum" sz="quarter" idx="11"/>
          </p:nvPr>
        </p:nvSpPr>
        <p:spPr/>
        <p:txBody>
          <a:bodyPr/>
          <a:lstStyle/>
          <a:p>
            <a:fld id="{ED6547D4-ABF8-41F4-ABEA-0886E8A16FDD}" type="slidenum">
              <a:rPr lang="cs-CZ" smtClean="0"/>
              <a:pPr/>
              <a:t>65</a:t>
            </a:fld>
            <a:endParaRPr lang="cs-CZ"/>
          </a:p>
        </p:txBody>
      </p:sp>
    </p:spTree>
    <p:extLst>
      <p:ext uri="{BB962C8B-B14F-4D97-AF65-F5344CB8AC3E}">
        <p14:creationId xmlns:p14="http://schemas.microsoft.com/office/powerpoint/2010/main" val="177148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ZeuS</a:t>
            </a:r>
            <a:r>
              <a:rPr lang="cs-CZ" dirty="0"/>
              <a:t> </a:t>
            </a:r>
            <a:r>
              <a:rPr lang="cs-CZ" dirty="0" err="1"/>
              <a:t>smartcard</a:t>
            </a:r>
            <a:r>
              <a:rPr lang="cs-CZ" dirty="0"/>
              <a:t> support module </a:t>
            </a:r>
          </a:p>
        </p:txBody>
      </p:sp>
      <p:sp>
        <p:nvSpPr>
          <p:cNvPr id="3" name="Zástupný symbol pro obsah 2"/>
          <p:cNvSpPr>
            <a:spLocks noGrp="1"/>
          </p:cNvSpPr>
          <p:nvPr>
            <p:ph idx="1"/>
          </p:nvPr>
        </p:nvSpPr>
        <p:spPr>
          <a:xfrm>
            <a:off x="503238" y="1871663"/>
            <a:ext cx="8533258" cy="4149725"/>
          </a:xfrm>
        </p:spPr>
        <p:txBody>
          <a:bodyPr/>
          <a:lstStyle/>
          <a:p>
            <a:r>
              <a:rPr lang="cs-CZ" sz="2800" dirty="0" err="1"/>
              <a:t>ZeuS</a:t>
            </a:r>
            <a:r>
              <a:rPr lang="cs-CZ" sz="2800" dirty="0"/>
              <a:t> </a:t>
            </a:r>
            <a:r>
              <a:rPr lang="cs-CZ" sz="2800" dirty="0" err="1"/>
              <a:t>Banking</a:t>
            </a:r>
            <a:r>
              <a:rPr lang="cs-CZ" sz="2800" dirty="0"/>
              <a:t> Trojan</a:t>
            </a:r>
            <a:r>
              <a:rPr lang="en-US" sz="2800" dirty="0"/>
              <a:t> (2010, 2012)</a:t>
            </a:r>
          </a:p>
          <a:p>
            <a:pPr lvl="1"/>
            <a:r>
              <a:rPr lang="en-US" dirty="0" err="1"/>
              <a:t>Analysed</a:t>
            </a:r>
            <a:r>
              <a:rPr lang="en-US" dirty="0"/>
              <a:t> by </a:t>
            </a:r>
            <a:r>
              <a:rPr lang="cs-CZ" dirty="0"/>
              <a:t>A</a:t>
            </a:r>
            <a:r>
              <a:rPr lang="en-US" dirty="0"/>
              <a:t>.</a:t>
            </a:r>
            <a:r>
              <a:rPr lang="cs-CZ" dirty="0"/>
              <a:t> </a:t>
            </a:r>
            <a:r>
              <a:rPr lang="cs-CZ" dirty="0" err="1"/>
              <a:t>Matrosov</a:t>
            </a:r>
            <a:r>
              <a:rPr lang="en-US" dirty="0"/>
              <a:t>, Group-IB and others</a:t>
            </a:r>
            <a:endParaRPr lang="en-US" dirty="0">
              <a:hlinkClick r:id="rId2"/>
            </a:endParaRPr>
          </a:p>
          <a:p>
            <a:pPr lvl="1"/>
            <a:r>
              <a:rPr lang="cs-CZ" sz="2000" dirty="0">
                <a:hlinkClick r:id="rId3"/>
              </a:rPr>
              <a:t>http://www.welivesecurity.com/2010/11/05/dr-zeus-the-bot-in-the-hat/</a:t>
            </a:r>
            <a:endParaRPr lang="en-US" sz="2000" dirty="0"/>
          </a:p>
          <a:p>
            <a:pPr lvl="1"/>
            <a:r>
              <a:rPr lang="en-US" sz="2000" dirty="0">
                <a:hlinkClick r:id="rId4"/>
              </a:rPr>
              <a:t>http://www.secureworks.com/cyber-threat-intelligence/threats/zeus/</a:t>
            </a:r>
            <a:endParaRPr lang="en-US" sz="2000" dirty="0"/>
          </a:p>
          <a:p>
            <a:r>
              <a:rPr lang="en-US" sz="2800" dirty="0"/>
              <a:t>Smart card controlled via PC/SC interface</a:t>
            </a:r>
            <a:endParaRPr lang="cs-CZ" sz="3200"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sp>
        <p:nvSpPr>
          <p:cNvPr id="5" name="Zástupný symbol pro zápatí 4"/>
          <p:cNvSpPr>
            <a:spLocks noGrp="1"/>
          </p:cNvSpPr>
          <p:nvPr>
            <p:ph type="ftr" sz="quarter" idx="3"/>
          </p:nvPr>
        </p:nvSpPr>
        <p:spPr/>
        <p:txBody>
          <a:bodyPr/>
          <a:lstStyle/>
          <a:p>
            <a:r>
              <a:rPr lang="en-GB"/>
              <a:t>| PV204 Smart cards</a:t>
            </a:r>
            <a:endParaRPr lang="cs-CZ" dirty="0"/>
          </a:p>
        </p:txBody>
      </p:sp>
      <p:pic>
        <p:nvPicPr>
          <p:cNvPr id="9218" name="Picture 2" descr="D:\Documents\Obrázky\SmartCard\zeu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26" y="3980168"/>
            <a:ext cx="2258050" cy="29772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Documents\Obrázky\SmartCard\zeus-5.png"/>
          <p:cNvPicPr>
            <a:picLocks noChangeAspect="1" noChangeArrowheads="1"/>
          </p:cNvPicPr>
          <p:nvPr/>
        </p:nvPicPr>
        <p:blipFill rotWithShape="1">
          <a:blip r:embed="rId6">
            <a:extLst>
              <a:ext uri="{28A0092B-C50C-407E-A947-70E740481C1C}">
                <a14:useLocalDpi xmlns:a14="http://schemas.microsoft.com/office/drawing/2010/main" val="0"/>
              </a:ext>
            </a:extLst>
          </a:blip>
          <a:srcRect b="26141"/>
          <a:stretch/>
        </p:blipFill>
        <p:spPr bwMode="auto">
          <a:xfrm>
            <a:off x="2983448" y="3993389"/>
            <a:ext cx="605304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err="1"/>
              <a:t>ZeuS</a:t>
            </a:r>
            <a:r>
              <a:rPr lang="cs-CZ" dirty="0"/>
              <a:t> </a:t>
            </a:r>
            <a:r>
              <a:rPr lang="cs-CZ" dirty="0" err="1"/>
              <a:t>smartcard</a:t>
            </a:r>
            <a:r>
              <a:rPr lang="cs-CZ" dirty="0"/>
              <a:t> support module </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61156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402506"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33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87511" y="2420938"/>
            <a:ext cx="8784976" cy="3816374"/>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AutoShape 6"/>
          <p:cNvSpPr>
            <a:spLocks noChangeArrowheads="1"/>
          </p:cNvSpPr>
          <p:nvPr/>
        </p:nvSpPr>
        <p:spPr bwMode="auto">
          <a:xfrm>
            <a:off x="1997869" y="2007889"/>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67</a:t>
            </a:fld>
            <a:endParaRPr lang="cs-CZ"/>
          </a:p>
        </p:txBody>
      </p:sp>
    </p:spTree>
    <p:extLst>
      <p:ext uri="{BB962C8B-B14F-4D97-AF65-F5344CB8AC3E}">
        <p14:creationId xmlns:p14="http://schemas.microsoft.com/office/powerpoint/2010/main" val="66831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ocuments\Obrázky\SmartCard\ranbyus.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6" t="50000" r="45498" b="28035"/>
          <a:stretch/>
        </p:blipFill>
        <p:spPr bwMode="auto">
          <a:xfrm>
            <a:off x="4263954" y="692696"/>
            <a:ext cx="4886470"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Win32/</a:t>
            </a:r>
            <a:r>
              <a:rPr lang="cs-CZ" dirty="0" err="1"/>
              <a:t>Spy.Ranbyus</a:t>
            </a:r>
            <a:endParaRPr lang="en-US" dirty="0"/>
          </a:p>
        </p:txBody>
      </p:sp>
      <p:sp>
        <p:nvSpPr>
          <p:cNvPr id="3" name="Zástupný symbol pro obsah 2"/>
          <p:cNvSpPr>
            <a:spLocks noGrp="1"/>
          </p:cNvSpPr>
          <p:nvPr>
            <p:ph idx="1"/>
          </p:nvPr>
        </p:nvSpPr>
        <p:spPr/>
        <p:txBody>
          <a:bodyPr/>
          <a:lstStyle/>
          <a:p>
            <a:r>
              <a:rPr lang="en-US" sz="2800" dirty="0" err="1"/>
              <a:t>Analysed</a:t>
            </a:r>
            <a:r>
              <a:rPr lang="en-US" sz="2800" dirty="0"/>
              <a:t> by </a:t>
            </a:r>
            <a:r>
              <a:rPr lang="cs-CZ" sz="2800" dirty="0"/>
              <a:t>A</a:t>
            </a:r>
            <a:r>
              <a:rPr lang="en-US" sz="2800" dirty="0"/>
              <a:t>. </a:t>
            </a:r>
            <a:r>
              <a:rPr lang="cs-CZ" sz="2800" dirty="0" err="1"/>
              <a:t>Matrosov</a:t>
            </a:r>
            <a:endParaRPr lang="en-US" sz="2800" dirty="0">
              <a:hlinkClick r:id="rId3"/>
            </a:endParaRPr>
          </a:p>
          <a:p>
            <a:pPr lvl="1"/>
            <a:r>
              <a:rPr lang="cs-CZ" dirty="0">
                <a:hlinkClick r:id="rId3"/>
              </a:rPr>
              <a:t>http://www.welivesecurity.com/2012/06/05/smartcard-vulnerabilities-in-modern-banking-malware/</a:t>
            </a:r>
            <a:endParaRPr lang="en-US" dirty="0"/>
          </a:p>
          <a:p>
            <a:r>
              <a:rPr lang="en-US" sz="2800" dirty="0"/>
              <a:t>Scans for available smart cards, info send to C&amp;C</a:t>
            </a:r>
          </a:p>
          <a:p>
            <a:pPr lvl="1"/>
            <a:r>
              <a:rPr lang="en-US" dirty="0"/>
              <a:t>uses PC/SC S</a:t>
            </a:r>
            <a:r>
              <a:rPr lang="cs-CZ" dirty="0" err="1"/>
              <a:t>mart</a:t>
            </a:r>
            <a:r>
              <a:rPr lang="en-US" dirty="0"/>
              <a:t>C</a:t>
            </a:r>
            <a:r>
              <a:rPr lang="cs-CZ" dirty="0" err="1"/>
              <a:t>ard</a:t>
            </a:r>
            <a:r>
              <a:rPr lang="cs-CZ" dirty="0"/>
              <a:t> AP</a:t>
            </a:r>
            <a:r>
              <a:rPr lang="en-US" dirty="0"/>
              <a:t>I for scan</a:t>
            </a:r>
          </a:p>
          <a:p>
            <a:pPr lvl="1"/>
            <a:r>
              <a:rPr lang="en-US" sz="2400" dirty="0"/>
              <a:t>later redirects communication on USB level (</a:t>
            </a:r>
            <a:r>
              <a:rPr lang="en-US" dirty="0" err="1"/>
              <a:t>FabulaTech</a:t>
            </a:r>
            <a:r>
              <a:rPr lang="en-US" dirty="0"/>
              <a:t> USB for RD installed) </a:t>
            </a:r>
          </a:p>
          <a:p>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68</a:t>
            </a:fld>
            <a:endParaRPr lang="cs-CZ" dirty="0"/>
          </a:p>
        </p:txBody>
      </p:sp>
      <p:sp>
        <p:nvSpPr>
          <p:cNvPr id="5" name="Zástupný symbol pro zápatí 4"/>
          <p:cNvSpPr>
            <a:spLocks noGrp="1"/>
          </p:cNvSpPr>
          <p:nvPr>
            <p:ph type="ftr" sz="quarter" idx="3"/>
          </p:nvPr>
        </p:nvSpPr>
        <p:spPr/>
        <p:txBody>
          <a:bodyPr/>
          <a:lstStyle/>
          <a:p>
            <a:r>
              <a:rPr lang="en-GB"/>
              <a:t>| PV204 Smart cards</a:t>
            </a:r>
            <a:endParaRPr lang="cs-CZ" dirty="0"/>
          </a:p>
        </p:txBody>
      </p:sp>
    </p:spTree>
    <p:extLst>
      <p:ext uri="{BB962C8B-B14F-4D97-AF65-F5344CB8AC3E}">
        <p14:creationId xmlns:p14="http://schemas.microsoft.com/office/powerpoint/2010/main" val="215408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a:t>Win32/</a:t>
            </a:r>
            <a:r>
              <a:rPr lang="cs-CZ" dirty="0" err="1"/>
              <a:t>Spy.Ranbyus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61156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402506"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33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87511" y="2492896"/>
            <a:ext cx="8784976" cy="151216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Left Arrow 15"/>
          <p:cNvSpPr>
            <a:spLocks noChangeArrowheads="1"/>
          </p:cNvSpPr>
          <p:nvPr/>
        </p:nvSpPr>
        <p:spPr bwMode="auto">
          <a:xfrm rot="6508142">
            <a:off x="250825"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8" name="AutoShape 6"/>
          <p:cNvSpPr>
            <a:spLocks noChangeArrowheads="1"/>
          </p:cNvSpPr>
          <p:nvPr/>
        </p:nvSpPr>
        <p:spPr bwMode="auto">
          <a:xfrm>
            <a:off x="1997869" y="2007889"/>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19" name="Obdélník 18"/>
          <p:cNvSpPr/>
          <p:nvPr/>
        </p:nvSpPr>
        <p:spPr>
          <a:xfrm>
            <a:off x="2282825" y="4625377"/>
            <a:ext cx="6413499" cy="1764727"/>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7"/>
          <p:cNvSpPr txBox="1">
            <a:spLocks noChangeArrowheads="1"/>
          </p:cNvSpPr>
          <p:nvPr/>
        </p:nvSpPr>
        <p:spPr bwMode="auto">
          <a:xfrm>
            <a:off x="101600" y="5413375"/>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Remote USB redirection</a:t>
            </a:r>
            <a:endParaRPr lang="en-GB" altLang="cs-CZ" dirty="0"/>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69</a:t>
            </a:fld>
            <a:endParaRPr lang="cs-CZ"/>
          </a:p>
        </p:txBody>
      </p:sp>
    </p:spTree>
    <p:extLst>
      <p:ext uri="{BB962C8B-B14F-4D97-AF65-F5344CB8AC3E}">
        <p14:creationId xmlns:p14="http://schemas.microsoft.com/office/powerpoint/2010/main" val="19587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p:txBody>
          <a:bodyPr/>
          <a:lstStyle/>
          <a:p>
            <a:r>
              <a:rPr lang="en-US" altLang="cs-CZ"/>
              <a:t>Basic types of (smart) cards</a:t>
            </a:r>
            <a:r>
              <a:rPr lang="cs-CZ" altLang="cs-CZ"/>
              <a:t> (2)</a:t>
            </a:r>
            <a:endParaRPr lang="en-US" altLang="cs-CZ"/>
          </a:p>
        </p:txBody>
      </p:sp>
      <p:sp>
        <p:nvSpPr>
          <p:cNvPr id="1140739" name="Rectangle 3"/>
          <p:cNvSpPr>
            <a:spLocks noGrp="1" noChangeArrowheads="1"/>
          </p:cNvSpPr>
          <p:nvPr>
            <p:ph type="body" idx="1"/>
          </p:nvPr>
        </p:nvSpPr>
        <p:spPr/>
        <p:txBody>
          <a:bodyPr/>
          <a:lstStyle/>
          <a:p>
            <a:pPr marL="514350" indent="-514350">
              <a:buFont typeface="+mj-lt"/>
              <a:buAutoNum type="arabicPeriod" startAt="4"/>
            </a:pPr>
            <a:r>
              <a:rPr lang="en-US" altLang="cs-CZ" dirty="0"/>
              <a:t>Cryptographic smart cards </a:t>
            </a:r>
          </a:p>
          <a:p>
            <a:pPr lvl="1"/>
            <a:r>
              <a:rPr lang="en-US" altLang="cs-CZ" dirty="0"/>
              <a:t>Support for (real) cryptographic algorithms</a:t>
            </a:r>
          </a:p>
          <a:p>
            <a:pPr lvl="1"/>
            <a:r>
              <a:rPr lang="en-US" altLang="cs-CZ" dirty="0" err="1"/>
              <a:t>Mifare</a:t>
            </a:r>
            <a:r>
              <a:rPr lang="en-US" altLang="cs-CZ" dirty="0"/>
              <a:t> Classic ($1), </a:t>
            </a:r>
            <a:r>
              <a:rPr lang="en-US" altLang="cs-CZ" dirty="0" err="1"/>
              <a:t>Mifare</a:t>
            </a:r>
            <a:r>
              <a:rPr lang="en-US" altLang="cs-CZ" dirty="0"/>
              <a:t> </a:t>
            </a:r>
            <a:r>
              <a:rPr lang="en-US" altLang="cs-CZ" dirty="0" err="1"/>
              <a:t>DESFire</a:t>
            </a:r>
            <a:r>
              <a:rPr lang="en-US" altLang="cs-CZ" dirty="0"/>
              <a:t> ($3)</a:t>
            </a:r>
          </a:p>
          <a:p>
            <a:pPr marL="514350" indent="-514350">
              <a:buFont typeface="+mj-lt"/>
              <a:buAutoNum type="arabicPeriod" startAt="5"/>
            </a:pPr>
            <a:r>
              <a:rPr lang="en-US" altLang="cs-CZ" dirty="0"/>
              <a:t>User-programmable cryptographic smart cards</a:t>
            </a:r>
          </a:p>
          <a:p>
            <a:pPr lvl="1"/>
            <a:r>
              <a:rPr lang="en-US" altLang="cs-CZ" dirty="0" err="1"/>
              <a:t>JavaCard</a:t>
            </a:r>
            <a:r>
              <a:rPr lang="en-US" altLang="cs-CZ" dirty="0"/>
              <a:t>, .NET card, MULTOS cards ($2-$30)</a:t>
            </a:r>
          </a:p>
          <a:p>
            <a:r>
              <a:rPr lang="en-US" altLang="cs-CZ" dirty="0"/>
              <a:t>Chip manufacturers: </a:t>
            </a:r>
            <a:r>
              <a:rPr lang="sv-SE" altLang="cs-CZ" dirty="0"/>
              <a:t>NXP, Infineon, Gemalto, G&amp;D, Oberthur, STM, Atmel, Samsung...</a:t>
            </a:r>
          </a:p>
          <a:p>
            <a:endParaRPr lang="en-US" altLang="cs-CZ" dirty="0"/>
          </a:p>
        </p:txBody>
      </p:sp>
      <p:sp>
        <p:nvSpPr>
          <p:cNvPr id="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161" y="5044082"/>
            <a:ext cx="977206" cy="977206"/>
          </a:xfrm>
          <a:prstGeom prst="rect">
            <a:avLst/>
          </a:prstGeom>
        </p:spPr>
      </p:pic>
      <p:sp>
        <p:nvSpPr>
          <p:cNvPr id="8" name="Ohnutý roh 7"/>
          <p:cNvSpPr/>
          <p:nvPr/>
        </p:nvSpPr>
        <p:spPr>
          <a:xfrm>
            <a:off x="4355976" y="5034024"/>
            <a:ext cx="3672408" cy="956438"/>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400" dirty="0">
              <a:solidFill>
                <a:schemeClr val="tx1"/>
              </a:solidFill>
            </a:endParaRPr>
          </a:p>
          <a:p>
            <a:pPr algn="ctr"/>
            <a:r>
              <a:rPr lang="en-GB" sz="2400" dirty="0">
                <a:solidFill>
                  <a:schemeClr val="tx1"/>
                </a:solidFill>
              </a:rPr>
              <a:t>We will mainly focus on these two categories</a:t>
            </a:r>
          </a:p>
        </p:txBody>
      </p:sp>
      <p:pic>
        <p:nvPicPr>
          <p:cNvPr id="9" name="Picture 4" descr="D:\Documents\Obrázky\cryptojava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553" y="692696"/>
            <a:ext cx="2470447" cy="247044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Tree>
    <p:extLst>
      <p:ext uri="{BB962C8B-B14F-4D97-AF65-F5344CB8AC3E}">
        <p14:creationId xmlns:p14="http://schemas.microsoft.com/office/powerpoint/2010/main" val="42096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07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073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Skimmers, </a:t>
            </a:r>
            <a:r>
              <a:rPr lang="en-US" dirty="0" err="1"/>
              <a:t>PoS</a:t>
            </a:r>
            <a:r>
              <a:rPr lang="en-US" dirty="0"/>
              <a:t> hacks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1520" y="1556792"/>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pic>
        <p:nvPicPr>
          <p:cNvPr id="17410" name="Picture 2" descr="D:\Documents\Obrázky\pos_terminal.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713286" y="4221088"/>
            <a:ext cx="1943100" cy="19431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Zakřivená spojnice 5"/>
          <p:cNvCxnSpPr>
            <a:stCxn id="7173" idx="2"/>
            <a:endCxn id="17410" idx="3"/>
          </p:cNvCxnSpPr>
          <p:nvPr/>
        </p:nvCxnSpPr>
        <p:spPr>
          <a:xfrm rot="16200000" flipH="1">
            <a:off x="1833005" y="4312357"/>
            <a:ext cx="683096" cy="1077466"/>
          </a:xfrm>
          <a:prstGeom prst="curvedConnector2">
            <a:avLst/>
          </a:prstGeom>
          <a:ln w="25400">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12" descr="key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306" y="4839667"/>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ocuments\Obrázky\Lock.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1322" y="4846606"/>
            <a:ext cx="423100" cy="423100"/>
          </a:xfrm>
          <a:prstGeom prst="rect">
            <a:avLst/>
          </a:prstGeom>
          <a:noFill/>
          <a:extLst>
            <a:ext uri="{909E8E84-426E-40DD-AFC4-6F175D3DCCD1}">
              <a14:hiddenFill xmlns:a14="http://schemas.microsoft.com/office/drawing/2010/main">
                <a:solidFill>
                  <a:srgbClr val="FFFFFF"/>
                </a:solidFill>
              </a14:hiddenFill>
            </a:ext>
          </a:extLst>
        </p:spPr>
      </p:pic>
      <p:sp>
        <p:nvSpPr>
          <p:cNvPr id="29" name="Left Arrow 13"/>
          <p:cNvSpPr>
            <a:spLocks noChangeArrowheads="1"/>
          </p:cNvSpPr>
          <p:nvPr/>
        </p:nvSpPr>
        <p:spPr bwMode="auto">
          <a:xfrm rot="16200000">
            <a:off x="3580458" y="4147827"/>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30" name="TextBox 1"/>
          <p:cNvSpPr txBox="1">
            <a:spLocks noChangeArrowheads="1"/>
          </p:cNvSpPr>
          <p:nvPr/>
        </p:nvSpPr>
        <p:spPr bwMode="auto">
          <a:xfrm>
            <a:off x="3419871" y="2996952"/>
            <a:ext cx="40991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Manipulated PoS firmware:</a:t>
            </a:r>
          </a:p>
          <a:p>
            <a:pPr marL="285750" indent="-285750" eaLnBrk="1" hangingPunct="1">
              <a:buFont typeface="Arial" panose="020B0604020202020204" pitchFamily="34" charset="0"/>
              <a:buChar char="•"/>
            </a:pPr>
            <a:r>
              <a:rPr lang="fr-FR" altLang="cs-CZ" dirty="0"/>
              <a:t>Magnetic skimmer (+GSM)</a:t>
            </a:r>
          </a:p>
          <a:p>
            <a:pPr marL="285750" indent="-285750" eaLnBrk="1" hangingPunct="1">
              <a:buFont typeface="Arial" panose="020B0604020202020204" pitchFamily="34" charset="0"/>
              <a:buChar char="•"/>
            </a:pPr>
            <a:r>
              <a:rPr lang="fr-FR" altLang="cs-CZ" dirty="0"/>
              <a:t>MitM: chip</a:t>
            </a:r>
            <a:r>
              <a:rPr lang="fr-FR" altLang="cs-CZ" dirty="0">
                <a:sym typeface="Symbol"/>
              </a:rPr>
              <a:t></a:t>
            </a:r>
            <a:r>
              <a:rPr lang="fr-FR" altLang="cs-CZ" dirty="0"/>
              <a:t>verified by signature</a:t>
            </a:r>
            <a:endParaRPr lang="en-GB" altLang="cs-CZ" dirty="0"/>
          </a:p>
        </p:txBody>
      </p:sp>
      <p:pic>
        <p:nvPicPr>
          <p:cNvPr id="17411" name="Picture 3" descr="D:\Documents\Obrázky\SmartCard\hybridcard_2.jpg"/>
          <p:cNvPicPr>
            <a:picLocks noChangeAspect="1" noChangeArrowheads="1"/>
          </p:cNvPicPr>
          <p:nvPr/>
        </p:nvPicPr>
        <p:blipFill>
          <a:blip r:embed="rId7" cstate="print">
            <a:clrChange>
              <a:clrFrom>
                <a:srgbClr val="5380B9"/>
              </a:clrFrom>
              <a:clrTo>
                <a:srgbClr val="5380B9">
                  <a:alpha val="0"/>
                </a:srgbClr>
              </a:clrTo>
            </a:clrChange>
            <a:extLst>
              <a:ext uri="{28A0092B-C50C-407E-A947-70E740481C1C}">
                <a14:useLocalDpi xmlns:a14="http://schemas.microsoft.com/office/drawing/2010/main" val="0"/>
              </a:ext>
            </a:extLst>
          </a:blip>
          <a:srcRect/>
          <a:stretch>
            <a:fillRect/>
          </a:stretch>
        </p:blipFill>
        <p:spPr bwMode="auto">
          <a:xfrm>
            <a:off x="6266991" y="4520344"/>
            <a:ext cx="2877009" cy="198102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70</a:t>
            </a:fld>
            <a:endParaRPr lang="cs-CZ"/>
          </a:p>
        </p:txBody>
      </p:sp>
    </p:spTree>
    <p:extLst>
      <p:ext uri="{BB962C8B-B14F-4D97-AF65-F5344CB8AC3E}">
        <p14:creationId xmlns:p14="http://schemas.microsoft.com/office/powerpoint/2010/main" val="3022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Mandatory reading</a:t>
            </a:r>
          </a:p>
        </p:txBody>
      </p:sp>
      <p:sp>
        <p:nvSpPr>
          <p:cNvPr id="3" name="Zástupný symbol pro obsah 2"/>
          <p:cNvSpPr>
            <a:spLocks noGrp="1"/>
          </p:cNvSpPr>
          <p:nvPr>
            <p:ph idx="1"/>
          </p:nvPr>
        </p:nvSpPr>
        <p:spPr/>
        <p:txBody>
          <a:bodyPr/>
          <a:lstStyle/>
          <a:p>
            <a:r>
              <a:rPr lang="en-GB" dirty="0"/>
              <a:t>When Organized Crime Applies Academic Results</a:t>
            </a:r>
          </a:p>
          <a:p>
            <a:pPr lvl="1"/>
            <a:r>
              <a:rPr lang="en-GB" dirty="0"/>
              <a:t>A Forensic Analysis of an In-Card Listening Device</a:t>
            </a:r>
          </a:p>
          <a:p>
            <a:pPr lvl="1"/>
            <a:r>
              <a:rPr lang="en-GB" dirty="0">
                <a:hlinkClick r:id="rId2"/>
              </a:rPr>
              <a:t>https://eprint.iacr.org/2015/963.pdf</a:t>
            </a:r>
            <a:endParaRPr lang="en-GB" dirty="0"/>
          </a:p>
          <a:p>
            <a:endParaRPr lang="en-GB" dirty="0"/>
          </a:p>
          <a:p>
            <a:r>
              <a:rPr lang="en-GB" dirty="0"/>
              <a:t>Which academic attacks is of concern?</a:t>
            </a:r>
          </a:p>
          <a:p>
            <a:r>
              <a:rPr lang="en-GB" dirty="0"/>
              <a:t>What system is targeted?</a:t>
            </a:r>
          </a:p>
          <a:p>
            <a:r>
              <a:rPr lang="en-GB" dirty="0"/>
              <a:t>How is attack carried out? Is it protocol flaw?</a:t>
            </a:r>
          </a:p>
          <a:p>
            <a:r>
              <a:rPr lang="en-GB" dirty="0"/>
              <a:t>What can prevent this attack vector?</a:t>
            </a:r>
          </a:p>
        </p:txBody>
      </p:sp>
      <p:sp>
        <p:nvSpPr>
          <p:cNvPr id="4" name="Zástupný symbol pro zápatí 3"/>
          <p:cNvSpPr>
            <a:spLocks noGrp="1"/>
          </p:cNvSpPr>
          <p:nvPr>
            <p:ph type="ftr" sz="quarter" idx="12"/>
          </p:nvPr>
        </p:nvSpPr>
        <p:spPr/>
        <p:txBody>
          <a:bodyPr/>
          <a:lstStyle/>
          <a:p>
            <a:r>
              <a:rPr lang="en-US"/>
              <a:t>| PV204 Smart cards</a:t>
            </a:r>
            <a:endParaRPr lang="cs-CZ"/>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71</a:t>
            </a:fld>
            <a:endParaRPr lang="cs-CZ"/>
          </a:p>
        </p:txBody>
      </p:sp>
    </p:spTree>
    <p:extLst>
      <p:ext uri="{BB962C8B-B14F-4D97-AF65-F5344CB8AC3E}">
        <p14:creationId xmlns:p14="http://schemas.microsoft.com/office/powerpoint/2010/main" val="15186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Conclusions</a:t>
            </a:r>
          </a:p>
        </p:txBody>
      </p:sp>
      <p:sp>
        <p:nvSpPr>
          <p:cNvPr id="3" name="Zástupný symbol pro obsah 2"/>
          <p:cNvSpPr>
            <a:spLocks noGrp="1"/>
          </p:cNvSpPr>
          <p:nvPr>
            <p:ph idx="1"/>
          </p:nvPr>
        </p:nvSpPr>
        <p:spPr/>
        <p:txBody>
          <a:bodyPr/>
          <a:lstStyle/>
          <a:p>
            <a:r>
              <a:rPr lang="en-GB" dirty="0"/>
              <a:t>Smartcards are highly secure and capable modules</a:t>
            </a:r>
          </a:p>
          <a:p>
            <a:pPr lvl="1"/>
            <a:r>
              <a:rPr lang="en-GB" dirty="0"/>
              <a:t>Programmable</a:t>
            </a:r>
          </a:p>
          <a:p>
            <a:pPr lvl="1"/>
            <a:r>
              <a:rPr lang="en-GB" dirty="0"/>
              <a:t>Accessible (cost, API…)</a:t>
            </a:r>
          </a:p>
          <a:p>
            <a:r>
              <a:rPr lang="en-GB" dirty="0"/>
              <a:t>Many aspects of Secure Channel Protocols</a:t>
            </a:r>
          </a:p>
          <a:p>
            <a:pPr lvl="1"/>
            <a:r>
              <a:rPr lang="en-GB" dirty="0"/>
              <a:t>Requirements</a:t>
            </a:r>
          </a:p>
          <a:p>
            <a:pPr lvl="1"/>
            <a:r>
              <a:rPr lang="en-GB" dirty="0"/>
              <a:t>Attacker model</a:t>
            </a:r>
          </a:p>
          <a:p>
            <a:pPr lvl="1"/>
            <a:r>
              <a:rPr lang="en-GB" dirty="0"/>
              <a:t>Overheads</a:t>
            </a:r>
          </a:p>
          <a:p>
            <a:r>
              <a:rPr lang="en-GB" dirty="0"/>
              <a:t>Two-factor authentication is not silver bullet</a:t>
            </a:r>
          </a:p>
          <a:p>
            <a:endParaRPr lang="en-GB" dirty="0"/>
          </a:p>
          <a:p>
            <a:endParaRPr lang="en-GB" dirty="0"/>
          </a:p>
        </p:txBody>
      </p:sp>
      <p:sp>
        <p:nvSpPr>
          <p:cNvPr id="4" name="Zástupný symbol pro zápatí 3"/>
          <p:cNvSpPr>
            <a:spLocks noGrp="1"/>
          </p:cNvSpPr>
          <p:nvPr>
            <p:ph type="ftr" sz="quarter" idx="12"/>
          </p:nvPr>
        </p:nvSpPr>
        <p:spPr/>
        <p:txBody>
          <a:bodyPr/>
          <a:lstStyle/>
          <a:p>
            <a:r>
              <a:rPr lang="en-US"/>
              <a:t>| PV204 Smart cards</a:t>
            </a:r>
            <a:endParaRPr lang="cs-CZ"/>
          </a:p>
        </p:txBody>
      </p:sp>
      <p:pic>
        <p:nvPicPr>
          <p:cNvPr id="5" name="Picture 3" descr="question"/>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819431" y="5349082"/>
            <a:ext cx="1095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035081" y="5409407"/>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3600" b="0" dirty="0"/>
              <a:t>Questions</a:t>
            </a:r>
          </a:p>
        </p:txBody>
      </p:sp>
      <p:sp>
        <p:nvSpPr>
          <p:cNvPr id="7" name="Zástupný symbol pro číslo snímku 6"/>
          <p:cNvSpPr>
            <a:spLocks noGrp="1"/>
          </p:cNvSpPr>
          <p:nvPr>
            <p:ph type="sldNum" sz="quarter" idx="11"/>
          </p:nvPr>
        </p:nvSpPr>
        <p:spPr/>
        <p:txBody>
          <a:bodyPr/>
          <a:lstStyle/>
          <a:p>
            <a:fld id="{ED6547D4-ABF8-41F4-ABEA-0886E8A16FDD}" type="slidenum">
              <a:rPr lang="cs-CZ" smtClean="0"/>
              <a:pPr/>
              <a:t>72</a:t>
            </a:fld>
            <a:endParaRPr lang="cs-CZ"/>
          </a:p>
        </p:txBody>
      </p:sp>
    </p:spTree>
    <p:extLst>
      <p:ext uri="{BB962C8B-B14F-4D97-AF65-F5344CB8AC3E}">
        <p14:creationId xmlns:p14="http://schemas.microsoft.com/office/powerpoint/2010/main" val="1958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US" altLang="cs-CZ"/>
              <a:t>Cryptographic smart cards</a:t>
            </a:r>
          </a:p>
        </p:txBody>
      </p:sp>
      <p:sp>
        <p:nvSpPr>
          <p:cNvPr id="839683" name="Rectangle 3"/>
          <p:cNvSpPr>
            <a:spLocks noGrp="1" noChangeArrowheads="1"/>
          </p:cNvSpPr>
          <p:nvPr>
            <p:ph type="body" idx="1"/>
          </p:nvPr>
        </p:nvSpPr>
        <p:spPr/>
        <p:txBody>
          <a:bodyPr/>
          <a:lstStyle/>
          <a:p>
            <a:r>
              <a:rPr lang="en-GB" altLang="cs-CZ" dirty="0"/>
              <a:t>SC is quite powerful device</a:t>
            </a:r>
          </a:p>
          <a:p>
            <a:pPr lvl="1"/>
            <a:r>
              <a:rPr lang="en-GB" altLang="cs-CZ" dirty="0"/>
              <a:t>8-32 bit processor @ 5-20MHz</a:t>
            </a:r>
          </a:p>
          <a:p>
            <a:pPr lvl="1"/>
            <a:r>
              <a:rPr lang="en-GB" altLang="cs-CZ" dirty="0"/>
              <a:t>persistent memory 32-150kB (EEPROM)</a:t>
            </a:r>
          </a:p>
          <a:p>
            <a:pPr lvl="1"/>
            <a:r>
              <a:rPr lang="en-GB" altLang="cs-CZ" dirty="0"/>
              <a:t>volatile fast RAM, usually &lt;&lt;10kB</a:t>
            </a:r>
          </a:p>
          <a:p>
            <a:pPr lvl="1"/>
            <a:r>
              <a:rPr lang="en-GB" altLang="cs-CZ" dirty="0"/>
              <a:t>truly random generator</a:t>
            </a:r>
          </a:p>
          <a:p>
            <a:pPr lvl="1"/>
            <a:r>
              <a:rPr lang="en-GB" altLang="cs-CZ" dirty="0"/>
              <a:t>cryptographic coprocessor (3DES,AES,RSA-2048,...)</a:t>
            </a:r>
          </a:p>
          <a:p>
            <a:r>
              <a:rPr lang="en-GB" dirty="0"/>
              <a:t>8.05 billion units</a:t>
            </a:r>
            <a:r>
              <a:rPr lang="en-GB" altLang="cs-CZ" dirty="0"/>
              <a:t> shipped in 2013 (ABI Research)</a:t>
            </a:r>
          </a:p>
          <a:p>
            <a:pPr lvl="1"/>
            <a:r>
              <a:rPr lang="en-GB" altLang="cs-CZ" dirty="0"/>
              <a:t>mostly smart cards</a:t>
            </a:r>
          </a:p>
          <a:p>
            <a:pPr lvl="1"/>
            <a:r>
              <a:rPr lang="en-GB" altLang="cs-CZ" dirty="0"/>
              <a:t>telco, payment and loyalty...</a:t>
            </a:r>
          </a:p>
          <a:p>
            <a:pPr lvl="1"/>
            <a:r>
              <a:rPr lang="en-GB" altLang="cs-CZ" dirty="0"/>
              <a:t>1 billion contactless estimated for 2016 (ABI Research)  </a:t>
            </a:r>
          </a:p>
          <a:p>
            <a:pPr lvl="1"/>
            <a:endParaRPr lang="en-GB" altLang="cs-CZ" dirty="0"/>
          </a:p>
        </p:txBody>
      </p:sp>
      <p:sp>
        <p:nvSpPr>
          <p:cNvPr id="1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839684" name="Picture 4" descr="ActualGoldChip"/>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5940425" y="260350"/>
            <a:ext cx="3382963" cy="2540000"/>
          </a:xfrm>
          <a:prstGeom prst="rect">
            <a:avLst/>
          </a:prstGeom>
          <a:noFill/>
          <a:extLst>
            <a:ext uri="{909E8E84-426E-40DD-AFC4-6F175D3DCCD1}">
              <a14:hiddenFill xmlns:a14="http://schemas.microsoft.com/office/drawing/2010/main">
                <a:solidFill>
                  <a:srgbClr val="FFFFFF"/>
                </a:solidFill>
              </a14:hiddenFill>
            </a:ext>
          </a:extLst>
        </p:spPr>
      </p:pic>
      <p:sp>
        <p:nvSpPr>
          <p:cNvPr id="839685" name="Rectangle 5"/>
          <p:cNvSpPr>
            <a:spLocks noChangeArrowheads="1"/>
          </p:cNvSpPr>
          <p:nvPr/>
        </p:nvSpPr>
        <p:spPr bwMode="auto">
          <a:xfrm>
            <a:off x="6946900" y="1773238"/>
            <a:ext cx="1368425" cy="720725"/>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EEPROM</a:t>
            </a:r>
          </a:p>
        </p:txBody>
      </p:sp>
      <p:sp>
        <p:nvSpPr>
          <p:cNvPr id="839686" name="Rectangle 6"/>
          <p:cNvSpPr>
            <a:spLocks noChangeArrowheads="1"/>
          </p:cNvSpPr>
          <p:nvPr/>
        </p:nvSpPr>
        <p:spPr bwMode="auto">
          <a:xfrm>
            <a:off x="6946900" y="1268413"/>
            <a:ext cx="720725" cy="433387"/>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CPU</a:t>
            </a:r>
          </a:p>
        </p:txBody>
      </p:sp>
      <p:sp>
        <p:nvSpPr>
          <p:cNvPr id="839687" name="Rectangle 7"/>
          <p:cNvSpPr>
            <a:spLocks noChangeArrowheads="1"/>
          </p:cNvSpPr>
          <p:nvPr/>
        </p:nvSpPr>
        <p:spPr bwMode="auto">
          <a:xfrm>
            <a:off x="6659563" y="620713"/>
            <a:ext cx="1152525" cy="431800"/>
          </a:xfrm>
          <a:prstGeom prst="rect">
            <a:avLst/>
          </a:prstGeom>
          <a:solidFill>
            <a:srgbClr val="C0C0C0">
              <a:alpha val="55000"/>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CRYPTO</a:t>
            </a:r>
          </a:p>
        </p:txBody>
      </p:sp>
      <p:sp>
        <p:nvSpPr>
          <p:cNvPr id="839688" name="Rectangle 8"/>
          <p:cNvSpPr>
            <a:spLocks noChangeArrowheads="1"/>
          </p:cNvSpPr>
          <p:nvPr/>
        </p:nvSpPr>
        <p:spPr bwMode="auto">
          <a:xfrm rot="16200000">
            <a:off x="6154737" y="1628776"/>
            <a:ext cx="1152525" cy="431800"/>
          </a:xfrm>
          <a:prstGeom prst="rect">
            <a:avLst/>
          </a:prstGeom>
          <a:solidFill>
            <a:srgbClr val="C0C0C0">
              <a:alpha val="49001"/>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SRAM</a:t>
            </a:r>
          </a:p>
        </p:txBody>
      </p:sp>
      <p:sp>
        <p:nvSpPr>
          <p:cNvPr id="839689" name="Rectangle 9"/>
          <p:cNvSpPr>
            <a:spLocks noChangeArrowheads="1"/>
          </p:cNvSpPr>
          <p:nvPr/>
        </p:nvSpPr>
        <p:spPr bwMode="auto">
          <a:xfrm rot="16200000">
            <a:off x="7954962" y="1412876"/>
            <a:ext cx="1152525" cy="431800"/>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ROM</a:t>
            </a:r>
          </a:p>
        </p:txBody>
      </p:sp>
      <p:sp>
        <p:nvSpPr>
          <p:cNvPr id="839690" name="Rectangle 10"/>
          <p:cNvSpPr>
            <a:spLocks noChangeArrowheads="1"/>
          </p:cNvSpPr>
          <p:nvPr/>
        </p:nvSpPr>
        <p:spPr bwMode="auto">
          <a:xfrm>
            <a:off x="7739063" y="1052513"/>
            <a:ext cx="576262" cy="360362"/>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RNG</a:t>
            </a:r>
          </a:p>
        </p:txBody>
      </p:sp>
      <p:grpSp>
        <p:nvGrpSpPr>
          <p:cNvPr id="2" name="Skupina 1"/>
          <p:cNvGrpSpPr/>
          <p:nvPr/>
        </p:nvGrpSpPr>
        <p:grpSpPr>
          <a:xfrm>
            <a:off x="7208080" y="2795810"/>
            <a:ext cx="1712317" cy="1235074"/>
            <a:chOff x="6824662" y="2686050"/>
            <a:chExt cx="2339975" cy="1709737"/>
          </a:xfrm>
        </p:grpSpPr>
        <p:pic>
          <p:nvPicPr>
            <p:cNvPr id="839695" name="Picture 15" descr="chip_cont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2" y="2686050"/>
              <a:ext cx="2339975" cy="1709737"/>
            </a:xfrm>
            <a:prstGeom prst="rect">
              <a:avLst/>
            </a:prstGeom>
            <a:noFill/>
            <a:extLst>
              <a:ext uri="{909E8E84-426E-40DD-AFC4-6F175D3DCCD1}">
                <a14:hiddenFill xmlns:a14="http://schemas.microsoft.com/office/drawing/2010/main">
                  <a:solidFill>
                    <a:srgbClr val="FFFFFF"/>
                  </a:solidFill>
                </a14:hiddenFill>
              </a:ext>
            </a:extLst>
          </p:spPr>
        </p:pic>
        <p:sp>
          <p:nvSpPr>
            <p:cNvPr id="839696" name="Text Box 16"/>
            <p:cNvSpPr txBox="1">
              <a:spLocks noChangeArrowheads="1"/>
            </p:cNvSpPr>
            <p:nvPr/>
          </p:nvSpPr>
          <p:spPr bwMode="auto">
            <a:xfrm rot="16051912">
              <a:off x="6785769" y="3591719"/>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7" name="Text Box 17"/>
            <p:cNvSpPr txBox="1">
              <a:spLocks noChangeArrowheads="1"/>
            </p:cNvSpPr>
            <p:nvPr/>
          </p:nvSpPr>
          <p:spPr bwMode="auto">
            <a:xfrm rot="16051912">
              <a:off x="8081169" y="3520282"/>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8" name="Text Box 18"/>
            <p:cNvSpPr txBox="1">
              <a:spLocks noChangeArrowheads="1"/>
            </p:cNvSpPr>
            <p:nvPr/>
          </p:nvSpPr>
          <p:spPr bwMode="auto">
            <a:xfrm>
              <a:off x="7667625" y="33575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chip</a:t>
              </a:r>
            </a:p>
          </p:txBody>
        </p:sp>
      </p:gr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8</a:t>
            </a:fld>
            <a:endParaRPr lang="cs-CZ" dirty="0"/>
          </a:p>
        </p:txBody>
      </p:sp>
    </p:spTree>
    <p:extLst>
      <p:ext uri="{BB962C8B-B14F-4D97-AF65-F5344CB8AC3E}">
        <p14:creationId xmlns:p14="http://schemas.microsoft.com/office/powerpoint/2010/main" val="220315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6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3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6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96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3968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96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968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68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5" grpId="0" animBg="1"/>
      <p:bldP spid="839687" grpId="0" animBg="1"/>
      <p:bldP spid="839688" grpId="0" animBg="1"/>
      <p:bldP spid="8396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939" y="2745763"/>
            <a:ext cx="1572848" cy="1572848"/>
          </a:xfrm>
          <a:prstGeom prst="rect">
            <a:avLst/>
          </a:prstGeom>
        </p:spPr>
      </p:pic>
      <p:pic>
        <p:nvPicPr>
          <p:cNvPr id="1069062" name="Picture 6" descr="hybridcard_2"/>
          <p:cNvPicPr>
            <a:picLocks noChangeAspect="1" noChangeArrowheads="1"/>
          </p:cNvPicPr>
          <p:nvPr/>
        </p:nvPicPr>
        <p:blipFill>
          <a:blip r:embed="rId3">
            <a:clrChange>
              <a:clrFrom>
                <a:srgbClr val="5683BC"/>
              </a:clrFrom>
              <a:clrTo>
                <a:srgbClr val="5683BC">
                  <a:alpha val="0"/>
                </a:srgbClr>
              </a:clrTo>
            </a:clrChange>
            <a:extLst>
              <a:ext uri="{28A0092B-C50C-407E-A947-70E740481C1C}">
                <a14:useLocalDpi xmlns:a14="http://schemas.microsoft.com/office/drawing/2010/main" val="0"/>
              </a:ext>
            </a:extLst>
          </a:blip>
          <a:srcRect l="36714" t="9439" r="7120" b="37241"/>
          <a:stretch>
            <a:fillRect/>
          </a:stretch>
        </p:blipFill>
        <p:spPr bwMode="auto">
          <a:xfrm>
            <a:off x="6626602" y="4509120"/>
            <a:ext cx="2330323" cy="15227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p:cNvGrpSpPr/>
          <p:nvPr/>
        </p:nvGrpSpPr>
        <p:grpSpPr>
          <a:xfrm>
            <a:off x="4585333" y="803472"/>
            <a:ext cx="2476884" cy="1528102"/>
            <a:chOff x="7369733" y="4196773"/>
            <a:chExt cx="1929284" cy="1209199"/>
          </a:xfrm>
        </p:grpSpPr>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733" y="4196773"/>
              <a:ext cx="1929284" cy="1209199"/>
            </a:xfrm>
            <a:prstGeom prst="rect">
              <a:avLst/>
            </a:prstGeom>
          </p:spPr>
        </p:pic>
        <p:pic>
          <p:nvPicPr>
            <p:cNvPr id="4" name="Obrázek 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84368" y="4437112"/>
              <a:ext cx="377999" cy="377999"/>
            </a:xfrm>
            <a:prstGeom prst="rect">
              <a:avLst/>
            </a:prstGeom>
          </p:spPr>
        </p:pic>
      </p:grpSp>
      <p:sp>
        <p:nvSpPr>
          <p:cNvPr id="1069058" name="Rectangle 2"/>
          <p:cNvSpPr>
            <a:spLocks noGrp="1" noChangeArrowheads="1"/>
          </p:cNvSpPr>
          <p:nvPr>
            <p:ph type="title"/>
          </p:nvPr>
        </p:nvSpPr>
        <p:spPr/>
        <p:txBody>
          <a:bodyPr/>
          <a:lstStyle/>
          <a:p>
            <a:r>
              <a:rPr lang="en-US" altLang="cs-CZ"/>
              <a:t>Smart cards forms</a:t>
            </a:r>
          </a:p>
        </p:txBody>
      </p:sp>
      <p:sp>
        <p:nvSpPr>
          <p:cNvPr id="1069059" name="Rectangle 3"/>
          <p:cNvSpPr>
            <a:spLocks noGrp="1" noChangeArrowheads="1"/>
          </p:cNvSpPr>
          <p:nvPr>
            <p:ph type="body" idx="1"/>
          </p:nvPr>
        </p:nvSpPr>
        <p:spPr/>
        <p:txBody>
          <a:bodyPr/>
          <a:lstStyle/>
          <a:p>
            <a:r>
              <a:rPr lang="en-US" altLang="cs-CZ" sz="2400" dirty="0"/>
              <a:t>Many possible forms</a:t>
            </a:r>
          </a:p>
          <a:p>
            <a:pPr lvl="1"/>
            <a:r>
              <a:rPr lang="en-US" altLang="cs-CZ" sz="2000" dirty="0"/>
              <a:t>ISO 7816 standard</a:t>
            </a:r>
          </a:p>
          <a:p>
            <a:pPr lvl="1"/>
            <a:r>
              <a:rPr lang="en-US" altLang="cs-CZ" sz="2000" dirty="0"/>
              <a:t>SIM size, USB dongles, Java rings…</a:t>
            </a:r>
          </a:p>
          <a:p>
            <a:r>
              <a:rPr lang="en-US" altLang="cs-CZ" sz="2400" dirty="0"/>
              <a:t>Contact(-less), hybrid/dual interface</a:t>
            </a:r>
          </a:p>
          <a:p>
            <a:pPr lvl="1"/>
            <a:r>
              <a:rPr lang="en-US" altLang="cs-CZ" sz="2000" dirty="0"/>
              <a:t>contact physical interface</a:t>
            </a:r>
          </a:p>
          <a:p>
            <a:pPr lvl="1"/>
            <a:r>
              <a:rPr lang="en-US" altLang="cs-CZ" sz="2000" dirty="0"/>
              <a:t>contact-less interface  </a:t>
            </a:r>
          </a:p>
          <a:p>
            <a:pPr lvl="1"/>
            <a:r>
              <a:rPr lang="en-US" altLang="cs-CZ" sz="2000" dirty="0"/>
              <a:t>hybrid card – separate logics on single card</a:t>
            </a:r>
          </a:p>
          <a:p>
            <a:pPr lvl="1"/>
            <a:r>
              <a:rPr lang="en-US" altLang="cs-CZ" sz="2000" dirty="0"/>
              <a:t>dual interface – same chip accessible contact &amp; c-less </a:t>
            </a:r>
          </a:p>
        </p:txBody>
      </p:sp>
      <p:sp>
        <p:nvSpPr>
          <p:cNvPr id="10"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1069060" name="Picture 4" descr="JavaR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404813"/>
            <a:ext cx="137160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1069064" name="Picture 8" descr="8300-ACOS2-8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4250" y="1555932"/>
            <a:ext cx="1800225" cy="1277937"/>
          </a:xfrm>
          <a:prstGeom prst="rect">
            <a:avLst/>
          </a:prstGeom>
          <a:noFill/>
          <a:extLst>
            <a:ext uri="{909E8E84-426E-40DD-AFC4-6F175D3DCCD1}">
              <a14:hiddenFill xmlns:a14="http://schemas.microsoft.com/office/drawing/2010/main">
                <a:solidFill>
                  <a:srgbClr val="FFFFFF"/>
                </a:solidFill>
              </a14:hiddenFill>
            </a:ext>
          </a:extLst>
        </p:spPr>
      </p:pic>
      <p:pic>
        <p:nvPicPr>
          <p:cNvPr id="1069065" name="Picture 9" descr="iKey_imag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3213100"/>
            <a:ext cx="2447925" cy="63817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Tree>
    <p:extLst>
      <p:ext uri="{BB962C8B-B14F-4D97-AF65-F5344CB8AC3E}">
        <p14:creationId xmlns:p14="http://schemas.microsoft.com/office/powerpoint/2010/main" val="57952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9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90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90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90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69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9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12094</TotalTime>
  <Words>3625</Words>
  <Application>Microsoft Office PowerPoint</Application>
  <PresentationFormat>Předvádění na obrazovce (4:3)</PresentationFormat>
  <Paragraphs>741</Paragraphs>
  <Slides>72</Slides>
  <Notes>8</Notes>
  <HiddenSlides>8</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72</vt:i4>
      </vt:variant>
    </vt:vector>
  </HeadingPairs>
  <TitlesOfParts>
    <vt:vector size="77" baseType="lpstr">
      <vt:lpstr>Arial</vt:lpstr>
      <vt:lpstr>Calibri</vt:lpstr>
      <vt:lpstr>Courier New</vt:lpstr>
      <vt:lpstr>Symbol</vt:lpstr>
      <vt:lpstr>Motiv systému Office</vt:lpstr>
      <vt:lpstr>PV204 Security technologies</vt:lpstr>
      <vt:lpstr>Smart cards</vt:lpstr>
      <vt:lpstr>Mind path for lecture</vt:lpstr>
      <vt:lpstr>Overview</vt:lpstr>
      <vt:lpstr>What A Smart card is?</vt:lpstr>
      <vt:lpstr>Basic types of (smart) cards</vt:lpstr>
      <vt:lpstr>Basic types of (smart) cards (2)</vt:lpstr>
      <vt:lpstr>Cryptographic smart cards</vt:lpstr>
      <vt:lpstr>Smart cards forms</vt:lpstr>
      <vt:lpstr>Contact vs. contactless</vt:lpstr>
      <vt:lpstr>Smart cards are used for…</vt:lpstr>
      <vt:lpstr>Smart card is highly protected device</vt:lpstr>
      <vt:lpstr>Main advantages of crypto smart cards</vt:lpstr>
      <vt:lpstr>Smartcards in wider system</vt:lpstr>
      <vt:lpstr>Big picture – terminal/reader and card</vt:lpstr>
      <vt:lpstr>Big picture - components</vt:lpstr>
      <vt:lpstr>Prezentace aplikace PowerPoint</vt:lpstr>
      <vt:lpstr>Main standards</vt:lpstr>
      <vt:lpstr>Card’s programming platforms</vt:lpstr>
      <vt:lpstr>APDU (Application Protocol Data Unit)</vt:lpstr>
      <vt:lpstr>What values of APDU header are used?</vt:lpstr>
      <vt:lpstr>Selected software components</vt:lpstr>
      <vt:lpstr>Smartcard algorithms and performance</vt:lpstr>
      <vt:lpstr>Common algorithms</vt:lpstr>
      <vt:lpstr>Cryptographic operations</vt:lpstr>
      <vt:lpstr>What is the typical performance?</vt:lpstr>
      <vt:lpstr>Performance tables for common cards</vt:lpstr>
      <vt:lpstr>Performance with variable data lengths</vt:lpstr>
      <vt:lpstr>Smart card management</vt:lpstr>
      <vt:lpstr>Motivation</vt:lpstr>
      <vt:lpstr>Globalplatform</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Secure channel Protocol</vt:lpstr>
      <vt:lpstr>Transport Layer Security (TLS) Protocol</vt:lpstr>
      <vt:lpstr>TLS handshake</vt:lpstr>
      <vt:lpstr>Why not to use TLS all the time?</vt:lpstr>
      <vt:lpstr>Secure channels – questions to ask</vt:lpstr>
      <vt:lpstr>Secure channel protocol (SCP) requirements</vt:lpstr>
      <vt:lpstr>Secure channel – typical composition</vt:lpstr>
      <vt:lpstr>Common lightweight SCPs</vt:lpstr>
      <vt:lpstr>SCP – what to take into account</vt:lpstr>
      <vt:lpstr>SCP – usage scenario and attacker model</vt:lpstr>
      <vt:lpstr>SCP – network attacks</vt:lpstr>
      <vt:lpstr>SC – network attacks</vt:lpstr>
      <vt:lpstr>Example: GlobalPlatform SCP’03</vt:lpstr>
      <vt:lpstr>Prezentace aplikace PowerPoint</vt:lpstr>
      <vt:lpstr>Prezentace aplikace PowerPoint</vt:lpstr>
      <vt:lpstr>ePassport protocols (ICAO 9303) </vt:lpstr>
      <vt:lpstr>Two factor authentication</vt:lpstr>
      <vt:lpstr>Two-factor authentication</vt:lpstr>
      <vt:lpstr>Application uses PC/SC interface (SCardxx)</vt:lpstr>
      <vt:lpstr>Where to log communication?</vt:lpstr>
      <vt:lpstr>APDUPlay project (https://www.fi.muni.cz/~xsvenda/apduinspect.html)</vt:lpstr>
      <vt:lpstr>What can you do then…</vt:lpstr>
      <vt:lpstr>Visualize logged APDU’s</vt:lpstr>
      <vt:lpstr>Prezentace aplikace PowerPoint</vt:lpstr>
      <vt:lpstr>For two-factor, logging is usually not enough</vt:lpstr>
      <vt:lpstr>German banking malware (2009)</vt:lpstr>
      <vt:lpstr>German banking malware</vt:lpstr>
      <vt:lpstr>ZeuS smartcard support module </vt:lpstr>
      <vt:lpstr>ZeuS smartcard support module </vt:lpstr>
      <vt:lpstr>Win32/Spy.Ranbyus</vt:lpstr>
      <vt:lpstr>Win32/Spy.Ranbyus</vt:lpstr>
      <vt:lpstr>Skimmers, PoS hacks</vt:lpstr>
      <vt:lpstr>Mandatory reading</vt:lpstr>
      <vt:lpstr>Conclusions</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Svenda</cp:lastModifiedBy>
  <cp:revision>3142</cp:revision>
  <cp:lastPrinted>2016-03-02T21:43:01Z</cp:lastPrinted>
  <dcterms:created xsi:type="dcterms:W3CDTF">2012-06-27T07:21:19Z</dcterms:created>
  <dcterms:modified xsi:type="dcterms:W3CDTF">2017-02-28T16:54:24Z</dcterms:modified>
</cp:coreProperties>
</file>