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0" r:id="rId4"/>
    <p:sldId id="324" r:id="rId5"/>
    <p:sldId id="329" r:id="rId6"/>
    <p:sldId id="318" r:id="rId7"/>
    <p:sldId id="353" r:id="rId8"/>
    <p:sldId id="346" r:id="rId9"/>
    <p:sldId id="319" r:id="rId10"/>
    <p:sldId id="320" r:id="rId11"/>
    <p:sldId id="331" r:id="rId12"/>
    <p:sldId id="345" r:id="rId13"/>
    <p:sldId id="321" r:id="rId14"/>
    <p:sldId id="332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299" r:id="rId23"/>
    <p:sldId id="306" r:id="rId24"/>
    <p:sldId id="307" r:id="rId25"/>
    <p:sldId id="308" r:id="rId26"/>
    <p:sldId id="336" r:id="rId27"/>
    <p:sldId id="337" r:id="rId28"/>
    <p:sldId id="338" r:id="rId29"/>
    <p:sldId id="333" r:id="rId30"/>
    <p:sldId id="341" r:id="rId31"/>
    <p:sldId id="359" r:id="rId32"/>
    <p:sldId id="360" r:id="rId33"/>
    <p:sldId id="362" r:id="rId34"/>
    <p:sldId id="357" r:id="rId35"/>
    <p:sldId id="266" r:id="rId36"/>
    <p:sldId id="268" r:id="rId37"/>
    <p:sldId id="269" r:id="rId38"/>
    <p:sldId id="270" r:id="rId39"/>
    <p:sldId id="271" r:id="rId40"/>
    <p:sldId id="343" r:id="rId41"/>
    <p:sldId id="344" r:id="rId42"/>
    <p:sldId id="340" r:id="rId43"/>
    <p:sldId id="347" r:id="rId44"/>
    <p:sldId id="350" r:id="rId45"/>
    <p:sldId id="339" r:id="rId46"/>
    <p:sldId id="354" r:id="rId47"/>
    <p:sldId id="355" r:id="rId48"/>
    <p:sldId id="356" r:id="rId49"/>
    <p:sldId id="267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660"/>
  </p:normalViewPr>
  <p:slideViewPr>
    <p:cSldViewPr>
      <p:cViewPr varScale="1">
        <p:scale>
          <a:sx n="105" d="100"/>
          <a:sy n="105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20.03.2018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iphishing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l.ac.uk/cert/antiphishing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cs-CZ" dirty="0" err="1" smtClean="0"/>
              <a:t>Phishing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/>
          <a:lstStyle/>
          <a:p>
            <a:r>
              <a:rPr lang="cs-CZ" dirty="0" smtClean="0"/>
              <a:t>Lenka Dědková</a:t>
            </a:r>
          </a:p>
        </p:txBody>
      </p:sp>
    </p:spTree>
    <p:extLst>
      <p:ext uri="{BB962C8B-B14F-4D97-AF65-F5344CB8AC3E}">
        <p14:creationId xmlns:p14="http://schemas.microsoft.com/office/powerpoint/2010/main" val="28724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Heuristická vodítka ve </a:t>
            </a:r>
            <a:r>
              <a:rPr lang="cs-CZ" dirty="0" err="1" smtClean="0"/>
              <a:t>phishingu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Důvěryhodnost zdroje, autorita </a:t>
            </a:r>
          </a:p>
          <a:p>
            <a:pPr lvl="1"/>
            <a:r>
              <a:rPr lang="cs-CZ" dirty="0" smtClean="0"/>
              <a:t>Lidé jsou naučení autority poslouchat</a:t>
            </a:r>
          </a:p>
          <a:p>
            <a:pPr lvl="1"/>
            <a:r>
              <a:rPr lang="cs-CZ" dirty="0" smtClean="0"/>
              <a:t>Důvěryhodnost</a:t>
            </a:r>
          </a:p>
          <a:p>
            <a:pPr lvl="2"/>
            <a:r>
              <a:rPr lang="cs-CZ" dirty="0" smtClean="0"/>
              <a:t>Známá instituce s dobrou reputací (banka, policie, </a:t>
            </a:r>
            <a:r>
              <a:rPr lang="cs-CZ" dirty="0"/>
              <a:t>ú</a:t>
            </a:r>
            <a:r>
              <a:rPr lang="cs-CZ" dirty="0" smtClean="0"/>
              <a:t>řad)</a:t>
            </a:r>
          </a:p>
          <a:p>
            <a:pPr lvl="2"/>
            <a:r>
              <a:rPr lang="cs-CZ" dirty="0" smtClean="0"/>
              <a:t>Email od důvěryhodné osoby („kamarád“, „bezpečák“, „ředitel“…)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„Žánr“ zprávy (forma zprávy odpovídající normám podobných typů zpráv)</a:t>
            </a:r>
          </a:p>
          <a:p>
            <a:pPr lvl="1"/>
            <a:r>
              <a:rPr lang="cs-CZ" dirty="0" smtClean="0"/>
              <a:t>Gramatika, formální úprava zprávy, adekvátní jazyk</a:t>
            </a:r>
          </a:p>
          <a:p>
            <a:pPr lvl="1"/>
            <a:r>
              <a:rPr lang="cs-CZ" dirty="0" smtClean="0"/>
              <a:t>Realistický obsah zprávy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890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Ztížení systematického zpracování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nejvíce podobná stránka</a:t>
            </a:r>
          </a:p>
          <a:p>
            <a:r>
              <a:rPr lang="cs-CZ" dirty="0" smtClean="0"/>
              <a:t>Co nejvíce podobná URL</a:t>
            </a:r>
          </a:p>
          <a:p>
            <a:r>
              <a:rPr lang="cs-CZ" dirty="0"/>
              <a:t>Funkční odkazy a další prvky na stránce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5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Podle teorie </a:t>
            </a:r>
            <a:r>
              <a:rPr lang="cs-CZ" dirty="0" err="1" smtClean="0">
                <a:solidFill>
                  <a:srgbClr val="0070C0"/>
                </a:solidFill>
              </a:rPr>
              <a:t>persuaze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smtClean="0"/>
              <a:t>Podnítit využití periferní cesty přesvědčování </a:t>
            </a:r>
            <a:r>
              <a:rPr lang="cs-CZ" dirty="0" smtClean="0">
                <a:sym typeface="Wingdings" panose="05000000000000000000" pitchFamily="2" charset="2"/>
              </a:rPr>
              <a:t> emoce</a:t>
            </a:r>
            <a:endParaRPr lang="cs-CZ" dirty="0" smtClean="0"/>
          </a:p>
          <a:p>
            <a:pPr lvl="1"/>
            <a:r>
              <a:rPr lang="cs-CZ" dirty="0" smtClean="0"/>
              <a:t>Časový </a:t>
            </a:r>
            <a:r>
              <a:rPr lang="cs-CZ" dirty="0" err="1" smtClean="0"/>
              <a:t>press</a:t>
            </a:r>
            <a:r>
              <a:rPr lang="cs-CZ" dirty="0" smtClean="0"/>
              <a:t> – je třeba jednat ihned</a:t>
            </a:r>
          </a:p>
          <a:p>
            <a:pPr lvl="1"/>
            <a:r>
              <a:rPr lang="cs-CZ" dirty="0" smtClean="0"/>
              <a:t>Hrozba – nebo přijdete o účet/peníze/údaje/možnost získat slevu/peníze/bonus…</a:t>
            </a:r>
          </a:p>
          <a:p>
            <a:pPr lvl="1"/>
            <a:r>
              <a:rPr lang="cs-CZ" dirty="0" smtClean="0"/>
              <a:t>Výdělek – připíšeme vám bonus, vyhráli jste, za věrnost naší společnosti dostanete…</a:t>
            </a:r>
          </a:p>
          <a:p>
            <a:pPr lvl="1"/>
            <a:r>
              <a:rPr lang="cs-CZ" dirty="0" smtClean="0"/>
              <a:t>Empatie – pomozte opuštěným pejskům</a:t>
            </a:r>
          </a:p>
          <a:p>
            <a:pPr lvl="1"/>
            <a:r>
              <a:rPr lang="cs-CZ" dirty="0" smtClean="0"/>
              <a:t>Zvědavost – </a:t>
            </a:r>
            <a:r>
              <a:rPr lang="cs-CZ" dirty="0" err="1" smtClean="0"/>
              <a:t>check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hot </a:t>
            </a:r>
            <a:r>
              <a:rPr lang="cs-CZ" dirty="0" err="1" smtClean="0"/>
              <a:t>girls</a:t>
            </a:r>
            <a:r>
              <a:rPr lang="cs-CZ" dirty="0" smtClean="0"/>
              <a:t>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8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Heuristické vs. systematické zpracování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Osobnostní charakteristiky</a:t>
            </a:r>
          </a:p>
          <a:p>
            <a:pPr lvl="1"/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cognition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Motivace</a:t>
            </a:r>
          </a:p>
          <a:p>
            <a:pPr lvl="1"/>
            <a:r>
              <a:rPr lang="cs-CZ" dirty="0" smtClean="0"/>
              <a:t>Znalosti</a:t>
            </a:r>
          </a:p>
          <a:p>
            <a:pPr lvl="1"/>
            <a:r>
              <a:rPr lang="cs-CZ" dirty="0" smtClean="0"/>
              <a:t>Předchozí zkušenosti</a:t>
            </a:r>
          </a:p>
          <a:p>
            <a:pPr lvl="1"/>
            <a:r>
              <a:rPr lang="cs-CZ" dirty="0" smtClean="0"/>
              <a:t>Širší okolnosti – např. v médiích zprávy o </a:t>
            </a:r>
            <a:r>
              <a:rPr lang="cs-CZ" dirty="0" err="1" smtClean="0"/>
              <a:t>phishingových</a:t>
            </a:r>
            <a:r>
              <a:rPr lang="cs-CZ" dirty="0" smtClean="0"/>
              <a:t> útocích nebo neobvyklý pohyb na účtu…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0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8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Rozpoznání </a:t>
            </a:r>
            <a:r>
              <a:rPr lang="cs-CZ" dirty="0" err="1" smtClean="0"/>
              <a:t>phishingových</a:t>
            </a:r>
            <a:r>
              <a:rPr lang="cs-CZ" dirty="0" smtClean="0"/>
              <a:t> stránek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Dhamija</a:t>
            </a:r>
            <a:r>
              <a:rPr lang="cs-CZ" dirty="0"/>
              <a:t> et al. (2006)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 = 22, 10 mužů, 18-56 let</a:t>
            </a:r>
          </a:p>
          <a:p>
            <a:r>
              <a:rPr lang="cs-CZ" dirty="0" smtClean="0"/>
              <a:t>Experiment: prezentovaných 19 stránek</a:t>
            </a:r>
          </a:p>
          <a:p>
            <a:pPr lvl="1"/>
            <a:r>
              <a:rPr lang="cs-CZ" dirty="0" smtClean="0"/>
              <a:t>Pravých a </a:t>
            </a:r>
            <a:r>
              <a:rPr lang="cs-CZ" dirty="0" err="1" smtClean="0"/>
              <a:t>phishingových</a:t>
            </a:r>
            <a:r>
              <a:rPr lang="cs-CZ" dirty="0" smtClean="0"/>
              <a:t> </a:t>
            </a:r>
          </a:p>
          <a:p>
            <a:r>
              <a:rPr lang="cs-CZ" dirty="0" smtClean="0"/>
              <a:t>Respondenti měli u každé rozhodnout, zda jde o podvodnou stránku nebo ne, následovaly rozhovory</a:t>
            </a:r>
          </a:p>
          <a:p>
            <a:endParaRPr lang="cs-CZ" dirty="0"/>
          </a:p>
          <a:p>
            <a:r>
              <a:rPr lang="cs-CZ" dirty="0" smtClean="0"/>
              <a:t>Celkové skóre: 6-18 správně rozpoznaných stránek (M = 11.6, SD = 3.2)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Typy respondentů podle jejich strategií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1. pouze obsah webu</a:t>
            </a:r>
          </a:p>
          <a:p>
            <a:pPr lvl="1"/>
            <a:r>
              <a:rPr lang="cs-CZ" dirty="0" smtClean="0"/>
              <a:t>23 % (n = 5)</a:t>
            </a:r>
          </a:p>
          <a:p>
            <a:pPr lvl="1"/>
            <a:r>
              <a:rPr lang="cs-CZ" dirty="0" smtClean="0"/>
              <a:t>Používali pouze obsah stránky (loga, layout, grafika, jazyk, fungující linky)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I never look at the </a:t>
            </a:r>
            <a:r>
              <a:rPr lang="en-US" i="1" dirty="0" smtClean="0"/>
              <a:t>letters</a:t>
            </a:r>
            <a:r>
              <a:rPr lang="cs-CZ" i="1" dirty="0" smtClean="0"/>
              <a:t> </a:t>
            </a:r>
            <a:r>
              <a:rPr lang="en-US" i="1" dirty="0" smtClean="0"/>
              <a:t>and </a:t>
            </a:r>
            <a:r>
              <a:rPr lang="en-US" i="1" dirty="0"/>
              <a:t>numbers up there </a:t>
            </a:r>
            <a:r>
              <a:rPr lang="en-US" dirty="0"/>
              <a:t>[in the address bar]. </a:t>
            </a:r>
            <a:r>
              <a:rPr lang="en-US" i="1" dirty="0"/>
              <a:t>I’m </a:t>
            </a:r>
            <a:r>
              <a:rPr lang="en-US" i="1" dirty="0" smtClean="0"/>
              <a:t>not</a:t>
            </a:r>
            <a:r>
              <a:rPr lang="cs-CZ" i="1" dirty="0" smtClean="0"/>
              <a:t> </a:t>
            </a:r>
            <a:r>
              <a:rPr lang="en-US" i="1" dirty="0" smtClean="0"/>
              <a:t>sure </a:t>
            </a:r>
            <a:r>
              <a:rPr lang="en-US" i="1" dirty="0"/>
              <a:t>what they are supposed to say”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563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respondentů podle jejich strategií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2. obsah webu a doména</a:t>
            </a:r>
          </a:p>
          <a:p>
            <a:pPr lvl="1"/>
            <a:r>
              <a:rPr lang="cs-CZ" dirty="0" smtClean="0"/>
              <a:t>36 % (n = 8)</a:t>
            </a:r>
          </a:p>
          <a:p>
            <a:pPr lvl="1"/>
            <a:r>
              <a:rPr lang="cs-CZ" dirty="0" smtClean="0"/>
              <a:t>Kromě obsahu webu kontrolovali URL (nikoliv SSL)</a:t>
            </a:r>
          </a:p>
          <a:p>
            <a:pPr lvl="1"/>
            <a:r>
              <a:rPr lang="cs-CZ" dirty="0" smtClean="0"/>
              <a:t>Rozpoznali adresy s IP místo doménou jako podezřelé, ačkoliv nevěděli, co to znamená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83" y="4581128"/>
            <a:ext cx="6172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8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respondentů podle jejich strategií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3. obsah webu, </a:t>
            </a:r>
            <a:r>
              <a:rPr lang="cs-CZ" dirty="0" err="1" smtClean="0">
                <a:solidFill>
                  <a:srgbClr val="0070C0"/>
                </a:solidFill>
              </a:rPr>
              <a:t>url</a:t>
            </a:r>
            <a:r>
              <a:rPr lang="cs-CZ" dirty="0" smtClean="0">
                <a:solidFill>
                  <a:srgbClr val="0070C0"/>
                </a:solidFill>
              </a:rPr>
              <a:t> a https</a:t>
            </a:r>
          </a:p>
          <a:p>
            <a:pPr lvl="1"/>
            <a:r>
              <a:rPr lang="cs-CZ" dirty="0" smtClean="0"/>
              <a:t>9 % (n = 2)</a:t>
            </a:r>
          </a:p>
          <a:p>
            <a:pPr lvl="1"/>
            <a:r>
              <a:rPr lang="cs-CZ" dirty="0" smtClean="0"/>
              <a:t>Nehledali ikonku zámku</a:t>
            </a:r>
          </a:p>
          <a:p>
            <a:pPr lvl="1"/>
            <a:r>
              <a:rPr lang="cs-CZ" dirty="0" smtClean="0"/>
              <a:t>Někteří si jí předtím nikdy nevšimli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79751"/>
            <a:ext cx="5653122" cy="8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respondentů podle jejich strategií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4. navíc i zámek</a:t>
            </a:r>
          </a:p>
          <a:p>
            <a:pPr lvl="1"/>
            <a:r>
              <a:rPr lang="cs-CZ" dirty="0" smtClean="0"/>
              <a:t>23% (n = 5)</a:t>
            </a:r>
          </a:p>
          <a:p>
            <a:pPr lvl="1"/>
            <a:r>
              <a:rPr lang="cs-CZ" dirty="0" smtClean="0"/>
              <a:t>Hledali zámek, ale někteří připisovali větší důvěru, pokud byl v samotné stránce než u </a:t>
            </a:r>
            <a:r>
              <a:rPr lang="cs-CZ" dirty="0" err="1" smtClean="0"/>
              <a:t>url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4717018" cy="69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35052"/>
            <a:ext cx="3480048" cy="17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2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cs-CZ" dirty="0" smtClean="0"/>
              <a:t>Co to je?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</a:t>
            </a:r>
            <a:r>
              <a:rPr lang="en-US" dirty="0" err="1" smtClean="0"/>
              <a:t>riminal</a:t>
            </a:r>
            <a:r>
              <a:rPr lang="en-US" dirty="0" smtClean="0"/>
              <a:t> </a:t>
            </a:r>
            <a:r>
              <a:rPr lang="en-US" dirty="0"/>
              <a:t>mechanism employing both </a:t>
            </a:r>
            <a:r>
              <a:rPr lang="en-US" dirty="0" smtClean="0"/>
              <a:t>social </a:t>
            </a:r>
            <a:r>
              <a:rPr lang="en-US" dirty="0"/>
              <a:t>engineering and technical subterfuge to steal </a:t>
            </a:r>
            <a:r>
              <a:rPr lang="en-US" dirty="0" smtClean="0"/>
              <a:t>consumers</a:t>
            </a:r>
            <a:r>
              <a:rPr lang="en-US" dirty="0"/>
              <a:t>’ personal identity data and financial account </a:t>
            </a:r>
            <a:r>
              <a:rPr lang="en-US" dirty="0" smtClean="0"/>
              <a:t>credentials</a:t>
            </a:r>
            <a:endParaRPr lang="cs-CZ" dirty="0" smtClean="0"/>
          </a:p>
          <a:p>
            <a:pPr lvl="1"/>
            <a:r>
              <a:rPr lang="cs-CZ" dirty="0"/>
              <a:t>Anti-</a:t>
            </a:r>
            <a:r>
              <a:rPr lang="cs-CZ" dirty="0" err="1"/>
              <a:t>Phishing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smtClean="0"/>
              <a:t>Group</a:t>
            </a:r>
            <a:endParaRPr lang="en-US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13309"/>
            <a:ext cx="3228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5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89" y="2492896"/>
            <a:ext cx="5401419" cy="417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respondentů podle jejich strategií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5. vše předtím + certifikáty</a:t>
            </a:r>
          </a:p>
          <a:p>
            <a:pPr lvl="1"/>
            <a:r>
              <a:rPr lang="cs-CZ" dirty="0" smtClean="0"/>
              <a:t>9% (n = 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6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Další </a:t>
            </a:r>
            <a:r>
              <a:rPr lang="cs-CZ" dirty="0" smtClean="0"/>
              <a:t>zmíněná strategie:</a:t>
            </a:r>
          </a:p>
          <a:p>
            <a:pPr lvl="1"/>
            <a:r>
              <a:rPr lang="cs-CZ" dirty="0" smtClean="0">
                <a:solidFill>
                  <a:schemeClr val="accent2"/>
                </a:solidFill>
              </a:rPr>
              <a:t>Zadání přihlašovacího jména a hesla jako strategie ke zjištění, zda je stránka pravá nebo ne</a:t>
            </a:r>
          </a:p>
          <a:p>
            <a:pPr lvl="1"/>
            <a:endParaRPr lang="cs-CZ" dirty="0"/>
          </a:p>
          <a:p>
            <a:r>
              <a:rPr lang="cs-CZ" dirty="0" smtClean="0"/>
              <a:t>Po ukázání varování na certifikát podepsaný sám sebou:</a:t>
            </a:r>
          </a:p>
          <a:p>
            <a:pPr lvl="1"/>
            <a:r>
              <a:rPr lang="cs-CZ" dirty="0" smtClean="0"/>
              <a:t>15 lidí (z 22) automaticky kliklo na OK bez čtení</a:t>
            </a:r>
          </a:p>
          <a:p>
            <a:pPr lvl="1"/>
            <a:r>
              <a:rPr lang="cs-CZ" dirty="0" smtClean="0"/>
              <a:t>18 nevědělo, na co se dotaz ptá</a:t>
            </a:r>
          </a:p>
          <a:p>
            <a:pPr lvl="2"/>
            <a:r>
              <a:rPr lang="cs-CZ" i="1" dirty="0"/>
              <a:t>“I </a:t>
            </a:r>
            <a:r>
              <a:rPr lang="cs-CZ" i="1" dirty="0" err="1" smtClean="0"/>
              <a:t>accepted</a:t>
            </a:r>
            <a:r>
              <a:rPr lang="cs-CZ" i="1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use of cookies”; </a:t>
            </a:r>
            <a:endParaRPr lang="cs-CZ" i="1" dirty="0" smtClean="0"/>
          </a:p>
          <a:p>
            <a:pPr lvl="2"/>
            <a:r>
              <a:rPr lang="en-US" i="1" dirty="0" smtClean="0"/>
              <a:t>“</a:t>
            </a:r>
            <a:r>
              <a:rPr lang="en-US" i="1" dirty="0"/>
              <a:t>It asked me if I wanted </a:t>
            </a:r>
            <a:r>
              <a:rPr lang="en-US" i="1" dirty="0" smtClean="0"/>
              <a:t>to</a:t>
            </a:r>
            <a:r>
              <a:rPr lang="cs-CZ" i="1" dirty="0" smtClean="0"/>
              <a:t> </a:t>
            </a:r>
            <a:r>
              <a:rPr lang="en-US" i="1" dirty="0" smtClean="0"/>
              <a:t>save </a:t>
            </a:r>
            <a:r>
              <a:rPr lang="en-US" i="1" dirty="0"/>
              <a:t>my password on forms”; </a:t>
            </a:r>
            <a:endParaRPr lang="cs-CZ" i="1" dirty="0" smtClean="0"/>
          </a:p>
          <a:p>
            <a:pPr lvl="2"/>
            <a:r>
              <a:rPr lang="en-US" i="1" dirty="0" smtClean="0"/>
              <a:t>“</a:t>
            </a:r>
            <a:r>
              <a:rPr lang="en-US" i="1" dirty="0"/>
              <a:t>It was a message from </a:t>
            </a:r>
            <a:r>
              <a:rPr lang="en-US" i="1" dirty="0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website</a:t>
            </a:r>
            <a:r>
              <a:rPr lang="cs-CZ" i="1" dirty="0" smtClean="0"/>
              <a:t> </a:t>
            </a:r>
            <a:r>
              <a:rPr lang="cs-CZ" i="1" dirty="0" err="1"/>
              <a:t>about</a:t>
            </a:r>
            <a:r>
              <a:rPr lang="cs-CZ" i="1" dirty="0"/>
              <a:t> </a:t>
            </a:r>
            <a:r>
              <a:rPr lang="cs-CZ" i="1" dirty="0" err="1"/>
              <a:t>spyware</a:t>
            </a:r>
            <a:r>
              <a:rPr lang="cs-CZ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3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Pokračování…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Předchozí výzkum byl z roku 2006…  určitě se mnohé změnilo…</a:t>
            </a:r>
          </a:p>
          <a:p>
            <a:endParaRPr lang="cs-CZ" dirty="0"/>
          </a:p>
          <a:p>
            <a:r>
              <a:rPr lang="en-US" dirty="0" err="1" smtClean="0"/>
              <a:t>Alsharnouby</a:t>
            </a:r>
            <a:r>
              <a:rPr lang="en-US" dirty="0"/>
              <a:t>, </a:t>
            </a:r>
            <a:r>
              <a:rPr lang="en-US" dirty="0" err="1" smtClean="0"/>
              <a:t>Alaca</a:t>
            </a:r>
            <a:r>
              <a:rPr lang="en-US" dirty="0"/>
              <a:t>, </a:t>
            </a:r>
            <a:r>
              <a:rPr lang="en-US" dirty="0" smtClean="0"/>
              <a:t>&amp; </a:t>
            </a:r>
            <a:r>
              <a:rPr lang="en-US" dirty="0" err="1"/>
              <a:t>Chiasson</a:t>
            </a:r>
            <a:r>
              <a:rPr lang="en-US" dirty="0"/>
              <a:t>, </a:t>
            </a:r>
            <a:r>
              <a:rPr lang="en-US" dirty="0" smtClean="0"/>
              <a:t>(2015</a:t>
            </a:r>
            <a:r>
              <a:rPr lang="cs-CZ" dirty="0" smtClean="0"/>
              <a:t>)</a:t>
            </a:r>
          </a:p>
          <a:p>
            <a:r>
              <a:rPr lang="cs-CZ" dirty="0" smtClean="0"/>
              <a:t>24 stránek (10 ok, 14 </a:t>
            </a:r>
            <a:r>
              <a:rPr lang="cs-CZ" dirty="0" err="1" smtClean="0"/>
              <a:t>phishing</a:t>
            </a:r>
            <a:r>
              <a:rPr lang="cs-CZ" dirty="0" smtClean="0"/>
              <a:t>), </a:t>
            </a:r>
            <a:r>
              <a:rPr lang="cs-CZ" dirty="0" err="1" smtClean="0"/>
              <a:t>eye-tracker</a:t>
            </a:r>
            <a:endParaRPr lang="cs-CZ" dirty="0" smtClean="0"/>
          </a:p>
          <a:p>
            <a:r>
              <a:rPr lang="cs-CZ" dirty="0" smtClean="0"/>
              <a:t>N = 21 (12 žen), 18-51 (M = 27)</a:t>
            </a:r>
          </a:p>
          <a:p>
            <a:r>
              <a:rPr lang="cs-CZ" dirty="0" smtClean="0"/>
              <a:t>14 studenti (</a:t>
            </a:r>
            <a:r>
              <a:rPr lang="cs-CZ" dirty="0" err="1" smtClean="0"/>
              <a:t>uni</a:t>
            </a:r>
            <a:r>
              <a:rPr lang="cs-CZ" dirty="0" smtClean="0"/>
              <a:t>), 7 zaměstnanci</a:t>
            </a:r>
          </a:p>
          <a:p>
            <a:endParaRPr lang="cs-CZ" dirty="0"/>
          </a:p>
          <a:p>
            <a:r>
              <a:rPr lang="cs-CZ" dirty="0" smtClean="0"/>
              <a:t>Prvky:</a:t>
            </a:r>
          </a:p>
          <a:p>
            <a:pPr lvl="1"/>
            <a:r>
              <a:rPr lang="cs-CZ" dirty="0" smtClean="0"/>
              <a:t>Stránky se zkreslenou URL</a:t>
            </a:r>
          </a:p>
          <a:p>
            <a:pPr lvl="1"/>
            <a:r>
              <a:rPr lang="cs-CZ" dirty="0" smtClean="0"/>
              <a:t>Stránky  s IP namísto URL</a:t>
            </a:r>
          </a:p>
          <a:p>
            <a:pPr lvl="1"/>
            <a:r>
              <a:rPr lang="cs-CZ" dirty="0" err="1" smtClean="0"/>
              <a:t>Fake</a:t>
            </a:r>
            <a:r>
              <a:rPr lang="cs-CZ" dirty="0" smtClean="0"/>
              <a:t> browser</a:t>
            </a:r>
          </a:p>
          <a:p>
            <a:pPr lvl="1"/>
            <a:r>
              <a:rPr lang="cs-CZ" dirty="0" smtClean="0"/>
              <a:t>Pop-</a:t>
            </a:r>
            <a:r>
              <a:rPr lang="cs-CZ" dirty="0" err="1" smtClean="0"/>
              <a:t>ups</a:t>
            </a:r>
            <a:endParaRPr lang="cs-CZ" dirty="0" smtClean="0"/>
          </a:p>
          <a:p>
            <a:pPr lvl="1"/>
            <a:r>
              <a:rPr lang="cs-CZ" dirty="0" smtClean="0"/>
              <a:t>SSL </a:t>
            </a:r>
            <a:r>
              <a:rPr lang="cs-CZ" dirty="0" err="1" smtClean="0"/>
              <a:t>locks</a:t>
            </a:r>
            <a:r>
              <a:rPr lang="cs-CZ" dirty="0" smtClean="0"/>
              <a:t>,…	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1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Jednotliví respondenti 9-22 správně (z 24)</a:t>
            </a:r>
          </a:p>
          <a:p>
            <a:r>
              <a:rPr lang="cs-CZ" dirty="0" smtClean="0"/>
              <a:t>Pro </a:t>
            </a:r>
            <a:r>
              <a:rPr lang="cs-CZ" dirty="0" err="1" smtClean="0"/>
              <a:t>phishingové</a:t>
            </a:r>
            <a:r>
              <a:rPr lang="cs-CZ" dirty="0" smtClean="0"/>
              <a:t> stránky </a:t>
            </a:r>
            <a:r>
              <a:rPr lang="cs-CZ" dirty="0" smtClean="0">
                <a:solidFill>
                  <a:srgbClr val="0070C0"/>
                </a:solidFill>
              </a:rPr>
              <a:t>úspěšnost 53% </a:t>
            </a:r>
            <a:r>
              <a:rPr lang="cs-CZ" dirty="0" smtClean="0"/>
              <a:t>(ale některé odhaleny omylem)</a:t>
            </a:r>
          </a:p>
          <a:p>
            <a:r>
              <a:rPr lang="cs-CZ" dirty="0" smtClean="0"/>
              <a:t>Pro legitimní 79%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Čas hodnocení stránek – M = 87sec, </a:t>
            </a:r>
            <a:r>
              <a:rPr lang="cs-CZ" dirty="0" err="1" smtClean="0"/>
              <a:t>nesig</a:t>
            </a:r>
            <a:r>
              <a:rPr lang="cs-CZ" dirty="0" smtClean="0"/>
              <a:t>. rozdíl mezi typy stránek</a:t>
            </a:r>
          </a:p>
          <a:p>
            <a:r>
              <a:rPr lang="cs-CZ" dirty="0" smtClean="0"/>
              <a:t>Muži a ženy se nelišili, žádné věkové rozdíly (ale maličký vzorek)</a:t>
            </a:r>
          </a:p>
          <a:p>
            <a:endParaRPr lang="cs-CZ" dirty="0" smtClean="0"/>
          </a:p>
          <a:p>
            <a:r>
              <a:rPr lang="cs-CZ" dirty="0" smtClean="0"/>
              <a:t>Respondenti měli tendenci rychleji se rozhodovat o stránkách, které znali (stránka vlastní banky)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8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Eye-tracker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85% času strávili sledováním obsahu stránky</a:t>
            </a:r>
          </a:p>
          <a:p>
            <a:r>
              <a:rPr lang="cs-CZ" dirty="0" smtClean="0"/>
              <a:t>9% sledováním formátu stránky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6% sledováním „</a:t>
            </a:r>
            <a:r>
              <a:rPr lang="cs-CZ" dirty="0" err="1" smtClean="0">
                <a:solidFill>
                  <a:srgbClr val="0070C0"/>
                </a:solidFill>
              </a:rPr>
              <a:t>areas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of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interest</a:t>
            </a:r>
            <a:r>
              <a:rPr lang="cs-CZ" dirty="0" smtClean="0">
                <a:solidFill>
                  <a:srgbClr val="0070C0"/>
                </a:solidFill>
              </a:rPr>
              <a:t>“ </a:t>
            </a:r>
            <a:r>
              <a:rPr lang="cs-CZ" dirty="0" smtClean="0"/>
              <a:t>– míst, kde na stránkách jsou </a:t>
            </a:r>
            <a:r>
              <a:rPr lang="cs-CZ" dirty="0" err="1" smtClean="0"/>
              <a:t>cues</a:t>
            </a:r>
            <a:r>
              <a:rPr lang="cs-CZ" dirty="0" smtClean="0"/>
              <a:t> relevantní pro odhalení </a:t>
            </a:r>
            <a:r>
              <a:rPr lang="cs-CZ" dirty="0" err="1" smtClean="0"/>
              <a:t>phishingu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Rozhovory poté – nekonzistentní důvody, neporozumění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1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uživatelů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Prohlížení a posouzení obsahu stránky – nejvíce reportovaná strategie</a:t>
            </a:r>
          </a:p>
          <a:p>
            <a:r>
              <a:rPr lang="cs-CZ" dirty="0" smtClean="0"/>
              <a:t>Testování funkcionality stránky (změna jazyka, změna země, klikání na odkazy)</a:t>
            </a:r>
          </a:p>
          <a:p>
            <a:r>
              <a:rPr lang="cs-CZ" dirty="0" smtClean="0"/>
              <a:t>Kontrola URL – nicméně hodně jich nevědělo, na co přesně se zaměřit, spíš pocitově „vypadá divně x vypadá normálně“</a:t>
            </a:r>
          </a:p>
          <a:p>
            <a:r>
              <a:rPr lang="cs-CZ" dirty="0" smtClean="0"/>
              <a:t>Vyhledání stránky přes </a:t>
            </a:r>
            <a:r>
              <a:rPr lang="cs-CZ" dirty="0" err="1" smtClean="0"/>
              <a:t>google</a:t>
            </a:r>
            <a:r>
              <a:rPr lang="cs-CZ" dirty="0" smtClean="0"/>
              <a:t> a porovnání</a:t>
            </a:r>
          </a:p>
          <a:p>
            <a:r>
              <a:rPr lang="cs-CZ" dirty="0" smtClean="0"/>
              <a:t>Přítomnost SSL indikátorů (ale i na špatných místech)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8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bylo jiné 2006-2015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2006 – respondenti často ani nevěděli, co je </a:t>
            </a:r>
            <a:r>
              <a:rPr lang="cs-CZ" dirty="0" err="1" smtClean="0"/>
              <a:t>phishing</a:t>
            </a:r>
            <a:r>
              <a:rPr lang="cs-CZ" dirty="0" smtClean="0"/>
              <a:t> nebo že se stránky dají celé napodobit</a:t>
            </a:r>
          </a:p>
          <a:p>
            <a:r>
              <a:rPr lang="cs-CZ" dirty="0" smtClean="0"/>
              <a:t>2015 – respondenti věděli o </a:t>
            </a:r>
            <a:r>
              <a:rPr lang="cs-CZ" dirty="0" err="1" smtClean="0"/>
              <a:t>phishingu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Celkově ale – spíš neznalost, nepochopení principů fungování stránek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4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Ne/znalosti uživatelů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www.mail.centrum.cz</a:t>
            </a:r>
          </a:p>
          <a:p>
            <a:r>
              <a:rPr lang="cs-CZ" dirty="0" smtClean="0"/>
              <a:t>www.centrum.mail.cz</a:t>
            </a:r>
          </a:p>
          <a:p>
            <a:endParaRPr lang="cs-CZ" dirty="0" smtClean="0"/>
          </a:p>
          <a:p>
            <a:r>
              <a:rPr lang="cs-CZ" dirty="0" smtClean="0"/>
              <a:t>www.bankofthevvorld.com</a:t>
            </a:r>
            <a:endParaRPr lang="cs-CZ" dirty="0"/>
          </a:p>
          <a:p>
            <a:r>
              <a:rPr lang="cs-CZ" dirty="0" smtClean="0"/>
              <a:t>www.paypai.com</a:t>
            </a:r>
          </a:p>
          <a:p>
            <a:endParaRPr lang="cs-CZ" dirty="0"/>
          </a:p>
          <a:p>
            <a:r>
              <a:rPr lang="cs-CZ" dirty="0"/>
              <a:t>http://www.fss.muni.cz/</a:t>
            </a:r>
          </a:p>
          <a:p>
            <a:r>
              <a:rPr lang="cs-CZ" dirty="0"/>
              <a:t>http://www.fss-muni.cz/</a:t>
            </a:r>
          </a:p>
          <a:p>
            <a:r>
              <a:rPr lang="cs-CZ" dirty="0"/>
              <a:t>http://www.fss.muni.uni.cz</a:t>
            </a:r>
          </a:p>
          <a:p>
            <a:r>
              <a:rPr lang="cs-CZ" dirty="0"/>
              <a:t>http://www.fss.munii.cz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56" y="5877272"/>
            <a:ext cx="610067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5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Ne/znalosti uživatelů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Nahrazování znaků vizuálně podobnými (</a:t>
            </a:r>
            <a:r>
              <a:rPr lang="cs-CZ" dirty="0" err="1" smtClean="0"/>
              <a:t>homographs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„a“ v latince </a:t>
            </a:r>
            <a:r>
              <a:rPr lang="en-US" dirty="0" smtClean="0"/>
              <a:t>(</a:t>
            </a:r>
            <a:r>
              <a:rPr lang="en-US" dirty="0"/>
              <a:t>U+0061) </a:t>
            </a:r>
            <a:r>
              <a:rPr lang="en-US" dirty="0" smtClean="0"/>
              <a:t>a</a:t>
            </a:r>
            <a:r>
              <a:rPr lang="cs-CZ" dirty="0" smtClean="0"/>
              <a:t> cyrilici </a:t>
            </a:r>
            <a:r>
              <a:rPr lang="en-US" dirty="0" smtClean="0"/>
              <a:t>(</a:t>
            </a:r>
            <a:r>
              <a:rPr lang="en-US" dirty="0"/>
              <a:t>U+0430)</a:t>
            </a:r>
            <a:endParaRPr lang="cs-CZ" dirty="0" smtClean="0"/>
          </a:p>
          <a:p>
            <a:r>
              <a:rPr lang="cs-CZ" dirty="0" smtClean="0"/>
              <a:t>Pop-up okna…</a:t>
            </a:r>
          </a:p>
          <a:p>
            <a:r>
              <a:rPr lang="cs-CZ" dirty="0" smtClean="0"/>
              <a:t>SSL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6" y="4653136"/>
            <a:ext cx="8874270" cy="189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3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Ne/znalosti uživatelů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https://www.roec.biz/wp-content/uploads/2014/06/ROEC_SSL_Browsers_Squ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708671" cy="48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Skupinová 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Dvě skupiny:</a:t>
            </a:r>
          </a:p>
          <a:p>
            <a:pPr lvl="1"/>
            <a:r>
              <a:rPr lang="cs-CZ" dirty="0" smtClean="0"/>
              <a:t>1. cíl: získat hesla do IS</a:t>
            </a:r>
          </a:p>
          <a:p>
            <a:pPr lvl="1"/>
            <a:r>
              <a:rPr lang="cs-CZ" dirty="0" smtClean="0"/>
              <a:t>2. cíl: získat finance</a:t>
            </a:r>
          </a:p>
          <a:p>
            <a:pPr lvl="1"/>
            <a:r>
              <a:rPr lang="cs-CZ" dirty="0" smtClean="0"/>
              <a:t>(3. cíl: heslo na </a:t>
            </a:r>
            <a:r>
              <a:rPr lang="cs-CZ" dirty="0" err="1" smtClean="0"/>
              <a:t>Facebook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Jaké principy jste ve vytváření strategie využili?</a:t>
            </a:r>
          </a:p>
          <a:p>
            <a:r>
              <a:rPr lang="cs-CZ" dirty="0" smtClean="0"/>
              <a:t>(</a:t>
            </a:r>
            <a:r>
              <a:rPr lang="cs-CZ" dirty="0"/>
              <a:t>Představte si například, že vytváříte návod, jak udělat úspěšný </a:t>
            </a:r>
            <a:r>
              <a:rPr lang="cs-CZ" dirty="0" err="1"/>
              <a:t>phishingový</a:t>
            </a:r>
            <a:r>
              <a:rPr lang="cs-CZ" dirty="0"/>
              <a:t> </a:t>
            </a:r>
            <a:r>
              <a:rPr lang="cs-CZ" dirty="0" smtClean="0"/>
              <a:t>útok)</a:t>
            </a:r>
            <a:endParaRPr lang="cs-CZ" dirty="0"/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Jak by se proti takovému útoku dalo bránit? </a:t>
            </a:r>
          </a:p>
          <a:p>
            <a:r>
              <a:rPr lang="cs-CZ" dirty="0" smtClean="0"/>
              <a:t>(</a:t>
            </a:r>
            <a:r>
              <a:rPr lang="cs-CZ" dirty="0"/>
              <a:t>Představte </a:t>
            </a:r>
            <a:r>
              <a:rPr lang="cs-CZ" dirty="0" smtClean="0"/>
              <a:t>si, že se snažíte vymyslet návod pro uživatele, jak se nestát obětí </a:t>
            </a:r>
            <a:r>
              <a:rPr lang="cs-CZ" dirty="0" err="1" smtClean="0"/>
              <a:t>phishingu</a:t>
            </a:r>
            <a:r>
              <a:rPr lang="cs-CZ" dirty="0" smtClean="0"/>
              <a:t>; případně návod pro zaměstnavatele, jak v tomto směru ovlivnit své zaměstnance/studenty)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6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Předchozí výzkumy byly o odhalování </a:t>
            </a:r>
            <a:r>
              <a:rPr lang="cs-CZ" dirty="0" err="1" smtClean="0"/>
              <a:t>phishingu</a:t>
            </a:r>
            <a:r>
              <a:rPr lang="cs-CZ" dirty="0"/>
              <a:t> </a:t>
            </a:r>
            <a:r>
              <a:rPr lang="cs-CZ" dirty="0" smtClean="0"/>
              <a:t>u lidí, kteří věděli, že mají odhalovat</a:t>
            </a:r>
          </a:p>
          <a:p>
            <a:endParaRPr lang="cs-CZ" dirty="0"/>
          </a:p>
          <a:p>
            <a:r>
              <a:rPr lang="cs-CZ" dirty="0" smtClean="0"/>
              <a:t>Jaká je ale úspěšnost </a:t>
            </a:r>
            <a:r>
              <a:rPr lang="cs-CZ" dirty="0" err="1" smtClean="0"/>
              <a:t>phishingu</a:t>
            </a:r>
            <a:r>
              <a:rPr lang="cs-CZ" dirty="0" smtClean="0"/>
              <a:t> „normálně“? </a:t>
            </a:r>
          </a:p>
          <a:p>
            <a:pPr lvl="1"/>
            <a:r>
              <a:rPr lang="cs-CZ" dirty="0" smtClean="0"/>
              <a:t>Obtížné zjistit – etika versus externí validita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806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Jagatic</a:t>
            </a:r>
            <a:r>
              <a:rPr lang="cs-CZ" dirty="0" smtClean="0"/>
              <a:t> et al. (2005)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Experiment, </a:t>
            </a:r>
            <a:r>
              <a:rPr lang="cs-CZ" dirty="0" err="1" smtClean="0"/>
              <a:t>phishing</a:t>
            </a:r>
            <a:r>
              <a:rPr lang="cs-CZ" dirty="0" smtClean="0"/>
              <a:t> hesel </a:t>
            </a:r>
          </a:p>
          <a:p>
            <a:r>
              <a:rPr lang="cs-CZ" dirty="0" smtClean="0"/>
              <a:t>Dvě skupiny: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Sociální</a:t>
            </a:r>
            <a:r>
              <a:rPr lang="cs-CZ" dirty="0" smtClean="0"/>
              <a:t> – email přišel od jejich kamaráda (zjištěno ze SNS)</a:t>
            </a:r>
          </a:p>
          <a:p>
            <a:pPr lvl="1"/>
            <a:r>
              <a:rPr lang="cs-CZ" dirty="0" smtClean="0">
                <a:solidFill>
                  <a:srgbClr val="0070C0"/>
                </a:solidFill>
              </a:rPr>
              <a:t>Kontrolní</a:t>
            </a:r>
            <a:r>
              <a:rPr lang="cs-CZ" dirty="0" smtClean="0"/>
              <a:t> – email od neznámé osoby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Někteří </a:t>
            </a:r>
            <a:r>
              <a:rPr lang="cs-CZ" dirty="0"/>
              <a:t>obnovovali (a odeslali heslo) na stránce více než </a:t>
            </a:r>
            <a:r>
              <a:rPr lang="cs-CZ" dirty="0" smtClean="0"/>
              <a:t>80x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62772"/>
            <a:ext cx="7642410" cy="12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4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 skončení výzkumu…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Jagatic</a:t>
            </a:r>
            <a:r>
              <a:rPr lang="cs-CZ" dirty="0"/>
              <a:t> et al. (2005)</a:t>
            </a:r>
          </a:p>
          <a:p>
            <a:r>
              <a:rPr lang="cs-CZ" dirty="0" smtClean="0"/>
              <a:t>Spousta reakcí od lidí (kteří nevěděli, že jsou součástí experimentu)</a:t>
            </a:r>
          </a:p>
          <a:p>
            <a:pPr lvl="1"/>
            <a:r>
              <a:rPr lang="cs-CZ" dirty="0" smtClean="0"/>
              <a:t>Vztek, obviňování výzkumníků</a:t>
            </a:r>
          </a:p>
          <a:p>
            <a:pPr lvl="1"/>
            <a:r>
              <a:rPr lang="cs-CZ" dirty="0" smtClean="0"/>
              <a:t>Popření (psali za kamaráda)</a:t>
            </a:r>
          </a:p>
          <a:p>
            <a:pPr lvl="1"/>
            <a:r>
              <a:rPr lang="cs-CZ" dirty="0" smtClean="0"/>
              <a:t>Nedorozumění – někteří si mysleli, že výzkumníci se nabourali do účtu kamaráda</a:t>
            </a:r>
          </a:p>
          <a:p>
            <a:pPr lvl="1"/>
            <a:r>
              <a:rPr lang="cs-CZ" dirty="0" smtClean="0"/>
              <a:t>Podceňování dostupnosti informací – někteří nechápali, kde výzkumníci zjistili, kdo jsou jejich kamarádi</a:t>
            </a:r>
          </a:p>
          <a:p>
            <a:pPr lvl="1"/>
            <a:r>
              <a:rPr lang="cs-CZ" dirty="0" smtClean="0"/>
              <a:t>Stížnosti od těch, jejichž jména a emaily výzkumníci „zneužili“</a:t>
            </a:r>
          </a:p>
          <a:p>
            <a:endParaRPr lang="cs-CZ" dirty="0"/>
          </a:p>
          <a:p>
            <a:r>
              <a:rPr lang="cs-CZ" dirty="0" smtClean="0">
                <a:solidFill>
                  <a:srgbClr val="0070C0"/>
                </a:solidFill>
              </a:rPr>
              <a:t>Etika…!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8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Carella</a:t>
            </a:r>
            <a:r>
              <a:rPr lang="cs-CZ" dirty="0" smtClean="0"/>
              <a:t> et al. (2017)</a:t>
            </a:r>
          </a:p>
          <a:p>
            <a:endParaRPr lang="cs-CZ" dirty="0"/>
          </a:p>
          <a:p>
            <a:r>
              <a:rPr lang="en-US" i="1" dirty="0"/>
              <a:t>“We are inviting you to participate in a research study</a:t>
            </a:r>
            <a:r>
              <a:rPr lang="cs-CZ" i="1" dirty="0"/>
              <a:t> </a:t>
            </a:r>
            <a:r>
              <a:rPr lang="en-US" i="1" dirty="0"/>
              <a:t>focused on internet security. This study aims to provide</a:t>
            </a:r>
            <a:r>
              <a:rPr lang="cs-CZ" i="1" dirty="0"/>
              <a:t> </a:t>
            </a:r>
            <a:r>
              <a:rPr lang="en-US" i="1" dirty="0"/>
              <a:t>clear evidence of the impact that security awareness</a:t>
            </a:r>
            <a:r>
              <a:rPr lang="cs-CZ" i="1" dirty="0"/>
              <a:t> </a:t>
            </a:r>
            <a:r>
              <a:rPr lang="en-US" i="1" dirty="0"/>
              <a:t>training has on individuals on the internet and determine</a:t>
            </a:r>
            <a:r>
              <a:rPr lang="cs-CZ" i="1" dirty="0"/>
              <a:t> </a:t>
            </a:r>
            <a:r>
              <a:rPr lang="en-US" i="1" dirty="0"/>
              <a:t>which level of security awareness training provides</a:t>
            </a:r>
            <a:r>
              <a:rPr lang="cs-CZ" i="1" dirty="0"/>
              <a:t> </a:t>
            </a:r>
            <a:r>
              <a:rPr lang="en-US" i="1" dirty="0"/>
              <a:t>participants with the best chance to security themselves</a:t>
            </a:r>
            <a:r>
              <a:rPr lang="cs-CZ" i="1" dirty="0"/>
              <a:t> in a </a:t>
            </a:r>
            <a:r>
              <a:rPr lang="cs-CZ" i="1" dirty="0" err="1"/>
              <a:t>digital</a:t>
            </a:r>
            <a:r>
              <a:rPr lang="cs-CZ" i="1" dirty="0"/>
              <a:t> </a:t>
            </a:r>
            <a:r>
              <a:rPr lang="cs-CZ" i="1" dirty="0" err="1"/>
              <a:t>world</a:t>
            </a:r>
            <a:r>
              <a:rPr lang="cs-CZ" i="1" dirty="0"/>
              <a:t>”</a:t>
            </a:r>
          </a:p>
          <a:p>
            <a:endParaRPr lang="cs-CZ" i="1" dirty="0"/>
          </a:p>
          <a:p>
            <a:r>
              <a:rPr lang="en-US" i="1" dirty="0"/>
              <a:t>“You may be contacted via email during this</a:t>
            </a:r>
            <a:r>
              <a:rPr lang="cs-CZ" i="1" dirty="0"/>
              <a:t> </a:t>
            </a:r>
            <a:r>
              <a:rPr lang="cs-CZ" i="1" dirty="0" err="1"/>
              <a:t>presentation</a:t>
            </a:r>
            <a:r>
              <a:rPr lang="cs-CZ" i="1" dirty="0"/>
              <a:t>”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868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Častější oběti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Ti, kteří nemají předchozí vlastní negativní zkušenost s </a:t>
            </a:r>
            <a:r>
              <a:rPr lang="cs-CZ" dirty="0" err="1" smtClean="0"/>
              <a:t>phishingem</a:t>
            </a:r>
            <a:endParaRPr lang="cs-CZ" dirty="0" smtClean="0"/>
          </a:p>
          <a:p>
            <a:r>
              <a:rPr lang="cs-CZ" dirty="0" smtClean="0"/>
              <a:t>Častěji ženy</a:t>
            </a:r>
          </a:p>
          <a:p>
            <a:r>
              <a:rPr lang="cs-CZ" dirty="0"/>
              <a:t>Častěji úspěšný, pokud </a:t>
            </a:r>
            <a:r>
              <a:rPr lang="cs-CZ" dirty="0" smtClean="0"/>
              <a:t>je odesílatel </a:t>
            </a:r>
            <a:r>
              <a:rPr lang="cs-CZ" dirty="0"/>
              <a:t>opačného pohlaví  (zvláště pro muže)</a:t>
            </a:r>
          </a:p>
          <a:p>
            <a:r>
              <a:rPr lang="cs-CZ" dirty="0" smtClean="0"/>
              <a:t>Ti, kteří sami tvrdí, že mají nízké povědomí o ICT bezpečnosti </a:t>
            </a:r>
          </a:p>
          <a:p>
            <a:r>
              <a:rPr lang="cs-CZ" dirty="0" smtClean="0"/>
              <a:t>(studenti) častěji z oborů: zdravotnictví, obchod a pedagogika</a:t>
            </a:r>
          </a:p>
          <a:p>
            <a:r>
              <a:rPr lang="cs-CZ" dirty="0" smtClean="0"/>
              <a:t>Starší (a specificky senioři)</a:t>
            </a:r>
          </a:p>
          <a:p>
            <a:r>
              <a:rPr lang="en-US" dirty="0" err="1" smtClean="0"/>
              <a:t>Carella</a:t>
            </a:r>
            <a:r>
              <a:rPr lang="cs-CZ" dirty="0"/>
              <a:t> </a:t>
            </a:r>
            <a:r>
              <a:rPr lang="cs-CZ" dirty="0" smtClean="0"/>
              <a:t>et al. (2017), </a:t>
            </a:r>
            <a:r>
              <a:rPr lang="cs-CZ" dirty="0" err="1" smtClean="0"/>
              <a:t>Oliveira</a:t>
            </a:r>
            <a:r>
              <a:rPr lang="cs-CZ" dirty="0" smtClean="0"/>
              <a:t> et al. (2017</a:t>
            </a:r>
            <a:r>
              <a:rPr lang="cs-CZ" dirty="0"/>
              <a:t>), </a:t>
            </a:r>
            <a:r>
              <a:rPr lang="cs-CZ" dirty="0" err="1"/>
              <a:t>Jagatic</a:t>
            </a:r>
            <a:r>
              <a:rPr lang="cs-CZ" dirty="0"/>
              <a:t> et al. (2005)</a:t>
            </a:r>
          </a:p>
        </p:txBody>
      </p:sp>
    </p:spTree>
    <p:extLst>
      <p:ext uri="{BB962C8B-B14F-4D97-AF65-F5344CB8AC3E}">
        <p14:creationId xmlns:p14="http://schemas.microsoft.com/office/powerpoint/2010/main" val="2448794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Wright</a:t>
            </a:r>
            <a:r>
              <a:rPr lang="cs-CZ" dirty="0" smtClean="0"/>
              <a:t> et al. (2010)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Studenti v online kurzu </a:t>
            </a:r>
            <a:r>
              <a:rPr lang="cs-CZ" dirty="0" err="1" smtClean="0"/>
              <a:t>Introduction</a:t>
            </a:r>
            <a:r>
              <a:rPr lang="cs-CZ" dirty="0" smtClean="0"/>
              <a:t> to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/>
              <a:t>S</a:t>
            </a:r>
            <a:r>
              <a:rPr lang="cs-CZ" dirty="0" smtClean="0"/>
              <a:t>ystems</a:t>
            </a:r>
          </a:p>
          <a:p>
            <a:r>
              <a:rPr lang="cs-CZ" dirty="0" smtClean="0"/>
              <a:t>„Super </a:t>
            </a:r>
            <a:r>
              <a:rPr lang="cs-CZ" dirty="0" err="1" smtClean="0"/>
              <a:t>secure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“ pro přihlašování ke studijním materiálům, odevzdávání úkolů apod. </a:t>
            </a:r>
          </a:p>
          <a:p>
            <a:pPr lvl="1"/>
            <a:r>
              <a:rPr lang="cs-CZ" dirty="0" smtClean="0"/>
              <a:t>Opakované upozorňování, že ho nesmí nikomu dát, podepsání NDA</a:t>
            </a:r>
          </a:p>
          <a:p>
            <a:r>
              <a:rPr lang="cs-CZ" dirty="0" smtClean="0"/>
              <a:t>Po 2 měsících od začátku kurzu </a:t>
            </a:r>
            <a:r>
              <a:rPr lang="cs-CZ" dirty="0" err="1" smtClean="0"/>
              <a:t>phishingový</a:t>
            </a:r>
            <a:r>
              <a:rPr lang="cs-CZ" dirty="0" smtClean="0"/>
              <a:t> mail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1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This email is to inform you of a problem we are having with the </a:t>
            </a:r>
            <a:r>
              <a:rPr lang="en-US" i="1" dirty="0" smtClean="0"/>
              <a:t>information</a:t>
            </a:r>
            <a:r>
              <a:rPr lang="cs-CZ" i="1" dirty="0" smtClean="0"/>
              <a:t> </a:t>
            </a:r>
            <a:r>
              <a:rPr lang="en-US" i="1" dirty="0" smtClean="0"/>
              <a:t>technology </a:t>
            </a:r>
            <a:r>
              <a:rPr lang="en-US" i="1" dirty="0"/>
              <a:t>database. Due to a data collision we have lost some information and </a:t>
            </a:r>
            <a:r>
              <a:rPr lang="en-US" i="1" dirty="0" smtClean="0"/>
              <a:t>are</a:t>
            </a:r>
            <a:r>
              <a:rPr lang="cs-CZ" i="1" dirty="0" smtClean="0"/>
              <a:t> </a:t>
            </a:r>
            <a:r>
              <a:rPr lang="en-US" i="1" dirty="0" smtClean="0"/>
              <a:t>unable </a:t>
            </a:r>
            <a:r>
              <a:rPr lang="en-US" i="1" dirty="0"/>
              <a:t>to recover. In order to get the database back up and working we need to </a:t>
            </a:r>
            <a:r>
              <a:rPr lang="en-US" i="1" dirty="0" smtClean="0"/>
              <a:t>you</a:t>
            </a:r>
            <a:r>
              <a:rPr lang="cs-CZ" i="1" dirty="0" smtClean="0"/>
              <a:t> </a:t>
            </a:r>
            <a:r>
              <a:rPr lang="en-US" i="1" dirty="0" smtClean="0"/>
              <a:t>forward </a:t>
            </a:r>
            <a:r>
              <a:rPr lang="en-US" i="1" dirty="0"/>
              <a:t>us your “super-secure code.” Please respond to this email with your code </a:t>
            </a:r>
            <a:r>
              <a:rPr lang="en-US" i="1" dirty="0" smtClean="0"/>
              <a:t>by</a:t>
            </a:r>
            <a:r>
              <a:rPr lang="cs-CZ" i="1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end of business today. Sorry for the </a:t>
            </a:r>
            <a:r>
              <a:rPr lang="en-US" i="1" dirty="0" smtClean="0"/>
              <a:t>inconvenience.</a:t>
            </a:r>
            <a:endParaRPr lang="cs-CZ" i="1" dirty="0" smtClean="0"/>
          </a:p>
          <a:p>
            <a:endParaRPr lang="cs-CZ" dirty="0"/>
          </a:p>
          <a:p>
            <a:pPr marL="0" indent="0" algn="r">
              <a:buNone/>
            </a:pPr>
            <a:r>
              <a:rPr lang="en-US" dirty="0" smtClean="0"/>
              <a:t>Jason Roth</a:t>
            </a:r>
            <a:r>
              <a:rPr lang="cs-CZ" dirty="0" smtClean="0"/>
              <a:t>, network </a:t>
            </a:r>
            <a:r>
              <a:rPr lang="cs-CZ" dirty="0" err="1" smtClean="0"/>
              <a:t>administrator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6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 = 229</a:t>
            </a:r>
          </a:p>
          <a:p>
            <a:r>
              <a:rPr lang="cs-CZ" dirty="0" smtClean="0"/>
              <a:t>26 „detekovalo“ </a:t>
            </a:r>
            <a:r>
              <a:rPr lang="cs-CZ" dirty="0" err="1" smtClean="0"/>
              <a:t>phishing</a:t>
            </a:r>
            <a:r>
              <a:rPr lang="cs-CZ" dirty="0" smtClean="0"/>
              <a:t> (tj. nahlásili ho, zjišťovali další informace…)</a:t>
            </a:r>
          </a:p>
          <a:p>
            <a:pPr lvl="1"/>
            <a:r>
              <a:rPr lang="cs-CZ" dirty="0" smtClean="0"/>
              <a:t>Ale metoda…</a:t>
            </a:r>
          </a:p>
          <a:p>
            <a:r>
              <a:rPr lang="cs-CZ" dirty="0" err="1" smtClean="0"/>
              <a:t>Kvali</a:t>
            </a:r>
            <a:r>
              <a:rPr lang="cs-CZ" dirty="0" smtClean="0"/>
              <a:t> </a:t>
            </a:r>
            <a:r>
              <a:rPr lang="cs-CZ" dirty="0" err="1" smtClean="0"/>
              <a:t>follow</a:t>
            </a:r>
            <a:r>
              <a:rPr lang="cs-CZ" dirty="0" smtClean="0"/>
              <a:t>-up</a:t>
            </a:r>
          </a:p>
          <a:p>
            <a:endParaRPr lang="cs-CZ" dirty="0"/>
          </a:p>
          <a:p>
            <a:r>
              <a:rPr lang="cs-CZ" dirty="0" smtClean="0"/>
              <a:t>Z prediktorů signifikantní:</a:t>
            </a:r>
          </a:p>
          <a:p>
            <a:pPr lvl="1"/>
            <a:r>
              <a:rPr lang="cs-CZ" dirty="0" smtClean="0"/>
              <a:t>Zkušenosti s prací online</a:t>
            </a:r>
          </a:p>
          <a:p>
            <a:pPr lvl="1"/>
            <a:r>
              <a:rPr lang="cs-CZ" dirty="0" smtClean="0"/>
              <a:t>Obecná důvěřivost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2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rozpoznání </a:t>
            </a:r>
            <a:r>
              <a:rPr lang="cs-CZ" dirty="0" err="1" smtClean="0"/>
              <a:t>phishingu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1. vzhled mailu</a:t>
            </a:r>
          </a:p>
          <a:p>
            <a:pPr lvl="1"/>
            <a:r>
              <a:rPr lang="cs-CZ" dirty="0" smtClean="0"/>
              <a:t>Předmět mailu a autor</a:t>
            </a:r>
          </a:p>
          <a:p>
            <a:pPr lvl="1"/>
            <a:r>
              <a:rPr lang="cs-CZ" dirty="0" smtClean="0"/>
              <a:t>Text samotného mailu</a:t>
            </a:r>
          </a:p>
          <a:p>
            <a:pPr lvl="2"/>
            <a:r>
              <a:rPr lang="cs-CZ" dirty="0" smtClean="0"/>
              <a:t>Email v normách mailů podobného typu?</a:t>
            </a:r>
          </a:p>
          <a:p>
            <a:pPr lvl="2"/>
            <a:r>
              <a:rPr lang="cs-CZ" dirty="0" smtClean="0"/>
              <a:t>Povaha žádosti – co po mě chce</a:t>
            </a:r>
          </a:p>
          <a:p>
            <a:pPr lvl="2"/>
            <a:endParaRPr lang="cs-CZ" dirty="0"/>
          </a:p>
          <a:p>
            <a:r>
              <a:rPr lang="cs-CZ" dirty="0" smtClean="0">
                <a:solidFill>
                  <a:srgbClr val="0070C0"/>
                </a:solidFill>
              </a:rPr>
              <a:t>2. „aktivace“ podezření</a:t>
            </a:r>
          </a:p>
          <a:p>
            <a:pPr lvl="1"/>
            <a:r>
              <a:rPr lang="cs-CZ" dirty="0" smtClean="0"/>
              <a:t>Nekonzistentní s tím, co čekám</a:t>
            </a:r>
          </a:p>
          <a:p>
            <a:pPr lvl="2"/>
            <a:r>
              <a:rPr lang="cs-CZ" dirty="0" smtClean="0"/>
              <a:t>Chce něco, co se nemá posílat tímto způsobem</a:t>
            </a:r>
          </a:p>
          <a:p>
            <a:pPr lvl="2"/>
            <a:r>
              <a:rPr lang="cs-CZ" dirty="0" smtClean="0"/>
              <a:t>Problematické odůvodnění </a:t>
            </a:r>
          </a:p>
          <a:p>
            <a:pPr lvl="2"/>
            <a:r>
              <a:rPr lang="cs-CZ" dirty="0" smtClean="0"/>
              <a:t>Urgence vs. čas</a:t>
            </a:r>
          </a:p>
          <a:p>
            <a:pPr lvl="2"/>
            <a:r>
              <a:rPr lang="cs-CZ" dirty="0" smtClean="0"/>
              <a:t>Neznámý autor</a:t>
            </a:r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124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rozpoznání </a:t>
            </a:r>
            <a:r>
              <a:rPr lang="cs-CZ" dirty="0" err="1"/>
              <a:t>phishingu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3. potvrzení podezření</a:t>
            </a:r>
          </a:p>
          <a:p>
            <a:pPr lvl="1"/>
            <a:r>
              <a:rPr lang="cs-CZ" dirty="0" smtClean="0"/>
              <a:t>Formování hypotéz a ověřování hypotéz</a:t>
            </a:r>
          </a:p>
          <a:p>
            <a:pPr lvl="2"/>
            <a:r>
              <a:rPr lang="cs-CZ" dirty="0" smtClean="0"/>
              <a:t>Hledání potvrzení oprávněnosti u jiných autorit</a:t>
            </a:r>
          </a:p>
          <a:p>
            <a:pPr lvl="2"/>
            <a:r>
              <a:rPr lang="cs-CZ" dirty="0" smtClean="0"/>
              <a:t>Vlastní hledání – jméno autora/společnosti,…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2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inženýrství a </a:t>
            </a:r>
            <a:r>
              <a:rPr lang="cs-CZ" dirty="0" err="1" smtClean="0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SI</a:t>
            </a:r>
            <a:r>
              <a:rPr lang="cs-CZ" dirty="0" smtClean="0"/>
              <a:t>: manipulace s lidmi, zneužívání přirozených (naučených) tendencí s cílem získat</a:t>
            </a:r>
            <a:r>
              <a:rPr lang="cs-CZ" dirty="0"/>
              <a:t> </a:t>
            </a:r>
            <a:r>
              <a:rPr lang="cs-CZ" dirty="0" smtClean="0"/>
              <a:t>&lt;doplňte si&gt;</a:t>
            </a:r>
          </a:p>
          <a:p>
            <a:pPr lvl="1"/>
            <a:r>
              <a:rPr lang="cs-CZ" dirty="0"/>
              <a:t>SI typicky zahrnuje </a:t>
            </a:r>
            <a:r>
              <a:rPr lang="cs-CZ" dirty="0" smtClean="0"/>
              <a:t>shromažďování </a:t>
            </a:r>
            <a:r>
              <a:rPr lang="cs-CZ" dirty="0"/>
              <a:t>informací </a:t>
            </a:r>
            <a:r>
              <a:rPr lang="cs-CZ" dirty="0" smtClean="0"/>
              <a:t>o oběti před </a:t>
            </a:r>
            <a:r>
              <a:rPr lang="cs-CZ" dirty="0"/>
              <a:t>samotným </a:t>
            </a:r>
            <a:r>
              <a:rPr lang="cs-CZ" dirty="0" smtClean="0"/>
              <a:t>útokem za účelem vybudování důvěry</a:t>
            </a:r>
            <a:endParaRPr lang="cs-CZ" dirty="0"/>
          </a:p>
          <a:p>
            <a:pPr lvl="1"/>
            <a:endParaRPr lang="cs-CZ" dirty="0" smtClean="0"/>
          </a:p>
          <a:p>
            <a:r>
              <a:rPr lang="cs-CZ" dirty="0" err="1" smtClean="0">
                <a:solidFill>
                  <a:srgbClr val="0070C0"/>
                </a:solidFill>
              </a:rPr>
              <a:t>Phishing</a:t>
            </a:r>
            <a:r>
              <a:rPr lang="cs-CZ" dirty="0" smtClean="0"/>
              <a:t>: obvykle nezahrnuje shromažďování informací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9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Anti-</a:t>
            </a:r>
            <a:r>
              <a:rPr lang="cs-CZ" dirty="0" err="1"/>
              <a:t>phishing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smtClean="0"/>
              <a:t>Group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://www.antiphishing.org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4Q2015:</a:t>
            </a:r>
          </a:p>
          <a:p>
            <a:pPr lvl="1"/>
            <a:r>
              <a:rPr lang="cs-CZ" dirty="0" smtClean="0"/>
              <a:t>158 574 unikátních </a:t>
            </a:r>
            <a:r>
              <a:rPr lang="cs-CZ" dirty="0" err="1" smtClean="0"/>
              <a:t>phishingových</a:t>
            </a:r>
            <a:r>
              <a:rPr lang="cs-CZ" dirty="0" smtClean="0"/>
              <a:t> útoků</a:t>
            </a:r>
          </a:p>
          <a:p>
            <a:pPr lvl="1"/>
            <a:r>
              <a:rPr lang="cs-CZ" dirty="0" smtClean="0"/>
              <a:t>47 623 unikátních domén</a:t>
            </a:r>
          </a:p>
          <a:p>
            <a:pPr lvl="2"/>
            <a:r>
              <a:rPr lang="cs-CZ" dirty="0" smtClean="0"/>
              <a:t>Z toho 22 679 zaregistrováno za účelem </a:t>
            </a:r>
            <a:r>
              <a:rPr lang="cs-CZ" dirty="0" err="1" smtClean="0"/>
              <a:t>phishingu</a:t>
            </a:r>
            <a:r>
              <a:rPr lang="cs-CZ" dirty="0" smtClean="0"/>
              <a:t> (ostatní </a:t>
            </a:r>
            <a:r>
              <a:rPr lang="cs-CZ" dirty="0" err="1" smtClean="0"/>
              <a:t>hacked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Většina stránek z USA</a:t>
            </a:r>
          </a:p>
          <a:p>
            <a:endParaRPr lang="cs-CZ" dirty="0" smtClean="0"/>
          </a:p>
          <a:p>
            <a:r>
              <a:rPr lang="cs-CZ" dirty="0" smtClean="0"/>
              <a:t>Délka – hodiny – max. dny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5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296125" cy="5861222"/>
          </a:xfrm>
        </p:spPr>
      </p:pic>
    </p:spTree>
    <p:extLst>
      <p:ext uri="{BB962C8B-B14F-4D97-AF65-F5344CB8AC3E}">
        <p14:creationId xmlns:p14="http://schemas.microsoft.com/office/powerpoint/2010/main" val="19522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tím?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Technologická řešení</a:t>
            </a:r>
          </a:p>
          <a:p>
            <a:pPr lvl="1"/>
            <a:r>
              <a:rPr lang="cs-CZ" dirty="0" smtClean="0"/>
              <a:t>Kde je to možné, sem s nimi</a:t>
            </a:r>
          </a:p>
          <a:p>
            <a:pPr lvl="1"/>
            <a:endParaRPr lang="cs-CZ" dirty="0"/>
          </a:p>
          <a:p>
            <a:r>
              <a:rPr lang="cs-CZ" dirty="0" smtClean="0"/>
              <a:t>Ale </a:t>
            </a:r>
            <a:r>
              <a:rPr lang="cs-CZ" dirty="0" err="1" smtClean="0"/>
              <a:t>phishing</a:t>
            </a:r>
            <a:r>
              <a:rPr lang="cs-CZ" dirty="0" smtClean="0"/>
              <a:t> (a obecně SI) profitují z lidských (a ne technických) chyb a technická řešení nedokáží odfiltrovat vše</a:t>
            </a:r>
          </a:p>
          <a:p>
            <a:pPr lvl="1"/>
            <a:r>
              <a:rPr lang="cs-CZ" dirty="0" smtClean="0"/>
              <a:t>Je třeba soustředit se na uživatele</a:t>
            </a:r>
          </a:p>
          <a:p>
            <a:pPr lvl="1"/>
            <a:r>
              <a:rPr lang="cs-CZ" dirty="0"/>
              <a:t>Osobnost, motivace, schopnosti, znalosti</a:t>
            </a:r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3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 různých školení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Carella</a:t>
            </a:r>
            <a:r>
              <a:rPr lang="cs-CZ" dirty="0" smtClean="0"/>
              <a:t> et al. (2017) </a:t>
            </a:r>
          </a:p>
          <a:p>
            <a:endParaRPr lang="cs-CZ" dirty="0" smtClean="0"/>
          </a:p>
          <a:p>
            <a:r>
              <a:rPr lang="cs-CZ" dirty="0" smtClean="0"/>
              <a:t>Tři </a:t>
            </a:r>
            <a:r>
              <a:rPr lang="cs-CZ" dirty="0"/>
              <a:t>skupiny po 50 účastnících (studenti), experiment probíhal během 7 týdnů</a:t>
            </a:r>
          </a:p>
          <a:p>
            <a:pPr lvl="1"/>
            <a:r>
              <a:rPr lang="cs-CZ" dirty="0"/>
              <a:t>Kontrolní</a:t>
            </a:r>
          </a:p>
          <a:p>
            <a:pPr lvl="1"/>
            <a:r>
              <a:rPr lang="cs-CZ" dirty="0"/>
              <a:t>Školení prostřednictvím dokumentů, které se zobrazí poté, co kliknou na </a:t>
            </a:r>
            <a:r>
              <a:rPr lang="cs-CZ" dirty="0" err="1"/>
              <a:t>phishingový</a:t>
            </a:r>
            <a:r>
              <a:rPr lang="cs-CZ" dirty="0"/>
              <a:t> email (emaily během 2., 5. a 8. týdne experimentu)</a:t>
            </a:r>
          </a:p>
          <a:p>
            <a:pPr lvl="1"/>
            <a:r>
              <a:rPr lang="cs-CZ" dirty="0"/>
              <a:t>Školení pomocí prezentací ve třídách (jedna prezentace ve 2. týdnu)</a:t>
            </a:r>
          </a:p>
          <a:p>
            <a:pPr lvl="1"/>
            <a:endParaRPr lang="cs-CZ" dirty="0"/>
          </a:p>
          <a:p>
            <a:r>
              <a:rPr lang="cs-CZ" dirty="0" smtClean="0"/>
              <a:t>Porovnávají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rates</a:t>
            </a:r>
            <a:r>
              <a:rPr lang="cs-CZ" dirty="0" smtClean="0"/>
              <a:t> v odkazech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980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-37972"/>
            <a:ext cx="8229600" cy="1143000"/>
          </a:xfrm>
        </p:spPr>
        <p:txBody>
          <a:bodyPr/>
          <a:lstStyle/>
          <a:p>
            <a:r>
              <a:rPr lang="cs-CZ" dirty="0" smtClean="0"/>
              <a:t>Efekt školení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7272"/>
            <a:ext cx="8932645" cy="5096064"/>
          </a:xfrm>
        </p:spPr>
      </p:pic>
      <p:sp>
        <p:nvSpPr>
          <p:cNvPr id="5" name="Ovál 4"/>
          <p:cNvSpPr/>
          <p:nvPr/>
        </p:nvSpPr>
        <p:spPr>
          <a:xfrm>
            <a:off x="5652120" y="1916832"/>
            <a:ext cx="1728192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799789" y="285434"/>
            <a:ext cx="331236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Po 7 týdnech efekt školení prostřednictvím prezentací (i když nejdřív vyšší pokles) mizí a je srovnatelný s žádným školením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96136" y="5458525"/>
            <a:ext cx="315016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Školení prostřednictvím negativní zkušenosti – pokles na 9 %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943169"/>
            <a:ext cx="265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Průměr na počátku – cca polovina lidí na </a:t>
            </a:r>
            <a:r>
              <a:rPr lang="cs-CZ" dirty="0" err="1" smtClean="0"/>
              <a:t>phishingy</a:t>
            </a:r>
            <a:r>
              <a:rPr lang="cs-CZ" dirty="0" smtClean="0"/>
              <a:t> klikne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323528" y="2095551"/>
            <a:ext cx="720080" cy="669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683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Nejúčinnější, pokud následuje ihned po </a:t>
            </a:r>
            <a:r>
              <a:rPr lang="cs-CZ" dirty="0" err="1" smtClean="0"/>
              <a:t>phishingovém</a:t>
            </a:r>
            <a:r>
              <a:rPr lang="cs-CZ" dirty="0" smtClean="0"/>
              <a:t> útoku</a:t>
            </a:r>
          </a:p>
          <a:p>
            <a:endParaRPr lang="cs-CZ" dirty="0" smtClean="0"/>
          </a:p>
          <a:p>
            <a:r>
              <a:rPr lang="cs-CZ" dirty="0" smtClean="0"/>
              <a:t>Anti-</a:t>
            </a:r>
            <a:r>
              <a:rPr lang="cs-CZ" dirty="0" err="1" smtClean="0"/>
              <a:t>phishing</a:t>
            </a:r>
            <a:r>
              <a:rPr lang="cs-CZ" dirty="0" smtClean="0"/>
              <a:t> </a:t>
            </a:r>
            <a:r>
              <a:rPr lang="cs-CZ" dirty="0" err="1" smtClean="0"/>
              <a:t>Phil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http://www.ucl.ac.uk/cert/antiphishing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Browser </a:t>
            </a:r>
            <a:r>
              <a:rPr lang="cs-CZ" dirty="0" err="1" smtClean="0"/>
              <a:t>app</a:t>
            </a:r>
            <a:endParaRPr lang="cs-CZ" dirty="0" smtClean="0"/>
          </a:p>
          <a:p>
            <a:pPr lvl="1"/>
            <a:r>
              <a:rPr lang="cs-CZ" dirty="0" smtClean="0"/>
              <a:t>Po zahrání uživatelé snadněji rozpoznali pochybné stránky</a:t>
            </a:r>
          </a:p>
          <a:p>
            <a:pPr lvl="1"/>
            <a:r>
              <a:rPr lang="cs-CZ" dirty="0" smtClean="0"/>
              <a:t>Efekt patrný i po týdnu (otázka jak po delší době…)</a:t>
            </a:r>
          </a:p>
          <a:p>
            <a:pPr lvl="1"/>
            <a:endParaRPr lang="cs-CZ" dirty="0"/>
          </a:p>
          <a:p>
            <a:endParaRPr lang="cs-CZ" dirty="0"/>
          </a:p>
          <a:p>
            <a:r>
              <a:rPr lang="cs-CZ" dirty="0" err="1" smtClean="0"/>
              <a:t>Phish</a:t>
            </a:r>
            <a:r>
              <a:rPr lang="cs-CZ" dirty="0" smtClean="0"/>
              <a:t> </a:t>
            </a:r>
            <a:r>
              <a:rPr lang="cs-CZ" dirty="0" err="1"/>
              <a:t>Phinder</a:t>
            </a:r>
            <a:r>
              <a:rPr lang="cs-CZ" dirty="0"/>
              <a:t> </a:t>
            </a:r>
            <a:r>
              <a:rPr lang="cs-CZ" dirty="0" smtClean="0"/>
              <a:t>– ve vývoji (</a:t>
            </a:r>
            <a:r>
              <a:rPr lang="cs-CZ" dirty="0" err="1" smtClean="0"/>
              <a:t>Misra</a:t>
            </a:r>
            <a:r>
              <a:rPr lang="cs-CZ" dirty="0" smtClean="0"/>
              <a:t> et al., 2017)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8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19100"/>
            <a:ext cx="78867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symbol pro obsah 7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041972" cy="4525963"/>
          </a:xfrm>
        </p:spPr>
      </p:pic>
    </p:spTree>
    <p:extLst>
      <p:ext uri="{BB962C8B-B14F-4D97-AF65-F5344CB8AC3E}">
        <p14:creationId xmlns:p14="http://schemas.microsoft.com/office/powerpoint/2010/main" val="2932745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0" y="1600200"/>
            <a:ext cx="7943699" cy="4525963"/>
          </a:xfrm>
        </p:spPr>
      </p:pic>
    </p:spTree>
    <p:extLst>
      <p:ext uri="{BB962C8B-B14F-4D97-AF65-F5344CB8AC3E}">
        <p14:creationId xmlns:p14="http://schemas.microsoft.com/office/powerpoint/2010/main" val="1707445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err="1"/>
              <a:t>Alsharnouby</a:t>
            </a:r>
            <a:r>
              <a:rPr lang="en-US" dirty="0"/>
              <a:t>, M., </a:t>
            </a:r>
            <a:r>
              <a:rPr lang="en-US" dirty="0" err="1"/>
              <a:t>Alaca</a:t>
            </a:r>
            <a:r>
              <a:rPr lang="en-US" dirty="0"/>
              <a:t>, F., &amp; </a:t>
            </a:r>
            <a:r>
              <a:rPr lang="en-US" dirty="0" err="1"/>
              <a:t>Chiasson</a:t>
            </a:r>
            <a:r>
              <a:rPr lang="en-US" dirty="0"/>
              <a:t>, S. (2015). Why phishing still works: user strategies for combating phishing attacks. </a:t>
            </a:r>
            <a:r>
              <a:rPr lang="en-US" i="1" dirty="0"/>
              <a:t>International Journal of Human-Computer Studies</a:t>
            </a:r>
            <a:r>
              <a:rPr lang="en-US" dirty="0"/>
              <a:t>, </a:t>
            </a:r>
            <a:r>
              <a:rPr lang="en-US" i="1" dirty="0"/>
              <a:t>82</a:t>
            </a:r>
            <a:r>
              <a:rPr lang="en-US" dirty="0"/>
              <a:t>, 69-82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err="1"/>
              <a:t>Carella</a:t>
            </a:r>
            <a:r>
              <a:rPr lang="en-US" dirty="0"/>
              <a:t>, A., </a:t>
            </a:r>
            <a:r>
              <a:rPr lang="en-US" dirty="0" err="1"/>
              <a:t>Kotsoev</a:t>
            </a:r>
            <a:r>
              <a:rPr lang="en-US" dirty="0"/>
              <a:t>, M., &amp; </a:t>
            </a:r>
            <a:r>
              <a:rPr lang="en-US" dirty="0" err="1"/>
              <a:t>Truta</a:t>
            </a:r>
            <a:r>
              <a:rPr lang="en-US" dirty="0"/>
              <a:t>, T. M. (2017, December). Impact of security awareness training on phishing click-through rates. In </a:t>
            </a:r>
            <a:r>
              <a:rPr lang="en-US" i="1" dirty="0"/>
              <a:t>Big Data (Big Data), 2017 IEEE International Conference on</a:t>
            </a:r>
            <a:r>
              <a:rPr lang="en-US" dirty="0"/>
              <a:t> (pp. 4458-4466). IEEE.</a:t>
            </a:r>
          </a:p>
          <a:p>
            <a:r>
              <a:rPr lang="en-US" dirty="0" err="1" smtClean="0"/>
              <a:t>Dhamija</a:t>
            </a:r>
            <a:r>
              <a:rPr lang="en-US" dirty="0"/>
              <a:t>, R., </a:t>
            </a:r>
            <a:r>
              <a:rPr lang="en-US" dirty="0" err="1"/>
              <a:t>Tygar</a:t>
            </a:r>
            <a:r>
              <a:rPr lang="en-US" dirty="0"/>
              <a:t>, J. D., &amp; Hearst, M. (2006, April). Why phishing works. In </a:t>
            </a:r>
            <a:r>
              <a:rPr lang="en-US" i="1" dirty="0"/>
              <a:t>Proceedings of the SIGCHI conference on Human Factors in computing systems</a:t>
            </a:r>
            <a:r>
              <a:rPr lang="en-US" dirty="0"/>
              <a:t> (pp. 581-590). ACM.</a:t>
            </a:r>
          </a:p>
          <a:p>
            <a:r>
              <a:rPr lang="en-US" dirty="0" err="1"/>
              <a:t>Fette</a:t>
            </a:r>
            <a:r>
              <a:rPr lang="en-US" dirty="0"/>
              <a:t>, I., </a:t>
            </a:r>
            <a:r>
              <a:rPr lang="en-US" dirty="0" err="1"/>
              <a:t>Sadeh</a:t>
            </a:r>
            <a:r>
              <a:rPr lang="en-US" dirty="0"/>
              <a:t>, N., &amp; </a:t>
            </a:r>
            <a:r>
              <a:rPr lang="en-US" dirty="0" err="1"/>
              <a:t>Tomasic</a:t>
            </a:r>
            <a:r>
              <a:rPr lang="en-US" dirty="0"/>
              <a:t>, A. (2007, May). Learning to detect phishing emails. In </a:t>
            </a:r>
            <a:r>
              <a:rPr lang="en-US" i="1" dirty="0"/>
              <a:t>Proceedings of the 16th international conference on World Wide Web</a:t>
            </a:r>
            <a:r>
              <a:rPr lang="en-US" dirty="0"/>
              <a:t> (pp. 649-656). ACM.</a:t>
            </a:r>
          </a:p>
          <a:p>
            <a:r>
              <a:rPr lang="en-US" dirty="0"/>
              <a:t>Harris, A., &amp; Yates, D. (2015). Phishing Attacks Over Time: A Longitudinal Study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err="1" smtClean="0"/>
              <a:t>Jagatic</a:t>
            </a:r>
            <a:r>
              <a:rPr lang="en-US" dirty="0"/>
              <a:t>, T. N., Johnson, N. A., </a:t>
            </a:r>
            <a:r>
              <a:rPr lang="en-US" dirty="0" err="1"/>
              <a:t>Jakobsson</a:t>
            </a:r>
            <a:r>
              <a:rPr lang="en-US" dirty="0"/>
              <a:t>, M., &amp; </a:t>
            </a:r>
            <a:r>
              <a:rPr lang="en-US" dirty="0" err="1"/>
              <a:t>Menczer</a:t>
            </a:r>
            <a:r>
              <a:rPr lang="en-US" dirty="0"/>
              <a:t>, F. (2007). Social phishing. </a:t>
            </a:r>
            <a:r>
              <a:rPr lang="en-US" i="1" dirty="0"/>
              <a:t>Communications of the ACM</a:t>
            </a:r>
            <a:r>
              <a:rPr lang="en-US" dirty="0"/>
              <a:t>, </a:t>
            </a:r>
            <a:r>
              <a:rPr lang="en-US" i="1" dirty="0"/>
              <a:t>50</a:t>
            </a:r>
            <a:r>
              <a:rPr lang="en-US" dirty="0"/>
              <a:t>(10), 94-100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err="1"/>
              <a:t>Jansson</a:t>
            </a:r>
            <a:r>
              <a:rPr lang="en-US" dirty="0"/>
              <a:t>, K., &amp; von </a:t>
            </a:r>
            <a:r>
              <a:rPr lang="en-US" dirty="0" err="1"/>
              <a:t>Solms</a:t>
            </a:r>
            <a:r>
              <a:rPr lang="en-US" dirty="0"/>
              <a:t>, R. (2013). Phishing for phishing awareness. </a:t>
            </a:r>
            <a:r>
              <a:rPr lang="en-US" i="1" dirty="0" err="1"/>
              <a:t>Behaviour</a:t>
            </a:r>
            <a:r>
              <a:rPr lang="en-US" i="1" dirty="0"/>
              <a:t> &amp; Information Technology</a:t>
            </a:r>
            <a:r>
              <a:rPr lang="en-US" dirty="0"/>
              <a:t>, </a:t>
            </a:r>
            <a:r>
              <a:rPr lang="en-US" i="1" dirty="0"/>
              <a:t>32</a:t>
            </a:r>
            <a:r>
              <a:rPr lang="en-US" dirty="0"/>
              <a:t>(6), 584-593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Luo, X. R., Brody, R., </a:t>
            </a:r>
            <a:r>
              <a:rPr lang="en-US" dirty="0" err="1"/>
              <a:t>Seazzu</a:t>
            </a:r>
            <a:r>
              <a:rPr lang="en-US" dirty="0"/>
              <a:t>, A., &amp; </a:t>
            </a:r>
            <a:r>
              <a:rPr lang="en-US" dirty="0" err="1"/>
              <a:t>Burd</a:t>
            </a:r>
            <a:r>
              <a:rPr lang="en-US" dirty="0"/>
              <a:t>, S. (2013). Social Engineering: The Neglected Human Factor for. </a:t>
            </a:r>
            <a:r>
              <a:rPr lang="en-US" i="1" dirty="0"/>
              <a:t>Managing Information Resources and Technology: Emerging Applications and Theories: Emerging Applications and Theories</a:t>
            </a:r>
            <a:r>
              <a:rPr lang="en-US" dirty="0"/>
              <a:t>, 151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Kang, H., Bae, K., Zhang, S., &amp; </a:t>
            </a:r>
            <a:r>
              <a:rPr lang="en-US" dirty="0" err="1"/>
              <a:t>Sundar</a:t>
            </a:r>
            <a:r>
              <a:rPr lang="en-US" dirty="0"/>
              <a:t>, S. S. (2011). Source cues in online news: Is the proximate source more powerful than distal sources?. </a:t>
            </a:r>
            <a:r>
              <a:rPr lang="en-US" i="1" dirty="0"/>
              <a:t>Journalism &amp; Mass Communication Quarterly</a:t>
            </a:r>
            <a:r>
              <a:rPr lang="en-US" dirty="0"/>
              <a:t>, </a:t>
            </a:r>
            <a:r>
              <a:rPr lang="en-US" i="1" dirty="0"/>
              <a:t>88</a:t>
            </a:r>
            <a:r>
              <a:rPr lang="en-US" dirty="0"/>
              <a:t>(4), 719-736.</a:t>
            </a:r>
          </a:p>
          <a:p>
            <a:r>
              <a:rPr lang="en-US" dirty="0" err="1" smtClean="0"/>
              <a:t>Mayhorn</a:t>
            </a:r>
            <a:r>
              <a:rPr lang="en-US" dirty="0"/>
              <a:t>, C. B., &amp; </a:t>
            </a:r>
            <a:r>
              <a:rPr lang="en-US" dirty="0" err="1"/>
              <a:t>Nyeste</a:t>
            </a:r>
            <a:r>
              <a:rPr lang="en-US" dirty="0"/>
              <a:t>, P. G. (2012). Training users to counteract phishing. </a:t>
            </a:r>
            <a:r>
              <a:rPr lang="en-US" i="1" dirty="0"/>
              <a:t>Work: A Journal of Prevention, Assessment and Rehabilitation</a:t>
            </a:r>
            <a:r>
              <a:rPr lang="en-US" dirty="0"/>
              <a:t>, </a:t>
            </a:r>
            <a:r>
              <a:rPr lang="en-US" i="1" dirty="0"/>
              <a:t>41</a:t>
            </a:r>
            <a:r>
              <a:rPr lang="en-US" dirty="0"/>
              <a:t>, 3549-3552.</a:t>
            </a:r>
          </a:p>
          <a:p>
            <a:r>
              <a:rPr lang="cs-CZ" dirty="0" err="1"/>
              <a:t>Misra</a:t>
            </a:r>
            <a:r>
              <a:rPr lang="cs-CZ" dirty="0"/>
              <a:t>, G., </a:t>
            </a:r>
            <a:r>
              <a:rPr lang="cs-CZ" dirty="0" err="1"/>
              <a:t>Arachchilage</a:t>
            </a:r>
            <a:r>
              <a:rPr lang="cs-CZ" dirty="0"/>
              <a:t>, N. A. G., &amp; </a:t>
            </a:r>
            <a:r>
              <a:rPr lang="cs-CZ" dirty="0" err="1"/>
              <a:t>Berkovsky</a:t>
            </a:r>
            <a:r>
              <a:rPr lang="cs-CZ" dirty="0"/>
              <a:t>, S. (2017). </a:t>
            </a:r>
            <a:r>
              <a:rPr lang="cs-CZ" dirty="0" err="1"/>
              <a:t>Phish</a:t>
            </a:r>
            <a:r>
              <a:rPr lang="cs-CZ" dirty="0"/>
              <a:t> </a:t>
            </a:r>
            <a:r>
              <a:rPr lang="cs-CZ" dirty="0" err="1"/>
              <a:t>Phinder</a:t>
            </a:r>
            <a:r>
              <a:rPr lang="cs-CZ" dirty="0"/>
              <a:t>: A Game Design </a:t>
            </a:r>
            <a:r>
              <a:rPr lang="cs-CZ" dirty="0" err="1"/>
              <a:t>Approach</a:t>
            </a:r>
            <a:r>
              <a:rPr lang="cs-CZ" dirty="0"/>
              <a:t> to </a:t>
            </a:r>
            <a:r>
              <a:rPr lang="cs-CZ" dirty="0" err="1"/>
              <a:t>Enhance</a:t>
            </a:r>
            <a:r>
              <a:rPr lang="cs-CZ" dirty="0"/>
              <a:t> User </a:t>
            </a:r>
            <a:r>
              <a:rPr lang="cs-CZ" dirty="0" err="1"/>
              <a:t>Confidence</a:t>
            </a:r>
            <a:r>
              <a:rPr lang="cs-CZ" dirty="0"/>
              <a:t> in </a:t>
            </a:r>
            <a:r>
              <a:rPr lang="cs-CZ" dirty="0" err="1"/>
              <a:t>Mitigating</a:t>
            </a:r>
            <a:r>
              <a:rPr lang="cs-CZ" dirty="0"/>
              <a:t> </a:t>
            </a:r>
            <a:r>
              <a:rPr lang="cs-CZ" dirty="0" err="1"/>
              <a:t>Phishing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. </a:t>
            </a:r>
            <a:r>
              <a:rPr lang="cs-CZ" i="1" dirty="0" err="1"/>
              <a:t>arXiv</a:t>
            </a:r>
            <a:r>
              <a:rPr lang="cs-CZ" i="1" dirty="0"/>
              <a:t> preprint arXiv:1710.06064</a:t>
            </a:r>
            <a:r>
              <a:rPr lang="cs-CZ" dirty="0"/>
              <a:t>.</a:t>
            </a:r>
          </a:p>
          <a:p>
            <a:r>
              <a:rPr lang="en-US" dirty="0"/>
              <a:t>Oliveira, D., Rocha, H., Yang, H., Ellis, D., </a:t>
            </a:r>
            <a:r>
              <a:rPr lang="en-US" dirty="0" err="1"/>
              <a:t>Dommaraju</a:t>
            </a:r>
            <a:r>
              <a:rPr lang="en-US" dirty="0"/>
              <a:t>, S., </a:t>
            </a:r>
            <a:r>
              <a:rPr lang="en-US" dirty="0" err="1"/>
              <a:t>Muradoglu</a:t>
            </a:r>
            <a:r>
              <a:rPr lang="en-US" dirty="0"/>
              <a:t>, M., ... &amp; </a:t>
            </a:r>
            <a:r>
              <a:rPr lang="en-US" dirty="0" err="1"/>
              <a:t>Ebner</a:t>
            </a:r>
            <a:r>
              <a:rPr lang="en-US" dirty="0"/>
              <a:t>, N. (2017, May). Dissecting spear phishing emails for older vs young adults: On the interplay of weapons of influence and life domains in predicting susceptibility to phishing. In </a:t>
            </a:r>
            <a:r>
              <a:rPr lang="en-US" i="1" dirty="0"/>
              <a:t>Proceedings of the 2017 CHI Conference on Human Factors in Computing Systems</a:t>
            </a:r>
            <a:r>
              <a:rPr lang="en-US" dirty="0"/>
              <a:t> (pp. 6412-6424). ACM.</a:t>
            </a:r>
          </a:p>
          <a:p>
            <a:r>
              <a:rPr lang="en-US" dirty="0" smtClean="0"/>
              <a:t>Wright</a:t>
            </a:r>
            <a:r>
              <a:rPr lang="en-US" dirty="0"/>
              <a:t>, R., Chakraborty, S., </a:t>
            </a:r>
            <a:r>
              <a:rPr lang="en-US" dirty="0" err="1"/>
              <a:t>Basoglu</a:t>
            </a:r>
            <a:r>
              <a:rPr lang="en-US" dirty="0"/>
              <a:t>, A., &amp; </a:t>
            </a:r>
            <a:r>
              <a:rPr lang="en-US" dirty="0" err="1"/>
              <a:t>Marett</a:t>
            </a:r>
            <a:r>
              <a:rPr lang="en-US" dirty="0"/>
              <a:t>, K. (2010). Where did they go right? Understanding the deception in phishing communications. </a:t>
            </a:r>
            <a:r>
              <a:rPr lang="en-US" i="1" dirty="0"/>
              <a:t>Group Decision and Negotiation</a:t>
            </a:r>
            <a:r>
              <a:rPr lang="en-US" dirty="0"/>
              <a:t>, </a:t>
            </a:r>
            <a:r>
              <a:rPr lang="en-US" i="1" dirty="0"/>
              <a:t>19</a:t>
            </a:r>
            <a:r>
              <a:rPr lang="en-US" dirty="0"/>
              <a:t>(4), 391-416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Xu, Z., &amp; Zhang, W. (2012). Victimized by Phishing: A Heuristic-Systematic Perspective. </a:t>
            </a:r>
            <a:r>
              <a:rPr lang="en-US" i="1" dirty="0"/>
              <a:t>Journal of Internet Banking and Commerce</a:t>
            </a:r>
            <a:r>
              <a:rPr lang="en-US" dirty="0"/>
              <a:t>, </a:t>
            </a:r>
            <a:r>
              <a:rPr lang="en-US" i="1" dirty="0"/>
              <a:t>17</a:t>
            </a:r>
            <a:r>
              <a:rPr lang="en-US" dirty="0"/>
              <a:t>(3), 1.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0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na </a:t>
            </a:r>
            <a:r>
              <a:rPr lang="cs-CZ" dirty="0" err="1" smtClean="0"/>
              <a:t>phishing</a:t>
            </a:r>
            <a:r>
              <a:rPr lang="cs-CZ" dirty="0" smtClean="0"/>
              <a:t> dívá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Persuaze</a:t>
            </a:r>
            <a:r>
              <a:rPr lang="cs-CZ" dirty="0" smtClean="0">
                <a:solidFill>
                  <a:srgbClr val="0070C0"/>
                </a:solidFill>
              </a:rPr>
              <a:t> – přesvědčování: centrální a periferní cesta </a:t>
            </a:r>
          </a:p>
          <a:p>
            <a:pPr lvl="1"/>
            <a:r>
              <a:rPr lang="cs-CZ" dirty="0" smtClean="0"/>
              <a:t>Centrální – argumenty, logické uvažování, zvažování pro a proti</a:t>
            </a:r>
          </a:p>
          <a:p>
            <a:pPr lvl="1"/>
            <a:r>
              <a:rPr lang="cs-CZ" dirty="0" smtClean="0"/>
              <a:t>Periferní – cokoliv ostatního, typicky emoční přesvědčování</a:t>
            </a:r>
          </a:p>
          <a:p>
            <a:r>
              <a:rPr lang="cs-CZ" dirty="0" err="1" smtClean="0">
                <a:solidFill>
                  <a:srgbClr val="0070C0"/>
                </a:solidFill>
              </a:rPr>
              <a:t>Heuristic-systematic</a:t>
            </a:r>
            <a:r>
              <a:rPr lang="cs-CZ" dirty="0" smtClean="0">
                <a:solidFill>
                  <a:srgbClr val="0070C0"/>
                </a:solidFill>
              </a:rPr>
              <a:t> model – zpracování informací</a:t>
            </a:r>
          </a:p>
          <a:p>
            <a:pPr lvl="1"/>
            <a:r>
              <a:rPr lang="cs-CZ" dirty="0" smtClean="0"/>
              <a:t>Systematické - </a:t>
            </a:r>
            <a:r>
              <a:rPr lang="cs-CZ" dirty="0"/>
              <a:t>kognitivně náročnější, uživatel musí mít motivaci, schopnosti a znalosti</a:t>
            </a:r>
          </a:p>
          <a:p>
            <a:pPr lvl="1"/>
            <a:r>
              <a:rPr lang="cs-CZ" dirty="0" smtClean="0"/>
              <a:t>Heuristické – kognitivní zkratky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7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Heuristiky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Namísto pečlivého hodnocení lidé používají </a:t>
            </a:r>
            <a:r>
              <a:rPr lang="cs-CZ" dirty="0" smtClean="0">
                <a:solidFill>
                  <a:srgbClr val="0070C0"/>
                </a:solidFill>
              </a:rPr>
              <a:t>kognitivní zkratky (heuristiky)</a:t>
            </a:r>
          </a:p>
          <a:p>
            <a:pPr lvl="1"/>
            <a:r>
              <a:rPr lang="cs-CZ" dirty="0" smtClean="0"/>
              <a:t>Jednoduché, praktické, zkratkovité kroky vedoucí k rychlému posouzení situace/člověka</a:t>
            </a:r>
          </a:p>
          <a:p>
            <a:pPr lvl="1"/>
            <a:r>
              <a:rPr lang="cs-CZ" dirty="0" smtClean="0"/>
              <a:t>př. heuristika dostupnosti </a:t>
            </a:r>
          </a:p>
          <a:p>
            <a:pPr lvl="2"/>
            <a:r>
              <a:rPr lang="cs-CZ" dirty="0" smtClean="0"/>
              <a:t>Při posuzování pravděpodobnosti hodnotíme snadnost, s jakou si dovedeme daný výsledek představit</a:t>
            </a:r>
          </a:p>
          <a:p>
            <a:pPr lvl="2"/>
            <a:r>
              <a:rPr lang="cs-CZ" dirty="0" smtClean="0"/>
              <a:t>Slova začínající na K x slova s K na třetím místě</a:t>
            </a:r>
          </a:p>
          <a:p>
            <a:pPr lvl="1"/>
            <a:r>
              <a:rPr lang="cs-CZ" dirty="0" smtClean="0"/>
              <a:t>heuristika ukotvení </a:t>
            </a:r>
          </a:p>
          <a:p>
            <a:pPr lvl="2"/>
            <a:r>
              <a:rPr lang="cs-CZ" dirty="0" smtClean="0"/>
              <a:t>první informace vytváří porovnávací základ – v obchodech</a:t>
            </a:r>
          </a:p>
          <a:p>
            <a:pPr lvl="1"/>
            <a:r>
              <a:rPr lang="cs-CZ" dirty="0" err="1" smtClean="0"/>
              <a:t>Tversky</a:t>
            </a:r>
            <a:r>
              <a:rPr lang="cs-CZ" dirty="0" smtClean="0"/>
              <a:t> &amp; </a:t>
            </a:r>
            <a:r>
              <a:rPr lang="cs-CZ" dirty="0" err="1" smtClean="0"/>
              <a:t>Kahneman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Využívání jiných vodítek pro hodnocení situace než </a:t>
            </a:r>
            <a:r>
              <a:rPr lang="cs-CZ" dirty="0" smtClean="0">
                <a:solidFill>
                  <a:srgbClr val="0070C0"/>
                </a:solidFill>
              </a:rPr>
              <a:t>systematických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Trust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Velkou roli v „podlehnutí“ podvodným mailům (ale i podvodům celkově) hraje důvěra uživatele</a:t>
            </a:r>
          </a:p>
          <a:p>
            <a:pPr lvl="1"/>
            <a:r>
              <a:rPr lang="cs-CZ" dirty="0" smtClean="0"/>
              <a:t>Vůči službě, instituci, autoritě, médiu </a:t>
            </a:r>
          </a:p>
          <a:p>
            <a:pPr lvl="1"/>
            <a:r>
              <a:rPr lang="cs-CZ" dirty="0" smtClean="0"/>
              <a:t>Vůči zdroji informací</a:t>
            </a:r>
          </a:p>
          <a:p>
            <a:pPr lvl="1"/>
            <a:r>
              <a:rPr lang="cs-CZ" i="1" dirty="0" err="1"/>
              <a:t>authority</a:t>
            </a:r>
            <a:r>
              <a:rPr lang="cs-CZ" i="1" dirty="0"/>
              <a:t> </a:t>
            </a:r>
            <a:r>
              <a:rPr lang="cs-CZ" i="1" dirty="0" err="1"/>
              <a:t>heuristic</a:t>
            </a:r>
            <a:r>
              <a:rPr lang="cs-CZ" dirty="0"/>
              <a:t> 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err="1" smtClean="0"/>
              <a:t>Kang</a:t>
            </a:r>
            <a:r>
              <a:rPr lang="cs-CZ" dirty="0" smtClean="0"/>
              <a:t>, </a:t>
            </a:r>
            <a:r>
              <a:rPr lang="cs-CZ" dirty="0" err="1" smtClean="0"/>
              <a:t>Bae</a:t>
            </a:r>
            <a:r>
              <a:rPr lang="cs-CZ" dirty="0" smtClean="0"/>
              <a:t>, </a:t>
            </a:r>
            <a:r>
              <a:rPr lang="cs-CZ" dirty="0" err="1" smtClean="0"/>
              <a:t>Zhang</a:t>
            </a:r>
            <a:r>
              <a:rPr lang="cs-CZ" dirty="0" smtClean="0"/>
              <a:t>, </a:t>
            </a:r>
            <a:r>
              <a:rPr lang="cs-CZ" dirty="0" err="1" smtClean="0"/>
              <a:t>Sundar</a:t>
            </a:r>
            <a:r>
              <a:rPr lang="cs-CZ" dirty="0" smtClean="0"/>
              <a:t> (2011): lidé často podkládají důvěru proximálním zdrojem (online </a:t>
            </a:r>
            <a:r>
              <a:rPr lang="cs-CZ" dirty="0" err="1" smtClean="0"/>
              <a:t>news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Pokud podvodný email přijde od důvěryhodného zdroje, má vyšší šanci být úspěšný 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42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Poměr nákladů a zisků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Ekonomické teorie chování </a:t>
            </a:r>
          </a:p>
          <a:p>
            <a:pPr lvl="1"/>
            <a:r>
              <a:rPr lang="cs-CZ" dirty="0" smtClean="0"/>
              <a:t>Lidé při rozhodování, jak se budou chovat, zvažují a balancují mezi náklady a zisky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„Lidské“ náklady</a:t>
            </a:r>
            <a:r>
              <a:rPr lang="cs-CZ" dirty="0" smtClean="0"/>
              <a:t>: </a:t>
            </a:r>
            <a:r>
              <a:rPr lang="cs-CZ" dirty="0"/>
              <a:t>materiální </a:t>
            </a:r>
            <a:r>
              <a:rPr lang="cs-CZ" dirty="0" smtClean="0"/>
              <a:t>náklady, energie, čas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„Lidské“ zisky: </a:t>
            </a:r>
            <a:r>
              <a:rPr lang="cs-CZ" dirty="0" smtClean="0"/>
              <a:t>úspora energie a času</a:t>
            </a:r>
          </a:p>
          <a:p>
            <a:endParaRPr lang="cs-CZ" dirty="0"/>
          </a:p>
          <a:p>
            <a:r>
              <a:rPr lang="cs-CZ" dirty="0" smtClean="0">
                <a:solidFill>
                  <a:srgbClr val="0070C0"/>
                </a:solidFill>
              </a:rPr>
              <a:t>Systematické hodnocení a centrální přesvědčování jsou (obvykle) nákladnější než heuristické a periferní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Podle HSM tedy úspěšný </a:t>
            </a:r>
            <a:r>
              <a:rPr lang="cs-CZ" dirty="0" err="1" smtClean="0">
                <a:solidFill>
                  <a:srgbClr val="0070C0"/>
                </a:solidFill>
              </a:rPr>
              <a:t>phishingový</a:t>
            </a:r>
            <a:r>
              <a:rPr lang="cs-CZ" dirty="0" smtClean="0">
                <a:solidFill>
                  <a:srgbClr val="0070C0"/>
                </a:solidFill>
              </a:rPr>
              <a:t> útok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usí podnítit/usnadnit </a:t>
            </a:r>
            <a:r>
              <a:rPr lang="cs-CZ" dirty="0"/>
              <a:t>heuristické zpracování nad </a:t>
            </a:r>
            <a:r>
              <a:rPr lang="cs-CZ" dirty="0" smtClean="0"/>
              <a:t>systematickým </a:t>
            </a:r>
          </a:p>
          <a:p>
            <a:pPr lvl="1"/>
            <a:r>
              <a:rPr lang="cs-CZ" dirty="0" smtClean="0"/>
              <a:t>tj. musí poskytnout jasná vodítka, která uživatelé mohou k hodnocení použít </a:t>
            </a:r>
          </a:p>
          <a:p>
            <a:pPr lvl="1"/>
            <a:r>
              <a:rPr lang="cs-CZ" dirty="0" smtClean="0"/>
              <a:t>a co nejvíce ztížit systematické hodnocení v případě, že se do něj někteří uživatelé pustí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7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2659</Words>
  <Application>Microsoft Office PowerPoint</Application>
  <PresentationFormat>Předvádění na obrazovce (4:3)</PresentationFormat>
  <Paragraphs>325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3" baseType="lpstr">
      <vt:lpstr>Arial</vt:lpstr>
      <vt:lpstr>Calibri</vt:lpstr>
      <vt:lpstr>Wingdings</vt:lpstr>
      <vt:lpstr>Motiv sady Office</vt:lpstr>
      <vt:lpstr>Phishing</vt:lpstr>
      <vt:lpstr>Phishing</vt:lpstr>
      <vt:lpstr>Skupinová aktivita</vt:lpstr>
      <vt:lpstr>Sociální inženýrství a phishing</vt:lpstr>
      <vt:lpstr>Jak se na phishing dívá psychologie</vt:lpstr>
      <vt:lpstr>Heuristiky</vt:lpstr>
      <vt:lpstr>Trust</vt:lpstr>
      <vt:lpstr>Poměr nákladů a zisků</vt:lpstr>
      <vt:lpstr>Phishing</vt:lpstr>
      <vt:lpstr>Heuristická vodítka ve phishingu </vt:lpstr>
      <vt:lpstr>Ztížení systematického zpracování</vt:lpstr>
      <vt:lpstr>Phishing</vt:lpstr>
      <vt:lpstr>Heuristické vs. systematické zpracování</vt:lpstr>
      <vt:lpstr>Výzkumy</vt:lpstr>
      <vt:lpstr>Rozpoznání phishingových stránek</vt:lpstr>
      <vt:lpstr>Typy respondentů podle jejich strategií</vt:lpstr>
      <vt:lpstr>Typy respondentů podle jejich strategií</vt:lpstr>
      <vt:lpstr>Typy respondentů podle jejich strategií</vt:lpstr>
      <vt:lpstr>Typy respondentů podle jejich strategií</vt:lpstr>
      <vt:lpstr>Typy respondentů podle jejich strategií</vt:lpstr>
      <vt:lpstr>Prezentace aplikace PowerPoint</vt:lpstr>
      <vt:lpstr>Pokračování…</vt:lpstr>
      <vt:lpstr>Výsledky</vt:lpstr>
      <vt:lpstr>Eye-tracker</vt:lpstr>
      <vt:lpstr>Strategie uživatelů</vt:lpstr>
      <vt:lpstr>Co bylo jiné 2006-2015</vt:lpstr>
      <vt:lpstr>Ne/znalosti uživatelů</vt:lpstr>
      <vt:lpstr>Ne/znalosti uživatelů</vt:lpstr>
      <vt:lpstr>Ne/znalosti uživatelů</vt:lpstr>
      <vt:lpstr>Prezentace aplikace PowerPoint</vt:lpstr>
      <vt:lpstr>Jagatic et al. (2005)</vt:lpstr>
      <vt:lpstr>Po skončení výzkumu…</vt:lpstr>
      <vt:lpstr>Prezentace aplikace PowerPoint</vt:lpstr>
      <vt:lpstr>Častější oběti</vt:lpstr>
      <vt:lpstr>Wright et al. (2010)</vt:lpstr>
      <vt:lpstr>Mail</vt:lpstr>
      <vt:lpstr>Prezentace aplikace PowerPoint</vt:lpstr>
      <vt:lpstr>Proces rozpoznání phishingu</vt:lpstr>
      <vt:lpstr>Proces rozpoznání phishingu</vt:lpstr>
      <vt:lpstr>Anti-phishing Working Group</vt:lpstr>
      <vt:lpstr>Prezentace aplikace PowerPoint</vt:lpstr>
      <vt:lpstr>Co s tím?</vt:lpstr>
      <vt:lpstr>Efekt různých školení</vt:lpstr>
      <vt:lpstr>Efekt školení</vt:lpstr>
      <vt:lpstr>Vzdělávání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Phishing</dc:title>
  <dc:creator>Lenka Dědková</dc:creator>
  <cp:lastModifiedBy>davs</cp:lastModifiedBy>
  <cp:revision>114</cp:revision>
  <dcterms:modified xsi:type="dcterms:W3CDTF">2018-03-20T11:22:51Z</dcterms:modified>
</cp:coreProperties>
</file>