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1"/>
  </p:notesMasterIdLst>
  <p:handoutMasterIdLst>
    <p:handoutMasterId r:id="rId82"/>
  </p:handoutMasterIdLst>
  <p:sldIdLst>
    <p:sldId id="464" r:id="rId2"/>
    <p:sldId id="458" r:id="rId3"/>
    <p:sldId id="475" r:id="rId4"/>
    <p:sldId id="552" r:id="rId5"/>
    <p:sldId id="477" r:id="rId6"/>
    <p:sldId id="478" r:id="rId7"/>
    <p:sldId id="479" r:id="rId8"/>
    <p:sldId id="553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89" r:id="rId18"/>
    <p:sldId id="490" r:id="rId19"/>
    <p:sldId id="491" r:id="rId20"/>
    <p:sldId id="492" r:id="rId21"/>
    <p:sldId id="493" r:id="rId22"/>
    <p:sldId id="494" r:id="rId23"/>
    <p:sldId id="495" r:id="rId24"/>
    <p:sldId id="496" r:id="rId25"/>
    <p:sldId id="497" r:id="rId26"/>
    <p:sldId id="498" r:id="rId27"/>
    <p:sldId id="499" r:id="rId28"/>
    <p:sldId id="500" r:id="rId29"/>
    <p:sldId id="501" r:id="rId30"/>
    <p:sldId id="502" r:id="rId31"/>
    <p:sldId id="503" r:id="rId32"/>
    <p:sldId id="504" r:id="rId33"/>
    <p:sldId id="554" r:id="rId34"/>
    <p:sldId id="506" r:id="rId35"/>
    <p:sldId id="507" r:id="rId36"/>
    <p:sldId id="508" r:id="rId37"/>
    <p:sldId id="509" r:id="rId38"/>
    <p:sldId id="510" r:id="rId39"/>
    <p:sldId id="511" r:id="rId40"/>
    <p:sldId id="512" r:id="rId41"/>
    <p:sldId id="513" r:id="rId42"/>
    <p:sldId id="514" r:id="rId43"/>
    <p:sldId id="515" r:id="rId44"/>
    <p:sldId id="516" r:id="rId45"/>
    <p:sldId id="517" r:id="rId46"/>
    <p:sldId id="518" r:id="rId47"/>
    <p:sldId id="519" r:id="rId48"/>
    <p:sldId id="520" r:id="rId49"/>
    <p:sldId id="521" r:id="rId50"/>
    <p:sldId id="522" r:id="rId51"/>
    <p:sldId id="523" r:id="rId52"/>
    <p:sldId id="524" r:id="rId53"/>
    <p:sldId id="555" r:id="rId54"/>
    <p:sldId id="526" r:id="rId55"/>
    <p:sldId id="527" r:id="rId56"/>
    <p:sldId id="559" r:id="rId57"/>
    <p:sldId id="529" r:id="rId58"/>
    <p:sldId id="530" r:id="rId59"/>
    <p:sldId id="531" r:id="rId60"/>
    <p:sldId id="532" r:id="rId61"/>
    <p:sldId id="533" r:id="rId62"/>
    <p:sldId id="534" r:id="rId63"/>
    <p:sldId id="535" r:id="rId64"/>
    <p:sldId id="556" r:id="rId65"/>
    <p:sldId id="537" r:id="rId66"/>
    <p:sldId id="538" r:id="rId67"/>
    <p:sldId id="539" r:id="rId68"/>
    <p:sldId id="540" r:id="rId69"/>
    <p:sldId id="541" r:id="rId70"/>
    <p:sldId id="542" r:id="rId71"/>
    <p:sldId id="543" r:id="rId72"/>
    <p:sldId id="544" r:id="rId73"/>
    <p:sldId id="557" r:id="rId74"/>
    <p:sldId id="546" r:id="rId75"/>
    <p:sldId id="547" r:id="rId76"/>
    <p:sldId id="548" r:id="rId77"/>
    <p:sldId id="558" r:id="rId78"/>
    <p:sldId id="550" r:id="rId79"/>
    <p:sldId id="551" r:id="rId8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8000"/>
    <a:srgbClr val="D60093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3281" autoAdjust="0"/>
  </p:normalViewPr>
  <p:slideViewPr>
    <p:cSldViewPr>
      <p:cViewPr varScale="1">
        <p:scale>
          <a:sx n="107" d="100"/>
          <a:sy n="107" d="100"/>
        </p:scale>
        <p:origin x="16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9" Type="http://schemas.openxmlformats.org/officeDocument/2006/relationships/image" Target="../media/image42.png"/><Relationship Id="rId21" Type="http://schemas.openxmlformats.org/officeDocument/2006/relationships/image" Target="../media/image24.png"/><Relationship Id="rId34" Type="http://schemas.openxmlformats.org/officeDocument/2006/relationships/image" Target="../media/image37.png"/><Relationship Id="rId42" Type="http://schemas.openxmlformats.org/officeDocument/2006/relationships/image" Target="../media/image45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6" Type="http://schemas.openxmlformats.org/officeDocument/2006/relationships/image" Target="../media/image19.png"/><Relationship Id="rId29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24" Type="http://schemas.openxmlformats.org/officeDocument/2006/relationships/image" Target="../media/image27.png"/><Relationship Id="rId32" Type="http://schemas.openxmlformats.org/officeDocument/2006/relationships/image" Target="../media/image35.png"/><Relationship Id="rId37" Type="http://schemas.openxmlformats.org/officeDocument/2006/relationships/image" Target="../media/image40.png"/><Relationship Id="rId40" Type="http://schemas.openxmlformats.org/officeDocument/2006/relationships/image" Target="../media/image43.png"/><Relationship Id="rId45" Type="http://schemas.openxmlformats.org/officeDocument/2006/relationships/image" Target="../media/image48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28" Type="http://schemas.openxmlformats.org/officeDocument/2006/relationships/image" Target="../media/image31.png"/><Relationship Id="rId36" Type="http://schemas.openxmlformats.org/officeDocument/2006/relationships/image" Target="../media/image39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4" Type="http://schemas.openxmlformats.org/officeDocument/2006/relationships/image" Target="../media/image47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png"/><Relationship Id="rId30" Type="http://schemas.openxmlformats.org/officeDocument/2006/relationships/image" Target="../media/image33.png"/><Relationship Id="rId35" Type="http://schemas.openxmlformats.org/officeDocument/2006/relationships/image" Target="../media/image38.png"/><Relationship Id="rId43" Type="http://schemas.openxmlformats.org/officeDocument/2006/relationships/image" Target="../media/image46.png"/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5" Type="http://schemas.openxmlformats.org/officeDocument/2006/relationships/image" Target="../media/image28.png"/><Relationship Id="rId33" Type="http://schemas.openxmlformats.org/officeDocument/2006/relationships/image" Target="../media/image36.png"/><Relationship Id="rId38" Type="http://schemas.openxmlformats.org/officeDocument/2006/relationships/image" Target="../media/image41.png"/><Relationship Id="rId46" Type="http://schemas.openxmlformats.org/officeDocument/2006/relationships/image" Target="../media/image49.png"/><Relationship Id="rId20" Type="http://schemas.openxmlformats.org/officeDocument/2006/relationships/image" Target="../media/image23.png"/><Relationship Id="rId41" Type="http://schemas.openxmlformats.org/officeDocument/2006/relationships/image" Target="../media/image4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56.png"/><Relationship Id="rId26" Type="http://schemas.openxmlformats.org/officeDocument/2006/relationships/image" Target="../media/image57.png"/><Relationship Id="rId39" Type="http://schemas.openxmlformats.org/officeDocument/2006/relationships/image" Target="../media/image62.png"/><Relationship Id="rId21" Type="http://schemas.openxmlformats.org/officeDocument/2006/relationships/image" Target="../media/image18.png"/><Relationship Id="rId34" Type="http://schemas.openxmlformats.org/officeDocument/2006/relationships/image" Target="../media/image37.png"/><Relationship Id="rId42" Type="http://schemas.openxmlformats.org/officeDocument/2006/relationships/image" Target="../media/image9.png"/><Relationship Id="rId47" Type="http://schemas.openxmlformats.org/officeDocument/2006/relationships/image" Target="../media/image48.png"/><Relationship Id="rId7" Type="http://schemas.openxmlformats.org/officeDocument/2006/relationships/image" Target="../media/image51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5.png"/><Relationship Id="rId37" Type="http://schemas.openxmlformats.org/officeDocument/2006/relationships/image" Target="../media/image61.png"/><Relationship Id="rId40" Type="http://schemas.openxmlformats.org/officeDocument/2006/relationships/image" Target="../media/image43.png"/><Relationship Id="rId45" Type="http://schemas.openxmlformats.org/officeDocument/2006/relationships/image" Target="../media/image65.png"/><Relationship Id="rId5" Type="http://schemas.openxmlformats.org/officeDocument/2006/relationships/image" Target="../media/image7.png"/><Relationship Id="rId15" Type="http://schemas.openxmlformats.org/officeDocument/2006/relationships/image" Target="../media/image55.png"/><Relationship Id="rId23" Type="http://schemas.openxmlformats.org/officeDocument/2006/relationships/image" Target="../media/image25.png"/><Relationship Id="rId28" Type="http://schemas.openxmlformats.org/officeDocument/2006/relationships/image" Target="../media/image28.png"/><Relationship Id="rId36" Type="http://schemas.openxmlformats.org/officeDocument/2006/relationships/image" Target="../media/image60.png"/><Relationship Id="rId10" Type="http://schemas.openxmlformats.org/officeDocument/2006/relationships/image" Target="../media/image54.png"/><Relationship Id="rId19" Type="http://schemas.openxmlformats.org/officeDocument/2006/relationships/image" Target="../media/image22.png"/><Relationship Id="rId31" Type="http://schemas.openxmlformats.org/officeDocument/2006/relationships/image" Target="../media/image34.png"/><Relationship Id="rId44" Type="http://schemas.openxmlformats.org/officeDocument/2006/relationships/image" Target="../media/image45.png"/><Relationship Id="rId4" Type="http://schemas.openxmlformats.org/officeDocument/2006/relationships/image" Target="../media/image6.png"/><Relationship Id="rId9" Type="http://schemas.openxmlformats.org/officeDocument/2006/relationships/image" Target="../media/image53.png"/><Relationship Id="rId14" Type="http://schemas.openxmlformats.org/officeDocument/2006/relationships/image" Target="../media/image20.png"/><Relationship Id="rId22" Type="http://schemas.openxmlformats.org/officeDocument/2006/relationships/image" Target="../media/image24.png"/><Relationship Id="rId27" Type="http://schemas.openxmlformats.org/officeDocument/2006/relationships/image" Target="../media/image32.png"/><Relationship Id="rId30" Type="http://schemas.openxmlformats.org/officeDocument/2006/relationships/image" Target="../media/image59.png"/><Relationship Id="rId35" Type="http://schemas.openxmlformats.org/officeDocument/2006/relationships/image" Target="../media/image38.png"/><Relationship Id="rId43" Type="http://schemas.openxmlformats.org/officeDocument/2006/relationships/image" Target="../media/image64.png"/><Relationship Id="rId48" Type="http://schemas.openxmlformats.org/officeDocument/2006/relationships/image" Target="../media/image49.png"/><Relationship Id="rId8" Type="http://schemas.openxmlformats.org/officeDocument/2006/relationships/image" Target="../media/image52.png"/><Relationship Id="rId3" Type="http://schemas.openxmlformats.org/officeDocument/2006/relationships/image" Target="../media/image50.png"/><Relationship Id="rId12" Type="http://schemas.openxmlformats.org/officeDocument/2006/relationships/image" Target="../media/image14.png"/><Relationship Id="rId17" Type="http://schemas.openxmlformats.org/officeDocument/2006/relationships/image" Target="../media/image17.png"/><Relationship Id="rId25" Type="http://schemas.openxmlformats.org/officeDocument/2006/relationships/image" Target="../media/image27.png"/><Relationship Id="rId33" Type="http://schemas.openxmlformats.org/officeDocument/2006/relationships/image" Target="../media/image36.png"/><Relationship Id="rId38" Type="http://schemas.openxmlformats.org/officeDocument/2006/relationships/image" Target="../media/image41.png"/><Relationship Id="rId46" Type="http://schemas.openxmlformats.org/officeDocument/2006/relationships/image" Target="../media/image66.png"/><Relationship Id="rId20" Type="http://schemas.openxmlformats.org/officeDocument/2006/relationships/image" Target="../media/image21.png"/><Relationship Id="rId41" Type="http://schemas.openxmlformats.org/officeDocument/2006/relationships/image" Target="../media/image6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8.emf"/><Relationship Id="rId4" Type="http://schemas.openxmlformats.org/officeDocument/2006/relationships/image" Target="../media/image67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69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70.png"/><Relationship Id="rId34" Type="http://schemas.openxmlformats.org/officeDocument/2006/relationships/image" Target="../media/image75.png"/><Relationship Id="rId42" Type="http://schemas.openxmlformats.org/officeDocument/2006/relationships/image" Target="../media/image61.png"/><Relationship Id="rId47" Type="http://schemas.openxmlformats.org/officeDocument/2006/relationships/image" Target="../media/image44.png"/><Relationship Id="rId50" Type="http://schemas.openxmlformats.org/officeDocument/2006/relationships/image" Target="../media/image47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6" Type="http://schemas.openxmlformats.org/officeDocument/2006/relationships/image" Target="../media/image17.png"/><Relationship Id="rId29" Type="http://schemas.openxmlformats.org/officeDocument/2006/relationships/image" Target="../media/image32.png"/><Relationship Id="rId11" Type="http://schemas.openxmlformats.org/officeDocument/2006/relationships/image" Target="../media/image14.pn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" Type="http://schemas.openxmlformats.org/officeDocument/2006/relationships/image" Target="../media/image8.png"/><Relationship Id="rId15" Type="http://schemas.openxmlformats.org/officeDocument/2006/relationships/image" Target="../media/image16.png"/><Relationship Id="rId23" Type="http://schemas.openxmlformats.org/officeDocument/2006/relationships/image" Target="../media/image72.png"/><Relationship Id="rId28" Type="http://schemas.openxmlformats.org/officeDocument/2006/relationships/image" Target="../media/image27.png"/><Relationship Id="rId36" Type="http://schemas.openxmlformats.org/officeDocument/2006/relationships/image" Target="../media/image34.png"/><Relationship Id="rId49" Type="http://schemas.openxmlformats.org/officeDocument/2006/relationships/image" Target="../media/image46.png"/><Relationship Id="rId10" Type="http://schemas.openxmlformats.org/officeDocument/2006/relationships/image" Target="../media/image13.png"/><Relationship Id="rId19" Type="http://schemas.openxmlformats.org/officeDocument/2006/relationships/image" Target="../media/image26.png"/><Relationship Id="rId31" Type="http://schemas.openxmlformats.org/officeDocument/2006/relationships/image" Target="../media/image58.png"/><Relationship Id="rId44" Type="http://schemas.openxmlformats.org/officeDocument/2006/relationships/image" Target="../media/image62.png"/><Relationship Id="rId52" Type="http://schemas.openxmlformats.org/officeDocument/2006/relationships/image" Target="../media/image49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9.png"/><Relationship Id="rId22" Type="http://schemas.openxmlformats.org/officeDocument/2006/relationships/image" Target="../media/image71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76.png"/><Relationship Id="rId43" Type="http://schemas.openxmlformats.org/officeDocument/2006/relationships/image" Target="../media/image41.png"/><Relationship Id="rId48" Type="http://schemas.openxmlformats.org/officeDocument/2006/relationships/image" Target="../media/image45.png"/><Relationship Id="rId8" Type="http://schemas.openxmlformats.org/officeDocument/2006/relationships/image" Target="../media/image11.png"/><Relationship Id="rId51" Type="http://schemas.openxmlformats.org/officeDocument/2006/relationships/image" Target="../media/image48.png"/><Relationship Id="rId3" Type="http://schemas.openxmlformats.org/officeDocument/2006/relationships/image" Target="../media/image6.png"/><Relationship Id="rId12" Type="http://schemas.openxmlformats.org/officeDocument/2006/relationships/image" Target="../media/image15.png"/><Relationship Id="rId17" Type="http://schemas.openxmlformats.org/officeDocument/2006/relationships/image" Target="../media/image22.png"/><Relationship Id="rId25" Type="http://schemas.openxmlformats.org/officeDocument/2006/relationships/image" Target="../media/image73.png"/><Relationship Id="rId33" Type="http://schemas.openxmlformats.org/officeDocument/2006/relationships/image" Target="../media/image74.png"/><Relationship Id="rId38" Type="http://schemas.openxmlformats.org/officeDocument/2006/relationships/image" Target="../media/image36.png"/><Relationship Id="rId46" Type="http://schemas.openxmlformats.org/officeDocument/2006/relationships/image" Target="../media/image63.png"/><Relationship Id="rId20" Type="http://schemas.openxmlformats.org/officeDocument/2006/relationships/image" Target="../media/image20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18" Type="http://schemas.openxmlformats.org/officeDocument/2006/relationships/image" Target="../media/image92.png"/><Relationship Id="rId26" Type="http://schemas.openxmlformats.org/officeDocument/2006/relationships/image" Target="../media/image100.png"/><Relationship Id="rId3" Type="http://schemas.openxmlformats.org/officeDocument/2006/relationships/image" Target="../media/image77.png"/><Relationship Id="rId21" Type="http://schemas.openxmlformats.org/officeDocument/2006/relationships/image" Target="../media/image95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17" Type="http://schemas.openxmlformats.org/officeDocument/2006/relationships/image" Target="../media/image91.png"/><Relationship Id="rId25" Type="http://schemas.openxmlformats.org/officeDocument/2006/relationships/image" Target="../media/image99.png"/><Relationship Id="rId2" Type="http://schemas.openxmlformats.org/officeDocument/2006/relationships/image" Target="../media/image2.png"/><Relationship Id="rId16" Type="http://schemas.openxmlformats.org/officeDocument/2006/relationships/image" Target="../media/image90.png"/><Relationship Id="rId20" Type="http://schemas.openxmlformats.org/officeDocument/2006/relationships/image" Target="../media/image94.png"/><Relationship Id="rId29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24" Type="http://schemas.openxmlformats.org/officeDocument/2006/relationships/image" Target="../media/image98.png"/><Relationship Id="rId5" Type="http://schemas.openxmlformats.org/officeDocument/2006/relationships/image" Target="../media/image79.png"/><Relationship Id="rId15" Type="http://schemas.openxmlformats.org/officeDocument/2006/relationships/image" Target="../media/image89.png"/><Relationship Id="rId23" Type="http://schemas.openxmlformats.org/officeDocument/2006/relationships/image" Target="../media/image97.png"/><Relationship Id="rId28" Type="http://schemas.openxmlformats.org/officeDocument/2006/relationships/image" Target="../media/image102.png"/><Relationship Id="rId10" Type="http://schemas.openxmlformats.org/officeDocument/2006/relationships/image" Target="../media/image84.png"/><Relationship Id="rId19" Type="http://schemas.openxmlformats.org/officeDocument/2006/relationships/image" Target="../media/image93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Relationship Id="rId14" Type="http://schemas.openxmlformats.org/officeDocument/2006/relationships/image" Target="../media/image88.png"/><Relationship Id="rId22" Type="http://schemas.openxmlformats.org/officeDocument/2006/relationships/image" Target="../media/image96.png"/><Relationship Id="rId27" Type="http://schemas.openxmlformats.org/officeDocument/2006/relationships/image" Target="../media/image101.png"/><Relationship Id="rId30" Type="http://schemas.openxmlformats.org/officeDocument/2006/relationships/image" Target="../media/image10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3.png"/><Relationship Id="rId18" Type="http://schemas.openxmlformats.org/officeDocument/2006/relationships/image" Target="../media/image118.png"/><Relationship Id="rId26" Type="http://schemas.openxmlformats.org/officeDocument/2006/relationships/image" Target="../media/image34.png"/><Relationship Id="rId39" Type="http://schemas.openxmlformats.org/officeDocument/2006/relationships/image" Target="../media/image67.png"/><Relationship Id="rId21" Type="http://schemas.openxmlformats.org/officeDocument/2006/relationships/image" Target="../media/image120.png"/><Relationship Id="rId34" Type="http://schemas.openxmlformats.org/officeDocument/2006/relationships/image" Target="../media/image42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17" Type="http://schemas.openxmlformats.org/officeDocument/2006/relationships/image" Target="../media/image117.png"/><Relationship Id="rId25" Type="http://schemas.openxmlformats.org/officeDocument/2006/relationships/image" Target="../media/image122.png"/><Relationship Id="rId33" Type="http://schemas.openxmlformats.org/officeDocument/2006/relationships/image" Target="../media/image129.png"/><Relationship Id="rId38" Type="http://schemas.openxmlformats.org/officeDocument/2006/relationships/image" Target="../media/image132.png"/><Relationship Id="rId2" Type="http://schemas.openxmlformats.org/officeDocument/2006/relationships/image" Target="../media/image2.png"/><Relationship Id="rId16" Type="http://schemas.openxmlformats.org/officeDocument/2006/relationships/image" Target="../media/image116.png"/><Relationship Id="rId20" Type="http://schemas.openxmlformats.org/officeDocument/2006/relationships/image" Target="../media/image119.png"/><Relationship Id="rId29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11.png"/><Relationship Id="rId24" Type="http://schemas.openxmlformats.org/officeDocument/2006/relationships/image" Target="../media/image121.png"/><Relationship Id="rId32" Type="http://schemas.openxmlformats.org/officeDocument/2006/relationships/image" Target="../media/image128.png"/><Relationship Id="rId37" Type="http://schemas.openxmlformats.org/officeDocument/2006/relationships/image" Target="../media/image131.png"/><Relationship Id="rId5" Type="http://schemas.openxmlformats.org/officeDocument/2006/relationships/image" Target="../media/image106.png"/><Relationship Id="rId15" Type="http://schemas.openxmlformats.org/officeDocument/2006/relationships/image" Target="../media/image115.png"/><Relationship Id="rId23" Type="http://schemas.openxmlformats.org/officeDocument/2006/relationships/image" Target="../media/image31.png"/><Relationship Id="rId28" Type="http://schemas.openxmlformats.org/officeDocument/2006/relationships/image" Target="../media/image124.png"/><Relationship Id="rId36" Type="http://schemas.openxmlformats.org/officeDocument/2006/relationships/image" Target="../media/image130.png"/><Relationship Id="rId10" Type="http://schemas.openxmlformats.org/officeDocument/2006/relationships/image" Target="../media/image110.png"/><Relationship Id="rId19" Type="http://schemas.openxmlformats.org/officeDocument/2006/relationships/image" Target="../media/image27.png"/><Relationship Id="rId31" Type="http://schemas.openxmlformats.org/officeDocument/2006/relationships/image" Target="../media/image127.png"/><Relationship Id="rId4" Type="http://schemas.openxmlformats.org/officeDocument/2006/relationships/image" Target="../media/image105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Relationship Id="rId22" Type="http://schemas.openxmlformats.org/officeDocument/2006/relationships/image" Target="../media/image30.png"/><Relationship Id="rId27" Type="http://schemas.openxmlformats.org/officeDocument/2006/relationships/image" Target="../media/image123.png"/><Relationship Id="rId30" Type="http://schemas.openxmlformats.org/officeDocument/2006/relationships/image" Target="../media/image126.png"/><Relationship Id="rId35" Type="http://schemas.openxmlformats.org/officeDocument/2006/relationships/image" Target="../media/image43.png"/><Relationship Id="rId8" Type="http://schemas.openxmlformats.org/officeDocument/2006/relationships/image" Target="../media/image108.png"/><Relationship Id="rId3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18" Type="http://schemas.openxmlformats.org/officeDocument/2006/relationships/image" Target="../media/image148.png"/><Relationship Id="rId26" Type="http://schemas.openxmlformats.org/officeDocument/2006/relationships/image" Target="../media/image156.png"/><Relationship Id="rId3" Type="http://schemas.openxmlformats.org/officeDocument/2006/relationships/image" Target="../media/image133.png"/><Relationship Id="rId21" Type="http://schemas.openxmlformats.org/officeDocument/2006/relationships/image" Target="../media/image151.png"/><Relationship Id="rId7" Type="http://schemas.openxmlformats.org/officeDocument/2006/relationships/image" Target="../media/image137.png"/><Relationship Id="rId12" Type="http://schemas.openxmlformats.org/officeDocument/2006/relationships/image" Target="../media/image142.png"/><Relationship Id="rId17" Type="http://schemas.openxmlformats.org/officeDocument/2006/relationships/image" Target="../media/image147.png"/><Relationship Id="rId25" Type="http://schemas.openxmlformats.org/officeDocument/2006/relationships/image" Target="../media/image155.png"/><Relationship Id="rId2" Type="http://schemas.openxmlformats.org/officeDocument/2006/relationships/image" Target="../media/image2.png"/><Relationship Id="rId16" Type="http://schemas.openxmlformats.org/officeDocument/2006/relationships/image" Target="../media/image146.png"/><Relationship Id="rId20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41.png"/><Relationship Id="rId24" Type="http://schemas.openxmlformats.org/officeDocument/2006/relationships/image" Target="../media/image154.png"/><Relationship Id="rId5" Type="http://schemas.openxmlformats.org/officeDocument/2006/relationships/image" Target="../media/image135.png"/><Relationship Id="rId15" Type="http://schemas.openxmlformats.org/officeDocument/2006/relationships/image" Target="../media/image145.png"/><Relationship Id="rId23" Type="http://schemas.openxmlformats.org/officeDocument/2006/relationships/image" Target="../media/image153.png"/><Relationship Id="rId10" Type="http://schemas.openxmlformats.org/officeDocument/2006/relationships/image" Target="../media/image140.png"/><Relationship Id="rId19" Type="http://schemas.openxmlformats.org/officeDocument/2006/relationships/image" Target="../media/image149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Relationship Id="rId22" Type="http://schemas.openxmlformats.org/officeDocument/2006/relationships/image" Target="../media/image152.png"/><Relationship Id="rId27" Type="http://schemas.openxmlformats.org/officeDocument/2006/relationships/image" Target="../media/image15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9.emf"/><Relationship Id="rId4" Type="http://schemas.openxmlformats.org/officeDocument/2006/relationships/image" Target="../media/image158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3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4.e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75.png"/><Relationship Id="rId18" Type="http://schemas.openxmlformats.org/officeDocument/2006/relationships/image" Target="../media/image180.png"/><Relationship Id="rId3" Type="http://schemas.openxmlformats.org/officeDocument/2006/relationships/image" Target="../media/image165.pn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17" Type="http://schemas.openxmlformats.org/officeDocument/2006/relationships/image" Target="../media/image179.png"/><Relationship Id="rId2" Type="http://schemas.openxmlformats.org/officeDocument/2006/relationships/image" Target="../media/image2.png"/><Relationship Id="rId16" Type="http://schemas.openxmlformats.org/officeDocument/2006/relationships/image" Target="../media/image1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5" Type="http://schemas.openxmlformats.org/officeDocument/2006/relationships/image" Target="../media/image17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Relationship Id="rId14" Type="http://schemas.openxmlformats.org/officeDocument/2006/relationships/image" Target="../media/image176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1.e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4.png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191.png"/><Relationship Id="rId18" Type="http://schemas.openxmlformats.org/officeDocument/2006/relationships/image" Target="../media/image196.png"/><Relationship Id="rId3" Type="http://schemas.openxmlformats.org/officeDocument/2006/relationships/image" Target="../media/image77.png"/><Relationship Id="rId7" Type="http://schemas.openxmlformats.org/officeDocument/2006/relationships/image" Target="../media/image186.png"/><Relationship Id="rId12" Type="http://schemas.openxmlformats.org/officeDocument/2006/relationships/image" Target="../media/image190.png"/><Relationship Id="rId17" Type="http://schemas.openxmlformats.org/officeDocument/2006/relationships/image" Target="../media/image195.png"/><Relationship Id="rId2" Type="http://schemas.openxmlformats.org/officeDocument/2006/relationships/image" Target="../media/image2.png"/><Relationship Id="rId16" Type="http://schemas.openxmlformats.org/officeDocument/2006/relationships/image" Target="../media/image194.png"/><Relationship Id="rId20" Type="http://schemas.openxmlformats.org/officeDocument/2006/relationships/image" Target="../media/image1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5.png"/><Relationship Id="rId11" Type="http://schemas.openxmlformats.org/officeDocument/2006/relationships/image" Target="../media/image189.png"/><Relationship Id="rId5" Type="http://schemas.openxmlformats.org/officeDocument/2006/relationships/image" Target="../media/image79.png"/><Relationship Id="rId15" Type="http://schemas.openxmlformats.org/officeDocument/2006/relationships/image" Target="../media/image193.png"/><Relationship Id="rId10" Type="http://schemas.openxmlformats.org/officeDocument/2006/relationships/image" Target="../media/image188.png"/><Relationship Id="rId19" Type="http://schemas.openxmlformats.org/officeDocument/2006/relationships/image" Target="../media/image197.png"/><Relationship Id="rId4" Type="http://schemas.openxmlformats.org/officeDocument/2006/relationships/image" Target="../media/image78.png"/><Relationship Id="rId9" Type="http://schemas.openxmlformats.org/officeDocument/2006/relationships/image" Target="../media/image187.png"/><Relationship Id="rId14" Type="http://schemas.openxmlformats.org/officeDocument/2006/relationships/image" Target="../media/image19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9.emf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0.e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2.emf"/><Relationship Id="rId4" Type="http://schemas.openxmlformats.org/officeDocument/2006/relationships/image" Target="../media/image201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4.png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7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7.png"/><Relationship Id="rId4" Type="http://schemas.openxmlformats.org/officeDocument/2006/relationships/image" Target="../media/image206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Retrieval Evaluation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635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399008" y="230923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57921"/>
            <a:ext cx="6811241" cy="1529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312885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 recall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measures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defined as 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>
              <a:latin typeface="Arial"/>
              <a:cs typeface="Arial"/>
            </a:endParaRPr>
          </a:p>
          <a:p>
            <a:pPr marL="518396" marR="4618">
              <a:lnSpc>
                <a:spcPct val="119000"/>
              </a:lnSpc>
              <a:spcBef>
                <a:spcPts val="1182"/>
              </a:spcBef>
            </a:pPr>
            <a:r>
              <a:rPr sz="1864" b="1" spc="5" dirty="0">
                <a:latin typeface="Arial"/>
                <a:cs typeface="Arial"/>
              </a:rPr>
              <a:t>Recall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fraction </a:t>
            </a:r>
            <a:r>
              <a:rPr sz="1864" spc="5" dirty="0">
                <a:latin typeface="Arial"/>
                <a:cs typeface="Arial"/>
              </a:rPr>
              <a:t>of the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(the set </a:t>
            </a:r>
            <a:r>
              <a:rPr sz="1864" i="1" spc="45" dirty="0">
                <a:latin typeface="Arial"/>
                <a:cs typeface="Arial"/>
              </a:rPr>
              <a:t>R</a:t>
            </a:r>
            <a:r>
              <a:rPr sz="1864" spc="45" dirty="0">
                <a:latin typeface="Arial"/>
                <a:cs typeface="Arial"/>
              </a:rPr>
              <a:t>)  </a:t>
            </a:r>
            <a:r>
              <a:rPr sz="1864" spc="5" dirty="0">
                <a:latin typeface="Arial"/>
                <a:cs typeface="Arial"/>
              </a:rPr>
              <a:t>which has been </a:t>
            </a:r>
            <a:r>
              <a:rPr sz="1864" spc="-5" dirty="0">
                <a:latin typeface="Arial"/>
                <a:cs typeface="Arial"/>
              </a:rPr>
              <a:t>retrieved</a:t>
            </a:r>
            <a:r>
              <a:rPr sz="1864" spc="-68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i.e.,</a:t>
            </a:r>
            <a:endParaRPr sz="1864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92052" y="3345355"/>
            <a:ext cx="2124364" cy="342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dirty="0">
                <a:latin typeface="Georgia"/>
                <a:cs typeface="Georgia"/>
              </a:rPr>
              <a:t>Recall </a:t>
            </a:r>
            <a:r>
              <a:rPr sz="2227" spc="231" dirty="0">
                <a:latin typeface="Garamond"/>
                <a:cs typeface="Garamond"/>
              </a:rPr>
              <a:t>= </a:t>
            </a:r>
            <a:r>
              <a:rPr sz="3341" spc="-75" baseline="38548" dirty="0">
                <a:latin typeface="Lucida Sans Unicode"/>
                <a:cs typeface="Lucida Sans Unicode"/>
              </a:rPr>
              <a:t>|</a:t>
            </a:r>
            <a:r>
              <a:rPr sz="3341" i="1" spc="-75" baseline="38548" dirty="0">
                <a:latin typeface="Georgia"/>
                <a:cs typeface="Georgia"/>
              </a:rPr>
              <a:t>R </a:t>
            </a:r>
            <a:r>
              <a:rPr sz="3341" spc="-402" baseline="38548" dirty="0">
                <a:latin typeface="Lucida Sans Unicode"/>
                <a:cs typeface="Lucida Sans Unicode"/>
              </a:rPr>
              <a:t>∩</a:t>
            </a:r>
            <a:r>
              <a:rPr sz="3341" spc="-88" baseline="38548" dirty="0">
                <a:latin typeface="Lucida Sans Unicode"/>
                <a:cs typeface="Lucida Sans Unicode"/>
              </a:rPr>
              <a:t> </a:t>
            </a:r>
            <a:r>
              <a:rPr sz="3341" i="1" spc="-34" baseline="38548" dirty="0">
                <a:latin typeface="Georgia"/>
                <a:cs typeface="Georgia"/>
              </a:rPr>
              <a:t>A</a:t>
            </a:r>
            <a:r>
              <a:rPr sz="3341" spc="-34" baseline="38548" dirty="0">
                <a:latin typeface="Lucida Sans Unicode"/>
                <a:cs typeface="Lucida Sans Unicode"/>
              </a:rPr>
              <a:t>|</a:t>
            </a:r>
            <a:endParaRPr sz="3341" baseline="38548" dirty="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01878" y="3557007"/>
            <a:ext cx="903432" cy="0"/>
          </a:xfrm>
          <a:custGeom>
            <a:avLst/>
            <a:gdLst/>
            <a:ahLst/>
            <a:cxnLst/>
            <a:rect l="l" t="t" r="r" b="b"/>
            <a:pathLst>
              <a:path w="993775">
                <a:moveTo>
                  <a:pt x="0" y="0"/>
                </a:moveTo>
                <a:lnTo>
                  <a:pt x="99364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3453706" y="3542091"/>
            <a:ext cx="651603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spc="-218" dirty="0">
                <a:latin typeface="Lucida Sans Unicode"/>
                <a:cs typeface="Lucida Sans Unicode"/>
              </a:rPr>
              <a:t>|</a:t>
            </a:r>
            <a:r>
              <a:rPr lang="en-US" sz="2227" spc="-218" dirty="0">
                <a:latin typeface="Lucida Sans Unicode"/>
                <a:cs typeface="Lucida Sans Unicode"/>
              </a:rPr>
              <a:t> </a:t>
            </a:r>
            <a:r>
              <a:rPr sz="2227" i="1" spc="132" dirty="0">
                <a:latin typeface="Georgia"/>
                <a:cs typeface="Georgia"/>
              </a:rPr>
              <a:t>R</a:t>
            </a:r>
            <a:r>
              <a:rPr sz="2227" spc="-208" dirty="0">
                <a:latin typeface="Lucida Sans Unicode"/>
                <a:cs typeface="Lucida Sans Unicode"/>
              </a:rPr>
              <a:t>|</a:t>
            </a:r>
            <a:endParaRPr sz="2227" dirty="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99008" y="424471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696951" y="4117585"/>
            <a:ext cx="3250045" cy="10209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119000"/>
              </a:lnSpc>
              <a:tabLst>
                <a:tab pos="1066811" algn="l"/>
                <a:tab pos="2370883" algn="l"/>
                <a:tab pos="2919875" algn="l"/>
              </a:tabLst>
            </a:pPr>
            <a:r>
              <a:rPr sz="1864" b="1" spc="5" dirty="0">
                <a:latin typeface="Arial"/>
                <a:cs typeface="Arial"/>
              </a:rPr>
              <a:t>Precision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fraction </a:t>
            </a:r>
            <a:r>
              <a:rPr sz="1864" spc="5" dirty="0">
                <a:latin typeface="Arial"/>
                <a:cs typeface="Arial"/>
              </a:rPr>
              <a:t>of the  </a:t>
            </a:r>
            <a:r>
              <a:rPr sz="1864" dirty="0">
                <a:latin typeface="Arial"/>
                <a:cs typeface="Arial"/>
              </a:rPr>
              <a:t>r</a:t>
            </a:r>
            <a:r>
              <a:rPr sz="1864" spc="5" dirty="0">
                <a:latin typeface="Arial"/>
                <a:cs typeface="Arial"/>
              </a:rPr>
              <a:t>et</a:t>
            </a:r>
            <a:r>
              <a:rPr sz="1864" spc="32" dirty="0">
                <a:latin typeface="Arial"/>
                <a:cs typeface="Arial"/>
              </a:rPr>
              <a:t>r</a:t>
            </a:r>
            <a:r>
              <a:rPr sz="1864" spc="-5" dirty="0">
                <a:latin typeface="Arial"/>
                <a:cs typeface="Arial"/>
              </a:rPr>
              <a:t>i</a:t>
            </a:r>
            <a:r>
              <a:rPr sz="1864" spc="-50" dirty="0">
                <a:latin typeface="Arial"/>
                <a:cs typeface="Arial"/>
              </a:rPr>
              <a:t>e</a:t>
            </a:r>
            <a:r>
              <a:rPr sz="1864" spc="-41" dirty="0">
                <a:latin typeface="Arial"/>
                <a:cs typeface="Arial"/>
              </a:rPr>
              <a:t>v</a:t>
            </a:r>
            <a:r>
              <a:rPr sz="1864" spc="5" dirty="0">
                <a:latin typeface="Arial"/>
                <a:cs typeface="Arial"/>
              </a:rPr>
              <a:t>ed</a:t>
            </a:r>
            <a:r>
              <a:rPr sz="1864" dirty="0">
                <a:latin typeface="Arial"/>
                <a:cs typeface="Arial"/>
              </a:rPr>
              <a:t>	</a:t>
            </a:r>
            <a:r>
              <a:rPr sz="1864" spc="5" dirty="0">
                <a:latin typeface="Arial"/>
                <a:cs typeface="Arial"/>
              </a:rPr>
              <a:t>do</a:t>
            </a:r>
            <a:r>
              <a:rPr sz="1864" dirty="0">
                <a:latin typeface="Arial"/>
                <a:cs typeface="Arial"/>
              </a:rPr>
              <a:t>c</a:t>
            </a:r>
            <a:r>
              <a:rPr sz="1864" spc="5" dirty="0">
                <a:latin typeface="Arial"/>
                <a:cs typeface="Arial"/>
              </a:rPr>
              <a:t>u</a:t>
            </a:r>
            <a:r>
              <a:rPr sz="1864" dirty="0">
                <a:latin typeface="Arial"/>
                <a:cs typeface="Arial"/>
              </a:rPr>
              <a:t>m</a:t>
            </a:r>
            <a:r>
              <a:rPr sz="1864" spc="5" dirty="0">
                <a:latin typeface="Arial"/>
                <a:cs typeface="Arial"/>
              </a:rPr>
              <a:t>ents</a:t>
            </a:r>
            <a:r>
              <a:rPr sz="1864" dirty="0">
                <a:latin typeface="Arial"/>
                <a:cs typeface="Arial"/>
              </a:rPr>
              <a:t>	(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dirty="0">
                <a:latin typeface="Arial"/>
                <a:cs typeface="Arial"/>
              </a:rPr>
              <a:t>	s</a:t>
            </a:r>
            <a:r>
              <a:rPr sz="1864" spc="5" dirty="0">
                <a:latin typeface="Arial"/>
                <a:cs typeface="Arial"/>
              </a:rPr>
              <a:t>et</a:t>
            </a:r>
            <a:endParaRPr sz="1864">
              <a:latin typeface="Arial"/>
              <a:cs typeface="Arial"/>
            </a:endParaRPr>
          </a:p>
          <a:p>
            <a:pPr marL="11546">
              <a:spcBef>
                <a:spcPts val="423"/>
              </a:spcBef>
            </a:pPr>
            <a:r>
              <a:rPr sz="1864" i="1" spc="82" dirty="0">
                <a:latin typeface="Arial"/>
                <a:cs typeface="Arial"/>
              </a:rPr>
              <a:t>A</a:t>
            </a:r>
            <a:r>
              <a:rPr sz="1864" spc="82" dirty="0">
                <a:latin typeface="Arial"/>
                <a:cs typeface="Arial"/>
              </a:rPr>
              <a:t>) </a:t>
            </a:r>
            <a:r>
              <a:rPr sz="1864" spc="5" dirty="0">
                <a:latin typeface="Arial"/>
                <a:cs typeface="Arial"/>
              </a:rPr>
              <a:t>which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-9" dirty="0">
                <a:latin typeface="Arial"/>
                <a:cs typeface="Arial"/>
              </a:rPr>
              <a:t>relevant</a:t>
            </a:r>
            <a:r>
              <a:rPr sz="1864" spc="-141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i.e.,</a:t>
            </a:r>
            <a:endParaRPr sz="1864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73151" y="5786526"/>
            <a:ext cx="2561936" cy="342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41" dirty="0">
                <a:latin typeface="Georgia"/>
                <a:cs typeface="Georgia"/>
              </a:rPr>
              <a:t>Precision </a:t>
            </a:r>
            <a:r>
              <a:rPr sz="2227" spc="231" dirty="0">
                <a:latin typeface="Garamond"/>
                <a:cs typeface="Garamond"/>
              </a:rPr>
              <a:t>= </a:t>
            </a:r>
            <a:r>
              <a:rPr sz="3341" spc="-75" baseline="38548" dirty="0">
                <a:latin typeface="Lucida Sans Unicode"/>
                <a:cs typeface="Lucida Sans Unicode"/>
              </a:rPr>
              <a:t>|</a:t>
            </a:r>
            <a:r>
              <a:rPr sz="3341" i="1" spc="-75" baseline="38548" dirty="0">
                <a:latin typeface="Georgia"/>
                <a:cs typeface="Georgia"/>
              </a:rPr>
              <a:t>R </a:t>
            </a:r>
            <a:r>
              <a:rPr sz="3341" spc="-402" baseline="38548" dirty="0">
                <a:latin typeface="Lucida Sans Unicode"/>
                <a:cs typeface="Lucida Sans Unicode"/>
              </a:rPr>
              <a:t>∩</a:t>
            </a:r>
            <a:r>
              <a:rPr sz="3341" spc="-156" baseline="38548" dirty="0">
                <a:latin typeface="Lucida Sans Unicode"/>
                <a:cs typeface="Lucida Sans Unicode"/>
              </a:rPr>
              <a:t> </a:t>
            </a:r>
            <a:r>
              <a:rPr sz="3341" i="1" spc="-34" baseline="38548" dirty="0">
                <a:latin typeface="Georgia"/>
                <a:cs typeface="Georgia"/>
              </a:rPr>
              <a:t>A</a:t>
            </a:r>
            <a:r>
              <a:rPr sz="3341" spc="-34" baseline="38548" dirty="0">
                <a:latin typeface="Lucida Sans Unicode"/>
                <a:cs typeface="Lucida Sans Unicode"/>
              </a:rPr>
              <a:t>|</a:t>
            </a:r>
            <a:endParaRPr sz="3341" baseline="38548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19394" y="5996792"/>
            <a:ext cx="903432" cy="0"/>
          </a:xfrm>
          <a:custGeom>
            <a:avLst/>
            <a:gdLst/>
            <a:ahLst/>
            <a:cxnLst/>
            <a:rect l="l" t="t" r="r" b="b"/>
            <a:pathLst>
              <a:path w="993775">
                <a:moveTo>
                  <a:pt x="0" y="0"/>
                </a:moveTo>
                <a:lnTo>
                  <a:pt x="99364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 txBox="1"/>
          <p:nvPr/>
        </p:nvSpPr>
        <p:spPr>
          <a:xfrm>
            <a:off x="3652983" y="5981877"/>
            <a:ext cx="614217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spc="-218" dirty="0">
                <a:latin typeface="Lucida Sans Unicode"/>
                <a:cs typeface="Lucida Sans Unicode"/>
              </a:rPr>
              <a:t>|</a:t>
            </a:r>
            <a:r>
              <a:rPr lang="en-US" sz="2227" spc="-218" dirty="0">
                <a:latin typeface="Lucida Sans Unicode"/>
                <a:cs typeface="Lucida Sans Unicode"/>
              </a:rPr>
              <a:t> </a:t>
            </a:r>
            <a:r>
              <a:rPr sz="2227" i="1" spc="159" dirty="0">
                <a:latin typeface="Georgia"/>
                <a:cs typeface="Georgia"/>
              </a:rPr>
              <a:t>A</a:t>
            </a:r>
            <a:r>
              <a:rPr sz="2227" spc="-208" dirty="0">
                <a:latin typeface="Lucida Sans Unicode"/>
                <a:cs typeface="Lucida Sans Unicode"/>
              </a:rPr>
              <a:t>|</a:t>
            </a:r>
            <a:endParaRPr sz="2227" dirty="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87444" y="3654126"/>
            <a:ext cx="3132201" cy="17657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58195507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108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18049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306288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2087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62028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42651"/>
            <a:ext cx="7270173" cy="39913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295567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 definition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assumes </a:t>
            </a:r>
            <a:r>
              <a:rPr sz="2318" dirty="0">
                <a:latin typeface="Arial"/>
                <a:cs typeface="Arial"/>
              </a:rPr>
              <a:t>that all  </a:t>
            </a:r>
            <a:r>
              <a:rPr sz="2318" spc="5" dirty="0">
                <a:latin typeface="Arial"/>
                <a:cs typeface="Arial"/>
              </a:rPr>
              <a:t>docs </a:t>
            </a:r>
            <a:r>
              <a:rPr sz="2318" dirty="0">
                <a:latin typeface="Arial"/>
                <a:cs typeface="Arial"/>
              </a:rPr>
              <a:t>in the </a:t>
            </a:r>
            <a:r>
              <a:rPr sz="2318" spc="5" dirty="0">
                <a:latin typeface="Arial"/>
                <a:cs typeface="Arial"/>
              </a:rPr>
              <a:t>set </a:t>
            </a:r>
            <a:r>
              <a:rPr sz="2227" i="1" spc="159" dirty="0">
                <a:latin typeface="Georgia"/>
                <a:cs typeface="Georgia"/>
              </a:rPr>
              <a:t>A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spc="5" dirty="0">
                <a:latin typeface="Arial"/>
                <a:cs typeface="Arial"/>
              </a:rPr>
              <a:t>been</a:t>
            </a:r>
            <a:r>
              <a:rPr sz="2318" spc="-109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examined</a:t>
            </a:r>
            <a:endParaRPr sz="2318" dirty="0">
              <a:latin typeface="Arial"/>
              <a:cs typeface="Arial"/>
            </a:endParaRPr>
          </a:p>
          <a:p>
            <a:pPr marL="11546" marR="4618">
              <a:lnSpc>
                <a:spcPts val="2655"/>
              </a:lnSpc>
              <a:spcBef>
                <a:spcPts val="986"/>
              </a:spcBef>
            </a:pPr>
            <a:r>
              <a:rPr sz="2318" spc="-36" dirty="0">
                <a:latin typeface="Arial"/>
                <a:cs typeface="Arial"/>
              </a:rPr>
              <a:t>However,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user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not </a:t>
            </a:r>
            <a:r>
              <a:rPr sz="2318" dirty="0">
                <a:latin typeface="Arial"/>
                <a:cs typeface="Arial"/>
              </a:rPr>
              <a:t>usually presented with all </a:t>
            </a:r>
            <a:r>
              <a:rPr sz="2318" spc="5" dirty="0">
                <a:latin typeface="Arial"/>
                <a:cs typeface="Arial"/>
              </a:rPr>
              <a:t>docs  </a:t>
            </a:r>
            <a:r>
              <a:rPr sz="2318" dirty="0">
                <a:latin typeface="Arial"/>
                <a:cs typeface="Arial"/>
              </a:rPr>
              <a:t>in the </a:t>
            </a:r>
            <a:r>
              <a:rPr sz="2318" spc="-14" dirty="0">
                <a:latin typeface="Arial"/>
                <a:cs typeface="Arial"/>
              </a:rPr>
              <a:t>answer </a:t>
            </a:r>
            <a:r>
              <a:rPr sz="2318" spc="5" dirty="0">
                <a:latin typeface="Arial"/>
                <a:cs typeface="Arial"/>
              </a:rPr>
              <a:t>set </a:t>
            </a:r>
            <a:r>
              <a:rPr sz="2227" i="1" spc="159" dirty="0">
                <a:latin typeface="Georgia"/>
                <a:cs typeface="Georgia"/>
              </a:rPr>
              <a:t>A </a:t>
            </a:r>
            <a:r>
              <a:rPr sz="2318" spc="5" dirty="0">
                <a:latin typeface="Arial"/>
                <a:cs typeface="Arial"/>
              </a:rPr>
              <a:t>at</a:t>
            </a:r>
            <a:r>
              <a:rPr sz="2318" spc="-100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once</a:t>
            </a:r>
            <a:endParaRPr sz="2318" dirty="0">
              <a:latin typeface="Arial"/>
              <a:cs typeface="Arial"/>
            </a:endParaRPr>
          </a:p>
          <a:p>
            <a:pPr marL="406404" marR="770090">
              <a:lnSpc>
                <a:spcPct val="119000"/>
              </a:lnSpc>
              <a:spcBef>
                <a:spcPts val="941"/>
              </a:spcBef>
            </a:pPr>
            <a:r>
              <a:rPr sz="1864" spc="5" dirty="0">
                <a:latin typeface="Arial"/>
                <a:cs typeface="Arial"/>
              </a:rPr>
              <a:t>User sees a </a:t>
            </a:r>
            <a:r>
              <a:rPr sz="1864" spc="-5" dirty="0">
                <a:latin typeface="Arial"/>
                <a:cs typeface="Arial"/>
              </a:rPr>
              <a:t>ranked </a:t>
            </a:r>
            <a:r>
              <a:rPr sz="1864" spc="5" dirty="0">
                <a:latin typeface="Arial"/>
                <a:cs typeface="Arial"/>
              </a:rPr>
              <a:t>set of documents and </a:t>
            </a:r>
            <a:r>
              <a:rPr sz="1864" spc="-5" dirty="0">
                <a:latin typeface="Arial"/>
                <a:cs typeface="Arial"/>
              </a:rPr>
              <a:t>examines </a:t>
            </a:r>
            <a:r>
              <a:rPr sz="1864" spc="5" dirty="0">
                <a:latin typeface="Arial"/>
                <a:cs typeface="Arial"/>
              </a:rPr>
              <a:t>them  </a:t>
            </a:r>
            <a:r>
              <a:rPr sz="1864" spc="14" dirty="0">
                <a:latin typeface="Arial"/>
                <a:cs typeface="Arial"/>
              </a:rPr>
              <a:t>starting </a:t>
            </a:r>
            <a:r>
              <a:rPr sz="1864" spc="5" dirty="0">
                <a:latin typeface="Arial"/>
                <a:cs typeface="Arial"/>
              </a:rPr>
              <a:t>from the</a:t>
            </a:r>
            <a:r>
              <a:rPr sz="1864" spc="-86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top</a:t>
            </a:r>
            <a:endParaRPr sz="1864" dirty="0">
              <a:latin typeface="Arial"/>
              <a:cs typeface="Arial"/>
            </a:endParaRPr>
          </a:p>
          <a:p>
            <a:pPr marL="11546" marR="395436">
              <a:lnSpc>
                <a:spcPts val="2664"/>
              </a:lnSpc>
              <a:spcBef>
                <a:spcPts val="1336"/>
              </a:spcBef>
            </a:pPr>
            <a:r>
              <a:rPr sz="2318" spc="-5" dirty="0">
                <a:latin typeface="Arial"/>
                <a:cs typeface="Arial"/>
              </a:rPr>
              <a:t>Thus, </a:t>
            </a: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vary as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user proceeds  </a:t>
            </a:r>
            <a:r>
              <a:rPr sz="2318" dirty="0">
                <a:latin typeface="Arial"/>
                <a:cs typeface="Arial"/>
              </a:rPr>
              <a:t>with their </a:t>
            </a:r>
            <a:r>
              <a:rPr sz="2318" spc="-5" dirty="0">
                <a:latin typeface="Arial"/>
                <a:cs typeface="Arial"/>
              </a:rPr>
              <a:t>examination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set</a:t>
            </a:r>
            <a:r>
              <a:rPr sz="2318" spc="-27" dirty="0">
                <a:latin typeface="Arial"/>
                <a:cs typeface="Arial"/>
              </a:rPr>
              <a:t> </a:t>
            </a:r>
            <a:r>
              <a:rPr sz="2227" i="1" spc="159" dirty="0">
                <a:latin typeface="Georgia"/>
                <a:cs typeface="Georgia"/>
              </a:rPr>
              <a:t>A</a:t>
            </a:r>
            <a:endParaRPr sz="2227" dirty="0">
              <a:latin typeface="Georgia"/>
              <a:cs typeface="Georgia"/>
            </a:endParaRPr>
          </a:p>
          <a:p>
            <a:pPr marL="11546" marR="306535">
              <a:lnSpc>
                <a:spcPts val="2655"/>
              </a:lnSpc>
              <a:spcBef>
                <a:spcPts val="973"/>
              </a:spcBef>
            </a:pPr>
            <a:r>
              <a:rPr sz="2318" spc="5" dirty="0">
                <a:latin typeface="Arial"/>
                <a:cs typeface="Arial"/>
              </a:rPr>
              <a:t>Most appropriate </a:t>
            </a:r>
            <a:r>
              <a:rPr sz="2318" dirty="0">
                <a:latin typeface="Arial"/>
                <a:cs typeface="Arial"/>
              </a:rPr>
              <a:t>then is to plot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b="1" spc="5" dirty="0">
                <a:latin typeface="Arial"/>
                <a:cs typeface="Arial"/>
              </a:rPr>
              <a:t>curve </a:t>
            </a:r>
            <a:r>
              <a:rPr sz="2318" b="1" dirty="0">
                <a:latin typeface="Arial"/>
                <a:cs typeface="Arial"/>
              </a:rPr>
              <a:t>of precision  </a:t>
            </a:r>
            <a:r>
              <a:rPr sz="2318" b="1" spc="-5" dirty="0">
                <a:latin typeface="Arial"/>
                <a:cs typeface="Arial"/>
              </a:rPr>
              <a:t>versus</a:t>
            </a:r>
            <a:r>
              <a:rPr sz="2318" b="1" spc="-55" dirty="0">
                <a:latin typeface="Arial"/>
                <a:cs typeface="Arial"/>
              </a:rPr>
              <a:t> </a:t>
            </a:r>
            <a:r>
              <a:rPr sz="2318" b="1" dirty="0">
                <a:latin typeface="Arial"/>
                <a:cs typeface="Arial"/>
              </a:rPr>
              <a:t>recall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010867225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00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189082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45594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290774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219387"/>
            <a:ext cx="7323859" cy="23517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136100"/>
              </a:lnSpc>
            </a:pPr>
            <a:r>
              <a:rPr sz="2318" dirty="0">
                <a:latin typeface="Arial"/>
                <a:cs typeface="Arial"/>
              </a:rPr>
              <a:t>Consider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5" dirty="0">
                <a:latin typeface="Arial"/>
                <a:cs typeface="Arial"/>
              </a:rPr>
              <a:t>reference </a:t>
            </a:r>
            <a:r>
              <a:rPr sz="2318" dirty="0">
                <a:latin typeface="Arial"/>
                <a:cs typeface="Arial"/>
              </a:rPr>
              <a:t>collection </a:t>
            </a:r>
            <a:r>
              <a:rPr sz="2318" spc="5" dirty="0">
                <a:latin typeface="Arial"/>
                <a:cs typeface="Arial"/>
              </a:rPr>
              <a:t>and a set of </a:t>
            </a:r>
            <a:r>
              <a:rPr sz="2318" dirty="0">
                <a:latin typeface="Arial"/>
                <a:cs typeface="Arial"/>
              </a:rPr>
              <a:t>test</a:t>
            </a:r>
            <a:r>
              <a:rPr sz="2318" spc="-1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  Let</a:t>
            </a:r>
            <a:r>
              <a:rPr sz="2318" spc="-9" dirty="0">
                <a:latin typeface="Arial"/>
                <a:cs typeface="Arial"/>
              </a:rPr>
              <a:t> </a:t>
            </a:r>
            <a:r>
              <a:rPr sz="2227" i="1" spc="114" dirty="0" err="1">
                <a:latin typeface="Georgia"/>
                <a:cs typeface="Georgia"/>
              </a:rPr>
              <a:t>R</a:t>
            </a:r>
            <a:r>
              <a:rPr sz="2523" i="1" spc="-258" baseline="-10510" dirty="0" err="1">
                <a:latin typeface="Bookman Old Style"/>
                <a:cs typeface="Bookman Old Style"/>
              </a:rPr>
              <a:t>q</a:t>
            </a:r>
            <a:r>
              <a:rPr lang="en-US" sz="2523" i="1" spc="-258" baseline="-10510" dirty="0">
                <a:latin typeface="Bookman Old Style"/>
                <a:cs typeface="Bookman Old Style"/>
              </a:rPr>
              <a:t> </a:t>
            </a:r>
            <a:r>
              <a:rPr sz="1636" spc="258" baseline="-27777" dirty="0">
                <a:latin typeface="PMingLiU"/>
                <a:cs typeface="PMingLiU"/>
              </a:rPr>
              <a:t>1</a:t>
            </a:r>
            <a:r>
              <a:rPr sz="1636" baseline="-27777" dirty="0">
                <a:latin typeface="PMingLiU"/>
                <a:cs typeface="PMingLiU"/>
              </a:rPr>
              <a:t>  </a:t>
            </a:r>
            <a:r>
              <a:rPr sz="1636" spc="-20" baseline="-27777" dirty="0">
                <a:latin typeface="PMingLiU"/>
                <a:cs typeface="PMingLiU"/>
              </a:rPr>
              <a:t> </a:t>
            </a:r>
            <a:r>
              <a:rPr sz="2318" spc="5" dirty="0">
                <a:latin typeface="Arial"/>
                <a:cs typeface="Arial"/>
              </a:rPr>
              <a:t>be</a:t>
            </a:r>
            <a:r>
              <a:rPr sz="2318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t</a:t>
            </a:r>
            <a:r>
              <a:rPr sz="2318" spc="5" dirty="0">
                <a:latin typeface="Arial"/>
                <a:cs typeface="Arial"/>
              </a:rPr>
              <a:t>he</a:t>
            </a:r>
            <a:r>
              <a:rPr sz="23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set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spc="-5" dirty="0">
                <a:latin typeface="Arial"/>
                <a:cs typeface="Arial"/>
              </a:rPr>
              <a:t>r</a:t>
            </a:r>
            <a:r>
              <a:rPr sz="2318" spc="5" dirty="0">
                <a:latin typeface="Arial"/>
                <a:cs typeface="Arial"/>
              </a:rPr>
              <a:t>e</a:t>
            </a:r>
            <a:r>
              <a:rPr sz="2318" spc="-5" dirty="0">
                <a:latin typeface="Arial"/>
                <a:cs typeface="Arial"/>
              </a:rPr>
              <a:t>l</a:t>
            </a:r>
            <a:r>
              <a:rPr sz="2318" spc="-59" dirty="0">
                <a:latin typeface="Arial"/>
                <a:cs typeface="Arial"/>
              </a:rPr>
              <a:t>e</a:t>
            </a:r>
            <a:r>
              <a:rPr sz="2318" spc="-50" dirty="0">
                <a:latin typeface="Arial"/>
                <a:cs typeface="Arial"/>
              </a:rPr>
              <a:t>v</a:t>
            </a:r>
            <a:r>
              <a:rPr sz="2318" spc="5" dirty="0">
                <a:latin typeface="Arial"/>
                <a:cs typeface="Arial"/>
              </a:rPr>
              <a:t>ant</a:t>
            </a:r>
            <a:r>
              <a:rPr sz="2318" spc="-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docs</a:t>
            </a:r>
            <a:r>
              <a:rPr sz="2318" spc="-9" dirty="0">
                <a:latin typeface="Arial"/>
                <a:cs typeface="Arial"/>
              </a:rPr>
              <a:t> </a:t>
            </a:r>
            <a:r>
              <a:rPr sz="2318" spc="-73" dirty="0">
                <a:latin typeface="Arial"/>
                <a:cs typeface="Arial"/>
              </a:rPr>
              <a:t>f</a:t>
            </a:r>
            <a:r>
              <a:rPr sz="2318" spc="5" dirty="0">
                <a:latin typeface="Arial"/>
                <a:cs typeface="Arial"/>
              </a:rPr>
              <a:t>or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</a:t>
            </a:r>
            <a:r>
              <a:rPr sz="23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</a:t>
            </a:r>
            <a:r>
              <a:rPr sz="2318" spc="64" dirty="0">
                <a:latin typeface="Arial"/>
                <a:cs typeface="Arial"/>
              </a:rPr>
              <a:t>r</a:t>
            </a:r>
            <a:r>
              <a:rPr sz="2318" spc="5" dirty="0">
                <a:latin typeface="Arial"/>
                <a:cs typeface="Arial"/>
              </a:rPr>
              <a:t>y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227" i="1" spc="-259" dirty="0">
                <a:latin typeface="Georgia"/>
                <a:cs typeface="Georgia"/>
              </a:rPr>
              <a:t>q</a:t>
            </a:r>
            <a:r>
              <a:rPr sz="2523" spc="61" baseline="-10510" dirty="0">
                <a:latin typeface="Tahoma"/>
                <a:cs typeface="Tahoma"/>
              </a:rPr>
              <a:t>1</a:t>
            </a:r>
            <a:r>
              <a:rPr sz="2318" dirty="0">
                <a:latin typeface="Arial"/>
                <a:cs typeface="Arial"/>
              </a:rPr>
              <a:t>:</a:t>
            </a:r>
          </a:p>
          <a:p>
            <a:pPr marL="405827">
              <a:spcBef>
                <a:spcPts val="1223"/>
              </a:spcBef>
            </a:pPr>
            <a:r>
              <a:rPr sz="2227" i="1" spc="114" dirty="0" err="1">
                <a:latin typeface="Georgia"/>
                <a:cs typeface="Georgia"/>
              </a:rPr>
              <a:t>R</a:t>
            </a:r>
            <a:r>
              <a:rPr sz="2523" i="1" spc="-258" baseline="-10510" dirty="0" err="1">
                <a:latin typeface="Bookman Old Style"/>
                <a:cs typeface="Bookman Old Style"/>
              </a:rPr>
              <a:t>q</a:t>
            </a:r>
            <a:r>
              <a:rPr lang="en-US" sz="2523" i="1" spc="-258" baseline="-10510" dirty="0">
                <a:latin typeface="Bookman Old Style"/>
                <a:cs typeface="Bookman Old Style"/>
              </a:rPr>
              <a:t> </a:t>
            </a:r>
            <a:r>
              <a:rPr sz="1636" spc="258" baseline="-27777" dirty="0">
                <a:latin typeface="PMingLiU"/>
                <a:cs typeface="PMingLiU"/>
              </a:rPr>
              <a:t>1</a:t>
            </a:r>
            <a:r>
              <a:rPr sz="1636" baseline="-27777" dirty="0">
                <a:latin typeface="PMingLiU"/>
                <a:cs typeface="PMingLiU"/>
              </a:rPr>
              <a:t>  </a:t>
            </a:r>
            <a:r>
              <a:rPr sz="1636" spc="-55" baseline="-27777" dirty="0">
                <a:latin typeface="PMingLiU"/>
                <a:cs typeface="PMingLiU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9" dirty="0">
                <a:latin typeface="Garamond"/>
                <a:cs typeface="Garamond"/>
              </a:rPr>
              <a:t> </a:t>
            </a:r>
            <a:r>
              <a:rPr sz="2227" spc="395" dirty="0">
                <a:latin typeface="Lucida Sans Unicode"/>
                <a:cs typeface="Lucida Sans Unicode"/>
              </a:rPr>
              <a:t>{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68" baseline="-10510" dirty="0">
                <a:latin typeface="Tahoma"/>
                <a:cs typeface="Tahoma"/>
              </a:rPr>
              <a:t>3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68" baseline="-10510" dirty="0">
                <a:latin typeface="Tahoma"/>
                <a:cs typeface="Tahoma"/>
              </a:rPr>
              <a:t>5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68" baseline="-10510" dirty="0">
                <a:latin typeface="Tahoma"/>
                <a:cs typeface="Tahoma"/>
              </a:rPr>
              <a:t>9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2</a:t>
            </a:r>
            <a:r>
              <a:rPr sz="2523" spc="68" baseline="-10510" dirty="0">
                <a:latin typeface="Tahoma"/>
                <a:cs typeface="Tahoma"/>
              </a:rPr>
              <a:t>5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3</a:t>
            </a:r>
            <a:r>
              <a:rPr sz="2523" spc="61" baseline="-10510" dirty="0">
                <a:latin typeface="Tahoma"/>
                <a:cs typeface="Tahoma"/>
              </a:rPr>
              <a:t>9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4</a:t>
            </a:r>
            <a:r>
              <a:rPr sz="2523" spc="68" baseline="-10510" dirty="0">
                <a:latin typeface="Tahoma"/>
                <a:cs typeface="Tahoma"/>
              </a:rPr>
              <a:t>4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5</a:t>
            </a:r>
            <a:r>
              <a:rPr sz="2523" spc="68" baseline="-10510" dirty="0">
                <a:latin typeface="Tahoma"/>
                <a:cs typeface="Tahoma"/>
              </a:rPr>
              <a:t>6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7</a:t>
            </a:r>
            <a:r>
              <a:rPr sz="2523" spc="61" baseline="-10510" dirty="0">
                <a:latin typeface="Tahoma"/>
                <a:cs typeface="Tahoma"/>
              </a:rPr>
              <a:t>1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8</a:t>
            </a:r>
            <a:r>
              <a:rPr sz="2523" spc="68" baseline="-10510" dirty="0">
                <a:latin typeface="Tahoma"/>
                <a:cs typeface="Tahoma"/>
              </a:rPr>
              <a:t>9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12</a:t>
            </a:r>
            <a:r>
              <a:rPr sz="2523" spc="47" baseline="-10510" dirty="0">
                <a:latin typeface="Tahoma"/>
                <a:cs typeface="Tahoma"/>
              </a:rPr>
              <a:t>3</a:t>
            </a:r>
            <a:r>
              <a:rPr sz="2227" spc="400" dirty="0">
                <a:latin typeface="Lucida Sans Unicode"/>
                <a:cs typeface="Lucida Sans Unicode"/>
              </a:rPr>
              <a:t>}</a:t>
            </a:r>
            <a:endParaRPr sz="2227" dirty="0">
              <a:latin typeface="Lucida Sans Unicode"/>
              <a:cs typeface="Lucida Sans Unicode"/>
            </a:endParaRPr>
          </a:p>
          <a:p>
            <a:pPr marL="11546" marR="386199">
              <a:lnSpc>
                <a:spcPts val="2682"/>
              </a:lnSpc>
              <a:spcBef>
                <a:spcPts val="1500"/>
              </a:spcBef>
            </a:pPr>
            <a:r>
              <a:rPr sz="2318" dirty="0">
                <a:latin typeface="Arial"/>
                <a:cs typeface="Arial"/>
              </a:rPr>
              <a:t>Consider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new </a:t>
            </a:r>
            <a:r>
              <a:rPr sz="2318" dirty="0">
                <a:latin typeface="Arial"/>
                <a:cs typeface="Arial"/>
              </a:rPr>
              <a:t>IR </a:t>
            </a:r>
            <a:r>
              <a:rPr sz="2318" spc="5" dirty="0">
                <a:latin typeface="Arial"/>
                <a:cs typeface="Arial"/>
              </a:rPr>
              <a:t>algorithm </a:t>
            </a:r>
            <a:r>
              <a:rPr sz="2318" dirty="0">
                <a:latin typeface="Arial"/>
                <a:cs typeface="Arial"/>
              </a:rPr>
              <a:t>that yields the </a:t>
            </a:r>
            <a:r>
              <a:rPr sz="2318" spc="-9" dirty="0">
                <a:latin typeface="Arial"/>
                <a:cs typeface="Arial"/>
              </a:rPr>
              <a:t>following  </a:t>
            </a:r>
            <a:r>
              <a:rPr sz="2318" spc="-14" dirty="0">
                <a:latin typeface="Arial"/>
                <a:cs typeface="Arial"/>
              </a:rPr>
              <a:t>answer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-14" dirty="0">
                <a:latin typeface="Arial"/>
                <a:cs typeface="Arial"/>
              </a:rPr>
              <a:t>(relevant </a:t>
            </a:r>
            <a:r>
              <a:rPr sz="2318" spc="5" dirty="0">
                <a:latin typeface="Arial"/>
                <a:cs typeface="Arial"/>
              </a:rPr>
              <a:t>docs </a:t>
            </a:r>
            <a:r>
              <a:rPr sz="2318" dirty="0">
                <a:latin typeface="Arial"/>
                <a:cs typeface="Arial"/>
              </a:rPr>
              <a:t>are marked with </a:t>
            </a:r>
            <a:r>
              <a:rPr sz="2318" spc="5" dirty="0">
                <a:latin typeface="Arial"/>
                <a:cs typeface="Arial"/>
              </a:rPr>
              <a:t>a</a:t>
            </a:r>
            <a:r>
              <a:rPr sz="2318" spc="18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bullet):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86154" y="3868451"/>
            <a:ext cx="1251527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01.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r>
              <a:rPr sz="2300" spc="402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5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02.</a:t>
            </a:r>
            <a:r>
              <a:rPr sz="2300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03.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sz="2300" spc="409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5">
              <a:spcBef>
                <a:spcPts val="400"/>
              </a:spcBef>
              <a:buSzPct val="104081"/>
              <a:tabLst>
                <a:tab pos="525901" algn="l"/>
              </a:tabLst>
            </a:pP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04.</a:t>
            </a:r>
            <a:r>
              <a:rPr lang="en-US" sz="2300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5">
              <a:spcBef>
                <a:spcPts val="400"/>
              </a:spcBef>
              <a:buSzPct val="104081"/>
              <a:tabLst>
                <a:tab pos="525901" algn="l"/>
              </a:tabLst>
            </a:pP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05.</a:t>
            </a:r>
            <a:r>
              <a:rPr lang="en-US" sz="2300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7067" y="3816518"/>
            <a:ext cx="1725133" cy="2035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2300" i="1" spc="-9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300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en-US" sz="2300" spc="-28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07.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511</a:t>
            </a:r>
            <a:endParaRPr lang="en-US" sz="2300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08.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en-US" sz="2300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09.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187</a:t>
            </a:r>
            <a:endParaRPr lang="en-US" sz="2300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en-US" sz="2300" spc="-28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86306" y="3868452"/>
            <a:ext cx="1029855" cy="1988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r>
              <a:rPr sz="2300"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5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sz="2300"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sz="2300" spc="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0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sz="2300" spc="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sz="2300" i="1" spc="-9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2300" spc="409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36168554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2569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7003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602497" y="2418380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602497" y="2755046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33609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1602497" y="3783053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1602497" y="4459155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62551"/>
            <a:ext cx="7231495" cy="3310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5" dirty="0">
                <a:latin typeface="Arial"/>
                <a:cs typeface="Arial"/>
              </a:rPr>
              <a:t>examine </a:t>
            </a:r>
            <a:r>
              <a:rPr sz="2318" dirty="0">
                <a:latin typeface="Arial"/>
                <a:cs typeface="Arial"/>
              </a:rPr>
              <a:t>this ranking,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observe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that</a:t>
            </a:r>
            <a:endParaRPr sz="2318">
              <a:latin typeface="Arial"/>
              <a:cs typeface="Arial"/>
            </a:endParaRPr>
          </a:p>
          <a:p>
            <a:pPr marL="405827">
              <a:spcBef>
                <a:spcPts val="1423"/>
              </a:spcBef>
            </a:pPr>
            <a:r>
              <a:rPr sz="1864" spc="5" dirty="0">
                <a:latin typeface="Arial"/>
                <a:cs typeface="Arial"/>
              </a:rPr>
              <a:t>The document </a:t>
            </a:r>
            <a:r>
              <a:rPr sz="1864" i="1" spc="82" dirty="0">
                <a:latin typeface="Arial"/>
                <a:cs typeface="Arial"/>
              </a:rPr>
              <a:t>d</a:t>
            </a:r>
            <a:r>
              <a:rPr sz="1977" spc="123" baseline="-11494" dirty="0">
                <a:latin typeface="PMingLiU"/>
                <a:cs typeface="PMingLiU"/>
              </a:rPr>
              <a:t>123</a:t>
            </a:r>
            <a:r>
              <a:rPr sz="1864" spc="82" dirty="0">
                <a:latin typeface="Arial"/>
                <a:cs typeface="Arial"/>
              </a:rPr>
              <a:t>, </a:t>
            </a:r>
            <a:r>
              <a:rPr sz="1864" spc="-5" dirty="0">
                <a:latin typeface="Arial"/>
                <a:cs typeface="Arial"/>
              </a:rPr>
              <a:t>ranked </a:t>
            </a:r>
            <a:r>
              <a:rPr sz="1864" spc="5" dirty="0">
                <a:latin typeface="Arial"/>
                <a:cs typeface="Arial"/>
              </a:rPr>
              <a:t>as </a:t>
            </a:r>
            <a:r>
              <a:rPr sz="1864" dirty="0">
                <a:latin typeface="Arial"/>
                <a:cs typeface="Arial"/>
              </a:rPr>
              <a:t>number </a:t>
            </a:r>
            <a:r>
              <a:rPr sz="1864" spc="5" dirty="0">
                <a:latin typeface="Arial"/>
                <a:cs typeface="Arial"/>
              </a:rPr>
              <a:t>1, </a:t>
            </a:r>
            <a:r>
              <a:rPr sz="1864" dirty="0">
                <a:latin typeface="Arial"/>
                <a:cs typeface="Arial"/>
              </a:rPr>
              <a:t>is</a:t>
            </a:r>
            <a:r>
              <a:rPr sz="1864" spc="-109" dirty="0">
                <a:latin typeface="Arial"/>
                <a:cs typeface="Arial"/>
              </a:rPr>
              <a:t> </a:t>
            </a:r>
            <a:r>
              <a:rPr sz="1864" spc="-9" dirty="0">
                <a:latin typeface="Arial"/>
                <a:cs typeface="Arial"/>
              </a:rPr>
              <a:t>relevant</a:t>
            </a:r>
            <a:endParaRPr sz="1864">
              <a:latin typeface="Arial"/>
              <a:cs typeface="Arial"/>
            </a:endParaRPr>
          </a:p>
          <a:p>
            <a:pPr marL="687539" marR="76201">
              <a:lnSpc>
                <a:spcPct val="118500"/>
              </a:lnSpc>
              <a:spcBef>
                <a:spcPts val="623"/>
              </a:spcBef>
            </a:pPr>
            <a:r>
              <a:rPr sz="1864" spc="5" dirty="0">
                <a:latin typeface="Arial"/>
                <a:cs typeface="Arial"/>
              </a:rPr>
              <a:t>This document corresponds to </a:t>
            </a:r>
            <a:r>
              <a:rPr sz="1864" spc="9" dirty="0">
                <a:latin typeface="Arial"/>
                <a:cs typeface="Arial"/>
              </a:rPr>
              <a:t>10%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dirty="0">
                <a:latin typeface="Arial"/>
                <a:cs typeface="Arial"/>
              </a:rPr>
              <a:t>all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 </a:t>
            </a:r>
            <a:r>
              <a:rPr sz="1864" spc="-5" dirty="0">
                <a:latin typeface="Arial"/>
                <a:cs typeface="Arial"/>
              </a:rPr>
              <a:t>Thus, we </a:t>
            </a:r>
            <a:r>
              <a:rPr sz="1864" spc="-14" dirty="0">
                <a:latin typeface="Arial"/>
                <a:cs typeface="Arial"/>
              </a:rPr>
              <a:t>say </a:t>
            </a:r>
            <a:r>
              <a:rPr sz="1864" spc="5" dirty="0">
                <a:latin typeface="Arial"/>
                <a:cs typeface="Arial"/>
              </a:rPr>
              <a:t>that </a:t>
            </a:r>
            <a:r>
              <a:rPr sz="1864" spc="-5" dirty="0">
                <a:latin typeface="Arial"/>
                <a:cs typeface="Arial"/>
              </a:rPr>
              <a:t>we </a:t>
            </a:r>
            <a:r>
              <a:rPr sz="1864" spc="-14" dirty="0">
                <a:latin typeface="Arial"/>
                <a:cs typeface="Arial"/>
              </a:rPr>
              <a:t>have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precision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spc="9" dirty="0">
                <a:latin typeface="Arial"/>
                <a:cs typeface="Arial"/>
              </a:rPr>
              <a:t>100% </a:t>
            </a:r>
            <a:r>
              <a:rPr sz="1864" spc="5" dirty="0">
                <a:latin typeface="Arial"/>
                <a:cs typeface="Arial"/>
              </a:rPr>
              <a:t>at </a:t>
            </a:r>
            <a:r>
              <a:rPr sz="1864" spc="9" dirty="0">
                <a:latin typeface="Arial"/>
                <a:cs typeface="Arial"/>
              </a:rPr>
              <a:t>10%</a:t>
            </a:r>
            <a:r>
              <a:rPr sz="1864" spc="23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recall</a:t>
            </a:r>
            <a:endParaRPr sz="1864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sz="2227">
              <a:latin typeface="Times New Roman"/>
              <a:cs typeface="Times New Roman"/>
            </a:endParaRPr>
          </a:p>
          <a:p>
            <a:pPr marL="406404"/>
            <a:r>
              <a:rPr sz="1864" spc="5" dirty="0">
                <a:latin typeface="Arial"/>
                <a:cs typeface="Arial"/>
              </a:rPr>
              <a:t>The document </a:t>
            </a:r>
            <a:r>
              <a:rPr sz="1864" i="1" spc="73" dirty="0">
                <a:latin typeface="Arial"/>
                <a:cs typeface="Arial"/>
              </a:rPr>
              <a:t>d</a:t>
            </a:r>
            <a:r>
              <a:rPr sz="1977" spc="109" baseline="-11494" dirty="0">
                <a:latin typeface="PMingLiU"/>
                <a:cs typeface="PMingLiU"/>
              </a:rPr>
              <a:t>56</a:t>
            </a:r>
            <a:r>
              <a:rPr sz="1864" spc="73" dirty="0">
                <a:latin typeface="Arial"/>
                <a:cs typeface="Arial"/>
              </a:rPr>
              <a:t>, </a:t>
            </a:r>
            <a:r>
              <a:rPr sz="1864" spc="-5" dirty="0">
                <a:latin typeface="Arial"/>
                <a:cs typeface="Arial"/>
              </a:rPr>
              <a:t>ranked </a:t>
            </a:r>
            <a:r>
              <a:rPr sz="1864" spc="5" dirty="0">
                <a:latin typeface="Arial"/>
                <a:cs typeface="Arial"/>
              </a:rPr>
              <a:t>as </a:t>
            </a:r>
            <a:r>
              <a:rPr sz="1864" dirty="0">
                <a:latin typeface="Arial"/>
                <a:cs typeface="Arial"/>
              </a:rPr>
              <a:t>number </a:t>
            </a:r>
            <a:r>
              <a:rPr sz="1864" spc="5" dirty="0">
                <a:latin typeface="Arial"/>
                <a:cs typeface="Arial"/>
              </a:rPr>
              <a:t>3,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spc="-9" dirty="0">
                <a:latin typeface="Arial"/>
                <a:cs typeface="Arial"/>
              </a:rPr>
              <a:t>next</a:t>
            </a:r>
            <a:r>
              <a:rPr sz="1864" spc="-104" dirty="0">
                <a:latin typeface="Arial"/>
                <a:cs typeface="Arial"/>
              </a:rPr>
              <a:t> </a:t>
            </a:r>
            <a:r>
              <a:rPr sz="1864" spc="-9" dirty="0">
                <a:latin typeface="Arial"/>
                <a:cs typeface="Arial"/>
              </a:rPr>
              <a:t>relevant</a:t>
            </a:r>
            <a:endParaRPr sz="1864">
              <a:latin typeface="Arial"/>
              <a:cs typeface="Arial"/>
            </a:endParaRPr>
          </a:p>
          <a:p>
            <a:pPr marL="687539" marR="4618">
              <a:lnSpc>
                <a:spcPct val="119000"/>
              </a:lnSpc>
              <a:spcBef>
                <a:spcPts val="600"/>
              </a:spcBef>
            </a:pPr>
            <a:r>
              <a:rPr sz="1864" spc="5" dirty="0">
                <a:latin typeface="Arial"/>
                <a:cs typeface="Arial"/>
              </a:rPr>
              <a:t>At this point, </a:t>
            </a:r>
            <a:r>
              <a:rPr sz="1864" spc="-5" dirty="0">
                <a:latin typeface="Arial"/>
                <a:cs typeface="Arial"/>
              </a:rPr>
              <a:t>two </a:t>
            </a:r>
            <a:r>
              <a:rPr sz="1864" spc="5" dirty="0">
                <a:latin typeface="Arial"/>
                <a:cs typeface="Arial"/>
              </a:rPr>
              <a:t>documents out of three are </a:t>
            </a:r>
            <a:r>
              <a:rPr sz="1864" spc="-9" dirty="0">
                <a:latin typeface="Arial"/>
                <a:cs typeface="Arial"/>
              </a:rPr>
              <a:t>relevant, </a:t>
            </a:r>
            <a:r>
              <a:rPr sz="1864" spc="5" dirty="0">
                <a:latin typeface="Arial"/>
                <a:cs typeface="Arial"/>
              </a:rPr>
              <a:t>and </a:t>
            </a:r>
            <a:r>
              <a:rPr sz="1864" spc="-5" dirty="0">
                <a:latin typeface="Arial"/>
                <a:cs typeface="Arial"/>
              </a:rPr>
              <a:t>two  </a:t>
            </a:r>
            <a:r>
              <a:rPr sz="1864" spc="5" dirty="0">
                <a:latin typeface="Arial"/>
                <a:cs typeface="Arial"/>
              </a:rPr>
              <a:t>of the ten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</a:t>
            </a:r>
            <a:r>
              <a:rPr sz="1864" spc="-14" dirty="0">
                <a:latin typeface="Arial"/>
                <a:cs typeface="Arial"/>
              </a:rPr>
              <a:t>have </a:t>
            </a:r>
            <a:r>
              <a:rPr sz="1864" spc="5" dirty="0">
                <a:latin typeface="Arial"/>
                <a:cs typeface="Arial"/>
              </a:rPr>
              <a:t>been</a:t>
            </a:r>
            <a:r>
              <a:rPr sz="1864" spc="-41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seen</a:t>
            </a:r>
            <a:endParaRPr sz="1864">
              <a:latin typeface="Arial"/>
              <a:cs typeface="Arial"/>
            </a:endParaRPr>
          </a:p>
          <a:p>
            <a:pPr marL="687539">
              <a:spcBef>
                <a:spcPts val="423"/>
              </a:spcBef>
            </a:pPr>
            <a:r>
              <a:rPr sz="1864" spc="-5" dirty="0">
                <a:latin typeface="Arial"/>
                <a:cs typeface="Arial"/>
              </a:rPr>
              <a:t>Thus, we </a:t>
            </a:r>
            <a:r>
              <a:rPr sz="1864" spc="-14" dirty="0">
                <a:latin typeface="Arial"/>
                <a:cs typeface="Arial"/>
              </a:rPr>
              <a:t>say </a:t>
            </a:r>
            <a:r>
              <a:rPr sz="1864" spc="5" dirty="0">
                <a:latin typeface="Arial"/>
                <a:cs typeface="Arial"/>
              </a:rPr>
              <a:t>that </a:t>
            </a:r>
            <a:r>
              <a:rPr sz="1864" spc="-5" dirty="0">
                <a:latin typeface="Arial"/>
                <a:cs typeface="Arial"/>
              </a:rPr>
              <a:t>we </a:t>
            </a:r>
            <a:r>
              <a:rPr sz="1864" spc="-14" dirty="0">
                <a:latin typeface="Arial"/>
                <a:cs typeface="Arial"/>
              </a:rPr>
              <a:t>have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precision </a:t>
            </a:r>
            <a:r>
              <a:rPr sz="1864" spc="5" dirty="0">
                <a:latin typeface="Arial"/>
                <a:cs typeface="Arial"/>
              </a:rPr>
              <a:t>of 66.6% at </a:t>
            </a:r>
            <a:r>
              <a:rPr sz="1864" spc="9" dirty="0">
                <a:latin typeface="Arial"/>
                <a:cs typeface="Arial"/>
              </a:rPr>
              <a:t>20%</a:t>
            </a:r>
            <a:r>
              <a:rPr sz="1864" spc="4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recall</a:t>
            </a:r>
            <a:endParaRPr sz="1864">
              <a:latin typeface="Arial"/>
              <a:cs typeface="Arial"/>
            </a:endParaRPr>
          </a:p>
        </p:txBody>
      </p:sp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6" name="object 8"/>
          <p:cNvSpPr txBox="1"/>
          <p:nvPr/>
        </p:nvSpPr>
        <p:spPr>
          <a:xfrm>
            <a:off x="4996873" y="4849368"/>
            <a:ext cx="1251527" cy="1590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01. </a:t>
            </a:r>
            <a:r>
              <a:rPr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r>
              <a:rPr spc="402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5"/>
              </a:spcBef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02.</a:t>
            </a:r>
            <a:r>
              <a:rPr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03. </a:t>
            </a:r>
            <a:r>
              <a:rPr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spc="409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5">
              <a:spcBef>
                <a:spcPts val="400"/>
              </a:spcBef>
              <a:buSzPct val="104081"/>
              <a:tabLst>
                <a:tab pos="525901" algn="l"/>
              </a:tabLst>
            </a:pP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04.</a:t>
            </a:r>
            <a:r>
              <a:rPr lang="en-US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5">
              <a:spcBef>
                <a:spcPts val="400"/>
              </a:spcBef>
              <a:buSzPct val="104081"/>
              <a:tabLst>
                <a:tab pos="525901" algn="l"/>
              </a:tabLst>
            </a:pP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05.</a:t>
            </a:r>
            <a:r>
              <a:rPr lang="en-US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9"/>
          <p:cNvSpPr txBox="1"/>
          <p:nvPr/>
        </p:nvSpPr>
        <p:spPr>
          <a:xfrm>
            <a:off x="6172200" y="4835115"/>
            <a:ext cx="1725133" cy="1565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 algn="just">
              <a:lnSpc>
                <a:spcPct val="114700"/>
              </a:lnSpc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i="1" spc="-9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en-US" spc="-28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07.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511</a:t>
            </a:r>
            <a:endParaRPr lang="en-US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08.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en-US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09.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187</a:t>
            </a:r>
            <a:endParaRPr lang="en-US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en-US" spc="-28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0"/>
          <p:cNvSpPr txBox="1"/>
          <p:nvPr/>
        </p:nvSpPr>
        <p:spPr>
          <a:xfrm>
            <a:off x="7315200" y="4847197"/>
            <a:ext cx="1029855" cy="15901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r>
              <a:rPr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5"/>
              </a:spcBef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spc="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0"/>
              </a:spcBef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spc="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pc="5" dirty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i="1" spc="-9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pc="409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64783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708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75880"/>
            <a:ext cx="6607463" cy="10387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proceed </a:t>
            </a:r>
            <a:r>
              <a:rPr sz="2318" dirty="0">
                <a:latin typeface="Arial"/>
                <a:cs typeface="Arial"/>
              </a:rPr>
              <a:t>with </a:t>
            </a:r>
            <a:r>
              <a:rPr sz="2318" spc="5" dirty="0">
                <a:latin typeface="Arial"/>
                <a:cs typeface="Arial"/>
              </a:rPr>
              <a:t>our </a:t>
            </a:r>
            <a:r>
              <a:rPr sz="2318" spc="-5" dirty="0">
                <a:latin typeface="Arial"/>
                <a:cs typeface="Arial"/>
              </a:rPr>
              <a:t>examination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ranking  generated,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can </a:t>
            </a:r>
            <a:r>
              <a:rPr sz="2318" dirty="0">
                <a:latin typeface="Arial"/>
                <a:cs typeface="Arial"/>
              </a:rPr>
              <a:t>plot </a:t>
            </a:r>
            <a:r>
              <a:rPr sz="2318" spc="5" dirty="0">
                <a:latin typeface="Arial"/>
                <a:cs typeface="Arial"/>
              </a:rPr>
              <a:t>a curve of </a:t>
            </a: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-5" dirty="0">
                <a:latin typeface="Arial"/>
                <a:cs typeface="Arial"/>
              </a:rPr>
              <a:t>versus 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follows:</a:t>
            </a:r>
            <a:endParaRPr sz="2318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41766" y="3258160"/>
            <a:ext cx="97869" cy="109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6249624" y="3284125"/>
            <a:ext cx="75899" cy="87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6333501" y="3284125"/>
            <a:ext cx="73901" cy="87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6417390" y="3258160"/>
            <a:ext cx="155794" cy="113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6790897" y="3258160"/>
            <a:ext cx="153796" cy="1098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6952684" y="3284125"/>
            <a:ext cx="75899" cy="87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7036573" y="3258160"/>
            <a:ext cx="111852" cy="1138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7162408" y="3258160"/>
            <a:ext cx="111852" cy="1138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7290238" y="3284125"/>
            <a:ext cx="81891" cy="8788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7382117" y="3284126"/>
            <a:ext cx="77896" cy="838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6321517" y="344990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7004615" y="3449907"/>
            <a:ext cx="47935" cy="1078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7088504" y="344990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7172393" y="344990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6281582" y="3637647"/>
            <a:ext cx="47935" cy="1078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6365459" y="363764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7004615" y="3637647"/>
            <a:ext cx="47935" cy="1078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7088504" y="363764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7172393" y="363764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6281581" y="3827397"/>
            <a:ext cx="71904" cy="10785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6365459" y="382739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6982644" y="3827397"/>
            <a:ext cx="71904" cy="11185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7066534" y="3827397"/>
            <a:ext cx="107857" cy="1118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7194364" y="3827397"/>
            <a:ext cx="71904" cy="11185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6281581" y="4017146"/>
            <a:ext cx="71904" cy="11185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6365459" y="4017146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7048557" y="4017146"/>
            <a:ext cx="71904" cy="1118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7132446" y="4017146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6281581" y="4206896"/>
            <a:ext cx="73901" cy="10785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6365459" y="4206896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7048558" y="4206896"/>
            <a:ext cx="73901" cy="10785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7132446" y="4206896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6281581" y="4396645"/>
            <a:ext cx="71904" cy="1118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6365459" y="4396645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6982644" y="4396645"/>
            <a:ext cx="71904" cy="11185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7066534" y="4396645"/>
            <a:ext cx="107857" cy="11185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7194364" y="4396645"/>
            <a:ext cx="71904" cy="11185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6281581" y="4584398"/>
            <a:ext cx="71904" cy="11185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6365459" y="458439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7088504" y="458439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6281581" y="4774147"/>
            <a:ext cx="73901" cy="10785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6365459" y="477414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7088504" y="4774147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6281581" y="4963885"/>
            <a:ext cx="71904" cy="11185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6365459" y="4963885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7088504" y="4963885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6281581" y="5153634"/>
            <a:ext cx="71904" cy="11185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6365459" y="5153634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7088504" y="5153634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6237640" y="5343384"/>
            <a:ext cx="47935" cy="1078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6321517" y="5343384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6405406" y="5343384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7088504" y="5343384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graphicFrame>
        <p:nvGraphicFramePr>
          <p:cNvPr id="58" name="object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801601"/>
              </p:ext>
            </p:extLst>
          </p:nvPr>
        </p:nvGraphicFramePr>
        <p:xfrm>
          <a:off x="5963204" y="3214218"/>
          <a:ext cx="1533963" cy="2272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3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15">
                      <a:solidFill>
                        <a:srgbClr val="000000"/>
                      </a:solidFill>
                      <a:prstDash val="solid"/>
                    </a:lnL>
                    <a:lnR w="15820">
                      <a:solidFill>
                        <a:srgbClr val="000000"/>
                      </a:solidFill>
                      <a:prstDash val="solid"/>
                    </a:lnR>
                    <a:lnT w="15815">
                      <a:solidFill>
                        <a:srgbClr val="000000"/>
                      </a:solidFill>
                      <a:prstDash val="solid"/>
                    </a:lnT>
                    <a:lnB w="1582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20">
                      <a:solidFill>
                        <a:srgbClr val="000000"/>
                      </a:solidFill>
                      <a:prstDash val="solid"/>
                    </a:lnL>
                    <a:lnR w="15815">
                      <a:solidFill>
                        <a:srgbClr val="000000"/>
                      </a:solidFill>
                      <a:prstDash val="solid"/>
                    </a:lnR>
                    <a:lnT w="15815">
                      <a:solidFill>
                        <a:srgbClr val="000000"/>
                      </a:solidFill>
                      <a:prstDash val="solid"/>
                    </a:lnT>
                    <a:lnB w="1582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2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15">
                      <a:solidFill>
                        <a:srgbClr val="000000"/>
                      </a:solidFill>
                      <a:prstDash val="solid"/>
                    </a:lnL>
                    <a:lnR w="15820">
                      <a:solidFill>
                        <a:srgbClr val="000000"/>
                      </a:solidFill>
                      <a:prstDash val="solid"/>
                    </a:lnR>
                    <a:lnT w="15820">
                      <a:solidFill>
                        <a:srgbClr val="000000"/>
                      </a:solidFill>
                      <a:prstDash val="solid"/>
                    </a:lnT>
                    <a:lnB w="1582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20">
                      <a:solidFill>
                        <a:srgbClr val="000000"/>
                      </a:solidFill>
                      <a:prstDash val="solid"/>
                    </a:lnL>
                    <a:lnR w="15815">
                      <a:solidFill>
                        <a:srgbClr val="000000"/>
                      </a:solidFill>
                      <a:prstDash val="solid"/>
                    </a:lnR>
                    <a:lnT w="15820">
                      <a:solidFill>
                        <a:srgbClr val="000000"/>
                      </a:solidFill>
                      <a:prstDash val="solid"/>
                    </a:lnT>
                    <a:lnB w="1582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9" name="object 59"/>
          <p:cNvSpPr/>
          <p:nvPr/>
        </p:nvSpPr>
        <p:spPr>
          <a:xfrm>
            <a:off x="1672902" y="3214218"/>
            <a:ext cx="4206586" cy="2260600"/>
          </a:xfrm>
          <a:custGeom>
            <a:avLst/>
            <a:gdLst/>
            <a:ahLst/>
            <a:cxnLst/>
            <a:rect l="l" t="t" r="r" b="b"/>
            <a:pathLst>
              <a:path w="4627245" h="2486660">
                <a:moveTo>
                  <a:pt x="0" y="0"/>
                </a:moveTo>
                <a:lnTo>
                  <a:pt x="0" y="2486215"/>
                </a:lnTo>
                <a:lnTo>
                  <a:pt x="4627054" y="2486215"/>
                </a:lnTo>
                <a:lnTo>
                  <a:pt x="462705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2466247" y="3509020"/>
            <a:ext cx="3238500" cy="1237095"/>
          </a:xfrm>
          <a:custGeom>
            <a:avLst/>
            <a:gdLst/>
            <a:ahLst/>
            <a:cxnLst/>
            <a:rect l="l" t="t" r="r" b="b"/>
            <a:pathLst>
              <a:path w="3562350" h="1360804">
                <a:moveTo>
                  <a:pt x="0" y="0"/>
                </a:moveTo>
                <a:lnTo>
                  <a:pt x="0" y="1360436"/>
                </a:lnTo>
                <a:lnTo>
                  <a:pt x="3561905" y="1360436"/>
                </a:lnTo>
                <a:lnTo>
                  <a:pt x="3561905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2466247" y="4539659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2466247" y="4333526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2466247" y="4127405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2466247" y="3921272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2466247" y="3715151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2466247" y="3509020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2466247" y="3509020"/>
            <a:ext cx="3238500" cy="1237095"/>
          </a:xfrm>
          <a:custGeom>
            <a:avLst/>
            <a:gdLst/>
            <a:ahLst/>
            <a:cxnLst/>
            <a:rect l="l" t="t" r="r" b="b"/>
            <a:pathLst>
              <a:path w="3562350" h="1360804">
                <a:moveTo>
                  <a:pt x="0" y="0"/>
                </a:moveTo>
                <a:lnTo>
                  <a:pt x="0" y="1360436"/>
                </a:lnTo>
                <a:lnTo>
                  <a:pt x="3561905" y="1360436"/>
                </a:lnTo>
                <a:lnTo>
                  <a:pt x="3561905" y="0"/>
                </a:lnTo>
                <a:lnTo>
                  <a:pt x="0" y="0"/>
                </a:lnTo>
                <a:close/>
              </a:path>
            </a:pathLst>
          </a:custGeom>
          <a:ln w="15818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2466247" y="3509020"/>
            <a:ext cx="0" cy="1275195"/>
          </a:xfrm>
          <a:custGeom>
            <a:avLst/>
            <a:gdLst/>
            <a:ahLst/>
            <a:cxnLst/>
            <a:rect l="l" t="t" r="r" b="b"/>
            <a:pathLst>
              <a:path h="1402714">
                <a:moveTo>
                  <a:pt x="0" y="0"/>
                </a:moveTo>
                <a:lnTo>
                  <a:pt x="0" y="14026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2423103" y="4745780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2423103" y="4539659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2423103" y="4333526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2423103" y="4127405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2423103" y="3921272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2423103" y="3715151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2423103" y="3509020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2466247" y="4745780"/>
            <a:ext cx="3238500" cy="0"/>
          </a:xfrm>
          <a:custGeom>
            <a:avLst/>
            <a:gdLst/>
            <a:ahLst/>
            <a:cxnLst/>
            <a:rect l="l" t="t" r="r" b="b"/>
            <a:pathLst>
              <a:path w="3562350">
                <a:moveTo>
                  <a:pt x="0" y="0"/>
                </a:moveTo>
                <a:lnTo>
                  <a:pt x="3561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2761049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3055862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3348274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3643087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3937888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4232702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4527504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4822316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/>
          <p:nvPr/>
        </p:nvSpPr>
        <p:spPr>
          <a:xfrm>
            <a:off x="5114728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6" name="object 86"/>
          <p:cNvSpPr/>
          <p:nvPr/>
        </p:nvSpPr>
        <p:spPr>
          <a:xfrm>
            <a:off x="5409530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7" name="object 87"/>
          <p:cNvSpPr/>
          <p:nvPr/>
        </p:nvSpPr>
        <p:spPr>
          <a:xfrm>
            <a:off x="5704343" y="4745780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2612447" y="3715152"/>
            <a:ext cx="2356427" cy="1031009"/>
          </a:xfrm>
          <a:custGeom>
            <a:avLst/>
            <a:gdLst/>
            <a:ahLst/>
            <a:cxnLst/>
            <a:rect l="l" t="t" r="r" b="b"/>
            <a:pathLst>
              <a:path w="2592070" h="1134110">
                <a:moveTo>
                  <a:pt x="0" y="0"/>
                </a:moveTo>
                <a:lnTo>
                  <a:pt x="324294" y="0"/>
                </a:lnTo>
                <a:lnTo>
                  <a:pt x="648589" y="377012"/>
                </a:lnTo>
                <a:lnTo>
                  <a:pt x="972870" y="566851"/>
                </a:lnTo>
                <a:lnTo>
                  <a:pt x="1297165" y="680212"/>
                </a:lnTo>
                <a:lnTo>
                  <a:pt x="1621447" y="756666"/>
                </a:lnTo>
                <a:lnTo>
                  <a:pt x="1943100" y="1133690"/>
                </a:lnTo>
                <a:lnTo>
                  <a:pt x="2267394" y="1133690"/>
                </a:lnTo>
                <a:lnTo>
                  <a:pt x="2591676" y="1133690"/>
                </a:lnTo>
              </a:path>
            </a:pathLst>
          </a:custGeom>
          <a:ln w="3163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4968528" y="4745780"/>
            <a:ext cx="589973" cy="0"/>
          </a:xfrm>
          <a:custGeom>
            <a:avLst/>
            <a:gdLst/>
            <a:ahLst/>
            <a:cxnLst/>
            <a:rect l="l" t="t" r="r" b="b"/>
            <a:pathLst>
              <a:path w="648970">
                <a:moveTo>
                  <a:pt x="0" y="0"/>
                </a:moveTo>
                <a:lnTo>
                  <a:pt x="648563" y="0"/>
                </a:lnTo>
              </a:path>
            </a:pathLst>
          </a:custGeom>
          <a:ln w="3163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0" name="object 90"/>
          <p:cNvSpPr/>
          <p:nvPr/>
        </p:nvSpPr>
        <p:spPr>
          <a:xfrm>
            <a:off x="2559719" y="366242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2559719" y="366242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2" name="object 92"/>
          <p:cNvSpPr/>
          <p:nvPr/>
        </p:nvSpPr>
        <p:spPr>
          <a:xfrm>
            <a:off x="2854533" y="366242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55359" y="113360"/>
                </a:move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6" y="96227"/>
                </a:lnTo>
                <a:lnTo>
                  <a:pt x="33363" y="108748"/>
                </a:lnTo>
                <a:lnTo>
                  <a:pt x="55359" y="113360"/>
                </a:lnTo>
                <a:close/>
              </a:path>
              <a:path w="113664" h="113664">
                <a:moveTo>
                  <a:pt x="113372" y="55359"/>
                </a:moveTo>
                <a:lnTo>
                  <a:pt x="108757" y="33363"/>
                </a:lnTo>
                <a:lnTo>
                  <a:pt x="96229" y="15816"/>
                </a:lnTo>
                <a:lnTo>
                  <a:pt x="77770" y="4201"/>
                </a:lnTo>
                <a:lnTo>
                  <a:pt x="77770" y="108748"/>
                </a:lnTo>
                <a:lnTo>
                  <a:pt x="96229" y="96227"/>
                </a:lnTo>
                <a:lnTo>
                  <a:pt x="108757" y="77773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3" name="object 93"/>
          <p:cNvSpPr/>
          <p:nvPr/>
        </p:nvSpPr>
        <p:spPr>
          <a:xfrm>
            <a:off x="2854533" y="366242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7" y="33363"/>
                </a:lnTo>
                <a:lnTo>
                  <a:pt x="96229" y="15816"/>
                </a:lnTo>
                <a:lnTo>
                  <a:pt x="77770" y="4201"/>
                </a:ln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6" y="96227"/>
                </a:lnTo>
                <a:lnTo>
                  <a:pt x="33363" y="108748"/>
                </a:lnTo>
                <a:lnTo>
                  <a:pt x="55359" y="113360"/>
                </a:lnTo>
                <a:lnTo>
                  <a:pt x="77770" y="108748"/>
                </a:lnTo>
                <a:lnTo>
                  <a:pt x="96229" y="96227"/>
                </a:lnTo>
                <a:lnTo>
                  <a:pt x="108757" y="77773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4" name="object 94"/>
          <p:cNvSpPr/>
          <p:nvPr/>
        </p:nvSpPr>
        <p:spPr>
          <a:xfrm>
            <a:off x="3149335" y="4005161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68"/>
                </a:lnTo>
                <a:lnTo>
                  <a:pt x="96235" y="15817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7"/>
                </a:lnTo>
                <a:lnTo>
                  <a:pt x="4203" y="33368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5" name="object 95"/>
          <p:cNvSpPr/>
          <p:nvPr/>
        </p:nvSpPr>
        <p:spPr>
          <a:xfrm>
            <a:off x="3149335" y="4005161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68"/>
                </a:lnTo>
                <a:lnTo>
                  <a:pt x="96235" y="15817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7"/>
                </a:lnTo>
                <a:lnTo>
                  <a:pt x="4203" y="33368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6" name="object 96"/>
          <p:cNvSpPr/>
          <p:nvPr/>
        </p:nvSpPr>
        <p:spPr>
          <a:xfrm>
            <a:off x="3444147" y="417773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8" y="33373"/>
                </a:lnTo>
                <a:lnTo>
                  <a:pt x="96234" y="15822"/>
                </a:lnTo>
                <a:lnTo>
                  <a:pt x="77775" y="4203"/>
                </a:lnTo>
                <a:lnTo>
                  <a:pt x="55359" y="0"/>
                </a:lnTo>
                <a:lnTo>
                  <a:pt x="33363" y="4203"/>
                </a:lnTo>
                <a:lnTo>
                  <a:pt x="15816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6" y="96235"/>
                </a:lnTo>
                <a:lnTo>
                  <a:pt x="33363" y="108759"/>
                </a:lnTo>
                <a:lnTo>
                  <a:pt x="55359" y="113372"/>
                </a:lnTo>
                <a:lnTo>
                  <a:pt x="77775" y="108759"/>
                </a:lnTo>
                <a:lnTo>
                  <a:pt x="96234" y="96235"/>
                </a:lnTo>
                <a:lnTo>
                  <a:pt x="108758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7" name="object 97"/>
          <p:cNvSpPr/>
          <p:nvPr/>
        </p:nvSpPr>
        <p:spPr>
          <a:xfrm>
            <a:off x="3444147" y="417773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8" y="33373"/>
                </a:lnTo>
                <a:lnTo>
                  <a:pt x="96234" y="15822"/>
                </a:lnTo>
                <a:lnTo>
                  <a:pt x="77775" y="4203"/>
                </a:lnTo>
                <a:lnTo>
                  <a:pt x="55359" y="0"/>
                </a:lnTo>
                <a:lnTo>
                  <a:pt x="33363" y="4203"/>
                </a:lnTo>
                <a:lnTo>
                  <a:pt x="15816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6" y="96235"/>
                </a:lnTo>
                <a:lnTo>
                  <a:pt x="33363" y="108759"/>
                </a:lnTo>
                <a:lnTo>
                  <a:pt x="55359" y="113372"/>
                </a:lnTo>
                <a:lnTo>
                  <a:pt x="77775" y="108759"/>
                </a:lnTo>
                <a:lnTo>
                  <a:pt x="96234" y="96235"/>
                </a:lnTo>
                <a:lnTo>
                  <a:pt x="108758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8" name="object 98"/>
          <p:cNvSpPr/>
          <p:nvPr/>
        </p:nvSpPr>
        <p:spPr>
          <a:xfrm>
            <a:off x="3738949" y="4280799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68"/>
                </a:lnTo>
                <a:lnTo>
                  <a:pt x="96235" y="15817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7"/>
                </a:lnTo>
                <a:lnTo>
                  <a:pt x="4203" y="33368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9" name="object 99"/>
          <p:cNvSpPr/>
          <p:nvPr/>
        </p:nvSpPr>
        <p:spPr>
          <a:xfrm>
            <a:off x="3738949" y="4280799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68"/>
                </a:lnTo>
                <a:lnTo>
                  <a:pt x="96235" y="15817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7"/>
                </a:lnTo>
                <a:lnTo>
                  <a:pt x="4203" y="33368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0" name="object 100"/>
          <p:cNvSpPr/>
          <p:nvPr/>
        </p:nvSpPr>
        <p:spPr>
          <a:xfrm>
            <a:off x="4033762" y="4350301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5817" y="96235"/>
                </a:moveTo>
                <a:lnTo>
                  <a:pt x="15817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7" y="96235"/>
                </a:lnTo>
                <a:close/>
              </a:path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68" y="4203"/>
                </a:lnTo>
                <a:lnTo>
                  <a:pt x="33368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1" name="object 101"/>
          <p:cNvSpPr/>
          <p:nvPr/>
        </p:nvSpPr>
        <p:spPr>
          <a:xfrm>
            <a:off x="4033762" y="4350301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68" y="4203"/>
                </a:lnTo>
                <a:lnTo>
                  <a:pt x="15817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7" y="96235"/>
                </a:lnTo>
                <a:lnTo>
                  <a:pt x="33368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4326174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3" name="object 103"/>
          <p:cNvSpPr/>
          <p:nvPr/>
        </p:nvSpPr>
        <p:spPr>
          <a:xfrm>
            <a:off x="4326174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4" name="object 104"/>
          <p:cNvSpPr/>
          <p:nvPr/>
        </p:nvSpPr>
        <p:spPr>
          <a:xfrm>
            <a:off x="4620987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55359" y="113360"/>
                </a:move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6" y="96227"/>
                </a:lnTo>
                <a:lnTo>
                  <a:pt x="33363" y="108748"/>
                </a:lnTo>
                <a:lnTo>
                  <a:pt x="55359" y="113360"/>
                </a:lnTo>
                <a:close/>
              </a:path>
              <a:path w="113664" h="113664">
                <a:moveTo>
                  <a:pt x="113360" y="55359"/>
                </a:moveTo>
                <a:lnTo>
                  <a:pt x="108746" y="33363"/>
                </a:lnTo>
                <a:lnTo>
                  <a:pt x="96223" y="15816"/>
                </a:lnTo>
                <a:lnTo>
                  <a:pt x="96223" y="96227"/>
                </a:lnTo>
                <a:lnTo>
                  <a:pt x="108746" y="77773"/>
                </a:lnTo>
                <a:lnTo>
                  <a:pt x="113360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5" name="object 105"/>
          <p:cNvSpPr/>
          <p:nvPr/>
        </p:nvSpPr>
        <p:spPr>
          <a:xfrm>
            <a:off x="4620987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59"/>
                </a:moveTo>
                <a:lnTo>
                  <a:pt x="108746" y="33363"/>
                </a:lnTo>
                <a:lnTo>
                  <a:pt x="96223" y="15816"/>
                </a:lnTo>
                <a:lnTo>
                  <a:pt x="77768" y="4201"/>
                </a:ln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6" y="96227"/>
                </a:lnTo>
                <a:lnTo>
                  <a:pt x="33363" y="108748"/>
                </a:lnTo>
                <a:lnTo>
                  <a:pt x="55359" y="113360"/>
                </a:lnTo>
                <a:lnTo>
                  <a:pt x="77768" y="108748"/>
                </a:lnTo>
                <a:lnTo>
                  <a:pt x="96223" y="96227"/>
                </a:lnTo>
                <a:lnTo>
                  <a:pt x="108746" y="77773"/>
                </a:lnTo>
                <a:lnTo>
                  <a:pt x="113360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6" name="object 106"/>
          <p:cNvSpPr/>
          <p:nvPr/>
        </p:nvSpPr>
        <p:spPr>
          <a:xfrm>
            <a:off x="4915789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7" name="object 107"/>
          <p:cNvSpPr/>
          <p:nvPr/>
        </p:nvSpPr>
        <p:spPr>
          <a:xfrm>
            <a:off x="4915789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8" name="object 108"/>
          <p:cNvSpPr/>
          <p:nvPr/>
        </p:nvSpPr>
        <p:spPr>
          <a:xfrm>
            <a:off x="5210602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77773" y="108748"/>
                </a:moveTo>
                <a:lnTo>
                  <a:pt x="77773" y="4201"/>
                </a:ln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6" y="96227"/>
                </a:lnTo>
                <a:lnTo>
                  <a:pt x="33363" y="108748"/>
                </a:lnTo>
                <a:lnTo>
                  <a:pt x="55359" y="113360"/>
                </a:lnTo>
                <a:lnTo>
                  <a:pt x="77773" y="108748"/>
                </a:lnTo>
                <a:close/>
              </a:path>
              <a:path w="113664" h="113664">
                <a:moveTo>
                  <a:pt x="113360" y="55359"/>
                </a:moveTo>
                <a:lnTo>
                  <a:pt x="108748" y="33363"/>
                </a:lnTo>
                <a:lnTo>
                  <a:pt x="96227" y="15816"/>
                </a:lnTo>
                <a:lnTo>
                  <a:pt x="96227" y="96227"/>
                </a:lnTo>
                <a:lnTo>
                  <a:pt x="108748" y="77773"/>
                </a:lnTo>
                <a:lnTo>
                  <a:pt x="113360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9" name="object 109"/>
          <p:cNvSpPr/>
          <p:nvPr/>
        </p:nvSpPr>
        <p:spPr>
          <a:xfrm>
            <a:off x="5210602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59"/>
                </a:moveTo>
                <a:lnTo>
                  <a:pt x="108748" y="33363"/>
                </a:lnTo>
                <a:lnTo>
                  <a:pt x="96227" y="15816"/>
                </a:lnTo>
                <a:lnTo>
                  <a:pt x="77773" y="4201"/>
                </a:ln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6" y="96227"/>
                </a:lnTo>
                <a:lnTo>
                  <a:pt x="33363" y="108748"/>
                </a:lnTo>
                <a:lnTo>
                  <a:pt x="55359" y="113360"/>
                </a:lnTo>
                <a:lnTo>
                  <a:pt x="77773" y="108748"/>
                </a:lnTo>
                <a:lnTo>
                  <a:pt x="96227" y="96227"/>
                </a:lnTo>
                <a:lnTo>
                  <a:pt x="108748" y="77773"/>
                </a:lnTo>
                <a:lnTo>
                  <a:pt x="113360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0" name="object 110"/>
          <p:cNvSpPr/>
          <p:nvPr/>
        </p:nvSpPr>
        <p:spPr>
          <a:xfrm>
            <a:off x="5505404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55372" y="113360"/>
                </a:move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close/>
              </a:path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1" name="object 111"/>
          <p:cNvSpPr/>
          <p:nvPr/>
        </p:nvSpPr>
        <p:spPr>
          <a:xfrm>
            <a:off x="5505404" y="4693052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73"/>
                </a:lnTo>
                <a:lnTo>
                  <a:pt x="15822" y="96227"/>
                </a:lnTo>
                <a:lnTo>
                  <a:pt x="33373" y="108748"/>
                </a:lnTo>
                <a:lnTo>
                  <a:pt x="55372" y="113360"/>
                </a:lnTo>
                <a:lnTo>
                  <a:pt x="77780" y="108748"/>
                </a:lnTo>
                <a:lnTo>
                  <a:pt x="96235" y="96227"/>
                </a:lnTo>
                <a:lnTo>
                  <a:pt x="108759" y="77773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2" name="object 112"/>
          <p:cNvSpPr/>
          <p:nvPr/>
        </p:nvSpPr>
        <p:spPr>
          <a:xfrm>
            <a:off x="2278900" y="4692256"/>
            <a:ext cx="75899" cy="998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3" name="object 113"/>
          <p:cNvSpPr/>
          <p:nvPr/>
        </p:nvSpPr>
        <p:spPr>
          <a:xfrm>
            <a:off x="2204997" y="4486527"/>
            <a:ext cx="75899" cy="9587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4" name="object 114"/>
          <p:cNvSpPr/>
          <p:nvPr/>
        </p:nvSpPr>
        <p:spPr>
          <a:xfrm>
            <a:off x="2278900" y="4486528"/>
            <a:ext cx="75899" cy="998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5" name="object 115"/>
          <p:cNvSpPr/>
          <p:nvPr/>
        </p:nvSpPr>
        <p:spPr>
          <a:xfrm>
            <a:off x="2204997" y="4280798"/>
            <a:ext cx="77896" cy="95872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6" name="object 116"/>
          <p:cNvSpPr/>
          <p:nvPr/>
        </p:nvSpPr>
        <p:spPr>
          <a:xfrm>
            <a:off x="2278900" y="4280798"/>
            <a:ext cx="75899" cy="998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7" name="object 117"/>
          <p:cNvSpPr/>
          <p:nvPr/>
        </p:nvSpPr>
        <p:spPr>
          <a:xfrm>
            <a:off x="2204997" y="4075070"/>
            <a:ext cx="149801" cy="99866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8" name="object 118"/>
          <p:cNvSpPr/>
          <p:nvPr/>
        </p:nvSpPr>
        <p:spPr>
          <a:xfrm>
            <a:off x="2204997" y="3869342"/>
            <a:ext cx="149801" cy="9986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9" name="object 119"/>
          <p:cNvSpPr/>
          <p:nvPr/>
        </p:nvSpPr>
        <p:spPr>
          <a:xfrm>
            <a:off x="2145076" y="3661616"/>
            <a:ext cx="37949" cy="9587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0" name="object 120"/>
          <p:cNvSpPr/>
          <p:nvPr/>
        </p:nvSpPr>
        <p:spPr>
          <a:xfrm>
            <a:off x="2204997" y="3661617"/>
            <a:ext cx="149801" cy="9986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1" name="object 121"/>
          <p:cNvSpPr/>
          <p:nvPr/>
        </p:nvSpPr>
        <p:spPr>
          <a:xfrm>
            <a:off x="2145076" y="3455899"/>
            <a:ext cx="37949" cy="9587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2" name="object 122"/>
          <p:cNvSpPr/>
          <p:nvPr/>
        </p:nvSpPr>
        <p:spPr>
          <a:xfrm>
            <a:off x="2204997" y="3455899"/>
            <a:ext cx="75899" cy="9587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3" name="object 123"/>
          <p:cNvSpPr/>
          <p:nvPr/>
        </p:nvSpPr>
        <p:spPr>
          <a:xfrm>
            <a:off x="2278900" y="3455899"/>
            <a:ext cx="75899" cy="998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4" name="object 124"/>
          <p:cNvSpPr/>
          <p:nvPr/>
        </p:nvSpPr>
        <p:spPr>
          <a:xfrm>
            <a:off x="2572500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5" name="object 125"/>
          <p:cNvSpPr/>
          <p:nvPr/>
        </p:nvSpPr>
        <p:spPr>
          <a:xfrm>
            <a:off x="2850134" y="4877999"/>
            <a:ext cx="31957" cy="8588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6" name="object 126"/>
          <p:cNvSpPr/>
          <p:nvPr/>
        </p:nvSpPr>
        <p:spPr>
          <a:xfrm>
            <a:off x="2902066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7" name="object 127"/>
          <p:cNvSpPr/>
          <p:nvPr/>
        </p:nvSpPr>
        <p:spPr>
          <a:xfrm>
            <a:off x="3129765" y="4877999"/>
            <a:ext cx="65912" cy="85885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8" name="object 128"/>
          <p:cNvSpPr/>
          <p:nvPr/>
        </p:nvSpPr>
        <p:spPr>
          <a:xfrm>
            <a:off x="3195678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9" name="object 129"/>
          <p:cNvSpPr/>
          <p:nvPr/>
        </p:nvSpPr>
        <p:spPr>
          <a:xfrm>
            <a:off x="3423378" y="4877999"/>
            <a:ext cx="65912" cy="87883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0" name="object 130"/>
          <p:cNvSpPr/>
          <p:nvPr/>
        </p:nvSpPr>
        <p:spPr>
          <a:xfrm>
            <a:off x="3491288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1" name="object 131"/>
          <p:cNvSpPr/>
          <p:nvPr/>
        </p:nvSpPr>
        <p:spPr>
          <a:xfrm>
            <a:off x="3718976" y="4877999"/>
            <a:ext cx="67909" cy="8588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2" name="object 132"/>
          <p:cNvSpPr/>
          <p:nvPr/>
        </p:nvSpPr>
        <p:spPr>
          <a:xfrm>
            <a:off x="3784889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3" name="object 133"/>
          <p:cNvSpPr/>
          <p:nvPr/>
        </p:nvSpPr>
        <p:spPr>
          <a:xfrm>
            <a:off x="4012588" y="4877999"/>
            <a:ext cx="133823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4" name="object 134"/>
          <p:cNvSpPr/>
          <p:nvPr/>
        </p:nvSpPr>
        <p:spPr>
          <a:xfrm>
            <a:off x="4306200" y="4877999"/>
            <a:ext cx="131825" cy="87883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5" name="object 135"/>
          <p:cNvSpPr/>
          <p:nvPr/>
        </p:nvSpPr>
        <p:spPr>
          <a:xfrm>
            <a:off x="4599813" y="4877999"/>
            <a:ext cx="67909" cy="8588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6" name="object 136"/>
          <p:cNvSpPr/>
          <p:nvPr/>
        </p:nvSpPr>
        <p:spPr>
          <a:xfrm>
            <a:off x="4667723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7" name="object 137"/>
          <p:cNvSpPr/>
          <p:nvPr/>
        </p:nvSpPr>
        <p:spPr>
          <a:xfrm>
            <a:off x="4895423" y="4877999"/>
            <a:ext cx="133823" cy="87883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8" name="object 138"/>
          <p:cNvSpPr/>
          <p:nvPr/>
        </p:nvSpPr>
        <p:spPr>
          <a:xfrm>
            <a:off x="5191021" y="4877999"/>
            <a:ext cx="131825" cy="87883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9" name="object 139"/>
          <p:cNvSpPr/>
          <p:nvPr/>
        </p:nvSpPr>
        <p:spPr>
          <a:xfrm>
            <a:off x="5466657" y="4877999"/>
            <a:ext cx="31957" cy="85885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0" name="object 140"/>
          <p:cNvSpPr/>
          <p:nvPr/>
        </p:nvSpPr>
        <p:spPr>
          <a:xfrm>
            <a:off x="5518589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1" name="object 141"/>
          <p:cNvSpPr/>
          <p:nvPr/>
        </p:nvSpPr>
        <p:spPr>
          <a:xfrm>
            <a:off x="5586499" y="4877999"/>
            <a:ext cx="65912" cy="87883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2" name="object 142"/>
          <p:cNvSpPr/>
          <p:nvPr/>
        </p:nvSpPr>
        <p:spPr>
          <a:xfrm>
            <a:off x="3864783" y="5101704"/>
            <a:ext cx="97869" cy="109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3" name="object 143"/>
          <p:cNvSpPr/>
          <p:nvPr/>
        </p:nvSpPr>
        <p:spPr>
          <a:xfrm>
            <a:off x="3972641" y="5127669"/>
            <a:ext cx="75899" cy="87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4" name="object 144"/>
          <p:cNvSpPr/>
          <p:nvPr/>
        </p:nvSpPr>
        <p:spPr>
          <a:xfrm>
            <a:off x="4056530" y="5127669"/>
            <a:ext cx="73901" cy="87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5" name="object 145"/>
          <p:cNvSpPr/>
          <p:nvPr/>
        </p:nvSpPr>
        <p:spPr>
          <a:xfrm>
            <a:off x="4140419" y="5101704"/>
            <a:ext cx="155794" cy="113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6" name="object 146"/>
          <p:cNvSpPr/>
          <p:nvPr/>
        </p:nvSpPr>
        <p:spPr>
          <a:xfrm>
            <a:off x="1909387" y="4310759"/>
            <a:ext cx="117844" cy="145806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7" name="object 147"/>
          <p:cNvSpPr/>
          <p:nvPr/>
        </p:nvSpPr>
        <p:spPr>
          <a:xfrm>
            <a:off x="1941345" y="4226870"/>
            <a:ext cx="89880" cy="75899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8" name="object 148"/>
          <p:cNvSpPr/>
          <p:nvPr/>
        </p:nvSpPr>
        <p:spPr>
          <a:xfrm>
            <a:off x="1909387" y="4107028"/>
            <a:ext cx="121838" cy="11185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9" name="object 149"/>
          <p:cNvSpPr/>
          <p:nvPr/>
        </p:nvSpPr>
        <p:spPr>
          <a:xfrm>
            <a:off x="1909387" y="3981193"/>
            <a:ext cx="121838" cy="111851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0" name="object 150"/>
          <p:cNvSpPr/>
          <p:nvPr/>
        </p:nvSpPr>
        <p:spPr>
          <a:xfrm>
            <a:off x="1941345" y="3883323"/>
            <a:ext cx="89880" cy="8189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1" name="object 151"/>
          <p:cNvSpPr/>
          <p:nvPr/>
        </p:nvSpPr>
        <p:spPr>
          <a:xfrm>
            <a:off x="1941345" y="3795439"/>
            <a:ext cx="85885" cy="71904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2" name="object 152"/>
          <p:cNvSpPr/>
          <p:nvPr/>
        </p:nvSpPr>
        <p:spPr>
          <a:xfrm>
            <a:off x="1672902" y="3214218"/>
            <a:ext cx="4206586" cy="2260600"/>
          </a:xfrm>
          <a:custGeom>
            <a:avLst/>
            <a:gdLst/>
            <a:ahLst/>
            <a:cxnLst/>
            <a:rect l="l" t="t" r="r" b="b"/>
            <a:pathLst>
              <a:path w="4627245" h="2486660">
                <a:moveTo>
                  <a:pt x="0" y="0"/>
                </a:moveTo>
                <a:lnTo>
                  <a:pt x="0" y="2486215"/>
                </a:lnTo>
                <a:lnTo>
                  <a:pt x="4627054" y="2486215"/>
                </a:lnTo>
                <a:lnTo>
                  <a:pt x="462705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4" name="Zástupný symbol pro zápatí 1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77364296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2517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306139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86737"/>
            <a:ext cx="7132781" cy="2384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Consider </a:t>
            </a:r>
            <a:r>
              <a:rPr sz="2318" spc="-5" dirty="0">
                <a:latin typeface="Arial"/>
                <a:cs typeface="Arial"/>
              </a:rPr>
              <a:t>now </a:t>
            </a:r>
            <a:r>
              <a:rPr sz="2318" spc="5" dirty="0">
                <a:latin typeface="Arial"/>
                <a:cs typeface="Arial"/>
              </a:rPr>
              <a:t>a second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2 </a:t>
            </a:r>
            <a:r>
              <a:rPr lang="en-US" sz="2523" spc="-231" baseline="-10510" dirty="0">
                <a:latin typeface="Tahoma"/>
                <a:cs typeface="Tahoma"/>
              </a:rPr>
              <a:t> </a:t>
            </a:r>
            <a:r>
              <a:rPr sz="2318" spc="5" dirty="0">
                <a:latin typeface="Arial"/>
                <a:cs typeface="Arial"/>
              </a:rPr>
              <a:t>whose set of </a:t>
            </a:r>
            <a:r>
              <a:rPr sz="2318" spc="-14" dirty="0">
                <a:latin typeface="Arial"/>
                <a:cs typeface="Arial"/>
              </a:rPr>
              <a:t>relevant  </a:t>
            </a:r>
            <a:r>
              <a:rPr sz="2318" spc="-9" dirty="0">
                <a:latin typeface="Arial"/>
                <a:cs typeface="Arial"/>
              </a:rPr>
              <a:t>answers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 dirty="0"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2091" dirty="0">
              <a:latin typeface="Times New Roman"/>
              <a:cs typeface="Times New Roman"/>
            </a:endParaRPr>
          </a:p>
          <a:p>
            <a:pPr marL="2424570"/>
            <a:r>
              <a:rPr sz="2227" i="1" spc="114" dirty="0" err="1">
                <a:latin typeface="Georgia"/>
                <a:cs typeface="Georgia"/>
              </a:rPr>
              <a:t>R</a:t>
            </a:r>
            <a:r>
              <a:rPr sz="2523" i="1" spc="-258" baseline="-10510" dirty="0" err="1">
                <a:latin typeface="Bookman Old Style"/>
                <a:cs typeface="Bookman Old Style"/>
              </a:rPr>
              <a:t>q</a:t>
            </a:r>
            <a:r>
              <a:rPr lang="en-US" sz="1636" spc="258" baseline="-27777" dirty="0">
                <a:latin typeface="PMingLiU"/>
                <a:cs typeface="Bookman Old Style"/>
              </a:rPr>
              <a:t> 2</a:t>
            </a:r>
            <a:r>
              <a:rPr sz="1636" baseline="-27777" dirty="0">
                <a:latin typeface="PMingLiU"/>
                <a:cs typeface="PMingLiU"/>
              </a:rPr>
              <a:t>  </a:t>
            </a:r>
            <a:r>
              <a:rPr sz="1636" spc="-55" baseline="-27777" dirty="0">
                <a:latin typeface="PMingLiU"/>
                <a:cs typeface="PMingLiU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9" dirty="0">
                <a:latin typeface="Garamond"/>
                <a:cs typeface="Garamond"/>
              </a:rPr>
              <a:t> </a:t>
            </a:r>
            <a:r>
              <a:rPr sz="2227" spc="395" dirty="0">
                <a:latin typeface="Lucida Sans Unicode"/>
                <a:cs typeface="Lucida Sans Unicode"/>
              </a:rPr>
              <a:t>{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68" baseline="-10510" dirty="0">
                <a:latin typeface="Tahoma"/>
                <a:cs typeface="Tahoma"/>
              </a:rPr>
              <a:t>3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5</a:t>
            </a:r>
            <a:r>
              <a:rPr sz="2523" spc="68" baseline="-10510" dirty="0">
                <a:latin typeface="Tahoma"/>
                <a:cs typeface="Tahoma"/>
              </a:rPr>
              <a:t>6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12</a:t>
            </a:r>
            <a:r>
              <a:rPr sz="2523" spc="47" baseline="-10510" dirty="0">
                <a:latin typeface="Tahoma"/>
                <a:cs typeface="Tahoma"/>
              </a:rPr>
              <a:t>9</a:t>
            </a:r>
            <a:r>
              <a:rPr sz="2227" spc="400" dirty="0">
                <a:latin typeface="Lucida Sans Unicode"/>
                <a:cs typeface="Lucida Sans Unicode"/>
              </a:rPr>
              <a:t>}</a:t>
            </a:r>
            <a:endParaRPr sz="2227" dirty="0">
              <a:latin typeface="Lucida Sans Unicode"/>
              <a:cs typeface="Lucida Sans Unicode"/>
            </a:endParaRPr>
          </a:p>
          <a:p>
            <a:pPr>
              <a:spcBef>
                <a:spcPts val="14"/>
              </a:spcBef>
            </a:pPr>
            <a:endParaRPr sz="2091" dirty="0">
              <a:latin typeface="Times New Roman"/>
              <a:cs typeface="Times New Roman"/>
            </a:endParaRPr>
          </a:p>
          <a:p>
            <a:pPr marL="11546" marR="72160">
              <a:lnSpc>
                <a:spcPts val="2691"/>
              </a:lnSpc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previous </a:t>
            </a:r>
            <a:r>
              <a:rPr sz="2318" dirty="0">
                <a:latin typeface="Arial"/>
                <a:cs typeface="Arial"/>
              </a:rPr>
              <a:t>IR </a:t>
            </a:r>
            <a:r>
              <a:rPr sz="2318" spc="5" dirty="0">
                <a:latin typeface="Arial"/>
                <a:cs typeface="Arial"/>
              </a:rPr>
              <a:t>algorithm processes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2 </a:t>
            </a:r>
            <a:r>
              <a:rPr sz="2318" spc="5" dirty="0">
                <a:latin typeface="Arial"/>
                <a:cs typeface="Arial"/>
              </a:rPr>
              <a:t>and  </a:t>
            </a:r>
            <a:r>
              <a:rPr sz="2318" spc="9" dirty="0">
                <a:latin typeface="Arial"/>
                <a:cs typeface="Arial"/>
              </a:rPr>
              <a:t>returns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ranking,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77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 dirty="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851467"/>
              </p:ext>
            </p:extLst>
          </p:nvPr>
        </p:nvGraphicFramePr>
        <p:xfrm>
          <a:off x="2623462" y="4023240"/>
          <a:ext cx="4767938" cy="2072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3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3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0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859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01.</a:t>
                      </a:r>
                      <a:r>
                        <a:rPr sz="2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425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06.</a:t>
                      </a:r>
                      <a:r>
                        <a:rPr sz="2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615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11.</a:t>
                      </a:r>
                      <a:r>
                        <a:rPr sz="23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193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245">
                <a:tc>
                  <a:txBody>
                    <a:bodyPr/>
                    <a:lstStyle/>
                    <a:p>
                      <a:pPr marL="22225">
                        <a:lnSpc>
                          <a:spcPts val="289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02.</a:t>
                      </a:r>
                      <a:r>
                        <a:rPr sz="23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9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35" baseline="-10510" dirty="0">
                          <a:latin typeface="Tahoma"/>
                          <a:cs typeface="Tahoma"/>
                        </a:rPr>
                        <a:t>87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289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07.</a:t>
                      </a:r>
                      <a:r>
                        <a:rPr sz="2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512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ts val="289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23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715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45">
                <a:tc>
                  <a:txBody>
                    <a:bodyPr/>
                    <a:lstStyle/>
                    <a:p>
                      <a:pPr marL="22225">
                        <a:lnSpc>
                          <a:spcPts val="288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03. </a:t>
                      </a:r>
                      <a:r>
                        <a:rPr sz="2200" i="1" spc="-9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35" baseline="-10510" dirty="0">
                          <a:latin typeface="Tahoma"/>
                          <a:cs typeface="Tahoma"/>
                        </a:rPr>
                        <a:t>56</a:t>
                      </a:r>
                      <a:r>
                        <a:rPr sz="2500" spc="434" baseline="-105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310" dirty="0">
                          <a:latin typeface="Lucida Sans Unicode"/>
                          <a:cs typeface="Lucida Sans Unicode"/>
                        </a:rPr>
                        <a:t>•</a:t>
                      </a:r>
                      <a:endParaRPr sz="28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288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08.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129</a:t>
                      </a:r>
                      <a:r>
                        <a:rPr sz="2500" spc="427" baseline="-105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310" dirty="0">
                          <a:latin typeface="Lucida Sans Unicode"/>
                          <a:cs typeface="Lucida Sans Unicode"/>
                        </a:rPr>
                        <a:t>•</a:t>
                      </a:r>
                      <a:endParaRPr sz="28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ts val="288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13.</a:t>
                      </a:r>
                      <a:r>
                        <a:rPr sz="23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810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245">
                <a:tc>
                  <a:txBody>
                    <a:bodyPr/>
                    <a:lstStyle/>
                    <a:p>
                      <a:pPr marL="22225">
                        <a:lnSpc>
                          <a:spcPts val="289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04.</a:t>
                      </a:r>
                      <a:r>
                        <a:rPr sz="23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9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35" baseline="-10510" dirty="0">
                          <a:latin typeface="Tahoma"/>
                          <a:cs typeface="Tahoma"/>
                        </a:rPr>
                        <a:t>32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289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09.</a:t>
                      </a:r>
                      <a:r>
                        <a:rPr sz="2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10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57" baseline="-10510" dirty="0">
                          <a:latin typeface="Tahoma"/>
                          <a:cs typeface="Tahoma"/>
                        </a:rPr>
                        <a:t>4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ts val="289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14.</a:t>
                      </a:r>
                      <a:r>
                        <a:rPr sz="23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10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57" baseline="-10510" dirty="0">
                          <a:latin typeface="Tahoma"/>
                          <a:cs typeface="Tahoma"/>
                        </a:rPr>
                        <a:t>5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166">
                <a:tc>
                  <a:txBody>
                    <a:bodyPr/>
                    <a:lstStyle/>
                    <a:p>
                      <a:pPr marL="22225">
                        <a:lnSpc>
                          <a:spcPts val="288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05.</a:t>
                      </a:r>
                      <a:r>
                        <a:rPr sz="2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124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288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10.</a:t>
                      </a:r>
                      <a:r>
                        <a:rPr sz="23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20" baseline="-10510" dirty="0">
                          <a:latin typeface="Tahoma"/>
                          <a:cs typeface="Tahoma"/>
                        </a:rPr>
                        <a:t>130</a:t>
                      </a:r>
                      <a:endParaRPr sz="2500" baseline="-1051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2909">
                        <a:lnSpc>
                          <a:spcPts val="2880"/>
                        </a:lnSpc>
                      </a:pPr>
                      <a:r>
                        <a:rPr sz="2300" spc="5" dirty="0">
                          <a:latin typeface="Arial"/>
                          <a:cs typeface="Arial"/>
                        </a:rPr>
                        <a:t>15. </a:t>
                      </a:r>
                      <a:r>
                        <a:rPr sz="2200" i="1" spc="-10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500" spc="-157" baseline="-1051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2500" spc="450" baseline="-105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310" dirty="0">
                          <a:latin typeface="Lucida Sans Unicode"/>
                          <a:cs typeface="Lucida Sans Unicode"/>
                        </a:rPr>
                        <a:t>•</a:t>
                      </a:r>
                      <a:endParaRPr sz="22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012558622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691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1126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602497" y="2359603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293926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602497" y="3387610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1286786" y="396727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1602497" y="4415618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03773"/>
            <a:ext cx="7312891" cy="3327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5" dirty="0">
                <a:latin typeface="Arial"/>
                <a:cs typeface="Arial"/>
              </a:rPr>
              <a:t>examine </a:t>
            </a:r>
            <a:r>
              <a:rPr sz="2318" dirty="0">
                <a:latin typeface="Arial"/>
                <a:cs typeface="Arial"/>
              </a:rPr>
              <a:t>this ranking,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observe</a:t>
            </a:r>
            <a:endParaRPr sz="2318">
              <a:latin typeface="Arial"/>
              <a:cs typeface="Arial"/>
            </a:endParaRPr>
          </a:p>
          <a:p>
            <a:pPr marL="405827">
              <a:spcBef>
                <a:spcPts val="1423"/>
              </a:spcBef>
            </a:pP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first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 </a:t>
            </a:r>
            <a:r>
              <a:rPr sz="1864" dirty="0">
                <a:latin typeface="Arial"/>
                <a:cs typeface="Arial"/>
              </a:rPr>
              <a:t>is</a:t>
            </a:r>
            <a:r>
              <a:rPr sz="1864" spc="-36" dirty="0">
                <a:latin typeface="Arial"/>
                <a:cs typeface="Arial"/>
              </a:rPr>
              <a:t> </a:t>
            </a:r>
            <a:r>
              <a:rPr sz="1864" i="1" spc="64" dirty="0">
                <a:latin typeface="Arial"/>
                <a:cs typeface="Arial"/>
              </a:rPr>
              <a:t>d</a:t>
            </a:r>
            <a:r>
              <a:rPr sz="1977" spc="95" baseline="-11494" dirty="0">
                <a:latin typeface="PMingLiU"/>
                <a:cs typeface="PMingLiU"/>
              </a:rPr>
              <a:t>56</a:t>
            </a:r>
            <a:endParaRPr sz="1977" baseline="-11494">
              <a:latin typeface="PMingLiU"/>
              <a:cs typeface="PMingLiU"/>
            </a:endParaRPr>
          </a:p>
          <a:p>
            <a:pPr marL="687539">
              <a:spcBef>
                <a:spcPts val="1036"/>
              </a:spcBef>
            </a:pPr>
            <a:r>
              <a:rPr sz="1864" dirty="0">
                <a:latin typeface="Arial"/>
                <a:cs typeface="Arial"/>
              </a:rPr>
              <a:t>It provides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recall </a:t>
            </a:r>
            <a:r>
              <a:rPr sz="1864" spc="5" dirty="0">
                <a:latin typeface="Arial"/>
                <a:cs typeface="Arial"/>
              </a:rPr>
              <a:t>and </a:t>
            </a:r>
            <a:r>
              <a:rPr sz="1864" dirty="0">
                <a:latin typeface="Arial"/>
                <a:cs typeface="Arial"/>
              </a:rPr>
              <a:t>precision </a:t>
            </a:r>
            <a:r>
              <a:rPr sz="1864" spc="-14" dirty="0">
                <a:latin typeface="Arial"/>
                <a:cs typeface="Arial"/>
              </a:rPr>
              <a:t>levels </a:t>
            </a:r>
            <a:r>
              <a:rPr sz="1864" spc="5" dirty="0">
                <a:latin typeface="Arial"/>
                <a:cs typeface="Arial"/>
              </a:rPr>
              <a:t>equal to</a:t>
            </a:r>
            <a:r>
              <a:rPr sz="1864" spc="41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33.3%</a:t>
            </a:r>
            <a:endParaRPr sz="1864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2227">
              <a:latin typeface="Times New Roman"/>
              <a:cs typeface="Times New Roman"/>
            </a:endParaRPr>
          </a:p>
          <a:p>
            <a:pPr marL="406404"/>
            <a:r>
              <a:rPr sz="1864" spc="5" dirty="0">
                <a:latin typeface="Arial"/>
                <a:cs typeface="Arial"/>
              </a:rPr>
              <a:t>The second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 </a:t>
            </a:r>
            <a:r>
              <a:rPr sz="1864" dirty="0">
                <a:latin typeface="Arial"/>
                <a:cs typeface="Arial"/>
              </a:rPr>
              <a:t>is</a:t>
            </a:r>
            <a:r>
              <a:rPr sz="1864" spc="-55" dirty="0">
                <a:latin typeface="Arial"/>
                <a:cs typeface="Arial"/>
              </a:rPr>
              <a:t> </a:t>
            </a:r>
            <a:r>
              <a:rPr sz="1864" i="1" spc="82" dirty="0">
                <a:latin typeface="Arial"/>
                <a:cs typeface="Arial"/>
              </a:rPr>
              <a:t>d</a:t>
            </a:r>
            <a:r>
              <a:rPr sz="1977" spc="123" baseline="-11494" dirty="0">
                <a:latin typeface="PMingLiU"/>
                <a:cs typeface="PMingLiU"/>
              </a:rPr>
              <a:t>129</a:t>
            </a:r>
            <a:endParaRPr sz="1977" baseline="-11494">
              <a:latin typeface="PMingLiU"/>
              <a:cs typeface="PMingLiU"/>
            </a:endParaRPr>
          </a:p>
          <a:p>
            <a:pPr marL="687539">
              <a:spcBef>
                <a:spcPts val="1036"/>
              </a:spcBef>
            </a:pPr>
            <a:r>
              <a:rPr sz="1864" dirty="0">
                <a:latin typeface="Arial"/>
                <a:cs typeface="Arial"/>
              </a:rPr>
              <a:t>It provides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recall </a:t>
            </a:r>
            <a:r>
              <a:rPr sz="1864" spc="-18" dirty="0">
                <a:latin typeface="Arial"/>
                <a:cs typeface="Arial"/>
              </a:rPr>
              <a:t>level </a:t>
            </a:r>
            <a:r>
              <a:rPr sz="1864" spc="5" dirty="0">
                <a:latin typeface="Arial"/>
                <a:cs typeface="Arial"/>
              </a:rPr>
              <a:t>of 66.6% </a:t>
            </a:r>
            <a:r>
              <a:rPr sz="1864" dirty="0">
                <a:latin typeface="Arial"/>
                <a:cs typeface="Arial"/>
              </a:rPr>
              <a:t>(with precision </a:t>
            </a:r>
            <a:r>
              <a:rPr sz="1864" spc="5" dirty="0">
                <a:latin typeface="Arial"/>
                <a:cs typeface="Arial"/>
              </a:rPr>
              <a:t>equal to</a:t>
            </a:r>
            <a:r>
              <a:rPr sz="1864" spc="6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25%)</a:t>
            </a:r>
            <a:endParaRPr sz="1864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2227">
              <a:latin typeface="Times New Roman"/>
              <a:cs typeface="Times New Roman"/>
            </a:endParaRPr>
          </a:p>
          <a:p>
            <a:pPr marL="406404"/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third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 </a:t>
            </a:r>
            <a:r>
              <a:rPr sz="1864" dirty="0">
                <a:latin typeface="Arial"/>
                <a:cs typeface="Arial"/>
              </a:rPr>
              <a:t>is</a:t>
            </a:r>
            <a:r>
              <a:rPr sz="1864" spc="-36" dirty="0">
                <a:latin typeface="Arial"/>
                <a:cs typeface="Arial"/>
              </a:rPr>
              <a:t> 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3</a:t>
            </a:r>
            <a:endParaRPr sz="1977" baseline="-11494">
              <a:latin typeface="PMingLiU"/>
              <a:cs typeface="PMingLiU"/>
            </a:endParaRPr>
          </a:p>
          <a:p>
            <a:pPr marL="687539">
              <a:spcBef>
                <a:spcPts val="1036"/>
              </a:spcBef>
            </a:pPr>
            <a:r>
              <a:rPr sz="1864" dirty="0">
                <a:latin typeface="Arial"/>
                <a:cs typeface="Arial"/>
              </a:rPr>
              <a:t>It provides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recall </a:t>
            </a:r>
            <a:r>
              <a:rPr sz="1864" spc="-18" dirty="0">
                <a:latin typeface="Arial"/>
                <a:cs typeface="Arial"/>
              </a:rPr>
              <a:t>level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spc="9" dirty="0">
                <a:latin typeface="Arial"/>
                <a:cs typeface="Arial"/>
              </a:rPr>
              <a:t>100% </a:t>
            </a:r>
            <a:r>
              <a:rPr sz="1864" dirty="0">
                <a:latin typeface="Arial"/>
                <a:cs typeface="Arial"/>
              </a:rPr>
              <a:t>(with precision </a:t>
            </a:r>
            <a:r>
              <a:rPr sz="1864" spc="5" dirty="0">
                <a:latin typeface="Arial"/>
                <a:cs typeface="Arial"/>
              </a:rPr>
              <a:t>equal to</a:t>
            </a:r>
            <a:r>
              <a:rPr sz="1864" spc="41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20%)</a:t>
            </a:r>
            <a:endParaRPr sz="1864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57378"/>
              </p:ext>
            </p:extLst>
          </p:nvPr>
        </p:nvGraphicFramePr>
        <p:xfrm>
          <a:off x="4497323" y="4806350"/>
          <a:ext cx="4005442" cy="167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6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9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068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01.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425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06.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615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11.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193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996">
                <a:tc>
                  <a:txBody>
                    <a:bodyPr/>
                    <a:lstStyle/>
                    <a:p>
                      <a:pPr marL="22225">
                        <a:lnSpc>
                          <a:spcPts val="2285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02.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6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97" baseline="-11494" dirty="0">
                          <a:latin typeface="Tahoma"/>
                          <a:cs typeface="Tahoma"/>
                        </a:rPr>
                        <a:t>87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2285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07.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512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ts val="2285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12.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715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985">
                <a:tc>
                  <a:txBody>
                    <a:bodyPr/>
                    <a:lstStyle/>
                    <a:p>
                      <a:pPr marL="22225">
                        <a:lnSpc>
                          <a:spcPts val="2290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03. </a:t>
                      </a:r>
                      <a:r>
                        <a:rPr sz="1800" i="1" spc="-6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97" baseline="-11494" dirty="0">
                          <a:latin typeface="Tahoma"/>
                          <a:cs typeface="Tahoma"/>
                        </a:rPr>
                        <a:t>56</a:t>
                      </a:r>
                      <a:r>
                        <a:rPr sz="2000" spc="322" baseline="-1149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250" dirty="0">
                          <a:latin typeface="Lucida Sans Unicode"/>
                          <a:cs typeface="Lucida Sans Unicode"/>
                        </a:rPr>
                        <a:t>•</a:t>
                      </a:r>
                      <a:endParaRPr sz="28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2290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08.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129</a:t>
                      </a:r>
                      <a:r>
                        <a:rPr sz="2000" spc="330" baseline="-1149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250" dirty="0">
                          <a:latin typeface="Lucida Sans Unicode"/>
                          <a:cs typeface="Lucida Sans Unicode"/>
                        </a:rPr>
                        <a:t>•</a:t>
                      </a:r>
                      <a:endParaRPr sz="28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ts val="2290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13.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810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996">
                <a:tc>
                  <a:txBody>
                    <a:bodyPr/>
                    <a:lstStyle/>
                    <a:p>
                      <a:pPr marL="22225">
                        <a:lnSpc>
                          <a:spcPts val="2285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04.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6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97" baseline="-11494" dirty="0">
                          <a:latin typeface="Tahoma"/>
                          <a:cs typeface="Tahoma"/>
                        </a:rPr>
                        <a:t>32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2285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09.</a:t>
                      </a:r>
                      <a:r>
                        <a:rPr sz="1800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120" baseline="-11494" dirty="0">
                          <a:latin typeface="Tahoma"/>
                          <a:cs typeface="Tahoma"/>
                        </a:rPr>
                        <a:t>4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ts val="2285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14.</a:t>
                      </a:r>
                      <a:r>
                        <a:rPr sz="18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120" baseline="-11494" dirty="0">
                          <a:latin typeface="Tahoma"/>
                          <a:cs typeface="Tahoma"/>
                        </a:rPr>
                        <a:t>5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605">
                <a:tc>
                  <a:txBody>
                    <a:bodyPr/>
                    <a:lstStyle/>
                    <a:p>
                      <a:pPr marL="22225">
                        <a:lnSpc>
                          <a:spcPts val="2290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05.</a:t>
                      </a:r>
                      <a:r>
                        <a:rPr sz="18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124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7655">
                        <a:lnSpc>
                          <a:spcPts val="2290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10.</a:t>
                      </a:r>
                      <a:r>
                        <a:rPr sz="18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i="1" spc="-55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82" baseline="-11494" dirty="0">
                          <a:latin typeface="Tahoma"/>
                          <a:cs typeface="Tahoma"/>
                        </a:rPr>
                        <a:t>130</a:t>
                      </a:r>
                      <a:endParaRPr sz="2000" baseline="-11494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5915">
                        <a:lnSpc>
                          <a:spcPts val="2290"/>
                        </a:lnSpc>
                      </a:pPr>
                      <a:r>
                        <a:rPr sz="1800" spc="15" dirty="0">
                          <a:latin typeface="Arial"/>
                          <a:cs typeface="Arial"/>
                        </a:rPr>
                        <a:t>15. </a:t>
                      </a:r>
                      <a:r>
                        <a:rPr sz="1800" i="1" spc="-80" dirty="0">
                          <a:latin typeface="Georgia"/>
                          <a:cs typeface="Georgia"/>
                        </a:rPr>
                        <a:t>d</a:t>
                      </a:r>
                      <a:r>
                        <a:rPr sz="2000" spc="-120" baseline="-11494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2000" spc="322" baseline="-11494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250" dirty="0">
                          <a:latin typeface="Lucida Sans Unicode"/>
                          <a:cs typeface="Lucida Sans Unicode"/>
                        </a:rPr>
                        <a:t>•</a:t>
                      </a:r>
                      <a:endParaRPr sz="28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079144141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162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1458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3" y="1350413"/>
            <a:ext cx="6848764" cy="1521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The precision figures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11 </a:t>
            </a:r>
            <a:r>
              <a:rPr sz="2318" dirty="0">
                <a:latin typeface="Arial"/>
                <a:cs typeface="Arial"/>
              </a:rPr>
              <a:t>standard recall </a:t>
            </a:r>
            <a:r>
              <a:rPr sz="2318" spc="-18" dirty="0">
                <a:latin typeface="Arial"/>
                <a:cs typeface="Arial"/>
              </a:rPr>
              <a:t>levels 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interpolated as</a:t>
            </a:r>
            <a:r>
              <a:rPr sz="2318" spc="-23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>
              <a:latin typeface="Arial"/>
              <a:cs typeface="Arial"/>
            </a:endParaRPr>
          </a:p>
          <a:p>
            <a:pPr marL="11546" marR="138547">
              <a:spcBef>
                <a:spcPts val="941"/>
              </a:spcBef>
            </a:pPr>
            <a:r>
              <a:rPr sz="2318" spc="5" dirty="0">
                <a:latin typeface="Arial"/>
                <a:cs typeface="Arial"/>
              </a:rPr>
              <a:t>Let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227" i="1" spc="100" dirty="0">
                <a:latin typeface="Georgia"/>
                <a:cs typeface="Georgia"/>
              </a:rPr>
              <a:t>r</a:t>
            </a:r>
            <a:r>
              <a:rPr sz="2523" i="1" spc="150" baseline="-10510" dirty="0">
                <a:latin typeface="Bookman Old Style"/>
                <a:cs typeface="Bookman Old Style"/>
              </a:rPr>
              <a:t>j</a:t>
            </a:r>
            <a:r>
              <a:rPr sz="2523" i="1" spc="-470" baseline="-10510" dirty="0">
                <a:latin typeface="Bookman Old Style"/>
                <a:cs typeface="Bookman Old Style"/>
              </a:rPr>
              <a:t> </a:t>
            </a:r>
            <a:r>
              <a:rPr sz="2318" dirty="0">
                <a:latin typeface="Arial"/>
                <a:cs typeface="Arial"/>
              </a:rPr>
              <a:t>, </a:t>
            </a:r>
            <a:r>
              <a:rPr sz="2227" i="1" spc="264" dirty="0">
                <a:latin typeface="Georgia"/>
                <a:cs typeface="Georgia"/>
              </a:rPr>
              <a:t>j</a:t>
            </a:r>
            <a:r>
              <a:rPr sz="2227" i="1" spc="200" dirty="0">
                <a:latin typeface="Georgia"/>
                <a:cs typeface="Georgia"/>
              </a:rPr>
              <a:t> </a:t>
            </a:r>
            <a:r>
              <a:rPr sz="2227" spc="-268" dirty="0">
                <a:latin typeface="Lucida Sans Unicode"/>
                <a:cs typeface="Lucida Sans Unicode"/>
              </a:rPr>
              <a:t>∈</a:t>
            </a:r>
            <a:r>
              <a:rPr sz="2227" spc="-77" dirty="0">
                <a:latin typeface="Lucida Sans Unicode"/>
                <a:cs typeface="Lucida Sans Unicode"/>
              </a:rPr>
              <a:t> </a:t>
            </a:r>
            <a:r>
              <a:rPr sz="2227" spc="155" dirty="0">
                <a:latin typeface="Lucida Sans Unicode"/>
                <a:cs typeface="Lucida Sans Unicode"/>
              </a:rPr>
              <a:t>{</a:t>
            </a:r>
            <a:r>
              <a:rPr sz="2227" spc="155" dirty="0">
                <a:latin typeface="Garamond"/>
                <a:cs typeface="Garamond"/>
              </a:rPr>
              <a:t>0</a:t>
            </a:r>
            <a:r>
              <a:rPr sz="2227" i="1" spc="155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2" dirty="0">
                <a:latin typeface="Garamond"/>
                <a:cs typeface="Garamond"/>
              </a:rPr>
              <a:t>1</a:t>
            </a:r>
            <a:r>
              <a:rPr sz="2227" i="1" spc="32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2" dirty="0">
                <a:latin typeface="Garamond"/>
                <a:cs typeface="Garamond"/>
              </a:rPr>
              <a:t>2</a:t>
            </a:r>
            <a:r>
              <a:rPr sz="2227" i="1" spc="32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32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127" dirty="0">
                <a:latin typeface="Garamond"/>
                <a:cs typeface="Garamond"/>
              </a:rPr>
              <a:t>10</a:t>
            </a:r>
            <a:r>
              <a:rPr sz="2227" spc="127" dirty="0">
                <a:latin typeface="Lucida Sans Unicode"/>
                <a:cs typeface="Lucida Sans Unicode"/>
              </a:rPr>
              <a:t>}</a:t>
            </a:r>
            <a:r>
              <a:rPr sz="2318" spc="127" dirty="0">
                <a:latin typeface="Arial"/>
                <a:cs typeface="Arial"/>
              </a:rPr>
              <a:t>,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be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</a:t>
            </a:r>
            <a:r>
              <a:rPr sz="2318" spc="-5" dirty="0">
                <a:latin typeface="Arial"/>
                <a:cs typeface="Arial"/>
              </a:rPr>
              <a:t> reference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to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the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227" i="1" spc="100" dirty="0">
                <a:latin typeface="Georgia"/>
                <a:cs typeface="Georgia"/>
              </a:rPr>
              <a:t>j</a:t>
            </a:r>
            <a:r>
              <a:rPr sz="2318" spc="100" dirty="0">
                <a:latin typeface="Arial"/>
                <a:cs typeface="Arial"/>
              </a:rPr>
              <a:t>-th  </a:t>
            </a:r>
            <a:r>
              <a:rPr sz="2318" dirty="0">
                <a:latin typeface="Arial"/>
                <a:cs typeface="Arial"/>
              </a:rPr>
              <a:t>standard recall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spc="-23" dirty="0">
                <a:latin typeface="Arial"/>
                <a:cs typeface="Arial"/>
              </a:rPr>
              <a:t>level</a:t>
            </a:r>
            <a:endParaRPr sz="2318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24399" y="304862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2985481"/>
            <a:ext cx="3468832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931150" algn="l"/>
              </a:tabLst>
            </a:pPr>
            <a:r>
              <a:rPr sz="2318" dirty="0">
                <a:latin typeface="Arial"/>
                <a:cs typeface="Arial"/>
              </a:rPr>
              <a:t>Then,	</a:t>
            </a:r>
            <a:r>
              <a:rPr sz="2227" i="1" spc="64" dirty="0">
                <a:latin typeface="Georgia"/>
                <a:cs typeface="Georgia"/>
              </a:rPr>
              <a:t>P </a:t>
            </a:r>
            <a:r>
              <a:rPr sz="2227" spc="136" dirty="0">
                <a:latin typeface="Garamond"/>
                <a:cs typeface="Garamond"/>
              </a:rPr>
              <a:t>(</a:t>
            </a:r>
            <a:r>
              <a:rPr sz="2227" i="1" spc="136" dirty="0">
                <a:latin typeface="Georgia"/>
                <a:cs typeface="Georgia"/>
              </a:rPr>
              <a:t>r</a:t>
            </a:r>
            <a:r>
              <a:rPr sz="2523" i="1" spc="205" baseline="-10510" dirty="0">
                <a:latin typeface="Bookman Old Style"/>
                <a:cs typeface="Bookman Old Style"/>
              </a:rPr>
              <a:t>j </a:t>
            </a:r>
            <a:r>
              <a:rPr sz="2227" spc="208" dirty="0">
                <a:latin typeface="Garamond"/>
                <a:cs typeface="Garamond"/>
              </a:rPr>
              <a:t>)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-323" dirty="0">
                <a:latin typeface="Garamond"/>
                <a:cs typeface="Garamond"/>
              </a:rPr>
              <a:t> </a:t>
            </a:r>
            <a:r>
              <a:rPr sz="2227" i="1" spc="-91" dirty="0">
                <a:latin typeface="Georgia"/>
                <a:cs typeface="Georgia"/>
              </a:rPr>
              <a:t>max</a:t>
            </a:r>
            <a:r>
              <a:rPr sz="2523" spc="-136" baseline="-16516" dirty="0">
                <a:latin typeface="Lucida Sans Unicode"/>
                <a:cs typeface="Lucida Sans Unicode"/>
              </a:rPr>
              <a:t>∀</a:t>
            </a:r>
            <a:r>
              <a:rPr sz="2523" i="1" spc="-136" baseline="-16516" dirty="0">
                <a:latin typeface="Bookman Old Style"/>
                <a:cs typeface="Bookman Old Style"/>
              </a:rPr>
              <a:t>r </a:t>
            </a:r>
            <a:r>
              <a:rPr sz="2523" spc="-225" baseline="-16516" dirty="0">
                <a:latin typeface="Lucida Sans Unicode"/>
                <a:cs typeface="Lucida Sans Unicode"/>
              </a:rPr>
              <a:t>| </a:t>
            </a:r>
            <a:r>
              <a:rPr sz="2523" i="1" spc="265" baseline="-16516" dirty="0">
                <a:latin typeface="Bookman Old Style"/>
                <a:cs typeface="Bookman Old Style"/>
              </a:rPr>
              <a:t>r</a:t>
            </a:r>
            <a:r>
              <a:rPr sz="1636" spc="265" baseline="-34722" dirty="0">
                <a:latin typeface="Arial"/>
                <a:cs typeface="Arial"/>
              </a:rPr>
              <a:t>j</a:t>
            </a:r>
            <a:r>
              <a:rPr sz="2523" spc="265" baseline="-16516" dirty="0">
                <a:latin typeface="Lucida Sans Unicode"/>
                <a:cs typeface="Lucida Sans Unicode"/>
              </a:rPr>
              <a:t>≤</a:t>
            </a:r>
            <a:r>
              <a:rPr sz="2523" i="1" spc="265" baseline="-16516" dirty="0">
                <a:latin typeface="Bookman Old Style"/>
                <a:cs typeface="Bookman Old Style"/>
              </a:rPr>
              <a:t>r</a:t>
            </a:r>
            <a:endParaRPr sz="2523" baseline="-16516">
              <a:latin typeface="Bookman Old Style"/>
              <a:cs typeface="Bookman Old Styl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6995" y="2997027"/>
            <a:ext cx="595168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64" dirty="0">
                <a:latin typeface="Georgia"/>
                <a:cs typeface="Georgia"/>
              </a:rPr>
              <a:t>P</a:t>
            </a:r>
            <a:r>
              <a:rPr sz="2227" i="1" spc="-318" dirty="0">
                <a:latin typeface="Georgia"/>
                <a:cs typeface="Georgia"/>
              </a:rPr>
              <a:t> </a:t>
            </a:r>
            <a:r>
              <a:rPr sz="2227" spc="145" dirty="0">
                <a:latin typeface="Garamond"/>
                <a:cs typeface="Garamond"/>
              </a:rPr>
              <a:t>(</a:t>
            </a:r>
            <a:r>
              <a:rPr sz="2227" i="1" spc="145" dirty="0">
                <a:latin typeface="Georgia"/>
                <a:cs typeface="Georgia"/>
              </a:rPr>
              <a:t>r</a:t>
            </a:r>
            <a:r>
              <a:rPr sz="2227" spc="145" dirty="0">
                <a:latin typeface="Garamond"/>
                <a:cs typeface="Garamond"/>
              </a:rPr>
              <a:t>)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39481" y="2983542"/>
            <a:ext cx="3442855" cy="4932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824399" y="366515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 txBox="1"/>
          <p:nvPr/>
        </p:nvSpPr>
        <p:spPr>
          <a:xfrm>
            <a:off x="1189873" y="3625793"/>
            <a:ext cx="674889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64"/>
              </a:lnSpc>
            </a:pPr>
            <a:r>
              <a:rPr sz="2318" dirty="0">
                <a:latin typeface="Arial"/>
                <a:cs typeface="Arial"/>
              </a:rPr>
              <a:t>In </a:t>
            </a:r>
            <a:r>
              <a:rPr sz="2318" spc="5" dirty="0">
                <a:latin typeface="Arial"/>
                <a:cs typeface="Arial"/>
              </a:rPr>
              <a:t>our </a:t>
            </a:r>
            <a:r>
              <a:rPr sz="2318" dirty="0">
                <a:latin typeface="Arial"/>
                <a:cs typeface="Arial"/>
              </a:rPr>
              <a:t>last </a:t>
            </a:r>
            <a:r>
              <a:rPr sz="2318" spc="-9" dirty="0">
                <a:latin typeface="Arial"/>
                <a:cs typeface="Arial"/>
              </a:rPr>
              <a:t>example, </a:t>
            </a:r>
            <a:r>
              <a:rPr sz="2318" dirty="0">
                <a:latin typeface="Arial"/>
                <a:cs typeface="Arial"/>
              </a:rPr>
              <a:t>this </a:t>
            </a:r>
            <a:r>
              <a:rPr sz="2318" spc="5" dirty="0">
                <a:latin typeface="Arial"/>
                <a:cs typeface="Arial"/>
              </a:rPr>
              <a:t>interpolation </a:t>
            </a:r>
            <a:r>
              <a:rPr sz="2318" spc="9" dirty="0">
                <a:latin typeface="Arial"/>
                <a:cs typeface="Arial"/>
              </a:rPr>
              <a:t>rule </a:t>
            </a:r>
            <a:r>
              <a:rPr sz="2318" dirty="0">
                <a:latin typeface="Arial"/>
                <a:cs typeface="Arial"/>
              </a:rPr>
              <a:t>yields the  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figures </a:t>
            </a:r>
            <a:r>
              <a:rPr sz="2318" spc="-5" dirty="0">
                <a:latin typeface="Arial"/>
                <a:cs typeface="Arial"/>
              </a:rPr>
              <a:t>illustrated</a:t>
            </a:r>
            <a:r>
              <a:rPr sz="2318" spc="45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below</a:t>
            </a:r>
            <a:endParaRPr sz="2318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38849" y="4473576"/>
            <a:ext cx="91342" cy="10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6139515" y="4497797"/>
            <a:ext cx="70836" cy="820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6217804" y="4497797"/>
            <a:ext cx="68973" cy="820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6296106" y="4473575"/>
            <a:ext cx="145396" cy="1062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6644697" y="4473576"/>
            <a:ext cx="143533" cy="1025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6795689" y="4497797"/>
            <a:ext cx="70836" cy="820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6873990" y="4473575"/>
            <a:ext cx="104387" cy="1062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6991420" y="4473575"/>
            <a:ext cx="104399" cy="1062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7110730" y="4497797"/>
            <a:ext cx="76429" cy="8202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7196479" y="4497797"/>
            <a:ext cx="72701" cy="7829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6206629" y="4652530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6823652" y="4652530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6901942" y="4652530"/>
            <a:ext cx="100671" cy="10439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7021253" y="4652530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6169337" y="4827755"/>
            <a:ext cx="44739" cy="1006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6247638" y="4827754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6823652" y="4827754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6901942" y="4827754"/>
            <a:ext cx="100671" cy="10439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7021253" y="4827754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6169337" y="5004851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6247638" y="5004851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6823652" y="5004851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6901942" y="5004851"/>
            <a:ext cx="100671" cy="10439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7021253" y="5004851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6169337" y="5181934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6247638" y="5181934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6823652" y="5181934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6901942" y="5181934"/>
            <a:ext cx="100671" cy="10439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7021253" y="5181934"/>
            <a:ext cx="67108" cy="1043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6169336" y="5359031"/>
            <a:ext cx="68973" cy="1006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6247638" y="5359031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6885167" y="5359031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6963468" y="5359031"/>
            <a:ext cx="67108" cy="10439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6169337" y="5536126"/>
            <a:ext cx="67108" cy="10439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6247638" y="5536126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6885167" y="5536127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6963468" y="5536126"/>
            <a:ext cx="67108" cy="10439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6169337" y="5711352"/>
            <a:ext cx="67108" cy="10439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6247638" y="5711352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6885167" y="5711352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6963468" y="5711352"/>
            <a:ext cx="67108" cy="10439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6169336" y="5888448"/>
            <a:ext cx="68973" cy="1006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6247638" y="5888447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6885167" y="5888448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6963468" y="5888447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6169337" y="6065543"/>
            <a:ext cx="67108" cy="10439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6247638" y="6065543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6885167" y="6065543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6963468" y="6065543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6169337" y="6242639"/>
            <a:ext cx="67108" cy="10439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6247638" y="6242639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6885167" y="6242639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6963468" y="6242639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6128327" y="6419724"/>
            <a:ext cx="44739" cy="1006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6206629" y="6419724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6284918" y="6419724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6885167" y="6419724"/>
            <a:ext cx="67108" cy="1006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6963468" y="6419724"/>
            <a:ext cx="67108" cy="1043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graphicFrame>
        <p:nvGraphicFramePr>
          <p:cNvPr id="70" name="object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220123"/>
              </p:ext>
            </p:extLst>
          </p:nvPr>
        </p:nvGraphicFramePr>
        <p:xfrm>
          <a:off x="5872203" y="4432566"/>
          <a:ext cx="1431647" cy="2120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6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4763">
                      <a:solidFill>
                        <a:srgbClr val="000000"/>
                      </a:solidFill>
                      <a:prstDash val="solid"/>
                    </a:lnL>
                    <a:lnR w="14763">
                      <a:solidFill>
                        <a:srgbClr val="000000"/>
                      </a:solidFill>
                      <a:prstDash val="solid"/>
                    </a:lnR>
                    <a:lnT w="14763">
                      <a:solidFill>
                        <a:srgbClr val="000000"/>
                      </a:solidFill>
                      <a:prstDash val="solid"/>
                    </a:lnT>
                    <a:lnB w="147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4763">
                      <a:solidFill>
                        <a:srgbClr val="000000"/>
                      </a:solidFill>
                      <a:prstDash val="solid"/>
                    </a:lnL>
                    <a:lnR w="14763">
                      <a:solidFill>
                        <a:srgbClr val="000000"/>
                      </a:solidFill>
                      <a:prstDash val="solid"/>
                    </a:lnR>
                    <a:lnT w="14763">
                      <a:solidFill>
                        <a:srgbClr val="000000"/>
                      </a:solidFill>
                      <a:prstDash val="solid"/>
                    </a:lnT>
                    <a:lnB w="14763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4763">
                      <a:solidFill>
                        <a:srgbClr val="000000"/>
                      </a:solidFill>
                      <a:prstDash val="solid"/>
                    </a:lnL>
                    <a:lnR w="14763">
                      <a:solidFill>
                        <a:srgbClr val="000000"/>
                      </a:solidFill>
                      <a:prstDash val="solid"/>
                    </a:lnR>
                    <a:lnT w="14763">
                      <a:solidFill>
                        <a:srgbClr val="000000"/>
                      </a:solidFill>
                      <a:prstDash val="solid"/>
                    </a:lnT>
                    <a:lnB w="14763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4763">
                      <a:solidFill>
                        <a:srgbClr val="000000"/>
                      </a:solidFill>
                      <a:prstDash val="solid"/>
                    </a:lnL>
                    <a:lnR w="14763">
                      <a:solidFill>
                        <a:srgbClr val="000000"/>
                      </a:solidFill>
                      <a:prstDash val="solid"/>
                    </a:lnR>
                    <a:lnT w="14763">
                      <a:solidFill>
                        <a:srgbClr val="000000"/>
                      </a:solidFill>
                      <a:prstDash val="solid"/>
                    </a:lnT>
                    <a:lnB w="14763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" name="object 71"/>
          <p:cNvSpPr/>
          <p:nvPr/>
        </p:nvSpPr>
        <p:spPr>
          <a:xfrm>
            <a:off x="1868031" y="4432554"/>
            <a:ext cx="3926032" cy="2109932"/>
          </a:xfrm>
          <a:custGeom>
            <a:avLst/>
            <a:gdLst/>
            <a:ahLst/>
            <a:cxnLst/>
            <a:rect l="l" t="t" r="r" b="b"/>
            <a:pathLst>
              <a:path w="4318635" h="2320925">
                <a:moveTo>
                  <a:pt x="0" y="0"/>
                </a:moveTo>
                <a:lnTo>
                  <a:pt x="0" y="2320404"/>
                </a:lnTo>
                <a:lnTo>
                  <a:pt x="4318457" y="2320404"/>
                </a:lnTo>
                <a:lnTo>
                  <a:pt x="431845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2539122" y="4707706"/>
            <a:ext cx="3091873" cy="1154545"/>
          </a:xfrm>
          <a:custGeom>
            <a:avLst/>
            <a:gdLst/>
            <a:ahLst/>
            <a:cxnLst/>
            <a:rect l="l" t="t" r="r" b="b"/>
            <a:pathLst>
              <a:path w="3401060" h="1270000">
                <a:moveTo>
                  <a:pt x="0" y="0"/>
                </a:moveTo>
                <a:lnTo>
                  <a:pt x="0" y="1269702"/>
                </a:lnTo>
                <a:lnTo>
                  <a:pt x="3400628" y="1269702"/>
                </a:lnTo>
                <a:lnTo>
                  <a:pt x="3400628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2539122" y="5696446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2539122" y="5533148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2539122" y="5367609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2539122" y="5202070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2539122" y="5036543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2539122" y="4873244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2539122" y="4707705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2539122" y="4707706"/>
            <a:ext cx="3091873" cy="1154545"/>
          </a:xfrm>
          <a:custGeom>
            <a:avLst/>
            <a:gdLst/>
            <a:ahLst/>
            <a:cxnLst/>
            <a:rect l="l" t="t" r="r" b="b"/>
            <a:pathLst>
              <a:path w="3401060" h="1270000">
                <a:moveTo>
                  <a:pt x="0" y="0"/>
                </a:moveTo>
                <a:lnTo>
                  <a:pt x="0" y="1269702"/>
                </a:lnTo>
                <a:lnTo>
                  <a:pt x="3400628" y="1269702"/>
                </a:lnTo>
                <a:lnTo>
                  <a:pt x="3400628" y="0"/>
                </a:lnTo>
                <a:lnTo>
                  <a:pt x="0" y="0"/>
                </a:lnTo>
                <a:close/>
              </a:path>
            </a:pathLst>
          </a:custGeom>
          <a:ln w="14764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2539122" y="4707706"/>
            <a:ext cx="0" cy="1154545"/>
          </a:xfrm>
          <a:custGeom>
            <a:avLst/>
            <a:gdLst/>
            <a:ahLst/>
            <a:cxnLst/>
            <a:rect l="l" t="t" r="r" b="b"/>
            <a:pathLst>
              <a:path h="1270000">
                <a:moveTo>
                  <a:pt x="0" y="0"/>
                </a:moveTo>
                <a:lnTo>
                  <a:pt x="0" y="126969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2498863" y="5861974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2498863" y="5696446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2498863" y="5533148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/>
          <p:nvPr/>
        </p:nvSpPr>
        <p:spPr>
          <a:xfrm>
            <a:off x="2498863" y="5367609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6" name="object 86"/>
          <p:cNvSpPr/>
          <p:nvPr/>
        </p:nvSpPr>
        <p:spPr>
          <a:xfrm>
            <a:off x="2498863" y="5202070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7" name="object 87"/>
          <p:cNvSpPr/>
          <p:nvPr/>
        </p:nvSpPr>
        <p:spPr>
          <a:xfrm>
            <a:off x="2498863" y="5036543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2498863" y="4873244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2498863" y="4707705"/>
            <a:ext cx="40409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28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0" name="object 90"/>
          <p:cNvSpPr/>
          <p:nvPr/>
        </p:nvSpPr>
        <p:spPr>
          <a:xfrm>
            <a:off x="2539122" y="5861974"/>
            <a:ext cx="3091873" cy="0"/>
          </a:xfrm>
          <a:custGeom>
            <a:avLst/>
            <a:gdLst/>
            <a:ahLst/>
            <a:cxnLst/>
            <a:rect l="l" t="t" r="r" b="b"/>
            <a:pathLst>
              <a:path w="3401060">
                <a:moveTo>
                  <a:pt x="0" y="0"/>
                </a:moveTo>
                <a:lnTo>
                  <a:pt x="340062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2539122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2" name="object 92"/>
          <p:cNvSpPr/>
          <p:nvPr/>
        </p:nvSpPr>
        <p:spPr>
          <a:xfrm>
            <a:off x="2820981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3" name="object 93"/>
          <p:cNvSpPr/>
          <p:nvPr/>
        </p:nvSpPr>
        <p:spPr>
          <a:xfrm>
            <a:off x="3100601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4" name="object 94"/>
          <p:cNvSpPr/>
          <p:nvPr/>
        </p:nvSpPr>
        <p:spPr>
          <a:xfrm>
            <a:off x="3382460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5" name="object 95"/>
          <p:cNvSpPr/>
          <p:nvPr/>
        </p:nvSpPr>
        <p:spPr>
          <a:xfrm>
            <a:off x="3664319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6" name="object 96"/>
          <p:cNvSpPr/>
          <p:nvPr/>
        </p:nvSpPr>
        <p:spPr>
          <a:xfrm>
            <a:off x="3943938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7" name="object 97"/>
          <p:cNvSpPr/>
          <p:nvPr/>
        </p:nvSpPr>
        <p:spPr>
          <a:xfrm>
            <a:off x="4225797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8" name="object 98"/>
          <p:cNvSpPr/>
          <p:nvPr/>
        </p:nvSpPr>
        <p:spPr>
          <a:xfrm>
            <a:off x="4505417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9" name="object 99"/>
          <p:cNvSpPr/>
          <p:nvPr/>
        </p:nvSpPr>
        <p:spPr>
          <a:xfrm>
            <a:off x="4787276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0" name="object 100"/>
          <p:cNvSpPr/>
          <p:nvPr/>
        </p:nvSpPr>
        <p:spPr>
          <a:xfrm>
            <a:off x="5069135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1" name="object 101"/>
          <p:cNvSpPr/>
          <p:nvPr/>
        </p:nvSpPr>
        <p:spPr>
          <a:xfrm>
            <a:off x="5348744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5630603" y="5861974"/>
            <a:ext cx="0" cy="35791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3937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3" name="object 103"/>
          <p:cNvSpPr/>
          <p:nvPr/>
        </p:nvSpPr>
        <p:spPr>
          <a:xfrm>
            <a:off x="2680047" y="4763632"/>
            <a:ext cx="279977" cy="0"/>
          </a:xfrm>
          <a:custGeom>
            <a:avLst/>
            <a:gdLst/>
            <a:ahLst/>
            <a:cxnLst/>
            <a:rect l="l" t="t" r="r" b="b"/>
            <a:pathLst>
              <a:path w="307975">
                <a:moveTo>
                  <a:pt x="0" y="0"/>
                </a:moveTo>
                <a:lnTo>
                  <a:pt x="307594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4" name="object 104"/>
          <p:cNvSpPr/>
          <p:nvPr/>
        </p:nvSpPr>
        <p:spPr>
          <a:xfrm>
            <a:off x="2959678" y="4763632"/>
            <a:ext cx="282286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045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5" name="object 105"/>
          <p:cNvSpPr/>
          <p:nvPr/>
        </p:nvSpPr>
        <p:spPr>
          <a:xfrm>
            <a:off x="3241537" y="4763632"/>
            <a:ext cx="282286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032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6" name="object 106"/>
          <p:cNvSpPr/>
          <p:nvPr/>
        </p:nvSpPr>
        <p:spPr>
          <a:xfrm>
            <a:off x="3523384" y="4763632"/>
            <a:ext cx="279977" cy="273050"/>
          </a:xfrm>
          <a:custGeom>
            <a:avLst/>
            <a:gdLst/>
            <a:ahLst/>
            <a:cxnLst/>
            <a:rect l="l" t="t" r="r" b="b"/>
            <a:pathLst>
              <a:path w="307975" h="300354">
                <a:moveTo>
                  <a:pt x="0" y="0"/>
                </a:moveTo>
                <a:lnTo>
                  <a:pt x="307594" y="300202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7" name="object 107"/>
          <p:cNvSpPr/>
          <p:nvPr/>
        </p:nvSpPr>
        <p:spPr>
          <a:xfrm>
            <a:off x="3803015" y="5036543"/>
            <a:ext cx="282286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032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8" name="object 108"/>
          <p:cNvSpPr/>
          <p:nvPr/>
        </p:nvSpPr>
        <p:spPr>
          <a:xfrm>
            <a:off x="4084862" y="5036543"/>
            <a:ext cx="282286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045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9" name="object 109"/>
          <p:cNvSpPr/>
          <p:nvPr/>
        </p:nvSpPr>
        <p:spPr>
          <a:xfrm>
            <a:off x="4366722" y="5036543"/>
            <a:ext cx="279977" cy="165677"/>
          </a:xfrm>
          <a:custGeom>
            <a:avLst/>
            <a:gdLst/>
            <a:ahLst/>
            <a:cxnLst/>
            <a:rect l="l" t="t" r="r" b="b"/>
            <a:pathLst>
              <a:path w="307975" h="182245">
                <a:moveTo>
                  <a:pt x="0" y="0"/>
                </a:moveTo>
                <a:lnTo>
                  <a:pt x="307581" y="182079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0" name="object 110"/>
          <p:cNvSpPr/>
          <p:nvPr/>
        </p:nvSpPr>
        <p:spPr>
          <a:xfrm>
            <a:off x="4646342" y="5202070"/>
            <a:ext cx="282286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045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1" name="object 111"/>
          <p:cNvSpPr/>
          <p:nvPr/>
        </p:nvSpPr>
        <p:spPr>
          <a:xfrm>
            <a:off x="4928201" y="5202070"/>
            <a:ext cx="282286" cy="0"/>
          </a:xfrm>
          <a:custGeom>
            <a:avLst/>
            <a:gdLst/>
            <a:ahLst/>
            <a:cxnLst/>
            <a:rect l="l" t="t" r="r" b="b"/>
            <a:pathLst>
              <a:path w="310514">
                <a:moveTo>
                  <a:pt x="0" y="0"/>
                </a:moveTo>
                <a:lnTo>
                  <a:pt x="310045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2" name="object 112"/>
          <p:cNvSpPr/>
          <p:nvPr/>
        </p:nvSpPr>
        <p:spPr>
          <a:xfrm>
            <a:off x="5210060" y="5202070"/>
            <a:ext cx="279977" cy="0"/>
          </a:xfrm>
          <a:custGeom>
            <a:avLst/>
            <a:gdLst/>
            <a:ahLst/>
            <a:cxnLst/>
            <a:rect l="l" t="t" r="r" b="b"/>
            <a:pathLst>
              <a:path w="307975">
                <a:moveTo>
                  <a:pt x="0" y="0"/>
                </a:moveTo>
                <a:lnTo>
                  <a:pt x="307581" y="0"/>
                </a:lnTo>
              </a:path>
            </a:pathLst>
          </a:custGeom>
          <a:ln w="2952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3" name="object 113"/>
          <p:cNvSpPr/>
          <p:nvPr/>
        </p:nvSpPr>
        <p:spPr>
          <a:xfrm>
            <a:off x="2630839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4" h="106045">
                <a:moveTo>
                  <a:pt x="105816" y="51676"/>
                </a:moveTo>
                <a:lnTo>
                  <a:pt x="101509" y="31144"/>
                </a:lnTo>
                <a:lnTo>
                  <a:pt x="89819" y="14765"/>
                </a:lnTo>
                <a:lnTo>
                  <a:pt x="72592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4" name="object 114"/>
          <p:cNvSpPr/>
          <p:nvPr/>
        </p:nvSpPr>
        <p:spPr>
          <a:xfrm>
            <a:off x="2630839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4" h="106045">
                <a:moveTo>
                  <a:pt x="105816" y="51676"/>
                </a:moveTo>
                <a:lnTo>
                  <a:pt x="101509" y="31144"/>
                </a:lnTo>
                <a:lnTo>
                  <a:pt x="89819" y="14765"/>
                </a:lnTo>
                <a:lnTo>
                  <a:pt x="72592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5" name="object 115"/>
          <p:cNvSpPr/>
          <p:nvPr/>
        </p:nvSpPr>
        <p:spPr>
          <a:xfrm>
            <a:off x="2910458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4" h="106045">
                <a:moveTo>
                  <a:pt x="14765" y="89812"/>
                </a:move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close/>
              </a:path>
              <a:path w="106044" h="106045">
                <a:moveTo>
                  <a:pt x="51676" y="105803"/>
                </a:moveTo>
                <a:lnTo>
                  <a:pt x="51676" y="0"/>
                </a:lnTo>
                <a:lnTo>
                  <a:pt x="31144" y="3922"/>
                </a:lnTo>
                <a:lnTo>
                  <a:pt x="31144" y="101498"/>
                </a:lnTo>
                <a:lnTo>
                  <a:pt x="51676" y="105803"/>
                </a:lnTo>
                <a:close/>
              </a:path>
              <a:path w="106044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6" name="object 116"/>
          <p:cNvSpPr/>
          <p:nvPr/>
        </p:nvSpPr>
        <p:spPr>
          <a:xfrm>
            <a:off x="2910458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4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7" name="object 117"/>
          <p:cNvSpPr/>
          <p:nvPr/>
        </p:nvSpPr>
        <p:spPr>
          <a:xfrm>
            <a:off x="3192318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8" name="object 118"/>
          <p:cNvSpPr/>
          <p:nvPr/>
        </p:nvSpPr>
        <p:spPr>
          <a:xfrm>
            <a:off x="3192318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9" name="object 119"/>
          <p:cNvSpPr/>
          <p:nvPr/>
        </p:nvSpPr>
        <p:spPr>
          <a:xfrm>
            <a:off x="3474178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51676" y="105803"/>
                </a:move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close/>
              </a:path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0" name="object 120"/>
          <p:cNvSpPr/>
          <p:nvPr/>
        </p:nvSpPr>
        <p:spPr>
          <a:xfrm>
            <a:off x="3474178" y="471441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1" name="object 121"/>
          <p:cNvSpPr/>
          <p:nvPr/>
        </p:nvSpPr>
        <p:spPr>
          <a:xfrm>
            <a:off x="3753797" y="4987325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4765" y="89812"/>
                </a:move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close/>
              </a:path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2" name="object 122"/>
          <p:cNvSpPr/>
          <p:nvPr/>
        </p:nvSpPr>
        <p:spPr>
          <a:xfrm>
            <a:off x="3753797" y="4987325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3" name="object 123"/>
          <p:cNvSpPr/>
          <p:nvPr/>
        </p:nvSpPr>
        <p:spPr>
          <a:xfrm>
            <a:off x="4035656" y="4987325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4" name="object 124"/>
          <p:cNvSpPr/>
          <p:nvPr/>
        </p:nvSpPr>
        <p:spPr>
          <a:xfrm>
            <a:off x="4035656" y="4987325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8" y="31144"/>
                </a:lnTo>
                <a:lnTo>
                  <a:pt x="89812" y="14765"/>
                </a:lnTo>
                <a:lnTo>
                  <a:pt x="72590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0" y="101498"/>
                </a:lnTo>
                <a:lnTo>
                  <a:pt x="89812" y="89812"/>
                </a:lnTo>
                <a:lnTo>
                  <a:pt x="101498" y="72590"/>
                </a:lnTo>
                <a:lnTo>
                  <a:pt x="105803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5" name="object 125"/>
          <p:cNvSpPr/>
          <p:nvPr/>
        </p:nvSpPr>
        <p:spPr>
          <a:xfrm>
            <a:off x="4317503" y="4987325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4765" y="89812"/>
                </a:move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close/>
              </a:path>
              <a:path w="106045" h="106045">
                <a:moveTo>
                  <a:pt x="105816" y="51676"/>
                </a:moveTo>
                <a:lnTo>
                  <a:pt x="101509" y="31144"/>
                </a:lnTo>
                <a:lnTo>
                  <a:pt x="89819" y="14765"/>
                </a:lnTo>
                <a:lnTo>
                  <a:pt x="72592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6" name="object 126"/>
          <p:cNvSpPr/>
          <p:nvPr/>
        </p:nvSpPr>
        <p:spPr>
          <a:xfrm>
            <a:off x="4317503" y="4987325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16" y="51676"/>
                </a:moveTo>
                <a:lnTo>
                  <a:pt x="101509" y="31144"/>
                </a:lnTo>
                <a:lnTo>
                  <a:pt x="89819" y="14765"/>
                </a:lnTo>
                <a:lnTo>
                  <a:pt x="72592" y="3922"/>
                </a:lnTo>
                <a:lnTo>
                  <a:pt x="51676" y="0"/>
                </a:lnTo>
                <a:lnTo>
                  <a:pt x="31144" y="3922"/>
                </a:lnTo>
                <a:lnTo>
                  <a:pt x="14765" y="14765"/>
                </a:lnTo>
                <a:lnTo>
                  <a:pt x="3922" y="31144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7" name="object 127"/>
          <p:cNvSpPr/>
          <p:nvPr/>
        </p:nvSpPr>
        <p:spPr>
          <a:xfrm>
            <a:off x="4597134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4758" y="89812"/>
                </a:moveTo>
                <a:lnTo>
                  <a:pt x="14758" y="14760"/>
                </a:lnTo>
                <a:lnTo>
                  <a:pt x="3920" y="31139"/>
                </a:lnTo>
                <a:lnTo>
                  <a:pt x="0" y="51676"/>
                </a:lnTo>
                <a:lnTo>
                  <a:pt x="3920" y="72590"/>
                </a:lnTo>
                <a:lnTo>
                  <a:pt x="14758" y="89812"/>
                </a:lnTo>
                <a:close/>
              </a:path>
              <a:path w="106045" h="106045">
                <a:moveTo>
                  <a:pt x="51663" y="105803"/>
                </a:moveTo>
                <a:lnTo>
                  <a:pt x="51663" y="0"/>
                </a:lnTo>
                <a:lnTo>
                  <a:pt x="31134" y="3920"/>
                </a:lnTo>
                <a:lnTo>
                  <a:pt x="31134" y="101498"/>
                </a:lnTo>
                <a:lnTo>
                  <a:pt x="51663" y="105803"/>
                </a:lnTo>
                <a:close/>
              </a:path>
              <a:path w="106045" h="106045">
                <a:moveTo>
                  <a:pt x="105803" y="51676"/>
                </a:moveTo>
                <a:lnTo>
                  <a:pt x="101496" y="31139"/>
                </a:lnTo>
                <a:lnTo>
                  <a:pt x="101496" y="72590"/>
                </a:lnTo>
                <a:lnTo>
                  <a:pt x="105803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8" name="object 128"/>
          <p:cNvSpPr/>
          <p:nvPr/>
        </p:nvSpPr>
        <p:spPr>
          <a:xfrm>
            <a:off x="4597134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03" y="51676"/>
                </a:moveTo>
                <a:lnTo>
                  <a:pt x="101496" y="31139"/>
                </a:lnTo>
                <a:lnTo>
                  <a:pt x="89806" y="14760"/>
                </a:lnTo>
                <a:lnTo>
                  <a:pt x="72579" y="3920"/>
                </a:lnTo>
                <a:lnTo>
                  <a:pt x="51663" y="0"/>
                </a:lnTo>
                <a:lnTo>
                  <a:pt x="31134" y="3920"/>
                </a:lnTo>
                <a:lnTo>
                  <a:pt x="14758" y="14760"/>
                </a:lnTo>
                <a:lnTo>
                  <a:pt x="3920" y="31139"/>
                </a:lnTo>
                <a:lnTo>
                  <a:pt x="0" y="51676"/>
                </a:lnTo>
                <a:lnTo>
                  <a:pt x="3920" y="72590"/>
                </a:lnTo>
                <a:lnTo>
                  <a:pt x="14758" y="89812"/>
                </a:lnTo>
                <a:lnTo>
                  <a:pt x="31134" y="101498"/>
                </a:lnTo>
                <a:lnTo>
                  <a:pt x="51663" y="105803"/>
                </a:lnTo>
                <a:lnTo>
                  <a:pt x="72579" y="101498"/>
                </a:lnTo>
                <a:lnTo>
                  <a:pt x="89806" y="89812"/>
                </a:lnTo>
                <a:lnTo>
                  <a:pt x="101496" y="72590"/>
                </a:lnTo>
                <a:lnTo>
                  <a:pt x="105803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9" name="object 129"/>
          <p:cNvSpPr/>
          <p:nvPr/>
        </p:nvSpPr>
        <p:spPr>
          <a:xfrm>
            <a:off x="4878982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16" y="51676"/>
                </a:moveTo>
                <a:lnTo>
                  <a:pt x="101509" y="31139"/>
                </a:lnTo>
                <a:lnTo>
                  <a:pt x="89819" y="14760"/>
                </a:lnTo>
                <a:lnTo>
                  <a:pt x="72592" y="3920"/>
                </a:lnTo>
                <a:lnTo>
                  <a:pt x="51676" y="0"/>
                </a:lnTo>
                <a:lnTo>
                  <a:pt x="31144" y="3920"/>
                </a:lnTo>
                <a:lnTo>
                  <a:pt x="14765" y="14760"/>
                </a:lnTo>
                <a:lnTo>
                  <a:pt x="3922" y="31139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0" name="object 130"/>
          <p:cNvSpPr/>
          <p:nvPr/>
        </p:nvSpPr>
        <p:spPr>
          <a:xfrm>
            <a:off x="4878982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16" y="51676"/>
                </a:moveTo>
                <a:lnTo>
                  <a:pt x="101509" y="31139"/>
                </a:lnTo>
                <a:lnTo>
                  <a:pt x="89819" y="14760"/>
                </a:lnTo>
                <a:lnTo>
                  <a:pt x="72592" y="3920"/>
                </a:lnTo>
                <a:lnTo>
                  <a:pt x="51676" y="0"/>
                </a:lnTo>
                <a:lnTo>
                  <a:pt x="31144" y="3920"/>
                </a:lnTo>
                <a:lnTo>
                  <a:pt x="14765" y="14760"/>
                </a:lnTo>
                <a:lnTo>
                  <a:pt x="3922" y="31139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1" name="object 131"/>
          <p:cNvSpPr/>
          <p:nvPr/>
        </p:nvSpPr>
        <p:spPr>
          <a:xfrm>
            <a:off x="5160841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51676" y="105803"/>
                </a:moveTo>
                <a:lnTo>
                  <a:pt x="51676" y="0"/>
                </a:lnTo>
                <a:lnTo>
                  <a:pt x="31144" y="3920"/>
                </a:lnTo>
                <a:lnTo>
                  <a:pt x="14765" y="14760"/>
                </a:lnTo>
                <a:lnTo>
                  <a:pt x="3922" y="31139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close/>
              </a:path>
              <a:path w="106045" h="106045">
                <a:moveTo>
                  <a:pt x="105816" y="51676"/>
                </a:moveTo>
                <a:lnTo>
                  <a:pt x="101509" y="31139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2" name="object 132"/>
          <p:cNvSpPr/>
          <p:nvPr/>
        </p:nvSpPr>
        <p:spPr>
          <a:xfrm>
            <a:off x="5160841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16" y="51676"/>
                </a:moveTo>
                <a:lnTo>
                  <a:pt x="101509" y="31139"/>
                </a:lnTo>
                <a:lnTo>
                  <a:pt x="89819" y="14760"/>
                </a:lnTo>
                <a:lnTo>
                  <a:pt x="72592" y="3920"/>
                </a:lnTo>
                <a:lnTo>
                  <a:pt x="51676" y="0"/>
                </a:lnTo>
                <a:lnTo>
                  <a:pt x="31144" y="3920"/>
                </a:lnTo>
                <a:lnTo>
                  <a:pt x="14765" y="14760"/>
                </a:lnTo>
                <a:lnTo>
                  <a:pt x="3922" y="31139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3" name="object 133"/>
          <p:cNvSpPr/>
          <p:nvPr/>
        </p:nvSpPr>
        <p:spPr>
          <a:xfrm>
            <a:off x="5440460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51676" y="105803"/>
                </a:moveTo>
                <a:lnTo>
                  <a:pt x="51676" y="0"/>
                </a:lnTo>
                <a:lnTo>
                  <a:pt x="31144" y="3920"/>
                </a:lnTo>
                <a:lnTo>
                  <a:pt x="14765" y="14760"/>
                </a:lnTo>
                <a:lnTo>
                  <a:pt x="3922" y="31139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close/>
              </a:path>
              <a:path w="106045" h="106045">
                <a:moveTo>
                  <a:pt x="105816" y="51676"/>
                </a:moveTo>
                <a:lnTo>
                  <a:pt x="101509" y="31139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4" name="object 134"/>
          <p:cNvSpPr/>
          <p:nvPr/>
        </p:nvSpPr>
        <p:spPr>
          <a:xfrm>
            <a:off x="5440460" y="5152864"/>
            <a:ext cx="96405" cy="96405"/>
          </a:xfrm>
          <a:custGeom>
            <a:avLst/>
            <a:gdLst/>
            <a:ahLst/>
            <a:cxnLst/>
            <a:rect l="l" t="t" r="r" b="b"/>
            <a:pathLst>
              <a:path w="106045" h="106045">
                <a:moveTo>
                  <a:pt x="105816" y="51676"/>
                </a:moveTo>
                <a:lnTo>
                  <a:pt x="101509" y="31139"/>
                </a:lnTo>
                <a:lnTo>
                  <a:pt x="89819" y="14760"/>
                </a:lnTo>
                <a:lnTo>
                  <a:pt x="72592" y="3920"/>
                </a:lnTo>
                <a:lnTo>
                  <a:pt x="51676" y="0"/>
                </a:lnTo>
                <a:lnTo>
                  <a:pt x="31144" y="3920"/>
                </a:lnTo>
                <a:lnTo>
                  <a:pt x="14765" y="14760"/>
                </a:lnTo>
                <a:lnTo>
                  <a:pt x="3922" y="31139"/>
                </a:lnTo>
                <a:lnTo>
                  <a:pt x="0" y="51676"/>
                </a:lnTo>
                <a:lnTo>
                  <a:pt x="3922" y="72590"/>
                </a:lnTo>
                <a:lnTo>
                  <a:pt x="14765" y="89812"/>
                </a:lnTo>
                <a:lnTo>
                  <a:pt x="31144" y="101498"/>
                </a:lnTo>
                <a:lnTo>
                  <a:pt x="51676" y="105803"/>
                </a:lnTo>
                <a:lnTo>
                  <a:pt x="72592" y="101498"/>
                </a:lnTo>
                <a:lnTo>
                  <a:pt x="89819" y="89812"/>
                </a:lnTo>
                <a:lnTo>
                  <a:pt x="101509" y="72590"/>
                </a:lnTo>
                <a:lnTo>
                  <a:pt x="105816" y="51676"/>
                </a:lnTo>
                <a:close/>
              </a:path>
            </a:pathLst>
          </a:custGeom>
          <a:ln w="1476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5" name="object 135"/>
          <p:cNvSpPr/>
          <p:nvPr/>
        </p:nvSpPr>
        <p:spPr>
          <a:xfrm>
            <a:off x="2364636" y="5812017"/>
            <a:ext cx="70836" cy="9320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6" name="object 136"/>
          <p:cNvSpPr/>
          <p:nvPr/>
        </p:nvSpPr>
        <p:spPr>
          <a:xfrm>
            <a:off x="2364636" y="5647980"/>
            <a:ext cx="70836" cy="9320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7" name="object 137"/>
          <p:cNvSpPr/>
          <p:nvPr/>
        </p:nvSpPr>
        <p:spPr>
          <a:xfrm>
            <a:off x="2308721" y="5483929"/>
            <a:ext cx="35418" cy="8947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8" name="object 138"/>
          <p:cNvSpPr/>
          <p:nvPr/>
        </p:nvSpPr>
        <p:spPr>
          <a:xfrm>
            <a:off x="2364636" y="5483930"/>
            <a:ext cx="70836" cy="9320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9" name="object 139"/>
          <p:cNvSpPr/>
          <p:nvPr/>
        </p:nvSpPr>
        <p:spPr>
          <a:xfrm>
            <a:off x="2308721" y="5318021"/>
            <a:ext cx="35418" cy="8947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0" name="object 140"/>
          <p:cNvSpPr/>
          <p:nvPr/>
        </p:nvSpPr>
        <p:spPr>
          <a:xfrm>
            <a:off x="2364636" y="5318021"/>
            <a:ext cx="70836" cy="9320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1" name="object 141"/>
          <p:cNvSpPr/>
          <p:nvPr/>
        </p:nvSpPr>
        <p:spPr>
          <a:xfrm>
            <a:off x="2293805" y="5152113"/>
            <a:ext cx="70836" cy="8947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2" name="object 142"/>
          <p:cNvSpPr/>
          <p:nvPr/>
        </p:nvSpPr>
        <p:spPr>
          <a:xfrm>
            <a:off x="2364636" y="5152113"/>
            <a:ext cx="70836" cy="9320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3" name="object 143"/>
          <p:cNvSpPr/>
          <p:nvPr/>
        </p:nvSpPr>
        <p:spPr>
          <a:xfrm>
            <a:off x="2293805" y="4988075"/>
            <a:ext cx="70836" cy="8947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4" name="object 144"/>
          <p:cNvSpPr/>
          <p:nvPr/>
        </p:nvSpPr>
        <p:spPr>
          <a:xfrm>
            <a:off x="2364636" y="4988075"/>
            <a:ext cx="70836" cy="9320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5" name="object 145"/>
          <p:cNvSpPr/>
          <p:nvPr/>
        </p:nvSpPr>
        <p:spPr>
          <a:xfrm>
            <a:off x="2293805" y="4824026"/>
            <a:ext cx="141668" cy="9320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6" name="object 146"/>
          <p:cNvSpPr/>
          <p:nvPr/>
        </p:nvSpPr>
        <p:spPr>
          <a:xfrm>
            <a:off x="2293805" y="4658118"/>
            <a:ext cx="141668" cy="9320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7" name="object 147"/>
          <p:cNvSpPr/>
          <p:nvPr/>
        </p:nvSpPr>
        <p:spPr>
          <a:xfrm>
            <a:off x="2642397" y="5985383"/>
            <a:ext cx="61516" cy="8202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8" name="object 148"/>
          <p:cNvSpPr/>
          <p:nvPr/>
        </p:nvSpPr>
        <p:spPr>
          <a:xfrm>
            <a:off x="2907110" y="5985383"/>
            <a:ext cx="29825" cy="80157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9" name="object 149"/>
          <p:cNvSpPr/>
          <p:nvPr/>
        </p:nvSpPr>
        <p:spPr>
          <a:xfrm>
            <a:off x="2953708" y="5985383"/>
            <a:ext cx="61516" cy="8202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0" name="object 150"/>
          <p:cNvSpPr/>
          <p:nvPr/>
        </p:nvSpPr>
        <p:spPr>
          <a:xfrm>
            <a:off x="3173672" y="5985383"/>
            <a:ext cx="61516" cy="80157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1" name="object 151"/>
          <p:cNvSpPr/>
          <p:nvPr/>
        </p:nvSpPr>
        <p:spPr>
          <a:xfrm>
            <a:off x="3235197" y="5985383"/>
            <a:ext cx="61516" cy="8202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2" name="object 152"/>
          <p:cNvSpPr/>
          <p:nvPr/>
        </p:nvSpPr>
        <p:spPr>
          <a:xfrm>
            <a:off x="3455162" y="5985383"/>
            <a:ext cx="61516" cy="82022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3" name="object 153"/>
          <p:cNvSpPr/>
          <p:nvPr/>
        </p:nvSpPr>
        <p:spPr>
          <a:xfrm>
            <a:off x="3518547" y="5985383"/>
            <a:ext cx="61516" cy="8202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4" name="object 154"/>
          <p:cNvSpPr/>
          <p:nvPr/>
        </p:nvSpPr>
        <p:spPr>
          <a:xfrm>
            <a:off x="3734781" y="5985383"/>
            <a:ext cx="63380" cy="80157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5" name="object 155"/>
          <p:cNvSpPr/>
          <p:nvPr/>
        </p:nvSpPr>
        <p:spPr>
          <a:xfrm>
            <a:off x="3798166" y="5985383"/>
            <a:ext cx="61516" cy="8202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6" name="object 156"/>
          <p:cNvSpPr/>
          <p:nvPr/>
        </p:nvSpPr>
        <p:spPr>
          <a:xfrm>
            <a:off x="4016271" y="5985383"/>
            <a:ext cx="124889" cy="82022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7" name="object 157"/>
          <p:cNvSpPr/>
          <p:nvPr/>
        </p:nvSpPr>
        <p:spPr>
          <a:xfrm>
            <a:off x="4297750" y="5985383"/>
            <a:ext cx="124901" cy="82022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8" name="object 158"/>
          <p:cNvSpPr/>
          <p:nvPr/>
        </p:nvSpPr>
        <p:spPr>
          <a:xfrm>
            <a:off x="4577368" y="5985383"/>
            <a:ext cx="63380" cy="8015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9" name="object 159"/>
          <p:cNvSpPr/>
          <p:nvPr/>
        </p:nvSpPr>
        <p:spPr>
          <a:xfrm>
            <a:off x="4640753" y="5985383"/>
            <a:ext cx="61516" cy="8202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0" name="object 160"/>
          <p:cNvSpPr/>
          <p:nvPr/>
        </p:nvSpPr>
        <p:spPr>
          <a:xfrm>
            <a:off x="4860717" y="5985383"/>
            <a:ext cx="123030" cy="82022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1" name="object 161"/>
          <p:cNvSpPr/>
          <p:nvPr/>
        </p:nvSpPr>
        <p:spPr>
          <a:xfrm>
            <a:off x="5142207" y="5985383"/>
            <a:ext cx="123030" cy="8202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2" name="object 162"/>
          <p:cNvSpPr/>
          <p:nvPr/>
        </p:nvSpPr>
        <p:spPr>
          <a:xfrm>
            <a:off x="5405050" y="5985383"/>
            <a:ext cx="29825" cy="80157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3" name="object 163"/>
          <p:cNvSpPr/>
          <p:nvPr/>
        </p:nvSpPr>
        <p:spPr>
          <a:xfrm>
            <a:off x="5453519" y="5985383"/>
            <a:ext cx="123030" cy="82022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4" name="object 164"/>
          <p:cNvSpPr/>
          <p:nvPr/>
        </p:nvSpPr>
        <p:spPr>
          <a:xfrm>
            <a:off x="3880184" y="6194171"/>
            <a:ext cx="91342" cy="10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5" name="object 165"/>
          <p:cNvSpPr/>
          <p:nvPr/>
        </p:nvSpPr>
        <p:spPr>
          <a:xfrm>
            <a:off x="3980849" y="6218405"/>
            <a:ext cx="70836" cy="8202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6" name="object 166"/>
          <p:cNvSpPr/>
          <p:nvPr/>
        </p:nvSpPr>
        <p:spPr>
          <a:xfrm>
            <a:off x="4059139" y="6218405"/>
            <a:ext cx="68973" cy="8202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7" name="object 167"/>
          <p:cNvSpPr/>
          <p:nvPr/>
        </p:nvSpPr>
        <p:spPr>
          <a:xfrm>
            <a:off x="4137429" y="6194172"/>
            <a:ext cx="145408" cy="10625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8" name="object 168"/>
          <p:cNvSpPr/>
          <p:nvPr/>
        </p:nvSpPr>
        <p:spPr>
          <a:xfrm>
            <a:off x="2088745" y="5455966"/>
            <a:ext cx="109991" cy="136078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9" name="object 169"/>
          <p:cNvSpPr/>
          <p:nvPr/>
        </p:nvSpPr>
        <p:spPr>
          <a:xfrm>
            <a:off x="2118579" y="5377676"/>
            <a:ext cx="83885" cy="70836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0" name="object 170"/>
          <p:cNvSpPr/>
          <p:nvPr/>
        </p:nvSpPr>
        <p:spPr>
          <a:xfrm>
            <a:off x="2088746" y="5265824"/>
            <a:ext cx="113719" cy="104394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1" name="object 171"/>
          <p:cNvSpPr/>
          <p:nvPr/>
        </p:nvSpPr>
        <p:spPr>
          <a:xfrm>
            <a:off x="2088746" y="5148384"/>
            <a:ext cx="113719" cy="104394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2" name="object 172"/>
          <p:cNvSpPr/>
          <p:nvPr/>
        </p:nvSpPr>
        <p:spPr>
          <a:xfrm>
            <a:off x="2118579" y="5057047"/>
            <a:ext cx="83885" cy="7642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3" name="object 173"/>
          <p:cNvSpPr/>
          <p:nvPr/>
        </p:nvSpPr>
        <p:spPr>
          <a:xfrm>
            <a:off x="2118580" y="4975018"/>
            <a:ext cx="80157" cy="67108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4" name="object 174"/>
          <p:cNvSpPr/>
          <p:nvPr/>
        </p:nvSpPr>
        <p:spPr>
          <a:xfrm>
            <a:off x="1868031" y="4432554"/>
            <a:ext cx="3926032" cy="2109932"/>
          </a:xfrm>
          <a:custGeom>
            <a:avLst/>
            <a:gdLst/>
            <a:ahLst/>
            <a:cxnLst/>
            <a:rect l="l" t="t" r="r" b="b"/>
            <a:pathLst>
              <a:path w="4318635" h="2320925">
                <a:moveTo>
                  <a:pt x="0" y="0"/>
                </a:moveTo>
                <a:lnTo>
                  <a:pt x="0" y="2320404"/>
                </a:lnTo>
                <a:lnTo>
                  <a:pt x="4318457" y="2320404"/>
                </a:lnTo>
                <a:lnTo>
                  <a:pt x="431845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6" name="Zástupný symbol pro zápatí 17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31116835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270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5843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8554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91492"/>
            <a:ext cx="7309427" cy="2369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61061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In the </a:t>
            </a:r>
            <a:r>
              <a:rPr sz="2318" spc="-5" dirty="0">
                <a:latin typeface="Arial"/>
                <a:cs typeface="Arial"/>
              </a:rPr>
              <a:t>examples </a:t>
            </a:r>
            <a:r>
              <a:rPr sz="2318" spc="-18" dirty="0">
                <a:latin typeface="Arial"/>
                <a:cs typeface="Arial"/>
              </a:rPr>
              <a:t>above, </a:t>
            </a:r>
            <a:r>
              <a:rPr sz="2318" dirty="0">
                <a:latin typeface="Arial"/>
                <a:cs typeface="Arial"/>
              </a:rPr>
              <a:t>the 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figures 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spc="5" dirty="0">
                <a:latin typeface="Arial"/>
                <a:cs typeface="Arial"/>
              </a:rPr>
              <a:t>been computed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single</a:t>
            </a:r>
            <a:r>
              <a:rPr sz="2318" spc="-23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</a:t>
            </a:r>
            <a:endParaRPr sz="2318" dirty="0">
              <a:latin typeface="Arial"/>
              <a:cs typeface="Arial"/>
            </a:endParaRPr>
          </a:p>
          <a:p>
            <a:pPr marL="11546" marR="201470">
              <a:lnSpc>
                <a:spcPts val="2691"/>
              </a:lnSpc>
              <a:spcBef>
                <a:spcPts val="1127"/>
              </a:spcBef>
            </a:pPr>
            <a:r>
              <a:rPr sz="2318" spc="-27" dirty="0">
                <a:latin typeface="Arial"/>
                <a:cs typeface="Arial"/>
              </a:rPr>
              <a:t>Usually, </a:t>
            </a:r>
            <a:r>
              <a:rPr sz="2318" spc="-32" dirty="0">
                <a:latin typeface="Arial"/>
                <a:cs typeface="Arial"/>
              </a:rPr>
              <a:t>however, </a:t>
            </a:r>
            <a:r>
              <a:rPr sz="2318" spc="-9" dirty="0">
                <a:latin typeface="Arial"/>
                <a:cs typeface="Arial"/>
              </a:rPr>
              <a:t>retrieval </a:t>
            </a:r>
            <a:r>
              <a:rPr sz="2318" spc="5" dirty="0">
                <a:latin typeface="Arial"/>
                <a:cs typeface="Arial"/>
              </a:rPr>
              <a:t>algorithms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evaluated </a:t>
            </a:r>
            <a:r>
              <a:rPr sz="2318" spc="-18" dirty="0">
                <a:latin typeface="Arial"/>
                <a:cs typeface="Arial"/>
              </a:rPr>
              <a:t>by  </a:t>
            </a:r>
            <a:r>
              <a:rPr sz="2318" spc="5" dirty="0">
                <a:latin typeface="Arial"/>
                <a:cs typeface="Arial"/>
              </a:rPr>
              <a:t>running them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18" dirty="0">
                <a:latin typeface="Arial"/>
                <a:cs typeface="Arial"/>
              </a:rPr>
              <a:t>several </a:t>
            </a:r>
            <a:r>
              <a:rPr sz="2318" dirty="0">
                <a:latin typeface="Arial"/>
                <a:cs typeface="Arial"/>
              </a:rPr>
              <a:t>distinct test</a:t>
            </a:r>
            <a:r>
              <a:rPr sz="2318" spc="32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</a:t>
            </a:r>
            <a:endParaRPr sz="2318" dirty="0">
              <a:latin typeface="Arial"/>
              <a:cs typeface="Arial"/>
            </a:endParaRPr>
          </a:p>
          <a:p>
            <a:pPr marL="11546" marR="4618">
              <a:lnSpc>
                <a:spcPct val="102000"/>
              </a:lnSpc>
              <a:spcBef>
                <a:spcPts val="904"/>
              </a:spcBef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14" dirty="0">
                <a:latin typeface="Arial"/>
                <a:cs typeface="Arial"/>
              </a:rPr>
              <a:t>evaluate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9" dirty="0">
                <a:latin typeface="Arial"/>
                <a:cs typeface="Arial"/>
              </a:rPr>
              <a:t>retrieval </a:t>
            </a:r>
            <a:r>
              <a:rPr sz="2318" dirty="0">
                <a:latin typeface="Arial"/>
                <a:cs typeface="Arial"/>
              </a:rPr>
              <a:t>performance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227" i="1" spc="-55" dirty="0">
                <a:latin typeface="Georgia"/>
                <a:cs typeface="Georgia"/>
              </a:rPr>
              <a:t>N</a:t>
            </a:r>
            <a:r>
              <a:rPr sz="2523" i="1" spc="-81" baseline="-10510" dirty="0">
                <a:latin typeface="Bookman Old Style"/>
                <a:cs typeface="Bookman Old Style"/>
              </a:rPr>
              <a:t>q </a:t>
            </a:r>
            <a:r>
              <a:rPr lang="en-US" sz="2523" i="1" spc="-81" baseline="-10510" dirty="0">
                <a:latin typeface="Bookman Old Style"/>
                <a:cs typeface="Bookman Old Style"/>
              </a:rPr>
              <a:t> </a:t>
            </a:r>
            <a:r>
              <a:rPr sz="2318" dirty="0">
                <a:latin typeface="Arial"/>
                <a:cs typeface="Arial"/>
              </a:rPr>
              <a:t>queries, </a:t>
            </a:r>
            <a:r>
              <a:rPr sz="2318" spc="-9" dirty="0">
                <a:latin typeface="Arial"/>
                <a:cs typeface="Arial"/>
              </a:rPr>
              <a:t>we 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dirty="0">
                <a:latin typeface="Arial"/>
                <a:cs typeface="Arial"/>
              </a:rPr>
              <a:t>the precision </a:t>
            </a:r>
            <a:r>
              <a:rPr sz="2318" spc="5" dirty="0">
                <a:latin typeface="Arial"/>
                <a:cs typeface="Arial"/>
              </a:rPr>
              <a:t>at each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-23" dirty="0">
                <a:latin typeface="Arial"/>
                <a:cs typeface="Arial"/>
              </a:rPr>
              <a:t>level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14" dirty="0">
                <a:latin typeface="Arial"/>
                <a:cs typeface="Arial"/>
              </a:rPr>
              <a:t> follows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24399" y="531474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1286786" y="586047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1596136" y="5821853"/>
            <a:ext cx="187036" cy="96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1286786" y="625948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 txBox="1"/>
          <p:nvPr/>
        </p:nvSpPr>
        <p:spPr>
          <a:xfrm>
            <a:off x="1189874" y="5251600"/>
            <a:ext cx="6254173" cy="122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where</a:t>
            </a:r>
            <a:endParaRPr sz="2318">
              <a:latin typeface="Arial"/>
              <a:cs typeface="Arial"/>
            </a:endParaRPr>
          </a:p>
          <a:p>
            <a:pPr marL="405827">
              <a:spcBef>
                <a:spcPts val="1436"/>
              </a:spcBef>
            </a:pPr>
            <a:r>
              <a:rPr sz="1864" i="1" spc="-41" dirty="0">
                <a:latin typeface="Arial"/>
                <a:cs typeface="Arial"/>
              </a:rPr>
              <a:t>P</a:t>
            </a:r>
            <a:r>
              <a:rPr sz="1864" i="1" spc="-264" dirty="0">
                <a:latin typeface="Arial"/>
                <a:cs typeface="Arial"/>
              </a:rPr>
              <a:t> </a:t>
            </a:r>
            <a:r>
              <a:rPr sz="1864" spc="191" dirty="0">
                <a:latin typeface="Tahoma"/>
                <a:cs typeface="Tahoma"/>
              </a:rPr>
              <a:t>(</a:t>
            </a:r>
            <a:r>
              <a:rPr sz="1864" i="1" spc="191" dirty="0">
                <a:latin typeface="Arial"/>
                <a:cs typeface="Arial"/>
              </a:rPr>
              <a:t>r</a:t>
            </a:r>
            <a:r>
              <a:rPr sz="1977" i="1" spc="286" baseline="-11494" dirty="0">
                <a:latin typeface="Arial"/>
                <a:cs typeface="Arial"/>
              </a:rPr>
              <a:t>j</a:t>
            </a:r>
            <a:r>
              <a:rPr sz="1977" i="1" spc="-306" baseline="-11494" dirty="0">
                <a:latin typeface="Arial"/>
                <a:cs typeface="Arial"/>
              </a:rPr>
              <a:t> </a:t>
            </a:r>
            <a:r>
              <a:rPr sz="1864" spc="14" dirty="0">
                <a:latin typeface="Tahoma"/>
                <a:cs typeface="Tahoma"/>
              </a:rPr>
              <a:t>)</a:t>
            </a:r>
            <a:r>
              <a:rPr sz="1864" spc="-59" dirty="0">
                <a:latin typeface="Tahoma"/>
                <a:cs typeface="Tahoma"/>
              </a:rPr>
              <a:t> </a:t>
            </a:r>
            <a:r>
              <a:rPr sz="1864" dirty="0">
                <a:latin typeface="Arial"/>
                <a:cs typeface="Arial"/>
              </a:rPr>
              <a:t>is</a:t>
            </a:r>
            <a:r>
              <a:rPr sz="1864" spc="5" dirty="0">
                <a:latin typeface="Arial"/>
                <a:cs typeface="Arial"/>
              </a:rPr>
              <a:t> the </a:t>
            </a:r>
            <a:r>
              <a:rPr sz="1864" spc="-9" dirty="0">
                <a:latin typeface="Arial"/>
                <a:cs typeface="Arial"/>
              </a:rPr>
              <a:t>average</a:t>
            </a:r>
            <a:r>
              <a:rPr sz="1864" spc="-14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precision</a:t>
            </a:r>
            <a:r>
              <a:rPr sz="1864" spc="5" dirty="0">
                <a:latin typeface="Arial"/>
                <a:cs typeface="Arial"/>
              </a:rPr>
              <a:t> at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recall </a:t>
            </a:r>
            <a:r>
              <a:rPr sz="1864" spc="-18" dirty="0">
                <a:latin typeface="Arial"/>
                <a:cs typeface="Arial"/>
              </a:rPr>
              <a:t>level </a:t>
            </a:r>
            <a:r>
              <a:rPr sz="1864" i="1" spc="277" dirty="0">
                <a:latin typeface="Arial"/>
                <a:cs typeface="Arial"/>
              </a:rPr>
              <a:t>r</a:t>
            </a:r>
            <a:r>
              <a:rPr sz="1977" i="1" spc="415" baseline="-11494" dirty="0">
                <a:latin typeface="Arial"/>
                <a:cs typeface="Arial"/>
              </a:rPr>
              <a:t>j</a:t>
            </a:r>
            <a:endParaRPr sz="1977" baseline="-11494">
              <a:latin typeface="Arial"/>
              <a:cs typeface="Arial"/>
            </a:endParaRPr>
          </a:p>
          <a:p>
            <a:pPr marL="405827">
              <a:spcBef>
                <a:spcPts val="904"/>
              </a:spcBef>
            </a:pPr>
            <a:r>
              <a:rPr sz="1864" i="1" spc="173" dirty="0">
                <a:latin typeface="Arial"/>
                <a:cs typeface="Arial"/>
              </a:rPr>
              <a:t>P</a:t>
            </a:r>
            <a:r>
              <a:rPr sz="1977" i="1" spc="258" baseline="-11494" dirty="0">
                <a:latin typeface="Arial"/>
                <a:cs typeface="Arial"/>
              </a:rPr>
              <a:t>i</a:t>
            </a:r>
            <a:r>
              <a:rPr sz="1864" spc="173" dirty="0">
                <a:latin typeface="Tahoma"/>
                <a:cs typeface="Tahoma"/>
              </a:rPr>
              <a:t>(</a:t>
            </a:r>
            <a:r>
              <a:rPr sz="1864" i="1" spc="173" dirty="0">
                <a:latin typeface="Arial"/>
                <a:cs typeface="Arial"/>
              </a:rPr>
              <a:t>r</a:t>
            </a:r>
            <a:r>
              <a:rPr sz="1977" i="1" spc="258" baseline="-11494" dirty="0">
                <a:latin typeface="Arial"/>
                <a:cs typeface="Arial"/>
              </a:rPr>
              <a:t>j </a:t>
            </a:r>
            <a:r>
              <a:rPr sz="1864" spc="14" dirty="0">
                <a:latin typeface="Tahoma"/>
                <a:cs typeface="Tahoma"/>
              </a:rPr>
              <a:t>)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precision </a:t>
            </a:r>
            <a:r>
              <a:rPr sz="1864" spc="5" dirty="0">
                <a:latin typeface="Arial"/>
                <a:cs typeface="Arial"/>
              </a:rPr>
              <a:t>at </a:t>
            </a:r>
            <a:r>
              <a:rPr sz="1864" dirty="0">
                <a:latin typeface="Arial"/>
                <a:cs typeface="Arial"/>
              </a:rPr>
              <a:t>recall </a:t>
            </a:r>
            <a:r>
              <a:rPr sz="1864" spc="-18" dirty="0">
                <a:latin typeface="Arial"/>
                <a:cs typeface="Arial"/>
              </a:rPr>
              <a:t>level </a:t>
            </a:r>
            <a:r>
              <a:rPr sz="1864" i="1" spc="277" dirty="0">
                <a:latin typeface="Arial"/>
                <a:cs typeface="Arial"/>
              </a:rPr>
              <a:t>r</a:t>
            </a:r>
            <a:r>
              <a:rPr sz="1977" i="1" spc="415" baseline="-11494" dirty="0">
                <a:latin typeface="Arial"/>
                <a:cs typeface="Arial"/>
              </a:rPr>
              <a:t>j</a:t>
            </a:r>
            <a:r>
              <a:rPr sz="1977" i="1" spc="-205" baseline="-11494" dirty="0">
                <a:latin typeface="Arial"/>
                <a:cs typeface="Arial"/>
              </a:rPr>
              <a:t>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i="1" spc="59" dirty="0">
                <a:latin typeface="Arial"/>
                <a:cs typeface="Arial"/>
              </a:rPr>
              <a:t>i</a:t>
            </a:r>
            <a:r>
              <a:rPr sz="1864" spc="59" dirty="0">
                <a:latin typeface="Arial"/>
                <a:cs typeface="Arial"/>
              </a:rPr>
              <a:t>-th </a:t>
            </a:r>
            <a:r>
              <a:rPr sz="1864" spc="14" dirty="0">
                <a:latin typeface="Arial"/>
                <a:cs typeface="Arial"/>
              </a:rPr>
              <a:t>query</a:t>
            </a:r>
            <a:endParaRPr sz="1864">
              <a:latin typeface="Arial"/>
              <a:cs typeface="Arial"/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1937" y="3813801"/>
            <a:ext cx="3062664" cy="149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98990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354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52332"/>
            <a:ext cx="715760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5" dirty="0">
                <a:latin typeface="Arial"/>
                <a:cs typeface="Arial"/>
              </a:rPr>
              <a:t>illustrate, </a:t>
            </a:r>
            <a:r>
              <a:rPr sz="2318" dirty="0">
                <a:latin typeface="Arial"/>
                <a:cs typeface="Arial"/>
              </a:rPr>
              <a:t>the figure </a:t>
            </a:r>
            <a:r>
              <a:rPr sz="2318" spc="-5" dirty="0">
                <a:latin typeface="Arial"/>
                <a:cs typeface="Arial"/>
              </a:rPr>
              <a:t>below illustrates </a:t>
            </a:r>
            <a:r>
              <a:rPr sz="2318" dirty="0">
                <a:latin typeface="Arial"/>
                <a:cs typeface="Arial"/>
              </a:rPr>
              <a:t>precision-recall  figures </a:t>
            </a:r>
            <a:r>
              <a:rPr sz="2318" spc="-14" dirty="0">
                <a:latin typeface="Arial"/>
                <a:cs typeface="Arial"/>
              </a:rPr>
              <a:t>averaged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2</a:t>
            </a:r>
            <a:endParaRPr sz="2523" baseline="-10510" dirty="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41766" y="2572364"/>
            <a:ext cx="97869" cy="109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6249624" y="2598329"/>
            <a:ext cx="75899" cy="87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6333501" y="2598329"/>
            <a:ext cx="73901" cy="87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6417390" y="2572364"/>
            <a:ext cx="155794" cy="113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6790897" y="2572364"/>
            <a:ext cx="153796" cy="1098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6952684" y="2598329"/>
            <a:ext cx="75899" cy="87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7036573" y="2572364"/>
            <a:ext cx="111852" cy="11384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7162408" y="2572364"/>
            <a:ext cx="111852" cy="1138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7290238" y="2598329"/>
            <a:ext cx="81891" cy="8788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7382117" y="2598329"/>
            <a:ext cx="77896" cy="838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6321517" y="2764111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6982644" y="2764111"/>
            <a:ext cx="71904" cy="1118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7066534" y="2764111"/>
            <a:ext cx="107857" cy="1118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7194364" y="2764111"/>
            <a:ext cx="71904" cy="1118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6281582" y="2951851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6365459" y="2951851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6982644" y="2951851"/>
            <a:ext cx="71904" cy="1118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7066534" y="2951851"/>
            <a:ext cx="107857" cy="11185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7194364" y="2951851"/>
            <a:ext cx="71904" cy="1118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6281581" y="3141601"/>
            <a:ext cx="71904" cy="10785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6365459" y="3141601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6982645" y="3141601"/>
            <a:ext cx="73901" cy="10785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7066534" y="3141601"/>
            <a:ext cx="107857" cy="1118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7194364" y="3141601"/>
            <a:ext cx="71904" cy="1118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6281581" y="3331350"/>
            <a:ext cx="71904" cy="11185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6365459" y="3331350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6982645" y="3331350"/>
            <a:ext cx="131825" cy="10785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7150423" y="3423229"/>
            <a:ext cx="23967" cy="1597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7194364" y="3331350"/>
            <a:ext cx="71904" cy="1118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6281581" y="3521100"/>
            <a:ext cx="73901" cy="10785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6365459" y="3521100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6982644" y="3521100"/>
            <a:ext cx="71904" cy="11185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7066534" y="3521100"/>
            <a:ext cx="107857" cy="10785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7194364" y="3521100"/>
            <a:ext cx="71904" cy="1118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6281581" y="3710849"/>
            <a:ext cx="71904" cy="1118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6365459" y="3710849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6982644" y="3710849"/>
            <a:ext cx="71904" cy="10785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7066534" y="3710849"/>
            <a:ext cx="175767" cy="11185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6281581" y="3898601"/>
            <a:ext cx="71904" cy="11185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6365459" y="3898601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6982645" y="3898601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7066534" y="3898601"/>
            <a:ext cx="107857" cy="10785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7194364" y="3898601"/>
            <a:ext cx="71904" cy="1118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6281581" y="4088351"/>
            <a:ext cx="73901" cy="10785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6365459" y="4088351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7048558" y="4088351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7132446" y="4088351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6281581" y="4278089"/>
            <a:ext cx="71904" cy="11185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6365459" y="4278089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7048558" y="4278089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7132446" y="4278089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6281581" y="4467838"/>
            <a:ext cx="71904" cy="1118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6365459" y="446783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7048558" y="4467838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7132446" y="446783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6237640" y="4657588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6321517" y="465758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6405406" y="465758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7048558" y="4657588"/>
            <a:ext cx="47935" cy="10785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7132446" y="4657588"/>
            <a:ext cx="71904" cy="1118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graphicFrame>
        <p:nvGraphicFramePr>
          <p:cNvPr id="65" name="object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43544"/>
              </p:ext>
            </p:extLst>
          </p:nvPr>
        </p:nvGraphicFramePr>
        <p:xfrm>
          <a:off x="5963204" y="2528422"/>
          <a:ext cx="1533963" cy="2272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3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15">
                      <a:solidFill>
                        <a:srgbClr val="000000"/>
                      </a:solidFill>
                      <a:prstDash val="solid"/>
                    </a:lnL>
                    <a:lnR w="15820">
                      <a:solidFill>
                        <a:srgbClr val="000000"/>
                      </a:solidFill>
                      <a:prstDash val="solid"/>
                    </a:lnR>
                    <a:lnT w="15820">
                      <a:solidFill>
                        <a:srgbClr val="000000"/>
                      </a:solidFill>
                      <a:prstDash val="solid"/>
                    </a:lnT>
                    <a:lnB w="158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20">
                      <a:solidFill>
                        <a:srgbClr val="000000"/>
                      </a:solidFill>
                      <a:prstDash val="solid"/>
                    </a:lnL>
                    <a:lnR w="15815">
                      <a:solidFill>
                        <a:srgbClr val="000000"/>
                      </a:solidFill>
                      <a:prstDash val="solid"/>
                    </a:lnR>
                    <a:lnT w="15820">
                      <a:solidFill>
                        <a:srgbClr val="000000"/>
                      </a:solidFill>
                      <a:prstDash val="solid"/>
                    </a:lnT>
                    <a:lnB w="1581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2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15">
                      <a:solidFill>
                        <a:srgbClr val="000000"/>
                      </a:solidFill>
                      <a:prstDash val="solid"/>
                    </a:lnL>
                    <a:lnR w="15820">
                      <a:solidFill>
                        <a:srgbClr val="000000"/>
                      </a:solidFill>
                      <a:prstDash val="solid"/>
                    </a:lnR>
                    <a:lnT w="15815">
                      <a:solidFill>
                        <a:srgbClr val="000000"/>
                      </a:solidFill>
                      <a:prstDash val="solid"/>
                    </a:lnT>
                    <a:lnB w="1581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5820">
                      <a:solidFill>
                        <a:srgbClr val="000000"/>
                      </a:solidFill>
                      <a:prstDash val="solid"/>
                    </a:lnL>
                    <a:lnR w="15815">
                      <a:solidFill>
                        <a:srgbClr val="000000"/>
                      </a:solidFill>
                      <a:prstDash val="solid"/>
                    </a:lnR>
                    <a:lnT w="15815">
                      <a:solidFill>
                        <a:srgbClr val="000000"/>
                      </a:solidFill>
                      <a:prstDash val="solid"/>
                    </a:lnT>
                    <a:lnB w="1581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object 66"/>
          <p:cNvSpPr/>
          <p:nvPr/>
        </p:nvSpPr>
        <p:spPr>
          <a:xfrm>
            <a:off x="1672902" y="2528422"/>
            <a:ext cx="4206586" cy="2260600"/>
          </a:xfrm>
          <a:custGeom>
            <a:avLst/>
            <a:gdLst/>
            <a:ahLst/>
            <a:cxnLst/>
            <a:rect l="l" t="t" r="r" b="b"/>
            <a:pathLst>
              <a:path w="4627245" h="2486660">
                <a:moveTo>
                  <a:pt x="0" y="0"/>
                </a:moveTo>
                <a:lnTo>
                  <a:pt x="0" y="2486215"/>
                </a:lnTo>
                <a:lnTo>
                  <a:pt x="4627054" y="2486215"/>
                </a:lnTo>
                <a:lnTo>
                  <a:pt x="462705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2391941" y="2823235"/>
            <a:ext cx="3312968" cy="1237095"/>
          </a:xfrm>
          <a:custGeom>
            <a:avLst/>
            <a:gdLst/>
            <a:ahLst/>
            <a:cxnLst/>
            <a:rect l="l" t="t" r="r" b="b"/>
            <a:pathLst>
              <a:path w="3644265" h="1360804">
                <a:moveTo>
                  <a:pt x="0" y="0"/>
                </a:moveTo>
                <a:lnTo>
                  <a:pt x="0" y="1360424"/>
                </a:lnTo>
                <a:lnTo>
                  <a:pt x="3643642" y="1360424"/>
                </a:lnTo>
                <a:lnTo>
                  <a:pt x="3643642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2391941" y="3882622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2391941" y="3707652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2391941" y="3530290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2391941" y="3352928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2391941" y="3175555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2391941" y="3000596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2391941" y="2823222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2391941" y="2823235"/>
            <a:ext cx="3312968" cy="1237095"/>
          </a:xfrm>
          <a:custGeom>
            <a:avLst/>
            <a:gdLst/>
            <a:ahLst/>
            <a:cxnLst/>
            <a:rect l="l" t="t" r="r" b="b"/>
            <a:pathLst>
              <a:path w="3644265" h="1360804">
                <a:moveTo>
                  <a:pt x="0" y="0"/>
                </a:moveTo>
                <a:lnTo>
                  <a:pt x="0" y="1360424"/>
                </a:lnTo>
                <a:lnTo>
                  <a:pt x="3643642" y="1360424"/>
                </a:lnTo>
                <a:lnTo>
                  <a:pt x="3643642" y="0"/>
                </a:lnTo>
                <a:lnTo>
                  <a:pt x="0" y="0"/>
                </a:lnTo>
                <a:close/>
              </a:path>
            </a:pathLst>
          </a:custGeom>
          <a:ln w="15818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2391940" y="2823224"/>
            <a:ext cx="0" cy="1275195"/>
          </a:xfrm>
          <a:custGeom>
            <a:avLst/>
            <a:gdLst/>
            <a:ahLst/>
            <a:cxnLst/>
            <a:rect l="l" t="t" r="r" b="b"/>
            <a:pathLst>
              <a:path h="1402714">
                <a:moveTo>
                  <a:pt x="0" y="0"/>
                </a:moveTo>
                <a:lnTo>
                  <a:pt x="0" y="140262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2348796" y="4059983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2348796" y="3882622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2348796" y="3707652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2348796" y="3530290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2348796" y="3352928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2348796" y="3175555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2348796" y="3000596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2348796" y="2823222"/>
            <a:ext cx="43295" cy="0"/>
          </a:xfrm>
          <a:custGeom>
            <a:avLst/>
            <a:gdLst/>
            <a:ahLst/>
            <a:cxnLst/>
            <a:rect l="l" t="t" r="r" b="b"/>
            <a:pathLst>
              <a:path w="47625">
                <a:moveTo>
                  <a:pt x="0" y="0"/>
                </a:moveTo>
                <a:lnTo>
                  <a:pt x="4745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/>
          <p:nvPr/>
        </p:nvSpPr>
        <p:spPr>
          <a:xfrm>
            <a:off x="2391941" y="4059983"/>
            <a:ext cx="3312968" cy="0"/>
          </a:xfrm>
          <a:custGeom>
            <a:avLst/>
            <a:gdLst/>
            <a:ahLst/>
            <a:cxnLst/>
            <a:rect l="l" t="t" r="r" b="b"/>
            <a:pathLst>
              <a:path w="3644265">
                <a:moveTo>
                  <a:pt x="0" y="0"/>
                </a:moveTo>
                <a:lnTo>
                  <a:pt x="364364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6" name="object 86"/>
          <p:cNvSpPr/>
          <p:nvPr/>
        </p:nvSpPr>
        <p:spPr>
          <a:xfrm>
            <a:off x="2693946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7" name="object 87"/>
          <p:cNvSpPr/>
          <p:nvPr/>
        </p:nvSpPr>
        <p:spPr>
          <a:xfrm>
            <a:off x="2993551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3295545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3597540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0" name="object 90"/>
          <p:cNvSpPr/>
          <p:nvPr/>
        </p:nvSpPr>
        <p:spPr>
          <a:xfrm>
            <a:off x="3897145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4199139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2" name="object 92"/>
          <p:cNvSpPr/>
          <p:nvPr/>
        </p:nvSpPr>
        <p:spPr>
          <a:xfrm>
            <a:off x="4498744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3" name="object 93"/>
          <p:cNvSpPr/>
          <p:nvPr/>
        </p:nvSpPr>
        <p:spPr>
          <a:xfrm>
            <a:off x="4800750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4" name="object 94"/>
          <p:cNvSpPr/>
          <p:nvPr/>
        </p:nvSpPr>
        <p:spPr>
          <a:xfrm>
            <a:off x="5102745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5" name="object 95"/>
          <p:cNvSpPr/>
          <p:nvPr/>
        </p:nvSpPr>
        <p:spPr>
          <a:xfrm>
            <a:off x="5402349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6" name="object 96"/>
          <p:cNvSpPr/>
          <p:nvPr/>
        </p:nvSpPr>
        <p:spPr>
          <a:xfrm>
            <a:off x="5704343" y="4059984"/>
            <a:ext cx="0" cy="38677"/>
          </a:xfrm>
          <a:custGeom>
            <a:avLst/>
            <a:gdLst/>
            <a:ahLst/>
            <a:cxnLst/>
            <a:rect l="l" t="t" r="r" b="b"/>
            <a:pathLst>
              <a:path h="42545">
                <a:moveTo>
                  <a:pt x="0" y="42189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7" name="object 97"/>
          <p:cNvSpPr/>
          <p:nvPr/>
        </p:nvSpPr>
        <p:spPr>
          <a:xfrm>
            <a:off x="2542944" y="2883144"/>
            <a:ext cx="3010477" cy="999836"/>
          </a:xfrm>
          <a:custGeom>
            <a:avLst/>
            <a:gdLst/>
            <a:ahLst/>
            <a:cxnLst/>
            <a:rect l="l" t="t" r="r" b="b"/>
            <a:pathLst>
              <a:path w="3311525" h="1099820">
                <a:moveTo>
                  <a:pt x="0" y="0"/>
                </a:moveTo>
                <a:lnTo>
                  <a:pt x="329565" y="0"/>
                </a:lnTo>
                <a:lnTo>
                  <a:pt x="661758" y="321652"/>
                </a:lnTo>
                <a:lnTo>
                  <a:pt x="993965" y="485127"/>
                </a:lnTo>
                <a:lnTo>
                  <a:pt x="1323517" y="661771"/>
                </a:lnTo>
                <a:lnTo>
                  <a:pt x="1655724" y="727671"/>
                </a:lnTo>
                <a:lnTo>
                  <a:pt x="1987918" y="1051966"/>
                </a:lnTo>
                <a:lnTo>
                  <a:pt x="2317483" y="1099426"/>
                </a:lnTo>
                <a:lnTo>
                  <a:pt x="2649677" y="1099426"/>
                </a:lnTo>
                <a:lnTo>
                  <a:pt x="2981871" y="1099426"/>
                </a:lnTo>
                <a:lnTo>
                  <a:pt x="3311436" y="1099426"/>
                </a:lnTo>
              </a:path>
            </a:pathLst>
          </a:custGeom>
          <a:ln w="3163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8" name="object 98"/>
          <p:cNvSpPr/>
          <p:nvPr/>
        </p:nvSpPr>
        <p:spPr>
          <a:xfrm>
            <a:off x="2490215" y="2830416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72"/>
                </a:moveTo>
                <a:lnTo>
                  <a:pt x="108748" y="33373"/>
                </a:lnTo>
                <a:lnTo>
                  <a:pt x="96227" y="15822"/>
                </a:lnTo>
                <a:lnTo>
                  <a:pt x="77773" y="4203"/>
                </a:lnTo>
                <a:lnTo>
                  <a:pt x="55359" y="0"/>
                </a:lnTo>
                <a:lnTo>
                  <a:pt x="33363" y="4203"/>
                </a:lnTo>
                <a:lnTo>
                  <a:pt x="15816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6" y="96235"/>
                </a:lnTo>
                <a:lnTo>
                  <a:pt x="33363" y="108759"/>
                </a:lnTo>
                <a:lnTo>
                  <a:pt x="55359" y="113372"/>
                </a:lnTo>
                <a:lnTo>
                  <a:pt x="77773" y="108759"/>
                </a:lnTo>
                <a:lnTo>
                  <a:pt x="96227" y="96235"/>
                </a:lnTo>
                <a:lnTo>
                  <a:pt x="108748" y="77780"/>
                </a:lnTo>
                <a:lnTo>
                  <a:pt x="113360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9" name="object 99"/>
          <p:cNvSpPr/>
          <p:nvPr/>
        </p:nvSpPr>
        <p:spPr>
          <a:xfrm>
            <a:off x="2490215" y="2830416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72"/>
                </a:moveTo>
                <a:lnTo>
                  <a:pt x="108748" y="33373"/>
                </a:lnTo>
                <a:lnTo>
                  <a:pt x="96227" y="15822"/>
                </a:lnTo>
                <a:lnTo>
                  <a:pt x="77773" y="4203"/>
                </a:lnTo>
                <a:lnTo>
                  <a:pt x="55359" y="0"/>
                </a:lnTo>
                <a:lnTo>
                  <a:pt x="33363" y="4203"/>
                </a:lnTo>
                <a:lnTo>
                  <a:pt x="15816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6" y="96235"/>
                </a:lnTo>
                <a:lnTo>
                  <a:pt x="33363" y="108759"/>
                </a:lnTo>
                <a:lnTo>
                  <a:pt x="55359" y="113372"/>
                </a:lnTo>
                <a:lnTo>
                  <a:pt x="77773" y="108759"/>
                </a:lnTo>
                <a:lnTo>
                  <a:pt x="96227" y="96235"/>
                </a:lnTo>
                <a:lnTo>
                  <a:pt x="108748" y="77780"/>
                </a:lnTo>
                <a:lnTo>
                  <a:pt x="113360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0" name="object 100"/>
          <p:cNvSpPr/>
          <p:nvPr/>
        </p:nvSpPr>
        <p:spPr>
          <a:xfrm>
            <a:off x="2789820" y="2830416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72"/>
                </a:moveTo>
                <a:lnTo>
                  <a:pt x="108746" y="33373"/>
                </a:lnTo>
                <a:lnTo>
                  <a:pt x="96223" y="15822"/>
                </a:lnTo>
                <a:lnTo>
                  <a:pt x="77768" y="4203"/>
                </a:lnTo>
                <a:lnTo>
                  <a:pt x="55359" y="0"/>
                </a:lnTo>
                <a:lnTo>
                  <a:pt x="33363" y="4203"/>
                </a:lnTo>
                <a:lnTo>
                  <a:pt x="15816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6" y="96235"/>
                </a:lnTo>
                <a:lnTo>
                  <a:pt x="33363" y="108759"/>
                </a:lnTo>
                <a:lnTo>
                  <a:pt x="55359" y="113372"/>
                </a:lnTo>
                <a:lnTo>
                  <a:pt x="77768" y="108759"/>
                </a:lnTo>
                <a:lnTo>
                  <a:pt x="96223" y="96235"/>
                </a:lnTo>
                <a:lnTo>
                  <a:pt x="108746" y="77780"/>
                </a:lnTo>
                <a:lnTo>
                  <a:pt x="113360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1" name="object 101"/>
          <p:cNvSpPr/>
          <p:nvPr/>
        </p:nvSpPr>
        <p:spPr>
          <a:xfrm>
            <a:off x="2789820" y="2830416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72"/>
                </a:moveTo>
                <a:lnTo>
                  <a:pt x="108746" y="33373"/>
                </a:lnTo>
                <a:lnTo>
                  <a:pt x="96223" y="15822"/>
                </a:lnTo>
                <a:lnTo>
                  <a:pt x="77768" y="4203"/>
                </a:lnTo>
                <a:lnTo>
                  <a:pt x="55359" y="0"/>
                </a:lnTo>
                <a:lnTo>
                  <a:pt x="33363" y="4203"/>
                </a:lnTo>
                <a:lnTo>
                  <a:pt x="15816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6" y="96235"/>
                </a:lnTo>
                <a:lnTo>
                  <a:pt x="33363" y="108759"/>
                </a:lnTo>
                <a:lnTo>
                  <a:pt x="55359" y="113372"/>
                </a:lnTo>
                <a:lnTo>
                  <a:pt x="77768" y="108759"/>
                </a:lnTo>
                <a:lnTo>
                  <a:pt x="96223" y="96235"/>
                </a:lnTo>
                <a:lnTo>
                  <a:pt x="108746" y="77780"/>
                </a:lnTo>
                <a:lnTo>
                  <a:pt x="113360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3091815" y="3122827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68" y="4203"/>
                </a:lnTo>
                <a:lnTo>
                  <a:pt x="15817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7" y="96235"/>
                </a:lnTo>
                <a:lnTo>
                  <a:pt x="33368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3" name="object 103"/>
          <p:cNvSpPr/>
          <p:nvPr/>
        </p:nvSpPr>
        <p:spPr>
          <a:xfrm>
            <a:off x="3091815" y="3122827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68" y="4203"/>
                </a:lnTo>
                <a:lnTo>
                  <a:pt x="15817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7" y="96235"/>
                </a:lnTo>
                <a:lnTo>
                  <a:pt x="33368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4" name="object 104"/>
          <p:cNvSpPr/>
          <p:nvPr/>
        </p:nvSpPr>
        <p:spPr>
          <a:xfrm>
            <a:off x="3393809" y="3271429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73" y="4203"/>
                </a:lnTo>
                <a:lnTo>
                  <a:pt x="15822" y="15822"/>
                </a:lnTo>
                <a:lnTo>
                  <a:pt x="4203" y="33373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5" name="object 105"/>
          <p:cNvSpPr/>
          <p:nvPr/>
        </p:nvSpPr>
        <p:spPr>
          <a:xfrm>
            <a:off x="3393809" y="3271429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73" y="4203"/>
                </a:lnTo>
                <a:lnTo>
                  <a:pt x="15822" y="15822"/>
                </a:lnTo>
                <a:lnTo>
                  <a:pt x="4203" y="33373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6" name="object 106"/>
          <p:cNvSpPr/>
          <p:nvPr/>
        </p:nvSpPr>
        <p:spPr>
          <a:xfrm>
            <a:off x="3693414" y="343201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68" y="4203"/>
                </a:lnTo>
                <a:lnTo>
                  <a:pt x="15817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7" y="96235"/>
                </a:lnTo>
                <a:lnTo>
                  <a:pt x="33368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7" name="object 107"/>
          <p:cNvSpPr/>
          <p:nvPr/>
        </p:nvSpPr>
        <p:spPr>
          <a:xfrm>
            <a:off x="3693414" y="343201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68" y="4203"/>
                </a:lnTo>
                <a:lnTo>
                  <a:pt x="15817" y="15822"/>
                </a:lnTo>
                <a:lnTo>
                  <a:pt x="4201" y="33373"/>
                </a:lnTo>
                <a:lnTo>
                  <a:pt x="0" y="55372"/>
                </a:lnTo>
                <a:lnTo>
                  <a:pt x="4201" y="77780"/>
                </a:lnTo>
                <a:lnTo>
                  <a:pt x="15817" y="96235"/>
                </a:lnTo>
                <a:lnTo>
                  <a:pt x="33368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8" name="object 108"/>
          <p:cNvSpPr/>
          <p:nvPr/>
        </p:nvSpPr>
        <p:spPr>
          <a:xfrm>
            <a:off x="3995408" y="3491935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73" y="4203"/>
                </a:lnTo>
                <a:lnTo>
                  <a:pt x="15822" y="15822"/>
                </a:lnTo>
                <a:lnTo>
                  <a:pt x="4203" y="33373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9" name="object 109"/>
          <p:cNvSpPr/>
          <p:nvPr/>
        </p:nvSpPr>
        <p:spPr>
          <a:xfrm>
            <a:off x="3995408" y="3491935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72"/>
                </a:moveTo>
                <a:lnTo>
                  <a:pt x="108759" y="33373"/>
                </a:lnTo>
                <a:lnTo>
                  <a:pt x="96235" y="15822"/>
                </a:lnTo>
                <a:lnTo>
                  <a:pt x="77780" y="4203"/>
                </a:lnTo>
                <a:lnTo>
                  <a:pt x="55372" y="0"/>
                </a:lnTo>
                <a:lnTo>
                  <a:pt x="33373" y="4203"/>
                </a:lnTo>
                <a:lnTo>
                  <a:pt x="15822" y="15822"/>
                </a:lnTo>
                <a:lnTo>
                  <a:pt x="4203" y="33373"/>
                </a:lnTo>
                <a:lnTo>
                  <a:pt x="0" y="55372"/>
                </a:lnTo>
                <a:lnTo>
                  <a:pt x="4203" y="77780"/>
                </a:lnTo>
                <a:lnTo>
                  <a:pt x="15822" y="96235"/>
                </a:lnTo>
                <a:lnTo>
                  <a:pt x="33373" y="108759"/>
                </a:lnTo>
                <a:lnTo>
                  <a:pt x="55372" y="113372"/>
                </a:lnTo>
                <a:lnTo>
                  <a:pt x="77780" y="108759"/>
                </a:lnTo>
                <a:lnTo>
                  <a:pt x="96235" y="96235"/>
                </a:lnTo>
                <a:lnTo>
                  <a:pt x="108759" y="77780"/>
                </a:lnTo>
                <a:lnTo>
                  <a:pt x="113372" y="55372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0" name="object 110"/>
          <p:cNvSpPr/>
          <p:nvPr/>
        </p:nvSpPr>
        <p:spPr>
          <a:xfrm>
            <a:off x="4297415" y="3786749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59"/>
                </a:moveTo>
                <a:lnTo>
                  <a:pt x="108748" y="33363"/>
                </a:lnTo>
                <a:lnTo>
                  <a:pt x="96229" y="15816"/>
                </a:lnTo>
                <a:lnTo>
                  <a:pt x="77778" y="4201"/>
                </a:lnTo>
                <a:lnTo>
                  <a:pt x="55372" y="0"/>
                </a:lnTo>
                <a:lnTo>
                  <a:pt x="33368" y="4201"/>
                </a:lnTo>
                <a:lnTo>
                  <a:pt x="15817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7" y="96227"/>
                </a:lnTo>
                <a:lnTo>
                  <a:pt x="33368" y="108748"/>
                </a:lnTo>
                <a:lnTo>
                  <a:pt x="55372" y="113360"/>
                </a:lnTo>
                <a:lnTo>
                  <a:pt x="77778" y="108748"/>
                </a:lnTo>
                <a:lnTo>
                  <a:pt x="96229" y="96227"/>
                </a:lnTo>
                <a:lnTo>
                  <a:pt x="108748" y="77773"/>
                </a:lnTo>
                <a:lnTo>
                  <a:pt x="113360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1" name="object 111"/>
          <p:cNvSpPr/>
          <p:nvPr/>
        </p:nvSpPr>
        <p:spPr>
          <a:xfrm>
            <a:off x="4297415" y="3786749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59"/>
                </a:moveTo>
                <a:lnTo>
                  <a:pt x="108748" y="33363"/>
                </a:lnTo>
                <a:lnTo>
                  <a:pt x="96229" y="15816"/>
                </a:lnTo>
                <a:lnTo>
                  <a:pt x="77778" y="4201"/>
                </a:lnTo>
                <a:lnTo>
                  <a:pt x="55372" y="0"/>
                </a:lnTo>
                <a:lnTo>
                  <a:pt x="33368" y="4201"/>
                </a:lnTo>
                <a:lnTo>
                  <a:pt x="15817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73"/>
                </a:lnTo>
                <a:lnTo>
                  <a:pt x="15817" y="96227"/>
                </a:lnTo>
                <a:lnTo>
                  <a:pt x="33368" y="108748"/>
                </a:lnTo>
                <a:lnTo>
                  <a:pt x="55372" y="113360"/>
                </a:lnTo>
                <a:lnTo>
                  <a:pt x="77778" y="108748"/>
                </a:lnTo>
                <a:lnTo>
                  <a:pt x="96229" y="96227"/>
                </a:lnTo>
                <a:lnTo>
                  <a:pt x="108748" y="77773"/>
                </a:lnTo>
                <a:lnTo>
                  <a:pt x="113360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2" name="object 112"/>
          <p:cNvSpPr/>
          <p:nvPr/>
        </p:nvSpPr>
        <p:spPr>
          <a:xfrm>
            <a:off x="4597018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59"/>
                </a:moveTo>
                <a:lnTo>
                  <a:pt x="108746" y="33363"/>
                </a:lnTo>
                <a:lnTo>
                  <a:pt x="96223" y="15816"/>
                </a:lnTo>
                <a:lnTo>
                  <a:pt x="77768" y="4201"/>
                </a:ln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68"/>
                </a:lnTo>
                <a:lnTo>
                  <a:pt x="15816" y="96223"/>
                </a:lnTo>
                <a:lnTo>
                  <a:pt x="33363" y="108746"/>
                </a:lnTo>
                <a:lnTo>
                  <a:pt x="55359" y="113360"/>
                </a:lnTo>
                <a:lnTo>
                  <a:pt x="77768" y="108746"/>
                </a:lnTo>
                <a:lnTo>
                  <a:pt x="96223" y="96223"/>
                </a:lnTo>
                <a:lnTo>
                  <a:pt x="108746" y="77768"/>
                </a:lnTo>
                <a:lnTo>
                  <a:pt x="113360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3" name="object 113"/>
          <p:cNvSpPr/>
          <p:nvPr/>
        </p:nvSpPr>
        <p:spPr>
          <a:xfrm>
            <a:off x="4597018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60" y="55359"/>
                </a:moveTo>
                <a:lnTo>
                  <a:pt x="108746" y="33363"/>
                </a:lnTo>
                <a:lnTo>
                  <a:pt x="96223" y="15816"/>
                </a:lnTo>
                <a:lnTo>
                  <a:pt x="77768" y="4201"/>
                </a:lnTo>
                <a:lnTo>
                  <a:pt x="55359" y="0"/>
                </a:lnTo>
                <a:lnTo>
                  <a:pt x="33363" y="4201"/>
                </a:lnTo>
                <a:lnTo>
                  <a:pt x="15816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68"/>
                </a:lnTo>
                <a:lnTo>
                  <a:pt x="15816" y="96223"/>
                </a:lnTo>
                <a:lnTo>
                  <a:pt x="33363" y="108746"/>
                </a:lnTo>
                <a:lnTo>
                  <a:pt x="55359" y="113360"/>
                </a:lnTo>
                <a:lnTo>
                  <a:pt x="77768" y="108746"/>
                </a:lnTo>
                <a:lnTo>
                  <a:pt x="96223" y="96223"/>
                </a:lnTo>
                <a:lnTo>
                  <a:pt x="108746" y="77768"/>
                </a:lnTo>
                <a:lnTo>
                  <a:pt x="113360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4" name="object 114"/>
          <p:cNvSpPr/>
          <p:nvPr/>
        </p:nvSpPr>
        <p:spPr>
          <a:xfrm>
            <a:off x="4899013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68" y="4201"/>
                </a:lnTo>
                <a:lnTo>
                  <a:pt x="15817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68"/>
                </a:lnTo>
                <a:lnTo>
                  <a:pt x="15817" y="96223"/>
                </a:lnTo>
                <a:lnTo>
                  <a:pt x="33368" y="108746"/>
                </a:lnTo>
                <a:lnTo>
                  <a:pt x="55372" y="113360"/>
                </a:lnTo>
                <a:lnTo>
                  <a:pt x="77780" y="108746"/>
                </a:lnTo>
                <a:lnTo>
                  <a:pt x="96235" y="96223"/>
                </a:lnTo>
                <a:lnTo>
                  <a:pt x="108759" y="77768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5" name="object 115"/>
          <p:cNvSpPr/>
          <p:nvPr/>
        </p:nvSpPr>
        <p:spPr>
          <a:xfrm>
            <a:off x="4899013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68" y="4201"/>
                </a:lnTo>
                <a:lnTo>
                  <a:pt x="15817" y="15816"/>
                </a:lnTo>
                <a:lnTo>
                  <a:pt x="4201" y="33363"/>
                </a:lnTo>
                <a:lnTo>
                  <a:pt x="0" y="55359"/>
                </a:lnTo>
                <a:lnTo>
                  <a:pt x="4201" y="77768"/>
                </a:lnTo>
                <a:lnTo>
                  <a:pt x="15817" y="96223"/>
                </a:lnTo>
                <a:lnTo>
                  <a:pt x="33368" y="108746"/>
                </a:lnTo>
                <a:lnTo>
                  <a:pt x="55372" y="113360"/>
                </a:lnTo>
                <a:lnTo>
                  <a:pt x="77780" y="108746"/>
                </a:lnTo>
                <a:lnTo>
                  <a:pt x="96235" y="96223"/>
                </a:lnTo>
                <a:lnTo>
                  <a:pt x="108759" y="77768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6" name="object 116"/>
          <p:cNvSpPr/>
          <p:nvPr/>
        </p:nvSpPr>
        <p:spPr>
          <a:xfrm>
            <a:off x="5201007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68"/>
                </a:lnTo>
                <a:lnTo>
                  <a:pt x="15822" y="96223"/>
                </a:lnTo>
                <a:lnTo>
                  <a:pt x="33373" y="108746"/>
                </a:lnTo>
                <a:lnTo>
                  <a:pt x="55372" y="113360"/>
                </a:lnTo>
                <a:lnTo>
                  <a:pt x="77780" y="108746"/>
                </a:lnTo>
                <a:lnTo>
                  <a:pt x="96235" y="96223"/>
                </a:lnTo>
                <a:lnTo>
                  <a:pt x="108759" y="77768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7" name="object 117"/>
          <p:cNvSpPr/>
          <p:nvPr/>
        </p:nvSpPr>
        <p:spPr>
          <a:xfrm>
            <a:off x="5201007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68"/>
                </a:lnTo>
                <a:lnTo>
                  <a:pt x="15822" y="96223"/>
                </a:lnTo>
                <a:lnTo>
                  <a:pt x="33373" y="108746"/>
                </a:lnTo>
                <a:lnTo>
                  <a:pt x="55372" y="113360"/>
                </a:lnTo>
                <a:lnTo>
                  <a:pt x="77780" y="108746"/>
                </a:lnTo>
                <a:lnTo>
                  <a:pt x="96235" y="96223"/>
                </a:lnTo>
                <a:lnTo>
                  <a:pt x="108759" y="77768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8" name="object 118"/>
          <p:cNvSpPr/>
          <p:nvPr/>
        </p:nvSpPr>
        <p:spPr>
          <a:xfrm>
            <a:off x="5500612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68"/>
                </a:lnTo>
                <a:lnTo>
                  <a:pt x="15822" y="96223"/>
                </a:lnTo>
                <a:lnTo>
                  <a:pt x="33373" y="108746"/>
                </a:lnTo>
                <a:lnTo>
                  <a:pt x="55372" y="113360"/>
                </a:lnTo>
                <a:lnTo>
                  <a:pt x="77780" y="108746"/>
                </a:lnTo>
                <a:lnTo>
                  <a:pt x="96235" y="96223"/>
                </a:lnTo>
                <a:lnTo>
                  <a:pt x="108759" y="77768"/>
                </a:lnTo>
                <a:lnTo>
                  <a:pt x="113372" y="5535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9" name="object 119"/>
          <p:cNvSpPr/>
          <p:nvPr/>
        </p:nvSpPr>
        <p:spPr>
          <a:xfrm>
            <a:off x="5500612" y="3829894"/>
            <a:ext cx="103331" cy="103331"/>
          </a:xfrm>
          <a:custGeom>
            <a:avLst/>
            <a:gdLst/>
            <a:ahLst/>
            <a:cxnLst/>
            <a:rect l="l" t="t" r="r" b="b"/>
            <a:pathLst>
              <a:path w="113664" h="113664">
                <a:moveTo>
                  <a:pt x="113372" y="55359"/>
                </a:moveTo>
                <a:lnTo>
                  <a:pt x="108759" y="33363"/>
                </a:lnTo>
                <a:lnTo>
                  <a:pt x="96235" y="15816"/>
                </a:lnTo>
                <a:lnTo>
                  <a:pt x="77780" y="4201"/>
                </a:lnTo>
                <a:lnTo>
                  <a:pt x="55372" y="0"/>
                </a:lnTo>
                <a:lnTo>
                  <a:pt x="33373" y="4201"/>
                </a:lnTo>
                <a:lnTo>
                  <a:pt x="15822" y="15816"/>
                </a:lnTo>
                <a:lnTo>
                  <a:pt x="4203" y="33363"/>
                </a:lnTo>
                <a:lnTo>
                  <a:pt x="0" y="55359"/>
                </a:lnTo>
                <a:lnTo>
                  <a:pt x="4203" y="77768"/>
                </a:lnTo>
                <a:lnTo>
                  <a:pt x="15822" y="96223"/>
                </a:lnTo>
                <a:lnTo>
                  <a:pt x="33373" y="108746"/>
                </a:lnTo>
                <a:lnTo>
                  <a:pt x="55372" y="113360"/>
                </a:lnTo>
                <a:lnTo>
                  <a:pt x="77780" y="108746"/>
                </a:lnTo>
                <a:lnTo>
                  <a:pt x="96235" y="96223"/>
                </a:lnTo>
                <a:lnTo>
                  <a:pt x="108759" y="77768"/>
                </a:lnTo>
                <a:lnTo>
                  <a:pt x="113372" y="55359"/>
                </a:lnTo>
                <a:close/>
              </a:path>
            </a:pathLst>
          </a:custGeom>
          <a:ln w="15818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0" name="object 120"/>
          <p:cNvSpPr/>
          <p:nvPr/>
        </p:nvSpPr>
        <p:spPr>
          <a:xfrm>
            <a:off x="2204997" y="4006459"/>
            <a:ext cx="75899" cy="9986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1" name="object 121"/>
          <p:cNvSpPr/>
          <p:nvPr/>
        </p:nvSpPr>
        <p:spPr>
          <a:xfrm>
            <a:off x="2145076" y="3830691"/>
            <a:ext cx="37949" cy="9587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2" name="object 122"/>
          <p:cNvSpPr/>
          <p:nvPr/>
        </p:nvSpPr>
        <p:spPr>
          <a:xfrm>
            <a:off x="2204997" y="3830691"/>
            <a:ext cx="75899" cy="9986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3" name="object 123"/>
          <p:cNvSpPr/>
          <p:nvPr/>
        </p:nvSpPr>
        <p:spPr>
          <a:xfrm>
            <a:off x="2129098" y="3654923"/>
            <a:ext cx="75899" cy="9587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4" name="object 124"/>
          <p:cNvSpPr/>
          <p:nvPr/>
        </p:nvSpPr>
        <p:spPr>
          <a:xfrm>
            <a:off x="2204997" y="3654923"/>
            <a:ext cx="75899" cy="9986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5" name="object 125"/>
          <p:cNvSpPr/>
          <p:nvPr/>
        </p:nvSpPr>
        <p:spPr>
          <a:xfrm>
            <a:off x="2129097" y="3477158"/>
            <a:ext cx="151798" cy="9986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6" name="object 126"/>
          <p:cNvSpPr/>
          <p:nvPr/>
        </p:nvSpPr>
        <p:spPr>
          <a:xfrm>
            <a:off x="2129097" y="3299393"/>
            <a:ext cx="77896" cy="9587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7" name="object 127"/>
          <p:cNvSpPr/>
          <p:nvPr/>
        </p:nvSpPr>
        <p:spPr>
          <a:xfrm>
            <a:off x="2204997" y="3299393"/>
            <a:ext cx="75899" cy="9986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8" name="object 128"/>
          <p:cNvSpPr/>
          <p:nvPr/>
        </p:nvSpPr>
        <p:spPr>
          <a:xfrm>
            <a:off x="2129097" y="3123625"/>
            <a:ext cx="151798" cy="9986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9" name="object 129"/>
          <p:cNvSpPr/>
          <p:nvPr/>
        </p:nvSpPr>
        <p:spPr>
          <a:xfrm>
            <a:off x="2129097" y="2947857"/>
            <a:ext cx="151798" cy="9986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0" name="object 130"/>
          <p:cNvSpPr/>
          <p:nvPr/>
        </p:nvSpPr>
        <p:spPr>
          <a:xfrm>
            <a:off x="2129097" y="2770103"/>
            <a:ext cx="77896" cy="95872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1" name="object 131"/>
          <p:cNvSpPr/>
          <p:nvPr/>
        </p:nvSpPr>
        <p:spPr>
          <a:xfrm>
            <a:off x="2204997" y="2770103"/>
            <a:ext cx="75899" cy="9986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2" name="object 132"/>
          <p:cNvSpPr/>
          <p:nvPr/>
        </p:nvSpPr>
        <p:spPr>
          <a:xfrm>
            <a:off x="2502592" y="4192214"/>
            <a:ext cx="65912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3" name="object 133"/>
          <p:cNvSpPr/>
          <p:nvPr/>
        </p:nvSpPr>
        <p:spPr>
          <a:xfrm>
            <a:off x="2786219" y="4192214"/>
            <a:ext cx="31957" cy="8588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4" name="object 134"/>
          <p:cNvSpPr/>
          <p:nvPr/>
        </p:nvSpPr>
        <p:spPr>
          <a:xfrm>
            <a:off x="2836152" y="4192214"/>
            <a:ext cx="65912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5" name="object 135"/>
          <p:cNvSpPr/>
          <p:nvPr/>
        </p:nvSpPr>
        <p:spPr>
          <a:xfrm>
            <a:off x="3071841" y="4192214"/>
            <a:ext cx="65912" cy="85885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6" name="object 136"/>
          <p:cNvSpPr/>
          <p:nvPr/>
        </p:nvSpPr>
        <p:spPr>
          <a:xfrm>
            <a:off x="3137754" y="4192214"/>
            <a:ext cx="65912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7" name="object 137"/>
          <p:cNvSpPr/>
          <p:nvPr/>
        </p:nvSpPr>
        <p:spPr>
          <a:xfrm>
            <a:off x="3373443" y="4192214"/>
            <a:ext cx="65912" cy="87883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8" name="object 138"/>
          <p:cNvSpPr/>
          <p:nvPr/>
        </p:nvSpPr>
        <p:spPr>
          <a:xfrm>
            <a:off x="3441354" y="4192214"/>
            <a:ext cx="65912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9" name="object 139"/>
          <p:cNvSpPr/>
          <p:nvPr/>
        </p:nvSpPr>
        <p:spPr>
          <a:xfrm>
            <a:off x="3673047" y="4192214"/>
            <a:ext cx="67909" cy="85885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0" name="object 140"/>
          <p:cNvSpPr/>
          <p:nvPr/>
        </p:nvSpPr>
        <p:spPr>
          <a:xfrm>
            <a:off x="3740947" y="4192214"/>
            <a:ext cx="65912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1" name="object 141"/>
          <p:cNvSpPr/>
          <p:nvPr/>
        </p:nvSpPr>
        <p:spPr>
          <a:xfrm>
            <a:off x="3974639" y="4192214"/>
            <a:ext cx="133823" cy="87883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2" name="object 142"/>
          <p:cNvSpPr/>
          <p:nvPr/>
        </p:nvSpPr>
        <p:spPr>
          <a:xfrm>
            <a:off x="4276240" y="4192214"/>
            <a:ext cx="133823" cy="8788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3" name="object 143"/>
          <p:cNvSpPr/>
          <p:nvPr/>
        </p:nvSpPr>
        <p:spPr>
          <a:xfrm>
            <a:off x="4575845" y="4192214"/>
            <a:ext cx="67909" cy="8588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4" name="object 144"/>
          <p:cNvSpPr/>
          <p:nvPr/>
        </p:nvSpPr>
        <p:spPr>
          <a:xfrm>
            <a:off x="4643755" y="4192214"/>
            <a:ext cx="65912" cy="8788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5" name="object 145"/>
          <p:cNvSpPr/>
          <p:nvPr/>
        </p:nvSpPr>
        <p:spPr>
          <a:xfrm>
            <a:off x="4879444" y="4192214"/>
            <a:ext cx="131825" cy="8788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6" name="object 146"/>
          <p:cNvSpPr/>
          <p:nvPr/>
        </p:nvSpPr>
        <p:spPr>
          <a:xfrm>
            <a:off x="5181034" y="4192214"/>
            <a:ext cx="131825" cy="8788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7" name="object 147"/>
          <p:cNvSpPr/>
          <p:nvPr/>
        </p:nvSpPr>
        <p:spPr>
          <a:xfrm>
            <a:off x="5462662" y="4192214"/>
            <a:ext cx="31957" cy="8588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8" name="object 148"/>
          <p:cNvSpPr/>
          <p:nvPr/>
        </p:nvSpPr>
        <p:spPr>
          <a:xfrm>
            <a:off x="5514594" y="4192214"/>
            <a:ext cx="131825" cy="87883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9" name="object 149"/>
          <p:cNvSpPr/>
          <p:nvPr/>
        </p:nvSpPr>
        <p:spPr>
          <a:xfrm>
            <a:off x="3828830" y="4415907"/>
            <a:ext cx="97869" cy="1098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0" name="object 150"/>
          <p:cNvSpPr/>
          <p:nvPr/>
        </p:nvSpPr>
        <p:spPr>
          <a:xfrm>
            <a:off x="3936688" y="4441873"/>
            <a:ext cx="75899" cy="878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1" name="object 151"/>
          <p:cNvSpPr/>
          <p:nvPr/>
        </p:nvSpPr>
        <p:spPr>
          <a:xfrm>
            <a:off x="4020578" y="4441873"/>
            <a:ext cx="73901" cy="878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2" name="object 152"/>
          <p:cNvSpPr/>
          <p:nvPr/>
        </p:nvSpPr>
        <p:spPr>
          <a:xfrm>
            <a:off x="4104467" y="4415908"/>
            <a:ext cx="155794" cy="113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3" name="object 153"/>
          <p:cNvSpPr/>
          <p:nvPr/>
        </p:nvSpPr>
        <p:spPr>
          <a:xfrm>
            <a:off x="1909387" y="3624963"/>
            <a:ext cx="117844" cy="145806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4" name="object 154"/>
          <p:cNvSpPr/>
          <p:nvPr/>
        </p:nvSpPr>
        <p:spPr>
          <a:xfrm>
            <a:off x="1941345" y="3541074"/>
            <a:ext cx="89880" cy="75899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5" name="object 155"/>
          <p:cNvSpPr/>
          <p:nvPr/>
        </p:nvSpPr>
        <p:spPr>
          <a:xfrm>
            <a:off x="1909387" y="3421232"/>
            <a:ext cx="121838" cy="111851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6" name="object 156"/>
          <p:cNvSpPr/>
          <p:nvPr/>
        </p:nvSpPr>
        <p:spPr>
          <a:xfrm>
            <a:off x="1909387" y="3295397"/>
            <a:ext cx="121838" cy="11185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7" name="object 157"/>
          <p:cNvSpPr/>
          <p:nvPr/>
        </p:nvSpPr>
        <p:spPr>
          <a:xfrm>
            <a:off x="1941345" y="3197526"/>
            <a:ext cx="89880" cy="8189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8" name="object 158"/>
          <p:cNvSpPr/>
          <p:nvPr/>
        </p:nvSpPr>
        <p:spPr>
          <a:xfrm>
            <a:off x="1941345" y="3109642"/>
            <a:ext cx="85885" cy="71904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9" name="object 159"/>
          <p:cNvSpPr/>
          <p:nvPr/>
        </p:nvSpPr>
        <p:spPr>
          <a:xfrm>
            <a:off x="1672902" y="2528422"/>
            <a:ext cx="4206586" cy="2260600"/>
          </a:xfrm>
          <a:custGeom>
            <a:avLst/>
            <a:gdLst/>
            <a:ahLst/>
            <a:cxnLst/>
            <a:rect l="l" t="t" r="r" b="b"/>
            <a:pathLst>
              <a:path w="4627245" h="2486660">
                <a:moveTo>
                  <a:pt x="0" y="0"/>
                </a:moveTo>
                <a:lnTo>
                  <a:pt x="0" y="2486215"/>
                </a:lnTo>
                <a:lnTo>
                  <a:pt x="4627054" y="2486215"/>
                </a:lnTo>
                <a:lnTo>
                  <a:pt x="462705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1" name="Zástupný symbol pro zápatí 16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791269247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Cranfield</a:t>
            </a:r>
            <a:r>
              <a:rPr lang="en-US" dirty="0"/>
              <a:t> Paradigm</a:t>
            </a:r>
          </a:p>
          <a:p>
            <a:r>
              <a:rPr lang="en-US" dirty="0"/>
              <a:t>Retrieval Performance Evaluation</a:t>
            </a:r>
          </a:p>
          <a:p>
            <a:r>
              <a:rPr lang="en-US" dirty="0"/>
              <a:t>Evaluation Using Reference Collections</a:t>
            </a:r>
          </a:p>
          <a:p>
            <a:r>
              <a:rPr lang="en-US" dirty="0"/>
              <a:t>Interactive Systems Evaluation</a:t>
            </a:r>
          </a:p>
          <a:p>
            <a:r>
              <a:rPr lang="en-US" dirty="0"/>
              <a:t>Search Log Analysis using </a:t>
            </a:r>
            <a:r>
              <a:rPr lang="en-US" dirty="0" err="1"/>
              <a:t>Clickthrough</a:t>
            </a:r>
            <a:r>
              <a:rPr lang="en-US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533997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2782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5355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86620"/>
            <a:ext cx="6898985" cy="1526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spc="-23" dirty="0">
                <a:latin typeface="Arial"/>
                <a:cs typeface="Arial"/>
              </a:rPr>
              <a:t>Average </a:t>
            </a:r>
            <a:r>
              <a:rPr sz="2318" dirty="0">
                <a:latin typeface="Arial"/>
                <a:cs typeface="Arial"/>
              </a:rPr>
              <a:t>precision-recall </a:t>
            </a:r>
            <a:r>
              <a:rPr sz="2318" spc="5" dirty="0">
                <a:latin typeface="Arial"/>
                <a:cs typeface="Arial"/>
              </a:rPr>
              <a:t>curves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9" dirty="0">
                <a:latin typeface="Arial"/>
                <a:cs typeface="Arial"/>
              </a:rPr>
              <a:t>normally </a:t>
            </a:r>
            <a:r>
              <a:rPr sz="2318" spc="5" dirty="0">
                <a:latin typeface="Arial"/>
                <a:cs typeface="Arial"/>
              </a:rPr>
              <a:t>used </a:t>
            </a:r>
            <a:r>
              <a:rPr sz="2318" dirty="0">
                <a:latin typeface="Arial"/>
                <a:cs typeface="Arial"/>
              </a:rPr>
              <a:t>to  </a:t>
            </a:r>
            <a:r>
              <a:rPr sz="2318" spc="5" dirty="0">
                <a:latin typeface="Arial"/>
                <a:cs typeface="Arial"/>
              </a:rPr>
              <a:t>compare </a:t>
            </a:r>
            <a:r>
              <a:rPr sz="2318" dirty="0">
                <a:latin typeface="Arial"/>
                <a:cs typeface="Arial"/>
              </a:rPr>
              <a:t>the performance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distinct IR</a:t>
            </a:r>
            <a:r>
              <a:rPr sz="2318" spc="-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algorithms</a:t>
            </a:r>
            <a:endParaRPr sz="2318">
              <a:latin typeface="Arial"/>
              <a:cs typeface="Arial"/>
            </a:endParaRPr>
          </a:p>
          <a:p>
            <a:pPr marL="11546" marR="161061">
              <a:lnSpc>
                <a:spcPts val="2691"/>
              </a:lnSpc>
              <a:spcBef>
                <a:spcPts val="1127"/>
              </a:spcBef>
            </a:pPr>
            <a:r>
              <a:rPr sz="2318" dirty="0">
                <a:latin typeface="Arial"/>
                <a:cs typeface="Arial"/>
              </a:rPr>
              <a:t>The figure </a:t>
            </a:r>
            <a:r>
              <a:rPr sz="2318" spc="-5" dirty="0">
                <a:latin typeface="Arial"/>
                <a:cs typeface="Arial"/>
              </a:rPr>
              <a:t>below illustrates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dirty="0">
                <a:latin typeface="Arial"/>
                <a:cs typeface="Arial"/>
              </a:rPr>
              <a:t>precision-recall  </a:t>
            </a:r>
            <a:r>
              <a:rPr sz="2318" spc="5" dirty="0">
                <a:latin typeface="Arial"/>
                <a:cs typeface="Arial"/>
              </a:rPr>
              <a:t>curves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dirty="0">
                <a:latin typeface="Arial"/>
                <a:cs typeface="Arial"/>
              </a:rPr>
              <a:t>distinct </a:t>
            </a:r>
            <a:r>
              <a:rPr sz="2318" spc="-9" dirty="0">
                <a:latin typeface="Arial"/>
                <a:cs typeface="Arial"/>
              </a:rPr>
              <a:t>retrieval</a:t>
            </a:r>
            <a:r>
              <a:rPr sz="2318" spc="23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algorithms</a:t>
            </a:r>
            <a:endParaRPr sz="2318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75676" y="3374159"/>
            <a:ext cx="5054600" cy="2417041"/>
          </a:xfrm>
          <a:custGeom>
            <a:avLst/>
            <a:gdLst/>
            <a:ahLst/>
            <a:cxnLst/>
            <a:rect l="l" t="t" r="r" b="b"/>
            <a:pathLst>
              <a:path w="5560059" h="2658745">
                <a:moveTo>
                  <a:pt x="0" y="0"/>
                </a:moveTo>
                <a:lnTo>
                  <a:pt x="0" y="2658618"/>
                </a:lnTo>
                <a:lnTo>
                  <a:pt x="5559564" y="2658618"/>
                </a:lnTo>
                <a:lnTo>
                  <a:pt x="555956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2762792" y="3618461"/>
            <a:ext cx="3097645" cy="1514186"/>
          </a:xfrm>
          <a:custGeom>
            <a:avLst/>
            <a:gdLst/>
            <a:ahLst/>
            <a:cxnLst/>
            <a:rect l="l" t="t" r="r" b="b"/>
            <a:pathLst>
              <a:path w="3407410" h="1665604">
                <a:moveTo>
                  <a:pt x="0" y="0"/>
                </a:moveTo>
                <a:lnTo>
                  <a:pt x="0" y="1665236"/>
                </a:lnTo>
                <a:lnTo>
                  <a:pt x="3407257" y="1665236"/>
                </a:lnTo>
                <a:lnTo>
                  <a:pt x="3407257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5759950" y="4879281"/>
            <a:ext cx="100445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11036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5478548" y="4879281"/>
            <a:ext cx="19685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21596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5197171" y="4879281"/>
            <a:ext cx="19685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21594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4915774" y="4879281"/>
            <a:ext cx="19685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215954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2762792" y="4879281"/>
            <a:ext cx="2068368" cy="0"/>
          </a:xfrm>
          <a:custGeom>
            <a:avLst/>
            <a:gdLst/>
            <a:ahLst/>
            <a:cxnLst/>
            <a:rect l="l" t="t" r="r" b="b"/>
            <a:pathLst>
              <a:path w="2275204">
                <a:moveTo>
                  <a:pt x="227469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2762792" y="4628422"/>
            <a:ext cx="3097645" cy="0"/>
          </a:xfrm>
          <a:custGeom>
            <a:avLst/>
            <a:gdLst/>
            <a:ahLst/>
            <a:cxnLst/>
            <a:rect l="l" t="t" r="r" b="b"/>
            <a:pathLst>
              <a:path w="3407410">
                <a:moveTo>
                  <a:pt x="0" y="0"/>
                </a:moveTo>
                <a:lnTo>
                  <a:pt x="34072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2762792" y="4375392"/>
            <a:ext cx="3097645" cy="0"/>
          </a:xfrm>
          <a:custGeom>
            <a:avLst/>
            <a:gdLst/>
            <a:ahLst/>
            <a:cxnLst/>
            <a:rect l="l" t="t" r="r" b="b"/>
            <a:pathLst>
              <a:path w="3407410">
                <a:moveTo>
                  <a:pt x="0" y="0"/>
                </a:moveTo>
                <a:lnTo>
                  <a:pt x="34072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2762792" y="4122350"/>
            <a:ext cx="3097645" cy="0"/>
          </a:xfrm>
          <a:custGeom>
            <a:avLst/>
            <a:gdLst/>
            <a:ahLst/>
            <a:cxnLst/>
            <a:rect l="l" t="t" r="r" b="b"/>
            <a:pathLst>
              <a:path w="3407410">
                <a:moveTo>
                  <a:pt x="0" y="0"/>
                </a:moveTo>
                <a:lnTo>
                  <a:pt x="34072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2762792" y="3871502"/>
            <a:ext cx="3097645" cy="0"/>
          </a:xfrm>
          <a:custGeom>
            <a:avLst/>
            <a:gdLst/>
            <a:ahLst/>
            <a:cxnLst/>
            <a:rect l="l" t="t" r="r" b="b"/>
            <a:pathLst>
              <a:path w="3407410">
                <a:moveTo>
                  <a:pt x="0" y="0"/>
                </a:moveTo>
                <a:lnTo>
                  <a:pt x="34072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2762792" y="3618472"/>
            <a:ext cx="3097645" cy="0"/>
          </a:xfrm>
          <a:custGeom>
            <a:avLst/>
            <a:gdLst/>
            <a:ahLst/>
            <a:cxnLst/>
            <a:rect l="l" t="t" r="r" b="b"/>
            <a:pathLst>
              <a:path w="3407410">
                <a:moveTo>
                  <a:pt x="0" y="0"/>
                </a:moveTo>
                <a:lnTo>
                  <a:pt x="34072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2762792" y="3618461"/>
            <a:ext cx="3097645" cy="1514186"/>
          </a:xfrm>
          <a:custGeom>
            <a:avLst/>
            <a:gdLst/>
            <a:ahLst/>
            <a:cxnLst/>
            <a:rect l="l" t="t" r="r" b="b"/>
            <a:pathLst>
              <a:path w="3407410" h="1665604">
                <a:moveTo>
                  <a:pt x="0" y="0"/>
                </a:moveTo>
                <a:lnTo>
                  <a:pt x="0" y="1665236"/>
                </a:lnTo>
                <a:lnTo>
                  <a:pt x="3407257" y="1665236"/>
                </a:lnTo>
                <a:lnTo>
                  <a:pt x="3407257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2762792" y="3618473"/>
            <a:ext cx="0" cy="1514186"/>
          </a:xfrm>
          <a:custGeom>
            <a:avLst/>
            <a:gdLst/>
            <a:ahLst/>
            <a:cxnLst/>
            <a:rect l="l" t="t" r="r" b="b"/>
            <a:pathLst>
              <a:path h="1665604">
                <a:moveTo>
                  <a:pt x="0" y="0"/>
                </a:moveTo>
                <a:lnTo>
                  <a:pt x="0" y="16652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2727890" y="5132312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2727890" y="4879281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2727890" y="4628422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2727890" y="4375392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2727890" y="4122350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2727890" y="3871502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2727890" y="3618472"/>
            <a:ext cx="35214" cy="0"/>
          </a:xfrm>
          <a:custGeom>
            <a:avLst/>
            <a:gdLst/>
            <a:ahLst/>
            <a:cxnLst/>
            <a:rect l="l" t="t" r="r" b="b"/>
            <a:pathLst>
              <a:path w="38735">
                <a:moveTo>
                  <a:pt x="0" y="0"/>
                </a:moveTo>
                <a:lnTo>
                  <a:pt x="3839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2762792" y="5132312"/>
            <a:ext cx="3097645" cy="0"/>
          </a:xfrm>
          <a:custGeom>
            <a:avLst/>
            <a:gdLst/>
            <a:ahLst/>
            <a:cxnLst/>
            <a:rect l="l" t="t" r="r" b="b"/>
            <a:pathLst>
              <a:path w="3407410">
                <a:moveTo>
                  <a:pt x="0" y="0"/>
                </a:moveTo>
                <a:lnTo>
                  <a:pt x="34072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2762792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3044189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3325575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3606973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3888370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4169756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4453324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4734721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5016107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5297505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5578902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5860287" y="5132313"/>
            <a:ext cx="0" cy="35214"/>
          </a:xfrm>
          <a:custGeom>
            <a:avLst/>
            <a:gdLst/>
            <a:ahLst/>
            <a:cxnLst/>
            <a:rect l="l" t="t" r="r" b="b"/>
            <a:pathLst>
              <a:path h="38735">
                <a:moveTo>
                  <a:pt x="0" y="3839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2904582" y="3871503"/>
            <a:ext cx="844550" cy="630959"/>
          </a:xfrm>
          <a:custGeom>
            <a:avLst/>
            <a:gdLst/>
            <a:ahLst/>
            <a:cxnLst/>
            <a:rect l="l" t="t" r="r" b="b"/>
            <a:pathLst>
              <a:path w="929004" h="694054">
                <a:moveTo>
                  <a:pt x="0" y="0"/>
                </a:moveTo>
                <a:lnTo>
                  <a:pt x="309524" y="0"/>
                </a:lnTo>
                <a:lnTo>
                  <a:pt x="619061" y="460692"/>
                </a:lnTo>
                <a:lnTo>
                  <a:pt x="928585" y="693445"/>
                </a:lnTo>
              </a:path>
            </a:pathLst>
          </a:custGeom>
          <a:ln w="2399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3748763" y="4501907"/>
            <a:ext cx="1970232" cy="630959"/>
          </a:xfrm>
          <a:custGeom>
            <a:avLst/>
            <a:gdLst/>
            <a:ahLst/>
            <a:cxnLst/>
            <a:rect l="l" t="t" r="r" b="b"/>
            <a:pathLst>
              <a:path w="2167254" h="694054">
                <a:moveTo>
                  <a:pt x="0" y="0"/>
                </a:moveTo>
                <a:lnTo>
                  <a:pt x="309524" y="139166"/>
                </a:lnTo>
                <a:lnTo>
                  <a:pt x="619061" y="230352"/>
                </a:lnTo>
                <a:lnTo>
                  <a:pt x="928585" y="693445"/>
                </a:lnTo>
                <a:lnTo>
                  <a:pt x="1238123" y="693445"/>
                </a:lnTo>
                <a:lnTo>
                  <a:pt x="1547647" y="693445"/>
                </a:lnTo>
                <a:lnTo>
                  <a:pt x="1857184" y="693445"/>
                </a:lnTo>
                <a:lnTo>
                  <a:pt x="2166721" y="693445"/>
                </a:lnTo>
              </a:path>
            </a:pathLst>
          </a:custGeom>
          <a:ln w="2399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3508810" y="4711319"/>
            <a:ext cx="19685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5953" y="0"/>
                </a:lnTo>
              </a:path>
            </a:pathLst>
          </a:custGeom>
          <a:ln w="239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3227414" y="4711319"/>
            <a:ext cx="19685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5953" y="0"/>
                </a:lnTo>
              </a:path>
            </a:pathLst>
          </a:custGeom>
          <a:ln w="239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2946023" y="4711319"/>
            <a:ext cx="196850" cy="0"/>
          </a:xfrm>
          <a:custGeom>
            <a:avLst/>
            <a:gdLst/>
            <a:ahLst/>
            <a:cxnLst/>
            <a:rect l="l" t="t" r="r" b="b"/>
            <a:pathLst>
              <a:path w="216535">
                <a:moveTo>
                  <a:pt x="0" y="0"/>
                </a:moveTo>
                <a:lnTo>
                  <a:pt x="215946" y="0"/>
                </a:lnTo>
              </a:path>
            </a:pathLst>
          </a:custGeom>
          <a:ln w="239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3748763" y="4711319"/>
            <a:ext cx="1970232" cy="167986"/>
          </a:xfrm>
          <a:custGeom>
            <a:avLst/>
            <a:gdLst/>
            <a:ahLst/>
            <a:cxnLst/>
            <a:rect l="l" t="t" r="r" b="b"/>
            <a:pathLst>
              <a:path w="2167254" h="184785">
                <a:moveTo>
                  <a:pt x="0" y="0"/>
                </a:moveTo>
                <a:lnTo>
                  <a:pt x="309524" y="115176"/>
                </a:lnTo>
                <a:lnTo>
                  <a:pt x="619061" y="115176"/>
                </a:lnTo>
                <a:lnTo>
                  <a:pt x="928585" y="115176"/>
                </a:lnTo>
                <a:lnTo>
                  <a:pt x="1238123" y="184759"/>
                </a:lnTo>
                <a:lnTo>
                  <a:pt x="1547647" y="184759"/>
                </a:lnTo>
                <a:lnTo>
                  <a:pt x="1857184" y="184759"/>
                </a:lnTo>
                <a:lnTo>
                  <a:pt x="2166721" y="184759"/>
                </a:lnTo>
              </a:path>
            </a:pathLst>
          </a:custGeom>
          <a:ln w="239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2854406" y="3821325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5595" y="91181"/>
                </a:moveTo>
                <a:lnTo>
                  <a:pt x="15595" y="15600"/>
                </a:lnTo>
                <a:lnTo>
                  <a:pt x="4198" y="32398"/>
                </a:lnTo>
                <a:lnTo>
                  <a:pt x="0" y="52793"/>
                </a:lnTo>
                <a:lnTo>
                  <a:pt x="4198" y="73562"/>
                </a:lnTo>
                <a:lnTo>
                  <a:pt x="15595" y="91181"/>
                </a:lnTo>
                <a:close/>
              </a:path>
              <a:path w="108585" h="108585">
                <a:moveTo>
                  <a:pt x="107975" y="52793"/>
                </a:moveTo>
                <a:lnTo>
                  <a:pt x="103402" y="32398"/>
                </a:lnTo>
                <a:lnTo>
                  <a:pt x="91181" y="15600"/>
                </a:lnTo>
                <a:lnTo>
                  <a:pt x="73562" y="4200"/>
                </a:lnTo>
                <a:lnTo>
                  <a:pt x="52793" y="0"/>
                </a:lnTo>
                <a:lnTo>
                  <a:pt x="32393" y="4200"/>
                </a:lnTo>
                <a:lnTo>
                  <a:pt x="32393" y="103402"/>
                </a:lnTo>
                <a:lnTo>
                  <a:pt x="52793" y="107975"/>
                </a:lnTo>
                <a:lnTo>
                  <a:pt x="73562" y="103402"/>
                </a:lnTo>
                <a:lnTo>
                  <a:pt x="91181" y="91181"/>
                </a:lnTo>
                <a:lnTo>
                  <a:pt x="103402" y="73562"/>
                </a:lnTo>
                <a:lnTo>
                  <a:pt x="107975" y="52793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2854406" y="3821325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93"/>
                </a:moveTo>
                <a:lnTo>
                  <a:pt x="103402" y="32398"/>
                </a:lnTo>
                <a:lnTo>
                  <a:pt x="91181" y="15600"/>
                </a:lnTo>
                <a:lnTo>
                  <a:pt x="73562" y="4200"/>
                </a:lnTo>
                <a:lnTo>
                  <a:pt x="52793" y="0"/>
                </a:lnTo>
                <a:lnTo>
                  <a:pt x="32393" y="4200"/>
                </a:lnTo>
                <a:lnTo>
                  <a:pt x="15595" y="15600"/>
                </a:lnTo>
                <a:lnTo>
                  <a:pt x="4198" y="32398"/>
                </a:lnTo>
                <a:lnTo>
                  <a:pt x="0" y="52793"/>
                </a:lnTo>
                <a:lnTo>
                  <a:pt x="4198" y="73562"/>
                </a:lnTo>
                <a:lnTo>
                  <a:pt x="15595" y="91181"/>
                </a:lnTo>
                <a:lnTo>
                  <a:pt x="32393" y="103402"/>
                </a:lnTo>
                <a:lnTo>
                  <a:pt x="52793" y="107975"/>
                </a:lnTo>
                <a:lnTo>
                  <a:pt x="73562" y="103402"/>
                </a:lnTo>
                <a:lnTo>
                  <a:pt x="91181" y="91181"/>
                </a:lnTo>
                <a:lnTo>
                  <a:pt x="103402" y="73562"/>
                </a:lnTo>
                <a:lnTo>
                  <a:pt x="107975" y="52793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3135803" y="3821325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5594" y="91181"/>
                </a:moveTo>
                <a:lnTo>
                  <a:pt x="15594" y="15600"/>
                </a:lnTo>
                <a:lnTo>
                  <a:pt x="4198" y="32398"/>
                </a:lnTo>
                <a:lnTo>
                  <a:pt x="0" y="52793"/>
                </a:lnTo>
                <a:lnTo>
                  <a:pt x="4198" y="73562"/>
                </a:lnTo>
                <a:lnTo>
                  <a:pt x="15594" y="91181"/>
                </a:lnTo>
                <a:close/>
              </a:path>
              <a:path w="108585" h="108585">
                <a:moveTo>
                  <a:pt x="107975" y="52793"/>
                </a:moveTo>
                <a:lnTo>
                  <a:pt x="103401" y="32398"/>
                </a:lnTo>
                <a:lnTo>
                  <a:pt x="91179" y="15600"/>
                </a:lnTo>
                <a:lnTo>
                  <a:pt x="73556" y="4200"/>
                </a:lnTo>
                <a:lnTo>
                  <a:pt x="52781" y="0"/>
                </a:lnTo>
                <a:lnTo>
                  <a:pt x="32387" y="4200"/>
                </a:lnTo>
                <a:lnTo>
                  <a:pt x="32387" y="103402"/>
                </a:lnTo>
                <a:lnTo>
                  <a:pt x="52781" y="107975"/>
                </a:lnTo>
                <a:lnTo>
                  <a:pt x="73556" y="103402"/>
                </a:lnTo>
                <a:lnTo>
                  <a:pt x="91179" y="91181"/>
                </a:lnTo>
                <a:lnTo>
                  <a:pt x="103401" y="73562"/>
                </a:lnTo>
                <a:lnTo>
                  <a:pt x="107975" y="52793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3135803" y="3821325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93"/>
                </a:moveTo>
                <a:lnTo>
                  <a:pt x="103401" y="32398"/>
                </a:lnTo>
                <a:lnTo>
                  <a:pt x="91179" y="15600"/>
                </a:lnTo>
                <a:lnTo>
                  <a:pt x="73556" y="4200"/>
                </a:lnTo>
                <a:lnTo>
                  <a:pt x="52781" y="0"/>
                </a:lnTo>
                <a:lnTo>
                  <a:pt x="32387" y="4200"/>
                </a:lnTo>
                <a:lnTo>
                  <a:pt x="15594" y="15600"/>
                </a:lnTo>
                <a:lnTo>
                  <a:pt x="4198" y="32398"/>
                </a:lnTo>
                <a:lnTo>
                  <a:pt x="0" y="52793"/>
                </a:lnTo>
                <a:lnTo>
                  <a:pt x="4198" y="73562"/>
                </a:lnTo>
                <a:lnTo>
                  <a:pt x="15594" y="91181"/>
                </a:lnTo>
                <a:lnTo>
                  <a:pt x="32387" y="103402"/>
                </a:lnTo>
                <a:lnTo>
                  <a:pt x="52781" y="107975"/>
                </a:lnTo>
                <a:lnTo>
                  <a:pt x="73556" y="103402"/>
                </a:lnTo>
                <a:lnTo>
                  <a:pt x="91179" y="91181"/>
                </a:lnTo>
                <a:lnTo>
                  <a:pt x="103401" y="73562"/>
                </a:lnTo>
                <a:lnTo>
                  <a:pt x="107975" y="52793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3417188" y="4240149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8" y="4198"/>
                </a:lnTo>
                <a:lnTo>
                  <a:pt x="15600" y="15594"/>
                </a:lnTo>
                <a:lnTo>
                  <a:pt x="4200" y="32387"/>
                </a:lnTo>
                <a:lnTo>
                  <a:pt x="0" y="52781"/>
                </a:lnTo>
                <a:lnTo>
                  <a:pt x="4200" y="73556"/>
                </a:lnTo>
                <a:lnTo>
                  <a:pt x="15600" y="91179"/>
                </a:lnTo>
                <a:lnTo>
                  <a:pt x="32398" y="103401"/>
                </a:lnTo>
                <a:lnTo>
                  <a:pt x="52793" y="107975"/>
                </a:lnTo>
                <a:lnTo>
                  <a:pt x="73562" y="103401"/>
                </a:lnTo>
                <a:lnTo>
                  <a:pt x="91181" y="91179"/>
                </a:lnTo>
                <a:lnTo>
                  <a:pt x="103402" y="73556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3417188" y="4240149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8" y="4198"/>
                </a:lnTo>
                <a:lnTo>
                  <a:pt x="15600" y="15594"/>
                </a:lnTo>
                <a:lnTo>
                  <a:pt x="4200" y="32387"/>
                </a:lnTo>
                <a:lnTo>
                  <a:pt x="0" y="52781"/>
                </a:lnTo>
                <a:lnTo>
                  <a:pt x="4200" y="73556"/>
                </a:lnTo>
                <a:lnTo>
                  <a:pt x="15600" y="91179"/>
                </a:lnTo>
                <a:lnTo>
                  <a:pt x="32398" y="103401"/>
                </a:lnTo>
                <a:lnTo>
                  <a:pt x="52793" y="107975"/>
                </a:lnTo>
                <a:lnTo>
                  <a:pt x="73562" y="103401"/>
                </a:lnTo>
                <a:lnTo>
                  <a:pt x="91181" y="91179"/>
                </a:lnTo>
                <a:lnTo>
                  <a:pt x="103402" y="73556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3698587" y="4451742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3" y="4198"/>
                </a:lnTo>
                <a:lnTo>
                  <a:pt x="15595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5" y="91174"/>
                </a:lnTo>
                <a:lnTo>
                  <a:pt x="32393" y="103400"/>
                </a:lnTo>
                <a:lnTo>
                  <a:pt x="52793" y="107975"/>
                </a:lnTo>
                <a:lnTo>
                  <a:pt x="73562" y="103400"/>
                </a:lnTo>
                <a:lnTo>
                  <a:pt x="91181" y="91174"/>
                </a:lnTo>
                <a:lnTo>
                  <a:pt x="103402" y="73551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3698587" y="4451742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3" y="4198"/>
                </a:lnTo>
                <a:lnTo>
                  <a:pt x="15595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5" y="91174"/>
                </a:lnTo>
                <a:lnTo>
                  <a:pt x="32393" y="103400"/>
                </a:lnTo>
                <a:lnTo>
                  <a:pt x="52793" y="107975"/>
                </a:lnTo>
                <a:lnTo>
                  <a:pt x="73562" y="103400"/>
                </a:lnTo>
                <a:lnTo>
                  <a:pt x="91181" y="91174"/>
                </a:lnTo>
                <a:lnTo>
                  <a:pt x="103402" y="73551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3979983" y="457825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93"/>
                </a:moveTo>
                <a:lnTo>
                  <a:pt x="103400" y="32393"/>
                </a:lnTo>
                <a:lnTo>
                  <a:pt x="91174" y="15595"/>
                </a:lnTo>
                <a:lnTo>
                  <a:pt x="73551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15594" y="15595"/>
                </a:lnTo>
                <a:lnTo>
                  <a:pt x="4198" y="32393"/>
                </a:lnTo>
                <a:lnTo>
                  <a:pt x="0" y="52793"/>
                </a:lnTo>
                <a:lnTo>
                  <a:pt x="4198" y="73562"/>
                </a:lnTo>
                <a:lnTo>
                  <a:pt x="15594" y="91181"/>
                </a:lnTo>
                <a:lnTo>
                  <a:pt x="32387" y="103402"/>
                </a:lnTo>
                <a:lnTo>
                  <a:pt x="52781" y="107975"/>
                </a:lnTo>
                <a:lnTo>
                  <a:pt x="73551" y="103402"/>
                </a:lnTo>
                <a:lnTo>
                  <a:pt x="91174" y="91181"/>
                </a:lnTo>
                <a:lnTo>
                  <a:pt x="103400" y="73562"/>
                </a:lnTo>
                <a:lnTo>
                  <a:pt x="107975" y="52793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3979983" y="457825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93"/>
                </a:moveTo>
                <a:lnTo>
                  <a:pt x="103400" y="32393"/>
                </a:lnTo>
                <a:lnTo>
                  <a:pt x="91174" y="15595"/>
                </a:lnTo>
                <a:lnTo>
                  <a:pt x="73551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15594" y="15595"/>
                </a:lnTo>
                <a:lnTo>
                  <a:pt x="4198" y="32393"/>
                </a:lnTo>
                <a:lnTo>
                  <a:pt x="0" y="52793"/>
                </a:lnTo>
                <a:lnTo>
                  <a:pt x="4198" y="73562"/>
                </a:lnTo>
                <a:lnTo>
                  <a:pt x="15594" y="91181"/>
                </a:lnTo>
                <a:lnTo>
                  <a:pt x="32387" y="103402"/>
                </a:lnTo>
                <a:lnTo>
                  <a:pt x="52781" y="107975"/>
                </a:lnTo>
                <a:lnTo>
                  <a:pt x="73551" y="103402"/>
                </a:lnTo>
                <a:lnTo>
                  <a:pt x="91174" y="91181"/>
                </a:lnTo>
                <a:lnTo>
                  <a:pt x="103400" y="73562"/>
                </a:lnTo>
                <a:lnTo>
                  <a:pt x="107975" y="52793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4261369" y="4661143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93"/>
                </a:moveTo>
                <a:lnTo>
                  <a:pt x="103402" y="32398"/>
                </a:lnTo>
                <a:lnTo>
                  <a:pt x="91181" y="15600"/>
                </a:lnTo>
                <a:lnTo>
                  <a:pt x="73562" y="4200"/>
                </a:lnTo>
                <a:lnTo>
                  <a:pt x="52793" y="0"/>
                </a:lnTo>
                <a:lnTo>
                  <a:pt x="32393" y="4200"/>
                </a:lnTo>
                <a:lnTo>
                  <a:pt x="15595" y="15600"/>
                </a:lnTo>
                <a:lnTo>
                  <a:pt x="4198" y="32398"/>
                </a:lnTo>
                <a:lnTo>
                  <a:pt x="0" y="52793"/>
                </a:lnTo>
                <a:lnTo>
                  <a:pt x="4198" y="73562"/>
                </a:lnTo>
                <a:lnTo>
                  <a:pt x="15595" y="91181"/>
                </a:lnTo>
                <a:lnTo>
                  <a:pt x="32393" y="103402"/>
                </a:lnTo>
                <a:lnTo>
                  <a:pt x="52793" y="107975"/>
                </a:lnTo>
                <a:lnTo>
                  <a:pt x="73562" y="103402"/>
                </a:lnTo>
                <a:lnTo>
                  <a:pt x="91181" y="91181"/>
                </a:lnTo>
                <a:lnTo>
                  <a:pt x="103402" y="73562"/>
                </a:lnTo>
                <a:lnTo>
                  <a:pt x="107975" y="52793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4261369" y="4661143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93"/>
                </a:moveTo>
                <a:lnTo>
                  <a:pt x="103402" y="32398"/>
                </a:lnTo>
                <a:lnTo>
                  <a:pt x="91181" y="15600"/>
                </a:lnTo>
                <a:lnTo>
                  <a:pt x="73562" y="4200"/>
                </a:lnTo>
                <a:lnTo>
                  <a:pt x="52793" y="0"/>
                </a:lnTo>
                <a:lnTo>
                  <a:pt x="32393" y="4200"/>
                </a:lnTo>
                <a:lnTo>
                  <a:pt x="15595" y="15600"/>
                </a:lnTo>
                <a:lnTo>
                  <a:pt x="4198" y="32398"/>
                </a:lnTo>
                <a:lnTo>
                  <a:pt x="0" y="52793"/>
                </a:lnTo>
                <a:lnTo>
                  <a:pt x="4198" y="73562"/>
                </a:lnTo>
                <a:lnTo>
                  <a:pt x="15595" y="91181"/>
                </a:lnTo>
                <a:lnTo>
                  <a:pt x="32393" y="103402"/>
                </a:lnTo>
                <a:lnTo>
                  <a:pt x="52793" y="107975"/>
                </a:lnTo>
                <a:lnTo>
                  <a:pt x="73562" y="103402"/>
                </a:lnTo>
                <a:lnTo>
                  <a:pt x="91181" y="91181"/>
                </a:lnTo>
                <a:lnTo>
                  <a:pt x="103402" y="73562"/>
                </a:lnTo>
                <a:lnTo>
                  <a:pt x="107975" y="52793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4542767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52781" y="107975"/>
                </a:moveTo>
                <a:lnTo>
                  <a:pt x="52781" y="0"/>
                </a:lnTo>
                <a:lnTo>
                  <a:pt x="32387" y="4198"/>
                </a:lnTo>
                <a:lnTo>
                  <a:pt x="15594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4" y="91174"/>
                </a:lnTo>
                <a:lnTo>
                  <a:pt x="32387" y="103400"/>
                </a:lnTo>
                <a:lnTo>
                  <a:pt x="52781" y="107975"/>
                </a:lnTo>
                <a:close/>
              </a:path>
              <a:path w="108585" h="108585">
                <a:moveTo>
                  <a:pt x="107975" y="52781"/>
                </a:moveTo>
                <a:lnTo>
                  <a:pt x="103400" y="32387"/>
                </a:lnTo>
                <a:lnTo>
                  <a:pt x="91174" y="15594"/>
                </a:lnTo>
                <a:lnTo>
                  <a:pt x="91174" y="91174"/>
                </a:lnTo>
                <a:lnTo>
                  <a:pt x="103400" y="73551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4542767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0" y="32387"/>
                </a:lnTo>
                <a:lnTo>
                  <a:pt x="91174" y="15594"/>
                </a:lnTo>
                <a:lnTo>
                  <a:pt x="73551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15594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4" y="91174"/>
                </a:lnTo>
                <a:lnTo>
                  <a:pt x="32387" y="103400"/>
                </a:lnTo>
                <a:lnTo>
                  <a:pt x="52781" y="107975"/>
                </a:lnTo>
                <a:lnTo>
                  <a:pt x="73551" y="103400"/>
                </a:lnTo>
                <a:lnTo>
                  <a:pt x="91174" y="91174"/>
                </a:lnTo>
                <a:lnTo>
                  <a:pt x="103400" y="73551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4824152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8" y="4198"/>
                </a:lnTo>
                <a:lnTo>
                  <a:pt x="15600" y="15594"/>
                </a:lnTo>
                <a:lnTo>
                  <a:pt x="4200" y="32387"/>
                </a:lnTo>
                <a:lnTo>
                  <a:pt x="0" y="52781"/>
                </a:lnTo>
                <a:lnTo>
                  <a:pt x="4200" y="73551"/>
                </a:lnTo>
                <a:lnTo>
                  <a:pt x="15600" y="91174"/>
                </a:lnTo>
                <a:lnTo>
                  <a:pt x="32398" y="103400"/>
                </a:lnTo>
                <a:lnTo>
                  <a:pt x="52793" y="107975"/>
                </a:lnTo>
                <a:lnTo>
                  <a:pt x="73562" y="103400"/>
                </a:lnTo>
                <a:lnTo>
                  <a:pt x="91181" y="91174"/>
                </a:lnTo>
                <a:lnTo>
                  <a:pt x="103402" y="73551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4824152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8" y="4198"/>
                </a:lnTo>
                <a:lnTo>
                  <a:pt x="15600" y="15594"/>
                </a:lnTo>
                <a:lnTo>
                  <a:pt x="4200" y="32387"/>
                </a:lnTo>
                <a:lnTo>
                  <a:pt x="0" y="52781"/>
                </a:lnTo>
                <a:lnTo>
                  <a:pt x="4200" y="73551"/>
                </a:lnTo>
                <a:lnTo>
                  <a:pt x="15600" y="91174"/>
                </a:lnTo>
                <a:lnTo>
                  <a:pt x="32398" y="103400"/>
                </a:lnTo>
                <a:lnTo>
                  <a:pt x="52793" y="107975"/>
                </a:lnTo>
                <a:lnTo>
                  <a:pt x="73562" y="103400"/>
                </a:lnTo>
                <a:lnTo>
                  <a:pt x="91181" y="91174"/>
                </a:lnTo>
                <a:lnTo>
                  <a:pt x="103402" y="73551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5105550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3" y="4198"/>
                </a:lnTo>
                <a:lnTo>
                  <a:pt x="15595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5" y="91174"/>
                </a:lnTo>
                <a:lnTo>
                  <a:pt x="32393" y="103400"/>
                </a:lnTo>
                <a:lnTo>
                  <a:pt x="52793" y="107975"/>
                </a:lnTo>
                <a:lnTo>
                  <a:pt x="73562" y="103400"/>
                </a:lnTo>
                <a:lnTo>
                  <a:pt x="91181" y="91174"/>
                </a:lnTo>
                <a:lnTo>
                  <a:pt x="103402" y="73551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5105550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2" y="32387"/>
                </a:lnTo>
                <a:lnTo>
                  <a:pt x="91181" y="15594"/>
                </a:lnTo>
                <a:lnTo>
                  <a:pt x="73562" y="4198"/>
                </a:lnTo>
                <a:lnTo>
                  <a:pt x="52793" y="0"/>
                </a:lnTo>
                <a:lnTo>
                  <a:pt x="32393" y="4198"/>
                </a:lnTo>
                <a:lnTo>
                  <a:pt x="15595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5" y="91174"/>
                </a:lnTo>
                <a:lnTo>
                  <a:pt x="32393" y="103400"/>
                </a:lnTo>
                <a:lnTo>
                  <a:pt x="52793" y="107975"/>
                </a:lnTo>
                <a:lnTo>
                  <a:pt x="73562" y="103400"/>
                </a:lnTo>
                <a:lnTo>
                  <a:pt x="91181" y="91174"/>
                </a:lnTo>
                <a:lnTo>
                  <a:pt x="103402" y="73551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5386948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5594" y="91174"/>
                </a:moveTo>
                <a:lnTo>
                  <a:pt x="15594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4" y="91174"/>
                </a:lnTo>
                <a:close/>
              </a:path>
              <a:path w="108585" h="108585">
                <a:moveTo>
                  <a:pt x="91174" y="91174"/>
                </a:moveTo>
                <a:lnTo>
                  <a:pt x="91174" y="15594"/>
                </a:lnTo>
                <a:lnTo>
                  <a:pt x="73551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32387" y="103400"/>
                </a:lnTo>
                <a:lnTo>
                  <a:pt x="52781" y="107975"/>
                </a:lnTo>
                <a:lnTo>
                  <a:pt x="73551" y="103400"/>
                </a:lnTo>
                <a:lnTo>
                  <a:pt x="91174" y="91174"/>
                </a:lnTo>
                <a:close/>
              </a:path>
              <a:path w="108585" h="108585">
                <a:moveTo>
                  <a:pt x="107975" y="52781"/>
                </a:moveTo>
                <a:lnTo>
                  <a:pt x="103400" y="32387"/>
                </a:lnTo>
                <a:lnTo>
                  <a:pt x="103400" y="73551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5386948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0" y="32387"/>
                </a:lnTo>
                <a:lnTo>
                  <a:pt x="91174" y="15594"/>
                </a:lnTo>
                <a:lnTo>
                  <a:pt x="73551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15594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4" y="91174"/>
                </a:lnTo>
                <a:lnTo>
                  <a:pt x="32387" y="103400"/>
                </a:lnTo>
                <a:lnTo>
                  <a:pt x="52781" y="107975"/>
                </a:lnTo>
                <a:lnTo>
                  <a:pt x="73551" y="103400"/>
                </a:lnTo>
                <a:lnTo>
                  <a:pt x="91174" y="91174"/>
                </a:lnTo>
                <a:lnTo>
                  <a:pt x="103400" y="73551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5668333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1" y="32387"/>
                </a:lnTo>
                <a:lnTo>
                  <a:pt x="91179" y="15594"/>
                </a:lnTo>
                <a:lnTo>
                  <a:pt x="73556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15594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4" y="91174"/>
                </a:lnTo>
                <a:lnTo>
                  <a:pt x="32387" y="103400"/>
                </a:lnTo>
                <a:lnTo>
                  <a:pt x="52781" y="107975"/>
                </a:lnTo>
                <a:lnTo>
                  <a:pt x="73556" y="103400"/>
                </a:lnTo>
                <a:lnTo>
                  <a:pt x="91179" y="91174"/>
                </a:lnTo>
                <a:lnTo>
                  <a:pt x="103401" y="73551"/>
                </a:lnTo>
                <a:lnTo>
                  <a:pt x="107975" y="5278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5668333" y="5082147"/>
            <a:ext cx="98714" cy="98714"/>
          </a:xfrm>
          <a:custGeom>
            <a:avLst/>
            <a:gdLst/>
            <a:ahLst/>
            <a:cxnLst/>
            <a:rect l="l" t="t" r="r" b="b"/>
            <a:pathLst>
              <a:path w="108585" h="108585">
                <a:moveTo>
                  <a:pt x="107975" y="52781"/>
                </a:moveTo>
                <a:lnTo>
                  <a:pt x="103401" y="32387"/>
                </a:lnTo>
                <a:lnTo>
                  <a:pt x="91179" y="15594"/>
                </a:lnTo>
                <a:lnTo>
                  <a:pt x="73556" y="4198"/>
                </a:lnTo>
                <a:lnTo>
                  <a:pt x="52781" y="0"/>
                </a:lnTo>
                <a:lnTo>
                  <a:pt x="32387" y="4198"/>
                </a:lnTo>
                <a:lnTo>
                  <a:pt x="15594" y="15594"/>
                </a:lnTo>
                <a:lnTo>
                  <a:pt x="4198" y="32387"/>
                </a:lnTo>
                <a:lnTo>
                  <a:pt x="0" y="52781"/>
                </a:lnTo>
                <a:lnTo>
                  <a:pt x="4198" y="73551"/>
                </a:lnTo>
                <a:lnTo>
                  <a:pt x="15594" y="91174"/>
                </a:lnTo>
                <a:lnTo>
                  <a:pt x="32387" y="103400"/>
                </a:lnTo>
                <a:lnTo>
                  <a:pt x="52781" y="107975"/>
                </a:lnTo>
                <a:lnTo>
                  <a:pt x="73556" y="103400"/>
                </a:lnTo>
                <a:lnTo>
                  <a:pt x="91179" y="91174"/>
                </a:lnTo>
                <a:lnTo>
                  <a:pt x="103401" y="73551"/>
                </a:lnTo>
                <a:lnTo>
                  <a:pt x="107975" y="52781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2860952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80" h="93979">
                <a:moveTo>
                  <a:pt x="0" y="0"/>
                </a:moveTo>
                <a:lnTo>
                  <a:pt x="0" y="93583"/>
                </a:lnTo>
                <a:lnTo>
                  <a:pt x="93578" y="93583"/>
                </a:lnTo>
                <a:lnTo>
                  <a:pt x="9357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2860952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80" h="93979">
                <a:moveTo>
                  <a:pt x="0" y="0"/>
                </a:moveTo>
                <a:lnTo>
                  <a:pt x="0" y="93583"/>
                </a:lnTo>
                <a:lnTo>
                  <a:pt x="93578" y="93583"/>
                </a:lnTo>
                <a:lnTo>
                  <a:pt x="93578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3142337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3142337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3423735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3423735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3705132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3705132" y="4667688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3986518" y="477239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73" y="93583"/>
                </a:lnTo>
                <a:lnTo>
                  <a:pt x="9357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3986518" y="477239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73" y="93583"/>
                </a:lnTo>
                <a:lnTo>
                  <a:pt x="9357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4267916" y="477239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78" y="93583"/>
                </a:lnTo>
                <a:lnTo>
                  <a:pt x="9357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4267916" y="477239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78" y="93583"/>
                </a:lnTo>
                <a:lnTo>
                  <a:pt x="93578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4549301" y="477239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4549301" y="477239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83"/>
                </a:lnTo>
                <a:lnTo>
                  <a:pt x="93583" y="93583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4830699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83" y="93578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4830699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83" y="93578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5112096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83" y="93578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/>
          <p:nvPr/>
        </p:nvSpPr>
        <p:spPr>
          <a:xfrm>
            <a:off x="5112096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83" y="93578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6" name="object 86"/>
          <p:cNvSpPr/>
          <p:nvPr/>
        </p:nvSpPr>
        <p:spPr>
          <a:xfrm>
            <a:off x="5393482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73" y="93578"/>
                </a:lnTo>
                <a:lnTo>
                  <a:pt x="9357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7" name="object 87"/>
          <p:cNvSpPr/>
          <p:nvPr/>
        </p:nvSpPr>
        <p:spPr>
          <a:xfrm>
            <a:off x="5393482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73" y="93578"/>
                </a:lnTo>
                <a:lnTo>
                  <a:pt x="9357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5674879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78" y="93578"/>
                </a:lnTo>
                <a:lnTo>
                  <a:pt x="9357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5674879" y="4835652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78" y="93578"/>
                </a:lnTo>
                <a:lnTo>
                  <a:pt x="93578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0" name="object 90"/>
          <p:cNvSpPr/>
          <p:nvPr/>
        </p:nvSpPr>
        <p:spPr>
          <a:xfrm>
            <a:off x="2605739" y="5086869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2542113" y="4834197"/>
            <a:ext cx="65440" cy="8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2" name="object 92"/>
          <p:cNvSpPr/>
          <p:nvPr/>
        </p:nvSpPr>
        <p:spPr>
          <a:xfrm>
            <a:off x="2605739" y="4834197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3" name="object 93"/>
          <p:cNvSpPr/>
          <p:nvPr/>
        </p:nvSpPr>
        <p:spPr>
          <a:xfrm>
            <a:off x="2542113" y="4583349"/>
            <a:ext cx="67257" cy="8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4" name="object 94"/>
          <p:cNvSpPr/>
          <p:nvPr/>
        </p:nvSpPr>
        <p:spPr>
          <a:xfrm>
            <a:off x="2605739" y="4583349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5" name="object 95"/>
          <p:cNvSpPr/>
          <p:nvPr/>
        </p:nvSpPr>
        <p:spPr>
          <a:xfrm>
            <a:off x="2542113" y="4330677"/>
            <a:ext cx="129066" cy="836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6" name="object 96"/>
          <p:cNvSpPr/>
          <p:nvPr/>
        </p:nvSpPr>
        <p:spPr>
          <a:xfrm>
            <a:off x="2542113" y="4078005"/>
            <a:ext cx="129066" cy="836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7" name="object 97"/>
          <p:cNvSpPr/>
          <p:nvPr/>
        </p:nvSpPr>
        <p:spPr>
          <a:xfrm>
            <a:off x="2493033" y="3827144"/>
            <a:ext cx="32720" cy="81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8" name="object 98"/>
          <p:cNvSpPr/>
          <p:nvPr/>
        </p:nvSpPr>
        <p:spPr>
          <a:xfrm>
            <a:off x="2542113" y="3827145"/>
            <a:ext cx="129066" cy="8361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9" name="object 99"/>
          <p:cNvSpPr/>
          <p:nvPr/>
        </p:nvSpPr>
        <p:spPr>
          <a:xfrm>
            <a:off x="2493033" y="3574472"/>
            <a:ext cx="32720" cy="81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0" name="object 100"/>
          <p:cNvSpPr/>
          <p:nvPr/>
        </p:nvSpPr>
        <p:spPr>
          <a:xfrm>
            <a:off x="2542113" y="3574472"/>
            <a:ext cx="65440" cy="8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1" name="object 101"/>
          <p:cNvSpPr/>
          <p:nvPr/>
        </p:nvSpPr>
        <p:spPr>
          <a:xfrm>
            <a:off x="2605739" y="3574473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2867498" y="5255918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3" name="object 103"/>
          <p:cNvSpPr/>
          <p:nvPr/>
        </p:nvSpPr>
        <p:spPr>
          <a:xfrm>
            <a:off x="3129256" y="5255918"/>
            <a:ext cx="32720" cy="81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4" name="object 104"/>
          <p:cNvSpPr/>
          <p:nvPr/>
        </p:nvSpPr>
        <p:spPr>
          <a:xfrm>
            <a:off x="3178336" y="5255918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5" name="object 105"/>
          <p:cNvSpPr/>
          <p:nvPr/>
        </p:nvSpPr>
        <p:spPr>
          <a:xfrm>
            <a:off x="3396476" y="5255918"/>
            <a:ext cx="65440" cy="81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6" name="object 106"/>
          <p:cNvSpPr/>
          <p:nvPr/>
        </p:nvSpPr>
        <p:spPr>
          <a:xfrm>
            <a:off x="3460092" y="5255918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7" name="object 107"/>
          <p:cNvSpPr/>
          <p:nvPr/>
        </p:nvSpPr>
        <p:spPr>
          <a:xfrm>
            <a:off x="3678232" y="5255918"/>
            <a:ext cx="129055" cy="8361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8" name="object 108"/>
          <p:cNvSpPr/>
          <p:nvPr/>
        </p:nvSpPr>
        <p:spPr>
          <a:xfrm>
            <a:off x="3959987" y="5255918"/>
            <a:ext cx="67257" cy="8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9" name="object 109"/>
          <p:cNvSpPr/>
          <p:nvPr/>
        </p:nvSpPr>
        <p:spPr>
          <a:xfrm>
            <a:off x="4023602" y="5255918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0" name="object 110"/>
          <p:cNvSpPr/>
          <p:nvPr/>
        </p:nvSpPr>
        <p:spPr>
          <a:xfrm>
            <a:off x="4241742" y="5255918"/>
            <a:ext cx="127243" cy="836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1" name="object 111"/>
          <p:cNvSpPr/>
          <p:nvPr/>
        </p:nvSpPr>
        <p:spPr>
          <a:xfrm>
            <a:off x="4521673" y="5255918"/>
            <a:ext cx="129066" cy="8361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2" name="object 112"/>
          <p:cNvSpPr/>
          <p:nvPr/>
        </p:nvSpPr>
        <p:spPr>
          <a:xfrm>
            <a:off x="4803429" y="5255918"/>
            <a:ext cx="67257" cy="818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3" name="object 113"/>
          <p:cNvSpPr/>
          <p:nvPr/>
        </p:nvSpPr>
        <p:spPr>
          <a:xfrm>
            <a:off x="4867055" y="5255918"/>
            <a:ext cx="65440" cy="836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4" name="object 114"/>
          <p:cNvSpPr/>
          <p:nvPr/>
        </p:nvSpPr>
        <p:spPr>
          <a:xfrm>
            <a:off x="5085184" y="5255918"/>
            <a:ext cx="129066" cy="836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5" name="object 115"/>
          <p:cNvSpPr/>
          <p:nvPr/>
        </p:nvSpPr>
        <p:spPr>
          <a:xfrm>
            <a:off x="5366951" y="5255918"/>
            <a:ext cx="129055" cy="8361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6" name="object 116"/>
          <p:cNvSpPr/>
          <p:nvPr/>
        </p:nvSpPr>
        <p:spPr>
          <a:xfrm>
            <a:off x="5632345" y="5255918"/>
            <a:ext cx="32720" cy="81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7" name="object 117"/>
          <p:cNvSpPr/>
          <p:nvPr/>
        </p:nvSpPr>
        <p:spPr>
          <a:xfrm>
            <a:off x="5681426" y="5255918"/>
            <a:ext cx="127243" cy="8361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8" name="object 118"/>
          <p:cNvSpPr/>
          <p:nvPr/>
        </p:nvSpPr>
        <p:spPr>
          <a:xfrm>
            <a:off x="4107226" y="5466785"/>
            <a:ext cx="90888" cy="10179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9" name="object 119"/>
          <p:cNvSpPr/>
          <p:nvPr/>
        </p:nvSpPr>
        <p:spPr>
          <a:xfrm>
            <a:off x="4209023" y="5492229"/>
            <a:ext cx="69075" cy="7998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0" name="object 120"/>
          <p:cNvSpPr/>
          <p:nvPr/>
        </p:nvSpPr>
        <p:spPr>
          <a:xfrm>
            <a:off x="4287185" y="5492229"/>
            <a:ext cx="69075" cy="7998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1" name="object 121"/>
          <p:cNvSpPr/>
          <p:nvPr/>
        </p:nvSpPr>
        <p:spPr>
          <a:xfrm>
            <a:off x="4365348" y="5466785"/>
            <a:ext cx="143605" cy="10542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2" name="object 122"/>
          <p:cNvSpPr/>
          <p:nvPr/>
        </p:nvSpPr>
        <p:spPr>
          <a:xfrm>
            <a:off x="2276718" y="4546991"/>
            <a:ext cx="109066" cy="13451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3" name="object 123"/>
          <p:cNvSpPr/>
          <p:nvPr/>
        </p:nvSpPr>
        <p:spPr>
          <a:xfrm>
            <a:off x="2305801" y="4470642"/>
            <a:ext cx="83617" cy="690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4" name="object 124"/>
          <p:cNvSpPr/>
          <p:nvPr/>
        </p:nvSpPr>
        <p:spPr>
          <a:xfrm>
            <a:off x="2276718" y="4357936"/>
            <a:ext cx="112701" cy="1036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5" name="object 125"/>
          <p:cNvSpPr/>
          <p:nvPr/>
        </p:nvSpPr>
        <p:spPr>
          <a:xfrm>
            <a:off x="2276718" y="4239779"/>
            <a:ext cx="112701" cy="10361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6" name="object 126"/>
          <p:cNvSpPr/>
          <p:nvPr/>
        </p:nvSpPr>
        <p:spPr>
          <a:xfrm>
            <a:off x="2305801" y="4148894"/>
            <a:ext cx="83617" cy="7452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7" name="object 127"/>
          <p:cNvSpPr/>
          <p:nvPr/>
        </p:nvSpPr>
        <p:spPr>
          <a:xfrm>
            <a:off x="2305800" y="4067095"/>
            <a:ext cx="79982" cy="6725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8" name="object 128"/>
          <p:cNvSpPr/>
          <p:nvPr/>
        </p:nvSpPr>
        <p:spPr>
          <a:xfrm>
            <a:off x="5962812" y="4163799"/>
            <a:ext cx="1082386" cy="423718"/>
          </a:xfrm>
          <a:custGeom>
            <a:avLst/>
            <a:gdLst/>
            <a:ahLst/>
            <a:cxnLst/>
            <a:rect l="l" t="t" r="r" b="b"/>
            <a:pathLst>
              <a:path w="1190625" h="466089">
                <a:moveTo>
                  <a:pt x="0" y="0"/>
                </a:moveTo>
                <a:lnTo>
                  <a:pt x="0" y="465499"/>
                </a:lnTo>
                <a:lnTo>
                  <a:pt x="1190138" y="465499"/>
                </a:lnTo>
                <a:lnTo>
                  <a:pt x="1190138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9" name="object 129"/>
          <p:cNvSpPr/>
          <p:nvPr/>
        </p:nvSpPr>
        <p:spPr>
          <a:xfrm>
            <a:off x="6008624" y="4268504"/>
            <a:ext cx="281709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524" y="0"/>
                </a:lnTo>
              </a:path>
            </a:pathLst>
          </a:custGeom>
          <a:ln w="23994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0" name="object 130"/>
          <p:cNvSpPr/>
          <p:nvPr/>
        </p:nvSpPr>
        <p:spPr>
          <a:xfrm>
            <a:off x="6104601" y="422487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12900" y="79486"/>
                </a:moveTo>
                <a:lnTo>
                  <a:pt x="12900" y="12900"/>
                </a:lnTo>
                <a:lnTo>
                  <a:pt x="3412" y="27335"/>
                </a:lnTo>
                <a:lnTo>
                  <a:pt x="0" y="45593"/>
                </a:lnTo>
                <a:lnTo>
                  <a:pt x="3412" y="64225"/>
                </a:lnTo>
                <a:lnTo>
                  <a:pt x="12900" y="79486"/>
                </a:lnTo>
                <a:close/>
              </a:path>
              <a:path w="93979" h="93979">
                <a:moveTo>
                  <a:pt x="45593" y="93586"/>
                </a:moveTo>
                <a:lnTo>
                  <a:pt x="45593" y="0"/>
                </a:lnTo>
                <a:lnTo>
                  <a:pt x="27335" y="3412"/>
                </a:lnTo>
                <a:lnTo>
                  <a:pt x="27335" y="89798"/>
                </a:lnTo>
                <a:lnTo>
                  <a:pt x="45593" y="93586"/>
                </a:lnTo>
                <a:close/>
              </a:path>
              <a:path w="93979" h="93979">
                <a:moveTo>
                  <a:pt x="93573" y="45593"/>
                </a:moveTo>
                <a:lnTo>
                  <a:pt x="89787" y="27335"/>
                </a:lnTo>
                <a:lnTo>
                  <a:pt x="79479" y="12900"/>
                </a:lnTo>
                <a:lnTo>
                  <a:pt x="79479" y="79486"/>
                </a:lnTo>
                <a:lnTo>
                  <a:pt x="89787" y="64225"/>
                </a:lnTo>
                <a:lnTo>
                  <a:pt x="93573" y="45593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1" name="object 131"/>
          <p:cNvSpPr/>
          <p:nvPr/>
        </p:nvSpPr>
        <p:spPr>
          <a:xfrm>
            <a:off x="6104601" y="4224874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93573" y="45593"/>
                </a:moveTo>
                <a:lnTo>
                  <a:pt x="89787" y="27335"/>
                </a:lnTo>
                <a:lnTo>
                  <a:pt x="79479" y="12900"/>
                </a:lnTo>
                <a:lnTo>
                  <a:pt x="64223" y="3412"/>
                </a:lnTo>
                <a:lnTo>
                  <a:pt x="45593" y="0"/>
                </a:lnTo>
                <a:lnTo>
                  <a:pt x="27335" y="3412"/>
                </a:lnTo>
                <a:lnTo>
                  <a:pt x="12900" y="12900"/>
                </a:lnTo>
                <a:lnTo>
                  <a:pt x="3412" y="27335"/>
                </a:lnTo>
                <a:lnTo>
                  <a:pt x="0" y="45593"/>
                </a:lnTo>
                <a:lnTo>
                  <a:pt x="3412" y="64225"/>
                </a:lnTo>
                <a:lnTo>
                  <a:pt x="12900" y="79486"/>
                </a:lnTo>
                <a:lnTo>
                  <a:pt x="27335" y="89798"/>
                </a:lnTo>
                <a:lnTo>
                  <a:pt x="45593" y="93586"/>
                </a:lnTo>
                <a:lnTo>
                  <a:pt x="64223" y="89798"/>
                </a:lnTo>
                <a:lnTo>
                  <a:pt x="79479" y="79486"/>
                </a:lnTo>
                <a:lnTo>
                  <a:pt x="89787" y="64225"/>
                </a:lnTo>
                <a:lnTo>
                  <a:pt x="93573" y="45593"/>
                </a:lnTo>
                <a:close/>
              </a:path>
            </a:pathLst>
          </a:custGeom>
          <a:ln w="1199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2" name="object 132"/>
          <p:cNvSpPr/>
          <p:nvPr/>
        </p:nvSpPr>
        <p:spPr>
          <a:xfrm>
            <a:off x="6328549" y="4221608"/>
            <a:ext cx="90888" cy="10179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3" name="object 133"/>
          <p:cNvSpPr/>
          <p:nvPr/>
        </p:nvSpPr>
        <p:spPr>
          <a:xfrm>
            <a:off x="6428533" y="4247052"/>
            <a:ext cx="69075" cy="7998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4" name="object 134"/>
          <p:cNvSpPr/>
          <p:nvPr/>
        </p:nvSpPr>
        <p:spPr>
          <a:xfrm>
            <a:off x="6506695" y="4247053"/>
            <a:ext cx="72711" cy="7634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5" name="object 135"/>
          <p:cNvSpPr/>
          <p:nvPr/>
        </p:nvSpPr>
        <p:spPr>
          <a:xfrm>
            <a:off x="6592131" y="4221608"/>
            <a:ext cx="103611" cy="10179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6" name="object 136"/>
          <p:cNvSpPr/>
          <p:nvPr/>
        </p:nvSpPr>
        <p:spPr>
          <a:xfrm>
            <a:off x="6710287" y="4247053"/>
            <a:ext cx="72711" cy="7634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7" name="object 137"/>
          <p:cNvSpPr/>
          <p:nvPr/>
        </p:nvSpPr>
        <p:spPr>
          <a:xfrm>
            <a:off x="6795724" y="4247053"/>
            <a:ext cx="70893" cy="10724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8" name="object 138"/>
          <p:cNvSpPr/>
          <p:nvPr/>
        </p:nvSpPr>
        <p:spPr>
          <a:xfrm>
            <a:off x="6919329" y="4223419"/>
            <a:ext cx="49080" cy="99977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9" name="object 139"/>
          <p:cNvSpPr/>
          <p:nvPr/>
        </p:nvSpPr>
        <p:spPr>
          <a:xfrm>
            <a:off x="6189677" y="4480098"/>
            <a:ext cx="100445" cy="0"/>
          </a:xfrm>
          <a:custGeom>
            <a:avLst/>
            <a:gdLst/>
            <a:ahLst/>
            <a:cxnLst/>
            <a:rect l="l" t="t" r="r" b="b"/>
            <a:pathLst>
              <a:path w="110490">
                <a:moveTo>
                  <a:pt x="110366" y="0"/>
                </a:moveTo>
                <a:lnTo>
                  <a:pt x="0" y="0"/>
                </a:lnTo>
              </a:path>
            </a:pathLst>
          </a:custGeom>
          <a:ln w="239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0" name="object 140"/>
          <p:cNvSpPr/>
          <p:nvPr/>
        </p:nvSpPr>
        <p:spPr>
          <a:xfrm>
            <a:off x="6008624" y="4480098"/>
            <a:ext cx="96405" cy="0"/>
          </a:xfrm>
          <a:custGeom>
            <a:avLst/>
            <a:gdLst/>
            <a:ahLst/>
            <a:cxnLst/>
            <a:rect l="l" t="t" r="r" b="b"/>
            <a:pathLst>
              <a:path w="106045">
                <a:moveTo>
                  <a:pt x="105575" y="0"/>
                </a:moveTo>
                <a:lnTo>
                  <a:pt x="0" y="0"/>
                </a:lnTo>
              </a:path>
            </a:pathLst>
          </a:custGeom>
          <a:ln w="239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1" name="object 141"/>
          <p:cNvSpPr/>
          <p:nvPr/>
        </p:nvSpPr>
        <p:spPr>
          <a:xfrm>
            <a:off x="6104601" y="4436467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83" y="93578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2" name="object 142"/>
          <p:cNvSpPr/>
          <p:nvPr/>
        </p:nvSpPr>
        <p:spPr>
          <a:xfrm>
            <a:off x="6104601" y="4436467"/>
            <a:ext cx="85436" cy="85436"/>
          </a:xfrm>
          <a:custGeom>
            <a:avLst/>
            <a:gdLst/>
            <a:ahLst/>
            <a:cxnLst/>
            <a:rect l="l" t="t" r="r" b="b"/>
            <a:pathLst>
              <a:path w="93979" h="93979">
                <a:moveTo>
                  <a:pt x="0" y="0"/>
                </a:moveTo>
                <a:lnTo>
                  <a:pt x="0" y="93578"/>
                </a:lnTo>
                <a:lnTo>
                  <a:pt x="93583" y="93578"/>
                </a:lnTo>
                <a:lnTo>
                  <a:pt x="93583" y="0"/>
                </a:lnTo>
                <a:lnTo>
                  <a:pt x="0" y="0"/>
                </a:lnTo>
                <a:close/>
              </a:path>
            </a:pathLst>
          </a:custGeom>
          <a:ln w="119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3" name="object 143"/>
          <p:cNvSpPr/>
          <p:nvPr/>
        </p:nvSpPr>
        <p:spPr>
          <a:xfrm>
            <a:off x="6328549" y="4432473"/>
            <a:ext cx="90888" cy="10179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4" name="object 144"/>
          <p:cNvSpPr/>
          <p:nvPr/>
        </p:nvSpPr>
        <p:spPr>
          <a:xfrm>
            <a:off x="6428533" y="4457919"/>
            <a:ext cx="69075" cy="7998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5" name="object 145"/>
          <p:cNvSpPr/>
          <p:nvPr/>
        </p:nvSpPr>
        <p:spPr>
          <a:xfrm>
            <a:off x="6506695" y="4457919"/>
            <a:ext cx="72711" cy="7634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6" name="object 146"/>
          <p:cNvSpPr/>
          <p:nvPr/>
        </p:nvSpPr>
        <p:spPr>
          <a:xfrm>
            <a:off x="6592131" y="4432473"/>
            <a:ext cx="103611" cy="10179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7" name="object 147"/>
          <p:cNvSpPr/>
          <p:nvPr/>
        </p:nvSpPr>
        <p:spPr>
          <a:xfrm>
            <a:off x="6710287" y="4457919"/>
            <a:ext cx="72711" cy="7634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8" name="object 148"/>
          <p:cNvSpPr/>
          <p:nvPr/>
        </p:nvSpPr>
        <p:spPr>
          <a:xfrm>
            <a:off x="6795724" y="4457919"/>
            <a:ext cx="70893" cy="10724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9" name="object 149"/>
          <p:cNvSpPr/>
          <p:nvPr/>
        </p:nvSpPr>
        <p:spPr>
          <a:xfrm>
            <a:off x="6919330" y="4432473"/>
            <a:ext cx="69075" cy="101795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0" name="object 150"/>
          <p:cNvSpPr/>
          <p:nvPr/>
        </p:nvSpPr>
        <p:spPr>
          <a:xfrm>
            <a:off x="2075676" y="3374159"/>
            <a:ext cx="5054600" cy="2417041"/>
          </a:xfrm>
          <a:custGeom>
            <a:avLst/>
            <a:gdLst/>
            <a:ahLst/>
            <a:cxnLst/>
            <a:rect l="l" t="t" r="r" b="b"/>
            <a:pathLst>
              <a:path w="5560059" h="2658745">
                <a:moveTo>
                  <a:pt x="0" y="0"/>
                </a:moveTo>
                <a:lnTo>
                  <a:pt x="0" y="2658618"/>
                </a:lnTo>
                <a:lnTo>
                  <a:pt x="5559564" y="2658618"/>
                </a:lnTo>
                <a:lnTo>
                  <a:pt x="555956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2" name="Zástupný symbol pro zápatí 1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460766567"/>
      </p:ext>
    </p:extLst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i="1" spc="18" dirty="0">
                <a:latin typeface="Arial"/>
                <a:cs typeface="Arial"/>
              </a:rPr>
              <a:t>P@5 </a:t>
            </a:r>
            <a:r>
              <a:rPr spc="18" dirty="0"/>
              <a:t>and</a:t>
            </a:r>
            <a:r>
              <a:rPr spc="236" dirty="0"/>
              <a:t> </a:t>
            </a:r>
            <a:r>
              <a:rPr i="1" spc="18" dirty="0">
                <a:latin typeface="Arial"/>
                <a:cs typeface="Arial"/>
              </a:rPr>
              <a:t>P@10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160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1456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4029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6048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53170"/>
            <a:ext cx="7323859" cy="3218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735453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In the </a:t>
            </a:r>
            <a:r>
              <a:rPr sz="2318" spc="5" dirty="0">
                <a:latin typeface="Arial"/>
                <a:cs typeface="Arial"/>
              </a:rPr>
              <a:t>case of </a:t>
            </a:r>
            <a:r>
              <a:rPr sz="2318" spc="-14" dirty="0">
                <a:latin typeface="Arial"/>
                <a:cs typeface="Arial"/>
              </a:rPr>
              <a:t>Web </a:t>
            </a:r>
            <a:r>
              <a:rPr sz="2318" spc="5" dirty="0">
                <a:latin typeface="Arial"/>
                <a:cs typeface="Arial"/>
              </a:rPr>
              <a:t>search </a:t>
            </a:r>
            <a:r>
              <a:rPr sz="2318" dirty="0">
                <a:latin typeface="Arial"/>
                <a:cs typeface="Arial"/>
              </a:rPr>
              <a:t>engines, the </a:t>
            </a:r>
            <a:r>
              <a:rPr sz="2318" spc="5" dirty="0">
                <a:latin typeface="Arial"/>
                <a:cs typeface="Arial"/>
              </a:rPr>
              <a:t>majority of  searches does not </a:t>
            </a:r>
            <a:r>
              <a:rPr sz="2318" dirty="0">
                <a:latin typeface="Arial"/>
                <a:cs typeface="Arial"/>
              </a:rPr>
              <a:t>require high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recall</a:t>
            </a:r>
          </a:p>
          <a:p>
            <a:pPr marL="11546" marR="4618">
              <a:lnSpc>
                <a:spcPts val="2682"/>
              </a:lnSpc>
              <a:spcBef>
                <a:spcPts val="1150"/>
              </a:spcBef>
            </a:pPr>
            <a:r>
              <a:rPr sz="2318" dirty="0">
                <a:latin typeface="Arial"/>
                <a:cs typeface="Arial"/>
              </a:rPr>
              <a:t>Higher the number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documents at </a:t>
            </a:r>
            <a:r>
              <a:rPr sz="2318" dirty="0">
                <a:latin typeface="Arial"/>
                <a:cs typeface="Arial"/>
              </a:rPr>
              <a:t>the top </a:t>
            </a:r>
            <a:r>
              <a:rPr sz="2318" spc="5" dirty="0">
                <a:latin typeface="Arial"/>
                <a:cs typeface="Arial"/>
              </a:rPr>
              <a:t>of  </a:t>
            </a:r>
            <a:r>
              <a:rPr sz="2318" dirty="0">
                <a:latin typeface="Arial"/>
                <a:cs typeface="Arial"/>
              </a:rPr>
              <a:t>the ranking, </a:t>
            </a:r>
            <a:r>
              <a:rPr sz="2318" spc="5" dirty="0">
                <a:latin typeface="Arial"/>
                <a:cs typeface="Arial"/>
              </a:rPr>
              <a:t>more </a:t>
            </a:r>
            <a:r>
              <a:rPr sz="2318" spc="-5" dirty="0">
                <a:latin typeface="Arial"/>
                <a:cs typeface="Arial"/>
              </a:rPr>
              <a:t>positive </a:t>
            </a:r>
            <a:r>
              <a:rPr sz="2318" dirty="0">
                <a:latin typeface="Arial"/>
                <a:cs typeface="Arial"/>
              </a:rPr>
              <a:t>is the impression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users</a:t>
            </a:r>
            <a:endParaRPr sz="2318" dirty="0">
              <a:latin typeface="Arial"/>
              <a:cs typeface="Arial"/>
            </a:endParaRPr>
          </a:p>
          <a:p>
            <a:pPr marL="11546" marR="389086">
              <a:lnSpc>
                <a:spcPts val="2664"/>
              </a:lnSpc>
              <a:spcBef>
                <a:spcPts val="1150"/>
              </a:spcBef>
            </a:pP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at 5 </a:t>
            </a:r>
            <a:r>
              <a:rPr sz="2318" spc="32" dirty="0">
                <a:latin typeface="Arial"/>
                <a:cs typeface="Arial"/>
              </a:rPr>
              <a:t>(</a:t>
            </a:r>
            <a:r>
              <a:rPr sz="2318" i="1" spc="32" dirty="0">
                <a:latin typeface="Arial"/>
                <a:cs typeface="Arial"/>
              </a:rPr>
              <a:t>P@5</a:t>
            </a:r>
            <a:r>
              <a:rPr sz="2318" spc="32" dirty="0">
                <a:latin typeface="Arial"/>
                <a:cs typeface="Arial"/>
              </a:rPr>
              <a:t>) </a:t>
            </a:r>
            <a:r>
              <a:rPr sz="2318" spc="5" dirty="0">
                <a:latin typeface="Arial"/>
                <a:cs typeface="Arial"/>
              </a:rPr>
              <a:t>and at 10 </a:t>
            </a:r>
            <a:r>
              <a:rPr sz="2318" spc="23" dirty="0">
                <a:latin typeface="Arial"/>
                <a:cs typeface="Arial"/>
              </a:rPr>
              <a:t>(</a:t>
            </a:r>
            <a:r>
              <a:rPr sz="2318" i="1" spc="23" dirty="0">
                <a:latin typeface="Arial"/>
                <a:cs typeface="Arial"/>
              </a:rPr>
              <a:t>P@10</a:t>
            </a:r>
            <a:r>
              <a:rPr sz="2318" spc="23" dirty="0">
                <a:latin typeface="Arial"/>
                <a:cs typeface="Arial"/>
              </a:rPr>
              <a:t>) </a:t>
            </a:r>
            <a:r>
              <a:rPr sz="2318" spc="5" dirty="0">
                <a:latin typeface="Arial"/>
                <a:cs typeface="Arial"/>
              </a:rPr>
              <a:t>measure</a:t>
            </a:r>
            <a:r>
              <a:rPr sz="2318" spc="-10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the  precision </a:t>
            </a:r>
            <a:r>
              <a:rPr sz="2318" spc="5" dirty="0">
                <a:latin typeface="Arial"/>
                <a:cs typeface="Arial"/>
              </a:rPr>
              <a:t>when 5 or 10 documents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spc="5" dirty="0">
                <a:latin typeface="Arial"/>
                <a:cs typeface="Arial"/>
              </a:rPr>
              <a:t>been</a:t>
            </a:r>
            <a:r>
              <a:rPr sz="2318" spc="-73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seen</a:t>
            </a:r>
            <a:endParaRPr sz="2318" dirty="0">
              <a:latin typeface="Arial"/>
              <a:cs typeface="Arial"/>
            </a:endParaRPr>
          </a:p>
          <a:p>
            <a:pPr marL="11546" marR="527055">
              <a:lnSpc>
                <a:spcPts val="2682"/>
              </a:lnSpc>
              <a:spcBef>
                <a:spcPts val="1118"/>
              </a:spcBef>
            </a:pPr>
            <a:r>
              <a:rPr sz="2318" dirty="0">
                <a:latin typeface="Arial"/>
                <a:cs typeface="Arial"/>
              </a:rPr>
              <a:t>These </a:t>
            </a:r>
            <a:r>
              <a:rPr sz="2318" spc="5" dirty="0">
                <a:latin typeface="Arial"/>
                <a:cs typeface="Arial"/>
              </a:rPr>
              <a:t>metrics assess </a:t>
            </a:r>
            <a:r>
              <a:rPr sz="2318" dirty="0">
                <a:latin typeface="Arial"/>
                <a:cs typeface="Arial"/>
              </a:rPr>
              <a:t>whether the </a:t>
            </a:r>
            <a:r>
              <a:rPr sz="2318" spc="5" dirty="0">
                <a:latin typeface="Arial"/>
                <a:cs typeface="Arial"/>
              </a:rPr>
              <a:t>users </a:t>
            </a:r>
            <a:r>
              <a:rPr sz="2318" dirty="0">
                <a:latin typeface="Arial"/>
                <a:cs typeface="Arial"/>
              </a:rPr>
              <a:t>are getting 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documents at </a:t>
            </a:r>
            <a:r>
              <a:rPr sz="2318" dirty="0">
                <a:latin typeface="Arial"/>
                <a:cs typeface="Arial"/>
              </a:rPr>
              <a:t>the top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ranking </a:t>
            </a:r>
            <a:r>
              <a:rPr sz="2318" spc="5" dirty="0">
                <a:latin typeface="Arial"/>
                <a:cs typeface="Arial"/>
              </a:rPr>
              <a:t>or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not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015999665"/>
      </p:ext>
    </p:extLst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i="1" spc="18" dirty="0">
                <a:latin typeface="Arial"/>
                <a:cs typeface="Arial"/>
              </a:rPr>
              <a:t>P@5 </a:t>
            </a:r>
            <a:r>
              <a:rPr spc="18" dirty="0"/>
              <a:t>and</a:t>
            </a:r>
            <a:r>
              <a:rPr spc="236" dirty="0"/>
              <a:t> </a:t>
            </a:r>
            <a:r>
              <a:rPr i="1" spc="18" dirty="0">
                <a:latin typeface="Arial"/>
                <a:cs typeface="Arial"/>
              </a:rPr>
              <a:t>P@10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610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97663"/>
            <a:ext cx="6161232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32" dirty="0">
                <a:latin typeface="Arial"/>
                <a:cs typeface="Arial"/>
              </a:rPr>
              <a:t>exemplify, </a:t>
            </a:r>
            <a:r>
              <a:rPr sz="2318" spc="5" dirty="0">
                <a:latin typeface="Arial"/>
                <a:cs typeface="Arial"/>
              </a:rPr>
              <a:t>consider again </a:t>
            </a:r>
            <a:r>
              <a:rPr sz="2318" dirty="0">
                <a:latin typeface="Arial"/>
                <a:cs typeface="Arial"/>
              </a:rPr>
              <a:t>the ranking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spc="5" dirty="0">
                <a:latin typeface="Arial"/>
                <a:cs typeface="Arial"/>
              </a:rPr>
              <a:t>been</a:t>
            </a:r>
            <a:r>
              <a:rPr sz="2318" spc="-7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using:</a:t>
            </a:r>
            <a:endParaRPr sz="2318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4399" y="442729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824399" y="490804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824399" y="573100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 txBox="1"/>
          <p:nvPr/>
        </p:nvSpPr>
        <p:spPr>
          <a:xfrm>
            <a:off x="1189873" y="4364152"/>
            <a:ext cx="7102764" cy="203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this </a:t>
            </a:r>
            <a:r>
              <a:rPr sz="2318" spc="-23" dirty="0">
                <a:latin typeface="Arial"/>
                <a:cs typeface="Arial"/>
              </a:rPr>
              <a:t>query,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i="1" spc="5" dirty="0">
                <a:latin typeface="Arial"/>
                <a:cs typeface="Arial"/>
              </a:rPr>
              <a:t>P@5 </a:t>
            </a:r>
            <a:r>
              <a:rPr sz="2227" spc="231" dirty="0">
                <a:latin typeface="Garamond"/>
                <a:cs typeface="Garamond"/>
              </a:rPr>
              <a:t>= </a:t>
            </a:r>
            <a:r>
              <a:rPr sz="2227" spc="36" dirty="0">
                <a:latin typeface="Garamond"/>
                <a:cs typeface="Garamond"/>
              </a:rPr>
              <a:t>40%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i="1" spc="5" dirty="0">
                <a:latin typeface="Arial"/>
                <a:cs typeface="Arial"/>
              </a:rPr>
              <a:t>P@10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241" dirty="0">
                <a:latin typeface="Garamond"/>
                <a:cs typeface="Garamond"/>
              </a:rPr>
              <a:t> </a:t>
            </a:r>
            <a:r>
              <a:rPr sz="2227" spc="36" dirty="0">
                <a:latin typeface="Garamond"/>
                <a:cs typeface="Garamond"/>
              </a:rPr>
              <a:t>40%</a:t>
            </a:r>
            <a:endParaRPr sz="2227">
              <a:latin typeface="Garamond"/>
              <a:cs typeface="Garamond"/>
            </a:endParaRPr>
          </a:p>
          <a:p>
            <a:pPr marL="11546" marR="252271">
              <a:lnSpc>
                <a:spcPts val="2691"/>
              </a:lnSpc>
              <a:spcBef>
                <a:spcPts val="1168"/>
              </a:spcBef>
            </a:pPr>
            <a:r>
              <a:rPr sz="2318" spc="-5" dirty="0">
                <a:latin typeface="Arial"/>
                <a:cs typeface="Arial"/>
              </a:rPr>
              <a:t>Further,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can compute </a:t>
            </a:r>
            <a:r>
              <a:rPr sz="2318" i="1" spc="5" dirty="0">
                <a:latin typeface="Arial"/>
                <a:cs typeface="Arial"/>
              </a:rPr>
              <a:t>P@5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i="1" spc="5" dirty="0">
                <a:latin typeface="Arial"/>
                <a:cs typeface="Arial"/>
              </a:rPr>
              <a:t>P@10 </a:t>
            </a:r>
            <a:r>
              <a:rPr sz="2318" spc="-14" dirty="0">
                <a:latin typeface="Arial"/>
                <a:cs typeface="Arial"/>
              </a:rPr>
              <a:t>averaged 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spc="5" dirty="0">
                <a:latin typeface="Arial"/>
                <a:cs typeface="Arial"/>
              </a:rPr>
              <a:t>a sample of 100 </a:t>
            </a:r>
            <a:r>
              <a:rPr sz="2318" dirty="0">
                <a:latin typeface="Arial"/>
                <a:cs typeface="Arial"/>
              </a:rPr>
              <a:t>queries, </a:t>
            </a:r>
            <a:r>
              <a:rPr sz="2318" spc="-23" dirty="0">
                <a:latin typeface="Arial"/>
                <a:cs typeface="Arial"/>
              </a:rPr>
              <a:t>for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instance</a:t>
            </a:r>
            <a:endParaRPr sz="2318">
              <a:latin typeface="Arial"/>
              <a:cs typeface="Arial"/>
            </a:endParaRPr>
          </a:p>
          <a:p>
            <a:pPr marL="11546" marR="120074">
              <a:lnSpc>
                <a:spcPts val="2664"/>
              </a:lnSpc>
              <a:spcBef>
                <a:spcPts val="1114"/>
              </a:spcBef>
            </a:pPr>
            <a:r>
              <a:rPr sz="2318" dirty="0">
                <a:latin typeface="Arial"/>
                <a:cs typeface="Arial"/>
              </a:rPr>
              <a:t>These </a:t>
            </a:r>
            <a:r>
              <a:rPr sz="2318" spc="5" dirty="0">
                <a:latin typeface="Arial"/>
                <a:cs typeface="Arial"/>
              </a:rPr>
              <a:t>metrics </a:t>
            </a:r>
            <a:r>
              <a:rPr sz="2318" spc="-5" dirty="0">
                <a:latin typeface="Arial"/>
                <a:cs typeface="Arial"/>
              </a:rPr>
              <a:t>provide </a:t>
            </a:r>
            <a:r>
              <a:rPr sz="2318" spc="5" dirty="0">
                <a:latin typeface="Arial"/>
                <a:cs typeface="Arial"/>
              </a:rPr>
              <a:t>an </a:t>
            </a:r>
            <a:r>
              <a:rPr sz="2318" spc="9" dirty="0">
                <a:latin typeface="Arial"/>
                <a:cs typeface="Arial"/>
              </a:rPr>
              <a:t>early </a:t>
            </a:r>
            <a:r>
              <a:rPr sz="2318" spc="5" dirty="0">
                <a:latin typeface="Arial"/>
                <a:cs typeface="Arial"/>
              </a:rPr>
              <a:t>assessment of </a:t>
            </a:r>
            <a:r>
              <a:rPr sz="2318" dirty="0">
                <a:latin typeface="Arial"/>
                <a:cs typeface="Arial"/>
              </a:rPr>
              <a:t>which  </a:t>
            </a:r>
            <a:r>
              <a:rPr sz="2318" spc="5" dirty="0">
                <a:latin typeface="Arial"/>
                <a:cs typeface="Arial"/>
              </a:rPr>
              <a:t>algorithm might be </a:t>
            </a:r>
            <a:r>
              <a:rPr sz="2318" spc="-14" dirty="0">
                <a:latin typeface="Arial"/>
                <a:cs typeface="Arial"/>
              </a:rPr>
              <a:t>preferable </a:t>
            </a:r>
            <a:r>
              <a:rPr sz="2318" dirty="0">
                <a:latin typeface="Arial"/>
                <a:cs typeface="Arial"/>
              </a:rPr>
              <a:t>in the </a:t>
            </a:r>
            <a:r>
              <a:rPr sz="2318" spc="-18" dirty="0">
                <a:latin typeface="Arial"/>
                <a:cs typeface="Arial"/>
              </a:rPr>
              <a:t>eyes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users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4" name="object 8"/>
          <p:cNvSpPr txBox="1"/>
          <p:nvPr/>
        </p:nvSpPr>
        <p:spPr>
          <a:xfrm>
            <a:off x="2527993" y="2261733"/>
            <a:ext cx="1251527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01.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  <a:r>
              <a:rPr sz="2300" spc="402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5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02.</a:t>
            </a:r>
            <a:r>
              <a:rPr sz="2300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03.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sz="2300" spc="409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5">
              <a:spcBef>
                <a:spcPts val="400"/>
              </a:spcBef>
              <a:buSzPct val="104081"/>
              <a:tabLst>
                <a:tab pos="525901" algn="l"/>
              </a:tabLst>
            </a:pP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04.</a:t>
            </a:r>
            <a:r>
              <a:rPr lang="en-US" sz="2300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5">
              <a:spcBef>
                <a:spcPts val="400"/>
              </a:spcBef>
              <a:buSzPct val="104081"/>
              <a:tabLst>
                <a:tab pos="525901" algn="l"/>
              </a:tabLst>
            </a:pP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05.</a:t>
            </a:r>
            <a:r>
              <a:rPr lang="en-US" sz="2300" spc="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9"/>
          <p:cNvSpPr txBox="1"/>
          <p:nvPr/>
        </p:nvSpPr>
        <p:spPr>
          <a:xfrm>
            <a:off x="4288906" y="2209800"/>
            <a:ext cx="1725133" cy="20351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2300" i="1" spc="-9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300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en-US" sz="2300" spc="-28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07.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511</a:t>
            </a:r>
            <a:endParaRPr lang="en-US" sz="2300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08.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129</a:t>
            </a:r>
            <a:endParaRPr lang="en-US" sz="2300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09.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187</a:t>
            </a:r>
            <a:endParaRPr lang="en-US" sz="2300" spc="-109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 marR="4618" algn="just">
              <a:lnSpc>
                <a:spcPct val="114700"/>
              </a:lnSpc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en-US" sz="23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i="1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en-US" sz="2300" spc="-28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0"/>
          <p:cNvSpPr txBox="1"/>
          <p:nvPr/>
        </p:nvSpPr>
        <p:spPr>
          <a:xfrm>
            <a:off x="5828145" y="2261734"/>
            <a:ext cx="1029855" cy="1988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r>
              <a:rPr sz="2300"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5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12.</a:t>
            </a:r>
            <a:r>
              <a:rPr sz="2300" spc="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82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23" baseline="-10510" dirty="0"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sz="2300" spc="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00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sz="2300" spc="5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i="1" spc="-73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09" baseline="-10510" dirty="0"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sz="2300" baseline="-105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spcBef>
                <a:spcPts val="414"/>
              </a:spcBef>
            </a:pPr>
            <a:r>
              <a:rPr sz="2300" spc="5" dirty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sz="2300" i="1" spc="-9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300" spc="-143" baseline="-1051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2300" spc="409" baseline="-105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00" spc="-282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67364"/>
      </p:ext>
    </p:extLst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79222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MAP: </a:t>
            </a:r>
            <a:r>
              <a:rPr spc="18" dirty="0"/>
              <a:t>Mean </a:t>
            </a:r>
            <a:r>
              <a:rPr spc="-5" dirty="0"/>
              <a:t>Average</a:t>
            </a:r>
            <a:r>
              <a:rPr spc="-68" dirty="0"/>
              <a:t> </a:t>
            </a:r>
            <a:r>
              <a:rPr spc="14" dirty="0"/>
              <a:t>Precision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042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295584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271274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69212"/>
            <a:ext cx="7273059" cy="20181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The idea here is to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dirty="0">
                <a:latin typeface="Arial"/>
                <a:cs typeface="Arial"/>
              </a:rPr>
              <a:t>the precision figures  obtained after </a:t>
            </a:r>
            <a:r>
              <a:rPr sz="2318" spc="5" dirty="0">
                <a:latin typeface="Arial"/>
                <a:cs typeface="Arial"/>
              </a:rPr>
              <a:t>each </a:t>
            </a:r>
            <a:r>
              <a:rPr sz="2318" spc="-9" dirty="0">
                <a:latin typeface="Arial"/>
                <a:cs typeface="Arial"/>
              </a:rPr>
              <a:t>new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document </a:t>
            </a:r>
            <a:r>
              <a:rPr sz="2318" dirty="0">
                <a:latin typeface="Arial"/>
                <a:cs typeface="Arial"/>
              </a:rPr>
              <a:t>is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observed</a:t>
            </a:r>
            <a:endParaRPr sz="2318">
              <a:latin typeface="Arial"/>
              <a:cs typeface="Arial"/>
            </a:endParaRPr>
          </a:p>
          <a:p>
            <a:pPr marL="405827">
              <a:spcBef>
                <a:spcPts val="1350"/>
              </a:spcBef>
            </a:pP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not </a:t>
            </a:r>
            <a:r>
              <a:rPr sz="1864" spc="-5" dirty="0">
                <a:latin typeface="Arial"/>
                <a:cs typeface="Arial"/>
              </a:rPr>
              <a:t>retrieved,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precision is </a:t>
            </a:r>
            <a:r>
              <a:rPr sz="1864" spc="5" dirty="0">
                <a:latin typeface="Arial"/>
                <a:cs typeface="Arial"/>
              </a:rPr>
              <a:t>set </a:t>
            </a:r>
            <a:r>
              <a:rPr sz="1864" dirty="0">
                <a:latin typeface="Arial"/>
                <a:cs typeface="Arial"/>
              </a:rPr>
              <a:t>to</a:t>
            </a:r>
            <a:r>
              <a:rPr sz="1864" spc="27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0</a:t>
            </a:r>
            <a:endParaRPr sz="1864">
              <a:latin typeface="Arial"/>
              <a:cs typeface="Arial"/>
            </a:endParaRPr>
          </a:p>
          <a:p>
            <a:pPr marL="11546" marR="306535">
              <a:lnSpc>
                <a:spcPts val="2691"/>
              </a:lnSpc>
              <a:spcBef>
                <a:spcPts val="1291"/>
              </a:spcBef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5" dirty="0">
                <a:latin typeface="Arial"/>
                <a:cs typeface="Arial"/>
              </a:rPr>
              <a:t>illustrate, </a:t>
            </a:r>
            <a:r>
              <a:rPr sz="2318" spc="5" dirty="0">
                <a:latin typeface="Arial"/>
                <a:cs typeface="Arial"/>
              </a:rPr>
              <a:t>consider again </a:t>
            </a:r>
            <a:r>
              <a:rPr sz="2318" dirty="0">
                <a:latin typeface="Arial"/>
                <a:cs typeface="Arial"/>
              </a:rPr>
              <a:t>the precision-recall </a:t>
            </a:r>
            <a:r>
              <a:rPr sz="2318" spc="5" dirty="0">
                <a:latin typeface="Arial"/>
                <a:cs typeface="Arial"/>
              </a:rPr>
              <a:t>curve 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18" dirty="0">
                <a:latin typeface="Arial"/>
                <a:cs typeface="Arial"/>
              </a:rPr>
              <a:t>query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</a:t>
            </a:r>
            <a:endParaRPr sz="2523" baseline="-1051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69003" y="3530314"/>
            <a:ext cx="299220" cy="789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6119206" y="3530314"/>
            <a:ext cx="464049" cy="789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5793682" y="3663294"/>
            <a:ext cx="49868" cy="775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6267427" y="3663294"/>
            <a:ext cx="166223" cy="775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5765973" y="3793503"/>
            <a:ext cx="108045" cy="7757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6267427" y="3793503"/>
            <a:ext cx="166223" cy="775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5765973" y="3925099"/>
            <a:ext cx="108045" cy="7757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6252187" y="3925099"/>
            <a:ext cx="196703" cy="7757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5765973" y="4056705"/>
            <a:ext cx="108045" cy="7757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6297907" y="4056705"/>
            <a:ext cx="108045" cy="7757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5765973" y="4188301"/>
            <a:ext cx="108045" cy="7757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6297907" y="4188301"/>
            <a:ext cx="108045" cy="7757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5765973" y="4319895"/>
            <a:ext cx="108045" cy="7757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6252187" y="4319895"/>
            <a:ext cx="196703" cy="7757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5765973" y="4450105"/>
            <a:ext cx="108045" cy="7757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6325605" y="4450105"/>
            <a:ext cx="49868" cy="775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5765973" y="4581700"/>
            <a:ext cx="108045" cy="7757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6325605" y="4581700"/>
            <a:ext cx="49868" cy="775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5765973" y="4713295"/>
            <a:ext cx="108045" cy="7757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6325605" y="4713295"/>
            <a:ext cx="49868" cy="775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5765973" y="4844890"/>
            <a:ext cx="108045" cy="7757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6325605" y="4844890"/>
            <a:ext cx="49868" cy="775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5735505" y="4976497"/>
            <a:ext cx="166223" cy="775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6325605" y="4976497"/>
            <a:ext cx="49868" cy="775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graphicFrame>
        <p:nvGraphicFramePr>
          <p:cNvPr id="31" name="object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01866"/>
              </p:ext>
            </p:extLst>
          </p:nvPr>
        </p:nvGraphicFramePr>
        <p:xfrm>
          <a:off x="5545167" y="3499834"/>
          <a:ext cx="1063858" cy="1627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13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968">
                      <a:solidFill>
                        <a:srgbClr val="000000"/>
                      </a:solidFill>
                      <a:prstDash val="solid"/>
                    </a:lnL>
                    <a:lnR w="10968">
                      <a:solidFill>
                        <a:srgbClr val="000000"/>
                      </a:solidFill>
                      <a:prstDash val="solid"/>
                    </a:lnR>
                    <a:lnT w="10968">
                      <a:solidFill>
                        <a:srgbClr val="000000"/>
                      </a:solidFill>
                      <a:prstDash val="solid"/>
                    </a:lnT>
                    <a:lnB w="1096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968">
                      <a:solidFill>
                        <a:srgbClr val="000000"/>
                      </a:solidFill>
                      <a:prstDash val="solid"/>
                    </a:lnL>
                    <a:lnR w="10973">
                      <a:solidFill>
                        <a:srgbClr val="000000"/>
                      </a:solidFill>
                      <a:prstDash val="solid"/>
                    </a:lnR>
                    <a:lnT w="10968">
                      <a:solidFill>
                        <a:srgbClr val="000000"/>
                      </a:solidFill>
                      <a:prstDash val="solid"/>
                    </a:lnT>
                    <a:lnB w="1096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62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968">
                      <a:solidFill>
                        <a:srgbClr val="000000"/>
                      </a:solidFill>
                      <a:prstDash val="solid"/>
                    </a:lnL>
                    <a:lnR w="10968">
                      <a:solidFill>
                        <a:srgbClr val="000000"/>
                      </a:solidFill>
                      <a:prstDash val="solid"/>
                    </a:lnR>
                    <a:lnT w="10968">
                      <a:solidFill>
                        <a:srgbClr val="000000"/>
                      </a:solidFill>
                      <a:prstDash val="solid"/>
                    </a:lnT>
                    <a:lnB w="10968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968">
                      <a:solidFill>
                        <a:srgbClr val="000000"/>
                      </a:solidFill>
                      <a:prstDash val="solid"/>
                    </a:lnL>
                    <a:lnR w="10973">
                      <a:solidFill>
                        <a:srgbClr val="000000"/>
                      </a:solidFill>
                      <a:prstDash val="solid"/>
                    </a:lnR>
                    <a:lnT w="10968">
                      <a:solidFill>
                        <a:srgbClr val="000000"/>
                      </a:solidFill>
                      <a:prstDash val="solid"/>
                    </a:lnT>
                    <a:lnB w="10968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object 32"/>
          <p:cNvSpPr/>
          <p:nvPr/>
        </p:nvSpPr>
        <p:spPr>
          <a:xfrm>
            <a:off x="2569695" y="3499833"/>
            <a:ext cx="2917536" cy="1567873"/>
          </a:xfrm>
          <a:custGeom>
            <a:avLst/>
            <a:gdLst/>
            <a:ahLst/>
            <a:cxnLst/>
            <a:rect l="l" t="t" r="r" b="b"/>
            <a:pathLst>
              <a:path w="3209290" h="1724660">
                <a:moveTo>
                  <a:pt x="0" y="0"/>
                </a:moveTo>
                <a:lnTo>
                  <a:pt x="0" y="1724279"/>
                </a:lnTo>
                <a:lnTo>
                  <a:pt x="3209023" y="1724279"/>
                </a:lnTo>
                <a:lnTo>
                  <a:pt x="3209023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3119917" y="3704292"/>
            <a:ext cx="2246168" cy="857827"/>
          </a:xfrm>
          <a:custGeom>
            <a:avLst/>
            <a:gdLst/>
            <a:ahLst/>
            <a:cxnLst/>
            <a:rect l="l" t="t" r="r" b="b"/>
            <a:pathLst>
              <a:path w="2470785" h="943610">
                <a:moveTo>
                  <a:pt x="0" y="0"/>
                </a:moveTo>
                <a:lnTo>
                  <a:pt x="0" y="943510"/>
                </a:lnTo>
                <a:lnTo>
                  <a:pt x="2470302" y="943510"/>
                </a:lnTo>
                <a:lnTo>
                  <a:pt x="2470302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3119917" y="4419082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3119917" y="4276127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3119917" y="4133171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3119917" y="3990203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3119917" y="3847248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3119917" y="3704292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3119917" y="3704292"/>
            <a:ext cx="2246168" cy="857827"/>
          </a:xfrm>
          <a:custGeom>
            <a:avLst/>
            <a:gdLst/>
            <a:ahLst/>
            <a:cxnLst/>
            <a:rect l="l" t="t" r="r" b="b"/>
            <a:pathLst>
              <a:path w="2470785" h="943610">
                <a:moveTo>
                  <a:pt x="0" y="0"/>
                </a:moveTo>
                <a:lnTo>
                  <a:pt x="0" y="943510"/>
                </a:lnTo>
                <a:lnTo>
                  <a:pt x="2470302" y="943510"/>
                </a:lnTo>
                <a:lnTo>
                  <a:pt x="2470302" y="0"/>
                </a:lnTo>
                <a:lnTo>
                  <a:pt x="0" y="0"/>
                </a:lnTo>
                <a:close/>
              </a:path>
            </a:pathLst>
          </a:custGeom>
          <a:ln w="10971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3119916" y="3704292"/>
            <a:ext cx="0" cy="857827"/>
          </a:xfrm>
          <a:custGeom>
            <a:avLst/>
            <a:gdLst/>
            <a:ahLst/>
            <a:cxnLst/>
            <a:rect l="l" t="t" r="r" b="b"/>
            <a:pathLst>
              <a:path h="943610">
                <a:moveTo>
                  <a:pt x="0" y="0"/>
                </a:moveTo>
                <a:lnTo>
                  <a:pt x="0" y="9435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3089991" y="4562038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3089991" y="4419082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3089991" y="4276127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3089991" y="4133171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3089991" y="3990203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3089991" y="3847248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3089991" y="3704292"/>
            <a:ext cx="30018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9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3119917" y="4562038"/>
            <a:ext cx="2246168" cy="0"/>
          </a:xfrm>
          <a:custGeom>
            <a:avLst/>
            <a:gdLst/>
            <a:ahLst/>
            <a:cxnLst/>
            <a:rect l="l" t="t" r="r" b="b"/>
            <a:pathLst>
              <a:path w="2470785">
                <a:moveTo>
                  <a:pt x="0" y="0"/>
                </a:moveTo>
                <a:lnTo>
                  <a:pt x="24703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3119916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3324375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3528822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3731629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3936087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4140546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4345005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4549463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4753922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4956729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5161187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5365645" y="4562027"/>
            <a:ext cx="0" cy="27132"/>
          </a:xfrm>
          <a:custGeom>
            <a:avLst/>
            <a:gdLst/>
            <a:ahLst/>
            <a:cxnLst/>
            <a:rect l="l" t="t" r="r" b="b"/>
            <a:pathLst>
              <a:path h="29845">
                <a:moveTo>
                  <a:pt x="0" y="2926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3221309" y="3847248"/>
            <a:ext cx="2042968" cy="715241"/>
          </a:xfrm>
          <a:custGeom>
            <a:avLst/>
            <a:gdLst/>
            <a:ahLst/>
            <a:cxnLst/>
            <a:rect l="l" t="t" r="r" b="b"/>
            <a:pathLst>
              <a:path w="2247265" h="786764">
                <a:moveTo>
                  <a:pt x="0" y="0"/>
                </a:moveTo>
                <a:lnTo>
                  <a:pt x="224904" y="0"/>
                </a:lnTo>
                <a:lnTo>
                  <a:pt x="449808" y="261480"/>
                </a:lnTo>
                <a:lnTo>
                  <a:pt x="674712" y="393141"/>
                </a:lnTo>
                <a:lnTo>
                  <a:pt x="899617" y="471766"/>
                </a:lnTo>
                <a:lnTo>
                  <a:pt x="1124534" y="524789"/>
                </a:lnTo>
                <a:lnTo>
                  <a:pt x="1347597" y="786269"/>
                </a:lnTo>
                <a:lnTo>
                  <a:pt x="1572514" y="786269"/>
                </a:lnTo>
                <a:lnTo>
                  <a:pt x="1797418" y="786269"/>
                </a:lnTo>
                <a:lnTo>
                  <a:pt x="2022322" y="786269"/>
                </a:lnTo>
                <a:lnTo>
                  <a:pt x="2247226" y="786269"/>
                </a:lnTo>
              </a:path>
            </a:pathLst>
          </a:custGeom>
          <a:ln w="21942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3184733" y="3810683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404"/>
                </a:moveTo>
                <a:lnTo>
                  <a:pt x="75427" y="23145"/>
                </a:lnTo>
                <a:lnTo>
                  <a:pt x="66744" y="10972"/>
                </a:lnTo>
                <a:lnTo>
                  <a:pt x="53947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2"/>
                </a:lnTo>
                <a:lnTo>
                  <a:pt x="2914" y="23145"/>
                </a:lnTo>
                <a:lnTo>
                  <a:pt x="0" y="38404"/>
                </a:lnTo>
                <a:lnTo>
                  <a:pt x="2914" y="53942"/>
                </a:lnTo>
                <a:lnTo>
                  <a:pt x="10972" y="66740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7" y="75425"/>
                </a:lnTo>
                <a:lnTo>
                  <a:pt x="66744" y="66740"/>
                </a:lnTo>
                <a:lnTo>
                  <a:pt x="75427" y="53942"/>
                </a:lnTo>
                <a:lnTo>
                  <a:pt x="78625" y="3840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3184733" y="3810683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404"/>
                </a:moveTo>
                <a:lnTo>
                  <a:pt x="75427" y="23145"/>
                </a:lnTo>
                <a:lnTo>
                  <a:pt x="66744" y="10972"/>
                </a:lnTo>
                <a:lnTo>
                  <a:pt x="53947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2"/>
                </a:lnTo>
                <a:lnTo>
                  <a:pt x="2914" y="23145"/>
                </a:lnTo>
                <a:lnTo>
                  <a:pt x="0" y="38404"/>
                </a:lnTo>
                <a:lnTo>
                  <a:pt x="2914" y="53942"/>
                </a:lnTo>
                <a:lnTo>
                  <a:pt x="10972" y="66740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7" y="75425"/>
                </a:lnTo>
                <a:lnTo>
                  <a:pt x="66744" y="66740"/>
                </a:lnTo>
                <a:lnTo>
                  <a:pt x="75427" y="53942"/>
                </a:lnTo>
                <a:lnTo>
                  <a:pt x="78625" y="38404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3389191" y="3810683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404"/>
                </a:moveTo>
                <a:lnTo>
                  <a:pt x="75427" y="23145"/>
                </a:lnTo>
                <a:lnTo>
                  <a:pt x="66744" y="10972"/>
                </a:lnTo>
                <a:lnTo>
                  <a:pt x="53947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2"/>
                </a:lnTo>
                <a:lnTo>
                  <a:pt x="2914" y="23145"/>
                </a:lnTo>
                <a:lnTo>
                  <a:pt x="0" y="38404"/>
                </a:lnTo>
                <a:lnTo>
                  <a:pt x="2914" y="53942"/>
                </a:lnTo>
                <a:lnTo>
                  <a:pt x="10972" y="66740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7" y="75425"/>
                </a:lnTo>
                <a:lnTo>
                  <a:pt x="66744" y="66740"/>
                </a:lnTo>
                <a:lnTo>
                  <a:pt x="75427" y="53942"/>
                </a:lnTo>
                <a:lnTo>
                  <a:pt x="78625" y="3840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3389191" y="3810683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404"/>
                </a:moveTo>
                <a:lnTo>
                  <a:pt x="75427" y="23145"/>
                </a:lnTo>
                <a:lnTo>
                  <a:pt x="66744" y="10972"/>
                </a:lnTo>
                <a:lnTo>
                  <a:pt x="53947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2"/>
                </a:lnTo>
                <a:lnTo>
                  <a:pt x="2914" y="23145"/>
                </a:lnTo>
                <a:lnTo>
                  <a:pt x="0" y="38404"/>
                </a:lnTo>
                <a:lnTo>
                  <a:pt x="2914" y="53942"/>
                </a:lnTo>
                <a:lnTo>
                  <a:pt x="10972" y="66740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7" y="75425"/>
                </a:lnTo>
                <a:lnTo>
                  <a:pt x="66744" y="66740"/>
                </a:lnTo>
                <a:lnTo>
                  <a:pt x="75427" y="53942"/>
                </a:lnTo>
                <a:lnTo>
                  <a:pt x="78625" y="38404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3593661" y="404839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3593661" y="404839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3798119" y="416807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38392" y="78625"/>
                </a:move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close/>
              </a:path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3798119" y="416807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4002577" y="4239551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40" y="10971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2" y="75425"/>
                </a:lnTo>
                <a:lnTo>
                  <a:pt x="66740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4002577" y="4239551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40" y="10971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2" y="75425"/>
                </a:lnTo>
                <a:lnTo>
                  <a:pt x="66740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4207036" y="4287753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404"/>
                </a:moveTo>
                <a:lnTo>
                  <a:pt x="75425" y="23145"/>
                </a:lnTo>
                <a:lnTo>
                  <a:pt x="66740" y="10972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2"/>
                </a:lnTo>
                <a:lnTo>
                  <a:pt x="2914" y="23145"/>
                </a:lnTo>
                <a:lnTo>
                  <a:pt x="0" y="38404"/>
                </a:lnTo>
                <a:lnTo>
                  <a:pt x="2914" y="53947"/>
                </a:lnTo>
                <a:lnTo>
                  <a:pt x="10972" y="66744"/>
                </a:lnTo>
                <a:lnTo>
                  <a:pt x="23145" y="75427"/>
                </a:lnTo>
                <a:lnTo>
                  <a:pt x="38404" y="78625"/>
                </a:lnTo>
                <a:lnTo>
                  <a:pt x="53942" y="75427"/>
                </a:lnTo>
                <a:lnTo>
                  <a:pt x="66740" y="66744"/>
                </a:lnTo>
                <a:lnTo>
                  <a:pt x="75425" y="53947"/>
                </a:lnTo>
                <a:lnTo>
                  <a:pt x="78625" y="3840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4207036" y="4287753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404"/>
                </a:moveTo>
                <a:lnTo>
                  <a:pt x="75425" y="23145"/>
                </a:lnTo>
                <a:lnTo>
                  <a:pt x="66740" y="10972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2"/>
                </a:lnTo>
                <a:lnTo>
                  <a:pt x="2914" y="23145"/>
                </a:lnTo>
                <a:lnTo>
                  <a:pt x="0" y="38404"/>
                </a:lnTo>
                <a:lnTo>
                  <a:pt x="2914" y="53947"/>
                </a:lnTo>
                <a:lnTo>
                  <a:pt x="10972" y="66744"/>
                </a:lnTo>
                <a:lnTo>
                  <a:pt x="23145" y="75427"/>
                </a:lnTo>
                <a:lnTo>
                  <a:pt x="38404" y="78625"/>
                </a:lnTo>
                <a:lnTo>
                  <a:pt x="53942" y="75427"/>
                </a:lnTo>
                <a:lnTo>
                  <a:pt x="66740" y="66744"/>
                </a:lnTo>
                <a:lnTo>
                  <a:pt x="75425" y="53947"/>
                </a:lnTo>
                <a:lnTo>
                  <a:pt x="78625" y="38404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4409832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40" y="10971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2" y="75425"/>
                </a:lnTo>
                <a:lnTo>
                  <a:pt x="66740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4409832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40" y="10971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2" y="75425"/>
                </a:lnTo>
                <a:lnTo>
                  <a:pt x="66740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4614291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53942" y="75425"/>
                </a:move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2" y="75425"/>
                </a:lnTo>
                <a:close/>
              </a:path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40" y="10971"/>
                </a:lnTo>
                <a:lnTo>
                  <a:pt x="66740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4614291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40" y="10971"/>
                </a:lnTo>
                <a:lnTo>
                  <a:pt x="53942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2" y="75425"/>
                </a:lnTo>
                <a:lnTo>
                  <a:pt x="66740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4818749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7" y="23140"/>
                </a:lnTo>
                <a:lnTo>
                  <a:pt x="66744" y="10971"/>
                </a:lnTo>
                <a:lnTo>
                  <a:pt x="53947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7" y="75425"/>
                </a:lnTo>
                <a:lnTo>
                  <a:pt x="66744" y="66738"/>
                </a:lnTo>
                <a:lnTo>
                  <a:pt x="75427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4818749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7" y="23140"/>
                </a:lnTo>
                <a:lnTo>
                  <a:pt x="66744" y="10971"/>
                </a:lnTo>
                <a:lnTo>
                  <a:pt x="53947" y="2914"/>
                </a:lnTo>
                <a:lnTo>
                  <a:pt x="38404" y="0"/>
                </a:lnTo>
                <a:lnTo>
                  <a:pt x="23145" y="2914"/>
                </a:lnTo>
                <a:lnTo>
                  <a:pt x="10972" y="10971"/>
                </a:lnTo>
                <a:lnTo>
                  <a:pt x="2914" y="23140"/>
                </a:lnTo>
                <a:lnTo>
                  <a:pt x="0" y="38392"/>
                </a:lnTo>
                <a:lnTo>
                  <a:pt x="2914" y="53936"/>
                </a:lnTo>
                <a:lnTo>
                  <a:pt x="10972" y="66738"/>
                </a:lnTo>
                <a:lnTo>
                  <a:pt x="23145" y="75425"/>
                </a:lnTo>
                <a:lnTo>
                  <a:pt x="38404" y="78625"/>
                </a:lnTo>
                <a:lnTo>
                  <a:pt x="53947" y="75425"/>
                </a:lnTo>
                <a:lnTo>
                  <a:pt x="66744" y="66738"/>
                </a:lnTo>
                <a:lnTo>
                  <a:pt x="75427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5023219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10966" y="66738"/>
                </a:move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close/>
              </a:path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5023219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5227677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5227677" y="4525462"/>
            <a:ext cx="71582" cy="71582"/>
          </a:xfrm>
          <a:custGeom>
            <a:avLst/>
            <a:gdLst/>
            <a:ahLst/>
            <a:cxnLst/>
            <a:rect l="l" t="t" r="r" b="b"/>
            <a:pathLst>
              <a:path w="78739" h="78739">
                <a:moveTo>
                  <a:pt x="78625" y="38392"/>
                </a:moveTo>
                <a:lnTo>
                  <a:pt x="75425" y="23140"/>
                </a:lnTo>
                <a:lnTo>
                  <a:pt x="66738" y="10971"/>
                </a:lnTo>
                <a:lnTo>
                  <a:pt x="53936" y="2914"/>
                </a:lnTo>
                <a:lnTo>
                  <a:pt x="38392" y="0"/>
                </a:lnTo>
                <a:lnTo>
                  <a:pt x="23135" y="2914"/>
                </a:lnTo>
                <a:lnTo>
                  <a:pt x="10966" y="10971"/>
                </a:lnTo>
                <a:lnTo>
                  <a:pt x="2912" y="23140"/>
                </a:lnTo>
                <a:lnTo>
                  <a:pt x="0" y="38392"/>
                </a:lnTo>
                <a:lnTo>
                  <a:pt x="2912" y="53936"/>
                </a:lnTo>
                <a:lnTo>
                  <a:pt x="10966" y="66738"/>
                </a:lnTo>
                <a:lnTo>
                  <a:pt x="23135" y="75425"/>
                </a:lnTo>
                <a:lnTo>
                  <a:pt x="38392" y="78625"/>
                </a:lnTo>
                <a:lnTo>
                  <a:pt x="53936" y="75425"/>
                </a:lnTo>
                <a:lnTo>
                  <a:pt x="66738" y="66738"/>
                </a:lnTo>
                <a:lnTo>
                  <a:pt x="75425" y="53936"/>
                </a:lnTo>
                <a:lnTo>
                  <a:pt x="78625" y="38392"/>
                </a:lnTo>
                <a:close/>
              </a:path>
            </a:pathLst>
          </a:custGeom>
          <a:ln w="1097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/>
          <p:nvPr/>
        </p:nvSpPr>
        <p:spPr>
          <a:xfrm>
            <a:off x="2989972" y="4524908"/>
            <a:ext cx="52638" cy="6926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6" name="object 86"/>
          <p:cNvSpPr/>
          <p:nvPr/>
        </p:nvSpPr>
        <p:spPr>
          <a:xfrm>
            <a:off x="2938722" y="4382229"/>
            <a:ext cx="103888" cy="6926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7" name="object 87"/>
          <p:cNvSpPr/>
          <p:nvPr/>
        </p:nvSpPr>
        <p:spPr>
          <a:xfrm>
            <a:off x="2938722" y="4239551"/>
            <a:ext cx="103888" cy="6926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2938722" y="4096872"/>
            <a:ext cx="103888" cy="6926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2938722" y="3954194"/>
            <a:ext cx="103888" cy="6926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0" name="object 90"/>
          <p:cNvSpPr/>
          <p:nvPr/>
        </p:nvSpPr>
        <p:spPr>
          <a:xfrm>
            <a:off x="2897159" y="3810129"/>
            <a:ext cx="145452" cy="6926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2897159" y="3667450"/>
            <a:ext cx="145452" cy="6926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2" name="object 92"/>
          <p:cNvSpPr/>
          <p:nvPr/>
        </p:nvSpPr>
        <p:spPr>
          <a:xfrm>
            <a:off x="3193599" y="4653733"/>
            <a:ext cx="45712" cy="6095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3" name="object 93"/>
          <p:cNvSpPr/>
          <p:nvPr/>
        </p:nvSpPr>
        <p:spPr>
          <a:xfrm>
            <a:off x="3386155" y="4653733"/>
            <a:ext cx="81723" cy="6095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4" name="object 94"/>
          <p:cNvSpPr/>
          <p:nvPr/>
        </p:nvSpPr>
        <p:spPr>
          <a:xfrm>
            <a:off x="3580084" y="4653733"/>
            <a:ext cx="91421" cy="60950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5" name="object 95"/>
          <p:cNvSpPr/>
          <p:nvPr/>
        </p:nvSpPr>
        <p:spPr>
          <a:xfrm>
            <a:off x="3783711" y="4653733"/>
            <a:ext cx="92806" cy="6095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6" name="object 96"/>
          <p:cNvSpPr/>
          <p:nvPr/>
        </p:nvSpPr>
        <p:spPr>
          <a:xfrm>
            <a:off x="3988724" y="4653733"/>
            <a:ext cx="91421" cy="6095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7" name="object 97"/>
          <p:cNvSpPr/>
          <p:nvPr/>
        </p:nvSpPr>
        <p:spPr>
          <a:xfrm>
            <a:off x="4192351" y="4653733"/>
            <a:ext cx="92817" cy="6095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8" name="object 98"/>
          <p:cNvSpPr/>
          <p:nvPr/>
        </p:nvSpPr>
        <p:spPr>
          <a:xfrm>
            <a:off x="4395978" y="4653733"/>
            <a:ext cx="91432" cy="6095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9" name="object 99"/>
          <p:cNvSpPr/>
          <p:nvPr/>
        </p:nvSpPr>
        <p:spPr>
          <a:xfrm>
            <a:off x="4599617" y="4653733"/>
            <a:ext cx="92806" cy="6095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0" name="object 100"/>
          <p:cNvSpPr/>
          <p:nvPr/>
        </p:nvSpPr>
        <p:spPr>
          <a:xfrm>
            <a:off x="4804630" y="4653733"/>
            <a:ext cx="92806" cy="6095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1" name="object 101"/>
          <p:cNvSpPr/>
          <p:nvPr/>
        </p:nvSpPr>
        <p:spPr>
          <a:xfrm>
            <a:off x="5009642" y="4653733"/>
            <a:ext cx="91421" cy="60950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5200801" y="4653733"/>
            <a:ext cx="128828" cy="60950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3" name="object 103"/>
          <p:cNvSpPr/>
          <p:nvPr/>
        </p:nvSpPr>
        <p:spPr>
          <a:xfrm>
            <a:off x="4089851" y="4808880"/>
            <a:ext cx="299208" cy="78961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4" name="object 104"/>
          <p:cNvSpPr/>
          <p:nvPr/>
        </p:nvSpPr>
        <p:spPr>
          <a:xfrm>
            <a:off x="2733709" y="3902943"/>
            <a:ext cx="84491" cy="45850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5" name="object 105"/>
          <p:cNvSpPr/>
          <p:nvPr/>
        </p:nvSpPr>
        <p:spPr>
          <a:xfrm>
            <a:off x="2569695" y="3499833"/>
            <a:ext cx="2917536" cy="1567873"/>
          </a:xfrm>
          <a:custGeom>
            <a:avLst/>
            <a:gdLst/>
            <a:ahLst/>
            <a:cxnLst/>
            <a:rect l="l" t="t" r="r" b="b"/>
            <a:pathLst>
              <a:path w="3209290" h="1724660">
                <a:moveTo>
                  <a:pt x="0" y="0"/>
                </a:moveTo>
                <a:lnTo>
                  <a:pt x="0" y="1724279"/>
                </a:lnTo>
                <a:lnTo>
                  <a:pt x="3209023" y="1724279"/>
                </a:lnTo>
                <a:lnTo>
                  <a:pt x="3209023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6" name="object 106"/>
          <p:cNvSpPr/>
          <p:nvPr/>
        </p:nvSpPr>
        <p:spPr>
          <a:xfrm>
            <a:off x="824399" y="535342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7" name="object 107"/>
          <p:cNvSpPr txBox="1"/>
          <p:nvPr/>
        </p:nvSpPr>
        <p:spPr>
          <a:xfrm>
            <a:off x="1189874" y="5290279"/>
            <a:ext cx="6890905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mean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dirty="0">
                <a:latin typeface="Arial"/>
                <a:cs typeface="Arial"/>
              </a:rPr>
              <a:t>precision (MAP)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23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533456" y="6025495"/>
            <a:ext cx="972127" cy="286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i="1" spc="182" dirty="0">
                <a:latin typeface="Arial"/>
                <a:cs typeface="Arial"/>
              </a:rPr>
              <a:t>MAP</a:t>
            </a:r>
            <a:r>
              <a:rPr sz="1977" spc="273" baseline="-11494" dirty="0">
                <a:latin typeface="PMingLiU"/>
                <a:cs typeface="PMingLiU"/>
              </a:rPr>
              <a:t>1 </a:t>
            </a:r>
            <a:r>
              <a:rPr sz="1864" spc="104" dirty="0">
                <a:latin typeface="Tahoma"/>
                <a:cs typeface="Tahoma"/>
              </a:rPr>
              <a:t>=</a:t>
            </a:r>
            <a:endParaRPr sz="1864">
              <a:latin typeface="Tahoma"/>
              <a:cs typeface="Tahoma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2588121" y="6198584"/>
            <a:ext cx="4797828" cy="9697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0" name="object 110"/>
          <p:cNvSpPr txBox="1"/>
          <p:nvPr/>
        </p:nvSpPr>
        <p:spPr>
          <a:xfrm>
            <a:off x="2576714" y="5864781"/>
            <a:ext cx="4821382" cy="6122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64" spc="-82" dirty="0">
                <a:latin typeface="Tahoma"/>
                <a:cs typeface="Tahoma"/>
              </a:rPr>
              <a:t>1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64" dirty="0">
                <a:latin typeface="Tahoma"/>
                <a:cs typeface="Tahoma"/>
              </a:rPr>
              <a:t> </a:t>
            </a:r>
            <a:r>
              <a:rPr sz="1864" spc="-64" dirty="0">
                <a:latin typeface="Tahoma"/>
                <a:cs typeface="Tahoma"/>
              </a:rPr>
              <a:t>0</a:t>
            </a:r>
            <a:r>
              <a:rPr sz="1864" i="1" spc="-64" dirty="0">
                <a:latin typeface="Arial"/>
                <a:cs typeface="Arial"/>
              </a:rPr>
              <a:t>.</a:t>
            </a:r>
            <a:r>
              <a:rPr sz="1864" spc="-64" dirty="0">
                <a:latin typeface="Tahoma"/>
                <a:cs typeface="Tahoma"/>
              </a:rPr>
              <a:t>66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73" dirty="0">
                <a:latin typeface="Tahoma"/>
                <a:cs typeface="Tahoma"/>
              </a:rPr>
              <a:t> </a:t>
            </a:r>
            <a:r>
              <a:rPr sz="1864" spc="-55" dirty="0">
                <a:latin typeface="Tahoma"/>
                <a:cs typeface="Tahoma"/>
              </a:rPr>
              <a:t>0</a:t>
            </a:r>
            <a:r>
              <a:rPr sz="1864" i="1" spc="-55" dirty="0">
                <a:latin typeface="Arial"/>
                <a:cs typeface="Arial"/>
              </a:rPr>
              <a:t>.</a:t>
            </a:r>
            <a:r>
              <a:rPr sz="1864" spc="-55" dirty="0">
                <a:latin typeface="Tahoma"/>
                <a:cs typeface="Tahoma"/>
              </a:rPr>
              <a:t>5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64" dirty="0">
                <a:latin typeface="Tahoma"/>
                <a:cs typeface="Tahoma"/>
              </a:rPr>
              <a:t> </a:t>
            </a:r>
            <a:r>
              <a:rPr sz="1864" spc="-55" dirty="0">
                <a:latin typeface="Tahoma"/>
                <a:cs typeface="Tahoma"/>
              </a:rPr>
              <a:t>0</a:t>
            </a:r>
            <a:r>
              <a:rPr sz="1864" i="1" spc="-55" dirty="0">
                <a:latin typeface="Arial"/>
                <a:cs typeface="Arial"/>
              </a:rPr>
              <a:t>.</a:t>
            </a:r>
            <a:r>
              <a:rPr sz="1864" spc="-55" dirty="0">
                <a:latin typeface="Tahoma"/>
                <a:cs typeface="Tahoma"/>
              </a:rPr>
              <a:t>4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73" dirty="0">
                <a:latin typeface="Tahoma"/>
                <a:cs typeface="Tahoma"/>
              </a:rPr>
              <a:t> </a:t>
            </a:r>
            <a:r>
              <a:rPr sz="1864" spc="-64" dirty="0">
                <a:latin typeface="Tahoma"/>
                <a:cs typeface="Tahoma"/>
              </a:rPr>
              <a:t>0</a:t>
            </a:r>
            <a:r>
              <a:rPr sz="1864" i="1" spc="-64" dirty="0">
                <a:latin typeface="Arial"/>
                <a:cs typeface="Arial"/>
              </a:rPr>
              <a:t>.</a:t>
            </a:r>
            <a:r>
              <a:rPr sz="1864" spc="-64" dirty="0">
                <a:latin typeface="Tahoma"/>
                <a:cs typeface="Tahoma"/>
              </a:rPr>
              <a:t>33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64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0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73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0</a:t>
            </a:r>
            <a:r>
              <a:rPr sz="1864" spc="-164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73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0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73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0</a:t>
            </a:r>
            <a:r>
              <a:rPr sz="1864" spc="-164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+</a:t>
            </a:r>
            <a:r>
              <a:rPr sz="1864" spc="-173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0</a:t>
            </a:r>
            <a:endParaRPr sz="1864">
              <a:latin typeface="Tahoma"/>
              <a:cs typeface="Tahoma"/>
            </a:endParaRPr>
          </a:p>
          <a:p>
            <a:pPr algn="ctr">
              <a:spcBef>
                <a:spcPts val="314"/>
              </a:spcBef>
            </a:pPr>
            <a:r>
              <a:rPr sz="1864" spc="-82" dirty="0">
                <a:latin typeface="Tahoma"/>
                <a:cs typeface="Tahoma"/>
              </a:rPr>
              <a:t>10</a:t>
            </a:r>
            <a:endParaRPr sz="1864">
              <a:latin typeface="Tahoma"/>
              <a:cs typeface="Tahoma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468754" y="6025495"/>
            <a:ext cx="699655" cy="286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136" dirty="0">
                <a:latin typeface="Tahoma"/>
                <a:cs typeface="Tahoma"/>
              </a:rPr>
              <a:t> </a:t>
            </a:r>
            <a:r>
              <a:rPr sz="1864" spc="-64" dirty="0">
                <a:latin typeface="Tahoma"/>
                <a:cs typeface="Tahoma"/>
              </a:rPr>
              <a:t>0</a:t>
            </a:r>
            <a:r>
              <a:rPr sz="1864" i="1" spc="-64" dirty="0">
                <a:latin typeface="Arial"/>
                <a:cs typeface="Arial"/>
              </a:rPr>
              <a:t>.</a:t>
            </a:r>
            <a:r>
              <a:rPr sz="1864" spc="-64" dirty="0">
                <a:latin typeface="Tahoma"/>
                <a:cs typeface="Tahoma"/>
              </a:rPr>
              <a:t>28</a:t>
            </a:r>
            <a:endParaRPr sz="1864">
              <a:latin typeface="Tahoma"/>
              <a:cs typeface="Tahoma"/>
            </a:endParaRPr>
          </a:p>
        </p:txBody>
      </p:sp>
      <p:sp>
        <p:nvSpPr>
          <p:cNvPr id="113" name="Zástupný symbol pro zápatí 1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18045871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R-Precision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0853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2734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503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732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35540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24399" y="518113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1286786" y="606768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70100"/>
            <a:ext cx="7044459" cy="5335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84860">
              <a:lnSpc>
                <a:spcPts val="2655"/>
              </a:lnSpc>
            </a:pPr>
            <a:r>
              <a:rPr sz="2318" spc="5" dirty="0">
                <a:latin typeface="Arial"/>
                <a:cs typeface="Arial"/>
              </a:rPr>
              <a:t>Let </a:t>
            </a:r>
            <a:r>
              <a:rPr sz="2227" i="1" spc="114" dirty="0">
                <a:latin typeface="Georgia"/>
                <a:cs typeface="Georgia"/>
              </a:rPr>
              <a:t>R </a:t>
            </a:r>
            <a:r>
              <a:rPr sz="2318" spc="5" dirty="0">
                <a:latin typeface="Arial"/>
                <a:cs typeface="Arial"/>
              </a:rPr>
              <a:t>be </a:t>
            </a:r>
            <a:r>
              <a:rPr sz="2318" dirty="0">
                <a:latin typeface="Arial"/>
                <a:cs typeface="Arial"/>
              </a:rPr>
              <a:t>the total number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given  </a:t>
            </a:r>
            <a:r>
              <a:rPr sz="2318" spc="18" dirty="0">
                <a:latin typeface="Arial"/>
                <a:cs typeface="Arial"/>
              </a:rPr>
              <a:t>query</a:t>
            </a:r>
            <a:endParaRPr sz="2318">
              <a:latin typeface="Arial"/>
              <a:cs typeface="Arial"/>
            </a:endParaRPr>
          </a:p>
          <a:p>
            <a:pPr marL="11546" marR="134506">
              <a:lnSpc>
                <a:spcPts val="2664"/>
              </a:lnSpc>
              <a:spcBef>
                <a:spcPts val="1132"/>
              </a:spcBef>
            </a:pPr>
            <a:r>
              <a:rPr sz="2318" dirty="0">
                <a:latin typeface="Arial"/>
                <a:cs typeface="Arial"/>
              </a:rPr>
              <a:t>The idea here is to </a:t>
            </a:r>
            <a:r>
              <a:rPr sz="2318" spc="5" dirty="0">
                <a:latin typeface="Arial"/>
                <a:cs typeface="Arial"/>
              </a:rPr>
              <a:t>compute </a:t>
            </a:r>
            <a:r>
              <a:rPr sz="2318" dirty="0">
                <a:latin typeface="Arial"/>
                <a:cs typeface="Arial"/>
              </a:rPr>
              <a:t>the precision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227" i="1" spc="32" dirty="0">
                <a:latin typeface="Georgia"/>
                <a:cs typeface="Georgia"/>
              </a:rPr>
              <a:t>R</a:t>
            </a:r>
            <a:r>
              <a:rPr sz="2318" spc="32" dirty="0">
                <a:latin typeface="Arial"/>
                <a:cs typeface="Arial"/>
              </a:rPr>
              <a:t>-th  </a:t>
            </a:r>
            <a:r>
              <a:rPr sz="2318" dirty="0">
                <a:latin typeface="Arial"/>
                <a:cs typeface="Arial"/>
              </a:rPr>
              <a:t>position in the</a:t>
            </a:r>
            <a:r>
              <a:rPr sz="2318" spc="-36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</a:t>
            </a:r>
            <a:endParaRPr sz="2318">
              <a:latin typeface="Arial"/>
              <a:cs typeface="Arial"/>
            </a:endParaRPr>
          </a:p>
          <a:p>
            <a:pPr marL="11546" marR="71005">
              <a:lnSpc>
                <a:spcPts val="2664"/>
              </a:lnSpc>
              <a:spcBef>
                <a:spcPts val="1155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1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227" i="1" spc="114" dirty="0">
                <a:latin typeface="Georgia"/>
                <a:cs typeface="Georgia"/>
              </a:rPr>
              <a:t>R </a:t>
            </a:r>
            <a:r>
              <a:rPr sz="2318" spc="-9" dirty="0">
                <a:latin typeface="Arial"/>
                <a:cs typeface="Arial"/>
              </a:rPr>
              <a:t>value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10 and </a:t>
            </a:r>
            <a:r>
              <a:rPr sz="2318" dirty="0">
                <a:latin typeface="Arial"/>
                <a:cs typeface="Arial"/>
              </a:rPr>
              <a:t>there are </a:t>
            </a:r>
            <a:r>
              <a:rPr sz="2318" spc="5" dirty="0">
                <a:latin typeface="Arial"/>
                <a:cs typeface="Arial"/>
              </a:rPr>
              <a:t>4  </a:t>
            </a:r>
            <a:r>
              <a:rPr sz="2318" spc="-14" dirty="0">
                <a:latin typeface="Arial"/>
                <a:cs typeface="Arial"/>
              </a:rPr>
              <a:t>relevants </a:t>
            </a:r>
            <a:r>
              <a:rPr sz="2318" spc="5" dirty="0">
                <a:latin typeface="Arial"/>
                <a:cs typeface="Arial"/>
              </a:rPr>
              <a:t>among </a:t>
            </a:r>
            <a:r>
              <a:rPr sz="2318" dirty="0">
                <a:latin typeface="Arial"/>
                <a:cs typeface="Arial"/>
              </a:rPr>
              <a:t>the top </a:t>
            </a:r>
            <a:r>
              <a:rPr sz="2318" spc="5" dirty="0">
                <a:latin typeface="Arial"/>
                <a:cs typeface="Arial"/>
              </a:rPr>
              <a:t>10 documents </a:t>
            </a:r>
            <a:r>
              <a:rPr sz="2318" dirty="0">
                <a:latin typeface="Arial"/>
                <a:cs typeface="Arial"/>
              </a:rPr>
              <a:t>in the</a:t>
            </a:r>
            <a:r>
              <a:rPr sz="2318" spc="-2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964"/>
              </a:spcBef>
            </a:pPr>
            <a:r>
              <a:rPr sz="2318" spc="-5" dirty="0">
                <a:latin typeface="Arial"/>
                <a:cs typeface="Arial"/>
              </a:rPr>
              <a:t>Thus, </a:t>
            </a:r>
            <a:r>
              <a:rPr sz="2318" dirty="0">
                <a:latin typeface="Arial"/>
                <a:cs typeface="Arial"/>
              </a:rPr>
              <a:t>the R-Precision </a:t>
            </a:r>
            <a:r>
              <a:rPr sz="2318" spc="-9" dirty="0">
                <a:latin typeface="Arial"/>
                <a:cs typeface="Arial"/>
              </a:rPr>
              <a:t>value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this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318" dirty="0">
                <a:latin typeface="Arial"/>
                <a:cs typeface="Arial"/>
              </a:rPr>
              <a:t>is</a:t>
            </a:r>
            <a:r>
              <a:rPr sz="2318" spc="2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0.4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82"/>
              </a:lnSpc>
              <a:spcBef>
                <a:spcPts val="1186"/>
              </a:spcBef>
            </a:pPr>
            <a:r>
              <a:rPr sz="2318" dirty="0">
                <a:latin typeface="Arial"/>
                <a:cs typeface="Arial"/>
              </a:rPr>
              <a:t>The R-precision </a:t>
            </a:r>
            <a:r>
              <a:rPr sz="2318" spc="5" dirty="0">
                <a:latin typeface="Arial"/>
                <a:cs typeface="Arial"/>
              </a:rPr>
              <a:t>measure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useful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9" dirty="0">
                <a:latin typeface="Arial"/>
                <a:cs typeface="Arial"/>
              </a:rPr>
              <a:t>observing </a:t>
            </a:r>
            <a:r>
              <a:rPr sz="2318" dirty="0">
                <a:latin typeface="Arial"/>
                <a:cs typeface="Arial"/>
              </a:rPr>
              <a:t>the  </a:t>
            </a:r>
            <a:r>
              <a:rPr sz="2318" spc="-5" dirty="0">
                <a:latin typeface="Arial"/>
                <a:cs typeface="Arial"/>
              </a:rPr>
              <a:t>behavior </a:t>
            </a:r>
            <a:r>
              <a:rPr sz="2318" spc="5" dirty="0">
                <a:latin typeface="Arial"/>
                <a:cs typeface="Arial"/>
              </a:rPr>
              <a:t>of an algorithm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individual</a:t>
            </a:r>
            <a:r>
              <a:rPr sz="2318" spc="23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</a:t>
            </a:r>
            <a:endParaRPr sz="2318">
              <a:latin typeface="Arial"/>
              <a:cs typeface="Arial"/>
            </a:endParaRPr>
          </a:p>
          <a:p>
            <a:pPr marL="11546" marR="934037">
              <a:lnSpc>
                <a:spcPts val="2691"/>
              </a:lnSpc>
              <a:spcBef>
                <a:spcPts val="1127"/>
              </a:spcBef>
            </a:pPr>
            <a:r>
              <a:rPr sz="2318" spc="-18" dirty="0">
                <a:latin typeface="Arial"/>
                <a:cs typeface="Arial"/>
              </a:rPr>
              <a:t>Additionally, </a:t>
            </a:r>
            <a:r>
              <a:rPr sz="2318" spc="5" dirty="0">
                <a:latin typeface="Arial"/>
                <a:cs typeface="Arial"/>
              </a:rPr>
              <a:t>one can </a:t>
            </a:r>
            <a:r>
              <a:rPr sz="2318" dirty="0">
                <a:latin typeface="Arial"/>
                <a:cs typeface="Arial"/>
              </a:rPr>
              <a:t>also </a:t>
            </a:r>
            <a:r>
              <a:rPr sz="2318" spc="5" dirty="0">
                <a:latin typeface="Arial"/>
                <a:cs typeface="Arial"/>
              </a:rPr>
              <a:t>compute an </a:t>
            </a:r>
            <a:r>
              <a:rPr sz="2318" spc="-14" dirty="0">
                <a:latin typeface="Arial"/>
                <a:cs typeface="Arial"/>
              </a:rPr>
              <a:t>average  </a:t>
            </a:r>
            <a:r>
              <a:rPr sz="2318" dirty="0">
                <a:latin typeface="Arial"/>
                <a:cs typeface="Arial"/>
              </a:rPr>
              <a:t>R-precision figure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spc="5" dirty="0">
                <a:latin typeface="Arial"/>
                <a:cs typeface="Arial"/>
              </a:rPr>
              <a:t>a set of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</a:t>
            </a:r>
            <a:endParaRPr sz="2318">
              <a:latin typeface="Arial"/>
              <a:cs typeface="Arial"/>
            </a:endParaRPr>
          </a:p>
          <a:p>
            <a:pPr marL="406404" marR="263816">
              <a:lnSpc>
                <a:spcPct val="119000"/>
              </a:lnSpc>
              <a:spcBef>
                <a:spcPts val="923"/>
              </a:spcBef>
            </a:pPr>
            <a:r>
              <a:rPr sz="1864" spc="-27" dirty="0">
                <a:latin typeface="Arial"/>
                <a:cs typeface="Arial"/>
              </a:rPr>
              <a:t>However, </a:t>
            </a:r>
            <a:r>
              <a:rPr sz="1864" spc="5" dirty="0">
                <a:latin typeface="Arial"/>
                <a:cs typeface="Arial"/>
              </a:rPr>
              <a:t>using a </a:t>
            </a:r>
            <a:r>
              <a:rPr sz="1864" dirty="0">
                <a:latin typeface="Arial"/>
                <a:cs typeface="Arial"/>
              </a:rPr>
              <a:t>single number </a:t>
            </a:r>
            <a:r>
              <a:rPr sz="1864" spc="5" dirty="0">
                <a:latin typeface="Arial"/>
                <a:cs typeface="Arial"/>
              </a:rPr>
              <a:t>to </a:t>
            </a:r>
            <a:r>
              <a:rPr sz="1864" spc="-9" dirty="0">
                <a:latin typeface="Arial"/>
                <a:cs typeface="Arial"/>
              </a:rPr>
              <a:t>evaluate </a:t>
            </a:r>
            <a:r>
              <a:rPr sz="1864" spc="5" dirty="0">
                <a:latin typeface="Arial"/>
                <a:cs typeface="Arial"/>
              </a:rPr>
              <a:t>a algorithm </a:t>
            </a:r>
            <a:r>
              <a:rPr sz="1864" spc="-14" dirty="0">
                <a:latin typeface="Arial"/>
                <a:cs typeface="Arial"/>
              </a:rPr>
              <a:t>over  several </a:t>
            </a:r>
            <a:r>
              <a:rPr sz="1864" spc="9" dirty="0">
                <a:latin typeface="Arial"/>
                <a:cs typeface="Arial"/>
              </a:rPr>
              <a:t>queries </a:t>
            </a:r>
            <a:r>
              <a:rPr sz="1864" spc="5" dirty="0">
                <a:latin typeface="Arial"/>
                <a:cs typeface="Arial"/>
              </a:rPr>
              <a:t>might be quite</a:t>
            </a:r>
            <a:r>
              <a:rPr sz="1864" spc="-50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imprecise</a:t>
            </a:r>
            <a:endParaRPr sz="1864">
              <a:latin typeface="Arial"/>
              <a:cs typeface="Arial"/>
            </a:endParaRPr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122816030"/>
      </p:ext>
    </p:extLst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388861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</a:t>
            </a:r>
            <a:r>
              <a:rPr spc="-50" dirty="0"/>
              <a:t> </a:t>
            </a:r>
            <a:r>
              <a:rPr spc="14" dirty="0"/>
              <a:t>Histograms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2235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4531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78966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18867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361553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83921"/>
            <a:ext cx="6955559" cy="3492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 R-precision </a:t>
            </a:r>
            <a:r>
              <a:rPr sz="2318" spc="5" dirty="0">
                <a:latin typeface="Arial"/>
                <a:cs typeface="Arial"/>
              </a:rPr>
              <a:t>computed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18" dirty="0">
                <a:latin typeface="Arial"/>
                <a:cs typeface="Arial"/>
              </a:rPr>
              <a:t>several </a:t>
            </a:r>
            <a:r>
              <a:rPr sz="2318" spc="5" dirty="0">
                <a:latin typeface="Arial"/>
                <a:cs typeface="Arial"/>
              </a:rPr>
              <a:t>queries can be  used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compare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spc="5" dirty="0">
                <a:latin typeface="Arial"/>
                <a:cs typeface="Arial"/>
              </a:rPr>
              <a:t>algorithms as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977"/>
              </a:spcBef>
            </a:pPr>
            <a:r>
              <a:rPr sz="2318" dirty="0">
                <a:latin typeface="Arial"/>
                <a:cs typeface="Arial"/>
              </a:rPr>
              <a:t>Let,</a:t>
            </a:r>
            <a:endParaRPr sz="2318">
              <a:latin typeface="Arial"/>
              <a:cs typeface="Arial"/>
            </a:endParaRPr>
          </a:p>
          <a:p>
            <a:pPr marL="406404">
              <a:spcBef>
                <a:spcPts val="1423"/>
              </a:spcBef>
            </a:pPr>
            <a:r>
              <a:rPr sz="1864" i="1" spc="104" dirty="0">
                <a:latin typeface="Arial"/>
                <a:cs typeface="Arial"/>
              </a:rPr>
              <a:t>RP</a:t>
            </a:r>
            <a:r>
              <a:rPr sz="1977" i="1" spc="156" baseline="-11494" dirty="0">
                <a:latin typeface="Arial"/>
                <a:cs typeface="Arial"/>
              </a:rPr>
              <a:t>A</a:t>
            </a:r>
            <a:r>
              <a:rPr sz="1864" spc="104" dirty="0">
                <a:latin typeface="Tahoma"/>
                <a:cs typeface="Tahoma"/>
              </a:rPr>
              <a:t>(</a:t>
            </a:r>
            <a:r>
              <a:rPr sz="1864" i="1" spc="104" dirty="0">
                <a:latin typeface="Arial"/>
                <a:cs typeface="Arial"/>
              </a:rPr>
              <a:t>i</a:t>
            </a:r>
            <a:r>
              <a:rPr sz="1864" spc="104" dirty="0">
                <a:latin typeface="Tahoma"/>
                <a:cs typeface="Tahoma"/>
              </a:rPr>
              <a:t>) </a:t>
            </a:r>
            <a:r>
              <a:rPr sz="1864" dirty="0">
                <a:latin typeface="Arial"/>
                <a:cs typeface="Arial"/>
              </a:rPr>
              <a:t>: R-precision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algorithm </a:t>
            </a:r>
            <a:r>
              <a:rPr sz="1864" i="1" spc="164" dirty="0">
                <a:latin typeface="Arial"/>
                <a:cs typeface="Arial"/>
              </a:rPr>
              <a:t>A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i="1" spc="59" dirty="0">
                <a:latin typeface="Arial"/>
                <a:cs typeface="Arial"/>
              </a:rPr>
              <a:t>i</a:t>
            </a:r>
            <a:r>
              <a:rPr sz="1864" spc="59" dirty="0">
                <a:latin typeface="Arial"/>
                <a:cs typeface="Arial"/>
              </a:rPr>
              <a:t>-th</a:t>
            </a:r>
            <a:r>
              <a:rPr sz="1864" spc="-123" dirty="0">
                <a:latin typeface="Arial"/>
                <a:cs typeface="Arial"/>
              </a:rPr>
              <a:t> </a:t>
            </a:r>
            <a:r>
              <a:rPr sz="1864" spc="14" dirty="0">
                <a:latin typeface="Arial"/>
                <a:cs typeface="Arial"/>
              </a:rPr>
              <a:t>query</a:t>
            </a:r>
            <a:endParaRPr sz="1864">
              <a:latin typeface="Arial"/>
              <a:cs typeface="Arial"/>
            </a:endParaRPr>
          </a:p>
          <a:p>
            <a:pPr marL="406404">
              <a:spcBef>
                <a:spcPts val="904"/>
              </a:spcBef>
            </a:pPr>
            <a:r>
              <a:rPr sz="1864" i="1" spc="104" dirty="0">
                <a:latin typeface="Arial"/>
                <a:cs typeface="Arial"/>
              </a:rPr>
              <a:t>RP</a:t>
            </a:r>
            <a:r>
              <a:rPr sz="1977" i="1" spc="156" baseline="-11494" dirty="0">
                <a:latin typeface="Arial"/>
                <a:cs typeface="Arial"/>
              </a:rPr>
              <a:t>B </a:t>
            </a:r>
            <a:r>
              <a:rPr sz="1864" spc="86" dirty="0">
                <a:latin typeface="Tahoma"/>
                <a:cs typeface="Tahoma"/>
              </a:rPr>
              <a:t>(</a:t>
            </a:r>
            <a:r>
              <a:rPr sz="1864" i="1" spc="86" dirty="0">
                <a:latin typeface="Arial"/>
                <a:cs typeface="Arial"/>
              </a:rPr>
              <a:t>i</a:t>
            </a:r>
            <a:r>
              <a:rPr sz="1864" spc="86" dirty="0">
                <a:latin typeface="Tahoma"/>
                <a:cs typeface="Tahoma"/>
              </a:rPr>
              <a:t>) </a:t>
            </a:r>
            <a:r>
              <a:rPr sz="1864" dirty="0">
                <a:latin typeface="Arial"/>
                <a:cs typeface="Arial"/>
              </a:rPr>
              <a:t>: R-precision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algorithm </a:t>
            </a:r>
            <a:r>
              <a:rPr sz="1864" i="1" spc="182" dirty="0">
                <a:latin typeface="Arial"/>
                <a:cs typeface="Arial"/>
              </a:rPr>
              <a:t>B</a:t>
            </a:r>
            <a:r>
              <a:rPr sz="1864" i="1" spc="-241" dirty="0">
                <a:latin typeface="Arial"/>
                <a:cs typeface="Arial"/>
              </a:rPr>
              <a:t>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i="1" spc="59" dirty="0">
                <a:latin typeface="Arial"/>
                <a:cs typeface="Arial"/>
              </a:rPr>
              <a:t>i</a:t>
            </a:r>
            <a:r>
              <a:rPr sz="1864" spc="59" dirty="0">
                <a:latin typeface="Arial"/>
                <a:cs typeface="Arial"/>
              </a:rPr>
              <a:t>-th </a:t>
            </a:r>
            <a:r>
              <a:rPr sz="1864" spc="14" dirty="0">
                <a:latin typeface="Arial"/>
                <a:cs typeface="Arial"/>
              </a:rPr>
              <a:t>query</a:t>
            </a:r>
            <a:endParaRPr sz="1864">
              <a:latin typeface="Arial"/>
              <a:cs typeface="Arial"/>
            </a:endParaRPr>
          </a:p>
          <a:p>
            <a:pPr marL="11546">
              <a:spcBef>
                <a:spcPts val="1200"/>
              </a:spcBef>
            </a:pPr>
            <a:r>
              <a:rPr sz="2318" spc="-5" dirty="0">
                <a:latin typeface="Arial"/>
                <a:cs typeface="Arial"/>
              </a:rPr>
              <a:t>Define,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the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difference</a:t>
            </a:r>
            <a:endParaRPr sz="2318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73">
              <a:latin typeface="Times New Roman"/>
              <a:cs typeface="Times New Roman"/>
            </a:endParaRPr>
          </a:p>
          <a:p>
            <a:pPr marL="1562693">
              <a:spcBef>
                <a:spcPts val="1927"/>
              </a:spcBef>
            </a:pPr>
            <a:r>
              <a:rPr sz="2227" i="1" spc="55" dirty="0">
                <a:latin typeface="Georgia"/>
                <a:cs typeface="Georgia"/>
              </a:rPr>
              <a:t>RP</a:t>
            </a:r>
            <a:r>
              <a:rPr sz="2523" i="1" spc="81" baseline="-16516" dirty="0">
                <a:latin typeface="Bookman Old Style"/>
                <a:cs typeface="Bookman Old Style"/>
              </a:rPr>
              <a:t>A/B</a:t>
            </a:r>
            <a:r>
              <a:rPr sz="2523" i="1" spc="-497" baseline="-16516" dirty="0">
                <a:latin typeface="Bookman Old Style"/>
                <a:cs typeface="Bookman Old Style"/>
              </a:rPr>
              <a:t> </a:t>
            </a:r>
            <a:r>
              <a:rPr sz="2227" spc="168" dirty="0">
                <a:latin typeface="Garamond"/>
                <a:cs typeface="Garamond"/>
              </a:rPr>
              <a:t>(</a:t>
            </a:r>
            <a:r>
              <a:rPr sz="2227" i="1" spc="168" dirty="0">
                <a:latin typeface="Georgia"/>
                <a:cs typeface="Georgia"/>
              </a:rPr>
              <a:t>i</a:t>
            </a:r>
            <a:r>
              <a:rPr sz="2227" spc="168" dirty="0">
                <a:latin typeface="Garamond"/>
                <a:cs typeface="Garamond"/>
              </a:rPr>
              <a:t>)</a:t>
            </a:r>
            <a:r>
              <a:rPr sz="2227" spc="41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0" dirty="0">
                <a:latin typeface="Garamond"/>
                <a:cs typeface="Garamond"/>
              </a:rPr>
              <a:t> </a:t>
            </a:r>
            <a:r>
              <a:rPr sz="2227" i="1" spc="150" dirty="0">
                <a:latin typeface="Georgia"/>
                <a:cs typeface="Georgia"/>
              </a:rPr>
              <a:t>RP</a:t>
            </a:r>
            <a:r>
              <a:rPr sz="2523" i="1" spc="225" baseline="-12012" dirty="0">
                <a:latin typeface="Bookman Old Style"/>
                <a:cs typeface="Bookman Old Style"/>
              </a:rPr>
              <a:t>A</a:t>
            </a:r>
            <a:r>
              <a:rPr sz="2227" spc="150" dirty="0">
                <a:latin typeface="Garamond"/>
                <a:cs typeface="Garamond"/>
              </a:rPr>
              <a:t>(</a:t>
            </a:r>
            <a:r>
              <a:rPr sz="2227" i="1" spc="150" dirty="0">
                <a:latin typeface="Georgia"/>
                <a:cs typeface="Georgia"/>
              </a:rPr>
              <a:t>i</a:t>
            </a:r>
            <a:r>
              <a:rPr sz="2227" spc="150" dirty="0">
                <a:latin typeface="Garamond"/>
                <a:cs typeface="Garamond"/>
              </a:rPr>
              <a:t>)</a:t>
            </a:r>
            <a:r>
              <a:rPr sz="2227" spc="-68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227" dirty="0">
                <a:latin typeface="Lucida Sans Unicode"/>
                <a:cs typeface="Lucida Sans Unicode"/>
              </a:rPr>
              <a:t> </a:t>
            </a:r>
            <a:r>
              <a:rPr sz="2227" i="1" spc="95" dirty="0">
                <a:latin typeface="Georgia"/>
                <a:cs typeface="Georgia"/>
              </a:rPr>
              <a:t>RP</a:t>
            </a:r>
            <a:r>
              <a:rPr sz="2523" i="1" spc="143" baseline="-12012" dirty="0">
                <a:latin typeface="Bookman Old Style"/>
                <a:cs typeface="Bookman Old Style"/>
              </a:rPr>
              <a:t>B</a:t>
            </a:r>
            <a:r>
              <a:rPr sz="2523" i="1" spc="-497" baseline="-12012" dirty="0">
                <a:latin typeface="Bookman Old Style"/>
                <a:cs typeface="Bookman Old Style"/>
              </a:rPr>
              <a:t> </a:t>
            </a:r>
            <a:r>
              <a:rPr sz="2227" spc="168" dirty="0">
                <a:latin typeface="Garamond"/>
                <a:cs typeface="Garamond"/>
              </a:rPr>
              <a:t>(</a:t>
            </a:r>
            <a:r>
              <a:rPr sz="2227" i="1" spc="168" dirty="0">
                <a:latin typeface="Georgia"/>
                <a:cs typeface="Georgia"/>
              </a:rPr>
              <a:t>i</a:t>
            </a:r>
            <a:r>
              <a:rPr sz="2227" spc="168" dirty="0">
                <a:latin typeface="Garamond"/>
                <a:cs typeface="Garamond"/>
              </a:rPr>
              <a:t>)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195300413"/>
      </p:ext>
    </p:extLst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339330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</a:t>
            </a:r>
            <a:r>
              <a:rPr spc="-50" dirty="0"/>
              <a:t> </a:t>
            </a:r>
            <a:r>
              <a:rPr spc="14" dirty="0"/>
              <a:t>Histograms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537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281844"/>
            <a:ext cx="6679045" cy="777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 indent="-577">
              <a:lnSpc>
                <a:spcPct val="108600"/>
              </a:lnSpc>
            </a:pPr>
            <a:r>
              <a:rPr sz="2318" dirty="0">
                <a:latin typeface="Arial"/>
                <a:cs typeface="Arial"/>
              </a:rPr>
              <a:t>Figure </a:t>
            </a:r>
            <a:r>
              <a:rPr sz="2318" spc="-5" dirty="0">
                <a:latin typeface="Arial"/>
                <a:cs typeface="Arial"/>
              </a:rPr>
              <a:t>below illustrates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227" i="1" spc="55" dirty="0">
                <a:latin typeface="Georgia"/>
                <a:cs typeface="Georgia"/>
              </a:rPr>
              <a:t>RP</a:t>
            </a:r>
            <a:r>
              <a:rPr sz="2523" i="1" spc="81" baseline="-16516" dirty="0">
                <a:latin typeface="Bookman Old Style"/>
                <a:cs typeface="Bookman Old Style"/>
              </a:rPr>
              <a:t>A/B </a:t>
            </a:r>
            <a:r>
              <a:rPr sz="2227" spc="168" dirty="0">
                <a:latin typeface="Garamond"/>
                <a:cs typeface="Garamond"/>
              </a:rPr>
              <a:t>(</a:t>
            </a:r>
            <a:r>
              <a:rPr sz="2227" i="1" spc="168" dirty="0">
                <a:latin typeface="Georgia"/>
                <a:cs typeface="Georgia"/>
              </a:rPr>
              <a:t>i</a:t>
            </a:r>
            <a:r>
              <a:rPr sz="2227" spc="168" dirty="0">
                <a:latin typeface="Garamond"/>
                <a:cs typeface="Garamond"/>
              </a:rPr>
              <a:t>) </a:t>
            </a:r>
            <a:r>
              <a:rPr sz="2318" spc="-5" dirty="0">
                <a:latin typeface="Arial"/>
                <a:cs typeface="Arial"/>
              </a:rPr>
              <a:t>values</a:t>
            </a:r>
            <a:r>
              <a:rPr sz="2318" spc="-423" dirty="0">
                <a:latin typeface="Arial"/>
                <a:cs typeface="Arial"/>
              </a:rPr>
              <a:t>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9" dirty="0">
                <a:latin typeface="Arial"/>
                <a:cs typeface="Arial"/>
              </a:rPr>
              <a:t>two  retrieval </a:t>
            </a:r>
            <a:r>
              <a:rPr sz="2318" spc="5" dirty="0">
                <a:latin typeface="Arial"/>
                <a:cs typeface="Arial"/>
              </a:rPr>
              <a:t>algorithms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spc="5" dirty="0">
                <a:latin typeface="Arial"/>
                <a:cs typeface="Arial"/>
              </a:rPr>
              <a:t>10 </a:t>
            </a:r>
            <a:r>
              <a:rPr sz="2318" spc="-5" dirty="0">
                <a:latin typeface="Arial"/>
                <a:cs typeface="Arial"/>
              </a:rPr>
              <a:t>example</a:t>
            </a:r>
            <a:r>
              <a:rPr sz="2318" spc="-27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</a:t>
            </a:r>
            <a:endParaRPr sz="2318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54265" y="2245562"/>
            <a:ext cx="3890241" cy="2818823"/>
          </a:xfrm>
          <a:custGeom>
            <a:avLst/>
            <a:gdLst/>
            <a:ahLst/>
            <a:cxnLst/>
            <a:rect l="l" t="t" r="r" b="b"/>
            <a:pathLst>
              <a:path w="4279265" h="3100704">
                <a:moveTo>
                  <a:pt x="0" y="0"/>
                </a:moveTo>
                <a:lnTo>
                  <a:pt x="0" y="3100400"/>
                </a:lnTo>
                <a:lnTo>
                  <a:pt x="4278871" y="3100400"/>
                </a:lnTo>
                <a:lnTo>
                  <a:pt x="4278871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3070964" y="4790411"/>
            <a:ext cx="3441123" cy="0"/>
          </a:xfrm>
          <a:custGeom>
            <a:avLst/>
            <a:gdLst/>
            <a:ahLst/>
            <a:cxnLst/>
            <a:rect l="l" t="t" r="r" b="b"/>
            <a:pathLst>
              <a:path w="3785234">
                <a:moveTo>
                  <a:pt x="0" y="0"/>
                </a:moveTo>
                <a:lnTo>
                  <a:pt x="37848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3070964" y="4382648"/>
            <a:ext cx="3441123" cy="0"/>
          </a:xfrm>
          <a:custGeom>
            <a:avLst/>
            <a:gdLst/>
            <a:ahLst/>
            <a:cxnLst/>
            <a:rect l="l" t="t" r="r" b="b"/>
            <a:pathLst>
              <a:path w="3785234">
                <a:moveTo>
                  <a:pt x="0" y="0"/>
                </a:moveTo>
                <a:lnTo>
                  <a:pt x="37848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4342270" y="3974886"/>
            <a:ext cx="2169968" cy="0"/>
          </a:xfrm>
          <a:custGeom>
            <a:avLst/>
            <a:gdLst/>
            <a:ahLst/>
            <a:cxnLst/>
            <a:rect l="l" t="t" r="r" b="b"/>
            <a:pathLst>
              <a:path w="2386965">
                <a:moveTo>
                  <a:pt x="2386442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3070964" y="3974886"/>
            <a:ext cx="1135495" cy="0"/>
          </a:xfrm>
          <a:custGeom>
            <a:avLst/>
            <a:gdLst/>
            <a:ahLst/>
            <a:cxnLst/>
            <a:rect l="l" t="t" r="r" b="b"/>
            <a:pathLst>
              <a:path w="1249045">
                <a:moveTo>
                  <a:pt x="124851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6406742" y="3159384"/>
            <a:ext cx="105064" cy="0"/>
          </a:xfrm>
          <a:custGeom>
            <a:avLst/>
            <a:gdLst/>
            <a:ahLst/>
            <a:cxnLst/>
            <a:rect l="l" t="t" r="r" b="b"/>
            <a:pathLst>
              <a:path w="115570">
                <a:moveTo>
                  <a:pt x="11552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5718586" y="3159384"/>
            <a:ext cx="551873" cy="0"/>
          </a:xfrm>
          <a:custGeom>
            <a:avLst/>
            <a:gdLst/>
            <a:ahLst/>
            <a:cxnLst/>
            <a:rect l="l" t="t" r="r" b="b"/>
            <a:pathLst>
              <a:path w="607059">
                <a:moveTo>
                  <a:pt x="6070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5374508" y="3159384"/>
            <a:ext cx="207818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228566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3310031" y="3159384"/>
            <a:ext cx="1928668" cy="0"/>
          </a:xfrm>
          <a:custGeom>
            <a:avLst/>
            <a:gdLst/>
            <a:ahLst/>
            <a:cxnLst/>
            <a:rect l="l" t="t" r="r" b="b"/>
            <a:pathLst>
              <a:path w="2121535">
                <a:moveTo>
                  <a:pt x="212100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3070964" y="3159384"/>
            <a:ext cx="103331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113055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3070964" y="2751622"/>
            <a:ext cx="3441123" cy="0"/>
          </a:xfrm>
          <a:custGeom>
            <a:avLst/>
            <a:gdLst/>
            <a:ahLst/>
            <a:cxnLst/>
            <a:rect l="l" t="t" r="r" b="b"/>
            <a:pathLst>
              <a:path w="3785234">
                <a:moveTo>
                  <a:pt x="0" y="0"/>
                </a:moveTo>
                <a:lnTo>
                  <a:pt x="37848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3070964" y="2343871"/>
            <a:ext cx="3441123" cy="0"/>
          </a:xfrm>
          <a:custGeom>
            <a:avLst/>
            <a:gdLst/>
            <a:ahLst/>
            <a:cxnLst/>
            <a:rect l="l" t="t" r="r" b="b"/>
            <a:pathLst>
              <a:path w="3785234">
                <a:moveTo>
                  <a:pt x="0" y="0"/>
                </a:moveTo>
                <a:lnTo>
                  <a:pt x="37848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3070964" y="2343871"/>
            <a:ext cx="3441123" cy="2447059"/>
          </a:xfrm>
          <a:custGeom>
            <a:avLst/>
            <a:gdLst/>
            <a:ahLst/>
            <a:cxnLst/>
            <a:rect l="l" t="t" r="r" b="b"/>
            <a:pathLst>
              <a:path w="3785234" h="2691765">
                <a:moveTo>
                  <a:pt x="0" y="0"/>
                </a:moveTo>
                <a:lnTo>
                  <a:pt x="0" y="2691193"/>
                </a:lnTo>
                <a:lnTo>
                  <a:pt x="3784866" y="2691193"/>
                </a:lnTo>
                <a:lnTo>
                  <a:pt x="3784866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3173741" y="2751622"/>
            <a:ext cx="136814" cy="815686"/>
          </a:xfrm>
          <a:custGeom>
            <a:avLst/>
            <a:gdLst/>
            <a:ahLst/>
            <a:cxnLst/>
            <a:rect l="l" t="t" r="r" b="b"/>
            <a:pathLst>
              <a:path w="150495" h="897254">
                <a:moveTo>
                  <a:pt x="0" y="0"/>
                </a:moveTo>
                <a:lnTo>
                  <a:pt x="0" y="897067"/>
                </a:lnTo>
                <a:lnTo>
                  <a:pt x="149919" y="897067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3173741" y="2751622"/>
            <a:ext cx="136814" cy="815686"/>
          </a:xfrm>
          <a:custGeom>
            <a:avLst/>
            <a:gdLst/>
            <a:ahLst/>
            <a:cxnLst/>
            <a:rect l="l" t="t" r="r" b="b"/>
            <a:pathLst>
              <a:path w="150495" h="897254">
                <a:moveTo>
                  <a:pt x="0" y="0"/>
                </a:moveTo>
                <a:lnTo>
                  <a:pt x="0" y="897067"/>
                </a:lnTo>
                <a:lnTo>
                  <a:pt x="149919" y="897067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3517819" y="3404032"/>
            <a:ext cx="136814" cy="163368"/>
          </a:xfrm>
          <a:custGeom>
            <a:avLst/>
            <a:gdLst/>
            <a:ahLst/>
            <a:cxnLst/>
            <a:rect l="l" t="t" r="r" b="b"/>
            <a:pathLst>
              <a:path w="150495" h="179704">
                <a:moveTo>
                  <a:pt x="0" y="0"/>
                </a:moveTo>
                <a:lnTo>
                  <a:pt x="0" y="179416"/>
                </a:lnTo>
                <a:lnTo>
                  <a:pt x="149919" y="179416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3517819" y="3404032"/>
            <a:ext cx="136814" cy="163368"/>
          </a:xfrm>
          <a:custGeom>
            <a:avLst/>
            <a:gdLst/>
            <a:ahLst/>
            <a:cxnLst/>
            <a:rect l="l" t="t" r="r" b="b"/>
            <a:pathLst>
              <a:path w="150495" h="179704">
                <a:moveTo>
                  <a:pt x="0" y="0"/>
                </a:moveTo>
                <a:lnTo>
                  <a:pt x="0" y="179416"/>
                </a:lnTo>
                <a:lnTo>
                  <a:pt x="149919" y="179416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3861897" y="3159385"/>
            <a:ext cx="136814" cy="408132"/>
          </a:xfrm>
          <a:custGeom>
            <a:avLst/>
            <a:gdLst/>
            <a:ahLst/>
            <a:cxnLst/>
            <a:rect l="l" t="t" r="r" b="b"/>
            <a:pathLst>
              <a:path w="150495" h="448945">
                <a:moveTo>
                  <a:pt x="0" y="0"/>
                </a:moveTo>
                <a:lnTo>
                  <a:pt x="0" y="448533"/>
                </a:lnTo>
                <a:lnTo>
                  <a:pt x="149919" y="448533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3861897" y="3159385"/>
            <a:ext cx="136814" cy="408132"/>
          </a:xfrm>
          <a:custGeom>
            <a:avLst/>
            <a:gdLst/>
            <a:ahLst/>
            <a:cxnLst/>
            <a:rect l="l" t="t" r="r" b="b"/>
            <a:pathLst>
              <a:path w="150495" h="448945">
                <a:moveTo>
                  <a:pt x="0" y="0"/>
                </a:moveTo>
                <a:lnTo>
                  <a:pt x="0" y="448533"/>
                </a:lnTo>
                <a:lnTo>
                  <a:pt x="149919" y="448533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4205974" y="3567135"/>
            <a:ext cx="136814" cy="815686"/>
          </a:xfrm>
          <a:custGeom>
            <a:avLst/>
            <a:gdLst/>
            <a:ahLst/>
            <a:cxnLst/>
            <a:rect l="l" t="t" r="r" b="b"/>
            <a:pathLst>
              <a:path w="150495" h="897254">
                <a:moveTo>
                  <a:pt x="0" y="0"/>
                </a:moveTo>
                <a:lnTo>
                  <a:pt x="0" y="897061"/>
                </a:lnTo>
                <a:lnTo>
                  <a:pt x="149924" y="897061"/>
                </a:lnTo>
                <a:lnTo>
                  <a:pt x="149924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4205974" y="3567135"/>
            <a:ext cx="136814" cy="815686"/>
          </a:xfrm>
          <a:custGeom>
            <a:avLst/>
            <a:gdLst/>
            <a:ahLst/>
            <a:cxnLst/>
            <a:rect l="l" t="t" r="r" b="b"/>
            <a:pathLst>
              <a:path w="150495" h="897254">
                <a:moveTo>
                  <a:pt x="0" y="0"/>
                </a:moveTo>
                <a:lnTo>
                  <a:pt x="0" y="897061"/>
                </a:lnTo>
                <a:lnTo>
                  <a:pt x="149924" y="897061"/>
                </a:lnTo>
                <a:lnTo>
                  <a:pt x="149924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4550064" y="3567134"/>
            <a:ext cx="136814" cy="244764"/>
          </a:xfrm>
          <a:custGeom>
            <a:avLst/>
            <a:gdLst/>
            <a:ahLst/>
            <a:cxnLst/>
            <a:rect l="l" t="t" r="r" b="b"/>
            <a:pathLst>
              <a:path w="150495" h="269239">
                <a:moveTo>
                  <a:pt x="0" y="0"/>
                </a:moveTo>
                <a:lnTo>
                  <a:pt x="0" y="269115"/>
                </a:lnTo>
                <a:lnTo>
                  <a:pt x="149919" y="269115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4550064" y="3567134"/>
            <a:ext cx="136814" cy="244764"/>
          </a:xfrm>
          <a:custGeom>
            <a:avLst/>
            <a:gdLst/>
            <a:ahLst/>
            <a:cxnLst/>
            <a:rect l="l" t="t" r="r" b="b"/>
            <a:pathLst>
              <a:path w="150495" h="269239">
                <a:moveTo>
                  <a:pt x="0" y="0"/>
                </a:moveTo>
                <a:lnTo>
                  <a:pt x="0" y="269115"/>
                </a:lnTo>
                <a:lnTo>
                  <a:pt x="149919" y="269115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4894141" y="3240930"/>
            <a:ext cx="136814" cy="326736"/>
          </a:xfrm>
          <a:custGeom>
            <a:avLst/>
            <a:gdLst/>
            <a:ahLst/>
            <a:cxnLst/>
            <a:rect l="l" t="t" r="r" b="b"/>
            <a:pathLst>
              <a:path w="150495" h="359410">
                <a:moveTo>
                  <a:pt x="0" y="0"/>
                </a:moveTo>
                <a:lnTo>
                  <a:pt x="0" y="358829"/>
                </a:lnTo>
                <a:lnTo>
                  <a:pt x="149924" y="358829"/>
                </a:lnTo>
                <a:lnTo>
                  <a:pt x="149924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4894141" y="3240930"/>
            <a:ext cx="136814" cy="326736"/>
          </a:xfrm>
          <a:custGeom>
            <a:avLst/>
            <a:gdLst/>
            <a:ahLst/>
            <a:cxnLst/>
            <a:rect l="l" t="t" r="r" b="b"/>
            <a:pathLst>
              <a:path w="150495" h="359410">
                <a:moveTo>
                  <a:pt x="0" y="0"/>
                </a:moveTo>
                <a:lnTo>
                  <a:pt x="0" y="358829"/>
                </a:lnTo>
                <a:lnTo>
                  <a:pt x="149924" y="358829"/>
                </a:lnTo>
                <a:lnTo>
                  <a:pt x="149924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5238218" y="2914725"/>
            <a:ext cx="136814" cy="652895"/>
          </a:xfrm>
          <a:custGeom>
            <a:avLst/>
            <a:gdLst/>
            <a:ahLst/>
            <a:cxnLst/>
            <a:rect l="l" t="t" r="r" b="b"/>
            <a:pathLst>
              <a:path w="150495" h="718185">
                <a:moveTo>
                  <a:pt x="0" y="0"/>
                </a:moveTo>
                <a:lnTo>
                  <a:pt x="0" y="717654"/>
                </a:lnTo>
                <a:lnTo>
                  <a:pt x="149919" y="717654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5238218" y="2914725"/>
            <a:ext cx="136814" cy="652895"/>
          </a:xfrm>
          <a:custGeom>
            <a:avLst/>
            <a:gdLst/>
            <a:ahLst/>
            <a:cxnLst/>
            <a:rect l="l" t="t" r="r" b="b"/>
            <a:pathLst>
              <a:path w="150495" h="718185">
                <a:moveTo>
                  <a:pt x="0" y="0"/>
                </a:moveTo>
                <a:lnTo>
                  <a:pt x="0" y="717654"/>
                </a:lnTo>
                <a:lnTo>
                  <a:pt x="149919" y="717654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5582297" y="3077827"/>
            <a:ext cx="136814" cy="489527"/>
          </a:xfrm>
          <a:custGeom>
            <a:avLst/>
            <a:gdLst/>
            <a:ahLst/>
            <a:cxnLst/>
            <a:rect l="l" t="t" r="r" b="b"/>
            <a:pathLst>
              <a:path w="150495" h="538479">
                <a:moveTo>
                  <a:pt x="0" y="0"/>
                </a:moveTo>
                <a:lnTo>
                  <a:pt x="0" y="538242"/>
                </a:lnTo>
                <a:lnTo>
                  <a:pt x="149919" y="538242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5582297" y="3077827"/>
            <a:ext cx="136814" cy="489527"/>
          </a:xfrm>
          <a:custGeom>
            <a:avLst/>
            <a:gdLst/>
            <a:ahLst/>
            <a:cxnLst/>
            <a:rect l="l" t="t" r="r" b="b"/>
            <a:pathLst>
              <a:path w="150495" h="538479">
                <a:moveTo>
                  <a:pt x="0" y="0"/>
                </a:moveTo>
                <a:lnTo>
                  <a:pt x="0" y="538242"/>
                </a:lnTo>
                <a:lnTo>
                  <a:pt x="149919" y="538242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5926374" y="3322486"/>
            <a:ext cx="136814" cy="244764"/>
          </a:xfrm>
          <a:custGeom>
            <a:avLst/>
            <a:gdLst/>
            <a:ahLst/>
            <a:cxnLst/>
            <a:rect l="l" t="t" r="r" b="b"/>
            <a:pathLst>
              <a:path w="150495" h="269239">
                <a:moveTo>
                  <a:pt x="0" y="0"/>
                </a:moveTo>
                <a:lnTo>
                  <a:pt x="0" y="269120"/>
                </a:lnTo>
                <a:lnTo>
                  <a:pt x="149924" y="269120"/>
                </a:lnTo>
                <a:lnTo>
                  <a:pt x="149924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5926374" y="3322486"/>
            <a:ext cx="136814" cy="244764"/>
          </a:xfrm>
          <a:custGeom>
            <a:avLst/>
            <a:gdLst/>
            <a:ahLst/>
            <a:cxnLst/>
            <a:rect l="l" t="t" r="r" b="b"/>
            <a:pathLst>
              <a:path w="150495" h="269239">
                <a:moveTo>
                  <a:pt x="0" y="0"/>
                </a:moveTo>
                <a:lnTo>
                  <a:pt x="0" y="269120"/>
                </a:lnTo>
                <a:lnTo>
                  <a:pt x="149924" y="269120"/>
                </a:lnTo>
                <a:lnTo>
                  <a:pt x="149924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6270451" y="2996270"/>
            <a:ext cx="136814" cy="570923"/>
          </a:xfrm>
          <a:custGeom>
            <a:avLst/>
            <a:gdLst/>
            <a:ahLst/>
            <a:cxnLst/>
            <a:rect l="l" t="t" r="r" b="b"/>
            <a:pathLst>
              <a:path w="150495" h="628014">
                <a:moveTo>
                  <a:pt x="0" y="0"/>
                </a:moveTo>
                <a:lnTo>
                  <a:pt x="0" y="627950"/>
                </a:lnTo>
                <a:lnTo>
                  <a:pt x="149919" y="627950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6270451" y="2996270"/>
            <a:ext cx="136814" cy="570923"/>
          </a:xfrm>
          <a:custGeom>
            <a:avLst/>
            <a:gdLst/>
            <a:ahLst/>
            <a:cxnLst/>
            <a:rect l="l" t="t" r="r" b="b"/>
            <a:pathLst>
              <a:path w="150495" h="628014">
                <a:moveTo>
                  <a:pt x="0" y="0"/>
                </a:moveTo>
                <a:lnTo>
                  <a:pt x="0" y="627950"/>
                </a:lnTo>
                <a:lnTo>
                  <a:pt x="149919" y="627950"/>
                </a:lnTo>
                <a:lnTo>
                  <a:pt x="149919" y="0"/>
                </a:lnTo>
                <a:lnTo>
                  <a:pt x="0" y="0"/>
                </a:lnTo>
                <a:close/>
              </a:path>
            </a:pathLst>
          </a:custGeom>
          <a:ln w="36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3070964" y="2343871"/>
            <a:ext cx="0" cy="2447059"/>
          </a:xfrm>
          <a:custGeom>
            <a:avLst/>
            <a:gdLst/>
            <a:ahLst/>
            <a:cxnLst/>
            <a:rect l="l" t="t" r="r" b="b"/>
            <a:pathLst>
              <a:path h="2691765">
                <a:moveTo>
                  <a:pt x="0" y="0"/>
                </a:moveTo>
                <a:lnTo>
                  <a:pt x="0" y="269119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3046384" y="4790411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3046384" y="4382648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3046384" y="3974886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3046384" y="3567134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3046384" y="3159384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3046384" y="2751622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3046384" y="2343871"/>
            <a:ext cx="24823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703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3070964" y="3567134"/>
            <a:ext cx="3441123" cy="0"/>
          </a:xfrm>
          <a:custGeom>
            <a:avLst/>
            <a:gdLst/>
            <a:ahLst/>
            <a:cxnLst/>
            <a:rect l="l" t="t" r="r" b="b"/>
            <a:pathLst>
              <a:path w="3785234">
                <a:moveTo>
                  <a:pt x="0" y="0"/>
                </a:moveTo>
                <a:lnTo>
                  <a:pt x="378487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3070964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3415041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3759119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4103196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4447285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4791364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5135441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5479518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5823596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6167674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6511763" y="3567135"/>
            <a:ext cx="0" cy="24823"/>
          </a:xfrm>
          <a:custGeom>
            <a:avLst/>
            <a:gdLst/>
            <a:ahLst/>
            <a:cxnLst/>
            <a:rect l="l" t="t" r="r" b="b"/>
            <a:pathLst>
              <a:path h="27304">
                <a:moveTo>
                  <a:pt x="0" y="2703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2870812" y="4760242"/>
            <a:ext cx="135918" cy="586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2870812" y="4352492"/>
            <a:ext cx="134987" cy="586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2870812" y="3944729"/>
            <a:ext cx="135918" cy="586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2897804" y="3536978"/>
            <a:ext cx="107995" cy="586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2897805" y="3129215"/>
            <a:ext cx="108925" cy="586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2905252" y="2721464"/>
            <a:ext cx="100547" cy="5864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2905252" y="2313703"/>
            <a:ext cx="101478" cy="5864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3227359" y="3652409"/>
            <a:ext cx="21412" cy="5678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3563434" y="3652409"/>
            <a:ext cx="41893" cy="567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3907894" y="3652409"/>
            <a:ext cx="40962" cy="5864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4252340" y="3652409"/>
            <a:ext cx="42824" cy="5678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4595864" y="3652409"/>
            <a:ext cx="41893" cy="5864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4940311" y="3652409"/>
            <a:ext cx="41893" cy="5864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5283834" y="3652409"/>
            <a:ext cx="42824" cy="5678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5628282" y="3652409"/>
            <a:ext cx="41893" cy="5864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5972740" y="3652409"/>
            <a:ext cx="41893" cy="5864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6301358" y="3652409"/>
            <a:ext cx="78207" cy="58649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4432947" y="4902678"/>
            <a:ext cx="134986" cy="8285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4569795" y="4923160"/>
            <a:ext cx="101474" cy="5958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4668474" y="4924096"/>
            <a:ext cx="60511" cy="7819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4761565" y="4904537"/>
            <a:ext cx="288597" cy="7820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5049231" y="4923160"/>
            <a:ext cx="100550" cy="59580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2726517" y="3387096"/>
            <a:ext cx="82852" cy="55856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2726516" y="3250235"/>
            <a:ext cx="81924" cy="9962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2726517" y="3179484"/>
            <a:ext cx="80061" cy="6051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2654265" y="2245562"/>
            <a:ext cx="3890241" cy="2818823"/>
          </a:xfrm>
          <a:custGeom>
            <a:avLst/>
            <a:gdLst/>
            <a:ahLst/>
            <a:cxnLst/>
            <a:rect l="l" t="t" r="r" b="b"/>
            <a:pathLst>
              <a:path w="4279265" h="3100704">
                <a:moveTo>
                  <a:pt x="0" y="0"/>
                </a:moveTo>
                <a:lnTo>
                  <a:pt x="0" y="3100400"/>
                </a:lnTo>
                <a:lnTo>
                  <a:pt x="4278871" y="3100400"/>
                </a:lnTo>
                <a:lnTo>
                  <a:pt x="4278871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824399" y="52712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 txBox="1"/>
          <p:nvPr/>
        </p:nvSpPr>
        <p:spPr>
          <a:xfrm>
            <a:off x="1189874" y="5221196"/>
            <a:ext cx="6837795" cy="1027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 algn="just">
              <a:lnSpc>
                <a:spcPct val="96300"/>
              </a:lnSpc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algorithm </a:t>
            </a:r>
            <a:r>
              <a:rPr sz="2227" i="1" spc="159" dirty="0">
                <a:latin typeface="Georgia"/>
                <a:cs typeface="Georgia"/>
              </a:rPr>
              <a:t>A </a:t>
            </a:r>
            <a:r>
              <a:rPr sz="2318" dirty="0">
                <a:latin typeface="Arial"/>
                <a:cs typeface="Arial"/>
              </a:rPr>
              <a:t>performs better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8 of </a:t>
            </a:r>
            <a:r>
              <a:rPr sz="2318" dirty="0">
                <a:latin typeface="Arial"/>
                <a:cs typeface="Arial"/>
              </a:rPr>
              <a:t>the queries,  while the </a:t>
            </a:r>
            <a:r>
              <a:rPr sz="2318" spc="5" dirty="0">
                <a:latin typeface="Arial"/>
                <a:cs typeface="Arial"/>
              </a:rPr>
              <a:t>algorithm </a:t>
            </a:r>
            <a:r>
              <a:rPr sz="2227" i="1" spc="218" dirty="0">
                <a:latin typeface="Georgia"/>
                <a:cs typeface="Georgia"/>
              </a:rPr>
              <a:t>B </a:t>
            </a:r>
            <a:r>
              <a:rPr sz="2318" dirty="0">
                <a:latin typeface="Arial"/>
                <a:cs typeface="Arial"/>
              </a:rPr>
              <a:t>performs better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other </a:t>
            </a:r>
            <a:r>
              <a:rPr sz="2318" spc="5" dirty="0">
                <a:latin typeface="Arial"/>
                <a:cs typeface="Arial"/>
              </a:rPr>
              <a:t>2  queries</a:t>
            </a:r>
            <a:endParaRPr sz="2318">
              <a:latin typeface="Arial"/>
              <a:cs typeface="Arial"/>
            </a:endParaRPr>
          </a:p>
        </p:txBody>
      </p:sp>
      <p:sp>
        <p:nvSpPr>
          <p:cNvPr id="87" name="Zástupný symbol pro zápatí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54919135"/>
      </p:ext>
    </p:extLst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81508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8" dirty="0"/>
              <a:t>MRR: Mean </a:t>
            </a:r>
            <a:r>
              <a:rPr spc="9" dirty="0"/>
              <a:t>Reciprocal</a:t>
            </a:r>
            <a:r>
              <a:rPr spc="-114" dirty="0"/>
              <a:t> </a:t>
            </a:r>
            <a:r>
              <a:rPr spc="18" dirty="0"/>
              <a:t>Rank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817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25333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65373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602497" y="3100689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602497" y="3438740"/>
            <a:ext cx="130131" cy="130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26962"/>
            <a:ext cx="7069281" cy="23306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spc="5" dirty="0">
                <a:latin typeface="Arial"/>
                <a:cs typeface="Arial"/>
              </a:rPr>
              <a:t>MRR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a good metric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those cases </a:t>
            </a:r>
            <a:r>
              <a:rPr sz="2318" dirty="0">
                <a:latin typeface="Arial"/>
                <a:cs typeface="Arial"/>
              </a:rPr>
              <a:t>in which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are  interested in the first correct </a:t>
            </a:r>
            <a:r>
              <a:rPr sz="2318" spc="-14" dirty="0">
                <a:latin typeface="Arial"/>
                <a:cs typeface="Arial"/>
              </a:rPr>
              <a:t>answer </a:t>
            </a:r>
            <a:r>
              <a:rPr sz="2318" spc="5" dirty="0">
                <a:latin typeface="Arial"/>
                <a:cs typeface="Arial"/>
              </a:rPr>
              <a:t>such</a:t>
            </a:r>
            <a:r>
              <a:rPr sz="2318" spc="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as</a:t>
            </a:r>
            <a:endParaRPr sz="2318">
              <a:latin typeface="Arial"/>
              <a:cs typeface="Arial"/>
            </a:endParaRPr>
          </a:p>
          <a:p>
            <a:pPr marL="405827">
              <a:spcBef>
                <a:spcPts val="1350"/>
              </a:spcBef>
            </a:pPr>
            <a:r>
              <a:rPr sz="1864" dirty="0">
                <a:latin typeface="Arial"/>
                <a:cs typeface="Arial"/>
              </a:rPr>
              <a:t>Question-Answering </a:t>
            </a:r>
            <a:r>
              <a:rPr sz="1864" spc="5" dirty="0">
                <a:latin typeface="Arial"/>
                <a:cs typeface="Arial"/>
              </a:rPr>
              <a:t>(QA)</a:t>
            </a:r>
            <a:r>
              <a:rPr sz="1864" spc="-32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systems</a:t>
            </a:r>
            <a:endParaRPr sz="1864">
              <a:latin typeface="Arial"/>
              <a:cs typeface="Arial"/>
            </a:endParaRPr>
          </a:p>
          <a:p>
            <a:pPr marL="687539" marR="1540755" indent="-281712">
              <a:lnSpc>
                <a:spcPts val="3264"/>
              </a:lnSpc>
              <a:spcBef>
                <a:spcPts val="168"/>
              </a:spcBef>
            </a:pPr>
            <a:r>
              <a:rPr sz="1864" spc="5" dirty="0">
                <a:latin typeface="Arial"/>
                <a:cs typeface="Arial"/>
              </a:rPr>
              <a:t>Search engine </a:t>
            </a:r>
            <a:r>
              <a:rPr sz="1864" spc="9" dirty="0">
                <a:latin typeface="Arial"/>
                <a:cs typeface="Arial"/>
              </a:rPr>
              <a:t>queries </a:t>
            </a:r>
            <a:r>
              <a:rPr sz="1864" spc="5" dirty="0">
                <a:latin typeface="Arial"/>
                <a:cs typeface="Arial"/>
              </a:rPr>
              <a:t>that look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dirty="0">
                <a:latin typeface="Arial"/>
                <a:cs typeface="Arial"/>
              </a:rPr>
              <a:t>specific sites  </a:t>
            </a:r>
            <a:r>
              <a:rPr sz="1864" spc="5" dirty="0">
                <a:latin typeface="Arial"/>
                <a:cs typeface="Arial"/>
              </a:rPr>
              <a:t>URL</a:t>
            </a:r>
            <a:r>
              <a:rPr sz="1864" spc="-73" dirty="0">
                <a:latin typeface="Arial"/>
                <a:cs typeface="Arial"/>
              </a:rPr>
              <a:t> </a:t>
            </a:r>
            <a:r>
              <a:rPr sz="1864" spc="9" dirty="0">
                <a:latin typeface="Arial"/>
                <a:cs typeface="Arial"/>
              </a:rPr>
              <a:t>queries</a:t>
            </a:r>
            <a:endParaRPr sz="1864">
              <a:latin typeface="Arial"/>
              <a:cs typeface="Arial"/>
            </a:endParaRPr>
          </a:p>
          <a:p>
            <a:pPr marL="687539">
              <a:spcBef>
                <a:spcPts val="145"/>
              </a:spcBef>
            </a:pPr>
            <a:r>
              <a:rPr sz="1864" spc="5" dirty="0">
                <a:latin typeface="Arial"/>
                <a:cs typeface="Arial"/>
              </a:rPr>
              <a:t>Homepage</a:t>
            </a:r>
            <a:r>
              <a:rPr sz="1864" spc="-68" dirty="0">
                <a:latin typeface="Arial"/>
                <a:cs typeface="Arial"/>
              </a:rPr>
              <a:t> </a:t>
            </a:r>
            <a:r>
              <a:rPr sz="1864" spc="9" dirty="0">
                <a:latin typeface="Arial"/>
                <a:cs typeface="Arial"/>
              </a:rPr>
              <a:t>queries</a:t>
            </a:r>
            <a:endParaRPr sz="1864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501133939"/>
      </p:ext>
    </p:extLst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76936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8" dirty="0"/>
              <a:t>MRR: Mean </a:t>
            </a:r>
            <a:r>
              <a:rPr spc="9" dirty="0"/>
              <a:t>Reciprocal</a:t>
            </a:r>
            <a:r>
              <a:rPr spc="-114" dirty="0"/>
              <a:t> </a:t>
            </a:r>
            <a:r>
              <a:rPr spc="18" dirty="0"/>
              <a:t>Rank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433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1868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31769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2718089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313802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11194"/>
            <a:ext cx="7323281" cy="21382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Let,</a:t>
            </a:r>
          </a:p>
          <a:p>
            <a:pPr marL="405827">
              <a:spcBef>
                <a:spcPts val="1423"/>
              </a:spcBef>
            </a:pPr>
            <a:r>
              <a:rPr sz="1864" i="1" spc="245" dirty="0">
                <a:latin typeface="Lucida Sans Unicode"/>
                <a:cs typeface="Lucida Sans Unicode"/>
              </a:rPr>
              <a:t>R</a:t>
            </a:r>
            <a:r>
              <a:rPr sz="1977" i="1" spc="368" baseline="-11494" dirty="0">
                <a:latin typeface="Arial"/>
                <a:cs typeface="Arial"/>
              </a:rPr>
              <a:t>i</a:t>
            </a:r>
            <a:r>
              <a:rPr sz="1864" spc="245" dirty="0">
                <a:latin typeface="Arial"/>
                <a:cs typeface="Arial"/>
              </a:rPr>
              <a:t>: </a:t>
            </a:r>
            <a:r>
              <a:rPr sz="1864" dirty="0">
                <a:latin typeface="Arial"/>
                <a:cs typeface="Arial"/>
              </a:rPr>
              <a:t>ranking </a:t>
            </a:r>
            <a:r>
              <a:rPr sz="1864" spc="-5" dirty="0">
                <a:latin typeface="Arial"/>
                <a:cs typeface="Arial"/>
              </a:rPr>
              <a:t>relative </a:t>
            </a:r>
            <a:r>
              <a:rPr sz="1864" spc="5" dirty="0">
                <a:latin typeface="Arial"/>
                <a:cs typeface="Arial"/>
              </a:rPr>
              <a:t>to a </a:t>
            </a:r>
            <a:r>
              <a:rPr sz="1864" spc="14" dirty="0">
                <a:latin typeface="Arial"/>
                <a:cs typeface="Arial"/>
              </a:rPr>
              <a:t>query</a:t>
            </a:r>
            <a:r>
              <a:rPr sz="1864" spc="-145" dirty="0">
                <a:latin typeface="Arial"/>
                <a:cs typeface="Arial"/>
              </a:rPr>
              <a:t> </a:t>
            </a:r>
            <a:r>
              <a:rPr sz="1864" i="1" spc="18" dirty="0">
                <a:latin typeface="Arial"/>
                <a:cs typeface="Arial"/>
              </a:rPr>
              <a:t>q</a:t>
            </a:r>
            <a:r>
              <a:rPr sz="1977" i="1" spc="27" baseline="-11494" dirty="0">
                <a:latin typeface="Arial"/>
                <a:cs typeface="Arial"/>
              </a:rPr>
              <a:t>i</a:t>
            </a:r>
            <a:endParaRPr sz="1977" baseline="-11494" dirty="0">
              <a:latin typeface="Arial"/>
              <a:cs typeface="Arial"/>
            </a:endParaRPr>
          </a:p>
          <a:p>
            <a:pPr marL="405827">
              <a:spcBef>
                <a:spcPts val="904"/>
              </a:spcBef>
            </a:pPr>
            <a:r>
              <a:rPr sz="1864" i="1" spc="118" dirty="0">
                <a:latin typeface="Arial"/>
                <a:cs typeface="Arial"/>
              </a:rPr>
              <a:t>S</a:t>
            </a:r>
            <a:r>
              <a:rPr sz="1977" i="1" spc="177" baseline="-11494" dirty="0">
                <a:latin typeface="Arial"/>
                <a:cs typeface="Arial"/>
              </a:rPr>
              <a:t>correct</a:t>
            </a:r>
            <a:r>
              <a:rPr sz="1864" spc="118" dirty="0">
                <a:latin typeface="Tahoma"/>
                <a:cs typeface="Tahoma"/>
              </a:rPr>
              <a:t>(</a:t>
            </a:r>
            <a:r>
              <a:rPr sz="1864" i="1" spc="118" dirty="0">
                <a:latin typeface="Lucida Sans Unicode"/>
                <a:cs typeface="Lucida Sans Unicode"/>
              </a:rPr>
              <a:t>R</a:t>
            </a:r>
            <a:r>
              <a:rPr sz="1977" i="1" spc="177" baseline="-11494" dirty="0">
                <a:latin typeface="Arial"/>
                <a:cs typeface="Arial"/>
              </a:rPr>
              <a:t>i</a:t>
            </a:r>
            <a:r>
              <a:rPr sz="1864" spc="118" dirty="0">
                <a:latin typeface="Tahoma"/>
                <a:cs typeface="Tahoma"/>
              </a:rPr>
              <a:t>)</a:t>
            </a:r>
            <a:r>
              <a:rPr sz="1864" spc="118" dirty="0">
                <a:latin typeface="Arial"/>
                <a:cs typeface="Arial"/>
              </a:rPr>
              <a:t>: </a:t>
            </a:r>
            <a:r>
              <a:rPr sz="1864" spc="5" dirty="0">
                <a:latin typeface="Arial"/>
                <a:cs typeface="Arial"/>
              </a:rPr>
              <a:t>position of the </a:t>
            </a:r>
            <a:r>
              <a:rPr sz="1864" dirty="0">
                <a:latin typeface="Arial"/>
                <a:cs typeface="Arial"/>
              </a:rPr>
              <a:t>first correct </a:t>
            </a:r>
            <a:r>
              <a:rPr sz="1864" spc="-9" dirty="0">
                <a:latin typeface="Arial"/>
                <a:cs typeface="Arial"/>
              </a:rPr>
              <a:t>answer </a:t>
            </a:r>
            <a:r>
              <a:rPr sz="1864" dirty="0">
                <a:latin typeface="Arial"/>
                <a:cs typeface="Arial"/>
              </a:rPr>
              <a:t>in</a:t>
            </a:r>
            <a:r>
              <a:rPr sz="1864" spc="41" dirty="0">
                <a:latin typeface="Arial"/>
                <a:cs typeface="Arial"/>
              </a:rPr>
              <a:t> </a:t>
            </a:r>
            <a:r>
              <a:rPr sz="1864" spc="323" dirty="0">
                <a:latin typeface="Lucida Sans Unicode"/>
                <a:cs typeface="Lucida Sans Unicode"/>
              </a:rPr>
              <a:t>R</a:t>
            </a:r>
            <a:r>
              <a:rPr sz="1977" i="1" spc="484" baseline="-11494" dirty="0">
                <a:latin typeface="Arial"/>
                <a:cs typeface="Arial"/>
              </a:rPr>
              <a:t>i</a:t>
            </a:r>
            <a:endParaRPr sz="1977" baseline="-11494" dirty="0">
              <a:latin typeface="Arial"/>
              <a:cs typeface="Arial"/>
            </a:endParaRPr>
          </a:p>
          <a:p>
            <a:pPr marL="405827">
              <a:spcBef>
                <a:spcPts val="914"/>
              </a:spcBef>
            </a:pPr>
            <a:r>
              <a:rPr sz="1864" i="1" spc="50" dirty="0">
                <a:latin typeface="Arial"/>
                <a:cs typeface="Arial"/>
              </a:rPr>
              <a:t>S</a:t>
            </a:r>
            <a:r>
              <a:rPr sz="1977" i="1" spc="75" baseline="-11494" dirty="0">
                <a:latin typeface="Arial"/>
                <a:cs typeface="Arial"/>
              </a:rPr>
              <a:t>h</a:t>
            </a:r>
            <a:r>
              <a:rPr sz="1864" spc="50" dirty="0">
                <a:latin typeface="Arial"/>
                <a:cs typeface="Arial"/>
              </a:rPr>
              <a:t>: </a:t>
            </a:r>
            <a:r>
              <a:rPr sz="1864" spc="5" dirty="0">
                <a:latin typeface="Arial"/>
                <a:cs typeface="Arial"/>
              </a:rPr>
              <a:t>threshold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dirty="0">
                <a:latin typeface="Arial"/>
                <a:cs typeface="Arial"/>
              </a:rPr>
              <a:t>ranking</a:t>
            </a:r>
            <a:r>
              <a:rPr sz="1864" spc="1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position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1150"/>
              </a:spcBef>
            </a:pPr>
            <a:r>
              <a:rPr sz="2318" dirty="0">
                <a:latin typeface="Arial"/>
                <a:cs typeface="Arial"/>
              </a:rPr>
              <a:t>Then, the reciprocal </a:t>
            </a:r>
            <a:r>
              <a:rPr sz="2318" spc="-5" dirty="0">
                <a:latin typeface="Arial"/>
                <a:cs typeface="Arial"/>
              </a:rPr>
              <a:t>rank </a:t>
            </a:r>
            <a:r>
              <a:rPr sz="2227" i="1" spc="231" dirty="0">
                <a:latin typeface="Georgia"/>
                <a:cs typeface="Georgia"/>
              </a:rPr>
              <a:t>RR</a:t>
            </a:r>
            <a:r>
              <a:rPr sz="2227" spc="231" dirty="0">
                <a:latin typeface="Garamond"/>
                <a:cs typeface="Garamond"/>
              </a:rPr>
              <a:t>(</a:t>
            </a:r>
            <a:r>
              <a:rPr sz="2227" spc="231" dirty="0">
                <a:latin typeface="Lucida Sans Unicode"/>
                <a:cs typeface="Lucida Sans Unicode"/>
              </a:rPr>
              <a:t>R</a:t>
            </a:r>
            <a:r>
              <a:rPr sz="2523" i="1" spc="347" baseline="-10510" dirty="0">
                <a:latin typeface="Bookman Old Style"/>
                <a:cs typeface="Bookman Old Style"/>
              </a:rPr>
              <a:t>i</a:t>
            </a:r>
            <a:r>
              <a:rPr sz="2227" spc="231" dirty="0">
                <a:latin typeface="Garamond"/>
                <a:cs typeface="Garamond"/>
              </a:rPr>
              <a:t>)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68" dirty="0">
                <a:latin typeface="Georgia"/>
                <a:cs typeface="Georgia"/>
              </a:rPr>
              <a:t>q</a:t>
            </a:r>
            <a:r>
              <a:rPr sz="2523" i="1" spc="-102" baseline="-10510" dirty="0">
                <a:latin typeface="Bookman Old Style"/>
                <a:cs typeface="Bookman Old Style"/>
              </a:rPr>
              <a:t>i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159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24399" y="499176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 txBox="1"/>
          <p:nvPr/>
        </p:nvSpPr>
        <p:spPr>
          <a:xfrm>
            <a:off x="1189874" y="4928617"/>
            <a:ext cx="6507595" cy="71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mean </a:t>
            </a:r>
            <a:r>
              <a:rPr sz="2318" dirty="0">
                <a:latin typeface="Arial"/>
                <a:cs typeface="Arial"/>
              </a:rPr>
              <a:t>reciprocal </a:t>
            </a:r>
            <a:r>
              <a:rPr sz="2318" spc="-5" dirty="0">
                <a:latin typeface="Arial"/>
                <a:cs typeface="Arial"/>
              </a:rPr>
              <a:t>rank </a:t>
            </a:r>
            <a:r>
              <a:rPr sz="2318" dirty="0">
                <a:latin typeface="Arial"/>
                <a:cs typeface="Arial"/>
              </a:rPr>
              <a:t>(MRR)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 set </a:t>
            </a:r>
            <a:r>
              <a:rPr sz="2227" i="1" spc="118" dirty="0">
                <a:latin typeface="Georgia"/>
                <a:cs typeface="Georgia"/>
              </a:rPr>
              <a:t>Q </a:t>
            </a:r>
            <a:r>
              <a:rPr sz="2318" spc="5" dirty="0">
                <a:latin typeface="Arial"/>
                <a:cs typeface="Arial"/>
              </a:rPr>
              <a:t>of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227" i="1" spc="-55" dirty="0">
                <a:latin typeface="Georgia"/>
                <a:cs typeface="Georgia"/>
              </a:rPr>
              <a:t>N</a:t>
            </a:r>
            <a:r>
              <a:rPr sz="2523" i="1" spc="-81" baseline="-10510" dirty="0">
                <a:latin typeface="Bookman Old Style"/>
                <a:cs typeface="Bookman Old Style"/>
              </a:rPr>
              <a:t>q</a:t>
            </a:r>
            <a:endParaRPr sz="2523" baseline="-10510">
              <a:latin typeface="Bookman Old Style"/>
              <a:cs typeface="Bookman Old Style"/>
            </a:endParaRPr>
          </a:p>
          <a:p>
            <a:pPr marL="11546"/>
            <a:r>
              <a:rPr sz="2318" spc="5" dirty="0">
                <a:latin typeface="Arial"/>
                <a:cs typeface="Arial"/>
              </a:rPr>
              <a:t>queries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3605289"/>
            <a:ext cx="5550935" cy="1157654"/>
          </a:xfrm>
          <a:prstGeom prst="rect">
            <a:avLst/>
          </a:prstGeom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9386" y="5874971"/>
            <a:ext cx="2984213" cy="51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26657"/>
      </p:ext>
    </p:extLst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</a:t>
            </a:r>
            <a:r>
              <a:rPr spc="-41" dirty="0"/>
              <a:t> </a:t>
            </a:r>
            <a:r>
              <a:rPr spc="14" dirty="0"/>
              <a:t>E-Measure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029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191105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273124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67154"/>
            <a:ext cx="6875318" cy="1675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5" dirty="0">
                <a:latin typeface="Arial"/>
                <a:cs typeface="Arial"/>
              </a:rPr>
              <a:t>A measure </a:t>
            </a:r>
            <a:r>
              <a:rPr sz="2318" dirty="0">
                <a:latin typeface="Arial"/>
                <a:cs typeface="Arial"/>
              </a:rPr>
              <a:t>that </a:t>
            </a:r>
            <a:r>
              <a:rPr sz="2318" spc="5" dirty="0">
                <a:latin typeface="Arial"/>
                <a:cs typeface="Arial"/>
              </a:rPr>
              <a:t>combines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precision</a:t>
            </a:r>
          </a:p>
          <a:p>
            <a:pPr marL="11546" marR="4618">
              <a:lnSpc>
                <a:spcPts val="2664"/>
              </a:lnSpc>
              <a:spcBef>
                <a:spcPts val="1191"/>
              </a:spcBef>
            </a:pPr>
            <a:r>
              <a:rPr sz="2318" dirty="0">
                <a:latin typeface="Arial"/>
                <a:cs typeface="Arial"/>
              </a:rPr>
              <a:t>The idea is to </a:t>
            </a:r>
            <a:r>
              <a:rPr sz="2318" spc="-5" dirty="0">
                <a:latin typeface="Arial"/>
                <a:cs typeface="Arial"/>
              </a:rPr>
              <a:t>allow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user </a:t>
            </a:r>
            <a:r>
              <a:rPr sz="2318" dirty="0">
                <a:latin typeface="Arial"/>
                <a:cs typeface="Arial"/>
              </a:rPr>
              <a:t>to specify whether </a:t>
            </a:r>
            <a:r>
              <a:rPr sz="2318" spc="5" dirty="0">
                <a:latin typeface="Arial"/>
                <a:cs typeface="Arial"/>
              </a:rPr>
              <a:t>he </a:t>
            </a:r>
            <a:r>
              <a:rPr sz="2318" dirty="0">
                <a:latin typeface="Arial"/>
                <a:cs typeface="Arial"/>
              </a:rPr>
              <a:t>is  </a:t>
            </a:r>
            <a:r>
              <a:rPr sz="2318" spc="5" dirty="0">
                <a:latin typeface="Arial"/>
                <a:cs typeface="Arial"/>
              </a:rPr>
              <a:t>more </a:t>
            </a:r>
            <a:r>
              <a:rPr sz="2318" dirty="0">
                <a:latin typeface="Arial"/>
                <a:cs typeface="Arial"/>
              </a:rPr>
              <a:t>interested in recall </a:t>
            </a:r>
            <a:r>
              <a:rPr sz="2318" spc="5" dirty="0">
                <a:latin typeface="Arial"/>
                <a:cs typeface="Arial"/>
              </a:rPr>
              <a:t>or </a:t>
            </a:r>
            <a:r>
              <a:rPr sz="2318" dirty="0">
                <a:latin typeface="Arial"/>
                <a:cs typeface="Arial"/>
              </a:rPr>
              <a:t>in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precision</a:t>
            </a:r>
          </a:p>
          <a:p>
            <a:pPr marL="11546">
              <a:spcBef>
                <a:spcPts val="945"/>
              </a:spcBef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227" i="1" spc="177" dirty="0">
                <a:latin typeface="Georgia"/>
                <a:cs typeface="Georgia"/>
              </a:rPr>
              <a:t>E </a:t>
            </a:r>
            <a:r>
              <a:rPr sz="2318" spc="5" dirty="0">
                <a:latin typeface="Arial"/>
                <a:cs typeface="Arial"/>
              </a:rPr>
              <a:t>measure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defined as</a:t>
            </a:r>
            <a:r>
              <a:rPr sz="2318" spc="-23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24399" y="443396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1286786" y="497969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1286786" y="537870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1286786" y="5779099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1286786" y="617811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 txBox="1"/>
          <p:nvPr/>
        </p:nvSpPr>
        <p:spPr>
          <a:xfrm>
            <a:off x="1189874" y="4370821"/>
            <a:ext cx="6062518" cy="2029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where</a:t>
            </a:r>
          </a:p>
          <a:p>
            <a:pPr marL="405827">
              <a:spcBef>
                <a:spcPts val="1436"/>
              </a:spcBef>
            </a:pPr>
            <a:r>
              <a:rPr sz="1864" i="1" spc="195" dirty="0">
                <a:latin typeface="Arial"/>
                <a:cs typeface="Arial"/>
              </a:rPr>
              <a:t>r</a:t>
            </a:r>
            <a:r>
              <a:rPr sz="1864" spc="195" dirty="0">
                <a:latin typeface="Tahoma"/>
                <a:cs typeface="Tahoma"/>
              </a:rPr>
              <a:t>(</a:t>
            </a:r>
            <a:r>
              <a:rPr sz="1864" i="1" spc="195" dirty="0">
                <a:latin typeface="Arial"/>
                <a:cs typeface="Arial"/>
              </a:rPr>
              <a:t>j</a:t>
            </a:r>
            <a:r>
              <a:rPr sz="1864" spc="195" dirty="0">
                <a:latin typeface="Tahoma"/>
                <a:cs typeface="Tahoma"/>
              </a:rPr>
              <a:t>)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recall </a:t>
            </a:r>
            <a:r>
              <a:rPr sz="1864" spc="5" dirty="0">
                <a:latin typeface="Arial"/>
                <a:cs typeface="Arial"/>
              </a:rPr>
              <a:t>at the </a:t>
            </a:r>
            <a:r>
              <a:rPr sz="1864" i="1" spc="118" dirty="0">
                <a:latin typeface="Arial"/>
                <a:cs typeface="Arial"/>
              </a:rPr>
              <a:t>j</a:t>
            </a:r>
            <a:r>
              <a:rPr sz="1864" spc="118" dirty="0">
                <a:latin typeface="Arial"/>
                <a:cs typeface="Arial"/>
              </a:rPr>
              <a:t>-th</a:t>
            </a:r>
            <a:r>
              <a:rPr sz="1864" spc="-300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position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ranking</a:t>
            </a:r>
          </a:p>
          <a:p>
            <a:pPr marL="405827">
              <a:spcBef>
                <a:spcPts val="904"/>
              </a:spcBef>
            </a:pPr>
            <a:r>
              <a:rPr sz="1864" i="1" spc="-41" dirty="0">
                <a:latin typeface="Arial"/>
                <a:cs typeface="Arial"/>
              </a:rPr>
              <a:t>P </a:t>
            </a:r>
            <a:r>
              <a:rPr sz="1864" spc="164" dirty="0">
                <a:latin typeface="Tahoma"/>
                <a:cs typeface="Tahoma"/>
              </a:rPr>
              <a:t>(</a:t>
            </a:r>
            <a:r>
              <a:rPr sz="1864" i="1" spc="164" dirty="0">
                <a:latin typeface="Arial"/>
                <a:cs typeface="Arial"/>
              </a:rPr>
              <a:t>j</a:t>
            </a:r>
            <a:r>
              <a:rPr sz="1864" spc="164" dirty="0">
                <a:latin typeface="Tahoma"/>
                <a:cs typeface="Tahoma"/>
              </a:rPr>
              <a:t>)</a:t>
            </a:r>
            <a:r>
              <a:rPr sz="1864" spc="-414" dirty="0">
                <a:latin typeface="Tahoma"/>
                <a:cs typeface="Tahoma"/>
              </a:rPr>
              <a:t>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precision </a:t>
            </a:r>
            <a:r>
              <a:rPr sz="1864" spc="5" dirty="0">
                <a:latin typeface="Arial"/>
                <a:cs typeface="Arial"/>
              </a:rPr>
              <a:t>at the </a:t>
            </a:r>
            <a:r>
              <a:rPr sz="1864" i="1" spc="118" dirty="0">
                <a:latin typeface="Arial"/>
                <a:cs typeface="Arial"/>
              </a:rPr>
              <a:t>j</a:t>
            </a:r>
            <a:r>
              <a:rPr sz="1864" spc="118" dirty="0">
                <a:latin typeface="Arial"/>
                <a:cs typeface="Arial"/>
              </a:rPr>
              <a:t>-th </a:t>
            </a:r>
            <a:r>
              <a:rPr sz="1864" spc="5" dirty="0">
                <a:latin typeface="Arial"/>
                <a:cs typeface="Arial"/>
              </a:rPr>
              <a:t>position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ranking</a:t>
            </a:r>
          </a:p>
          <a:p>
            <a:pPr marL="405827">
              <a:spcBef>
                <a:spcPts val="914"/>
              </a:spcBef>
            </a:pPr>
            <a:r>
              <a:rPr sz="1864" i="1" spc="-231" dirty="0">
                <a:latin typeface="Arial"/>
                <a:cs typeface="Arial"/>
              </a:rPr>
              <a:t>b  </a:t>
            </a:r>
            <a:r>
              <a:rPr sz="1864" spc="-23" dirty="0">
                <a:latin typeface="Lucida Sans Unicode"/>
                <a:cs typeface="Lucida Sans Unicode"/>
              </a:rPr>
              <a:t>≥ </a:t>
            </a:r>
            <a:r>
              <a:rPr sz="1864" spc="-82" dirty="0">
                <a:latin typeface="Tahoma"/>
                <a:cs typeface="Tahoma"/>
              </a:rPr>
              <a:t>0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a user specified</a:t>
            </a:r>
            <a:r>
              <a:rPr sz="1864" spc="-132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parameter</a:t>
            </a:r>
          </a:p>
          <a:p>
            <a:pPr marL="405827">
              <a:spcBef>
                <a:spcPts val="904"/>
              </a:spcBef>
            </a:pPr>
            <a:r>
              <a:rPr sz="1864" i="1" spc="185" dirty="0">
                <a:latin typeface="Arial"/>
                <a:cs typeface="Arial"/>
              </a:rPr>
              <a:t>E</a:t>
            </a:r>
            <a:r>
              <a:rPr sz="1864" spc="185" dirty="0">
                <a:latin typeface="Tahoma"/>
                <a:cs typeface="Tahoma"/>
              </a:rPr>
              <a:t>(</a:t>
            </a:r>
            <a:r>
              <a:rPr sz="1864" i="1" spc="185" dirty="0">
                <a:latin typeface="Arial"/>
                <a:cs typeface="Arial"/>
              </a:rPr>
              <a:t>j</a:t>
            </a:r>
            <a:r>
              <a:rPr sz="1864" spc="185" dirty="0">
                <a:latin typeface="Tahoma"/>
                <a:cs typeface="Tahoma"/>
              </a:rPr>
              <a:t>)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i="1" spc="141" dirty="0">
                <a:latin typeface="Arial"/>
                <a:cs typeface="Arial"/>
              </a:rPr>
              <a:t>E </a:t>
            </a:r>
            <a:r>
              <a:rPr sz="1864" spc="5" dirty="0">
                <a:latin typeface="Arial"/>
                <a:cs typeface="Arial"/>
              </a:rPr>
              <a:t>metric at the </a:t>
            </a:r>
            <a:r>
              <a:rPr sz="1864" i="1" spc="118" dirty="0">
                <a:latin typeface="Arial"/>
                <a:cs typeface="Arial"/>
              </a:rPr>
              <a:t>j</a:t>
            </a:r>
            <a:r>
              <a:rPr sz="1864" spc="118" dirty="0">
                <a:latin typeface="Arial"/>
                <a:cs typeface="Arial"/>
              </a:rPr>
              <a:t>-th</a:t>
            </a:r>
            <a:r>
              <a:rPr sz="1864" spc="-309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position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ranking</a:t>
            </a:r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3071004"/>
            <a:ext cx="3279718" cy="119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958119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5" dirty="0"/>
              <a:t>Introduction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627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24866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98572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407067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461502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1286786" y="501541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824399" y="577063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27833"/>
            <a:ext cx="7223414" cy="5149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341749">
              <a:lnSpc>
                <a:spcPts val="2655"/>
              </a:lnSpc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14" dirty="0">
                <a:latin typeface="Arial"/>
                <a:cs typeface="Arial"/>
              </a:rPr>
              <a:t>evaluate </a:t>
            </a:r>
            <a:r>
              <a:rPr sz="2318" spc="5" dirty="0">
                <a:latin typeface="Arial"/>
                <a:cs typeface="Arial"/>
              </a:rPr>
              <a:t>an </a:t>
            </a:r>
            <a:r>
              <a:rPr sz="2318" dirty="0">
                <a:latin typeface="Arial"/>
                <a:cs typeface="Arial"/>
              </a:rPr>
              <a:t>IR </a:t>
            </a:r>
            <a:r>
              <a:rPr sz="2318" spc="5" dirty="0">
                <a:latin typeface="Arial"/>
                <a:cs typeface="Arial"/>
              </a:rPr>
              <a:t>system </a:t>
            </a:r>
            <a:r>
              <a:rPr sz="2318" dirty="0">
                <a:latin typeface="Arial"/>
                <a:cs typeface="Arial"/>
              </a:rPr>
              <a:t>is to </a:t>
            </a:r>
            <a:r>
              <a:rPr sz="2318" spc="5" dirty="0">
                <a:latin typeface="Arial"/>
                <a:cs typeface="Arial"/>
              </a:rPr>
              <a:t>measure </a:t>
            </a:r>
            <a:r>
              <a:rPr sz="2318" spc="-5" dirty="0">
                <a:latin typeface="Arial"/>
                <a:cs typeface="Arial"/>
              </a:rPr>
              <a:t>how well </a:t>
            </a:r>
            <a:r>
              <a:rPr sz="2318" dirty="0">
                <a:latin typeface="Arial"/>
                <a:cs typeface="Arial"/>
              </a:rPr>
              <a:t>the  </a:t>
            </a:r>
            <a:r>
              <a:rPr sz="2318" spc="5" dirty="0">
                <a:latin typeface="Arial"/>
                <a:cs typeface="Arial"/>
              </a:rPr>
              <a:t>system meets </a:t>
            </a:r>
            <a:r>
              <a:rPr sz="2318" dirty="0">
                <a:latin typeface="Arial"/>
                <a:cs typeface="Arial"/>
              </a:rPr>
              <a:t>the information </a:t>
            </a:r>
            <a:r>
              <a:rPr sz="2318" spc="5" dirty="0">
                <a:latin typeface="Arial"/>
                <a:cs typeface="Arial"/>
              </a:rPr>
              <a:t>needs of </a:t>
            </a:r>
            <a:r>
              <a:rPr sz="2318" dirty="0">
                <a:latin typeface="Arial"/>
                <a:cs typeface="Arial"/>
              </a:rPr>
              <a:t>the</a:t>
            </a:r>
            <a:r>
              <a:rPr sz="2318" spc="-6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users</a:t>
            </a:r>
            <a:endParaRPr sz="2318" dirty="0">
              <a:latin typeface="Arial"/>
              <a:cs typeface="Arial"/>
            </a:endParaRPr>
          </a:p>
          <a:p>
            <a:pPr marL="405827" marR="724485">
              <a:lnSpc>
                <a:spcPct val="119000"/>
              </a:lnSpc>
              <a:spcBef>
                <a:spcPts val="941"/>
              </a:spcBef>
            </a:pPr>
            <a:r>
              <a:rPr sz="1864" spc="5" dirty="0">
                <a:latin typeface="Arial"/>
                <a:cs typeface="Arial"/>
              </a:rPr>
              <a:t>This </a:t>
            </a:r>
            <a:r>
              <a:rPr sz="1864" dirty="0">
                <a:latin typeface="Arial"/>
                <a:cs typeface="Arial"/>
              </a:rPr>
              <a:t>is troublesome, </a:t>
            </a:r>
            <a:r>
              <a:rPr sz="1864" spc="-5" dirty="0">
                <a:latin typeface="Arial"/>
                <a:cs typeface="Arial"/>
              </a:rPr>
              <a:t>given </a:t>
            </a:r>
            <a:r>
              <a:rPr sz="1864" spc="5" dirty="0">
                <a:latin typeface="Arial"/>
                <a:cs typeface="Arial"/>
              </a:rPr>
              <a:t>that a same </a:t>
            </a:r>
            <a:r>
              <a:rPr sz="1864" dirty="0">
                <a:latin typeface="Arial"/>
                <a:cs typeface="Arial"/>
              </a:rPr>
              <a:t>result </a:t>
            </a:r>
            <a:r>
              <a:rPr sz="1864" spc="5" dirty="0">
                <a:latin typeface="Arial"/>
                <a:cs typeface="Arial"/>
              </a:rPr>
              <a:t>set might be  </a:t>
            </a:r>
            <a:r>
              <a:rPr sz="1864" spc="9" dirty="0">
                <a:latin typeface="Arial"/>
                <a:cs typeface="Arial"/>
              </a:rPr>
              <a:t>interpreted </a:t>
            </a:r>
            <a:r>
              <a:rPr sz="1864" spc="-5" dirty="0">
                <a:latin typeface="Arial"/>
                <a:cs typeface="Arial"/>
              </a:rPr>
              <a:t>differently </a:t>
            </a:r>
            <a:r>
              <a:rPr sz="1864" spc="-9" dirty="0">
                <a:latin typeface="Arial"/>
                <a:cs typeface="Arial"/>
              </a:rPr>
              <a:t>by </a:t>
            </a:r>
            <a:r>
              <a:rPr sz="1864" dirty="0">
                <a:latin typeface="Arial"/>
                <a:cs typeface="Arial"/>
              </a:rPr>
              <a:t>distinct</a:t>
            </a:r>
            <a:r>
              <a:rPr sz="1864" spc="-1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users</a:t>
            </a:r>
            <a:endParaRPr sz="1864" dirty="0">
              <a:latin typeface="Arial"/>
              <a:cs typeface="Arial"/>
            </a:endParaRPr>
          </a:p>
          <a:p>
            <a:pPr marL="406404" marR="4618">
              <a:lnSpc>
                <a:spcPct val="119000"/>
              </a:lnSpc>
              <a:spcBef>
                <a:spcPts val="477"/>
              </a:spcBef>
            </a:pPr>
            <a:r>
              <a:rPr sz="1864" spc="-109" dirty="0">
                <a:latin typeface="Arial"/>
                <a:cs typeface="Arial"/>
              </a:rPr>
              <a:t>To </a:t>
            </a:r>
            <a:r>
              <a:rPr sz="1864" spc="5" dirty="0">
                <a:latin typeface="Arial"/>
                <a:cs typeface="Arial"/>
              </a:rPr>
              <a:t>deal </a:t>
            </a:r>
            <a:r>
              <a:rPr sz="1864" dirty="0">
                <a:latin typeface="Arial"/>
                <a:cs typeface="Arial"/>
              </a:rPr>
              <a:t>with </a:t>
            </a:r>
            <a:r>
              <a:rPr sz="1864" spc="5" dirty="0">
                <a:latin typeface="Arial"/>
                <a:cs typeface="Arial"/>
              </a:rPr>
              <a:t>this </a:t>
            </a:r>
            <a:r>
              <a:rPr sz="1864" dirty="0">
                <a:latin typeface="Arial"/>
                <a:cs typeface="Arial"/>
              </a:rPr>
              <a:t>problem, </a:t>
            </a:r>
            <a:r>
              <a:rPr sz="1864" spc="5" dirty="0">
                <a:latin typeface="Arial"/>
                <a:cs typeface="Arial"/>
              </a:rPr>
              <a:t>some metrics </a:t>
            </a:r>
            <a:r>
              <a:rPr sz="1864" spc="-14" dirty="0">
                <a:latin typeface="Arial"/>
                <a:cs typeface="Arial"/>
              </a:rPr>
              <a:t>have </a:t>
            </a:r>
            <a:r>
              <a:rPr sz="1864" spc="5" dirty="0">
                <a:latin typeface="Arial"/>
                <a:cs typeface="Arial"/>
              </a:rPr>
              <a:t>been defined </a:t>
            </a:r>
            <a:r>
              <a:rPr sz="1864" dirty="0">
                <a:latin typeface="Arial"/>
                <a:cs typeface="Arial"/>
              </a:rPr>
              <a:t>that,  </a:t>
            </a:r>
            <a:r>
              <a:rPr sz="1864" spc="5" dirty="0">
                <a:latin typeface="Arial"/>
                <a:cs typeface="Arial"/>
              </a:rPr>
              <a:t>on </a:t>
            </a:r>
            <a:r>
              <a:rPr sz="1864" spc="-14" dirty="0">
                <a:latin typeface="Arial"/>
                <a:cs typeface="Arial"/>
              </a:rPr>
              <a:t>average, have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correlation with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preferences </a:t>
            </a:r>
            <a:r>
              <a:rPr sz="1864" spc="5" dirty="0">
                <a:latin typeface="Arial"/>
                <a:cs typeface="Arial"/>
              </a:rPr>
              <a:t>of a </a:t>
            </a:r>
            <a:r>
              <a:rPr sz="1864" dirty="0">
                <a:latin typeface="Arial"/>
                <a:cs typeface="Arial"/>
              </a:rPr>
              <a:t>group </a:t>
            </a:r>
            <a:r>
              <a:rPr sz="1864" spc="5" dirty="0">
                <a:latin typeface="Arial"/>
                <a:cs typeface="Arial"/>
              </a:rPr>
              <a:t>of  users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1059"/>
              </a:spcBef>
            </a:pPr>
            <a:r>
              <a:rPr sz="2318" spc="5" dirty="0">
                <a:latin typeface="Arial"/>
                <a:cs typeface="Arial"/>
              </a:rPr>
              <a:t>Without proper </a:t>
            </a:r>
            <a:r>
              <a:rPr sz="2318" i="1" spc="-9" dirty="0">
                <a:latin typeface="Arial"/>
                <a:cs typeface="Arial"/>
              </a:rPr>
              <a:t>retrieval evaluation</a:t>
            </a:r>
            <a:r>
              <a:rPr sz="2318" spc="-9" dirty="0">
                <a:latin typeface="Arial"/>
                <a:cs typeface="Arial"/>
              </a:rPr>
              <a:t>, </a:t>
            </a:r>
            <a:r>
              <a:rPr sz="2318" spc="5" dirty="0">
                <a:latin typeface="Arial"/>
                <a:cs typeface="Arial"/>
              </a:rPr>
              <a:t>one</a:t>
            </a:r>
            <a:r>
              <a:rPr sz="2318" spc="-82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cannot</a:t>
            </a:r>
            <a:endParaRPr sz="2318" dirty="0">
              <a:latin typeface="Arial"/>
              <a:cs typeface="Arial"/>
            </a:endParaRPr>
          </a:p>
          <a:p>
            <a:pPr marL="406404">
              <a:spcBef>
                <a:spcPts val="1423"/>
              </a:spcBef>
            </a:pPr>
            <a:r>
              <a:rPr sz="1864" spc="9" dirty="0">
                <a:latin typeface="Arial"/>
                <a:cs typeface="Arial"/>
              </a:rPr>
              <a:t>determine </a:t>
            </a:r>
            <a:r>
              <a:rPr sz="1864" spc="-5" dirty="0">
                <a:latin typeface="Arial"/>
                <a:cs typeface="Arial"/>
              </a:rPr>
              <a:t>how well </a:t>
            </a:r>
            <a:r>
              <a:rPr sz="1864" spc="5" dirty="0">
                <a:latin typeface="Arial"/>
                <a:cs typeface="Arial"/>
              </a:rPr>
              <a:t>the IR system </a:t>
            </a:r>
            <a:r>
              <a:rPr sz="1864" dirty="0">
                <a:latin typeface="Arial"/>
                <a:cs typeface="Arial"/>
              </a:rPr>
              <a:t>is performing</a:t>
            </a:r>
          </a:p>
          <a:p>
            <a:pPr marL="406404" marR="457782">
              <a:lnSpc>
                <a:spcPct val="119000"/>
              </a:lnSpc>
              <a:spcBef>
                <a:spcPts val="491"/>
              </a:spcBef>
            </a:pPr>
            <a:r>
              <a:rPr sz="1864" spc="5" dirty="0">
                <a:latin typeface="Arial"/>
                <a:cs typeface="Arial"/>
              </a:rPr>
              <a:t>compare the </a:t>
            </a:r>
            <a:r>
              <a:rPr sz="1864" dirty="0">
                <a:latin typeface="Arial"/>
                <a:cs typeface="Arial"/>
              </a:rPr>
              <a:t>performance </a:t>
            </a:r>
            <a:r>
              <a:rPr sz="1864" spc="5" dirty="0">
                <a:latin typeface="Arial"/>
                <a:cs typeface="Arial"/>
              </a:rPr>
              <a:t>of the IR system </a:t>
            </a:r>
            <a:r>
              <a:rPr sz="1864" dirty="0">
                <a:latin typeface="Arial"/>
                <a:cs typeface="Arial"/>
              </a:rPr>
              <a:t>with </a:t>
            </a:r>
            <a:r>
              <a:rPr sz="1864" spc="5" dirty="0">
                <a:latin typeface="Arial"/>
                <a:cs typeface="Arial"/>
              </a:rPr>
              <a:t>that of other  </a:t>
            </a:r>
            <a:r>
              <a:rPr sz="1864" spc="-5" dirty="0">
                <a:latin typeface="Arial"/>
                <a:cs typeface="Arial"/>
              </a:rPr>
              <a:t>systems,</a:t>
            </a:r>
            <a:r>
              <a:rPr sz="1864" spc="-4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objectively</a:t>
            </a:r>
          </a:p>
          <a:p>
            <a:pPr marL="11546" marR="1339863">
              <a:lnSpc>
                <a:spcPts val="2682"/>
              </a:lnSpc>
              <a:spcBef>
                <a:spcPts val="1300"/>
              </a:spcBef>
            </a:pPr>
            <a:r>
              <a:rPr sz="2318" b="1" spc="-9" dirty="0">
                <a:latin typeface="Arial"/>
                <a:cs typeface="Arial"/>
              </a:rPr>
              <a:t>Retrieval evaluation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a critical and </a:t>
            </a:r>
            <a:r>
              <a:rPr sz="2318" spc="-5" dirty="0">
                <a:latin typeface="Arial"/>
                <a:cs typeface="Arial"/>
              </a:rPr>
              <a:t>integral  </a:t>
            </a:r>
            <a:r>
              <a:rPr sz="2318" spc="5" dirty="0">
                <a:latin typeface="Arial"/>
                <a:cs typeface="Arial"/>
              </a:rPr>
              <a:t>component of </a:t>
            </a:r>
            <a:r>
              <a:rPr sz="2318" spc="-9" dirty="0">
                <a:latin typeface="Arial"/>
                <a:cs typeface="Arial"/>
              </a:rPr>
              <a:t>any </a:t>
            </a:r>
            <a:r>
              <a:rPr sz="2318" spc="14" dirty="0">
                <a:latin typeface="Arial"/>
                <a:cs typeface="Arial"/>
              </a:rPr>
              <a:t>modern </a:t>
            </a:r>
            <a:r>
              <a:rPr sz="2318" dirty="0">
                <a:latin typeface="Arial"/>
                <a:cs typeface="Arial"/>
              </a:rPr>
              <a:t>IR</a:t>
            </a:r>
            <a:r>
              <a:rPr sz="2318" spc="-9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system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23154"/>
      </p:ext>
    </p:extLst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</a:t>
            </a:r>
            <a:r>
              <a:rPr spc="-41" dirty="0"/>
              <a:t> </a:t>
            </a:r>
            <a:r>
              <a:rPr spc="14" dirty="0"/>
              <a:t>E-Measure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835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171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761504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16190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35887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59921"/>
            <a:ext cx="7322127" cy="25439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 parameter </a:t>
            </a:r>
            <a:r>
              <a:rPr sz="2227" i="1" spc="-300" dirty="0">
                <a:latin typeface="Georgia"/>
                <a:cs typeface="Georgia"/>
              </a:rPr>
              <a:t>b </a:t>
            </a:r>
            <a:r>
              <a:rPr sz="2318" dirty="0">
                <a:latin typeface="Arial"/>
                <a:cs typeface="Arial"/>
              </a:rPr>
              <a:t>is specified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user and </a:t>
            </a:r>
            <a:r>
              <a:rPr sz="2318" dirty="0">
                <a:latin typeface="Arial"/>
                <a:cs typeface="Arial"/>
              </a:rPr>
              <a:t>reflects the  </a:t>
            </a:r>
            <a:r>
              <a:rPr sz="2318" spc="-9" dirty="0">
                <a:latin typeface="Arial"/>
                <a:cs typeface="Arial"/>
              </a:rPr>
              <a:t>relative </a:t>
            </a:r>
            <a:r>
              <a:rPr sz="2318" spc="14" dirty="0">
                <a:latin typeface="Arial"/>
                <a:cs typeface="Arial"/>
              </a:rPr>
              <a:t>importance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precision</a:t>
            </a:r>
          </a:p>
          <a:p>
            <a:pPr marL="11546">
              <a:spcBef>
                <a:spcPts val="945"/>
              </a:spcBef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227" i="1" spc="-300" dirty="0">
                <a:latin typeface="Georgia"/>
                <a:cs typeface="Georgia"/>
              </a:rPr>
              <a:t>b  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9" dirty="0">
                <a:latin typeface="Garamond"/>
                <a:cs typeface="Garamond"/>
              </a:rPr>
              <a:t>0</a:t>
            </a:r>
            <a:endParaRPr sz="2227" dirty="0">
              <a:latin typeface="Garamond"/>
              <a:cs typeface="Garamond"/>
            </a:endParaRPr>
          </a:p>
          <a:p>
            <a:pPr marL="406404">
              <a:spcBef>
                <a:spcPts val="1423"/>
              </a:spcBef>
            </a:pPr>
            <a:r>
              <a:rPr sz="1864" i="1" spc="185" dirty="0">
                <a:latin typeface="Arial"/>
                <a:cs typeface="Arial"/>
              </a:rPr>
              <a:t>E</a:t>
            </a:r>
            <a:r>
              <a:rPr sz="1864" spc="185" dirty="0">
                <a:latin typeface="Tahoma"/>
                <a:cs typeface="Tahoma"/>
              </a:rPr>
              <a:t>(</a:t>
            </a:r>
            <a:r>
              <a:rPr sz="1864" i="1" spc="185" dirty="0">
                <a:latin typeface="Arial"/>
                <a:cs typeface="Arial"/>
              </a:rPr>
              <a:t>j</a:t>
            </a:r>
            <a:r>
              <a:rPr sz="1864" spc="185" dirty="0">
                <a:latin typeface="Tahoma"/>
                <a:cs typeface="Tahoma"/>
              </a:rPr>
              <a:t>)</a:t>
            </a:r>
            <a:r>
              <a:rPr sz="1864" spc="-91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77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1</a:t>
            </a:r>
            <a:r>
              <a:rPr sz="1864" spc="-185" dirty="0">
                <a:latin typeface="Tahoma"/>
                <a:cs typeface="Tahoma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−</a:t>
            </a:r>
            <a:r>
              <a:rPr sz="1864" spc="-182" dirty="0">
                <a:latin typeface="Lucida Sans Unicode"/>
                <a:cs typeface="Lucida Sans Unicode"/>
              </a:rPr>
              <a:t> </a:t>
            </a:r>
            <a:r>
              <a:rPr sz="1864" i="1" spc="-41" dirty="0">
                <a:latin typeface="Arial"/>
                <a:cs typeface="Arial"/>
              </a:rPr>
              <a:t>P</a:t>
            </a:r>
            <a:r>
              <a:rPr sz="1864" i="1" spc="-264" dirty="0">
                <a:latin typeface="Arial"/>
                <a:cs typeface="Arial"/>
              </a:rPr>
              <a:t> </a:t>
            </a:r>
            <a:r>
              <a:rPr sz="1864" spc="164" dirty="0">
                <a:latin typeface="Tahoma"/>
                <a:cs typeface="Tahoma"/>
              </a:rPr>
              <a:t>(</a:t>
            </a:r>
            <a:r>
              <a:rPr sz="1864" i="1" spc="164" dirty="0">
                <a:latin typeface="Arial"/>
                <a:cs typeface="Arial"/>
              </a:rPr>
              <a:t>j</a:t>
            </a:r>
            <a:r>
              <a:rPr sz="1864" spc="164" dirty="0">
                <a:latin typeface="Tahoma"/>
                <a:cs typeface="Tahoma"/>
              </a:rPr>
              <a:t>)</a:t>
            </a:r>
            <a:endParaRPr sz="1864" dirty="0">
              <a:latin typeface="Tahoma"/>
              <a:cs typeface="Tahoma"/>
            </a:endParaRPr>
          </a:p>
          <a:p>
            <a:pPr marL="406404">
              <a:spcBef>
                <a:spcPts val="914"/>
              </a:spcBef>
            </a:pPr>
            <a:r>
              <a:rPr sz="1864" spc="-9" dirty="0">
                <a:latin typeface="Arial"/>
                <a:cs typeface="Arial"/>
              </a:rPr>
              <a:t>low </a:t>
            </a:r>
            <a:r>
              <a:rPr sz="1864" spc="-5" dirty="0">
                <a:latin typeface="Arial"/>
                <a:cs typeface="Arial"/>
              </a:rPr>
              <a:t>values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i="1" spc="-231" dirty="0">
                <a:latin typeface="Arial"/>
                <a:cs typeface="Arial"/>
              </a:rPr>
              <a:t>b  </a:t>
            </a:r>
            <a:r>
              <a:rPr sz="1864" spc="-5" dirty="0">
                <a:latin typeface="Arial"/>
                <a:cs typeface="Arial"/>
              </a:rPr>
              <a:t>make </a:t>
            </a:r>
            <a:r>
              <a:rPr sz="1864" i="1" spc="185" dirty="0">
                <a:latin typeface="Arial"/>
                <a:cs typeface="Arial"/>
              </a:rPr>
              <a:t>E</a:t>
            </a:r>
            <a:r>
              <a:rPr sz="1864" spc="185" dirty="0">
                <a:latin typeface="Tahoma"/>
                <a:cs typeface="Tahoma"/>
              </a:rPr>
              <a:t>(</a:t>
            </a:r>
            <a:r>
              <a:rPr sz="1864" i="1" spc="185" dirty="0">
                <a:latin typeface="Arial"/>
                <a:cs typeface="Arial"/>
              </a:rPr>
              <a:t>j</a:t>
            </a:r>
            <a:r>
              <a:rPr sz="1864" spc="185" dirty="0">
                <a:latin typeface="Tahoma"/>
                <a:cs typeface="Tahoma"/>
              </a:rPr>
              <a:t>) </a:t>
            </a:r>
            <a:r>
              <a:rPr sz="1864" spc="5" dirty="0">
                <a:latin typeface="Arial"/>
                <a:cs typeface="Arial"/>
              </a:rPr>
              <a:t>a function of</a:t>
            </a:r>
            <a:r>
              <a:rPr sz="1864" spc="-29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precision</a:t>
            </a:r>
          </a:p>
          <a:p>
            <a:pPr marL="11546">
              <a:spcBef>
                <a:spcPts val="1200"/>
              </a:spcBef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227" i="1" spc="-300" dirty="0">
                <a:latin typeface="Georgia"/>
                <a:cs typeface="Georgia"/>
              </a:rPr>
              <a:t>b   </a:t>
            </a:r>
            <a:r>
              <a:rPr sz="2227" spc="159" dirty="0">
                <a:latin typeface="Lucida Sans Unicode"/>
                <a:cs typeface="Lucida Sans Unicode"/>
              </a:rPr>
              <a:t>→</a:t>
            </a:r>
            <a:r>
              <a:rPr sz="2227" spc="-241" dirty="0">
                <a:latin typeface="Lucida Sans Unicode"/>
                <a:cs typeface="Lucida Sans Unicode"/>
              </a:rPr>
              <a:t> </a:t>
            </a:r>
            <a:r>
              <a:rPr sz="2227" spc="159" dirty="0">
                <a:latin typeface="Lucida Sans Unicode"/>
                <a:cs typeface="Lucida Sans Unicode"/>
              </a:rPr>
              <a:t>∞</a:t>
            </a:r>
            <a:endParaRPr sz="2227" dirty="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86786" y="4133104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584730" y="4059941"/>
            <a:ext cx="853786" cy="286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i="1" spc="173" dirty="0">
                <a:latin typeface="Arial"/>
                <a:cs typeface="Arial"/>
              </a:rPr>
              <a:t>l</a:t>
            </a:r>
            <a:r>
              <a:rPr sz="1864" i="1" spc="227" dirty="0">
                <a:latin typeface="Arial"/>
                <a:cs typeface="Arial"/>
              </a:rPr>
              <a:t>i</a:t>
            </a:r>
            <a:r>
              <a:rPr sz="1864" i="1" spc="91" dirty="0">
                <a:latin typeface="Arial"/>
                <a:cs typeface="Arial"/>
              </a:rPr>
              <a:t>m</a:t>
            </a:r>
            <a:r>
              <a:rPr sz="1977" i="1" spc="-109" baseline="-11494" dirty="0">
                <a:latin typeface="Arial"/>
                <a:cs typeface="Arial"/>
              </a:rPr>
              <a:t>b</a:t>
            </a:r>
            <a:r>
              <a:rPr sz="1977" spc="381" baseline="-11494" dirty="0">
                <a:latin typeface="Lucida Sans Unicode"/>
                <a:cs typeface="Lucida Sans Unicode"/>
              </a:rPr>
              <a:t>→∞</a:t>
            </a:r>
            <a:endParaRPr sz="1977" baseline="-11494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60089" y="4059941"/>
            <a:ext cx="1652732" cy="286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i="1" spc="185" dirty="0">
                <a:latin typeface="Arial"/>
                <a:cs typeface="Arial"/>
              </a:rPr>
              <a:t>E</a:t>
            </a:r>
            <a:r>
              <a:rPr sz="1864" spc="185" dirty="0">
                <a:latin typeface="Tahoma"/>
                <a:cs typeface="Tahoma"/>
              </a:rPr>
              <a:t>(</a:t>
            </a:r>
            <a:r>
              <a:rPr sz="1864" i="1" spc="185" dirty="0">
                <a:latin typeface="Arial"/>
                <a:cs typeface="Arial"/>
              </a:rPr>
              <a:t>j</a:t>
            </a:r>
            <a:r>
              <a:rPr sz="1864" spc="185" dirty="0">
                <a:latin typeface="Tahoma"/>
                <a:cs typeface="Tahoma"/>
              </a:rPr>
              <a:t>)</a:t>
            </a:r>
            <a:r>
              <a:rPr sz="1864" spc="-82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82" dirty="0">
                <a:latin typeface="Tahoma"/>
                <a:cs typeface="Tahoma"/>
              </a:rPr>
              <a:t> 1</a:t>
            </a:r>
            <a:r>
              <a:rPr sz="1864" spc="-191" dirty="0">
                <a:latin typeface="Tahoma"/>
                <a:cs typeface="Tahoma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−</a:t>
            </a:r>
            <a:r>
              <a:rPr sz="1864" spc="-195" dirty="0">
                <a:latin typeface="Lucida Sans Unicode"/>
                <a:cs typeface="Lucida Sans Unicode"/>
              </a:rPr>
              <a:t> </a:t>
            </a:r>
            <a:r>
              <a:rPr sz="1864" i="1" spc="195" dirty="0">
                <a:latin typeface="Arial"/>
                <a:cs typeface="Arial"/>
              </a:rPr>
              <a:t>r</a:t>
            </a:r>
            <a:r>
              <a:rPr sz="1864" spc="195" dirty="0">
                <a:latin typeface="Tahoma"/>
                <a:cs typeface="Tahoma"/>
              </a:rPr>
              <a:t>(</a:t>
            </a:r>
            <a:r>
              <a:rPr sz="1864" i="1" spc="195" dirty="0">
                <a:latin typeface="Arial"/>
                <a:cs typeface="Arial"/>
              </a:rPr>
              <a:t>j</a:t>
            </a:r>
            <a:r>
              <a:rPr sz="1864" spc="195" dirty="0">
                <a:latin typeface="Tahoma"/>
                <a:cs typeface="Tahoma"/>
              </a:rPr>
              <a:t>)</a:t>
            </a:r>
            <a:endParaRPr sz="1864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6786" y="453350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824399" y="495897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 txBox="1"/>
          <p:nvPr/>
        </p:nvSpPr>
        <p:spPr>
          <a:xfrm>
            <a:off x="1189874" y="4460338"/>
            <a:ext cx="6571095" cy="7974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5827"/>
            <a:r>
              <a:rPr sz="1864" spc="5" dirty="0">
                <a:latin typeface="Arial"/>
                <a:cs typeface="Arial"/>
              </a:rPr>
              <a:t>high </a:t>
            </a:r>
            <a:r>
              <a:rPr sz="1864" spc="-5" dirty="0">
                <a:latin typeface="Arial"/>
                <a:cs typeface="Arial"/>
              </a:rPr>
              <a:t>values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i="1" spc="-231" dirty="0">
                <a:latin typeface="Arial"/>
                <a:cs typeface="Arial"/>
              </a:rPr>
              <a:t>b </a:t>
            </a:r>
            <a:r>
              <a:rPr sz="1864" spc="-5" dirty="0">
                <a:latin typeface="Arial"/>
                <a:cs typeface="Arial"/>
              </a:rPr>
              <a:t>make </a:t>
            </a:r>
            <a:r>
              <a:rPr sz="1864" i="1" spc="185" dirty="0">
                <a:latin typeface="Arial"/>
                <a:cs typeface="Arial"/>
              </a:rPr>
              <a:t>E</a:t>
            </a:r>
            <a:r>
              <a:rPr sz="1864" spc="185" dirty="0">
                <a:latin typeface="Tahoma"/>
                <a:cs typeface="Tahoma"/>
              </a:rPr>
              <a:t>(</a:t>
            </a:r>
            <a:r>
              <a:rPr sz="1864" i="1" spc="185" dirty="0">
                <a:latin typeface="Arial"/>
                <a:cs typeface="Arial"/>
              </a:rPr>
              <a:t>j</a:t>
            </a:r>
            <a:r>
              <a:rPr sz="1864" spc="185" dirty="0">
                <a:latin typeface="Tahoma"/>
                <a:cs typeface="Tahoma"/>
              </a:rPr>
              <a:t>) </a:t>
            </a:r>
            <a:r>
              <a:rPr sz="1864" spc="5" dirty="0">
                <a:latin typeface="Arial"/>
                <a:cs typeface="Arial"/>
              </a:rPr>
              <a:t>a function of</a:t>
            </a:r>
            <a:r>
              <a:rPr sz="1864" spc="-86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recal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1191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227" i="1" spc="-300" dirty="0">
                <a:latin typeface="Georgia"/>
                <a:cs typeface="Georgia"/>
              </a:rPr>
              <a:t>b  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27" dirty="0">
                <a:latin typeface="Garamond"/>
                <a:cs typeface="Garamond"/>
              </a:rPr>
              <a:t>1</a:t>
            </a:r>
            <a:r>
              <a:rPr sz="2318" spc="27" dirty="0">
                <a:latin typeface="Arial"/>
                <a:cs typeface="Arial"/>
              </a:rPr>
              <a:t>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E-measure becomes </a:t>
            </a:r>
            <a:r>
              <a:rPr sz="2318" dirty="0">
                <a:latin typeface="Arial"/>
                <a:cs typeface="Arial"/>
              </a:rPr>
              <a:t>the</a:t>
            </a:r>
            <a:r>
              <a:rPr sz="2318" spc="-277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F-measure</a:t>
            </a:r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660715237"/>
      </p:ext>
    </p:extLst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F-Measure: Harmonic</a:t>
            </a:r>
            <a:r>
              <a:rPr spc="223" dirty="0"/>
              <a:t> </a:t>
            </a:r>
            <a:r>
              <a:rPr spc="18" dirty="0"/>
              <a:t>Mean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979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31353"/>
            <a:ext cx="7226877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 F-measure is also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single </a:t>
            </a:r>
            <a:r>
              <a:rPr sz="2318" spc="5" dirty="0">
                <a:latin typeface="Arial"/>
                <a:cs typeface="Arial"/>
              </a:rPr>
              <a:t>measure </a:t>
            </a:r>
            <a:r>
              <a:rPr sz="2318" dirty="0">
                <a:latin typeface="Arial"/>
                <a:cs typeface="Arial"/>
              </a:rPr>
              <a:t>that </a:t>
            </a:r>
            <a:r>
              <a:rPr sz="2318" spc="5" dirty="0">
                <a:latin typeface="Arial"/>
                <a:cs typeface="Arial"/>
              </a:rPr>
              <a:t>combines 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precision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xfrm>
            <a:off x="1205345" y="3005747"/>
            <a:ext cx="7786255" cy="2023863"/>
          </a:xfrm>
          <a:prstGeom prst="rect">
            <a:avLst/>
          </a:prstGeom>
        </p:spPr>
        <p:txBody>
          <a:bodyPr vert="horz" wrap="square" lIns="0" tIns="332970" rIns="0" bIns="0" rtlCol="0">
            <a:spAutoFit/>
          </a:bodyPr>
          <a:lstStyle/>
          <a:p>
            <a:pPr marL="0" indent="0">
              <a:buNone/>
            </a:pPr>
            <a:r>
              <a:rPr sz="2300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  <a:p>
            <a:pPr marL="469905">
              <a:spcBef>
                <a:spcPts val="1423"/>
              </a:spcBef>
            </a:pPr>
            <a:r>
              <a:rPr sz="2000" i="1" spc="195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2000" spc="19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i="1" spc="195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2000" spc="195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recall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sz="2000" i="1" spc="118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2000" spc="118" dirty="0">
                <a:latin typeface="Arial" panose="020B0604020202020204" pitchFamily="34" charset="0"/>
                <a:cs typeface="Arial" panose="020B0604020202020204" pitchFamily="34" charset="0"/>
              </a:rPr>
              <a:t>-th</a:t>
            </a:r>
            <a:r>
              <a:rPr sz="2000" spc="-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position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</a:p>
          <a:p>
            <a:pPr marL="469905">
              <a:spcBef>
                <a:spcPts val="904"/>
              </a:spcBef>
            </a:pPr>
            <a:r>
              <a:rPr sz="2000" i="1" spc="-4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sz="2000" spc="164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i="1" spc="164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2000" spc="164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000" spc="-4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precision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sz="2000" i="1" spc="118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2000" spc="118" dirty="0">
                <a:latin typeface="Arial" panose="020B0604020202020204" pitchFamily="34" charset="0"/>
                <a:cs typeface="Arial" panose="020B0604020202020204" pitchFamily="34" charset="0"/>
              </a:rPr>
              <a:t>-th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position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</a:p>
          <a:p>
            <a:pPr marL="469905">
              <a:spcBef>
                <a:spcPts val="914"/>
              </a:spcBef>
            </a:pPr>
            <a:r>
              <a:rPr sz="2000" i="1" spc="68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2000" i="1" spc="-2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164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2000" i="1" spc="164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2000" spc="164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2000" spc="-7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 the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9" dirty="0">
                <a:latin typeface="Arial" panose="020B0604020202020204" pitchFamily="34" charset="0"/>
                <a:cs typeface="Arial" panose="020B0604020202020204" pitchFamily="34" charset="0"/>
              </a:rPr>
              <a:t>harmonic</a:t>
            </a:r>
            <a:r>
              <a:rPr sz="2000" spc="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i="1" spc="118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2000" spc="118" dirty="0">
                <a:latin typeface="Arial" panose="020B0604020202020204" pitchFamily="34" charset="0"/>
                <a:cs typeface="Arial" panose="020B0604020202020204" pitchFamily="34" charset="0"/>
              </a:rPr>
              <a:t>-th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5" dirty="0">
                <a:latin typeface="Arial" panose="020B0604020202020204" pitchFamily="34" charset="0"/>
                <a:cs typeface="Arial" panose="020B0604020202020204" pitchFamily="34" charset="0"/>
              </a:rPr>
              <a:t> the</a:t>
            </a:r>
            <a:r>
              <a:rPr sz="2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  <a:endParaRPr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2023850"/>
            <a:ext cx="2514600" cy="1117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593960"/>
      </p:ext>
    </p:extLst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F-Measure: Harmonic</a:t>
            </a:r>
            <a:r>
              <a:rPr spc="223" dirty="0"/>
              <a:t> </a:t>
            </a:r>
            <a:r>
              <a:rPr spc="18" dirty="0"/>
              <a:t>Mean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707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188752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268693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50989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32869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33929"/>
            <a:ext cx="7323281" cy="4381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2024516" algn="l"/>
              </a:tabLst>
            </a:pPr>
            <a:r>
              <a:rPr sz="2318" dirty="0">
                <a:latin typeface="Arial"/>
                <a:cs typeface="Arial"/>
              </a:rPr>
              <a:t>The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function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227" i="1" spc="91" dirty="0">
                <a:latin typeface="Georgia"/>
                <a:cs typeface="Georgia"/>
              </a:rPr>
              <a:t>F	</a:t>
            </a:r>
            <a:r>
              <a:rPr sz="2318" spc="5" dirty="0">
                <a:latin typeface="Arial"/>
                <a:cs typeface="Arial"/>
              </a:rPr>
              <a:t>assumes </a:t>
            </a:r>
            <a:r>
              <a:rPr sz="2318" spc="-5" dirty="0">
                <a:latin typeface="Arial"/>
                <a:cs typeface="Arial"/>
              </a:rPr>
              <a:t>values </a:t>
            </a:r>
            <a:r>
              <a:rPr sz="2318" dirty="0">
                <a:latin typeface="Arial"/>
                <a:cs typeface="Arial"/>
              </a:rPr>
              <a:t>in the interval </a:t>
            </a:r>
            <a:r>
              <a:rPr sz="2227" spc="23" dirty="0">
                <a:latin typeface="Garamond"/>
                <a:cs typeface="Garamond"/>
              </a:rPr>
              <a:t>[0</a:t>
            </a:r>
            <a:r>
              <a:rPr sz="2227" i="1" spc="23" dirty="0">
                <a:latin typeface="Georgia"/>
                <a:cs typeface="Georgia"/>
              </a:rPr>
              <a:t>,</a:t>
            </a:r>
            <a:r>
              <a:rPr sz="2227" i="1" spc="-214" dirty="0">
                <a:latin typeface="Georgia"/>
                <a:cs typeface="Georgia"/>
              </a:rPr>
              <a:t> </a:t>
            </a:r>
            <a:r>
              <a:rPr sz="2227" spc="32" dirty="0">
                <a:latin typeface="Garamond"/>
                <a:cs typeface="Garamond"/>
              </a:rPr>
              <a:t>1]</a:t>
            </a:r>
            <a:endParaRPr sz="2227" dirty="0">
              <a:latin typeface="Garamond"/>
              <a:cs typeface="Garamond"/>
            </a:endParaRPr>
          </a:p>
          <a:p>
            <a:pPr marL="11546" marR="75623">
              <a:lnSpc>
                <a:spcPts val="2664"/>
              </a:lnSpc>
              <a:spcBef>
                <a:spcPts val="1268"/>
              </a:spcBef>
            </a:pPr>
            <a:r>
              <a:rPr sz="2318" dirty="0">
                <a:latin typeface="Arial"/>
                <a:cs typeface="Arial"/>
              </a:rPr>
              <a:t>It is </a:t>
            </a:r>
            <a:r>
              <a:rPr sz="2318" spc="5" dirty="0">
                <a:latin typeface="Arial"/>
                <a:cs typeface="Arial"/>
              </a:rPr>
              <a:t>0 when no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spc="5" dirty="0">
                <a:latin typeface="Arial"/>
                <a:cs typeface="Arial"/>
              </a:rPr>
              <a:t>been </a:t>
            </a:r>
            <a:r>
              <a:rPr sz="2318" spc="-9" dirty="0">
                <a:latin typeface="Arial"/>
                <a:cs typeface="Arial"/>
              </a:rPr>
              <a:t>retrieved 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5" dirty="0">
                <a:latin typeface="Arial"/>
                <a:cs typeface="Arial"/>
              </a:rPr>
              <a:t>1 when </a:t>
            </a:r>
            <a:r>
              <a:rPr sz="2318" dirty="0">
                <a:latin typeface="Arial"/>
                <a:cs typeface="Arial"/>
              </a:rPr>
              <a:t>all </a:t>
            </a:r>
            <a:r>
              <a:rPr sz="2318" spc="-9" dirty="0">
                <a:latin typeface="Arial"/>
                <a:cs typeface="Arial"/>
              </a:rPr>
              <a:t>ranked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dirty="0">
                <a:latin typeface="Arial"/>
                <a:cs typeface="Arial"/>
              </a:rPr>
              <a:t>are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relevant</a:t>
            </a:r>
            <a:endParaRPr sz="2318" dirty="0">
              <a:latin typeface="Arial"/>
              <a:cs typeface="Arial"/>
            </a:endParaRPr>
          </a:p>
          <a:p>
            <a:pPr marL="11546" marR="410444">
              <a:lnSpc>
                <a:spcPts val="2664"/>
              </a:lnSpc>
              <a:spcBef>
                <a:spcPts val="968"/>
              </a:spcBef>
              <a:tabLst>
                <a:tab pos="4049609" algn="l"/>
              </a:tabLst>
            </a:pPr>
            <a:r>
              <a:rPr sz="2318" spc="-5" dirty="0">
                <a:latin typeface="Arial"/>
                <a:cs typeface="Arial"/>
              </a:rPr>
              <a:t>Further,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9" dirty="0">
                <a:latin typeface="Arial"/>
                <a:cs typeface="Arial"/>
              </a:rPr>
              <a:t>harmonic</a:t>
            </a:r>
            <a:r>
              <a:rPr sz="2318" spc="50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mean</a:t>
            </a:r>
            <a:r>
              <a:rPr sz="2318" dirty="0">
                <a:latin typeface="Arial"/>
                <a:cs typeface="Arial"/>
              </a:rPr>
              <a:t> </a:t>
            </a:r>
            <a:r>
              <a:rPr sz="2227" i="1" spc="91" dirty="0">
                <a:latin typeface="Georgia"/>
                <a:cs typeface="Georgia"/>
              </a:rPr>
              <a:t>F	</a:t>
            </a:r>
            <a:r>
              <a:rPr sz="2318" spc="5" dirty="0">
                <a:latin typeface="Arial"/>
                <a:cs typeface="Arial"/>
              </a:rPr>
              <a:t>assumes a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high</a:t>
            </a:r>
            <a:r>
              <a:rPr sz="2318" spc="-18" dirty="0">
                <a:latin typeface="Arial"/>
                <a:cs typeface="Arial"/>
              </a:rPr>
              <a:t> </a:t>
            </a:r>
            <a:r>
              <a:rPr sz="2318" spc="-9" dirty="0">
                <a:latin typeface="Arial"/>
                <a:cs typeface="Arial"/>
              </a:rPr>
              <a:t>value </a:t>
            </a:r>
            <a:r>
              <a:rPr sz="2318" dirty="0">
                <a:latin typeface="Arial"/>
                <a:cs typeface="Arial"/>
              </a:rPr>
              <a:t> only </a:t>
            </a:r>
            <a:r>
              <a:rPr sz="2318" spc="5" dirty="0">
                <a:latin typeface="Arial"/>
                <a:cs typeface="Arial"/>
              </a:rPr>
              <a:t>when </a:t>
            </a:r>
            <a:r>
              <a:rPr sz="2318" dirty="0">
                <a:latin typeface="Arial"/>
                <a:cs typeface="Arial"/>
              </a:rPr>
              <a:t>both recall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precision are high</a:t>
            </a:r>
          </a:p>
          <a:p>
            <a:pPr marL="11546" marR="962901">
              <a:lnSpc>
                <a:spcPts val="2664"/>
              </a:lnSpc>
              <a:spcBef>
                <a:spcPts val="1155"/>
              </a:spcBef>
              <a:tabLst>
                <a:tab pos="2032598" algn="l"/>
              </a:tabLst>
            </a:pPr>
            <a:r>
              <a:rPr sz="2318" spc="-141" dirty="0">
                <a:latin typeface="Arial"/>
                <a:cs typeface="Arial"/>
              </a:rPr>
              <a:t>To</a:t>
            </a:r>
            <a:r>
              <a:rPr sz="2318" spc="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maximize </a:t>
            </a:r>
            <a:r>
              <a:rPr sz="2227" i="1" spc="91" dirty="0">
                <a:latin typeface="Georgia"/>
                <a:cs typeface="Georgia"/>
              </a:rPr>
              <a:t>F	</a:t>
            </a:r>
            <a:r>
              <a:rPr sz="2318" dirty="0">
                <a:latin typeface="Arial"/>
                <a:cs typeface="Arial"/>
              </a:rPr>
              <a:t>requires finding the</a:t>
            </a:r>
            <a:r>
              <a:rPr sz="2318" spc="-9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best</a:t>
            </a:r>
            <a:r>
              <a:rPr sz="2318" spc="-5" dirty="0">
                <a:latin typeface="Arial"/>
                <a:cs typeface="Arial"/>
              </a:rPr>
              <a:t> possible </a:t>
            </a:r>
            <a:r>
              <a:rPr sz="23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compromise </a:t>
            </a:r>
            <a:r>
              <a:rPr sz="2318" dirty="0">
                <a:latin typeface="Arial"/>
                <a:cs typeface="Arial"/>
              </a:rPr>
              <a:t>between recall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precision</a:t>
            </a:r>
          </a:p>
          <a:p>
            <a:pPr marL="11546" marR="4618">
              <a:lnSpc>
                <a:spcPts val="2664"/>
              </a:lnSpc>
              <a:spcBef>
                <a:spcPts val="1118"/>
              </a:spcBef>
            </a:pPr>
            <a:r>
              <a:rPr sz="2318" dirty="0">
                <a:latin typeface="Arial"/>
                <a:cs typeface="Arial"/>
              </a:rPr>
              <a:t>Notice that setting </a:t>
            </a:r>
            <a:r>
              <a:rPr sz="2227" i="1" spc="-300" dirty="0">
                <a:latin typeface="Georgia"/>
                <a:cs typeface="Georgia"/>
              </a:rPr>
              <a:t>b </a:t>
            </a:r>
            <a:r>
              <a:rPr lang="en-US" sz="2227" i="1" spc="-300" dirty="0">
                <a:latin typeface="Georgia"/>
                <a:cs typeface="Georgia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9" dirty="0">
                <a:latin typeface="Garamond"/>
                <a:cs typeface="Garamond"/>
              </a:rPr>
              <a:t>1 </a:t>
            </a:r>
            <a:r>
              <a:rPr sz="2318" dirty="0">
                <a:latin typeface="Arial"/>
                <a:cs typeface="Arial"/>
              </a:rPr>
              <a:t>in the </a:t>
            </a:r>
            <a:r>
              <a:rPr sz="2318" spc="-5" dirty="0">
                <a:latin typeface="Arial"/>
                <a:cs typeface="Arial"/>
              </a:rPr>
              <a:t>formula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E-measure  </a:t>
            </a:r>
            <a:r>
              <a:rPr sz="2318" dirty="0">
                <a:latin typeface="Arial"/>
                <a:cs typeface="Arial"/>
              </a:rPr>
              <a:t>yields</a:t>
            </a:r>
          </a:p>
          <a:p>
            <a:pPr>
              <a:spcBef>
                <a:spcPts val="14"/>
              </a:spcBef>
            </a:pPr>
            <a:endParaRPr sz="2091" dirty="0">
              <a:latin typeface="Times New Roman"/>
              <a:cs typeface="Times New Roman"/>
            </a:endParaRPr>
          </a:p>
          <a:p>
            <a:pPr marL="577" algn="ctr">
              <a:spcBef>
                <a:spcPts val="5"/>
              </a:spcBef>
            </a:pPr>
            <a:r>
              <a:rPr sz="2227" i="1" spc="91" dirty="0">
                <a:latin typeface="Georgia"/>
                <a:cs typeface="Georgia"/>
              </a:rPr>
              <a:t>F</a:t>
            </a:r>
            <a:r>
              <a:rPr sz="2227" i="1" spc="-241" dirty="0">
                <a:latin typeface="Georgia"/>
                <a:cs typeface="Georgia"/>
              </a:rPr>
              <a:t> </a:t>
            </a:r>
            <a:r>
              <a:rPr sz="2227" spc="268" dirty="0">
                <a:latin typeface="Garamond"/>
                <a:cs typeface="Garamond"/>
              </a:rPr>
              <a:t>(</a:t>
            </a:r>
            <a:r>
              <a:rPr sz="2227" i="1" spc="268" dirty="0">
                <a:latin typeface="Georgia"/>
                <a:cs typeface="Georgia"/>
              </a:rPr>
              <a:t>j</a:t>
            </a:r>
            <a:r>
              <a:rPr sz="2227" spc="268" dirty="0">
                <a:latin typeface="Garamond"/>
                <a:cs typeface="Garamond"/>
              </a:rPr>
              <a:t>)</a:t>
            </a:r>
            <a:r>
              <a:rPr sz="2227" spc="41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59" dirty="0">
                <a:latin typeface="Garamond"/>
                <a:cs typeface="Garamond"/>
              </a:rPr>
              <a:t>1</a:t>
            </a:r>
            <a:r>
              <a:rPr sz="2227" spc="-73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218" dirty="0">
                <a:latin typeface="Lucida Sans Unicode"/>
                <a:cs typeface="Lucida Sans Unicode"/>
              </a:rPr>
              <a:t> </a:t>
            </a:r>
            <a:r>
              <a:rPr sz="2227" i="1" spc="277" dirty="0">
                <a:latin typeface="Georgia"/>
                <a:cs typeface="Georgia"/>
              </a:rPr>
              <a:t>E</a:t>
            </a:r>
            <a:r>
              <a:rPr sz="2227" spc="277" dirty="0">
                <a:latin typeface="Garamond"/>
                <a:cs typeface="Garamond"/>
              </a:rPr>
              <a:t>(</a:t>
            </a:r>
            <a:r>
              <a:rPr sz="2227" i="1" spc="277" dirty="0">
                <a:latin typeface="Georgia"/>
                <a:cs typeface="Georgia"/>
              </a:rPr>
              <a:t>j</a:t>
            </a:r>
            <a:r>
              <a:rPr sz="2227" spc="277" dirty="0">
                <a:latin typeface="Garamond"/>
                <a:cs typeface="Garamond"/>
              </a:rPr>
              <a:t>)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909746936"/>
      </p:ext>
    </p:extLst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229600" cy="167335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DCG — Discounted Cumulated Gain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38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2582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2522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4403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4343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3" y="1387383"/>
            <a:ext cx="7229764" cy="34894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004465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-5" dirty="0">
                <a:latin typeface="Arial"/>
                <a:cs typeface="Arial"/>
              </a:rPr>
              <a:t>allow </a:t>
            </a:r>
            <a:r>
              <a:rPr sz="2318" dirty="0">
                <a:latin typeface="Arial"/>
                <a:cs typeface="Arial"/>
              </a:rPr>
              <a:t>only </a:t>
            </a:r>
            <a:r>
              <a:rPr sz="2318" spc="14" dirty="0">
                <a:latin typeface="Arial"/>
                <a:cs typeface="Arial"/>
              </a:rPr>
              <a:t>binary </a:t>
            </a:r>
            <a:r>
              <a:rPr sz="2318" spc="-9" dirty="0">
                <a:latin typeface="Arial"/>
                <a:cs typeface="Arial"/>
              </a:rPr>
              <a:t>relevance  </a:t>
            </a:r>
            <a:r>
              <a:rPr sz="2318" spc="5" dirty="0">
                <a:latin typeface="Arial"/>
                <a:cs typeface="Arial"/>
              </a:rPr>
              <a:t>assessments</a:t>
            </a:r>
            <a:endParaRPr sz="2318">
              <a:latin typeface="Arial"/>
              <a:cs typeface="Arial"/>
            </a:endParaRPr>
          </a:p>
          <a:p>
            <a:pPr marL="11546" marR="816272">
              <a:lnSpc>
                <a:spcPts val="2655"/>
              </a:lnSpc>
              <a:spcBef>
                <a:spcPts val="986"/>
              </a:spcBef>
            </a:pPr>
            <a:r>
              <a:rPr sz="2318" dirty="0">
                <a:latin typeface="Arial"/>
                <a:cs typeface="Arial"/>
              </a:rPr>
              <a:t>As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result, there is </a:t>
            </a:r>
            <a:r>
              <a:rPr sz="2318" spc="5" dirty="0">
                <a:latin typeface="Arial"/>
                <a:cs typeface="Arial"/>
              </a:rPr>
              <a:t>no </a:t>
            </a:r>
            <a:r>
              <a:rPr sz="2318" dirty="0">
                <a:latin typeface="Arial"/>
                <a:cs typeface="Arial"/>
              </a:rPr>
              <a:t>distinction between highly 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docs and </a:t>
            </a:r>
            <a:r>
              <a:rPr sz="2318" dirty="0">
                <a:latin typeface="Arial"/>
                <a:cs typeface="Arial"/>
              </a:rPr>
              <a:t>mildly </a:t>
            </a:r>
            <a:r>
              <a:rPr sz="2318" spc="-14" dirty="0">
                <a:latin typeface="Arial"/>
                <a:cs typeface="Arial"/>
              </a:rPr>
              <a:t>relevant</a:t>
            </a:r>
            <a:r>
              <a:rPr sz="2318" spc="-5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docs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64"/>
              </a:lnSpc>
              <a:spcBef>
                <a:spcPts val="1132"/>
              </a:spcBef>
            </a:pPr>
            <a:r>
              <a:rPr sz="2318" dirty="0">
                <a:latin typeface="Arial"/>
                <a:cs typeface="Arial"/>
              </a:rPr>
              <a:t>These limitations </a:t>
            </a:r>
            <a:r>
              <a:rPr sz="2318" spc="5" dirty="0">
                <a:latin typeface="Arial"/>
                <a:cs typeface="Arial"/>
              </a:rPr>
              <a:t>can be </a:t>
            </a:r>
            <a:r>
              <a:rPr sz="2318" spc="-9" dirty="0">
                <a:latin typeface="Arial"/>
                <a:cs typeface="Arial"/>
              </a:rPr>
              <a:t>overcome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adopting </a:t>
            </a:r>
            <a:r>
              <a:rPr sz="2318" spc="-5" dirty="0">
                <a:latin typeface="Arial"/>
                <a:cs typeface="Arial"/>
              </a:rPr>
              <a:t>graded 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assessments and metrics </a:t>
            </a:r>
            <a:r>
              <a:rPr sz="2318" dirty="0">
                <a:latin typeface="Arial"/>
                <a:cs typeface="Arial"/>
              </a:rPr>
              <a:t>that </a:t>
            </a:r>
            <a:r>
              <a:rPr sz="2318" spc="5" dirty="0">
                <a:latin typeface="Arial"/>
                <a:cs typeface="Arial"/>
              </a:rPr>
              <a:t>combine</a:t>
            </a:r>
            <a:r>
              <a:rPr sz="2318" spc="-86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them</a:t>
            </a:r>
            <a:endParaRPr sz="2318">
              <a:latin typeface="Arial"/>
              <a:cs typeface="Arial"/>
            </a:endParaRPr>
          </a:p>
          <a:p>
            <a:pPr marL="11546" marR="424876">
              <a:lnSpc>
                <a:spcPct val="96100"/>
              </a:lnSpc>
              <a:spcBef>
                <a:spcPts val="891"/>
              </a:spcBef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b="1" dirty="0">
                <a:latin typeface="Arial"/>
                <a:cs typeface="Arial"/>
              </a:rPr>
              <a:t>discounted </a:t>
            </a:r>
            <a:r>
              <a:rPr sz="2318" b="1" spc="-5" dirty="0">
                <a:latin typeface="Arial"/>
                <a:cs typeface="Arial"/>
              </a:rPr>
              <a:t>cumulated </a:t>
            </a:r>
            <a:r>
              <a:rPr sz="2318" b="1" dirty="0">
                <a:latin typeface="Arial"/>
                <a:cs typeface="Arial"/>
              </a:rPr>
              <a:t>gain </a:t>
            </a:r>
            <a:r>
              <a:rPr sz="2318" dirty="0">
                <a:latin typeface="Arial"/>
                <a:cs typeface="Arial"/>
              </a:rPr>
              <a:t>(DCG) is </a:t>
            </a:r>
            <a:r>
              <a:rPr sz="2318" spc="5" dirty="0">
                <a:latin typeface="Arial"/>
                <a:cs typeface="Arial"/>
              </a:rPr>
              <a:t>a metric  </a:t>
            </a:r>
            <a:r>
              <a:rPr sz="2318" dirty="0">
                <a:latin typeface="Arial"/>
                <a:cs typeface="Arial"/>
              </a:rPr>
              <a:t>that </a:t>
            </a:r>
            <a:r>
              <a:rPr sz="2318" spc="5" dirty="0">
                <a:latin typeface="Arial"/>
                <a:cs typeface="Arial"/>
              </a:rPr>
              <a:t>combines </a:t>
            </a:r>
            <a:r>
              <a:rPr sz="2318" spc="-5" dirty="0">
                <a:latin typeface="Arial"/>
                <a:cs typeface="Arial"/>
              </a:rPr>
              <a:t>graded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assessments  </a:t>
            </a:r>
            <a:r>
              <a:rPr sz="2318" spc="-9" dirty="0">
                <a:latin typeface="Arial"/>
                <a:cs typeface="Arial"/>
              </a:rPr>
              <a:t>effectively</a:t>
            </a:r>
            <a:endParaRPr sz="2318">
              <a:latin typeface="Arial"/>
              <a:cs typeface="Arial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689787499"/>
      </p:ext>
    </p:extLst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23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26469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300175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3" y="1343864"/>
            <a:ext cx="7297304" cy="2237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105488">
              <a:lnSpc>
                <a:spcPts val="2655"/>
              </a:lnSpc>
            </a:pPr>
            <a:r>
              <a:rPr sz="2318" spc="5" dirty="0">
                <a:latin typeface="Arial"/>
                <a:cs typeface="Arial"/>
              </a:rPr>
              <a:t>When </a:t>
            </a:r>
            <a:r>
              <a:rPr sz="2318" spc="-5" dirty="0">
                <a:latin typeface="Arial"/>
                <a:cs typeface="Arial"/>
              </a:rPr>
              <a:t>examining </a:t>
            </a:r>
            <a:r>
              <a:rPr sz="2318" dirty="0">
                <a:latin typeface="Arial"/>
                <a:cs typeface="Arial"/>
              </a:rPr>
              <a:t>the results </a:t>
            </a:r>
            <a:r>
              <a:rPr sz="2318" spc="5" dirty="0">
                <a:latin typeface="Arial"/>
                <a:cs typeface="Arial"/>
              </a:rPr>
              <a:t>of a </a:t>
            </a:r>
            <a:r>
              <a:rPr sz="2318" spc="-23" dirty="0">
                <a:latin typeface="Arial"/>
                <a:cs typeface="Arial"/>
              </a:rPr>
              <a:t>query,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spc="-23" dirty="0">
                <a:latin typeface="Arial"/>
                <a:cs typeface="Arial"/>
              </a:rPr>
              <a:t>key  </a:t>
            </a:r>
            <a:r>
              <a:rPr sz="2318" spc="5" dirty="0">
                <a:latin typeface="Arial"/>
                <a:cs typeface="Arial"/>
              </a:rPr>
              <a:t>observations can be</a:t>
            </a:r>
            <a:r>
              <a:rPr sz="2318" spc="-9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made:</a:t>
            </a:r>
            <a:endParaRPr sz="2318">
              <a:latin typeface="Arial"/>
              <a:cs typeface="Arial"/>
            </a:endParaRPr>
          </a:p>
          <a:p>
            <a:pPr marL="405827" marR="18473">
              <a:lnSpc>
                <a:spcPct val="119000"/>
              </a:lnSpc>
              <a:spcBef>
                <a:spcPts val="941"/>
              </a:spcBef>
            </a:pPr>
            <a:r>
              <a:rPr sz="1864" spc="5" dirty="0">
                <a:latin typeface="Arial"/>
                <a:cs typeface="Arial"/>
              </a:rPr>
              <a:t>highly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are </a:t>
            </a:r>
            <a:r>
              <a:rPr sz="1864" spc="-9" dirty="0">
                <a:latin typeface="Arial"/>
                <a:cs typeface="Arial"/>
              </a:rPr>
              <a:t>preferable </a:t>
            </a:r>
            <a:r>
              <a:rPr sz="1864" spc="5" dirty="0">
                <a:latin typeface="Arial"/>
                <a:cs typeface="Arial"/>
              </a:rPr>
              <a:t>at the top of the </a:t>
            </a:r>
            <a:r>
              <a:rPr sz="1864" dirty="0">
                <a:latin typeface="Arial"/>
                <a:cs typeface="Arial"/>
              </a:rPr>
              <a:t>ranking  </a:t>
            </a:r>
            <a:r>
              <a:rPr sz="1864" spc="5" dirty="0">
                <a:latin typeface="Arial"/>
                <a:cs typeface="Arial"/>
              </a:rPr>
              <a:t>than </a:t>
            </a:r>
            <a:r>
              <a:rPr sz="1864" dirty="0">
                <a:latin typeface="Arial"/>
                <a:cs typeface="Arial"/>
              </a:rPr>
              <a:t>mildly </a:t>
            </a:r>
            <a:r>
              <a:rPr sz="1864" spc="-9" dirty="0">
                <a:latin typeface="Arial"/>
                <a:cs typeface="Arial"/>
              </a:rPr>
              <a:t>relevant</a:t>
            </a:r>
            <a:r>
              <a:rPr sz="1864" spc="-45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ones</a:t>
            </a:r>
            <a:endParaRPr sz="1864">
              <a:latin typeface="Arial"/>
              <a:cs typeface="Arial"/>
            </a:endParaRPr>
          </a:p>
          <a:p>
            <a:pPr marL="406404" marR="4618">
              <a:lnSpc>
                <a:spcPct val="119000"/>
              </a:lnSpc>
              <a:spcBef>
                <a:spcPts val="477"/>
              </a:spcBef>
            </a:pP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that appear at the end of the </a:t>
            </a:r>
            <a:r>
              <a:rPr sz="1864" dirty="0">
                <a:latin typeface="Arial"/>
                <a:cs typeface="Arial"/>
              </a:rPr>
              <a:t>ranking </a:t>
            </a:r>
            <a:r>
              <a:rPr sz="1864" spc="5" dirty="0">
                <a:latin typeface="Arial"/>
                <a:cs typeface="Arial"/>
              </a:rPr>
              <a:t>are </a:t>
            </a:r>
            <a:r>
              <a:rPr sz="1864" dirty="0">
                <a:latin typeface="Arial"/>
                <a:cs typeface="Arial"/>
              </a:rPr>
              <a:t>less  </a:t>
            </a:r>
            <a:r>
              <a:rPr sz="1864" spc="-5" dirty="0">
                <a:latin typeface="Arial"/>
                <a:cs typeface="Arial"/>
              </a:rPr>
              <a:t>valuable</a:t>
            </a:r>
            <a:endParaRPr sz="1864">
              <a:latin typeface="Arial"/>
              <a:cs typeface="Arial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054673995"/>
      </p:ext>
    </p:extLst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661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234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46199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35405"/>
            <a:ext cx="7324436" cy="3998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Consider that the results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5" dirty="0">
                <a:latin typeface="Arial"/>
                <a:cs typeface="Arial"/>
              </a:rPr>
              <a:t>graded </a:t>
            </a:r>
            <a:r>
              <a:rPr sz="2318" spc="5" dirty="0">
                <a:latin typeface="Arial"/>
                <a:cs typeface="Arial"/>
              </a:rPr>
              <a:t>on a  </a:t>
            </a:r>
            <a:r>
              <a:rPr sz="2318" dirty="0">
                <a:latin typeface="Arial"/>
                <a:cs typeface="Arial"/>
              </a:rPr>
              <a:t>scale </a:t>
            </a:r>
            <a:r>
              <a:rPr sz="2318" spc="5" dirty="0">
                <a:latin typeface="Arial"/>
                <a:cs typeface="Arial"/>
              </a:rPr>
              <a:t>0–3 </a:t>
            </a:r>
            <a:r>
              <a:rPr sz="2318" dirty="0">
                <a:latin typeface="Arial"/>
                <a:cs typeface="Arial"/>
              </a:rPr>
              <a:t>(0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9" dirty="0">
                <a:latin typeface="Arial"/>
                <a:cs typeface="Arial"/>
              </a:rPr>
              <a:t>non-relevant, </a:t>
            </a:r>
            <a:r>
              <a:rPr sz="2318" spc="5" dirty="0">
                <a:latin typeface="Arial"/>
                <a:cs typeface="Arial"/>
              </a:rPr>
              <a:t>3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strong </a:t>
            </a:r>
            <a:r>
              <a:rPr sz="2318" spc="-14" dirty="0">
                <a:latin typeface="Arial"/>
                <a:cs typeface="Arial"/>
              </a:rPr>
              <a:t>relevant</a:t>
            </a:r>
            <a:r>
              <a:rPr sz="2318" spc="-86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docs)</a:t>
            </a:r>
            <a:endParaRPr sz="2318" dirty="0">
              <a:latin typeface="Arial"/>
              <a:cs typeface="Arial"/>
            </a:endParaRPr>
          </a:p>
          <a:p>
            <a:pPr marL="11546" marR="548992">
              <a:lnSpc>
                <a:spcPts val="2664"/>
              </a:lnSpc>
              <a:spcBef>
                <a:spcPts val="1150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spc="5" dirty="0">
                <a:latin typeface="Arial"/>
                <a:cs typeface="Arial"/>
              </a:rPr>
              <a:t>consider </a:t>
            </a:r>
            <a:r>
              <a:rPr sz="2318" dirty="0">
                <a:latin typeface="Arial"/>
                <a:cs typeface="Arial"/>
              </a:rPr>
              <a:t>that the  </a:t>
            </a:r>
            <a:r>
              <a:rPr sz="2318" spc="-5" dirty="0">
                <a:latin typeface="Arial"/>
                <a:cs typeface="Arial"/>
              </a:rPr>
              <a:t>graded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scores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68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follows:</a:t>
            </a:r>
            <a:endParaRPr sz="2318" dirty="0">
              <a:latin typeface="Arial"/>
              <a:cs typeface="Arial"/>
            </a:endParaRPr>
          </a:p>
          <a:p>
            <a:pPr marL="601524">
              <a:spcBef>
                <a:spcPts val="1927"/>
              </a:spcBef>
              <a:tabLst>
                <a:tab pos="1262508" algn="l"/>
                <a:tab pos="1719712" algn="l"/>
              </a:tabLst>
            </a:pPr>
            <a:r>
              <a:rPr sz="2227" i="1" spc="114" dirty="0" err="1">
                <a:latin typeface="Georgia"/>
                <a:cs typeface="Georgia"/>
              </a:rPr>
              <a:t>R</a:t>
            </a:r>
            <a:r>
              <a:rPr sz="2523" i="1" spc="-258" baseline="-10510" dirty="0" err="1">
                <a:latin typeface="Bookman Old Style"/>
                <a:cs typeface="Bookman Old Style"/>
              </a:rPr>
              <a:t>q</a:t>
            </a:r>
            <a:r>
              <a:rPr lang="en-US" sz="2523" i="1" spc="-258" baseline="-10510" dirty="0">
                <a:latin typeface="Bookman Old Style"/>
                <a:cs typeface="Bookman Old Style"/>
              </a:rPr>
              <a:t> </a:t>
            </a:r>
            <a:r>
              <a:rPr sz="1636" spc="258" baseline="-27777" dirty="0">
                <a:latin typeface="PMingLiU"/>
                <a:cs typeface="PMingLiU"/>
              </a:rPr>
              <a:t>1</a:t>
            </a:r>
            <a:r>
              <a:rPr sz="1636" baseline="-27777" dirty="0">
                <a:latin typeface="PMingLiU"/>
                <a:cs typeface="PMingLiU"/>
              </a:rPr>
              <a:t>	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400" dirty="0">
                <a:latin typeface="Lucida Sans Unicode"/>
                <a:cs typeface="Lucida Sans Unicode"/>
              </a:rPr>
              <a:t>{</a:t>
            </a:r>
            <a:r>
              <a:rPr sz="2227" spc="-55" dirty="0">
                <a:latin typeface="Lucida Sans Unicode"/>
                <a:cs typeface="Lucida Sans Unicode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61" baseline="-10510" dirty="0">
                <a:latin typeface="Tahoma"/>
                <a:cs typeface="Tahoma"/>
              </a:rPr>
              <a:t>3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3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81" baseline="-10510" dirty="0">
                <a:latin typeface="Tahoma"/>
                <a:cs typeface="Tahoma"/>
              </a:rPr>
              <a:t>5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3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102" baseline="-10510" dirty="0">
                <a:latin typeface="Tahoma"/>
                <a:cs typeface="Tahoma"/>
              </a:rPr>
              <a:t>9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3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2</a:t>
            </a:r>
            <a:r>
              <a:rPr sz="2523" spc="68" baseline="-10510" dirty="0">
                <a:latin typeface="Tahoma"/>
                <a:cs typeface="Tahoma"/>
              </a:rPr>
              <a:t>5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2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3</a:t>
            </a:r>
            <a:r>
              <a:rPr sz="2523" spc="81" baseline="-10510" dirty="0">
                <a:latin typeface="Tahoma"/>
                <a:cs typeface="Tahoma"/>
              </a:rPr>
              <a:t>9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2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endParaRPr sz="2227" dirty="0">
              <a:latin typeface="Georgia"/>
              <a:cs typeface="Georgia"/>
            </a:endParaRPr>
          </a:p>
          <a:p>
            <a:pPr marL="1884236">
              <a:spcBef>
                <a:spcPts val="709"/>
              </a:spcBef>
            </a:pPr>
            <a:r>
              <a:rPr sz="2227" spc="-27" dirty="0">
                <a:latin typeface="Garamond"/>
                <a:cs typeface="Garamond"/>
              </a:rPr>
              <a:t>[</a:t>
            </a:r>
            <a:r>
              <a:rPr sz="2227" i="1" spc="-27" dirty="0">
                <a:latin typeface="Georgia"/>
                <a:cs typeface="Georgia"/>
              </a:rPr>
              <a:t>d</a:t>
            </a:r>
            <a:r>
              <a:rPr sz="2523" spc="-40" baseline="-10510" dirty="0">
                <a:latin typeface="Tahoma"/>
                <a:cs typeface="Tahoma"/>
              </a:rPr>
              <a:t>44</a:t>
            </a:r>
            <a:r>
              <a:rPr sz="2227" i="1" spc="-27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23" dirty="0">
                <a:latin typeface="Garamond"/>
                <a:cs typeface="Garamond"/>
              </a:rPr>
              <a:t>2]</a:t>
            </a:r>
            <a:r>
              <a:rPr sz="2227" i="1" spc="23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-23" dirty="0">
                <a:latin typeface="Garamond"/>
                <a:cs typeface="Garamond"/>
              </a:rPr>
              <a:t>[</a:t>
            </a:r>
            <a:r>
              <a:rPr sz="2227" i="1" spc="-23" dirty="0">
                <a:latin typeface="Georgia"/>
                <a:cs typeface="Georgia"/>
              </a:rPr>
              <a:t>d</a:t>
            </a:r>
            <a:r>
              <a:rPr sz="2523" spc="-34" baseline="-10510" dirty="0">
                <a:latin typeface="Tahoma"/>
                <a:cs typeface="Tahoma"/>
              </a:rPr>
              <a:t>56</a:t>
            </a:r>
            <a:r>
              <a:rPr sz="2227" i="1" spc="-23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23" dirty="0">
                <a:latin typeface="Garamond"/>
                <a:cs typeface="Garamond"/>
              </a:rPr>
              <a:t>1]</a:t>
            </a:r>
            <a:r>
              <a:rPr sz="2227" i="1" spc="23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-23" dirty="0">
                <a:latin typeface="Garamond"/>
                <a:cs typeface="Garamond"/>
              </a:rPr>
              <a:t>[</a:t>
            </a:r>
            <a:r>
              <a:rPr sz="2227" i="1" spc="-23" dirty="0">
                <a:latin typeface="Georgia"/>
                <a:cs typeface="Georgia"/>
              </a:rPr>
              <a:t>d</a:t>
            </a:r>
            <a:r>
              <a:rPr sz="2523" spc="-34" baseline="-10510" dirty="0">
                <a:latin typeface="Tahoma"/>
                <a:cs typeface="Tahoma"/>
              </a:rPr>
              <a:t>71</a:t>
            </a:r>
            <a:r>
              <a:rPr sz="2227" i="1" spc="-23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23" dirty="0">
                <a:latin typeface="Garamond"/>
                <a:cs typeface="Garamond"/>
              </a:rPr>
              <a:t>1]</a:t>
            </a:r>
            <a:r>
              <a:rPr sz="2227" i="1" spc="23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-27" dirty="0">
                <a:latin typeface="Garamond"/>
                <a:cs typeface="Garamond"/>
              </a:rPr>
              <a:t>[</a:t>
            </a:r>
            <a:r>
              <a:rPr sz="2227" i="1" spc="-27" dirty="0">
                <a:latin typeface="Georgia"/>
                <a:cs typeface="Georgia"/>
              </a:rPr>
              <a:t>d</a:t>
            </a:r>
            <a:r>
              <a:rPr sz="2523" spc="-40" baseline="-10510" dirty="0">
                <a:latin typeface="Tahoma"/>
                <a:cs typeface="Tahoma"/>
              </a:rPr>
              <a:t>89</a:t>
            </a:r>
            <a:r>
              <a:rPr sz="2227" i="1" spc="-27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23" dirty="0">
                <a:latin typeface="Garamond"/>
                <a:cs typeface="Garamond"/>
              </a:rPr>
              <a:t>1]</a:t>
            </a:r>
            <a:r>
              <a:rPr sz="2227" i="1" spc="23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-27" dirty="0">
                <a:latin typeface="Garamond"/>
                <a:cs typeface="Garamond"/>
              </a:rPr>
              <a:t>[</a:t>
            </a:r>
            <a:r>
              <a:rPr sz="2227" i="1" spc="-27" dirty="0">
                <a:latin typeface="Georgia"/>
                <a:cs typeface="Georgia"/>
              </a:rPr>
              <a:t>d</a:t>
            </a:r>
            <a:r>
              <a:rPr sz="2523" spc="-40" baseline="-10510" dirty="0">
                <a:latin typeface="Tahoma"/>
                <a:cs typeface="Tahoma"/>
              </a:rPr>
              <a:t>123</a:t>
            </a:r>
            <a:r>
              <a:rPr sz="2227" i="1" spc="-27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2" dirty="0">
                <a:latin typeface="Garamond"/>
                <a:cs typeface="Garamond"/>
              </a:rPr>
              <a:t>1]</a:t>
            </a:r>
            <a:r>
              <a:rPr sz="2227" spc="86" dirty="0">
                <a:latin typeface="Garamond"/>
                <a:cs typeface="Garamond"/>
              </a:rPr>
              <a:t> </a:t>
            </a:r>
            <a:r>
              <a:rPr sz="2227" spc="400" dirty="0">
                <a:latin typeface="Lucida Sans Unicode"/>
                <a:cs typeface="Lucida Sans Unicode"/>
              </a:rPr>
              <a:t>}</a:t>
            </a:r>
            <a:endParaRPr sz="2227" dirty="0">
              <a:latin typeface="Lucida Sans Unicode"/>
              <a:cs typeface="Lucida Sans Unicode"/>
            </a:endParaRPr>
          </a:p>
          <a:p>
            <a:pPr marL="601524">
              <a:spcBef>
                <a:spcPts val="600"/>
              </a:spcBef>
              <a:tabLst>
                <a:tab pos="1262508" algn="l"/>
                <a:tab pos="1719712" algn="l"/>
              </a:tabLst>
            </a:pPr>
            <a:r>
              <a:rPr sz="2227" i="1" spc="114" dirty="0" err="1">
                <a:latin typeface="Georgia"/>
                <a:cs typeface="Georgia"/>
              </a:rPr>
              <a:t>R</a:t>
            </a:r>
            <a:r>
              <a:rPr sz="2523" i="1" spc="-258" baseline="-10510" dirty="0" err="1">
                <a:latin typeface="Bookman Old Style"/>
                <a:cs typeface="Bookman Old Style"/>
              </a:rPr>
              <a:t>q</a:t>
            </a:r>
            <a:r>
              <a:rPr lang="en-US" sz="2523" i="1" spc="-258" baseline="-10510" dirty="0">
                <a:latin typeface="Bookman Old Style"/>
                <a:cs typeface="Bookman Old Style"/>
              </a:rPr>
              <a:t> </a:t>
            </a:r>
            <a:r>
              <a:rPr sz="1636" spc="258" baseline="-27777" dirty="0">
                <a:latin typeface="PMingLiU"/>
                <a:cs typeface="PMingLiU"/>
              </a:rPr>
              <a:t>2</a:t>
            </a:r>
            <a:r>
              <a:rPr sz="1636" baseline="-27777" dirty="0">
                <a:latin typeface="PMingLiU"/>
                <a:cs typeface="PMingLiU"/>
              </a:rPr>
              <a:t>	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400" dirty="0">
                <a:latin typeface="Lucida Sans Unicode"/>
                <a:cs typeface="Lucida Sans Unicode"/>
              </a:rPr>
              <a:t>{</a:t>
            </a:r>
            <a:r>
              <a:rPr sz="2227" spc="-55" dirty="0">
                <a:latin typeface="Lucida Sans Unicode"/>
                <a:cs typeface="Lucida Sans Unicode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61" baseline="-10510" dirty="0">
                <a:latin typeface="Tahoma"/>
                <a:cs typeface="Tahoma"/>
              </a:rPr>
              <a:t>3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3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5</a:t>
            </a:r>
            <a:r>
              <a:rPr sz="2523" spc="81" baseline="-10510" dirty="0">
                <a:latin typeface="Tahoma"/>
                <a:cs typeface="Tahoma"/>
              </a:rPr>
              <a:t>6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2</a:t>
            </a:r>
            <a:r>
              <a:rPr sz="2227" spc="5" dirty="0">
                <a:latin typeface="Garamond"/>
                <a:cs typeface="Garamond"/>
              </a:rPr>
              <a:t>]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" dirty="0">
                <a:latin typeface="Garamond"/>
                <a:cs typeface="Garamond"/>
              </a:rPr>
              <a:t>[</a:t>
            </a:r>
            <a:r>
              <a:rPr sz="2227" i="1" spc="-141" dirty="0">
                <a:latin typeface="Georgia"/>
                <a:cs typeface="Georgia"/>
              </a:rPr>
              <a:t>d</a:t>
            </a:r>
            <a:r>
              <a:rPr sz="2523" spc="-75" baseline="-10510" dirty="0">
                <a:latin typeface="Tahoma"/>
                <a:cs typeface="Tahoma"/>
              </a:rPr>
              <a:t>12</a:t>
            </a:r>
            <a:r>
              <a:rPr sz="2523" spc="81" baseline="-10510" dirty="0">
                <a:latin typeface="Tahoma"/>
                <a:cs typeface="Tahoma"/>
              </a:rPr>
              <a:t>9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spc="55" dirty="0">
                <a:latin typeface="Garamond"/>
                <a:cs typeface="Garamond"/>
              </a:rPr>
              <a:t>1</a:t>
            </a:r>
            <a:r>
              <a:rPr sz="2227" spc="9" dirty="0">
                <a:latin typeface="Garamond"/>
                <a:cs typeface="Garamond"/>
              </a:rPr>
              <a:t>]</a:t>
            </a:r>
            <a:r>
              <a:rPr sz="2227" spc="91" dirty="0">
                <a:latin typeface="Garamond"/>
                <a:cs typeface="Garamond"/>
              </a:rPr>
              <a:t> </a:t>
            </a:r>
            <a:r>
              <a:rPr sz="2227" spc="400" dirty="0">
                <a:latin typeface="Lucida Sans Unicode"/>
                <a:cs typeface="Lucida Sans Unicode"/>
              </a:rPr>
              <a:t>}</a:t>
            </a:r>
            <a:endParaRPr sz="2227" dirty="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2136" dirty="0">
              <a:latin typeface="Times New Roman"/>
              <a:cs typeface="Times New Roman"/>
            </a:endParaRPr>
          </a:p>
          <a:p>
            <a:pPr marL="11546" marR="13276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That </a:t>
            </a:r>
            <a:r>
              <a:rPr sz="2318" spc="-9" dirty="0">
                <a:latin typeface="Arial"/>
                <a:cs typeface="Arial"/>
              </a:rPr>
              <a:t>is, </a:t>
            </a:r>
            <a:r>
              <a:rPr sz="2318" dirty="0">
                <a:latin typeface="Arial"/>
                <a:cs typeface="Arial"/>
              </a:rPr>
              <a:t>while </a:t>
            </a:r>
            <a:r>
              <a:rPr sz="2318" spc="5" dirty="0">
                <a:latin typeface="Arial"/>
                <a:cs typeface="Arial"/>
              </a:rPr>
              <a:t>document </a:t>
            </a:r>
            <a:r>
              <a:rPr sz="2227" i="1" spc="-95" dirty="0">
                <a:latin typeface="Georgia"/>
                <a:cs typeface="Georgia"/>
              </a:rPr>
              <a:t>d</a:t>
            </a:r>
            <a:r>
              <a:rPr sz="2523" spc="-143" baseline="-10510" dirty="0">
                <a:latin typeface="Tahoma"/>
                <a:cs typeface="Tahoma"/>
              </a:rPr>
              <a:t>3 </a:t>
            </a:r>
            <a:r>
              <a:rPr sz="2318" dirty="0">
                <a:latin typeface="Arial"/>
                <a:cs typeface="Arial"/>
              </a:rPr>
              <a:t>is highly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1</a:t>
            </a:r>
            <a:r>
              <a:rPr sz="2318" spc="-73" dirty="0">
                <a:latin typeface="Arial"/>
                <a:cs typeface="Arial"/>
              </a:rPr>
              <a:t>,  </a:t>
            </a:r>
            <a:r>
              <a:rPr sz="2318" spc="5" dirty="0">
                <a:latin typeface="Arial"/>
                <a:cs typeface="Arial"/>
              </a:rPr>
              <a:t>document </a:t>
            </a:r>
            <a:r>
              <a:rPr sz="2227" i="1" spc="-82" dirty="0">
                <a:latin typeface="Georgia"/>
                <a:cs typeface="Georgia"/>
              </a:rPr>
              <a:t>d</a:t>
            </a:r>
            <a:r>
              <a:rPr sz="2523" spc="-123" baseline="-10510" dirty="0">
                <a:latin typeface="Tahoma"/>
                <a:cs typeface="Tahoma"/>
              </a:rPr>
              <a:t>56  </a:t>
            </a:r>
            <a:r>
              <a:rPr sz="2318" dirty="0">
                <a:latin typeface="Arial"/>
                <a:cs typeface="Arial"/>
              </a:rPr>
              <a:t>is just mildly</a:t>
            </a:r>
            <a:r>
              <a:rPr sz="2318" spc="-182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relevant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614404436"/>
      </p:ext>
    </p:extLst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071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5644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3142994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56292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89505"/>
            <a:ext cx="7323281" cy="28516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54711">
              <a:lnSpc>
                <a:spcPts val="2682"/>
              </a:lnSpc>
            </a:pPr>
            <a:r>
              <a:rPr sz="2318" spc="-9" dirty="0">
                <a:latin typeface="Arial"/>
                <a:cs typeface="Arial"/>
              </a:rPr>
              <a:t>Given </a:t>
            </a:r>
            <a:r>
              <a:rPr sz="2318" spc="5" dirty="0">
                <a:latin typeface="Arial"/>
                <a:cs typeface="Arial"/>
              </a:rPr>
              <a:t>these </a:t>
            </a:r>
            <a:r>
              <a:rPr sz="2318" dirty="0">
                <a:latin typeface="Arial"/>
                <a:cs typeface="Arial"/>
              </a:rPr>
              <a:t>assessments, the results </a:t>
            </a:r>
            <a:r>
              <a:rPr sz="2318" spc="5" dirty="0">
                <a:latin typeface="Arial"/>
                <a:cs typeface="Arial"/>
              </a:rPr>
              <a:t>of a </a:t>
            </a:r>
            <a:r>
              <a:rPr sz="2318" spc="-9" dirty="0">
                <a:latin typeface="Arial"/>
                <a:cs typeface="Arial"/>
              </a:rPr>
              <a:t>new </a:t>
            </a:r>
            <a:r>
              <a:rPr sz="2318" dirty="0">
                <a:latin typeface="Arial"/>
                <a:cs typeface="Arial"/>
              </a:rPr>
              <a:t>ranking  </a:t>
            </a:r>
            <a:r>
              <a:rPr sz="2318" spc="5" dirty="0">
                <a:latin typeface="Arial"/>
                <a:cs typeface="Arial"/>
              </a:rPr>
              <a:t>algorithm can be </a:t>
            </a:r>
            <a:r>
              <a:rPr sz="2318" spc="-9" dirty="0">
                <a:latin typeface="Arial"/>
                <a:cs typeface="Arial"/>
              </a:rPr>
              <a:t>evaluated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77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 dirty="0">
              <a:latin typeface="Arial"/>
              <a:cs typeface="Arial"/>
            </a:endParaRPr>
          </a:p>
          <a:p>
            <a:pPr marL="11546" marR="337131">
              <a:lnSpc>
                <a:spcPts val="2691"/>
              </a:lnSpc>
              <a:spcBef>
                <a:spcPts val="1127"/>
              </a:spcBef>
            </a:pPr>
            <a:r>
              <a:rPr sz="2318" dirty="0">
                <a:latin typeface="Arial"/>
                <a:cs typeface="Arial"/>
              </a:rPr>
              <a:t>Specialists associate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5" dirty="0">
                <a:latin typeface="Arial"/>
                <a:cs typeface="Arial"/>
              </a:rPr>
              <a:t>graded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score </a:t>
            </a:r>
            <a:r>
              <a:rPr sz="2318" dirty="0">
                <a:latin typeface="Arial"/>
                <a:cs typeface="Arial"/>
              </a:rPr>
              <a:t>to the  top </a:t>
            </a:r>
            <a:r>
              <a:rPr sz="2318" spc="5" dirty="0">
                <a:latin typeface="Arial"/>
                <a:cs typeface="Arial"/>
              </a:rPr>
              <a:t>10</a:t>
            </a:r>
            <a:r>
              <a:rPr lang="en-US" sz="2318" spc="5" dirty="0">
                <a:latin typeface="Arial"/>
                <a:cs typeface="Arial"/>
              </a:rPr>
              <a:t>–</a:t>
            </a:r>
            <a:r>
              <a:rPr sz="2318" spc="5" dirty="0">
                <a:latin typeface="Arial"/>
                <a:cs typeface="Arial"/>
              </a:rPr>
              <a:t>20 </a:t>
            </a:r>
            <a:r>
              <a:rPr sz="2318" dirty="0">
                <a:latin typeface="Arial"/>
                <a:cs typeface="Arial"/>
              </a:rPr>
              <a:t>results </a:t>
            </a:r>
            <a:r>
              <a:rPr sz="2318" spc="5" dirty="0">
                <a:latin typeface="Arial"/>
                <a:cs typeface="Arial"/>
              </a:rPr>
              <a:t>produced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given </a:t>
            </a:r>
            <a:r>
              <a:rPr sz="2318" spc="18" dirty="0">
                <a:latin typeface="Arial"/>
                <a:cs typeface="Arial"/>
              </a:rPr>
              <a:t>query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227" i="1" spc="-259" dirty="0">
                <a:latin typeface="Georgia"/>
                <a:cs typeface="Georgia"/>
              </a:rPr>
              <a:t>q</a:t>
            </a:r>
            <a:endParaRPr sz="2227" dirty="0">
              <a:latin typeface="Georgia"/>
              <a:cs typeface="Georgia"/>
            </a:endParaRPr>
          </a:p>
          <a:p>
            <a:pPr algn="ctr">
              <a:spcBef>
                <a:spcPts val="1350"/>
              </a:spcBef>
            </a:pPr>
            <a:r>
              <a:rPr sz="1864" spc="5" dirty="0">
                <a:latin typeface="Arial"/>
                <a:cs typeface="Arial"/>
              </a:rPr>
              <a:t>This </a:t>
            </a:r>
            <a:r>
              <a:rPr sz="1864" dirty="0">
                <a:latin typeface="Arial"/>
                <a:cs typeface="Arial"/>
              </a:rPr>
              <a:t>list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spc="-9" dirty="0">
                <a:latin typeface="Arial"/>
                <a:cs typeface="Arial"/>
              </a:rPr>
              <a:t>relevance </a:t>
            </a:r>
            <a:r>
              <a:rPr sz="1864" spc="5" dirty="0">
                <a:latin typeface="Arial"/>
                <a:cs typeface="Arial"/>
              </a:rPr>
              <a:t>scores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-5" dirty="0">
                <a:latin typeface="Arial"/>
                <a:cs typeface="Arial"/>
              </a:rPr>
              <a:t>referred </a:t>
            </a:r>
            <a:r>
              <a:rPr sz="1864" spc="5" dirty="0">
                <a:latin typeface="Arial"/>
                <a:cs typeface="Arial"/>
              </a:rPr>
              <a:t>to as the </a:t>
            </a:r>
            <a:r>
              <a:rPr sz="1864" i="1" spc="5" dirty="0">
                <a:latin typeface="Arial"/>
                <a:cs typeface="Arial"/>
              </a:rPr>
              <a:t>gain </a:t>
            </a:r>
            <a:r>
              <a:rPr sz="1864" i="1" spc="-5" dirty="0">
                <a:latin typeface="Arial"/>
                <a:cs typeface="Arial"/>
              </a:rPr>
              <a:t>vector </a:t>
            </a:r>
            <a:r>
              <a:rPr sz="1864" i="1" spc="9" dirty="0">
                <a:latin typeface="Arial"/>
                <a:cs typeface="Arial"/>
              </a:rPr>
              <a:t>G</a:t>
            </a:r>
            <a:endParaRPr sz="1864" dirty="0">
              <a:latin typeface="Arial"/>
              <a:cs typeface="Arial"/>
            </a:endParaRPr>
          </a:p>
          <a:p>
            <a:pPr marL="11546" marR="4618">
              <a:lnSpc>
                <a:spcPts val="2682"/>
              </a:lnSpc>
              <a:spcBef>
                <a:spcPts val="1318"/>
              </a:spcBef>
            </a:pPr>
            <a:r>
              <a:rPr sz="2318" spc="5" dirty="0">
                <a:latin typeface="Arial"/>
                <a:cs typeface="Arial"/>
              </a:rPr>
              <a:t>Considering </a:t>
            </a:r>
            <a:r>
              <a:rPr sz="2318" dirty="0">
                <a:latin typeface="Arial"/>
                <a:cs typeface="Arial"/>
              </a:rPr>
              <a:t>the top </a:t>
            </a:r>
            <a:r>
              <a:rPr sz="2318" spc="5" dirty="0">
                <a:latin typeface="Arial"/>
                <a:cs typeface="Arial"/>
              </a:rPr>
              <a:t>15 docs </a:t>
            </a:r>
            <a:r>
              <a:rPr sz="2318" dirty="0">
                <a:latin typeface="Arial"/>
                <a:cs typeface="Arial"/>
              </a:rPr>
              <a:t>in the ranking </a:t>
            </a:r>
            <a:r>
              <a:rPr sz="2318" spc="5" dirty="0">
                <a:latin typeface="Arial"/>
                <a:cs typeface="Arial"/>
              </a:rPr>
              <a:t>produced </a:t>
            </a:r>
            <a:r>
              <a:rPr sz="2318" spc="-23" dirty="0">
                <a:latin typeface="Arial"/>
                <a:cs typeface="Arial"/>
              </a:rPr>
              <a:t>for 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dirty="0">
                <a:latin typeface="Arial"/>
                <a:cs typeface="Arial"/>
              </a:rPr>
              <a:t>the gain </a:t>
            </a:r>
            <a:r>
              <a:rPr sz="2318" spc="-5" dirty="0">
                <a:latin typeface="Arial"/>
                <a:cs typeface="Arial"/>
              </a:rPr>
              <a:t>vectors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these queries</a:t>
            </a:r>
            <a:r>
              <a:rPr sz="2318" spc="-141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are:</a:t>
            </a: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314579"/>
              </p:ext>
            </p:extLst>
          </p:nvPr>
        </p:nvGraphicFramePr>
        <p:xfrm>
          <a:off x="2272943" y="4788430"/>
          <a:ext cx="5148306" cy="850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185">
                <a:tc>
                  <a:txBody>
                    <a:bodyPr/>
                    <a:lstStyle/>
                    <a:p>
                      <a:pPr marL="22225">
                        <a:lnSpc>
                          <a:spcPts val="2920"/>
                        </a:lnSpc>
                      </a:pPr>
                      <a:r>
                        <a:rPr sz="2200" i="1" spc="40" dirty="0">
                          <a:latin typeface="Georgia"/>
                          <a:cs typeface="Georgia"/>
                        </a:rPr>
                        <a:t>G</a:t>
                      </a:r>
                      <a:r>
                        <a:rPr sz="2500" spc="60" baseline="-10510" dirty="0">
                          <a:latin typeface="Tahoma"/>
                          <a:cs typeface="Tahoma"/>
                        </a:rPr>
                        <a:t>1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2920"/>
                        </a:lnSpc>
                      </a:pPr>
                      <a:r>
                        <a:rPr sz="2200" dirty="0">
                          <a:latin typeface="Garamond"/>
                          <a:cs typeface="Garamond"/>
                        </a:rPr>
                        <a:t>=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920"/>
                        </a:lnSpc>
                      </a:pPr>
                      <a:r>
                        <a:rPr sz="2200" spc="100" dirty="0">
                          <a:latin typeface="Garamond"/>
                          <a:cs typeface="Garamond"/>
                        </a:rPr>
                        <a:t>(1</a:t>
                      </a:r>
                      <a:r>
                        <a:rPr sz="2200" i="1" spc="10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145" dirty="0">
                          <a:latin typeface="Garamond"/>
                          <a:cs typeface="Garamond"/>
                        </a:rPr>
                        <a:t>3)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85">
                <a:tc>
                  <a:txBody>
                    <a:bodyPr/>
                    <a:lstStyle/>
                    <a:p>
                      <a:pPr marL="22225">
                        <a:lnSpc>
                          <a:spcPts val="2835"/>
                        </a:lnSpc>
                      </a:pPr>
                      <a:r>
                        <a:rPr sz="2200" i="1" spc="40" dirty="0">
                          <a:latin typeface="Georgia"/>
                          <a:cs typeface="Georgia"/>
                        </a:rPr>
                        <a:t>G</a:t>
                      </a:r>
                      <a:r>
                        <a:rPr sz="2500" spc="60" baseline="-10510" dirty="0">
                          <a:latin typeface="Tahoma"/>
                          <a:cs typeface="Tahoma"/>
                        </a:rPr>
                        <a:t>2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ts val="2835"/>
                        </a:lnSpc>
                      </a:pPr>
                      <a:r>
                        <a:rPr sz="2200" dirty="0">
                          <a:latin typeface="Garamond"/>
                          <a:cs typeface="Garamond"/>
                        </a:rPr>
                        <a:t>=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835"/>
                        </a:lnSpc>
                      </a:pPr>
                      <a:r>
                        <a:rPr sz="2200" spc="100" dirty="0">
                          <a:latin typeface="Garamond"/>
                          <a:cs typeface="Garamond"/>
                        </a:rPr>
                        <a:t>(0</a:t>
                      </a:r>
                      <a:r>
                        <a:rPr sz="2200" i="1" spc="10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145" dirty="0">
                          <a:latin typeface="Garamond"/>
                          <a:cs typeface="Garamond"/>
                        </a:rPr>
                        <a:t>3)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309491670"/>
      </p:ext>
    </p:extLst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547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1912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1139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63" y="1324263"/>
            <a:ext cx="7322705" cy="23467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By </a:t>
            </a:r>
            <a:r>
              <a:rPr sz="2318" spc="5" dirty="0">
                <a:latin typeface="Arial"/>
                <a:cs typeface="Arial"/>
              </a:rPr>
              <a:t>summing up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graded </a:t>
            </a:r>
            <a:r>
              <a:rPr sz="2318" spc="5" dirty="0">
                <a:latin typeface="Arial"/>
                <a:cs typeface="Arial"/>
              </a:rPr>
              <a:t>scores up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9" dirty="0">
                <a:latin typeface="Arial"/>
                <a:cs typeface="Arial"/>
              </a:rPr>
              <a:t>any </a:t>
            </a:r>
            <a:r>
              <a:rPr sz="2318" dirty="0">
                <a:latin typeface="Arial"/>
                <a:cs typeface="Arial"/>
              </a:rPr>
              <a:t>point in the  ranking,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obtain the cumulated gain</a:t>
            </a:r>
            <a:r>
              <a:rPr sz="2318" spc="-9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(CG)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64"/>
              </a:lnSpc>
              <a:spcBef>
                <a:spcPts val="1150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1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the cumulated gain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the first  position is </a:t>
            </a:r>
            <a:r>
              <a:rPr sz="2318" spc="5" dirty="0">
                <a:latin typeface="Arial"/>
                <a:cs typeface="Arial"/>
              </a:rPr>
              <a:t>1, at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second </a:t>
            </a:r>
            <a:r>
              <a:rPr sz="2318" dirty="0">
                <a:latin typeface="Arial"/>
                <a:cs typeface="Arial"/>
              </a:rPr>
              <a:t>position is </a:t>
            </a:r>
            <a:r>
              <a:rPr sz="2318" spc="5" dirty="0">
                <a:latin typeface="Arial"/>
                <a:cs typeface="Arial"/>
              </a:rPr>
              <a:t>1+0, and so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on</a:t>
            </a:r>
            <a:endParaRPr sz="2318">
              <a:latin typeface="Arial"/>
              <a:cs typeface="Arial"/>
            </a:endParaRPr>
          </a:p>
          <a:p>
            <a:pPr marL="11546">
              <a:lnSpc>
                <a:spcPts val="2718"/>
              </a:lnSpc>
              <a:spcBef>
                <a:spcPts val="945"/>
              </a:spcBef>
            </a:pPr>
            <a:r>
              <a:rPr sz="2318" spc="-5" dirty="0">
                <a:latin typeface="Arial"/>
                <a:cs typeface="Arial"/>
              </a:rPr>
              <a:t>Thus,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i="1" dirty="0">
                <a:latin typeface="Arial"/>
                <a:cs typeface="Arial"/>
              </a:rPr>
              <a:t>cumulated gain </a:t>
            </a:r>
            <a:r>
              <a:rPr sz="2318" i="1" spc="-5" dirty="0">
                <a:latin typeface="Arial"/>
                <a:cs typeface="Arial"/>
              </a:rPr>
              <a:t>vectors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9" dirty="0">
                <a:latin typeface="Arial"/>
                <a:cs typeface="Arial"/>
              </a:rPr>
              <a:t>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2</a:t>
            </a:r>
            <a:endParaRPr sz="2523" baseline="-10510">
              <a:latin typeface="Tahoma"/>
              <a:cs typeface="Tahoma"/>
            </a:endParaRPr>
          </a:p>
          <a:p>
            <a:pPr marL="11546">
              <a:lnSpc>
                <a:spcPts val="2718"/>
              </a:lnSpc>
            </a:pP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73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89440"/>
              </p:ext>
            </p:extLst>
          </p:nvPr>
        </p:nvGraphicFramePr>
        <p:xfrm>
          <a:off x="2091448" y="3896071"/>
          <a:ext cx="5510031" cy="850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185">
                <a:tc>
                  <a:txBody>
                    <a:bodyPr/>
                    <a:lstStyle/>
                    <a:p>
                      <a:pPr marL="22225">
                        <a:lnSpc>
                          <a:spcPts val="2920"/>
                        </a:lnSpc>
                      </a:pPr>
                      <a:r>
                        <a:rPr sz="2200" i="1" spc="140" dirty="0">
                          <a:latin typeface="Georgia"/>
                          <a:cs typeface="Georgia"/>
                        </a:rPr>
                        <a:t>CG</a:t>
                      </a:r>
                      <a:r>
                        <a:rPr sz="2500" spc="209" baseline="-10510" dirty="0">
                          <a:latin typeface="Tahoma"/>
                          <a:cs typeface="Tahoma"/>
                        </a:rPr>
                        <a:t>1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2555" algn="r">
                        <a:lnSpc>
                          <a:spcPts val="2920"/>
                        </a:lnSpc>
                      </a:pPr>
                      <a:r>
                        <a:rPr sz="2200" dirty="0">
                          <a:latin typeface="Garamond"/>
                          <a:cs typeface="Garamond"/>
                        </a:rPr>
                        <a:t>=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ts val="2920"/>
                        </a:lnSpc>
                      </a:pPr>
                      <a:r>
                        <a:rPr sz="2200" spc="100" dirty="0">
                          <a:latin typeface="Garamond"/>
                          <a:cs typeface="Garamond"/>
                        </a:rPr>
                        <a:t>(1</a:t>
                      </a:r>
                      <a:r>
                        <a:rPr sz="2200" i="1" spc="10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5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5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5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40" dirty="0">
                          <a:latin typeface="Garamond"/>
                          <a:cs typeface="Garamond"/>
                        </a:rPr>
                        <a:t>5</a:t>
                      </a:r>
                      <a:r>
                        <a:rPr sz="2200" i="1" spc="4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7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7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7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7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7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114" dirty="0">
                          <a:latin typeface="Garamond"/>
                          <a:cs typeface="Garamond"/>
                        </a:rPr>
                        <a:t>10)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85">
                <a:tc>
                  <a:txBody>
                    <a:bodyPr/>
                    <a:lstStyle/>
                    <a:p>
                      <a:pPr marL="22225">
                        <a:lnSpc>
                          <a:spcPts val="2835"/>
                        </a:lnSpc>
                      </a:pPr>
                      <a:r>
                        <a:rPr sz="2200" i="1" spc="140" dirty="0">
                          <a:latin typeface="Georgia"/>
                          <a:cs typeface="Georgia"/>
                        </a:rPr>
                        <a:t>CG</a:t>
                      </a:r>
                      <a:r>
                        <a:rPr sz="2500" spc="209" baseline="-10510" dirty="0">
                          <a:latin typeface="Tahoma"/>
                          <a:cs typeface="Tahoma"/>
                        </a:rPr>
                        <a:t>2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ts val="2835"/>
                        </a:lnSpc>
                      </a:pPr>
                      <a:r>
                        <a:rPr sz="2200" dirty="0">
                          <a:latin typeface="Garamond"/>
                          <a:cs typeface="Garamond"/>
                        </a:rPr>
                        <a:t>=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ts val="2835"/>
                        </a:lnSpc>
                      </a:pPr>
                      <a:r>
                        <a:rPr sz="2200" spc="100" dirty="0">
                          <a:latin typeface="Garamond"/>
                          <a:cs typeface="Garamond"/>
                        </a:rPr>
                        <a:t>(0</a:t>
                      </a:r>
                      <a:r>
                        <a:rPr sz="2200" i="1" spc="10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40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4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145" dirty="0">
                          <a:latin typeface="Garamond"/>
                          <a:cs typeface="Garamond"/>
                        </a:rPr>
                        <a:t>6)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824399" y="498566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 txBox="1"/>
          <p:nvPr/>
        </p:nvSpPr>
        <p:spPr>
          <a:xfrm>
            <a:off x="1189874" y="4946303"/>
            <a:ext cx="7247082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64"/>
              </a:lnSpc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the cumulated gain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position </a:t>
            </a:r>
            <a:r>
              <a:rPr sz="2318" spc="5" dirty="0">
                <a:latin typeface="Arial"/>
                <a:cs typeface="Arial"/>
              </a:rPr>
              <a:t>8 of </a:t>
            </a:r>
            <a:r>
              <a:rPr sz="2227" i="1" spc="127" dirty="0">
                <a:latin typeface="Georgia"/>
                <a:cs typeface="Georgia"/>
              </a:rPr>
              <a:t>CG</a:t>
            </a:r>
            <a:r>
              <a:rPr sz="2523" spc="190" baseline="-10510" dirty="0">
                <a:latin typeface="Tahoma"/>
                <a:cs typeface="Tahoma"/>
              </a:rPr>
              <a:t>1 </a:t>
            </a:r>
            <a:r>
              <a:rPr sz="2318" dirty="0">
                <a:latin typeface="Arial"/>
                <a:cs typeface="Arial"/>
              </a:rPr>
              <a:t>is  </a:t>
            </a:r>
            <a:r>
              <a:rPr sz="2318" spc="5" dirty="0">
                <a:latin typeface="Arial"/>
                <a:cs typeface="Arial"/>
              </a:rPr>
              <a:t>equal </a:t>
            </a:r>
            <a:r>
              <a:rPr sz="2318" dirty="0">
                <a:latin typeface="Arial"/>
                <a:cs typeface="Arial"/>
              </a:rPr>
              <a:t>to</a:t>
            </a:r>
            <a:r>
              <a:rPr sz="2318" spc="-9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5</a:t>
            </a:r>
            <a:endParaRPr sz="2318">
              <a:latin typeface="Arial"/>
              <a:cs typeface="Arial"/>
            </a:endParaRP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617005760"/>
      </p:ext>
    </p:extLst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026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1460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07118"/>
            <a:ext cx="7496926" cy="1167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In formal </a:t>
            </a:r>
            <a:r>
              <a:rPr sz="2318" spc="5" dirty="0">
                <a:latin typeface="Arial"/>
                <a:cs typeface="Arial"/>
              </a:rPr>
              <a:t>terms,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define</a:t>
            </a:r>
            <a:endParaRPr sz="2318" dirty="0">
              <a:latin typeface="Arial"/>
              <a:cs typeface="Arial"/>
            </a:endParaRPr>
          </a:p>
          <a:p>
            <a:pPr marL="405827" marR="4618">
              <a:lnSpc>
                <a:spcPct val="119000"/>
              </a:lnSpc>
              <a:spcBef>
                <a:spcPts val="1000"/>
              </a:spcBef>
            </a:pPr>
            <a:r>
              <a:rPr sz="1864" spc="-5" dirty="0">
                <a:latin typeface="Arial"/>
                <a:cs typeface="Arial"/>
              </a:rPr>
              <a:t>Given </a:t>
            </a:r>
            <a:r>
              <a:rPr sz="1864" spc="5" dirty="0">
                <a:latin typeface="Arial"/>
                <a:cs typeface="Arial"/>
              </a:rPr>
              <a:t>the gain </a:t>
            </a:r>
            <a:r>
              <a:rPr sz="1864" spc="-5" dirty="0">
                <a:latin typeface="Arial"/>
                <a:cs typeface="Arial"/>
              </a:rPr>
              <a:t>vector </a:t>
            </a:r>
            <a:r>
              <a:rPr lang="en-US" sz="1864" i="1" spc="255" dirty="0" err="1">
                <a:latin typeface="Arial"/>
                <a:cs typeface="Arial"/>
              </a:rPr>
              <a:t>G</a:t>
            </a:r>
            <a:r>
              <a:rPr sz="1977" i="1" spc="381" baseline="-11494" dirty="0" err="1">
                <a:latin typeface="Arial"/>
                <a:cs typeface="Arial"/>
              </a:rPr>
              <a:t>j</a:t>
            </a:r>
            <a:r>
              <a:rPr sz="1977" i="1" spc="381" baseline="-11494" dirty="0">
                <a:latin typeface="Arial"/>
                <a:cs typeface="Arial"/>
              </a:rPr>
              <a:t>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a test </a:t>
            </a:r>
            <a:r>
              <a:rPr sz="1864" spc="14" dirty="0">
                <a:latin typeface="Arial"/>
                <a:cs typeface="Arial"/>
              </a:rPr>
              <a:t>query </a:t>
            </a:r>
            <a:r>
              <a:rPr sz="1864" i="1" spc="64" dirty="0">
                <a:latin typeface="Arial"/>
                <a:cs typeface="Arial"/>
              </a:rPr>
              <a:t>q</a:t>
            </a:r>
            <a:r>
              <a:rPr sz="1977" i="1" spc="95" baseline="-11494" dirty="0">
                <a:latin typeface="Arial"/>
                <a:cs typeface="Arial"/>
              </a:rPr>
              <a:t>j </a:t>
            </a:r>
            <a:r>
              <a:rPr sz="1864" dirty="0">
                <a:latin typeface="Arial"/>
                <a:cs typeface="Arial"/>
              </a:rPr>
              <a:t>,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i="1" spc="218" dirty="0" err="1">
                <a:latin typeface="Arial"/>
                <a:cs typeface="Arial"/>
              </a:rPr>
              <a:t>C</a:t>
            </a:r>
            <a:r>
              <a:rPr lang="en-US" sz="1864" i="1" spc="218" dirty="0" err="1">
                <a:latin typeface="Arial"/>
                <a:cs typeface="Arial"/>
              </a:rPr>
              <a:t>G</a:t>
            </a:r>
            <a:r>
              <a:rPr sz="1977" i="1" spc="326" baseline="-11494" dirty="0" err="1">
                <a:latin typeface="Arial"/>
                <a:cs typeface="Arial"/>
              </a:rPr>
              <a:t>j</a:t>
            </a:r>
            <a:r>
              <a:rPr sz="1977" i="1" spc="326" baseline="-1149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associated  </a:t>
            </a:r>
            <a:r>
              <a:rPr sz="1864" dirty="0">
                <a:latin typeface="Arial"/>
                <a:cs typeface="Arial"/>
              </a:rPr>
              <a:t>with it is </a:t>
            </a:r>
            <a:r>
              <a:rPr sz="1864" spc="5" dirty="0">
                <a:latin typeface="Arial"/>
                <a:cs typeface="Arial"/>
              </a:rPr>
              <a:t>defined</a:t>
            </a:r>
            <a:r>
              <a:rPr sz="1864" spc="-41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as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84730" y="4117849"/>
            <a:ext cx="6765058" cy="682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118500"/>
              </a:lnSpc>
            </a:pPr>
            <a:r>
              <a:rPr sz="1864" spc="5" dirty="0">
                <a:latin typeface="Arial"/>
                <a:cs typeface="Arial"/>
              </a:rPr>
              <a:t>where </a:t>
            </a:r>
            <a:r>
              <a:rPr sz="1864" i="1" spc="218" dirty="0" err="1">
                <a:latin typeface="Arial"/>
                <a:cs typeface="Arial"/>
              </a:rPr>
              <a:t>C</a:t>
            </a:r>
            <a:r>
              <a:rPr lang="en-US" sz="1864" i="1" spc="218" dirty="0" err="1">
                <a:latin typeface="Arial"/>
                <a:cs typeface="Arial"/>
              </a:rPr>
              <a:t>G</a:t>
            </a:r>
            <a:r>
              <a:rPr sz="1977" i="1" spc="326" baseline="-11494" dirty="0" err="1">
                <a:latin typeface="Arial"/>
                <a:cs typeface="Arial"/>
              </a:rPr>
              <a:t>j</a:t>
            </a:r>
            <a:r>
              <a:rPr sz="1977" i="1" spc="-326" baseline="-11494" dirty="0">
                <a:latin typeface="Arial"/>
                <a:cs typeface="Arial"/>
              </a:rPr>
              <a:t> </a:t>
            </a:r>
            <a:r>
              <a:rPr sz="1864" spc="-55" dirty="0">
                <a:latin typeface="Tahoma"/>
                <a:cs typeface="Tahoma"/>
              </a:rPr>
              <a:t>[</a:t>
            </a:r>
            <a:r>
              <a:rPr sz="1864" i="1" spc="-55" dirty="0">
                <a:latin typeface="Arial"/>
                <a:cs typeface="Arial"/>
              </a:rPr>
              <a:t>i</a:t>
            </a:r>
            <a:r>
              <a:rPr sz="1864" spc="-55" dirty="0">
                <a:latin typeface="Tahoma"/>
                <a:cs typeface="Tahoma"/>
              </a:rPr>
              <a:t>] </a:t>
            </a:r>
            <a:r>
              <a:rPr sz="1864" spc="-5" dirty="0">
                <a:latin typeface="Arial"/>
                <a:cs typeface="Arial"/>
              </a:rPr>
              <a:t>refers </a:t>
            </a:r>
            <a:r>
              <a:rPr sz="1864" spc="5" dirty="0">
                <a:latin typeface="Arial"/>
                <a:cs typeface="Arial"/>
              </a:rPr>
              <a:t>to the </a:t>
            </a:r>
            <a:r>
              <a:rPr sz="1864" dirty="0">
                <a:latin typeface="Arial"/>
                <a:cs typeface="Arial"/>
              </a:rPr>
              <a:t>cumulated </a:t>
            </a:r>
            <a:r>
              <a:rPr sz="1864" spc="5" dirty="0">
                <a:latin typeface="Arial"/>
                <a:cs typeface="Arial"/>
              </a:rPr>
              <a:t>gain at the </a:t>
            </a:r>
            <a:r>
              <a:rPr sz="1864" i="1" dirty="0" err="1">
                <a:latin typeface="Arial"/>
                <a:cs typeface="Arial"/>
              </a:rPr>
              <a:t>i</a:t>
            </a:r>
            <a:r>
              <a:rPr lang="en-US" sz="1864" dirty="0" err="1">
                <a:latin typeface="Arial"/>
                <a:cs typeface="Arial"/>
              </a:rPr>
              <a:t>-t</a:t>
            </a:r>
            <a:r>
              <a:rPr sz="1864" dirty="0" err="1">
                <a:latin typeface="Arial"/>
                <a:cs typeface="Arial"/>
              </a:rPr>
              <a:t>h</a:t>
            </a:r>
            <a:r>
              <a:rPr sz="186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position of  the </a:t>
            </a:r>
            <a:r>
              <a:rPr sz="1864" dirty="0">
                <a:latin typeface="Arial"/>
                <a:cs typeface="Arial"/>
              </a:rPr>
              <a:t>ranking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14" dirty="0">
                <a:latin typeface="Arial"/>
                <a:cs typeface="Arial"/>
              </a:rPr>
              <a:t>query</a:t>
            </a:r>
            <a:r>
              <a:rPr sz="1864" spc="-50" dirty="0">
                <a:latin typeface="Arial"/>
                <a:cs typeface="Arial"/>
              </a:rPr>
              <a:t> </a:t>
            </a:r>
            <a:r>
              <a:rPr sz="1864" i="1" spc="64" dirty="0">
                <a:latin typeface="Arial"/>
                <a:cs typeface="Arial"/>
              </a:rPr>
              <a:t>q</a:t>
            </a:r>
            <a:r>
              <a:rPr sz="1977" i="1" spc="95" baseline="-11494" dirty="0">
                <a:latin typeface="Arial"/>
                <a:cs typeface="Arial"/>
              </a:rPr>
              <a:t>j</a:t>
            </a:r>
            <a:endParaRPr sz="1977" baseline="-11494" dirty="0">
              <a:latin typeface="Arial"/>
              <a:cs typeface="Arial"/>
            </a:endParaRPr>
          </a:p>
        </p:txBody>
      </p:sp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0596" y="2462110"/>
            <a:ext cx="5065155" cy="139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287504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</a:t>
            </a:r>
            <a:r>
              <a:rPr lang="en-US" dirty="0" err="1"/>
              <a:t>Cranfield</a:t>
            </a:r>
            <a:r>
              <a:rPr lang="en-US" dirty="0"/>
              <a:t> Paradigm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432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725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4021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5902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8336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78818"/>
            <a:ext cx="7279985" cy="31931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53740">
              <a:lnSpc>
                <a:spcPts val="2655"/>
              </a:lnSpc>
            </a:pPr>
            <a:r>
              <a:rPr sz="2318" spc="-27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also introduce </a:t>
            </a:r>
            <a:r>
              <a:rPr sz="2318" spc="5" dirty="0">
                <a:latin typeface="Arial"/>
                <a:cs typeface="Arial"/>
              </a:rPr>
              <a:t>a discount </a:t>
            </a:r>
            <a:r>
              <a:rPr sz="2318" spc="-9" dirty="0">
                <a:latin typeface="Arial"/>
                <a:cs typeface="Arial"/>
              </a:rPr>
              <a:t>factor </a:t>
            </a:r>
            <a:r>
              <a:rPr sz="2318" dirty="0">
                <a:latin typeface="Arial"/>
                <a:cs typeface="Arial"/>
              </a:rPr>
              <a:t>that </a:t>
            </a:r>
            <a:r>
              <a:rPr sz="2318" spc="5" dirty="0">
                <a:latin typeface="Arial"/>
                <a:cs typeface="Arial"/>
              </a:rPr>
              <a:t>reduces </a:t>
            </a:r>
            <a:r>
              <a:rPr sz="2318" dirty="0">
                <a:latin typeface="Arial"/>
                <a:cs typeface="Arial"/>
              </a:rPr>
              <a:t>the  </a:t>
            </a:r>
            <a:r>
              <a:rPr sz="2318" spc="5" dirty="0">
                <a:latin typeface="Arial"/>
                <a:cs typeface="Arial"/>
              </a:rPr>
              <a:t>impact of </a:t>
            </a:r>
            <a:r>
              <a:rPr sz="2318" dirty="0">
                <a:latin typeface="Arial"/>
                <a:cs typeface="Arial"/>
              </a:rPr>
              <a:t>the gain </a:t>
            </a:r>
            <a:r>
              <a:rPr sz="2318" spc="5" dirty="0">
                <a:latin typeface="Arial"/>
                <a:cs typeface="Arial"/>
              </a:rPr>
              <a:t>as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18" dirty="0">
                <a:latin typeface="Arial"/>
                <a:cs typeface="Arial"/>
              </a:rPr>
              <a:t>move </a:t>
            </a:r>
            <a:r>
              <a:rPr sz="2318" spc="5" dirty="0">
                <a:latin typeface="Arial"/>
                <a:cs typeface="Arial"/>
              </a:rPr>
              <a:t>upper </a:t>
            </a:r>
            <a:r>
              <a:rPr sz="2318" dirty="0">
                <a:latin typeface="Arial"/>
                <a:cs typeface="Arial"/>
              </a:rPr>
              <a:t>in the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</a:t>
            </a:r>
            <a:endParaRPr sz="2318">
              <a:latin typeface="Arial"/>
              <a:cs typeface="Arial"/>
            </a:endParaRPr>
          </a:p>
          <a:p>
            <a:pPr marL="11546" marR="163947">
              <a:lnSpc>
                <a:spcPts val="2655"/>
              </a:lnSpc>
              <a:spcBef>
                <a:spcPts val="1173"/>
              </a:spcBef>
            </a:pP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simple </a:t>
            </a:r>
            <a:r>
              <a:rPr sz="2318" spc="5" dirty="0">
                <a:latin typeface="Arial"/>
                <a:cs typeface="Arial"/>
              </a:rPr>
              <a:t>discount </a:t>
            </a:r>
            <a:r>
              <a:rPr sz="2318" spc="-9" dirty="0">
                <a:latin typeface="Arial"/>
                <a:cs typeface="Arial"/>
              </a:rPr>
              <a:t>factor </a:t>
            </a:r>
            <a:r>
              <a:rPr sz="2318" dirty="0">
                <a:latin typeface="Arial"/>
                <a:cs typeface="Arial"/>
              </a:rPr>
              <a:t>is the </a:t>
            </a:r>
            <a:r>
              <a:rPr sz="2318" spc="5" dirty="0">
                <a:latin typeface="Arial"/>
                <a:cs typeface="Arial"/>
              </a:rPr>
              <a:t>logarithm of </a:t>
            </a:r>
            <a:r>
              <a:rPr sz="2318" dirty="0">
                <a:latin typeface="Arial"/>
                <a:cs typeface="Arial"/>
              </a:rPr>
              <a:t>the ranking  position</a:t>
            </a:r>
            <a:endParaRPr sz="2318">
              <a:latin typeface="Arial"/>
              <a:cs typeface="Arial"/>
            </a:endParaRPr>
          </a:p>
          <a:p>
            <a:pPr marL="11546">
              <a:lnSpc>
                <a:spcPts val="2723"/>
              </a:lnSpc>
              <a:spcBef>
                <a:spcPts val="945"/>
              </a:spcBef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consider </a:t>
            </a:r>
            <a:r>
              <a:rPr sz="2318" dirty="0">
                <a:latin typeface="Arial"/>
                <a:cs typeface="Arial"/>
              </a:rPr>
              <a:t>logs in </a:t>
            </a:r>
            <a:r>
              <a:rPr sz="2318" spc="5" dirty="0">
                <a:latin typeface="Arial"/>
                <a:cs typeface="Arial"/>
              </a:rPr>
              <a:t>base 2, </a:t>
            </a:r>
            <a:r>
              <a:rPr sz="2318" dirty="0">
                <a:latin typeface="Arial"/>
                <a:cs typeface="Arial"/>
              </a:rPr>
              <a:t>this </a:t>
            </a:r>
            <a:r>
              <a:rPr sz="2318" spc="5" dirty="0">
                <a:latin typeface="Arial"/>
                <a:cs typeface="Arial"/>
              </a:rPr>
              <a:t>discount </a:t>
            </a:r>
            <a:r>
              <a:rPr sz="2318" spc="-9" dirty="0">
                <a:latin typeface="Arial"/>
                <a:cs typeface="Arial"/>
              </a:rPr>
              <a:t>factor </a:t>
            </a:r>
            <a:r>
              <a:rPr sz="2318" dirty="0">
                <a:latin typeface="Arial"/>
                <a:cs typeface="Arial"/>
              </a:rPr>
              <a:t>will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be</a:t>
            </a:r>
            <a:endParaRPr sz="2318">
              <a:latin typeface="Arial"/>
              <a:cs typeface="Arial"/>
            </a:endParaRPr>
          </a:p>
          <a:p>
            <a:pPr marL="11546">
              <a:lnSpc>
                <a:spcPts val="2723"/>
              </a:lnSpc>
            </a:pPr>
            <a:r>
              <a:rPr sz="2227" spc="36" dirty="0">
                <a:latin typeface="Garamond"/>
                <a:cs typeface="Garamond"/>
              </a:rPr>
              <a:t>log</a:t>
            </a:r>
            <a:r>
              <a:rPr sz="2523" spc="55" baseline="-18018" dirty="0">
                <a:latin typeface="Tahoma"/>
                <a:cs typeface="Tahoma"/>
              </a:rPr>
              <a:t>2 </a:t>
            </a:r>
            <a:r>
              <a:rPr sz="2227" spc="59" dirty="0">
                <a:latin typeface="Garamond"/>
                <a:cs typeface="Garamond"/>
              </a:rPr>
              <a:t>2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position </a:t>
            </a:r>
            <a:r>
              <a:rPr sz="2318" spc="5" dirty="0">
                <a:latin typeface="Arial"/>
                <a:cs typeface="Arial"/>
              </a:rPr>
              <a:t>2, </a:t>
            </a:r>
            <a:r>
              <a:rPr sz="2227" spc="36" dirty="0">
                <a:latin typeface="Garamond"/>
                <a:cs typeface="Garamond"/>
              </a:rPr>
              <a:t>log</a:t>
            </a:r>
            <a:r>
              <a:rPr sz="2523" spc="55" baseline="-18018" dirty="0">
                <a:latin typeface="Tahoma"/>
                <a:cs typeface="Tahoma"/>
              </a:rPr>
              <a:t>2 </a:t>
            </a:r>
            <a:r>
              <a:rPr sz="2227" spc="59" dirty="0">
                <a:latin typeface="Garamond"/>
                <a:cs typeface="Garamond"/>
              </a:rPr>
              <a:t>3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position </a:t>
            </a:r>
            <a:r>
              <a:rPr sz="2318" spc="5" dirty="0">
                <a:latin typeface="Arial"/>
                <a:cs typeface="Arial"/>
              </a:rPr>
              <a:t>3, and so</a:t>
            </a:r>
            <a:r>
              <a:rPr sz="2318" spc="-182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on</a:t>
            </a:r>
            <a:endParaRPr sz="2318">
              <a:latin typeface="Arial"/>
              <a:cs typeface="Arial"/>
            </a:endParaRPr>
          </a:p>
          <a:p>
            <a:pPr marL="11546" marR="38100">
              <a:lnSpc>
                <a:spcPts val="2691"/>
              </a:lnSpc>
              <a:spcBef>
                <a:spcPts val="1209"/>
              </a:spcBef>
            </a:pPr>
            <a:r>
              <a:rPr sz="2318" dirty="0">
                <a:latin typeface="Arial"/>
                <a:cs typeface="Arial"/>
              </a:rPr>
              <a:t>By dividing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gain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the corresponding </a:t>
            </a:r>
            <a:r>
              <a:rPr sz="2318" spc="5" dirty="0">
                <a:latin typeface="Arial"/>
                <a:cs typeface="Arial"/>
              </a:rPr>
              <a:t>discount </a:t>
            </a:r>
            <a:r>
              <a:rPr sz="2318" spc="-27" dirty="0">
                <a:latin typeface="Arial"/>
                <a:cs typeface="Arial"/>
              </a:rPr>
              <a:t>factor, 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obtain the discounted cumulated gain</a:t>
            </a:r>
            <a:r>
              <a:rPr sz="2318" spc="27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(DCG)</a:t>
            </a:r>
            <a:endParaRPr sz="2318">
              <a:latin typeface="Arial"/>
              <a:cs typeface="Arial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97290396"/>
      </p:ext>
    </p:extLst>
  </p:cSld>
  <p:clrMapOvr>
    <a:masterClrMapping/>
  </p:clrMapOvr>
  <p:transition>
    <p:cut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2433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6867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61186"/>
            <a:ext cx="7243042" cy="116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5" dirty="0">
                <a:latin typeface="Arial"/>
                <a:cs typeface="Arial"/>
              </a:rPr>
              <a:t>More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spc="-27" dirty="0">
                <a:latin typeface="Arial"/>
                <a:cs typeface="Arial"/>
              </a:rPr>
              <a:t>formally,</a:t>
            </a:r>
            <a:endParaRPr sz="2318" dirty="0">
              <a:latin typeface="Arial"/>
              <a:cs typeface="Arial"/>
            </a:endParaRPr>
          </a:p>
          <a:p>
            <a:pPr marL="405827">
              <a:spcBef>
                <a:spcPts val="1423"/>
              </a:spcBef>
            </a:pPr>
            <a:r>
              <a:rPr sz="1864" spc="-5" dirty="0">
                <a:latin typeface="Arial"/>
                <a:cs typeface="Arial"/>
              </a:rPr>
              <a:t>Given </a:t>
            </a:r>
            <a:r>
              <a:rPr sz="1864" spc="5" dirty="0">
                <a:latin typeface="Arial"/>
                <a:cs typeface="Arial"/>
              </a:rPr>
              <a:t>the gain </a:t>
            </a:r>
            <a:r>
              <a:rPr sz="1864" spc="-5" dirty="0">
                <a:latin typeface="Arial"/>
                <a:cs typeface="Arial"/>
              </a:rPr>
              <a:t>vector </a:t>
            </a:r>
            <a:r>
              <a:rPr lang="en-US" sz="1864" i="1" spc="255" dirty="0" err="1">
                <a:latin typeface="Arial"/>
                <a:cs typeface="Arial"/>
              </a:rPr>
              <a:t>G</a:t>
            </a:r>
            <a:r>
              <a:rPr sz="1977" i="1" spc="381" baseline="-11494" dirty="0" err="1">
                <a:latin typeface="Arial"/>
                <a:cs typeface="Arial"/>
              </a:rPr>
              <a:t>j</a:t>
            </a:r>
            <a:r>
              <a:rPr sz="1977" i="1" spc="381" baseline="-11494" dirty="0">
                <a:latin typeface="Arial"/>
                <a:cs typeface="Arial"/>
              </a:rPr>
              <a:t>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5" dirty="0">
                <a:latin typeface="Arial"/>
                <a:cs typeface="Arial"/>
              </a:rPr>
              <a:t>a test </a:t>
            </a:r>
            <a:r>
              <a:rPr sz="1864" spc="14" dirty="0">
                <a:latin typeface="Arial"/>
                <a:cs typeface="Arial"/>
              </a:rPr>
              <a:t>query </a:t>
            </a:r>
            <a:r>
              <a:rPr sz="1864" i="1" spc="64" dirty="0">
                <a:latin typeface="Arial"/>
                <a:cs typeface="Arial"/>
              </a:rPr>
              <a:t>q</a:t>
            </a:r>
            <a:r>
              <a:rPr sz="1977" i="1" spc="95" baseline="-11494" dirty="0">
                <a:latin typeface="Arial"/>
                <a:cs typeface="Arial"/>
              </a:rPr>
              <a:t>j </a:t>
            </a:r>
            <a:r>
              <a:rPr sz="1864" dirty="0">
                <a:latin typeface="Arial"/>
                <a:cs typeface="Arial"/>
              </a:rPr>
              <a:t>,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spc="-5" dirty="0">
                <a:latin typeface="Arial"/>
                <a:cs typeface="Arial"/>
              </a:rPr>
              <a:t>vector</a:t>
            </a:r>
            <a:r>
              <a:rPr sz="1864" spc="-205" dirty="0">
                <a:latin typeface="Arial"/>
                <a:cs typeface="Arial"/>
              </a:rPr>
              <a:t> </a:t>
            </a:r>
            <a:r>
              <a:rPr sz="1864" i="1" spc="227" dirty="0" err="1">
                <a:latin typeface="Arial"/>
                <a:cs typeface="Arial"/>
              </a:rPr>
              <a:t>DC</a:t>
            </a:r>
            <a:r>
              <a:rPr lang="en-US" sz="1864" i="1" spc="227" dirty="0" err="1">
                <a:latin typeface="Arial"/>
                <a:cs typeface="Arial"/>
              </a:rPr>
              <a:t>G</a:t>
            </a:r>
            <a:r>
              <a:rPr sz="1977" i="1" spc="341" baseline="-11494" dirty="0" err="1">
                <a:latin typeface="Arial"/>
                <a:cs typeface="Arial"/>
              </a:rPr>
              <a:t>j</a:t>
            </a:r>
            <a:endParaRPr sz="1977" baseline="-11494" dirty="0">
              <a:latin typeface="Arial"/>
              <a:cs typeface="Arial"/>
            </a:endParaRPr>
          </a:p>
          <a:p>
            <a:pPr marL="405827">
              <a:spcBef>
                <a:spcPts val="423"/>
              </a:spcBef>
            </a:pPr>
            <a:r>
              <a:rPr sz="1864" spc="5" dirty="0">
                <a:latin typeface="Arial"/>
                <a:cs typeface="Arial"/>
              </a:rPr>
              <a:t>associated </a:t>
            </a:r>
            <a:r>
              <a:rPr sz="1864" dirty="0">
                <a:latin typeface="Arial"/>
                <a:cs typeface="Arial"/>
              </a:rPr>
              <a:t>with it is </a:t>
            </a:r>
            <a:r>
              <a:rPr sz="1864" spc="5" dirty="0">
                <a:latin typeface="Arial"/>
                <a:cs typeface="Arial"/>
              </a:rPr>
              <a:t>defined</a:t>
            </a:r>
            <a:r>
              <a:rPr sz="1864" spc="-50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as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84730" y="3813049"/>
            <a:ext cx="7025870" cy="682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119000"/>
              </a:lnSpc>
            </a:pPr>
            <a:r>
              <a:rPr sz="1864" spc="5" dirty="0">
                <a:latin typeface="Arial"/>
                <a:cs typeface="Arial"/>
              </a:rPr>
              <a:t>where </a:t>
            </a:r>
            <a:r>
              <a:rPr sz="1864" i="1" spc="227" dirty="0" err="1">
                <a:latin typeface="Arial"/>
                <a:cs typeface="Arial"/>
              </a:rPr>
              <a:t>DC</a:t>
            </a:r>
            <a:r>
              <a:rPr lang="en-US" sz="1864" i="1" spc="227" dirty="0" err="1">
                <a:latin typeface="Arial"/>
                <a:cs typeface="Arial"/>
              </a:rPr>
              <a:t>G</a:t>
            </a:r>
            <a:r>
              <a:rPr sz="1977" i="1" spc="341" baseline="-11494" dirty="0" err="1">
                <a:latin typeface="Arial"/>
                <a:cs typeface="Arial"/>
              </a:rPr>
              <a:t>j</a:t>
            </a:r>
            <a:r>
              <a:rPr sz="1977" i="1" spc="-326" baseline="-11494" dirty="0">
                <a:latin typeface="Arial"/>
                <a:cs typeface="Arial"/>
              </a:rPr>
              <a:t> </a:t>
            </a:r>
            <a:r>
              <a:rPr sz="1864" spc="-55" dirty="0">
                <a:latin typeface="Tahoma"/>
                <a:cs typeface="Tahoma"/>
              </a:rPr>
              <a:t>[</a:t>
            </a:r>
            <a:r>
              <a:rPr sz="1864" i="1" spc="-55" dirty="0">
                <a:latin typeface="Arial"/>
                <a:cs typeface="Arial"/>
              </a:rPr>
              <a:t>i</a:t>
            </a:r>
            <a:r>
              <a:rPr sz="1864" spc="-55" dirty="0">
                <a:latin typeface="Tahoma"/>
                <a:cs typeface="Tahoma"/>
              </a:rPr>
              <a:t>] </a:t>
            </a:r>
            <a:r>
              <a:rPr sz="1864" spc="-5" dirty="0">
                <a:latin typeface="Arial"/>
                <a:cs typeface="Arial"/>
              </a:rPr>
              <a:t>refers </a:t>
            </a:r>
            <a:r>
              <a:rPr sz="1864" spc="5" dirty="0">
                <a:latin typeface="Arial"/>
                <a:cs typeface="Arial"/>
              </a:rPr>
              <a:t>to the discounted </a:t>
            </a:r>
            <a:r>
              <a:rPr sz="1864" dirty="0">
                <a:latin typeface="Arial"/>
                <a:cs typeface="Arial"/>
              </a:rPr>
              <a:t>cumulated </a:t>
            </a:r>
            <a:r>
              <a:rPr sz="1864" spc="5" dirty="0">
                <a:latin typeface="Arial"/>
                <a:cs typeface="Arial"/>
              </a:rPr>
              <a:t>gain at the </a:t>
            </a:r>
            <a:r>
              <a:rPr sz="1864" i="1" dirty="0" err="1">
                <a:latin typeface="Arial"/>
                <a:cs typeface="Arial"/>
              </a:rPr>
              <a:t>i</a:t>
            </a:r>
            <a:r>
              <a:rPr lang="en-US" sz="1864" dirty="0" err="1">
                <a:latin typeface="Arial"/>
                <a:cs typeface="Arial"/>
              </a:rPr>
              <a:t>-</a:t>
            </a:r>
            <a:r>
              <a:rPr sz="1864" dirty="0" err="1">
                <a:latin typeface="Arial"/>
                <a:cs typeface="Arial"/>
              </a:rPr>
              <a:t>th</a:t>
            </a:r>
            <a:r>
              <a:rPr sz="1864" dirty="0">
                <a:latin typeface="Arial"/>
                <a:cs typeface="Arial"/>
              </a:rPr>
              <a:t>  </a:t>
            </a:r>
            <a:r>
              <a:rPr sz="1864" spc="5" dirty="0">
                <a:latin typeface="Arial"/>
                <a:cs typeface="Arial"/>
              </a:rPr>
              <a:t>position of the </a:t>
            </a:r>
            <a:r>
              <a:rPr sz="1864" dirty="0">
                <a:latin typeface="Arial"/>
                <a:cs typeface="Arial"/>
              </a:rPr>
              <a:t>ranking </a:t>
            </a:r>
            <a:r>
              <a:rPr sz="1864" spc="-14" dirty="0">
                <a:latin typeface="Arial"/>
                <a:cs typeface="Arial"/>
              </a:rPr>
              <a:t>for </a:t>
            </a:r>
            <a:r>
              <a:rPr sz="1864" spc="14" dirty="0">
                <a:latin typeface="Arial"/>
                <a:cs typeface="Arial"/>
              </a:rPr>
              <a:t>query</a:t>
            </a:r>
            <a:r>
              <a:rPr sz="1864" spc="-55" dirty="0">
                <a:latin typeface="Arial"/>
                <a:cs typeface="Arial"/>
              </a:rPr>
              <a:t> </a:t>
            </a:r>
            <a:r>
              <a:rPr sz="1864" i="1" spc="64" dirty="0">
                <a:latin typeface="Arial"/>
                <a:cs typeface="Arial"/>
              </a:rPr>
              <a:t>q</a:t>
            </a:r>
            <a:r>
              <a:rPr sz="1977" i="1" spc="95" baseline="-11494" dirty="0">
                <a:latin typeface="Arial"/>
                <a:cs typeface="Arial"/>
              </a:rPr>
              <a:t>j</a:t>
            </a:r>
            <a:endParaRPr sz="1977" baseline="-11494" dirty="0">
              <a:latin typeface="Arial"/>
              <a:cs typeface="Arial"/>
            </a:endParaRPr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2572756"/>
            <a:ext cx="5360096" cy="99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82308"/>
      </p:ext>
    </p:extLst>
  </p:cSld>
  <p:clrMapOvr>
    <a:masterClrMapping/>
  </p:clrMapOvr>
  <p:transition>
    <p:cut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Discounted </a:t>
            </a:r>
            <a:r>
              <a:rPr spc="5" dirty="0"/>
              <a:t>Cumulated</a:t>
            </a:r>
            <a:r>
              <a:rPr spc="-18" dirty="0"/>
              <a:t> </a:t>
            </a:r>
            <a:r>
              <a:rPr spc="14" dirty="0"/>
              <a:t>Gain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0577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67338"/>
            <a:ext cx="7285758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DCG </a:t>
            </a:r>
            <a:r>
              <a:rPr sz="2318" spc="-5" dirty="0">
                <a:latin typeface="Arial"/>
                <a:cs typeface="Arial"/>
              </a:rPr>
              <a:t>vectors </a:t>
            </a:r>
            <a:r>
              <a:rPr sz="2318" dirty="0">
                <a:latin typeface="Arial"/>
                <a:cs typeface="Arial"/>
              </a:rPr>
              <a:t>are 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82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501290"/>
              </p:ext>
            </p:extLst>
          </p:nvPr>
        </p:nvGraphicFramePr>
        <p:xfrm>
          <a:off x="1566372" y="2221972"/>
          <a:ext cx="6568517" cy="664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0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5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02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i="1" spc="130" dirty="0">
                          <a:latin typeface="Century"/>
                          <a:cs typeface="Century"/>
                        </a:rPr>
                        <a:t>DC</a:t>
                      </a:r>
                      <a:r>
                        <a:rPr lang="en-US" sz="1500" i="1" spc="130" dirty="0">
                          <a:latin typeface="Century"/>
                          <a:cs typeface="Century"/>
                        </a:rPr>
                        <a:t>G</a:t>
                      </a:r>
                      <a:r>
                        <a:rPr sz="1600" spc="195" baseline="-11574" dirty="0">
                          <a:latin typeface="PMingLiU"/>
                          <a:cs typeface="PMingLiU"/>
                        </a:rPr>
                        <a:t>1</a:t>
                      </a:r>
                      <a:endParaRPr sz="1600" baseline="-11574" dirty="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(1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spc="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2)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2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00" i="1" spc="130" dirty="0">
                          <a:latin typeface="Century"/>
                          <a:cs typeface="Century"/>
                        </a:rPr>
                        <a:t>DC</a:t>
                      </a:r>
                      <a:r>
                        <a:rPr lang="en-US" sz="1500" i="1" spc="130" dirty="0">
                          <a:latin typeface="Century"/>
                          <a:cs typeface="Century"/>
                        </a:rPr>
                        <a:t>G</a:t>
                      </a:r>
                      <a:r>
                        <a:rPr sz="1600" spc="195" baseline="-11574" dirty="0">
                          <a:latin typeface="PMingLiU"/>
                          <a:cs typeface="PMingLiU"/>
                        </a:rPr>
                        <a:t>2</a:t>
                      </a:r>
                      <a:endParaRPr sz="1600" baseline="-11574" dirty="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spc="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4)</a:t>
                      </a:r>
                      <a:endParaRPr sz="15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824399" y="345624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28336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3414117"/>
            <a:ext cx="7323859" cy="15388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55288">
              <a:lnSpc>
                <a:spcPts val="2691"/>
              </a:lnSpc>
            </a:pPr>
            <a:r>
              <a:rPr sz="2318" dirty="0">
                <a:latin typeface="Arial"/>
                <a:cs typeface="Arial"/>
              </a:rPr>
              <a:t>Discounted cumulated gains are much less </a:t>
            </a:r>
            <a:r>
              <a:rPr sz="2318" spc="-9" dirty="0">
                <a:latin typeface="Arial"/>
                <a:cs typeface="Arial"/>
              </a:rPr>
              <a:t>affected </a:t>
            </a:r>
            <a:r>
              <a:rPr sz="2318" spc="-18" dirty="0">
                <a:latin typeface="Arial"/>
                <a:cs typeface="Arial"/>
              </a:rPr>
              <a:t>by 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documents at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end of </a:t>
            </a:r>
            <a:r>
              <a:rPr sz="2318" dirty="0">
                <a:latin typeface="Arial"/>
                <a:cs typeface="Arial"/>
              </a:rPr>
              <a:t>the</a:t>
            </a:r>
            <a:r>
              <a:rPr sz="2318" spc="-7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64"/>
              </a:lnSpc>
              <a:spcBef>
                <a:spcPts val="1150"/>
              </a:spcBef>
            </a:pPr>
            <a:r>
              <a:rPr sz="2318" dirty="0">
                <a:latin typeface="Arial"/>
                <a:cs typeface="Arial"/>
              </a:rPr>
              <a:t>By adopting logs in higher </a:t>
            </a:r>
            <a:r>
              <a:rPr sz="2318" spc="5" dirty="0">
                <a:latin typeface="Arial"/>
                <a:cs typeface="Arial"/>
              </a:rPr>
              <a:t>bases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discount </a:t>
            </a:r>
            <a:r>
              <a:rPr sz="2318" spc="-9" dirty="0">
                <a:latin typeface="Arial"/>
                <a:cs typeface="Arial"/>
              </a:rPr>
              <a:t>factor</a:t>
            </a:r>
            <a:r>
              <a:rPr sz="2318" spc="-223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can  be</a:t>
            </a:r>
            <a:r>
              <a:rPr sz="2318" spc="-9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accentuated</a:t>
            </a:r>
            <a:endParaRPr sz="2318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571235720"/>
      </p:ext>
    </p:extLst>
  </p:cSld>
  <p:clrMapOvr>
    <a:masterClrMapping/>
  </p:clrMapOvr>
  <p:transition>
    <p:cut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23" dirty="0"/>
              <a:t>DCG</a:t>
            </a:r>
            <a:r>
              <a:rPr spc="-68" dirty="0"/>
              <a:t> </a:t>
            </a:r>
            <a:r>
              <a:rPr spc="23" dirty="0"/>
              <a:t>Curves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511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3331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5795448" y="2228498"/>
            <a:ext cx="443345" cy="0"/>
          </a:xfrm>
          <a:custGeom>
            <a:avLst/>
            <a:gdLst/>
            <a:ahLst/>
            <a:cxnLst/>
            <a:rect l="l" t="t" r="r" b="b"/>
            <a:pathLst>
              <a:path w="487679">
                <a:moveTo>
                  <a:pt x="0" y="0"/>
                </a:moveTo>
                <a:lnTo>
                  <a:pt x="48768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7146266" y="2228498"/>
            <a:ext cx="683491" cy="0"/>
          </a:xfrm>
          <a:custGeom>
            <a:avLst/>
            <a:gdLst/>
            <a:ahLst/>
            <a:cxnLst/>
            <a:rect l="l" t="t" r="r" b="b"/>
            <a:pathLst>
              <a:path w="751840">
                <a:moveTo>
                  <a:pt x="0" y="0"/>
                </a:moveTo>
                <a:lnTo>
                  <a:pt x="751331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56678"/>
            <a:ext cx="6902450" cy="1559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produce CG and DCG curves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spc="5" dirty="0">
                <a:latin typeface="Arial"/>
                <a:cs typeface="Arial"/>
              </a:rPr>
              <a:t>a set of </a:t>
            </a:r>
            <a:r>
              <a:rPr sz="2318" dirty="0">
                <a:latin typeface="Arial"/>
                <a:cs typeface="Arial"/>
              </a:rPr>
              <a:t>test  queries,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need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spc="5" dirty="0">
                <a:latin typeface="Arial"/>
                <a:cs typeface="Arial"/>
              </a:rPr>
              <a:t>them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dirty="0">
                <a:latin typeface="Arial"/>
                <a:cs typeface="Arial"/>
              </a:rPr>
              <a:t>all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queries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1100"/>
              </a:spcBef>
            </a:pPr>
            <a:r>
              <a:rPr sz="2318" spc="-9" dirty="0">
                <a:latin typeface="Arial"/>
                <a:cs typeface="Arial"/>
              </a:rPr>
              <a:t>Given </a:t>
            </a:r>
            <a:r>
              <a:rPr sz="2318" spc="5" dirty="0">
                <a:latin typeface="Arial"/>
                <a:cs typeface="Arial"/>
              </a:rPr>
              <a:t>a set of </a:t>
            </a:r>
            <a:r>
              <a:rPr sz="2227" i="1" spc="-55" dirty="0">
                <a:latin typeface="Georgia"/>
                <a:cs typeface="Georgia"/>
              </a:rPr>
              <a:t>N</a:t>
            </a:r>
            <a:r>
              <a:rPr sz="2523" i="1" spc="-81" baseline="-10510" dirty="0">
                <a:latin typeface="Bookman Old Style"/>
                <a:cs typeface="Bookman Old Style"/>
              </a:rPr>
              <a:t>q  </a:t>
            </a:r>
            <a:r>
              <a:rPr sz="2318" dirty="0">
                <a:latin typeface="Arial"/>
                <a:cs typeface="Arial"/>
              </a:rPr>
              <a:t>queries,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227" i="1" spc="104" dirty="0">
                <a:latin typeface="Georgia"/>
                <a:cs typeface="Georgia"/>
              </a:rPr>
              <a:t>CG</a:t>
            </a:r>
            <a:r>
              <a:rPr sz="2227" spc="104" dirty="0">
                <a:latin typeface="Garamond"/>
                <a:cs typeface="Garamond"/>
              </a:rPr>
              <a:t>[</a:t>
            </a:r>
            <a:r>
              <a:rPr sz="2227" i="1" spc="104" dirty="0">
                <a:latin typeface="Georgia"/>
                <a:cs typeface="Georgia"/>
              </a:rPr>
              <a:t>i</a:t>
            </a:r>
            <a:r>
              <a:rPr sz="2227" spc="104" dirty="0">
                <a:latin typeface="Garamond"/>
                <a:cs typeface="Garamond"/>
              </a:rPr>
              <a:t>]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150" dirty="0">
                <a:latin typeface="Arial"/>
                <a:cs typeface="Arial"/>
              </a:rPr>
              <a:t> </a:t>
            </a:r>
            <a:r>
              <a:rPr sz="2227" i="1" spc="123" dirty="0">
                <a:latin typeface="Georgia"/>
                <a:cs typeface="Georgia"/>
              </a:rPr>
              <a:t>DCG</a:t>
            </a:r>
            <a:r>
              <a:rPr sz="2227" spc="123" dirty="0">
                <a:latin typeface="Garamond"/>
                <a:cs typeface="Garamond"/>
              </a:rPr>
              <a:t>[</a:t>
            </a:r>
            <a:r>
              <a:rPr sz="2227" i="1" spc="123" dirty="0">
                <a:latin typeface="Georgia"/>
                <a:cs typeface="Georgia"/>
              </a:rPr>
              <a:t>i</a:t>
            </a:r>
            <a:r>
              <a:rPr sz="2227" spc="123" dirty="0">
                <a:latin typeface="Garamond"/>
                <a:cs typeface="Garamond"/>
              </a:rPr>
              <a:t>]</a:t>
            </a:r>
            <a:endParaRPr sz="2227">
              <a:latin typeface="Garamond"/>
              <a:cs typeface="Garamond"/>
            </a:endParaRPr>
          </a:p>
          <a:p>
            <a:pPr marL="11546">
              <a:spcBef>
                <a:spcPts val="55"/>
              </a:spcBef>
            </a:pP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dirty="0">
                <a:latin typeface="Arial"/>
                <a:cs typeface="Arial"/>
              </a:rPr>
              <a:t>all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computed as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4399" y="402055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 txBox="1"/>
          <p:nvPr/>
        </p:nvSpPr>
        <p:spPr>
          <a:xfrm>
            <a:off x="1189874" y="3981191"/>
            <a:ext cx="7001741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64"/>
              </a:lnSpc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spc="5" dirty="0">
                <a:latin typeface="Arial"/>
                <a:cs typeface="Arial"/>
              </a:rPr>
              <a:t>these  </a:t>
            </a:r>
            <a:r>
              <a:rPr sz="2318" spc="-14" dirty="0">
                <a:latin typeface="Arial"/>
                <a:cs typeface="Arial"/>
              </a:rPr>
              <a:t>averages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08111" y="4876795"/>
            <a:ext cx="317268" cy="9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1636314" y="5216232"/>
            <a:ext cx="489065" cy="9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graphicFrame>
        <p:nvGraphicFramePr>
          <p:cNvPr id="21" name="objec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811971"/>
              </p:ext>
            </p:extLst>
          </p:nvPr>
        </p:nvGraphicFramePr>
        <p:xfrm>
          <a:off x="1616248" y="4876800"/>
          <a:ext cx="6468753" cy="6496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5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826"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i="1" spc="114" dirty="0">
                          <a:latin typeface="Century"/>
                          <a:cs typeface="Century"/>
                        </a:rPr>
                        <a:t>C</a:t>
                      </a:r>
                      <a:r>
                        <a:rPr lang="en-US" sz="1500" i="1" spc="114" dirty="0">
                          <a:latin typeface="Century"/>
                          <a:cs typeface="Century"/>
                        </a:rPr>
                        <a:t>G</a:t>
                      </a:r>
                      <a:endParaRPr sz="1500" i="1" dirty="0">
                        <a:latin typeface="Century"/>
                        <a:cs typeface="Centur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0)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26"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500" i="1" spc="45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500" i="1" spc="114" dirty="0">
                          <a:latin typeface="Century"/>
                          <a:cs typeface="Century"/>
                        </a:rPr>
                        <a:t>C</a:t>
                      </a:r>
                      <a:r>
                        <a:rPr lang="en-US" sz="1500" i="1" spc="114" dirty="0">
                          <a:latin typeface="Century"/>
                          <a:cs typeface="Century"/>
                        </a:rPr>
                        <a:t>G</a:t>
                      </a:r>
                      <a:endParaRPr sz="1500" i="1" dirty="0">
                        <a:latin typeface="Century"/>
                        <a:cs typeface="Centur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spc="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3)</a:t>
                      </a:r>
                      <a:endParaRPr sz="15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3048000"/>
            <a:ext cx="7160608" cy="73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314423"/>
      </p:ext>
    </p:extLst>
  </p:cSld>
  <p:clrMapOvr>
    <a:masterClrMapping/>
  </p:clrMapOvr>
  <p:transition>
    <p:cut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23" dirty="0"/>
              <a:t>DCG</a:t>
            </a:r>
            <a:r>
              <a:rPr spc="-68" dirty="0"/>
              <a:t> </a:t>
            </a:r>
            <a:r>
              <a:rPr spc="23" dirty="0"/>
              <a:t>Curves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629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45091"/>
            <a:ext cx="729499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Then,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spc="5" dirty="0">
                <a:latin typeface="Arial"/>
                <a:cs typeface="Arial"/>
              </a:rPr>
              <a:t>curves can be </a:t>
            </a:r>
            <a:r>
              <a:rPr sz="2318" spc="-9" dirty="0">
                <a:latin typeface="Arial"/>
                <a:cs typeface="Arial"/>
              </a:rPr>
              <a:t>drawn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5" dirty="0">
                <a:latin typeface="Arial"/>
                <a:cs typeface="Arial"/>
              </a:rPr>
              <a:t>varying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rank  </a:t>
            </a:r>
            <a:r>
              <a:rPr sz="2318" dirty="0">
                <a:latin typeface="Arial"/>
                <a:cs typeface="Arial"/>
              </a:rPr>
              <a:t>positions from </a:t>
            </a:r>
            <a:r>
              <a:rPr sz="2318" spc="5" dirty="0">
                <a:latin typeface="Arial"/>
                <a:cs typeface="Arial"/>
              </a:rPr>
              <a:t>1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pre-established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threshold</a:t>
            </a:r>
            <a:endParaRPr sz="2318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81770" y="2244436"/>
            <a:ext cx="5411932" cy="3470564"/>
          </a:xfrm>
          <a:custGeom>
            <a:avLst/>
            <a:gdLst/>
            <a:ahLst/>
            <a:cxnLst/>
            <a:rect l="l" t="t" r="r" b="b"/>
            <a:pathLst>
              <a:path w="5953125" h="3817620">
                <a:moveTo>
                  <a:pt x="0" y="0"/>
                </a:moveTo>
                <a:lnTo>
                  <a:pt x="0" y="3817607"/>
                </a:lnTo>
                <a:lnTo>
                  <a:pt x="5952947" y="3817607"/>
                </a:lnTo>
                <a:lnTo>
                  <a:pt x="595294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2157545" y="2437834"/>
            <a:ext cx="4022436" cy="2901373"/>
          </a:xfrm>
          <a:custGeom>
            <a:avLst/>
            <a:gdLst/>
            <a:ahLst/>
            <a:cxnLst/>
            <a:rect l="l" t="t" r="r" b="b"/>
            <a:pathLst>
              <a:path w="4424680" h="3191510">
                <a:moveTo>
                  <a:pt x="0" y="0"/>
                </a:moveTo>
                <a:lnTo>
                  <a:pt x="0" y="3191192"/>
                </a:lnTo>
                <a:lnTo>
                  <a:pt x="4424337" y="3191192"/>
                </a:lnTo>
                <a:lnTo>
                  <a:pt x="4424337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2157545" y="5016581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3948341" y="4694231"/>
            <a:ext cx="2231736" cy="0"/>
          </a:xfrm>
          <a:custGeom>
            <a:avLst/>
            <a:gdLst/>
            <a:ahLst/>
            <a:cxnLst/>
            <a:rect l="l" t="t" r="r" b="b"/>
            <a:pathLst>
              <a:path w="2454909">
                <a:moveTo>
                  <a:pt x="2454459" y="0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3679713" y="4694231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123" y="0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2157544" y="4694231"/>
            <a:ext cx="1425864" cy="0"/>
          </a:xfrm>
          <a:custGeom>
            <a:avLst/>
            <a:gdLst/>
            <a:ahLst/>
            <a:cxnLst/>
            <a:rect l="l" t="t" r="r" b="b"/>
            <a:pathLst>
              <a:path w="1568450">
                <a:moveTo>
                  <a:pt x="1568018" y="0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2157545" y="4371893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2157545" y="4049544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2157545" y="3727207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2157545" y="3404870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2157545" y="3082521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2157545" y="2760182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2157545" y="2437845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2157545" y="2437834"/>
            <a:ext cx="4022436" cy="2901373"/>
          </a:xfrm>
          <a:custGeom>
            <a:avLst/>
            <a:gdLst/>
            <a:ahLst/>
            <a:cxnLst/>
            <a:rect l="l" t="t" r="r" b="b"/>
            <a:pathLst>
              <a:path w="4424680" h="3191510">
                <a:moveTo>
                  <a:pt x="0" y="0"/>
                </a:moveTo>
                <a:lnTo>
                  <a:pt x="0" y="3191192"/>
                </a:lnTo>
                <a:lnTo>
                  <a:pt x="4424337" y="3191192"/>
                </a:lnTo>
                <a:lnTo>
                  <a:pt x="442433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C1C1C1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2157545" y="2437845"/>
            <a:ext cx="0" cy="2901373"/>
          </a:xfrm>
          <a:custGeom>
            <a:avLst/>
            <a:gdLst/>
            <a:ahLst/>
            <a:cxnLst/>
            <a:rect l="l" t="t" r="r" b="b"/>
            <a:pathLst>
              <a:path h="3191510">
                <a:moveTo>
                  <a:pt x="0" y="0"/>
                </a:moveTo>
                <a:lnTo>
                  <a:pt x="0" y="3191179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2118152" y="5338918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2118152" y="5016581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2118152" y="4694231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2118152" y="4371893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2118152" y="4049544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2118152" y="3727207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2118152" y="3404870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2118152" y="3082521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2118152" y="2760182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2118152" y="2437845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43332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2157545" y="5338918"/>
            <a:ext cx="4022436" cy="0"/>
          </a:xfrm>
          <a:custGeom>
            <a:avLst/>
            <a:gdLst/>
            <a:ahLst/>
            <a:cxnLst/>
            <a:rect l="l" t="t" r="r" b="b"/>
            <a:pathLst>
              <a:path w="4424680">
                <a:moveTo>
                  <a:pt x="0" y="0"/>
                </a:moveTo>
                <a:lnTo>
                  <a:pt x="4424337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2157545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2426173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2694789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2963406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3228444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3497060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3765676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4034305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4302921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4571537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4840155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5108771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5373808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5642425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5911053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6179670" y="5338918"/>
            <a:ext cx="0" cy="39832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43345"/>
                </a:moveTo>
                <a:lnTo>
                  <a:pt x="0" y="0"/>
                </a:lnTo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2336631" y="5161626"/>
            <a:ext cx="172027" cy="32327"/>
          </a:xfrm>
          <a:custGeom>
            <a:avLst/>
            <a:gdLst/>
            <a:ahLst/>
            <a:cxnLst/>
            <a:rect l="l" t="t" r="r" b="b"/>
            <a:pathLst>
              <a:path w="189230" h="35560">
                <a:moveTo>
                  <a:pt x="0" y="0"/>
                </a:moveTo>
                <a:lnTo>
                  <a:pt x="0" y="35457"/>
                </a:lnTo>
                <a:lnTo>
                  <a:pt x="189110" y="35457"/>
                </a:lnTo>
                <a:lnTo>
                  <a:pt x="18911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2558692" y="4694231"/>
            <a:ext cx="269009" cy="483755"/>
          </a:xfrm>
          <a:custGeom>
            <a:avLst/>
            <a:gdLst/>
            <a:ahLst/>
            <a:cxnLst/>
            <a:rect l="l" t="t" r="r" b="b"/>
            <a:pathLst>
              <a:path w="295910" h="532129">
                <a:moveTo>
                  <a:pt x="0" y="531863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2827308" y="4694231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3095925" y="4694231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3364541" y="4210719"/>
            <a:ext cx="269009" cy="483755"/>
          </a:xfrm>
          <a:custGeom>
            <a:avLst/>
            <a:gdLst/>
            <a:ahLst/>
            <a:cxnLst/>
            <a:rect l="l" t="t" r="r" b="b"/>
            <a:pathLst>
              <a:path w="295910" h="532129">
                <a:moveTo>
                  <a:pt x="0" y="531863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3633158" y="4210719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90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3901786" y="4049544"/>
            <a:ext cx="269009" cy="161636"/>
          </a:xfrm>
          <a:custGeom>
            <a:avLst/>
            <a:gdLst/>
            <a:ahLst/>
            <a:cxnLst/>
            <a:rect l="l" t="t" r="r" b="b"/>
            <a:pathLst>
              <a:path w="295910" h="177800">
                <a:moveTo>
                  <a:pt x="0" y="177292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4170403" y="4049544"/>
            <a:ext cx="265545" cy="0"/>
          </a:xfrm>
          <a:custGeom>
            <a:avLst/>
            <a:gdLst/>
            <a:ahLst/>
            <a:cxnLst/>
            <a:rect l="l" t="t" r="r" b="b"/>
            <a:pathLst>
              <a:path w="292100">
                <a:moveTo>
                  <a:pt x="0" y="0"/>
                </a:moveTo>
                <a:lnTo>
                  <a:pt x="291541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4435440" y="3727208"/>
            <a:ext cx="269009" cy="322695"/>
          </a:xfrm>
          <a:custGeom>
            <a:avLst/>
            <a:gdLst/>
            <a:ahLst/>
            <a:cxnLst/>
            <a:rect l="l" t="t" r="r" b="b"/>
            <a:pathLst>
              <a:path w="295910" h="354964">
                <a:moveTo>
                  <a:pt x="0" y="354571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4704056" y="3727207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4972673" y="3727207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5241290" y="3727207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5509917" y="3727207"/>
            <a:ext cx="269009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5778535" y="2760182"/>
            <a:ext cx="269009" cy="967509"/>
          </a:xfrm>
          <a:custGeom>
            <a:avLst/>
            <a:gdLst/>
            <a:ahLst/>
            <a:cxnLst/>
            <a:rect l="l" t="t" r="r" b="b"/>
            <a:pathLst>
              <a:path w="295910" h="1064260">
                <a:moveTo>
                  <a:pt x="0" y="1063726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2336631" y="5161626"/>
            <a:ext cx="172027" cy="32327"/>
          </a:xfrm>
          <a:custGeom>
            <a:avLst/>
            <a:gdLst/>
            <a:ahLst/>
            <a:cxnLst/>
            <a:rect l="l" t="t" r="r" b="b"/>
            <a:pathLst>
              <a:path w="189230" h="35560">
                <a:moveTo>
                  <a:pt x="0" y="0"/>
                </a:moveTo>
                <a:lnTo>
                  <a:pt x="0" y="35457"/>
                </a:lnTo>
                <a:lnTo>
                  <a:pt x="189110" y="35457"/>
                </a:lnTo>
                <a:lnTo>
                  <a:pt x="1891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2558692" y="4873312"/>
            <a:ext cx="269009" cy="304800"/>
          </a:xfrm>
          <a:custGeom>
            <a:avLst/>
            <a:gdLst/>
            <a:ahLst/>
            <a:cxnLst/>
            <a:rect l="l" t="t" r="r" b="b"/>
            <a:pathLst>
              <a:path w="295910" h="335279">
                <a:moveTo>
                  <a:pt x="0" y="334873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2873864" y="4873312"/>
            <a:ext cx="172027" cy="0"/>
          </a:xfrm>
          <a:custGeom>
            <a:avLst/>
            <a:gdLst/>
            <a:ahLst/>
            <a:cxnLst/>
            <a:rect l="l" t="t" r="r" b="b"/>
            <a:pathLst>
              <a:path w="189230">
                <a:moveTo>
                  <a:pt x="189123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3142492" y="4873312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098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3364541" y="4687073"/>
            <a:ext cx="269009" cy="186458"/>
          </a:xfrm>
          <a:custGeom>
            <a:avLst/>
            <a:gdLst/>
            <a:ahLst/>
            <a:cxnLst/>
            <a:rect l="l" t="t" r="r" b="b"/>
            <a:pathLst>
              <a:path w="295910" h="205104">
                <a:moveTo>
                  <a:pt x="0" y="204863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3679713" y="4687073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123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3901786" y="4633352"/>
            <a:ext cx="269009" cy="54264"/>
          </a:xfrm>
          <a:custGeom>
            <a:avLst/>
            <a:gdLst/>
            <a:ahLst/>
            <a:cxnLst/>
            <a:rect l="l" t="t" r="r" b="b"/>
            <a:pathLst>
              <a:path w="295910" h="59689">
                <a:moveTo>
                  <a:pt x="0" y="59093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4216957" y="4633352"/>
            <a:ext cx="168564" cy="0"/>
          </a:xfrm>
          <a:custGeom>
            <a:avLst/>
            <a:gdLst/>
            <a:ahLst/>
            <a:cxnLst/>
            <a:rect l="l" t="t" r="r" b="b"/>
            <a:pathLst>
              <a:path w="185420">
                <a:moveTo>
                  <a:pt x="185174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4435440" y="4536647"/>
            <a:ext cx="269009" cy="96982"/>
          </a:xfrm>
          <a:custGeom>
            <a:avLst/>
            <a:gdLst/>
            <a:ahLst/>
            <a:cxnLst/>
            <a:rect l="l" t="t" r="r" b="b"/>
            <a:pathLst>
              <a:path w="295910" h="106679">
                <a:moveTo>
                  <a:pt x="0" y="106375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4750626" y="4536647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096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5019237" y="4536647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101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5287858" y="4536647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096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5556475" y="4536647"/>
            <a:ext cx="172027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9109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5778535" y="4285938"/>
            <a:ext cx="269009" cy="251114"/>
          </a:xfrm>
          <a:custGeom>
            <a:avLst/>
            <a:gdLst/>
            <a:ahLst/>
            <a:cxnLst/>
            <a:rect l="l" t="t" r="r" b="b"/>
            <a:pathLst>
              <a:path w="295910" h="276225">
                <a:moveTo>
                  <a:pt x="0" y="275780"/>
                </a:moveTo>
                <a:lnTo>
                  <a:pt x="295478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2239922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75" y="51219"/>
                </a:moveTo>
                <a:lnTo>
                  <a:pt x="102189" y="31584"/>
                </a:lnTo>
                <a:lnTo>
                  <a:pt x="90617" y="15270"/>
                </a:lnTo>
                <a:lnTo>
                  <a:pt x="73135" y="4125"/>
                </a:lnTo>
                <a:lnTo>
                  <a:pt x="51219" y="0"/>
                </a:lnTo>
                <a:lnTo>
                  <a:pt x="31584" y="4125"/>
                </a:lnTo>
                <a:lnTo>
                  <a:pt x="15270" y="15270"/>
                </a:lnTo>
                <a:lnTo>
                  <a:pt x="4125" y="31584"/>
                </a:lnTo>
                <a:lnTo>
                  <a:pt x="0" y="51219"/>
                </a:lnTo>
                <a:lnTo>
                  <a:pt x="4125" y="71474"/>
                </a:lnTo>
                <a:lnTo>
                  <a:pt x="15270" y="89141"/>
                </a:lnTo>
                <a:lnTo>
                  <a:pt x="31584" y="101636"/>
                </a:lnTo>
                <a:lnTo>
                  <a:pt x="51219" y="106375"/>
                </a:lnTo>
                <a:lnTo>
                  <a:pt x="73135" y="101636"/>
                </a:lnTo>
                <a:lnTo>
                  <a:pt x="90617" y="89141"/>
                </a:lnTo>
                <a:lnTo>
                  <a:pt x="102189" y="71474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2239922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75" y="51219"/>
                </a:moveTo>
                <a:lnTo>
                  <a:pt x="102189" y="31584"/>
                </a:lnTo>
                <a:lnTo>
                  <a:pt x="90617" y="15270"/>
                </a:lnTo>
                <a:lnTo>
                  <a:pt x="73135" y="4125"/>
                </a:lnTo>
                <a:lnTo>
                  <a:pt x="51219" y="0"/>
                </a:lnTo>
                <a:lnTo>
                  <a:pt x="31584" y="4125"/>
                </a:lnTo>
                <a:lnTo>
                  <a:pt x="15270" y="15270"/>
                </a:lnTo>
                <a:lnTo>
                  <a:pt x="4125" y="31584"/>
                </a:lnTo>
                <a:lnTo>
                  <a:pt x="0" y="51219"/>
                </a:lnTo>
                <a:lnTo>
                  <a:pt x="4125" y="71474"/>
                </a:lnTo>
                <a:lnTo>
                  <a:pt x="15270" y="89141"/>
                </a:lnTo>
                <a:lnTo>
                  <a:pt x="31584" y="101636"/>
                </a:lnTo>
                <a:lnTo>
                  <a:pt x="51219" y="106375"/>
                </a:lnTo>
                <a:lnTo>
                  <a:pt x="73135" y="101636"/>
                </a:lnTo>
                <a:lnTo>
                  <a:pt x="90617" y="89141"/>
                </a:lnTo>
                <a:lnTo>
                  <a:pt x="102189" y="71474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2508538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87" y="51219"/>
                </a:moveTo>
                <a:lnTo>
                  <a:pt x="102200" y="31584"/>
                </a:lnTo>
                <a:lnTo>
                  <a:pt x="90624" y="15270"/>
                </a:lnTo>
                <a:lnTo>
                  <a:pt x="73137" y="4125"/>
                </a:lnTo>
                <a:lnTo>
                  <a:pt x="51219" y="0"/>
                </a:lnTo>
                <a:lnTo>
                  <a:pt x="31584" y="4125"/>
                </a:lnTo>
                <a:lnTo>
                  <a:pt x="15270" y="15270"/>
                </a:lnTo>
                <a:lnTo>
                  <a:pt x="4125" y="31584"/>
                </a:lnTo>
                <a:lnTo>
                  <a:pt x="0" y="51219"/>
                </a:lnTo>
                <a:lnTo>
                  <a:pt x="4125" y="71474"/>
                </a:lnTo>
                <a:lnTo>
                  <a:pt x="15270" y="89141"/>
                </a:lnTo>
                <a:lnTo>
                  <a:pt x="31584" y="101636"/>
                </a:lnTo>
                <a:lnTo>
                  <a:pt x="51219" y="106375"/>
                </a:lnTo>
                <a:lnTo>
                  <a:pt x="73137" y="101636"/>
                </a:lnTo>
                <a:lnTo>
                  <a:pt x="90624" y="89141"/>
                </a:lnTo>
                <a:lnTo>
                  <a:pt x="102200" y="71474"/>
                </a:lnTo>
                <a:lnTo>
                  <a:pt x="106387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2508538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87" y="51219"/>
                </a:moveTo>
                <a:lnTo>
                  <a:pt x="102200" y="31584"/>
                </a:lnTo>
                <a:lnTo>
                  <a:pt x="90624" y="15270"/>
                </a:lnTo>
                <a:lnTo>
                  <a:pt x="73137" y="4125"/>
                </a:lnTo>
                <a:lnTo>
                  <a:pt x="51219" y="0"/>
                </a:lnTo>
                <a:lnTo>
                  <a:pt x="31584" y="4125"/>
                </a:lnTo>
                <a:lnTo>
                  <a:pt x="15270" y="15270"/>
                </a:lnTo>
                <a:lnTo>
                  <a:pt x="4125" y="31584"/>
                </a:lnTo>
                <a:lnTo>
                  <a:pt x="0" y="51219"/>
                </a:lnTo>
                <a:lnTo>
                  <a:pt x="4125" y="71474"/>
                </a:lnTo>
                <a:lnTo>
                  <a:pt x="15270" y="89141"/>
                </a:lnTo>
                <a:lnTo>
                  <a:pt x="31584" y="101636"/>
                </a:lnTo>
                <a:lnTo>
                  <a:pt x="51219" y="106375"/>
                </a:lnTo>
                <a:lnTo>
                  <a:pt x="73137" y="101636"/>
                </a:lnTo>
                <a:lnTo>
                  <a:pt x="90624" y="89141"/>
                </a:lnTo>
                <a:lnTo>
                  <a:pt x="102200" y="71474"/>
                </a:lnTo>
                <a:lnTo>
                  <a:pt x="106387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2777166" y="464409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75" y="51219"/>
                </a:moveTo>
                <a:lnTo>
                  <a:pt x="102187" y="31578"/>
                </a:lnTo>
                <a:lnTo>
                  <a:pt x="90612" y="15265"/>
                </a:lnTo>
                <a:lnTo>
                  <a:pt x="73129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29" y="101634"/>
                </a:lnTo>
                <a:lnTo>
                  <a:pt x="90612" y="89136"/>
                </a:lnTo>
                <a:lnTo>
                  <a:pt x="102187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2777166" y="464409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75" y="51219"/>
                </a:moveTo>
                <a:lnTo>
                  <a:pt x="102187" y="31578"/>
                </a:lnTo>
                <a:lnTo>
                  <a:pt x="90612" y="15265"/>
                </a:lnTo>
                <a:lnTo>
                  <a:pt x="73129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29" y="101634"/>
                </a:lnTo>
                <a:lnTo>
                  <a:pt x="90612" y="89136"/>
                </a:lnTo>
                <a:lnTo>
                  <a:pt x="102187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3045783" y="464409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51219" y="106375"/>
                </a:move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close/>
              </a:path>
              <a:path w="106680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2" name="object 82"/>
          <p:cNvSpPr/>
          <p:nvPr/>
        </p:nvSpPr>
        <p:spPr>
          <a:xfrm>
            <a:off x="3045783" y="464409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object 83"/>
          <p:cNvSpPr/>
          <p:nvPr/>
        </p:nvSpPr>
        <p:spPr>
          <a:xfrm>
            <a:off x="3314399" y="464409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84" y="4123"/>
                </a:lnTo>
                <a:lnTo>
                  <a:pt x="15270" y="15265"/>
                </a:lnTo>
                <a:lnTo>
                  <a:pt x="4125" y="31578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4" name="object 84"/>
          <p:cNvSpPr/>
          <p:nvPr/>
        </p:nvSpPr>
        <p:spPr>
          <a:xfrm>
            <a:off x="3314399" y="464409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84" y="4123"/>
                </a:lnTo>
                <a:lnTo>
                  <a:pt x="15270" y="15265"/>
                </a:lnTo>
                <a:lnTo>
                  <a:pt x="4125" y="31578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5" name="object 85"/>
          <p:cNvSpPr/>
          <p:nvPr/>
        </p:nvSpPr>
        <p:spPr>
          <a:xfrm>
            <a:off x="3583015" y="4160577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84"/>
                </a:lnTo>
                <a:lnTo>
                  <a:pt x="90617" y="15270"/>
                </a:lnTo>
                <a:lnTo>
                  <a:pt x="73135" y="4125"/>
                </a:lnTo>
                <a:lnTo>
                  <a:pt x="51219" y="0"/>
                </a:lnTo>
                <a:lnTo>
                  <a:pt x="31584" y="4125"/>
                </a:lnTo>
                <a:lnTo>
                  <a:pt x="15270" y="15270"/>
                </a:lnTo>
                <a:lnTo>
                  <a:pt x="4125" y="31584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6" name="object 86"/>
          <p:cNvSpPr/>
          <p:nvPr/>
        </p:nvSpPr>
        <p:spPr>
          <a:xfrm>
            <a:off x="3583015" y="4160577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84"/>
                </a:lnTo>
                <a:lnTo>
                  <a:pt x="90617" y="15270"/>
                </a:lnTo>
                <a:lnTo>
                  <a:pt x="73135" y="4125"/>
                </a:lnTo>
                <a:lnTo>
                  <a:pt x="51219" y="0"/>
                </a:lnTo>
                <a:lnTo>
                  <a:pt x="31584" y="4125"/>
                </a:lnTo>
                <a:lnTo>
                  <a:pt x="15270" y="15270"/>
                </a:lnTo>
                <a:lnTo>
                  <a:pt x="4125" y="31584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7" name="object 87"/>
          <p:cNvSpPr/>
          <p:nvPr/>
        </p:nvSpPr>
        <p:spPr>
          <a:xfrm>
            <a:off x="3851644" y="4160577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51206" y="106375"/>
                </a:moveTo>
                <a:lnTo>
                  <a:pt x="51206" y="0"/>
                </a:lnTo>
                <a:lnTo>
                  <a:pt x="31573" y="4125"/>
                </a:lnTo>
                <a:lnTo>
                  <a:pt x="15263" y="15270"/>
                </a:lnTo>
                <a:lnTo>
                  <a:pt x="4123" y="31584"/>
                </a:lnTo>
                <a:lnTo>
                  <a:pt x="0" y="51219"/>
                </a:lnTo>
                <a:lnTo>
                  <a:pt x="4123" y="71469"/>
                </a:lnTo>
                <a:lnTo>
                  <a:pt x="15263" y="89136"/>
                </a:lnTo>
                <a:lnTo>
                  <a:pt x="31573" y="101634"/>
                </a:lnTo>
                <a:lnTo>
                  <a:pt x="51206" y="106375"/>
                </a:lnTo>
                <a:close/>
              </a:path>
              <a:path w="106679" h="106679">
                <a:moveTo>
                  <a:pt x="106362" y="51219"/>
                </a:moveTo>
                <a:lnTo>
                  <a:pt x="102177" y="31584"/>
                </a:lnTo>
                <a:lnTo>
                  <a:pt x="90604" y="15270"/>
                </a:lnTo>
                <a:lnTo>
                  <a:pt x="90604" y="89136"/>
                </a:lnTo>
                <a:lnTo>
                  <a:pt x="102177" y="71469"/>
                </a:lnTo>
                <a:lnTo>
                  <a:pt x="106362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8" name="object 88"/>
          <p:cNvSpPr/>
          <p:nvPr/>
        </p:nvSpPr>
        <p:spPr>
          <a:xfrm>
            <a:off x="3851644" y="4160577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62" y="51219"/>
                </a:moveTo>
                <a:lnTo>
                  <a:pt x="102177" y="31584"/>
                </a:lnTo>
                <a:lnTo>
                  <a:pt x="90604" y="15270"/>
                </a:lnTo>
                <a:lnTo>
                  <a:pt x="73122" y="4125"/>
                </a:lnTo>
                <a:lnTo>
                  <a:pt x="51206" y="0"/>
                </a:lnTo>
                <a:lnTo>
                  <a:pt x="31573" y="4125"/>
                </a:lnTo>
                <a:lnTo>
                  <a:pt x="15263" y="15270"/>
                </a:lnTo>
                <a:lnTo>
                  <a:pt x="4123" y="31584"/>
                </a:lnTo>
                <a:lnTo>
                  <a:pt x="0" y="51219"/>
                </a:lnTo>
                <a:lnTo>
                  <a:pt x="4123" y="71469"/>
                </a:lnTo>
                <a:lnTo>
                  <a:pt x="15263" y="89136"/>
                </a:lnTo>
                <a:lnTo>
                  <a:pt x="31573" y="101634"/>
                </a:lnTo>
                <a:lnTo>
                  <a:pt x="51206" y="106375"/>
                </a:lnTo>
                <a:lnTo>
                  <a:pt x="73122" y="101634"/>
                </a:lnTo>
                <a:lnTo>
                  <a:pt x="90604" y="89136"/>
                </a:lnTo>
                <a:lnTo>
                  <a:pt x="102177" y="71469"/>
                </a:lnTo>
                <a:lnTo>
                  <a:pt x="106362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9" name="object 89"/>
          <p:cNvSpPr/>
          <p:nvPr/>
        </p:nvSpPr>
        <p:spPr>
          <a:xfrm>
            <a:off x="4120261" y="3999402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62" y="51219"/>
                </a:moveTo>
                <a:lnTo>
                  <a:pt x="102177" y="31584"/>
                </a:lnTo>
                <a:lnTo>
                  <a:pt x="90604" y="15270"/>
                </a:lnTo>
                <a:lnTo>
                  <a:pt x="73122" y="4125"/>
                </a:lnTo>
                <a:lnTo>
                  <a:pt x="51206" y="0"/>
                </a:lnTo>
                <a:lnTo>
                  <a:pt x="31573" y="4125"/>
                </a:lnTo>
                <a:lnTo>
                  <a:pt x="15263" y="15270"/>
                </a:lnTo>
                <a:lnTo>
                  <a:pt x="4123" y="31584"/>
                </a:lnTo>
                <a:lnTo>
                  <a:pt x="0" y="51219"/>
                </a:lnTo>
                <a:lnTo>
                  <a:pt x="4123" y="71474"/>
                </a:lnTo>
                <a:lnTo>
                  <a:pt x="15263" y="89141"/>
                </a:lnTo>
                <a:lnTo>
                  <a:pt x="31573" y="101636"/>
                </a:lnTo>
                <a:lnTo>
                  <a:pt x="51206" y="106375"/>
                </a:lnTo>
                <a:lnTo>
                  <a:pt x="73122" y="101636"/>
                </a:lnTo>
                <a:lnTo>
                  <a:pt x="90604" y="89141"/>
                </a:lnTo>
                <a:lnTo>
                  <a:pt x="102177" y="71474"/>
                </a:lnTo>
                <a:lnTo>
                  <a:pt x="106362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0" name="object 90"/>
          <p:cNvSpPr/>
          <p:nvPr/>
        </p:nvSpPr>
        <p:spPr>
          <a:xfrm>
            <a:off x="4120261" y="3999402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62" y="51219"/>
                </a:moveTo>
                <a:lnTo>
                  <a:pt x="102177" y="31584"/>
                </a:lnTo>
                <a:lnTo>
                  <a:pt x="90604" y="15270"/>
                </a:lnTo>
                <a:lnTo>
                  <a:pt x="73122" y="4125"/>
                </a:lnTo>
                <a:lnTo>
                  <a:pt x="51206" y="0"/>
                </a:lnTo>
                <a:lnTo>
                  <a:pt x="31573" y="4125"/>
                </a:lnTo>
                <a:lnTo>
                  <a:pt x="15263" y="15270"/>
                </a:lnTo>
                <a:lnTo>
                  <a:pt x="4123" y="31584"/>
                </a:lnTo>
                <a:lnTo>
                  <a:pt x="0" y="51219"/>
                </a:lnTo>
                <a:lnTo>
                  <a:pt x="4123" y="71474"/>
                </a:lnTo>
                <a:lnTo>
                  <a:pt x="15263" y="89141"/>
                </a:lnTo>
                <a:lnTo>
                  <a:pt x="31573" y="101636"/>
                </a:lnTo>
                <a:lnTo>
                  <a:pt x="51206" y="106375"/>
                </a:lnTo>
                <a:lnTo>
                  <a:pt x="73122" y="101636"/>
                </a:lnTo>
                <a:lnTo>
                  <a:pt x="90604" y="89141"/>
                </a:lnTo>
                <a:lnTo>
                  <a:pt x="102177" y="71474"/>
                </a:lnTo>
                <a:lnTo>
                  <a:pt x="106362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1" name="object 91"/>
          <p:cNvSpPr/>
          <p:nvPr/>
        </p:nvSpPr>
        <p:spPr>
          <a:xfrm>
            <a:off x="4385298" y="3999402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7" y="31584"/>
                </a:lnTo>
                <a:lnTo>
                  <a:pt x="90612" y="15270"/>
                </a:lnTo>
                <a:lnTo>
                  <a:pt x="73129" y="4125"/>
                </a:lnTo>
                <a:lnTo>
                  <a:pt x="51219" y="0"/>
                </a:lnTo>
                <a:lnTo>
                  <a:pt x="31578" y="4125"/>
                </a:lnTo>
                <a:lnTo>
                  <a:pt x="15265" y="15270"/>
                </a:lnTo>
                <a:lnTo>
                  <a:pt x="4123" y="31584"/>
                </a:lnTo>
                <a:lnTo>
                  <a:pt x="0" y="51219"/>
                </a:lnTo>
                <a:lnTo>
                  <a:pt x="4123" y="71474"/>
                </a:lnTo>
                <a:lnTo>
                  <a:pt x="15265" y="89141"/>
                </a:lnTo>
                <a:lnTo>
                  <a:pt x="31578" y="101636"/>
                </a:lnTo>
                <a:lnTo>
                  <a:pt x="51219" y="106375"/>
                </a:lnTo>
                <a:lnTo>
                  <a:pt x="73129" y="101636"/>
                </a:lnTo>
                <a:lnTo>
                  <a:pt x="90612" y="89141"/>
                </a:lnTo>
                <a:lnTo>
                  <a:pt x="102187" y="71474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2" name="object 92"/>
          <p:cNvSpPr/>
          <p:nvPr/>
        </p:nvSpPr>
        <p:spPr>
          <a:xfrm>
            <a:off x="4385298" y="3999402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7" y="31584"/>
                </a:lnTo>
                <a:lnTo>
                  <a:pt x="90612" y="15270"/>
                </a:lnTo>
                <a:lnTo>
                  <a:pt x="73129" y="4125"/>
                </a:lnTo>
                <a:lnTo>
                  <a:pt x="51219" y="0"/>
                </a:lnTo>
                <a:lnTo>
                  <a:pt x="31578" y="4125"/>
                </a:lnTo>
                <a:lnTo>
                  <a:pt x="15265" y="15270"/>
                </a:lnTo>
                <a:lnTo>
                  <a:pt x="4123" y="31584"/>
                </a:lnTo>
                <a:lnTo>
                  <a:pt x="0" y="51219"/>
                </a:lnTo>
                <a:lnTo>
                  <a:pt x="4123" y="71474"/>
                </a:lnTo>
                <a:lnTo>
                  <a:pt x="15265" y="89141"/>
                </a:lnTo>
                <a:lnTo>
                  <a:pt x="31578" y="101636"/>
                </a:lnTo>
                <a:lnTo>
                  <a:pt x="51219" y="106375"/>
                </a:lnTo>
                <a:lnTo>
                  <a:pt x="73129" y="101636"/>
                </a:lnTo>
                <a:lnTo>
                  <a:pt x="90612" y="89141"/>
                </a:lnTo>
                <a:lnTo>
                  <a:pt x="102187" y="71474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3" name="object 93"/>
          <p:cNvSpPr/>
          <p:nvPr/>
        </p:nvSpPr>
        <p:spPr>
          <a:xfrm>
            <a:off x="4653914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51219" y="106375"/>
                </a:move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close/>
              </a:path>
              <a:path w="106679" h="106679">
                <a:moveTo>
                  <a:pt x="106375" y="51219"/>
                </a:moveTo>
                <a:lnTo>
                  <a:pt x="102187" y="31578"/>
                </a:lnTo>
                <a:lnTo>
                  <a:pt x="90612" y="15265"/>
                </a:lnTo>
                <a:lnTo>
                  <a:pt x="73129" y="4123"/>
                </a:lnTo>
                <a:lnTo>
                  <a:pt x="73129" y="101634"/>
                </a:lnTo>
                <a:lnTo>
                  <a:pt x="90612" y="89136"/>
                </a:lnTo>
                <a:lnTo>
                  <a:pt x="102187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4" name="object 94"/>
          <p:cNvSpPr/>
          <p:nvPr/>
        </p:nvSpPr>
        <p:spPr>
          <a:xfrm>
            <a:off x="4653914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7" y="31578"/>
                </a:lnTo>
                <a:lnTo>
                  <a:pt x="90612" y="15265"/>
                </a:lnTo>
                <a:lnTo>
                  <a:pt x="73129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29" y="101634"/>
                </a:lnTo>
                <a:lnTo>
                  <a:pt x="90612" y="89136"/>
                </a:lnTo>
                <a:lnTo>
                  <a:pt x="102187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5" name="object 95"/>
          <p:cNvSpPr/>
          <p:nvPr/>
        </p:nvSpPr>
        <p:spPr>
          <a:xfrm>
            <a:off x="4922531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6" name="object 96"/>
          <p:cNvSpPr/>
          <p:nvPr/>
        </p:nvSpPr>
        <p:spPr>
          <a:xfrm>
            <a:off x="4922531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7" name="object 97"/>
          <p:cNvSpPr/>
          <p:nvPr/>
        </p:nvSpPr>
        <p:spPr>
          <a:xfrm>
            <a:off x="5191148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84" y="4123"/>
                </a:lnTo>
                <a:lnTo>
                  <a:pt x="15270" y="15265"/>
                </a:lnTo>
                <a:lnTo>
                  <a:pt x="4125" y="31578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8" name="object 98"/>
          <p:cNvSpPr/>
          <p:nvPr/>
        </p:nvSpPr>
        <p:spPr>
          <a:xfrm>
            <a:off x="5191148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9" y="31578"/>
                </a:lnTo>
                <a:lnTo>
                  <a:pt x="90617" y="15265"/>
                </a:lnTo>
                <a:lnTo>
                  <a:pt x="73135" y="4123"/>
                </a:lnTo>
                <a:lnTo>
                  <a:pt x="51219" y="0"/>
                </a:lnTo>
                <a:lnTo>
                  <a:pt x="31584" y="4123"/>
                </a:lnTo>
                <a:lnTo>
                  <a:pt x="15270" y="15265"/>
                </a:lnTo>
                <a:lnTo>
                  <a:pt x="4125" y="31578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5" y="101634"/>
                </a:lnTo>
                <a:lnTo>
                  <a:pt x="90617" y="89136"/>
                </a:lnTo>
                <a:lnTo>
                  <a:pt x="102189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9" name="object 99"/>
          <p:cNvSpPr/>
          <p:nvPr/>
        </p:nvSpPr>
        <p:spPr>
          <a:xfrm>
            <a:off x="5459764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73137" y="101634"/>
                </a:moveTo>
                <a:lnTo>
                  <a:pt x="73137" y="4123"/>
                </a:lnTo>
                <a:lnTo>
                  <a:pt x="51219" y="0"/>
                </a:lnTo>
                <a:lnTo>
                  <a:pt x="31584" y="4123"/>
                </a:lnTo>
                <a:lnTo>
                  <a:pt x="15270" y="15265"/>
                </a:lnTo>
                <a:lnTo>
                  <a:pt x="4125" y="31578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7" y="101634"/>
                </a:lnTo>
                <a:close/>
              </a:path>
              <a:path w="106679" h="106679">
                <a:moveTo>
                  <a:pt x="106387" y="51219"/>
                </a:moveTo>
                <a:lnTo>
                  <a:pt x="102200" y="31578"/>
                </a:lnTo>
                <a:lnTo>
                  <a:pt x="90624" y="15265"/>
                </a:lnTo>
                <a:lnTo>
                  <a:pt x="90624" y="89136"/>
                </a:lnTo>
                <a:lnTo>
                  <a:pt x="102200" y="71469"/>
                </a:lnTo>
                <a:lnTo>
                  <a:pt x="106387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0" name="object 100"/>
          <p:cNvSpPr/>
          <p:nvPr/>
        </p:nvSpPr>
        <p:spPr>
          <a:xfrm>
            <a:off x="5459764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87" y="51219"/>
                </a:moveTo>
                <a:lnTo>
                  <a:pt x="102200" y="31578"/>
                </a:lnTo>
                <a:lnTo>
                  <a:pt x="90624" y="15265"/>
                </a:lnTo>
                <a:lnTo>
                  <a:pt x="73137" y="4123"/>
                </a:lnTo>
                <a:lnTo>
                  <a:pt x="51219" y="0"/>
                </a:lnTo>
                <a:lnTo>
                  <a:pt x="31584" y="4123"/>
                </a:lnTo>
                <a:lnTo>
                  <a:pt x="15270" y="15265"/>
                </a:lnTo>
                <a:lnTo>
                  <a:pt x="4125" y="31578"/>
                </a:lnTo>
                <a:lnTo>
                  <a:pt x="0" y="51219"/>
                </a:lnTo>
                <a:lnTo>
                  <a:pt x="4125" y="71469"/>
                </a:lnTo>
                <a:lnTo>
                  <a:pt x="15270" y="89136"/>
                </a:lnTo>
                <a:lnTo>
                  <a:pt x="31584" y="101634"/>
                </a:lnTo>
                <a:lnTo>
                  <a:pt x="51219" y="106375"/>
                </a:lnTo>
                <a:lnTo>
                  <a:pt x="73137" y="101634"/>
                </a:lnTo>
                <a:lnTo>
                  <a:pt x="90624" y="89136"/>
                </a:lnTo>
                <a:lnTo>
                  <a:pt x="102200" y="71469"/>
                </a:lnTo>
                <a:lnTo>
                  <a:pt x="106387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1" name="object 101"/>
          <p:cNvSpPr/>
          <p:nvPr/>
        </p:nvSpPr>
        <p:spPr>
          <a:xfrm>
            <a:off x="5728393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7" y="31578"/>
                </a:lnTo>
                <a:lnTo>
                  <a:pt x="90612" y="15265"/>
                </a:lnTo>
                <a:lnTo>
                  <a:pt x="73129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29" y="101634"/>
                </a:lnTo>
                <a:lnTo>
                  <a:pt x="90612" y="89136"/>
                </a:lnTo>
                <a:lnTo>
                  <a:pt x="102187" y="71469"/>
                </a:lnTo>
                <a:lnTo>
                  <a:pt x="106375" y="51219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2" name="object 102"/>
          <p:cNvSpPr/>
          <p:nvPr/>
        </p:nvSpPr>
        <p:spPr>
          <a:xfrm>
            <a:off x="5728393" y="3677065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106375" y="51219"/>
                </a:moveTo>
                <a:lnTo>
                  <a:pt x="102187" y="31578"/>
                </a:lnTo>
                <a:lnTo>
                  <a:pt x="90612" y="15265"/>
                </a:lnTo>
                <a:lnTo>
                  <a:pt x="73129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5"/>
                </a:lnTo>
                <a:lnTo>
                  <a:pt x="4123" y="31578"/>
                </a:lnTo>
                <a:lnTo>
                  <a:pt x="0" y="51219"/>
                </a:lnTo>
                <a:lnTo>
                  <a:pt x="4123" y="71469"/>
                </a:lnTo>
                <a:lnTo>
                  <a:pt x="15265" y="89136"/>
                </a:lnTo>
                <a:lnTo>
                  <a:pt x="31578" y="101634"/>
                </a:lnTo>
                <a:lnTo>
                  <a:pt x="51219" y="106375"/>
                </a:lnTo>
                <a:lnTo>
                  <a:pt x="73129" y="101634"/>
                </a:lnTo>
                <a:lnTo>
                  <a:pt x="90612" y="89136"/>
                </a:lnTo>
                <a:lnTo>
                  <a:pt x="102187" y="71469"/>
                </a:lnTo>
                <a:lnTo>
                  <a:pt x="106375" y="51219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3" name="object 103"/>
          <p:cNvSpPr/>
          <p:nvPr/>
        </p:nvSpPr>
        <p:spPr>
          <a:xfrm>
            <a:off x="5997009" y="271004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80">
                <a:moveTo>
                  <a:pt x="106375" y="51206"/>
                </a:moveTo>
                <a:lnTo>
                  <a:pt x="102189" y="31573"/>
                </a:lnTo>
                <a:lnTo>
                  <a:pt x="90617" y="15263"/>
                </a:lnTo>
                <a:lnTo>
                  <a:pt x="73135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3"/>
                </a:lnTo>
                <a:lnTo>
                  <a:pt x="4123" y="31573"/>
                </a:lnTo>
                <a:lnTo>
                  <a:pt x="0" y="51206"/>
                </a:lnTo>
                <a:lnTo>
                  <a:pt x="4123" y="71461"/>
                </a:lnTo>
                <a:lnTo>
                  <a:pt x="15265" y="89128"/>
                </a:lnTo>
                <a:lnTo>
                  <a:pt x="31578" y="101623"/>
                </a:lnTo>
                <a:lnTo>
                  <a:pt x="51219" y="106362"/>
                </a:lnTo>
                <a:lnTo>
                  <a:pt x="73135" y="101623"/>
                </a:lnTo>
                <a:lnTo>
                  <a:pt x="90617" y="89128"/>
                </a:lnTo>
                <a:lnTo>
                  <a:pt x="102189" y="71461"/>
                </a:lnTo>
                <a:lnTo>
                  <a:pt x="106375" y="51206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4" name="object 104"/>
          <p:cNvSpPr/>
          <p:nvPr/>
        </p:nvSpPr>
        <p:spPr>
          <a:xfrm>
            <a:off x="5997009" y="271004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80">
                <a:moveTo>
                  <a:pt x="106375" y="51206"/>
                </a:moveTo>
                <a:lnTo>
                  <a:pt x="102189" y="31573"/>
                </a:lnTo>
                <a:lnTo>
                  <a:pt x="90617" y="15263"/>
                </a:lnTo>
                <a:lnTo>
                  <a:pt x="73135" y="4123"/>
                </a:lnTo>
                <a:lnTo>
                  <a:pt x="51219" y="0"/>
                </a:lnTo>
                <a:lnTo>
                  <a:pt x="31578" y="4123"/>
                </a:lnTo>
                <a:lnTo>
                  <a:pt x="15265" y="15263"/>
                </a:lnTo>
                <a:lnTo>
                  <a:pt x="4123" y="31573"/>
                </a:lnTo>
                <a:lnTo>
                  <a:pt x="0" y="51206"/>
                </a:lnTo>
                <a:lnTo>
                  <a:pt x="4123" y="71461"/>
                </a:lnTo>
                <a:lnTo>
                  <a:pt x="15265" y="89128"/>
                </a:lnTo>
                <a:lnTo>
                  <a:pt x="31578" y="101623"/>
                </a:lnTo>
                <a:lnTo>
                  <a:pt x="51219" y="106362"/>
                </a:lnTo>
                <a:lnTo>
                  <a:pt x="73135" y="101623"/>
                </a:lnTo>
                <a:lnTo>
                  <a:pt x="90617" y="89128"/>
                </a:lnTo>
                <a:lnTo>
                  <a:pt x="102189" y="71461"/>
                </a:lnTo>
                <a:lnTo>
                  <a:pt x="106375" y="51206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5" name="object 105"/>
          <p:cNvSpPr/>
          <p:nvPr/>
        </p:nvSpPr>
        <p:spPr>
          <a:xfrm>
            <a:off x="2239934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6" name="object 106"/>
          <p:cNvSpPr/>
          <p:nvPr/>
        </p:nvSpPr>
        <p:spPr>
          <a:xfrm>
            <a:off x="2239934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7" name="object 107"/>
          <p:cNvSpPr/>
          <p:nvPr/>
        </p:nvSpPr>
        <p:spPr>
          <a:xfrm>
            <a:off x="2508550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8" name="object 108"/>
          <p:cNvSpPr/>
          <p:nvPr/>
        </p:nvSpPr>
        <p:spPr>
          <a:xfrm>
            <a:off x="2508550" y="512760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9" name="object 109"/>
          <p:cNvSpPr/>
          <p:nvPr/>
        </p:nvSpPr>
        <p:spPr>
          <a:xfrm>
            <a:off x="2777166" y="482317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0" name="object 110"/>
          <p:cNvSpPr/>
          <p:nvPr/>
        </p:nvSpPr>
        <p:spPr>
          <a:xfrm>
            <a:off x="2777166" y="482317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1" name="object 111"/>
          <p:cNvSpPr/>
          <p:nvPr/>
        </p:nvSpPr>
        <p:spPr>
          <a:xfrm>
            <a:off x="3045794" y="482317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2" name="object 112"/>
          <p:cNvSpPr/>
          <p:nvPr/>
        </p:nvSpPr>
        <p:spPr>
          <a:xfrm>
            <a:off x="3045794" y="482317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3" name="object 113"/>
          <p:cNvSpPr/>
          <p:nvPr/>
        </p:nvSpPr>
        <p:spPr>
          <a:xfrm>
            <a:off x="3314399" y="482317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4" name="object 114"/>
          <p:cNvSpPr/>
          <p:nvPr/>
        </p:nvSpPr>
        <p:spPr>
          <a:xfrm>
            <a:off x="3314399" y="482317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77"/>
                </a:lnTo>
                <a:lnTo>
                  <a:pt x="106367" y="10637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5" name="object 115"/>
          <p:cNvSpPr/>
          <p:nvPr/>
        </p:nvSpPr>
        <p:spPr>
          <a:xfrm>
            <a:off x="3583015" y="463693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72"/>
                </a:lnTo>
                <a:lnTo>
                  <a:pt x="106367" y="106372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6" name="object 116"/>
          <p:cNvSpPr/>
          <p:nvPr/>
        </p:nvSpPr>
        <p:spPr>
          <a:xfrm>
            <a:off x="3583015" y="463693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72"/>
                </a:lnTo>
                <a:lnTo>
                  <a:pt x="106367" y="106372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7" name="object 117"/>
          <p:cNvSpPr/>
          <p:nvPr/>
        </p:nvSpPr>
        <p:spPr>
          <a:xfrm>
            <a:off x="3851644" y="463693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72"/>
                </a:lnTo>
                <a:lnTo>
                  <a:pt x="106367" y="106372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8" name="object 118"/>
          <p:cNvSpPr/>
          <p:nvPr/>
        </p:nvSpPr>
        <p:spPr>
          <a:xfrm>
            <a:off x="3851644" y="4636931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72"/>
                </a:lnTo>
                <a:lnTo>
                  <a:pt x="106367" y="106372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9" name="object 119"/>
          <p:cNvSpPr/>
          <p:nvPr/>
        </p:nvSpPr>
        <p:spPr>
          <a:xfrm>
            <a:off x="4120261" y="458321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67"/>
                </a:lnTo>
                <a:lnTo>
                  <a:pt x="106367" y="10636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0" name="object 120"/>
          <p:cNvSpPr/>
          <p:nvPr/>
        </p:nvSpPr>
        <p:spPr>
          <a:xfrm>
            <a:off x="4120261" y="458321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67"/>
                </a:lnTo>
                <a:lnTo>
                  <a:pt x="106367" y="106367"/>
                </a:lnTo>
                <a:lnTo>
                  <a:pt x="10636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1" name="object 121"/>
          <p:cNvSpPr/>
          <p:nvPr/>
        </p:nvSpPr>
        <p:spPr>
          <a:xfrm>
            <a:off x="4385298" y="458321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67"/>
                </a:lnTo>
                <a:lnTo>
                  <a:pt x="106377" y="106367"/>
                </a:lnTo>
                <a:lnTo>
                  <a:pt x="1063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2" name="object 122"/>
          <p:cNvSpPr/>
          <p:nvPr/>
        </p:nvSpPr>
        <p:spPr>
          <a:xfrm>
            <a:off x="4385298" y="4583210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67"/>
                </a:lnTo>
                <a:lnTo>
                  <a:pt x="106377" y="106367"/>
                </a:lnTo>
                <a:lnTo>
                  <a:pt x="10637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3" name="object 123"/>
          <p:cNvSpPr/>
          <p:nvPr/>
        </p:nvSpPr>
        <p:spPr>
          <a:xfrm>
            <a:off x="4653914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4" name="object 124"/>
          <p:cNvSpPr/>
          <p:nvPr/>
        </p:nvSpPr>
        <p:spPr>
          <a:xfrm>
            <a:off x="4653914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5" name="object 125"/>
          <p:cNvSpPr/>
          <p:nvPr/>
        </p:nvSpPr>
        <p:spPr>
          <a:xfrm>
            <a:off x="4922531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77" y="106382"/>
                </a:lnTo>
                <a:lnTo>
                  <a:pt x="1063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6" name="object 126"/>
          <p:cNvSpPr/>
          <p:nvPr/>
        </p:nvSpPr>
        <p:spPr>
          <a:xfrm>
            <a:off x="4922531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77" y="106382"/>
                </a:lnTo>
                <a:lnTo>
                  <a:pt x="10637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7" name="object 127"/>
          <p:cNvSpPr/>
          <p:nvPr/>
        </p:nvSpPr>
        <p:spPr>
          <a:xfrm>
            <a:off x="5191148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8" name="object 128"/>
          <p:cNvSpPr/>
          <p:nvPr/>
        </p:nvSpPr>
        <p:spPr>
          <a:xfrm>
            <a:off x="5191148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9" name="object 129"/>
          <p:cNvSpPr/>
          <p:nvPr/>
        </p:nvSpPr>
        <p:spPr>
          <a:xfrm>
            <a:off x="5459764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0" name="object 130"/>
          <p:cNvSpPr/>
          <p:nvPr/>
        </p:nvSpPr>
        <p:spPr>
          <a:xfrm>
            <a:off x="5459764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1" name="object 131"/>
          <p:cNvSpPr/>
          <p:nvPr/>
        </p:nvSpPr>
        <p:spPr>
          <a:xfrm>
            <a:off x="5728393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2" name="object 132"/>
          <p:cNvSpPr/>
          <p:nvPr/>
        </p:nvSpPr>
        <p:spPr>
          <a:xfrm>
            <a:off x="5728393" y="448649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3" name="object 133"/>
          <p:cNvSpPr/>
          <p:nvPr/>
        </p:nvSpPr>
        <p:spPr>
          <a:xfrm>
            <a:off x="5997009" y="423578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4" name="object 134"/>
          <p:cNvSpPr/>
          <p:nvPr/>
        </p:nvSpPr>
        <p:spPr>
          <a:xfrm>
            <a:off x="5997009" y="4235784"/>
            <a:ext cx="96982" cy="96982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0"/>
                </a:moveTo>
                <a:lnTo>
                  <a:pt x="0" y="106382"/>
                </a:lnTo>
                <a:lnTo>
                  <a:pt x="106382" y="106382"/>
                </a:lnTo>
                <a:lnTo>
                  <a:pt x="106382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5" name="object 135"/>
          <p:cNvSpPr/>
          <p:nvPr/>
        </p:nvSpPr>
        <p:spPr>
          <a:xfrm>
            <a:off x="1993392" y="5294145"/>
            <a:ext cx="59693" cy="89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6" name="object 136"/>
          <p:cNvSpPr/>
          <p:nvPr/>
        </p:nvSpPr>
        <p:spPr>
          <a:xfrm>
            <a:off x="1993392" y="4971807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7" name="object 137"/>
          <p:cNvSpPr/>
          <p:nvPr/>
        </p:nvSpPr>
        <p:spPr>
          <a:xfrm>
            <a:off x="1993392" y="4649469"/>
            <a:ext cx="62677" cy="865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8" name="object 138"/>
          <p:cNvSpPr/>
          <p:nvPr/>
        </p:nvSpPr>
        <p:spPr>
          <a:xfrm>
            <a:off x="1993392" y="4327121"/>
            <a:ext cx="59693" cy="895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9" name="object 139"/>
          <p:cNvSpPr/>
          <p:nvPr/>
        </p:nvSpPr>
        <p:spPr>
          <a:xfrm>
            <a:off x="1993392" y="4004782"/>
            <a:ext cx="62677" cy="865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0" name="object 140"/>
          <p:cNvSpPr/>
          <p:nvPr/>
        </p:nvSpPr>
        <p:spPr>
          <a:xfrm>
            <a:off x="1993392" y="3682435"/>
            <a:ext cx="62677" cy="895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1" name="object 141"/>
          <p:cNvSpPr/>
          <p:nvPr/>
        </p:nvSpPr>
        <p:spPr>
          <a:xfrm>
            <a:off x="1993392" y="3360097"/>
            <a:ext cx="62677" cy="895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2" name="object 142"/>
          <p:cNvSpPr/>
          <p:nvPr/>
        </p:nvSpPr>
        <p:spPr>
          <a:xfrm>
            <a:off x="1993392" y="3037747"/>
            <a:ext cx="62677" cy="865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3" name="object 143"/>
          <p:cNvSpPr/>
          <p:nvPr/>
        </p:nvSpPr>
        <p:spPr>
          <a:xfrm>
            <a:off x="1993392" y="2715410"/>
            <a:ext cx="62677" cy="895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4" name="object 144"/>
          <p:cNvSpPr/>
          <p:nvPr/>
        </p:nvSpPr>
        <p:spPr>
          <a:xfrm>
            <a:off x="1993392" y="2393072"/>
            <a:ext cx="59693" cy="895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5" name="object 145"/>
          <p:cNvSpPr/>
          <p:nvPr/>
        </p:nvSpPr>
        <p:spPr>
          <a:xfrm>
            <a:off x="2259029" y="5473226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6" name="object 146"/>
          <p:cNvSpPr/>
          <p:nvPr/>
        </p:nvSpPr>
        <p:spPr>
          <a:xfrm>
            <a:off x="2527646" y="5473226"/>
            <a:ext cx="62677" cy="865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7" name="object 147"/>
          <p:cNvSpPr/>
          <p:nvPr/>
        </p:nvSpPr>
        <p:spPr>
          <a:xfrm>
            <a:off x="2796263" y="5473227"/>
            <a:ext cx="59693" cy="895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8" name="object 148"/>
          <p:cNvSpPr/>
          <p:nvPr/>
        </p:nvSpPr>
        <p:spPr>
          <a:xfrm>
            <a:off x="3064880" y="5473226"/>
            <a:ext cx="62677" cy="865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9" name="object 149"/>
          <p:cNvSpPr/>
          <p:nvPr/>
        </p:nvSpPr>
        <p:spPr>
          <a:xfrm>
            <a:off x="3333508" y="5473227"/>
            <a:ext cx="62677" cy="895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0" name="object 150"/>
          <p:cNvSpPr/>
          <p:nvPr/>
        </p:nvSpPr>
        <p:spPr>
          <a:xfrm>
            <a:off x="3602124" y="5473227"/>
            <a:ext cx="62677" cy="895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1" name="object 151"/>
          <p:cNvSpPr/>
          <p:nvPr/>
        </p:nvSpPr>
        <p:spPr>
          <a:xfrm>
            <a:off x="3870741" y="5473226"/>
            <a:ext cx="62677" cy="865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2" name="object 152"/>
          <p:cNvSpPr/>
          <p:nvPr/>
        </p:nvSpPr>
        <p:spPr>
          <a:xfrm>
            <a:off x="4139358" y="5473227"/>
            <a:ext cx="62677" cy="8953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3" name="object 153"/>
          <p:cNvSpPr/>
          <p:nvPr/>
        </p:nvSpPr>
        <p:spPr>
          <a:xfrm>
            <a:off x="4402004" y="5473227"/>
            <a:ext cx="59693" cy="8953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4" name="object 154"/>
          <p:cNvSpPr/>
          <p:nvPr/>
        </p:nvSpPr>
        <p:spPr>
          <a:xfrm>
            <a:off x="4634808" y="5473226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5" name="object 155"/>
          <p:cNvSpPr/>
          <p:nvPr/>
        </p:nvSpPr>
        <p:spPr>
          <a:xfrm>
            <a:off x="4703456" y="5473227"/>
            <a:ext cx="59693" cy="89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6" name="object 156"/>
          <p:cNvSpPr/>
          <p:nvPr/>
        </p:nvSpPr>
        <p:spPr>
          <a:xfrm>
            <a:off x="4903435" y="5473226"/>
            <a:ext cx="110423" cy="865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7" name="object 157"/>
          <p:cNvSpPr/>
          <p:nvPr/>
        </p:nvSpPr>
        <p:spPr>
          <a:xfrm>
            <a:off x="5172051" y="5473226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8" name="object 158"/>
          <p:cNvSpPr/>
          <p:nvPr/>
        </p:nvSpPr>
        <p:spPr>
          <a:xfrm>
            <a:off x="5240702" y="5473226"/>
            <a:ext cx="62677" cy="865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9" name="object 159"/>
          <p:cNvSpPr/>
          <p:nvPr/>
        </p:nvSpPr>
        <p:spPr>
          <a:xfrm>
            <a:off x="5440668" y="5473226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0" name="object 160"/>
          <p:cNvSpPr/>
          <p:nvPr/>
        </p:nvSpPr>
        <p:spPr>
          <a:xfrm>
            <a:off x="5509317" y="5473227"/>
            <a:ext cx="59693" cy="895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1" name="object 161"/>
          <p:cNvSpPr/>
          <p:nvPr/>
        </p:nvSpPr>
        <p:spPr>
          <a:xfrm>
            <a:off x="5709285" y="5473226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2" name="object 162"/>
          <p:cNvSpPr/>
          <p:nvPr/>
        </p:nvSpPr>
        <p:spPr>
          <a:xfrm>
            <a:off x="5777934" y="5473226"/>
            <a:ext cx="62677" cy="865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3" name="object 163"/>
          <p:cNvSpPr/>
          <p:nvPr/>
        </p:nvSpPr>
        <p:spPr>
          <a:xfrm>
            <a:off x="5977901" y="5473226"/>
            <a:ext cx="41785" cy="865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4" name="object 164"/>
          <p:cNvSpPr/>
          <p:nvPr/>
        </p:nvSpPr>
        <p:spPr>
          <a:xfrm>
            <a:off x="6046552" y="5473227"/>
            <a:ext cx="62677" cy="895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5" name="object 165"/>
          <p:cNvSpPr/>
          <p:nvPr/>
        </p:nvSpPr>
        <p:spPr>
          <a:xfrm>
            <a:off x="6276373" y="3705721"/>
            <a:ext cx="981364" cy="365414"/>
          </a:xfrm>
          <a:custGeom>
            <a:avLst/>
            <a:gdLst/>
            <a:ahLst/>
            <a:cxnLst/>
            <a:rect l="l" t="t" r="r" b="b"/>
            <a:pathLst>
              <a:path w="1079500" h="401954">
                <a:moveTo>
                  <a:pt x="0" y="0"/>
                </a:moveTo>
                <a:lnTo>
                  <a:pt x="0" y="401845"/>
                </a:lnTo>
                <a:lnTo>
                  <a:pt x="1079494" y="401845"/>
                </a:lnTo>
                <a:lnTo>
                  <a:pt x="1079494" y="0"/>
                </a:lnTo>
                <a:lnTo>
                  <a:pt x="0" y="0"/>
                </a:lnTo>
                <a:close/>
              </a:path>
            </a:pathLst>
          </a:custGeom>
          <a:ln w="3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6" name="object 166"/>
          <p:cNvSpPr/>
          <p:nvPr/>
        </p:nvSpPr>
        <p:spPr>
          <a:xfrm>
            <a:off x="6319347" y="3791677"/>
            <a:ext cx="261505" cy="0"/>
          </a:xfrm>
          <a:custGeom>
            <a:avLst/>
            <a:gdLst/>
            <a:ahLst/>
            <a:cxnLst/>
            <a:rect l="l" t="t" r="r" b="b"/>
            <a:pathLst>
              <a:path w="287654">
                <a:moveTo>
                  <a:pt x="0" y="0"/>
                </a:moveTo>
                <a:lnTo>
                  <a:pt x="287604" y="0"/>
                </a:lnTo>
              </a:path>
            </a:pathLst>
          </a:custGeom>
          <a:ln w="35457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7" name="object 167"/>
          <p:cNvSpPr/>
          <p:nvPr/>
        </p:nvSpPr>
        <p:spPr>
          <a:xfrm>
            <a:off x="6408893" y="3752273"/>
            <a:ext cx="75623" cy="75623"/>
          </a:xfrm>
          <a:custGeom>
            <a:avLst/>
            <a:gdLst/>
            <a:ahLst/>
            <a:cxnLst/>
            <a:rect l="l" t="t" r="r" b="b"/>
            <a:pathLst>
              <a:path w="83184" h="83185">
                <a:moveTo>
                  <a:pt x="82727" y="39408"/>
                </a:moveTo>
                <a:lnTo>
                  <a:pt x="79280" y="23274"/>
                </a:lnTo>
                <a:lnTo>
                  <a:pt x="69924" y="10836"/>
                </a:lnTo>
                <a:lnTo>
                  <a:pt x="56136" y="2832"/>
                </a:lnTo>
                <a:lnTo>
                  <a:pt x="39395" y="0"/>
                </a:lnTo>
                <a:lnTo>
                  <a:pt x="23268" y="2832"/>
                </a:lnTo>
                <a:lnTo>
                  <a:pt x="10834" y="10836"/>
                </a:lnTo>
                <a:lnTo>
                  <a:pt x="2831" y="23274"/>
                </a:lnTo>
                <a:lnTo>
                  <a:pt x="0" y="39408"/>
                </a:lnTo>
                <a:lnTo>
                  <a:pt x="2831" y="56149"/>
                </a:lnTo>
                <a:lnTo>
                  <a:pt x="10834" y="69937"/>
                </a:lnTo>
                <a:lnTo>
                  <a:pt x="23268" y="79293"/>
                </a:lnTo>
                <a:lnTo>
                  <a:pt x="39395" y="82740"/>
                </a:lnTo>
                <a:lnTo>
                  <a:pt x="56136" y="79293"/>
                </a:lnTo>
                <a:lnTo>
                  <a:pt x="69924" y="69937"/>
                </a:lnTo>
                <a:lnTo>
                  <a:pt x="79280" y="56149"/>
                </a:lnTo>
                <a:lnTo>
                  <a:pt x="82727" y="39408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8" name="object 168"/>
          <p:cNvSpPr/>
          <p:nvPr/>
        </p:nvSpPr>
        <p:spPr>
          <a:xfrm>
            <a:off x="6408893" y="3752273"/>
            <a:ext cx="75623" cy="75623"/>
          </a:xfrm>
          <a:custGeom>
            <a:avLst/>
            <a:gdLst/>
            <a:ahLst/>
            <a:cxnLst/>
            <a:rect l="l" t="t" r="r" b="b"/>
            <a:pathLst>
              <a:path w="83184" h="83185">
                <a:moveTo>
                  <a:pt x="82727" y="39408"/>
                </a:moveTo>
                <a:lnTo>
                  <a:pt x="79280" y="23274"/>
                </a:lnTo>
                <a:lnTo>
                  <a:pt x="69924" y="10836"/>
                </a:lnTo>
                <a:lnTo>
                  <a:pt x="56136" y="2832"/>
                </a:lnTo>
                <a:lnTo>
                  <a:pt x="39395" y="0"/>
                </a:lnTo>
                <a:lnTo>
                  <a:pt x="23268" y="2832"/>
                </a:lnTo>
                <a:lnTo>
                  <a:pt x="10834" y="10836"/>
                </a:lnTo>
                <a:lnTo>
                  <a:pt x="2831" y="23274"/>
                </a:lnTo>
                <a:lnTo>
                  <a:pt x="0" y="39408"/>
                </a:lnTo>
                <a:lnTo>
                  <a:pt x="2831" y="56149"/>
                </a:lnTo>
                <a:lnTo>
                  <a:pt x="10834" y="69937"/>
                </a:lnTo>
                <a:lnTo>
                  <a:pt x="23268" y="79293"/>
                </a:lnTo>
                <a:lnTo>
                  <a:pt x="39395" y="82740"/>
                </a:lnTo>
                <a:lnTo>
                  <a:pt x="56136" y="79293"/>
                </a:lnTo>
                <a:lnTo>
                  <a:pt x="69924" y="69937"/>
                </a:lnTo>
                <a:lnTo>
                  <a:pt x="79280" y="56149"/>
                </a:lnTo>
                <a:lnTo>
                  <a:pt x="82727" y="39408"/>
                </a:lnTo>
                <a:close/>
              </a:path>
            </a:pathLst>
          </a:custGeom>
          <a:ln w="11819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9" name="object 169"/>
          <p:cNvSpPr/>
          <p:nvPr/>
        </p:nvSpPr>
        <p:spPr>
          <a:xfrm>
            <a:off x="6610651" y="3757052"/>
            <a:ext cx="158188" cy="8953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0" name="object 170"/>
          <p:cNvSpPr/>
          <p:nvPr/>
        </p:nvSpPr>
        <p:spPr>
          <a:xfrm>
            <a:off x="6774803" y="3757052"/>
            <a:ext cx="128341" cy="11640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1" name="object 171"/>
          <p:cNvSpPr/>
          <p:nvPr/>
        </p:nvSpPr>
        <p:spPr>
          <a:xfrm>
            <a:off x="6906133" y="3757051"/>
            <a:ext cx="83570" cy="9252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2" name="object 172"/>
          <p:cNvSpPr/>
          <p:nvPr/>
        </p:nvSpPr>
        <p:spPr>
          <a:xfrm>
            <a:off x="6995667" y="3757052"/>
            <a:ext cx="122371" cy="11640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3" name="object 173"/>
          <p:cNvSpPr/>
          <p:nvPr/>
        </p:nvSpPr>
        <p:spPr>
          <a:xfrm>
            <a:off x="6484114" y="3974338"/>
            <a:ext cx="96982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106359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4" name="object 174"/>
          <p:cNvSpPr/>
          <p:nvPr/>
        </p:nvSpPr>
        <p:spPr>
          <a:xfrm>
            <a:off x="6319346" y="3974338"/>
            <a:ext cx="90055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98501" y="0"/>
                </a:moveTo>
                <a:lnTo>
                  <a:pt x="0" y="0"/>
                </a:lnTo>
              </a:path>
            </a:pathLst>
          </a:custGeom>
          <a:ln w="35457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5" name="object 175"/>
          <p:cNvSpPr/>
          <p:nvPr/>
        </p:nvSpPr>
        <p:spPr>
          <a:xfrm>
            <a:off x="6408893" y="3934945"/>
            <a:ext cx="75623" cy="75623"/>
          </a:xfrm>
          <a:custGeom>
            <a:avLst/>
            <a:gdLst/>
            <a:ahLst/>
            <a:cxnLst/>
            <a:rect l="l" t="t" r="r" b="b"/>
            <a:pathLst>
              <a:path w="83184" h="83185">
                <a:moveTo>
                  <a:pt x="0" y="0"/>
                </a:moveTo>
                <a:lnTo>
                  <a:pt x="0" y="82728"/>
                </a:lnTo>
                <a:lnTo>
                  <a:pt x="82743" y="82728"/>
                </a:lnTo>
                <a:lnTo>
                  <a:pt x="8274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6" name="object 176"/>
          <p:cNvSpPr/>
          <p:nvPr/>
        </p:nvSpPr>
        <p:spPr>
          <a:xfrm>
            <a:off x="6408893" y="3934945"/>
            <a:ext cx="75623" cy="75623"/>
          </a:xfrm>
          <a:custGeom>
            <a:avLst/>
            <a:gdLst/>
            <a:ahLst/>
            <a:cxnLst/>
            <a:rect l="l" t="t" r="r" b="b"/>
            <a:pathLst>
              <a:path w="83184" h="83185">
                <a:moveTo>
                  <a:pt x="0" y="0"/>
                </a:moveTo>
                <a:lnTo>
                  <a:pt x="0" y="82728"/>
                </a:lnTo>
                <a:lnTo>
                  <a:pt x="82743" y="82728"/>
                </a:lnTo>
                <a:lnTo>
                  <a:pt x="82743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7" name="object 177"/>
          <p:cNvSpPr/>
          <p:nvPr/>
        </p:nvSpPr>
        <p:spPr>
          <a:xfrm>
            <a:off x="6610651" y="3939113"/>
            <a:ext cx="158188" cy="8953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8" name="object 178"/>
          <p:cNvSpPr/>
          <p:nvPr/>
        </p:nvSpPr>
        <p:spPr>
          <a:xfrm>
            <a:off x="6774803" y="3939113"/>
            <a:ext cx="128341" cy="11640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9" name="object 179"/>
          <p:cNvSpPr/>
          <p:nvPr/>
        </p:nvSpPr>
        <p:spPr>
          <a:xfrm>
            <a:off x="6906133" y="3939113"/>
            <a:ext cx="80585" cy="8953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0" name="object 180"/>
          <p:cNvSpPr/>
          <p:nvPr/>
        </p:nvSpPr>
        <p:spPr>
          <a:xfrm>
            <a:off x="6995668" y="3939112"/>
            <a:ext cx="83570" cy="9252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1" name="object 181"/>
          <p:cNvSpPr/>
          <p:nvPr/>
        </p:nvSpPr>
        <p:spPr>
          <a:xfrm>
            <a:off x="7085214" y="3939113"/>
            <a:ext cx="122371" cy="11640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2" name="object 182"/>
          <p:cNvSpPr/>
          <p:nvPr/>
        </p:nvSpPr>
        <p:spPr>
          <a:xfrm>
            <a:off x="1881770" y="2244436"/>
            <a:ext cx="5411932" cy="3470564"/>
          </a:xfrm>
          <a:custGeom>
            <a:avLst/>
            <a:gdLst/>
            <a:ahLst/>
            <a:cxnLst/>
            <a:rect l="l" t="t" r="r" b="b"/>
            <a:pathLst>
              <a:path w="5953125" h="3817620">
                <a:moveTo>
                  <a:pt x="0" y="0"/>
                </a:moveTo>
                <a:lnTo>
                  <a:pt x="0" y="3817607"/>
                </a:lnTo>
                <a:lnTo>
                  <a:pt x="5952947" y="3817607"/>
                </a:lnTo>
                <a:lnTo>
                  <a:pt x="5952947" y="0"/>
                </a:lnTo>
                <a:lnTo>
                  <a:pt x="0" y="0"/>
                </a:lnTo>
                <a:close/>
              </a:path>
            </a:pathLst>
          </a:custGeom>
          <a:ln w="118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4" name="Zástupný symbol pro zápatí 1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438835698"/>
      </p:ext>
    </p:extLst>
  </p:cSld>
  <p:clrMapOvr>
    <a:masterClrMapping/>
  </p:clrMapOvr>
  <p:transition>
    <p:cut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Ideal </a:t>
            </a:r>
            <a:r>
              <a:rPr spc="23" dirty="0"/>
              <a:t>CG </a:t>
            </a:r>
            <a:r>
              <a:rPr spc="18" dirty="0"/>
              <a:t>and </a:t>
            </a:r>
            <a:r>
              <a:rPr spc="23" dirty="0"/>
              <a:t>DCG</a:t>
            </a:r>
            <a:r>
              <a:rPr spc="-114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748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3966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5985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8281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68222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96281"/>
            <a:ext cx="7288068" cy="4013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73184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Recall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precision figures are </a:t>
            </a:r>
            <a:r>
              <a:rPr sz="2318" spc="5" dirty="0">
                <a:latin typeface="Arial"/>
                <a:cs typeface="Arial"/>
              </a:rPr>
              <a:t>computed </a:t>
            </a:r>
            <a:r>
              <a:rPr sz="2318" spc="-5" dirty="0">
                <a:latin typeface="Arial"/>
                <a:cs typeface="Arial"/>
              </a:rPr>
              <a:t>relatively </a:t>
            </a:r>
            <a:r>
              <a:rPr sz="2318" dirty="0">
                <a:latin typeface="Arial"/>
                <a:cs typeface="Arial"/>
              </a:rPr>
              <a:t>to  the </a:t>
            </a:r>
            <a:r>
              <a:rPr sz="2318" spc="5" dirty="0">
                <a:latin typeface="Arial"/>
                <a:cs typeface="Arial"/>
              </a:rPr>
              <a:t>set of </a:t>
            </a:r>
            <a:r>
              <a:rPr sz="2318" spc="-14" dirty="0">
                <a:latin typeface="Arial"/>
                <a:cs typeface="Arial"/>
              </a:rPr>
              <a:t>relevant</a:t>
            </a:r>
            <a:r>
              <a:rPr sz="2318" spc="-77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documents</a:t>
            </a:r>
            <a:endParaRPr sz="2318">
              <a:latin typeface="Arial"/>
              <a:cs typeface="Arial"/>
            </a:endParaRPr>
          </a:p>
          <a:p>
            <a:pPr marL="11546" marR="1073161">
              <a:lnSpc>
                <a:spcPts val="2664"/>
              </a:lnSpc>
              <a:spcBef>
                <a:spcPts val="964"/>
              </a:spcBef>
            </a:pPr>
            <a:r>
              <a:rPr sz="2318" spc="5" dirty="0">
                <a:latin typeface="Arial"/>
                <a:cs typeface="Arial"/>
              </a:rPr>
              <a:t>CG and DCG </a:t>
            </a:r>
            <a:r>
              <a:rPr sz="2318" spc="-5" dirty="0">
                <a:latin typeface="Arial"/>
                <a:cs typeface="Arial"/>
              </a:rPr>
              <a:t>scores, </a:t>
            </a:r>
            <a:r>
              <a:rPr sz="2318" spc="5" dirty="0">
                <a:latin typeface="Arial"/>
                <a:cs typeface="Arial"/>
              </a:rPr>
              <a:t>as defined </a:t>
            </a:r>
            <a:r>
              <a:rPr sz="2318" spc="-18" dirty="0">
                <a:latin typeface="Arial"/>
                <a:cs typeface="Arial"/>
              </a:rPr>
              <a:t>above,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not  computed </a:t>
            </a:r>
            <a:r>
              <a:rPr sz="2318" spc="-5" dirty="0">
                <a:latin typeface="Arial"/>
                <a:cs typeface="Arial"/>
              </a:rPr>
              <a:t>relatively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9" dirty="0">
                <a:latin typeface="Arial"/>
                <a:cs typeface="Arial"/>
              </a:rPr>
              <a:t>any</a:t>
            </a:r>
            <a:r>
              <a:rPr sz="2318" spc="-27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baseline</a:t>
            </a:r>
            <a:endParaRPr sz="2318">
              <a:latin typeface="Arial"/>
              <a:cs typeface="Arial"/>
            </a:endParaRPr>
          </a:p>
          <a:p>
            <a:pPr marL="11546" marR="318658">
              <a:lnSpc>
                <a:spcPts val="2655"/>
              </a:lnSpc>
              <a:spcBef>
                <a:spcPts val="1136"/>
              </a:spcBef>
            </a:pPr>
            <a:r>
              <a:rPr sz="2318" dirty="0">
                <a:latin typeface="Arial"/>
                <a:cs typeface="Arial"/>
              </a:rPr>
              <a:t>This implies that it </a:t>
            </a:r>
            <a:r>
              <a:rPr sz="2318" spc="5" dirty="0">
                <a:latin typeface="Arial"/>
                <a:cs typeface="Arial"/>
              </a:rPr>
              <a:t>might be </a:t>
            </a:r>
            <a:r>
              <a:rPr sz="2318" dirty="0">
                <a:latin typeface="Arial"/>
                <a:cs typeface="Arial"/>
              </a:rPr>
              <a:t>confusing to </a:t>
            </a:r>
            <a:r>
              <a:rPr sz="2318" spc="5" dirty="0">
                <a:latin typeface="Arial"/>
                <a:cs typeface="Arial"/>
              </a:rPr>
              <a:t>use them  </a:t>
            </a:r>
            <a:r>
              <a:rPr sz="2318" dirty="0">
                <a:latin typeface="Arial"/>
                <a:cs typeface="Arial"/>
              </a:rPr>
              <a:t>directly to </a:t>
            </a:r>
            <a:r>
              <a:rPr sz="2318" spc="5" dirty="0">
                <a:latin typeface="Arial"/>
                <a:cs typeface="Arial"/>
              </a:rPr>
              <a:t>compare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dirty="0">
                <a:latin typeface="Arial"/>
                <a:cs typeface="Arial"/>
              </a:rPr>
              <a:t>distinct </a:t>
            </a:r>
            <a:r>
              <a:rPr sz="2318" spc="-9" dirty="0">
                <a:latin typeface="Arial"/>
                <a:cs typeface="Arial"/>
              </a:rPr>
              <a:t>retrieval</a:t>
            </a:r>
            <a:r>
              <a:rPr sz="2318" spc="5" dirty="0">
                <a:latin typeface="Arial"/>
                <a:cs typeface="Arial"/>
              </a:rPr>
              <a:t> algorithms</a:t>
            </a:r>
            <a:endParaRPr sz="2318">
              <a:latin typeface="Arial"/>
              <a:cs typeface="Arial"/>
            </a:endParaRPr>
          </a:p>
          <a:p>
            <a:pPr marL="11546" marR="318658">
              <a:lnSpc>
                <a:spcPts val="2655"/>
              </a:lnSpc>
              <a:spcBef>
                <a:spcPts val="1173"/>
              </a:spcBef>
            </a:pPr>
            <a:r>
              <a:rPr sz="2318" spc="5" dirty="0">
                <a:latin typeface="Arial"/>
                <a:cs typeface="Arial"/>
              </a:rPr>
              <a:t>One </a:t>
            </a:r>
            <a:r>
              <a:rPr sz="2318" dirty="0">
                <a:latin typeface="Arial"/>
                <a:cs typeface="Arial"/>
              </a:rPr>
              <a:t>solution to this </a:t>
            </a:r>
            <a:r>
              <a:rPr sz="2318" spc="-5" dirty="0">
                <a:latin typeface="Arial"/>
                <a:cs typeface="Arial"/>
              </a:rPr>
              <a:t>problem </a:t>
            </a:r>
            <a:r>
              <a:rPr sz="2318" dirty="0">
                <a:latin typeface="Arial"/>
                <a:cs typeface="Arial"/>
              </a:rPr>
              <a:t>is to </a:t>
            </a:r>
            <a:r>
              <a:rPr sz="2318" spc="5" dirty="0">
                <a:latin typeface="Arial"/>
                <a:cs typeface="Arial"/>
              </a:rPr>
              <a:t>define a </a:t>
            </a:r>
            <a:r>
              <a:rPr sz="2318" dirty="0">
                <a:latin typeface="Arial"/>
                <a:cs typeface="Arial"/>
              </a:rPr>
              <a:t>baseline to  </a:t>
            </a:r>
            <a:r>
              <a:rPr sz="2318" spc="5" dirty="0">
                <a:latin typeface="Arial"/>
                <a:cs typeface="Arial"/>
              </a:rPr>
              <a:t>be used </a:t>
            </a:r>
            <a:r>
              <a:rPr sz="2318" spc="-23" dirty="0">
                <a:latin typeface="Arial"/>
                <a:cs typeface="Arial"/>
              </a:rPr>
              <a:t>for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normalization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55"/>
              </a:lnSpc>
              <a:spcBef>
                <a:spcPts val="986"/>
              </a:spcBef>
            </a:pPr>
            <a:r>
              <a:rPr sz="2318" dirty="0">
                <a:latin typeface="Arial"/>
                <a:cs typeface="Arial"/>
              </a:rPr>
              <a:t>This baseline are the ideal </a:t>
            </a:r>
            <a:r>
              <a:rPr sz="2318" spc="5" dirty="0">
                <a:latin typeface="Arial"/>
                <a:cs typeface="Arial"/>
              </a:rPr>
              <a:t>CG and DCG </a:t>
            </a:r>
            <a:r>
              <a:rPr sz="2318" dirty="0">
                <a:latin typeface="Arial"/>
                <a:cs typeface="Arial"/>
              </a:rPr>
              <a:t>metrics, </a:t>
            </a:r>
            <a:r>
              <a:rPr sz="2318" spc="5" dirty="0">
                <a:latin typeface="Arial"/>
                <a:cs typeface="Arial"/>
              </a:rPr>
              <a:t>as </a:t>
            </a:r>
            <a:r>
              <a:rPr sz="2318" spc="-9" dirty="0">
                <a:latin typeface="Arial"/>
                <a:cs typeface="Arial"/>
              </a:rPr>
              <a:t>we  </a:t>
            </a:r>
            <a:r>
              <a:rPr sz="2318" spc="-5" dirty="0">
                <a:latin typeface="Arial"/>
                <a:cs typeface="Arial"/>
              </a:rPr>
              <a:t>now</a:t>
            </a:r>
            <a:r>
              <a:rPr sz="2318" spc="-9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discuss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951589383"/>
      </p:ext>
    </p:extLst>
  </p:cSld>
  <p:clrMapOvr>
    <a:masterClrMapping/>
  </p:clrMapOvr>
  <p:transition>
    <p:cut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Ideal </a:t>
            </a:r>
            <a:r>
              <a:rPr spc="23" dirty="0"/>
              <a:t>CG </a:t>
            </a:r>
            <a:r>
              <a:rPr spc="18" dirty="0"/>
              <a:t>and </a:t>
            </a:r>
            <a:r>
              <a:rPr spc="23" dirty="0"/>
              <a:t>DCG</a:t>
            </a:r>
            <a:r>
              <a:rPr spc="-114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222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26461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66362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06402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463034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24399" y="387327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824399" y="521716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43786"/>
            <a:ext cx="7324436" cy="4213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615379">
              <a:lnSpc>
                <a:spcPts val="2655"/>
              </a:lnSpc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given </a:t>
            </a:r>
            <a:r>
              <a:rPr sz="2318" dirty="0">
                <a:latin typeface="Arial"/>
                <a:cs typeface="Arial"/>
              </a:rPr>
              <a:t>test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227" i="1" spc="-91" dirty="0">
                <a:latin typeface="Georgia"/>
                <a:cs typeface="Georgia"/>
              </a:rPr>
              <a:t>q</a:t>
            </a:r>
            <a:r>
              <a:rPr sz="2318" spc="-91" dirty="0">
                <a:latin typeface="Arial"/>
                <a:cs typeface="Arial"/>
              </a:rPr>
              <a:t>, </a:t>
            </a:r>
            <a:r>
              <a:rPr sz="2318" spc="5" dirty="0">
                <a:latin typeface="Arial"/>
                <a:cs typeface="Arial"/>
              </a:rPr>
              <a:t>assume </a:t>
            </a:r>
            <a:r>
              <a:rPr sz="2318" dirty="0">
                <a:latin typeface="Arial"/>
                <a:cs typeface="Arial"/>
              </a:rPr>
              <a:t>that the </a:t>
            </a:r>
            <a:r>
              <a:rPr sz="2318" spc="-9" dirty="0">
                <a:latin typeface="Arial"/>
                <a:cs typeface="Arial"/>
              </a:rPr>
              <a:t>relevance  </a:t>
            </a:r>
            <a:r>
              <a:rPr sz="2318" spc="5" dirty="0">
                <a:latin typeface="Arial"/>
                <a:cs typeface="Arial"/>
              </a:rPr>
              <a:t>assessments made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the specialists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produced:</a:t>
            </a:r>
            <a:endParaRPr sz="2318">
              <a:latin typeface="Arial"/>
              <a:cs typeface="Arial"/>
            </a:endParaRPr>
          </a:p>
          <a:p>
            <a:pPr marL="405827" marR="1448969" algn="just">
              <a:lnSpc>
                <a:spcPct val="140700"/>
              </a:lnSpc>
              <a:spcBef>
                <a:spcPts val="459"/>
              </a:spcBef>
            </a:pPr>
            <a:r>
              <a:rPr sz="1864" i="1" spc="104" dirty="0">
                <a:latin typeface="Arial"/>
                <a:cs typeface="Arial"/>
              </a:rPr>
              <a:t>n</a:t>
            </a:r>
            <a:r>
              <a:rPr sz="1977" spc="156" baseline="-11494" dirty="0">
                <a:latin typeface="PMingLiU"/>
                <a:cs typeface="PMingLiU"/>
              </a:rPr>
              <a:t>3 </a:t>
            </a:r>
            <a:r>
              <a:rPr sz="1864" spc="5" dirty="0">
                <a:latin typeface="Arial"/>
                <a:cs typeface="Arial"/>
              </a:rPr>
              <a:t>documents </a:t>
            </a:r>
            <a:r>
              <a:rPr sz="1864" spc="-5" dirty="0">
                <a:latin typeface="Arial"/>
                <a:cs typeface="Arial"/>
              </a:rPr>
              <a:t>evaluated </a:t>
            </a:r>
            <a:r>
              <a:rPr sz="1864" dirty="0">
                <a:latin typeface="Arial"/>
                <a:cs typeface="Arial"/>
              </a:rPr>
              <a:t>with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spc="-9" dirty="0">
                <a:latin typeface="Arial"/>
                <a:cs typeface="Arial"/>
              </a:rPr>
              <a:t>relevance </a:t>
            </a:r>
            <a:r>
              <a:rPr sz="1864" spc="5" dirty="0">
                <a:latin typeface="Arial"/>
                <a:cs typeface="Arial"/>
              </a:rPr>
              <a:t>score of 3  </a:t>
            </a:r>
            <a:r>
              <a:rPr sz="1864" i="1" spc="104" dirty="0">
                <a:latin typeface="Arial"/>
                <a:cs typeface="Arial"/>
              </a:rPr>
              <a:t>n</a:t>
            </a:r>
            <a:r>
              <a:rPr sz="1977" spc="156" baseline="-11494" dirty="0">
                <a:latin typeface="PMingLiU"/>
                <a:cs typeface="PMingLiU"/>
              </a:rPr>
              <a:t>2 </a:t>
            </a:r>
            <a:r>
              <a:rPr sz="1864" spc="5" dirty="0">
                <a:latin typeface="Arial"/>
                <a:cs typeface="Arial"/>
              </a:rPr>
              <a:t>documents </a:t>
            </a:r>
            <a:r>
              <a:rPr sz="1864" spc="-5" dirty="0">
                <a:latin typeface="Arial"/>
                <a:cs typeface="Arial"/>
              </a:rPr>
              <a:t>evaluated </a:t>
            </a:r>
            <a:r>
              <a:rPr sz="1864" dirty="0">
                <a:latin typeface="Arial"/>
                <a:cs typeface="Arial"/>
              </a:rPr>
              <a:t>with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spc="-9" dirty="0">
                <a:latin typeface="Arial"/>
                <a:cs typeface="Arial"/>
              </a:rPr>
              <a:t>relevance </a:t>
            </a:r>
            <a:r>
              <a:rPr sz="1864" spc="5" dirty="0">
                <a:latin typeface="Arial"/>
                <a:cs typeface="Arial"/>
              </a:rPr>
              <a:t>score of 2  </a:t>
            </a:r>
            <a:r>
              <a:rPr sz="1864" i="1" spc="104" dirty="0">
                <a:latin typeface="Arial"/>
                <a:cs typeface="Arial"/>
              </a:rPr>
              <a:t>n</a:t>
            </a:r>
            <a:r>
              <a:rPr sz="1977" spc="156" baseline="-11494" dirty="0">
                <a:latin typeface="PMingLiU"/>
                <a:cs typeface="PMingLiU"/>
              </a:rPr>
              <a:t>1 </a:t>
            </a:r>
            <a:r>
              <a:rPr sz="1864" spc="5" dirty="0">
                <a:latin typeface="Arial"/>
                <a:cs typeface="Arial"/>
              </a:rPr>
              <a:t>documents </a:t>
            </a:r>
            <a:r>
              <a:rPr sz="1864" spc="-5" dirty="0">
                <a:latin typeface="Arial"/>
                <a:cs typeface="Arial"/>
              </a:rPr>
              <a:t>evaluated </a:t>
            </a:r>
            <a:r>
              <a:rPr sz="1864" dirty="0">
                <a:latin typeface="Arial"/>
                <a:cs typeface="Arial"/>
              </a:rPr>
              <a:t>with </a:t>
            </a:r>
            <a:r>
              <a:rPr sz="1864" spc="5" dirty="0">
                <a:latin typeface="Arial"/>
                <a:cs typeface="Arial"/>
              </a:rPr>
              <a:t>a score of</a:t>
            </a:r>
            <a:r>
              <a:rPr sz="1864" spc="100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1</a:t>
            </a:r>
            <a:endParaRPr sz="1864">
              <a:latin typeface="Arial"/>
              <a:cs typeface="Arial"/>
            </a:endParaRPr>
          </a:p>
          <a:p>
            <a:pPr marL="406404" algn="just">
              <a:spcBef>
                <a:spcPts val="904"/>
              </a:spcBef>
            </a:pPr>
            <a:r>
              <a:rPr sz="1864" i="1" spc="104" dirty="0">
                <a:latin typeface="Arial"/>
                <a:cs typeface="Arial"/>
              </a:rPr>
              <a:t>n</a:t>
            </a:r>
            <a:r>
              <a:rPr sz="1977" spc="156" baseline="-11494" dirty="0">
                <a:latin typeface="PMingLiU"/>
                <a:cs typeface="PMingLiU"/>
              </a:rPr>
              <a:t>0 </a:t>
            </a:r>
            <a:r>
              <a:rPr sz="1864" spc="5" dirty="0">
                <a:latin typeface="Arial"/>
                <a:cs typeface="Arial"/>
              </a:rPr>
              <a:t>documents </a:t>
            </a:r>
            <a:r>
              <a:rPr sz="1864" spc="-5" dirty="0">
                <a:latin typeface="Arial"/>
                <a:cs typeface="Arial"/>
              </a:rPr>
              <a:t>evaluated </a:t>
            </a:r>
            <a:r>
              <a:rPr sz="1864" dirty="0">
                <a:latin typeface="Arial"/>
                <a:cs typeface="Arial"/>
              </a:rPr>
              <a:t>with </a:t>
            </a:r>
            <a:r>
              <a:rPr sz="1864" spc="5" dirty="0">
                <a:latin typeface="Arial"/>
                <a:cs typeface="Arial"/>
              </a:rPr>
              <a:t>a score of</a:t>
            </a:r>
            <a:r>
              <a:rPr sz="1864" spc="100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0</a:t>
            </a:r>
            <a:endParaRPr sz="1864">
              <a:latin typeface="Arial"/>
              <a:cs typeface="Arial"/>
            </a:endParaRPr>
          </a:p>
          <a:p>
            <a:pPr marL="11546" marR="953087">
              <a:lnSpc>
                <a:spcPts val="2682"/>
              </a:lnSpc>
              <a:spcBef>
                <a:spcPts val="1245"/>
              </a:spcBef>
            </a:pPr>
            <a:r>
              <a:rPr sz="2318" dirty="0">
                <a:latin typeface="Arial"/>
                <a:cs typeface="Arial"/>
              </a:rPr>
              <a:t>The ideal gain </a:t>
            </a:r>
            <a:r>
              <a:rPr sz="2318" spc="-9" dirty="0">
                <a:latin typeface="Arial"/>
                <a:cs typeface="Arial"/>
              </a:rPr>
              <a:t>vector </a:t>
            </a:r>
            <a:r>
              <a:rPr sz="2318" dirty="0">
                <a:latin typeface="Arial"/>
                <a:cs typeface="Arial"/>
              </a:rPr>
              <a:t>IG is created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14" dirty="0">
                <a:latin typeface="Arial"/>
                <a:cs typeface="Arial"/>
              </a:rPr>
              <a:t>sorting </a:t>
            </a:r>
            <a:r>
              <a:rPr sz="2318" dirty="0">
                <a:latin typeface="Arial"/>
                <a:cs typeface="Arial"/>
              </a:rPr>
              <a:t>all 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scores </a:t>
            </a:r>
            <a:r>
              <a:rPr sz="2318" dirty="0">
                <a:latin typeface="Arial"/>
                <a:cs typeface="Arial"/>
              </a:rPr>
              <a:t>in </a:t>
            </a:r>
            <a:r>
              <a:rPr sz="2318" spc="5" dirty="0">
                <a:latin typeface="Arial"/>
                <a:cs typeface="Arial"/>
              </a:rPr>
              <a:t>decreasing </a:t>
            </a:r>
            <a:r>
              <a:rPr sz="2318" spc="-18" dirty="0">
                <a:latin typeface="Arial"/>
                <a:cs typeface="Arial"/>
              </a:rPr>
              <a:t>order,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follows:</a:t>
            </a:r>
            <a:endParaRPr sz="2318">
              <a:latin typeface="Arial"/>
              <a:cs typeface="Arial"/>
            </a:endParaRPr>
          </a:p>
          <a:p>
            <a:pPr algn="ctr">
              <a:spcBef>
                <a:spcPts val="835"/>
              </a:spcBef>
              <a:tabLst>
                <a:tab pos="528787" algn="l"/>
                <a:tab pos="908636" algn="l"/>
                <a:tab pos="1365841" algn="l"/>
                <a:tab pos="1950624" algn="l"/>
                <a:tab pos="2298146" algn="l"/>
                <a:tab pos="2645667" algn="l"/>
                <a:tab pos="3230450" algn="l"/>
                <a:tab pos="3578549" algn="l"/>
                <a:tab pos="3926071" algn="l"/>
                <a:tab pos="4510854" algn="l"/>
                <a:tab pos="4858376" algn="l"/>
                <a:tab pos="5206475" algn="l"/>
                <a:tab pos="5790681" algn="l"/>
              </a:tabLst>
            </a:pPr>
            <a:r>
              <a:rPr sz="2227" i="1" spc="195" dirty="0">
                <a:latin typeface="Georgia"/>
                <a:cs typeface="Georgia"/>
              </a:rPr>
              <a:t>IG	</a:t>
            </a:r>
            <a:r>
              <a:rPr sz="2227" spc="231" dirty="0">
                <a:latin typeface="Garamond"/>
                <a:cs typeface="Garamond"/>
              </a:rPr>
              <a:t>=	</a:t>
            </a:r>
            <a:r>
              <a:rPr sz="2227" spc="91" dirty="0">
                <a:latin typeface="Garamond"/>
                <a:cs typeface="Garamond"/>
              </a:rPr>
              <a:t>(3</a:t>
            </a:r>
            <a:r>
              <a:rPr sz="2227" i="1" spc="91" dirty="0">
                <a:latin typeface="Georgia"/>
                <a:cs typeface="Georgia"/>
              </a:rPr>
              <a:t>,	</a:t>
            </a:r>
            <a:r>
              <a:rPr sz="2227" i="1" spc="9" dirty="0">
                <a:latin typeface="Georgia"/>
                <a:cs typeface="Georgia"/>
              </a:rPr>
              <a:t>. .</a:t>
            </a:r>
            <a:r>
              <a:rPr sz="2227" i="1" spc="-3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,	</a:t>
            </a:r>
            <a:r>
              <a:rPr sz="2227" spc="32" dirty="0">
                <a:latin typeface="Garamond"/>
                <a:cs typeface="Garamond"/>
              </a:rPr>
              <a:t>3</a:t>
            </a:r>
            <a:r>
              <a:rPr sz="2227" i="1" spc="32" dirty="0">
                <a:latin typeface="Georgia"/>
                <a:cs typeface="Georgia"/>
              </a:rPr>
              <a:t>,	</a:t>
            </a:r>
            <a:r>
              <a:rPr sz="2227" spc="32" dirty="0">
                <a:latin typeface="Garamond"/>
                <a:cs typeface="Garamond"/>
              </a:rPr>
              <a:t>2</a:t>
            </a:r>
            <a:r>
              <a:rPr sz="2227" i="1" spc="32" dirty="0">
                <a:latin typeface="Georgia"/>
                <a:cs typeface="Georgia"/>
              </a:rPr>
              <a:t>,	</a:t>
            </a:r>
            <a:r>
              <a:rPr sz="2227" i="1" spc="9" dirty="0">
                <a:latin typeface="Georgia"/>
                <a:cs typeface="Georgia"/>
              </a:rPr>
              <a:t>. .</a:t>
            </a:r>
            <a:r>
              <a:rPr sz="2227" i="1" spc="-3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,	</a:t>
            </a:r>
            <a:r>
              <a:rPr sz="2227" spc="32" dirty="0">
                <a:latin typeface="Garamond"/>
                <a:cs typeface="Garamond"/>
              </a:rPr>
              <a:t>2</a:t>
            </a:r>
            <a:r>
              <a:rPr sz="2227" i="1" spc="32" dirty="0">
                <a:latin typeface="Georgia"/>
                <a:cs typeface="Georgia"/>
              </a:rPr>
              <a:t>,	</a:t>
            </a:r>
            <a:r>
              <a:rPr sz="2227" spc="32" dirty="0">
                <a:latin typeface="Garamond"/>
                <a:cs typeface="Garamond"/>
              </a:rPr>
              <a:t>1</a:t>
            </a:r>
            <a:r>
              <a:rPr sz="2227" i="1" spc="32" dirty="0">
                <a:latin typeface="Georgia"/>
                <a:cs typeface="Georgia"/>
              </a:rPr>
              <a:t>,	</a:t>
            </a:r>
            <a:r>
              <a:rPr sz="2227" i="1" spc="9" dirty="0">
                <a:latin typeface="Georgia"/>
                <a:cs typeface="Georgia"/>
              </a:rPr>
              <a:t>. .</a:t>
            </a:r>
            <a:r>
              <a:rPr sz="2227" i="1" spc="-3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,	</a:t>
            </a:r>
            <a:r>
              <a:rPr sz="2227" spc="32" dirty="0">
                <a:latin typeface="Garamond"/>
                <a:cs typeface="Garamond"/>
              </a:rPr>
              <a:t>1</a:t>
            </a:r>
            <a:r>
              <a:rPr sz="2227" i="1" spc="32" dirty="0">
                <a:latin typeface="Georgia"/>
                <a:cs typeface="Georgia"/>
              </a:rPr>
              <a:t>,	</a:t>
            </a:r>
            <a:r>
              <a:rPr sz="2227" spc="32" dirty="0">
                <a:latin typeface="Garamond"/>
                <a:cs typeface="Garamond"/>
              </a:rPr>
              <a:t>0</a:t>
            </a:r>
            <a:r>
              <a:rPr sz="2227" i="1" spc="32" dirty="0">
                <a:latin typeface="Georgia"/>
                <a:cs typeface="Georgia"/>
              </a:rPr>
              <a:t>,	</a:t>
            </a:r>
            <a:r>
              <a:rPr sz="2227" i="1" spc="9" dirty="0">
                <a:latin typeface="Georgia"/>
                <a:cs typeface="Georgia"/>
              </a:rPr>
              <a:t>. .</a:t>
            </a:r>
            <a:r>
              <a:rPr sz="2227" i="1" spc="-3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.</a:t>
            </a:r>
            <a:r>
              <a:rPr sz="2227" i="1" spc="-150" dirty="0">
                <a:latin typeface="Georgia"/>
                <a:cs typeface="Georgia"/>
              </a:rPr>
              <a:t> </a:t>
            </a:r>
            <a:r>
              <a:rPr sz="2227" i="1" spc="9" dirty="0">
                <a:latin typeface="Georgia"/>
                <a:cs typeface="Georgia"/>
              </a:rPr>
              <a:t>,	</a:t>
            </a:r>
            <a:r>
              <a:rPr sz="2227" spc="132" dirty="0">
                <a:latin typeface="Garamond"/>
                <a:cs typeface="Garamond"/>
              </a:rPr>
              <a:t>0)</a:t>
            </a:r>
            <a:endParaRPr sz="2227">
              <a:latin typeface="Garamond"/>
              <a:cs typeface="Garamond"/>
            </a:endParaRPr>
          </a:p>
          <a:p>
            <a:pPr marL="11546">
              <a:spcBef>
                <a:spcPts val="1532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-255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have</a:t>
            </a:r>
            <a:endParaRPr sz="2318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991935"/>
              </p:ext>
            </p:extLst>
          </p:nvPr>
        </p:nvGraphicFramePr>
        <p:xfrm>
          <a:off x="2199513" y="5626630"/>
          <a:ext cx="5295166" cy="850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2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9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185">
                <a:tc>
                  <a:txBody>
                    <a:bodyPr/>
                    <a:lstStyle/>
                    <a:p>
                      <a:pPr marL="22225">
                        <a:lnSpc>
                          <a:spcPts val="2920"/>
                        </a:lnSpc>
                      </a:pPr>
                      <a:r>
                        <a:rPr sz="2200" i="1" spc="130" dirty="0">
                          <a:latin typeface="Georgia"/>
                          <a:cs typeface="Georgia"/>
                        </a:rPr>
                        <a:t>IG</a:t>
                      </a:r>
                      <a:r>
                        <a:rPr sz="2500" spc="195" baseline="-10510" dirty="0">
                          <a:latin typeface="Tahoma"/>
                          <a:cs typeface="Tahoma"/>
                        </a:rPr>
                        <a:t>1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ts val="2920"/>
                        </a:lnSpc>
                      </a:pPr>
                      <a:r>
                        <a:rPr sz="2200" dirty="0">
                          <a:latin typeface="Garamond"/>
                          <a:cs typeface="Garamond"/>
                        </a:rPr>
                        <a:t>=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920"/>
                        </a:lnSpc>
                      </a:pPr>
                      <a:r>
                        <a:rPr sz="2200" spc="100" dirty="0">
                          <a:latin typeface="Garamond"/>
                          <a:cs typeface="Garamond"/>
                        </a:rPr>
                        <a:t>(3</a:t>
                      </a:r>
                      <a:r>
                        <a:rPr sz="2200" i="1" spc="10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3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40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4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145" dirty="0">
                          <a:latin typeface="Garamond"/>
                          <a:cs typeface="Garamond"/>
                        </a:rPr>
                        <a:t>0)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85">
                <a:tc>
                  <a:txBody>
                    <a:bodyPr/>
                    <a:lstStyle/>
                    <a:p>
                      <a:pPr marL="22225">
                        <a:lnSpc>
                          <a:spcPts val="2835"/>
                        </a:lnSpc>
                      </a:pPr>
                      <a:r>
                        <a:rPr sz="2200" i="1" spc="130" dirty="0">
                          <a:latin typeface="Georgia"/>
                          <a:cs typeface="Georgia"/>
                        </a:rPr>
                        <a:t>IG</a:t>
                      </a:r>
                      <a:r>
                        <a:rPr sz="2500" spc="195" baseline="-10510" dirty="0">
                          <a:latin typeface="Tahoma"/>
                          <a:cs typeface="Tahoma"/>
                        </a:rPr>
                        <a:t>2</a:t>
                      </a:r>
                      <a:endParaRPr sz="2500" baseline="-1051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825" algn="r">
                        <a:lnSpc>
                          <a:spcPts val="2835"/>
                        </a:lnSpc>
                      </a:pPr>
                      <a:r>
                        <a:rPr sz="2200" dirty="0">
                          <a:latin typeface="Garamond"/>
                          <a:cs typeface="Garamond"/>
                        </a:rPr>
                        <a:t>=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2835"/>
                        </a:lnSpc>
                      </a:pPr>
                      <a:r>
                        <a:rPr sz="2200" spc="100" dirty="0">
                          <a:latin typeface="Garamond"/>
                          <a:cs typeface="Garamond"/>
                        </a:rPr>
                        <a:t>(3</a:t>
                      </a:r>
                      <a:r>
                        <a:rPr sz="2200" i="1" spc="10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2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1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40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40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9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35" dirty="0">
                          <a:latin typeface="Garamond"/>
                          <a:cs typeface="Garamond"/>
                        </a:rPr>
                        <a:t>0</a:t>
                      </a:r>
                      <a:r>
                        <a:rPr sz="2200" i="1" spc="35" dirty="0">
                          <a:latin typeface="Georgia"/>
                          <a:cs typeface="Georgia"/>
                        </a:rPr>
                        <a:t>,</a:t>
                      </a:r>
                      <a:r>
                        <a:rPr sz="2200" i="1" spc="-18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2200" spc="145" dirty="0">
                          <a:latin typeface="Garamond"/>
                          <a:cs typeface="Garamond"/>
                        </a:rPr>
                        <a:t>0)</a:t>
                      </a:r>
                      <a:endParaRPr sz="2200">
                        <a:latin typeface="Garamond"/>
                        <a:cs typeface="Garamond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19788643"/>
      </p:ext>
    </p:extLst>
  </p:cSld>
  <p:clrMapOvr>
    <a:masterClrMapping/>
  </p:clrMapOvr>
  <p:transition>
    <p:cut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Ideal </a:t>
            </a:r>
            <a:r>
              <a:rPr spc="23" dirty="0"/>
              <a:t>CG </a:t>
            </a:r>
            <a:r>
              <a:rPr spc="18" dirty="0"/>
              <a:t>and </a:t>
            </a:r>
            <a:r>
              <a:rPr spc="23" dirty="0"/>
              <a:t>DCG</a:t>
            </a:r>
            <a:r>
              <a:rPr spc="-114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872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229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60291"/>
            <a:ext cx="6595341" cy="1151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Ideal </a:t>
            </a:r>
            <a:r>
              <a:rPr sz="2318" spc="5" dirty="0">
                <a:latin typeface="Arial"/>
                <a:cs typeface="Arial"/>
              </a:rPr>
              <a:t>CG and </a:t>
            </a:r>
            <a:r>
              <a:rPr sz="2318" dirty="0">
                <a:latin typeface="Arial"/>
                <a:cs typeface="Arial"/>
              </a:rPr>
              <a:t>ideal </a:t>
            </a:r>
            <a:r>
              <a:rPr sz="2318" spc="5" dirty="0">
                <a:latin typeface="Arial"/>
                <a:cs typeface="Arial"/>
              </a:rPr>
              <a:t>DCG </a:t>
            </a:r>
            <a:r>
              <a:rPr sz="2318" spc="-5" dirty="0">
                <a:latin typeface="Arial"/>
                <a:cs typeface="Arial"/>
              </a:rPr>
              <a:t>vectors </a:t>
            </a:r>
            <a:r>
              <a:rPr sz="2318" spc="5" dirty="0">
                <a:latin typeface="Arial"/>
                <a:cs typeface="Arial"/>
              </a:rPr>
              <a:t>can be computed  analogously </a:t>
            </a:r>
            <a:r>
              <a:rPr sz="2318" dirty="0">
                <a:latin typeface="Arial"/>
                <a:cs typeface="Arial"/>
              </a:rPr>
              <a:t>to the computations </a:t>
            </a:r>
            <a:r>
              <a:rPr sz="2318" spc="5" dirty="0">
                <a:latin typeface="Arial"/>
                <a:cs typeface="Arial"/>
              </a:rPr>
              <a:t>of CG and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DCG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827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41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have</a:t>
            </a:r>
            <a:endParaRPr sz="2318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818786"/>
              </p:ext>
            </p:extLst>
          </p:nvPr>
        </p:nvGraphicFramePr>
        <p:xfrm>
          <a:off x="1750625" y="2792656"/>
          <a:ext cx="6478975" cy="7808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2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7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9733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1900" i="1" spc="250" dirty="0">
                          <a:latin typeface="Arial"/>
                          <a:cs typeface="Arial"/>
                        </a:rPr>
                        <a:t>IC</a:t>
                      </a:r>
                      <a:r>
                        <a:rPr lang="en-US" sz="1900" i="1" spc="25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2000" spc="375" baseline="-11494" dirty="0">
                          <a:latin typeface="PMingLiU"/>
                          <a:cs typeface="PMingLiU"/>
                        </a:rPr>
                        <a:t>1</a:t>
                      </a:r>
                      <a:endParaRPr sz="2000" baseline="-11494" dirty="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</a:pPr>
                      <a:r>
                        <a:rPr sz="1900" dirty="0">
                          <a:latin typeface="Tahoma"/>
                          <a:cs typeface="Tahoma"/>
                        </a:rPr>
                        <a:t>=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</a:pPr>
                      <a:r>
                        <a:rPr sz="1900" spc="-25" dirty="0">
                          <a:latin typeface="Tahoma"/>
                          <a:cs typeface="Tahoma"/>
                        </a:rPr>
                        <a:t>(3</a:t>
                      </a:r>
                      <a:r>
                        <a:rPr sz="1900" i="1" spc="-2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13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15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16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17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18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19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19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19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19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60" dirty="0">
                          <a:latin typeface="Tahoma"/>
                          <a:cs typeface="Tahoma"/>
                        </a:rPr>
                        <a:t>19</a:t>
                      </a:r>
                      <a:r>
                        <a:rPr sz="1900" i="1" spc="-6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5" dirty="0">
                          <a:latin typeface="Tahoma"/>
                          <a:cs typeface="Tahoma"/>
                        </a:rPr>
                        <a:t>19)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118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900" i="1" spc="250" dirty="0">
                          <a:latin typeface="Arial"/>
                          <a:cs typeface="Arial"/>
                        </a:rPr>
                        <a:t>IC</a:t>
                      </a:r>
                      <a:r>
                        <a:rPr lang="en-US" sz="1900" i="1" spc="25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2000" spc="375" baseline="-11494" dirty="0">
                          <a:latin typeface="PMingLiU"/>
                          <a:cs typeface="PMingLiU"/>
                        </a:rPr>
                        <a:t>2</a:t>
                      </a:r>
                      <a:endParaRPr sz="2000" baseline="-11494" dirty="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900" dirty="0">
                          <a:latin typeface="Tahoma"/>
                          <a:cs typeface="Tahoma"/>
                        </a:rPr>
                        <a:t>=</a:t>
                      </a:r>
                      <a:endParaRPr sz="19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900" spc="-25" dirty="0">
                          <a:latin typeface="Tahoma"/>
                          <a:cs typeface="Tahoma"/>
                        </a:rPr>
                        <a:t>(3</a:t>
                      </a:r>
                      <a:r>
                        <a:rPr sz="1900" i="1" spc="-2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5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900" i="1" spc="-4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900" i="1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40" dirty="0">
                          <a:latin typeface="Tahoma"/>
                          <a:cs typeface="Tahoma"/>
                        </a:rPr>
                        <a:t>6)</a:t>
                      </a:r>
                      <a:endParaRPr sz="19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824399" y="419457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3" y="4131433"/>
            <a:ext cx="4689764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The ideal </a:t>
            </a:r>
            <a:r>
              <a:rPr sz="2318" spc="5" dirty="0">
                <a:latin typeface="Arial"/>
                <a:cs typeface="Arial"/>
              </a:rPr>
              <a:t>DCG </a:t>
            </a:r>
            <a:r>
              <a:rPr sz="2318" spc="-5" dirty="0">
                <a:latin typeface="Arial"/>
                <a:cs typeface="Arial"/>
              </a:rPr>
              <a:t>vectors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36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980851"/>
              </p:ext>
            </p:extLst>
          </p:nvPr>
        </p:nvGraphicFramePr>
        <p:xfrm>
          <a:off x="1181204" y="4744766"/>
          <a:ext cx="7685159" cy="6654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3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9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717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i="1" spc="140" dirty="0">
                          <a:latin typeface="Century"/>
                          <a:cs typeface="Century"/>
                        </a:rPr>
                        <a:t>IDC</a:t>
                      </a:r>
                      <a:r>
                        <a:rPr lang="en-US" sz="1500" i="1" spc="140" dirty="0">
                          <a:latin typeface="Century"/>
                          <a:cs typeface="Century"/>
                        </a:rPr>
                        <a:t>G</a:t>
                      </a:r>
                      <a:r>
                        <a:rPr sz="1600" spc="209" baseline="-11574" dirty="0">
                          <a:latin typeface="PMingLiU"/>
                          <a:cs typeface="PMingLiU"/>
                        </a:rPr>
                        <a:t>1</a:t>
                      </a:r>
                      <a:endParaRPr sz="1600" baseline="-11574" dirty="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(3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4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10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10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4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4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5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5" dirty="0">
                          <a:latin typeface="Tahoma"/>
                          <a:cs typeface="Tahoma"/>
                        </a:rPr>
                        <a:t>8)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17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i="1" spc="140" dirty="0">
                          <a:latin typeface="Century"/>
                          <a:cs typeface="Century"/>
                        </a:rPr>
                        <a:t>IDC</a:t>
                      </a:r>
                      <a:r>
                        <a:rPr lang="en-US" sz="1500" i="1" spc="140" dirty="0">
                          <a:latin typeface="Century"/>
                          <a:cs typeface="Century"/>
                        </a:rPr>
                        <a:t>G</a:t>
                      </a:r>
                      <a:r>
                        <a:rPr sz="1600" spc="209" baseline="-11574" dirty="0">
                          <a:latin typeface="PMingLiU"/>
                          <a:cs typeface="PMingLiU"/>
                        </a:rPr>
                        <a:t>2</a:t>
                      </a:r>
                      <a:endParaRPr sz="1600" baseline="-11574" dirty="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3189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(3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6)</a:t>
                      </a:r>
                      <a:endParaRPr sz="15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215229956"/>
      </p:ext>
    </p:extLst>
  </p:cSld>
  <p:clrMapOvr>
    <a:masterClrMapping/>
  </p:clrMapOvr>
  <p:transition>
    <p:cut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Ideal </a:t>
            </a:r>
            <a:r>
              <a:rPr spc="23" dirty="0"/>
              <a:t>CG </a:t>
            </a:r>
            <a:r>
              <a:rPr spc="18" dirty="0"/>
              <a:t>and </a:t>
            </a:r>
            <a:r>
              <a:rPr spc="23" dirty="0"/>
              <a:t>DCG</a:t>
            </a:r>
            <a:r>
              <a:rPr spc="-114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50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3451259" y="1380252"/>
            <a:ext cx="588818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5831470" y="1380252"/>
            <a:ext cx="830118" cy="0"/>
          </a:xfrm>
          <a:custGeom>
            <a:avLst/>
            <a:gdLst/>
            <a:ahLst/>
            <a:cxnLst/>
            <a:rect l="l" t="t" r="r" b="b"/>
            <a:pathLst>
              <a:path w="913129">
                <a:moveTo>
                  <a:pt x="0" y="0"/>
                </a:moveTo>
                <a:lnTo>
                  <a:pt x="91287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21925"/>
            <a:ext cx="6995968" cy="714647"/>
          </a:xfrm>
          <a:prstGeom prst="rect">
            <a:avLst/>
          </a:prstGeom>
        </p:spPr>
        <p:txBody>
          <a:bodyPr vert="horz" wrap="square" lIns="0" tIns="21936" rIns="0" bIns="0" rtlCol="0">
            <a:spAutoFit/>
          </a:bodyPr>
          <a:lstStyle/>
          <a:p>
            <a:pPr marL="11546" marR="4618">
              <a:lnSpc>
                <a:spcPts val="2682"/>
              </a:lnSpc>
              <a:spcBef>
                <a:spcPts val="173"/>
              </a:spcBef>
            </a:pPr>
            <a:r>
              <a:rPr sz="2318" spc="-5" dirty="0">
                <a:latin typeface="Arial"/>
                <a:cs typeface="Arial"/>
              </a:rPr>
              <a:t>Further,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227" i="1" spc="236" dirty="0">
                <a:latin typeface="Georgia"/>
                <a:cs typeface="Georgia"/>
              </a:rPr>
              <a:t>ICG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227" i="1" spc="231" dirty="0">
                <a:latin typeface="Georgia"/>
                <a:cs typeface="Georgia"/>
              </a:rPr>
              <a:t>IDCG </a:t>
            </a:r>
            <a:r>
              <a:rPr sz="2318" spc="5" dirty="0">
                <a:latin typeface="Arial"/>
                <a:cs typeface="Arial"/>
              </a:rPr>
              <a:t>scores</a:t>
            </a:r>
            <a:r>
              <a:rPr sz="2318" spc="-286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can  be computed as</a:t>
            </a:r>
            <a:r>
              <a:rPr sz="2318" spc="-86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4399" y="343969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7455223" y="3434881"/>
            <a:ext cx="588818" cy="0"/>
          </a:xfrm>
          <a:custGeom>
            <a:avLst/>
            <a:gdLst/>
            <a:ahLst/>
            <a:cxnLst/>
            <a:rect l="l" t="t" r="r" b="b"/>
            <a:pathLst>
              <a:path w="647700">
                <a:moveTo>
                  <a:pt x="0" y="0"/>
                </a:moveTo>
                <a:lnTo>
                  <a:pt x="6477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1777630" y="3807569"/>
            <a:ext cx="830118" cy="0"/>
          </a:xfrm>
          <a:custGeom>
            <a:avLst/>
            <a:gdLst/>
            <a:ahLst/>
            <a:cxnLst/>
            <a:rect l="l" t="t" r="r" b="b"/>
            <a:pathLst>
              <a:path w="913130">
                <a:moveTo>
                  <a:pt x="0" y="0"/>
                </a:moveTo>
                <a:lnTo>
                  <a:pt x="91287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 txBox="1"/>
          <p:nvPr/>
        </p:nvSpPr>
        <p:spPr>
          <a:xfrm>
            <a:off x="1189874" y="3376553"/>
            <a:ext cx="6865505" cy="7390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227" i="1" spc="236" dirty="0">
                <a:latin typeface="Georgia"/>
                <a:cs typeface="Georgia"/>
              </a:rPr>
              <a:t>ICG</a:t>
            </a:r>
            <a:endParaRPr sz="2227">
              <a:latin typeface="Georgia"/>
              <a:cs typeface="Georgia"/>
            </a:endParaRPr>
          </a:p>
          <a:p>
            <a:pPr marL="11546">
              <a:spcBef>
                <a:spcPts val="150"/>
              </a:spcBef>
            </a:pP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231" dirty="0">
                <a:latin typeface="Georgia"/>
                <a:cs typeface="Georgia"/>
              </a:rPr>
              <a:t>IDCG </a:t>
            </a:r>
            <a:r>
              <a:rPr sz="2318" spc="-5" dirty="0">
                <a:latin typeface="Arial"/>
                <a:cs typeface="Arial"/>
              </a:rPr>
              <a:t>vectors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185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73077" y="4264077"/>
            <a:ext cx="419793" cy="9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1201281" y="4603513"/>
            <a:ext cx="591589" cy="96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graphicFrame>
        <p:nvGraphicFramePr>
          <p:cNvPr id="23" name="object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97727"/>
              </p:ext>
            </p:extLst>
          </p:nvPr>
        </p:nvGraphicFramePr>
        <p:xfrm>
          <a:off x="1181215" y="4262129"/>
          <a:ext cx="7585395" cy="6496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8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826"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i="1" spc="125" dirty="0">
                          <a:latin typeface="Century"/>
                          <a:cs typeface="Century"/>
                        </a:rPr>
                        <a:t>I</a:t>
                      </a:r>
                      <a:r>
                        <a:rPr sz="1500" i="1" spc="114" dirty="0">
                          <a:latin typeface="Century"/>
                          <a:cs typeface="Century"/>
                        </a:rPr>
                        <a:t>C</a:t>
                      </a:r>
                      <a:r>
                        <a:rPr lang="en-US" sz="1500" i="1" spc="114" dirty="0">
                          <a:latin typeface="Century"/>
                          <a:cs typeface="Century"/>
                        </a:rPr>
                        <a:t>G</a:t>
                      </a:r>
                      <a:endParaRPr sz="1500" i="1" dirty="0">
                        <a:latin typeface="Century"/>
                        <a:cs typeface="Centur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(3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9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10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11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4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4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1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spc="-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-5" dirty="0">
                          <a:latin typeface="Tahoma"/>
                          <a:cs typeface="Tahoma"/>
                        </a:rPr>
                        <a:t>12</a:t>
                      </a:r>
                      <a:r>
                        <a:rPr sz="1500" spc="-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-5" dirty="0">
                          <a:latin typeface="Tahoma"/>
                          <a:cs typeface="Tahoma"/>
                        </a:rPr>
                        <a:t>5)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26">
                <a:tc>
                  <a:txBody>
                    <a:bodyPr/>
                    <a:lstStyle/>
                    <a:p>
                      <a:pPr marR="123825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500" i="1" spc="125" dirty="0">
                          <a:latin typeface="Century"/>
                          <a:cs typeface="Century"/>
                        </a:rPr>
                        <a:t>I</a:t>
                      </a:r>
                      <a:r>
                        <a:rPr sz="1500" i="1" spc="45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500" i="1" spc="114" dirty="0">
                          <a:latin typeface="Century"/>
                          <a:cs typeface="Century"/>
                        </a:rPr>
                        <a:t>C</a:t>
                      </a:r>
                      <a:r>
                        <a:rPr lang="en-US" sz="1500" i="1" spc="0" dirty="0">
                          <a:latin typeface="Century"/>
                          <a:cs typeface="Century"/>
                        </a:rPr>
                        <a:t>G</a:t>
                      </a:r>
                      <a:endParaRPr sz="1500" i="1" dirty="0">
                        <a:latin typeface="Century"/>
                        <a:cs typeface="Century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500" dirty="0">
                          <a:latin typeface="Tahoma"/>
                          <a:cs typeface="Tahoma"/>
                        </a:rPr>
                        <a:t>=</a:t>
                      </a:r>
                      <a:endParaRPr sz="150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500" spc="10" dirty="0">
                          <a:latin typeface="Tahoma"/>
                          <a:cs typeface="Tahoma"/>
                        </a:rPr>
                        <a:t>(3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500" spc="1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5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6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60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dirty="0">
                          <a:latin typeface="Tahoma"/>
                          <a:cs typeface="Tahoma"/>
                        </a:rPr>
                        <a:t>7</a:t>
                      </a:r>
                      <a:r>
                        <a:rPr sz="1500" dirty="0">
                          <a:latin typeface="Century"/>
                          <a:cs typeface="Century"/>
                        </a:rPr>
                        <a:t>,</a:t>
                      </a:r>
                      <a:r>
                        <a:rPr sz="1500" spc="-175" dirty="0">
                          <a:latin typeface="Century"/>
                          <a:cs typeface="Century"/>
                        </a:rPr>
                        <a:t> 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8</a:t>
                      </a:r>
                      <a:r>
                        <a:rPr sz="1500" spc="5" dirty="0">
                          <a:latin typeface="Century"/>
                          <a:cs typeface="Century"/>
                        </a:rPr>
                        <a:t>.</a:t>
                      </a:r>
                      <a:r>
                        <a:rPr sz="1500" spc="5" dirty="0">
                          <a:latin typeface="Tahoma"/>
                          <a:cs typeface="Tahoma"/>
                        </a:rPr>
                        <a:t>7)</a:t>
                      </a:r>
                      <a:endParaRPr sz="15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object 24"/>
          <p:cNvSpPr/>
          <p:nvPr/>
        </p:nvSpPr>
        <p:spPr>
          <a:xfrm>
            <a:off x="824399" y="51188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 txBox="1"/>
          <p:nvPr/>
        </p:nvSpPr>
        <p:spPr>
          <a:xfrm>
            <a:off x="1189874" y="5068796"/>
            <a:ext cx="7257473" cy="1027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96300"/>
              </a:lnSpc>
            </a:pPr>
            <a:r>
              <a:rPr sz="2318" dirty="0">
                <a:latin typeface="Arial"/>
                <a:cs typeface="Arial"/>
              </a:rPr>
              <a:t>By </a:t>
            </a:r>
            <a:r>
              <a:rPr sz="2318" spc="5" dirty="0">
                <a:latin typeface="Arial"/>
                <a:cs typeface="Arial"/>
              </a:rPr>
              <a:t>comparing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spc="5" dirty="0">
                <a:latin typeface="Arial"/>
                <a:cs typeface="Arial"/>
              </a:rPr>
              <a:t>CG and DCG curves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an  algorithm </a:t>
            </a:r>
            <a:r>
              <a:rPr sz="2318" dirty="0">
                <a:latin typeface="Arial"/>
                <a:cs typeface="Arial"/>
              </a:rPr>
              <a:t>with the </a:t>
            </a:r>
            <a:r>
              <a:rPr sz="2318" spc="-14" dirty="0">
                <a:latin typeface="Arial"/>
                <a:cs typeface="Arial"/>
              </a:rPr>
              <a:t>average </a:t>
            </a:r>
            <a:r>
              <a:rPr sz="2318" dirty="0">
                <a:latin typeface="Arial"/>
                <a:cs typeface="Arial"/>
              </a:rPr>
              <a:t>ideal curves,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gain insight  </a:t>
            </a:r>
            <a:r>
              <a:rPr sz="2318" spc="5" dirty="0">
                <a:latin typeface="Arial"/>
                <a:cs typeface="Arial"/>
              </a:rPr>
              <a:t>on </a:t>
            </a:r>
            <a:r>
              <a:rPr sz="2318" spc="-5" dirty="0">
                <a:latin typeface="Arial"/>
                <a:cs typeface="Arial"/>
              </a:rPr>
              <a:t>how </a:t>
            </a:r>
            <a:r>
              <a:rPr sz="2318" dirty="0">
                <a:latin typeface="Arial"/>
                <a:cs typeface="Arial"/>
              </a:rPr>
              <a:t>much </a:t>
            </a:r>
            <a:r>
              <a:rPr sz="2318" spc="5" dirty="0">
                <a:latin typeface="Arial"/>
                <a:cs typeface="Arial"/>
              </a:rPr>
              <a:t>room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5" dirty="0">
                <a:latin typeface="Arial"/>
                <a:cs typeface="Arial"/>
              </a:rPr>
              <a:t>improvement </a:t>
            </a:r>
            <a:r>
              <a:rPr sz="2318" dirty="0">
                <a:latin typeface="Arial"/>
                <a:cs typeface="Arial"/>
              </a:rPr>
              <a:t>there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is</a:t>
            </a:r>
            <a:endParaRPr sz="2318">
              <a:latin typeface="Arial"/>
              <a:cs typeface="Arial"/>
            </a:endParaRPr>
          </a:p>
        </p:txBody>
      </p:sp>
      <p:sp>
        <p:nvSpPr>
          <p:cNvPr id="27" name="Zástupný symbol pro zápatí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1281" y="2309033"/>
            <a:ext cx="7673579" cy="73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442934"/>
      </p:ext>
    </p:extLst>
  </p:cSld>
  <p:clrMapOvr>
    <a:masterClrMapping/>
  </p:clrMapOvr>
  <p:transition>
    <p:cut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8" dirty="0"/>
              <a:t>Normalized</a:t>
            </a:r>
            <a:r>
              <a:rPr spc="-68" dirty="0"/>
              <a:t> </a:t>
            </a:r>
            <a:r>
              <a:rPr spc="23" dirty="0"/>
              <a:t>DCG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722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018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3639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4887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 txBox="1"/>
          <p:nvPr/>
        </p:nvSpPr>
        <p:spPr>
          <a:xfrm>
            <a:off x="1189874" y="1336019"/>
            <a:ext cx="7322705" cy="3187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29440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figures </a:t>
            </a:r>
            <a:r>
              <a:rPr sz="2318" spc="5" dirty="0">
                <a:latin typeface="Arial"/>
                <a:cs typeface="Arial"/>
              </a:rPr>
              <a:t>can be </a:t>
            </a:r>
            <a:r>
              <a:rPr sz="2318" dirty="0">
                <a:latin typeface="Arial"/>
                <a:cs typeface="Arial"/>
              </a:rPr>
              <a:t>directly </a:t>
            </a:r>
            <a:r>
              <a:rPr sz="2318" spc="5" dirty="0">
                <a:latin typeface="Arial"/>
                <a:cs typeface="Arial"/>
              </a:rPr>
              <a:t>compared </a:t>
            </a:r>
            <a:r>
              <a:rPr sz="2318" dirty="0">
                <a:latin typeface="Arial"/>
                <a:cs typeface="Arial"/>
              </a:rPr>
              <a:t>to  the ideal </a:t>
            </a:r>
            <a:r>
              <a:rPr sz="2318" spc="5" dirty="0">
                <a:latin typeface="Arial"/>
                <a:cs typeface="Arial"/>
              </a:rPr>
              <a:t>curve of 100% </a:t>
            </a: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all recall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levels</a:t>
            </a:r>
            <a:endParaRPr sz="2318" dirty="0">
              <a:latin typeface="Arial"/>
              <a:cs typeface="Arial"/>
            </a:endParaRPr>
          </a:p>
          <a:p>
            <a:pPr marL="11546" marR="29440">
              <a:lnSpc>
                <a:spcPct val="96100"/>
              </a:lnSpc>
              <a:spcBef>
                <a:spcPts val="1050"/>
              </a:spcBef>
            </a:pPr>
            <a:r>
              <a:rPr sz="2318" spc="5" dirty="0">
                <a:latin typeface="Arial"/>
                <a:cs typeface="Arial"/>
              </a:rPr>
              <a:t>DCG </a:t>
            </a:r>
            <a:r>
              <a:rPr sz="2318" dirty="0">
                <a:latin typeface="Arial"/>
                <a:cs typeface="Arial"/>
              </a:rPr>
              <a:t>figures, </a:t>
            </a:r>
            <a:r>
              <a:rPr sz="2318" spc="-32" dirty="0">
                <a:latin typeface="Arial"/>
                <a:cs typeface="Arial"/>
              </a:rPr>
              <a:t>however,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not </a:t>
            </a:r>
            <a:r>
              <a:rPr sz="2318" spc="-9" dirty="0">
                <a:latin typeface="Arial"/>
                <a:cs typeface="Arial"/>
              </a:rPr>
              <a:t>build relative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9" dirty="0">
                <a:latin typeface="Arial"/>
                <a:cs typeface="Arial"/>
              </a:rPr>
              <a:t>any </a:t>
            </a:r>
            <a:r>
              <a:rPr sz="2318" dirty="0">
                <a:latin typeface="Arial"/>
                <a:cs typeface="Arial"/>
              </a:rPr>
              <a:t>ideal  curve, which </a:t>
            </a:r>
            <a:r>
              <a:rPr sz="2318" spc="-5" dirty="0">
                <a:latin typeface="Arial"/>
                <a:cs typeface="Arial"/>
              </a:rPr>
              <a:t>makes </a:t>
            </a:r>
            <a:r>
              <a:rPr sz="2318" dirty="0">
                <a:latin typeface="Arial"/>
                <a:cs typeface="Arial"/>
              </a:rPr>
              <a:t>it difficult to </a:t>
            </a:r>
            <a:r>
              <a:rPr sz="2318" spc="5" dirty="0">
                <a:latin typeface="Arial"/>
                <a:cs typeface="Arial"/>
              </a:rPr>
              <a:t>compare </a:t>
            </a:r>
            <a:r>
              <a:rPr sz="2318" dirty="0">
                <a:latin typeface="Arial"/>
                <a:cs typeface="Arial"/>
              </a:rPr>
              <a:t>directly </a:t>
            </a:r>
            <a:r>
              <a:rPr sz="2318" spc="5" dirty="0">
                <a:latin typeface="Arial"/>
                <a:cs typeface="Arial"/>
              </a:rPr>
              <a:t>DCG  curves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dirty="0">
                <a:latin typeface="Arial"/>
                <a:cs typeface="Arial"/>
              </a:rPr>
              <a:t>distinct ranking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algorithms</a:t>
            </a:r>
            <a:endParaRPr sz="2318" dirty="0">
              <a:latin typeface="Arial"/>
              <a:cs typeface="Arial"/>
            </a:endParaRPr>
          </a:p>
          <a:p>
            <a:pPr marL="11546">
              <a:spcBef>
                <a:spcPts val="1036"/>
              </a:spcBef>
            </a:pPr>
            <a:r>
              <a:rPr sz="2318" dirty="0">
                <a:latin typeface="Arial"/>
                <a:cs typeface="Arial"/>
              </a:rPr>
              <a:t>This </a:t>
            </a:r>
            <a:r>
              <a:rPr sz="2318" spc="5" dirty="0">
                <a:latin typeface="Arial"/>
                <a:cs typeface="Arial"/>
              </a:rPr>
              <a:t>can be </a:t>
            </a:r>
            <a:r>
              <a:rPr sz="2318" dirty="0">
                <a:latin typeface="Arial"/>
                <a:cs typeface="Arial"/>
              </a:rPr>
              <a:t>corrected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5" dirty="0">
                <a:latin typeface="Arial"/>
                <a:cs typeface="Arial"/>
              </a:rPr>
              <a:t>normalizing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DCG</a:t>
            </a:r>
            <a:r>
              <a:rPr sz="2318" spc="4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metric</a:t>
            </a:r>
            <a:endParaRPr sz="2318" dirty="0">
              <a:latin typeface="Arial"/>
              <a:cs typeface="Arial"/>
            </a:endParaRPr>
          </a:p>
          <a:p>
            <a:pPr marL="11546" marR="4618">
              <a:spcBef>
                <a:spcPts val="1036"/>
              </a:spcBef>
            </a:pPr>
            <a:r>
              <a:rPr sz="2318" spc="-9" dirty="0">
                <a:latin typeface="Arial"/>
                <a:cs typeface="Arial"/>
              </a:rPr>
              <a:t>Given </a:t>
            </a:r>
            <a:r>
              <a:rPr sz="2318" spc="5" dirty="0">
                <a:latin typeface="Arial"/>
                <a:cs typeface="Arial"/>
              </a:rPr>
              <a:t>a set of </a:t>
            </a:r>
            <a:r>
              <a:rPr sz="2227" i="1" spc="-55" dirty="0">
                <a:latin typeface="Georgia"/>
                <a:cs typeface="Georgia"/>
              </a:rPr>
              <a:t>N</a:t>
            </a:r>
            <a:r>
              <a:rPr sz="2523" i="1" spc="-81" baseline="-10510" dirty="0">
                <a:latin typeface="Bookman Old Style"/>
                <a:cs typeface="Bookman Old Style"/>
              </a:rPr>
              <a:t>q </a:t>
            </a:r>
            <a:r>
              <a:rPr sz="2318" dirty="0">
                <a:latin typeface="Arial"/>
                <a:cs typeface="Arial"/>
              </a:rPr>
              <a:t>test queries, </a:t>
            </a:r>
            <a:r>
              <a:rPr sz="2318" spc="5" dirty="0">
                <a:latin typeface="Arial"/>
                <a:cs typeface="Arial"/>
              </a:rPr>
              <a:t>normalized CG and DCG  metrics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014" y="4876800"/>
            <a:ext cx="6531301" cy="87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511312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52400"/>
            <a:ext cx="81508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4" dirty="0" err="1"/>
              <a:t>Cranfield</a:t>
            </a:r>
            <a:r>
              <a:rPr lang="en-US" spc="-59" dirty="0"/>
              <a:t> </a:t>
            </a:r>
            <a:r>
              <a:rPr dirty="0"/>
              <a:t>Paradigm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47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76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309282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49322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24012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24399" y="506308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 txBox="1"/>
          <p:nvPr/>
        </p:nvSpPr>
        <p:spPr>
          <a:xfrm>
            <a:off x="1189874" y="1346265"/>
            <a:ext cx="7323859" cy="4444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288062">
              <a:lnSpc>
                <a:spcPts val="2655"/>
              </a:lnSpc>
            </a:pPr>
            <a:r>
              <a:rPr sz="2318" spc="-9" dirty="0">
                <a:latin typeface="Arial"/>
                <a:cs typeface="Arial"/>
              </a:rPr>
              <a:t>Cleverdon </a:t>
            </a:r>
            <a:r>
              <a:rPr sz="2318" dirty="0">
                <a:latin typeface="Arial"/>
                <a:cs typeface="Arial"/>
              </a:rPr>
              <a:t>obtained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grant </a:t>
            </a:r>
            <a:r>
              <a:rPr sz="2318" dirty="0">
                <a:latin typeface="Arial"/>
                <a:cs typeface="Arial"/>
              </a:rPr>
              <a:t>from the National Science  </a:t>
            </a:r>
            <a:r>
              <a:rPr sz="2318" spc="-5" dirty="0">
                <a:latin typeface="Arial"/>
                <a:cs typeface="Arial"/>
              </a:rPr>
              <a:t>Foundation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compare </a:t>
            </a:r>
            <a:r>
              <a:rPr sz="2318" dirty="0">
                <a:latin typeface="Arial"/>
                <a:cs typeface="Arial"/>
              </a:rPr>
              <a:t>distinct </a:t>
            </a:r>
            <a:r>
              <a:rPr sz="2318" spc="-5" dirty="0">
                <a:latin typeface="Arial"/>
                <a:cs typeface="Arial"/>
              </a:rPr>
              <a:t>indexing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systems</a:t>
            </a:r>
            <a:endParaRPr sz="2318" dirty="0">
              <a:latin typeface="Arial"/>
              <a:cs typeface="Arial"/>
            </a:endParaRPr>
          </a:p>
          <a:p>
            <a:pPr marL="11546" marR="4618">
              <a:lnSpc>
                <a:spcPts val="2682"/>
              </a:lnSpc>
              <a:spcBef>
                <a:spcPts val="1150"/>
              </a:spcBef>
            </a:pPr>
            <a:r>
              <a:rPr sz="2318" dirty="0">
                <a:latin typeface="Arial"/>
                <a:cs typeface="Arial"/>
              </a:rPr>
              <a:t>These experiments provided interesting </a:t>
            </a:r>
            <a:r>
              <a:rPr sz="2318" spc="-5" dirty="0">
                <a:latin typeface="Arial"/>
                <a:cs typeface="Arial"/>
              </a:rPr>
              <a:t>insights, </a:t>
            </a:r>
            <a:r>
              <a:rPr sz="2318" dirty="0">
                <a:latin typeface="Arial"/>
                <a:cs typeface="Arial"/>
              </a:rPr>
              <a:t>that  culminated in the </a:t>
            </a:r>
            <a:r>
              <a:rPr sz="2318" spc="14" dirty="0">
                <a:latin typeface="Arial"/>
                <a:cs typeface="Arial"/>
              </a:rPr>
              <a:t>modern </a:t>
            </a:r>
            <a:r>
              <a:rPr sz="2318" spc="5" dirty="0">
                <a:latin typeface="Arial"/>
                <a:cs typeface="Arial"/>
              </a:rPr>
              <a:t>metrics of </a:t>
            </a: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2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recall</a:t>
            </a:r>
          </a:p>
          <a:p>
            <a:pPr marL="406404">
              <a:spcBef>
                <a:spcPts val="1350"/>
              </a:spcBef>
            </a:pPr>
            <a:r>
              <a:rPr sz="1864" b="1" spc="5" dirty="0">
                <a:latin typeface="Arial"/>
                <a:cs typeface="Arial"/>
              </a:rPr>
              <a:t>Recall ratio: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fraction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</a:t>
            </a:r>
            <a:r>
              <a:rPr sz="1864" spc="91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retrieved</a:t>
            </a:r>
            <a:endParaRPr sz="1864" dirty="0">
              <a:latin typeface="Arial"/>
              <a:cs typeface="Arial"/>
            </a:endParaRPr>
          </a:p>
          <a:p>
            <a:pPr marL="406404" marR="409290">
              <a:lnSpc>
                <a:spcPct val="119000"/>
              </a:lnSpc>
              <a:spcBef>
                <a:spcPts val="491"/>
              </a:spcBef>
            </a:pPr>
            <a:r>
              <a:rPr sz="1864" b="1" spc="5" dirty="0">
                <a:latin typeface="Arial"/>
                <a:cs typeface="Arial"/>
              </a:rPr>
              <a:t>Precision ratio: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fraction </a:t>
            </a:r>
            <a:r>
              <a:rPr sz="1864" spc="5" dirty="0">
                <a:latin typeface="Arial"/>
                <a:cs typeface="Arial"/>
              </a:rPr>
              <a:t>of documents </a:t>
            </a:r>
            <a:r>
              <a:rPr sz="1864" spc="-5" dirty="0">
                <a:latin typeface="Arial"/>
                <a:cs typeface="Arial"/>
              </a:rPr>
              <a:t>retrieved </a:t>
            </a:r>
            <a:r>
              <a:rPr sz="1864" spc="5" dirty="0">
                <a:latin typeface="Arial"/>
                <a:cs typeface="Arial"/>
              </a:rPr>
              <a:t>that are  </a:t>
            </a:r>
            <a:r>
              <a:rPr sz="1864" spc="-9" dirty="0">
                <a:latin typeface="Arial"/>
                <a:cs typeface="Arial"/>
              </a:rPr>
              <a:t>relevant</a:t>
            </a:r>
            <a:endParaRPr sz="1864" dirty="0">
              <a:latin typeface="Arial"/>
              <a:cs typeface="Arial"/>
            </a:endParaRPr>
          </a:p>
          <a:p>
            <a:pPr marL="11546" marR="5773">
              <a:lnSpc>
                <a:spcPts val="2664"/>
              </a:lnSpc>
              <a:spcBef>
                <a:spcPts val="1245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it </a:t>
            </a:r>
            <a:r>
              <a:rPr sz="2318" spc="5" dirty="0">
                <a:latin typeface="Arial"/>
                <a:cs typeface="Arial"/>
              </a:rPr>
              <a:t>became </a:t>
            </a:r>
            <a:r>
              <a:rPr sz="2318" dirty="0">
                <a:latin typeface="Arial"/>
                <a:cs typeface="Arial"/>
              </a:rPr>
              <a:t>clear that, in practical</a:t>
            </a:r>
            <a:r>
              <a:rPr sz="2318" spc="-341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situations, 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majority of searches does not </a:t>
            </a:r>
            <a:r>
              <a:rPr sz="2318" dirty="0">
                <a:latin typeface="Arial"/>
                <a:cs typeface="Arial"/>
              </a:rPr>
              <a:t>require high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recall</a:t>
            </a:r>
          </a:p>
          <a:p>
            <a:pPr marL="11546" marR="70428">
              <a:lnSpc>
                <a:spcPts val="2664"/>
              </a:lnSpc>
              <a:spcBef>
                <a:spcPts val="1155"/>
              </a:spcBef>
            </a:pPr>
            <a:r>
              <a:rPr sz="2318" dirty="0">
                <a:latin typeface="Arial"/>
                <a:cs typeface="Arial"/>
              </a:rPr>
              <a:t>Instead, the </a:t>
            </a:r>
            <a:r>
              <a:rPr sz="2318" spc="-9" dirty="0">
                <a:latin typeface="Arial"/>
                <a:cs typeface="Arial"/>
              </a:rPr>
              <a:t>vast </a:t>
            </a:r>
            <a:r>
              <a:rPr sz="2318" spc="5" dirty="0">
                <a:latin typeface="Arial"/>
                <a:cs typeface="Arial"/>
              </a:rPr>
              <a:t>majority 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users </a:t>
            </a:r>
            <a:r>
              <a:rPr sz="2318" dirty="0">
                <a:latin typeface="Arial"/>
                <a:cs typeface="Arial"/>
              </a:rPr>
              <a:t>require just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36" dirty="0">
                <a:latin typeface="Arial"/>
                <a:cs typeface="Arial"/>
              </a:rPr>
              <a:t>few  </a:t>
            </a:r>
            <a:r>
              <a:rPr sz="2318" spc="-14" dirty="0">
                <a:latin typeface="Arial"/>
                <a:cs typeface="Arial"/>
              </a:rPr>
              <a:t>relevant</a:t>
            </a:r>
            <a:r>
              <a:rPr sz="2318" spc="-82" dirty="0">
                <a:latin typeface="Arial"/>
                <a:cs typeface="Arial"/>
              </a:rPr>
              <a:t> </a:t>
            </a:r>
            <a:r>
              <a:rPr sz="2318" spc="-9" dirty="0">
                <a:latin typeface="Arial"/>
                <a:cs typeface="Arial"/>
              </a:rPr>
              <a:t>answers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38472"/>
      </p:ext>
    </p:extLst>
  </p:cSld>
  <p:clrMapOvr>
    <a:masterClrMapping/>
  </p:clrMapOvr>
  <p:transition>
    <p:cut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8" dirty="0"/>
              <a:t>Normalized</a:t>
            </a:r>
            <a:r>
              <a:rPr spc="-68" dirty="0"/>
              <a:t> </a:t>
            </a:r>
            <a:r>
              <a:rPr spc="23" dirty="0"/>
              <a:t>DCG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219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43755"/>
            <a:ext cx="693420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queries </a:t>
            </a:r>
            <a:r>
              <a:rPr sz="2227" i="1" spc="-155" dirty="0">
                <a:latin typeface="Georgia"/>
                <a:cs typeface="Georgia"/>
              </a:rPr>
              <a:t>q</a:t>
            </a:r>
            <a:r>
              <a:rPr sz="2523" spc="-231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73" dirty="0">
                <a:latin typeface="Georgia"/>
                <a:cs typeface="Georgia"/>
              </a:rPr>
              <a:t>q</a:t>
            </a:r>
            <a:r>
              <a:rPr sz="2523" spc="-109" baseline="-10510" dirty="0">
                <a:latin typeface="Tahoma"/>
                <a:cs typeface="Tahoma"/>
              </a:rPr>
              <a:t>2</a:t>
            </a:r>
            <a:r>
              <a:rPr sz="2318" spc="-73" dirty="0">
                <a:latin typeface="Arial"/>
                <a:cs typeface="Arial"/>
              </a:rPr>
              <a:t>, </a:t>
            </a:r>
            <a:r>
              <a:rPr sz="2318" spc="5" dirty="0">
                <a:latin typeface="Arial"/>
                <a:cs typeface="Arial"/>
              </a:rPr>
              <a:t>NCG  and NDCG </a:t>
            </a:r>
            <a:r>
              <a:rPr sz="2318" spc="-5" dirty="0">
                <a:latin typeface="Arial"/>
                <a:cs typeface="Arial"/>
              </a:rPr>
              <a:t>vectors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68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5743" y="2264391"/>
            <a:ext cx="1176482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946159" algn="l"/>
              </a:tabLst>
            </a:pPr>
            <a:r>
              <a:rPr sz="2227" i="1" spc="291" dirty="0">
                <a:latin typeface="Georgia"/>
                <a:cs typeface="Georgia"/>
              </a:rPr>
              <a:t>N</a:t>
            </a:r>
            <a:r>
              <a:rPr sz="2227" i="1" spc="314" dirty="0">
                <a:latin typeface="Georgia"/>
                <a:cs typeface="Georgia"/>
              </a:rPr>
              <a:t>C</a:t>
            </a:r>
            <a:r>
              <a:rPr sz="2227" i="1" spc="123" dirty="0">
                <a:latin typeface="Georgia"/>
                <a:cs typeface="Georgia"/>
              </a:rPr>
              <a:t>G</a:t>
            </a:r>
            <a:r>
              <a:rPr sz="2227" i="1" dirty="0">
                <a:latin typeface="Georgia"/>
                <a:cs typeface="Georgia"/>
              </a:rPr>
              <a:t>	</a:t>
            </a:r>
            <a:r>
              <a:rPr sz="2227" spc="231" dirty="0">
                <a:latin typeface="Garamond"/>
                <a:cs typeface="Garamond"/>
              </a:rPr>
              <a:t>=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4663" y="3095663"/>
            <a:ext cx="962314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291" dirty="0">
                <a:latin typeface="Georgia"/>
                <a:cs typeface="Georgia"/>
              </a:rPr>
              <a:t>N</a:t>
            </a:r>
            <a:r>
              <a:rPr sz="2227" i="1" spc="227" dirty="0">
                <a:latin typeface="Georgia"/>
                <a:cs typeface="Georgia"/>
              </a:rPr>
              <a:t>D</a:t>
            </a:r>
            <a:r>
              <a:rPr sz="2227" i="1" spc="314" dirty="0">
                <a:latin typeface="Georgia"/>
                <a:cs typeface="Georgia"/>
              </a:rPr>
              <a:t>C</a:t>
            </a:r>
            <a:r>
              <a:rPr sz="2227" i="1" spc="123" dirty="0">
                <a:latin typeface="Georgia"/>
                <a:cs typeface="Georgia"/>
              </a:rPr>
              <a:t>G</a:t>
            </a:r>
            <a:endParaRPr sz="2227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70914" y="2264390"/>
            <a:ext cx="5527386" cy="1601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7018"/>
            <a:r>
              <a:rPr sz="2227" spc="64" dirty="0">
                <a:latin typeface="Garamond"/>
                <a:cs typeface="Garamond"/>
              </a:rPr>
              <a:t>(0</a:t>
            </a:r>
            <a:r>
              <a:rPr sz="2227" i="1" spc="64" dirty="0">
                <a:latin typeface="Georgia"/>
                <a:cs typeface="Georgia"/>
              </a:rPr>
              <a:t>.</a:t>
            </a:r>
            <a:r>
              <a:rPr sz="2227" spc="64" dirty="0">
                <a:latin typeface="Garamond"/>
                <a:cs typeface="Garamond"/>
              </a:rPr>
              <a:t>17</a:t>
            </a:r>
            <a:r>
              <a:rPr sz="2227" i="1" spc="64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09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27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24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21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33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64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32</a:t>
            </a:r>
            <a:r>
              <a:rPr sz="2227" i="1" spc="36" dirty="0">
                <a:latin typeface="Georgia"/>
                <a:cs typeface="Georgia"/>
              </a:rPr>
              <a:t>,</a:t>
            </a:r>
            <a:endParaRPr sz="2227">
              <a:latin typeface="Georgia"/>
              <a:cs typeface="Georgia"/>
            </a:endParaRPr>
          </a:p>
          <a:p>
            <a:pPr marL="550146">
              <a:spcBef>
                <a:spcPts val="600"/>
              </a:spcBef>
            </a:pP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35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33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40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40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40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40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40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64" dirty="0">
                <a:latin typeface="Georgia"/>
                <a:cs typeface="Georgia"/>
              </a:rPr>
              <a:t> </a:t>
            </a:r>
            <a:r>
              <a:rPr sz="2227" spc="73" dirty="0">
                <a:latin typeface="Garamond"/>
                <a:cs typeface="Garamond"/>
              </a:rPr>
              <a:t>0</a:t>
            </a:r>
            <a:r>
              <a:rPr sz="2227" i="1" spc="73" dirty="0">
                <a:latin typeface="Georgia"/>
                <a:cs typeface="Georgia"/>
              </a:rPr>
              <a:t>.</a:t>
            </a:r>
            <a:r>
              <a:rPr sz="2227" spc="73" dirty="0">
                <a:latin typeface="Garamond"/>
                <a:cs typeface="Garamond"/>
              </a:rPr>
              <a:t>64)</a:t>
            </a:r>
            <a:endParaRPr sz="2227">
              <a:latin typeface="Garamond"/>
              <a:cs typeface="Garamond"/>
            </a:endParaRPr>
          </a:p>
          <a:p>
            <a:pPr marL="11546">
              <a:spcBef>
                <a:spcPts val="600"/>
              </a:spcBef>
              <a:tabLst>
                <a:tab pos="467018" algn="l"/>
              </a:tabLst>
            </a:pPr>
            <a:r>
              <a:rPr sz="2227" spc="231" dirty="0">
                <a:latin typeface="Garamond"/>
                <a:cs typeface="Garamond"/>
              </a:rPr>
              <a:t>=	</a:t>
            </a:r>
            <a:r>
              <a:rPr sz="2227" spc="64" dirty="0">
                <a:latin typeface="Garamond"/>
                <a:cs typeface="Garamond"/>
              </a:rPr>
              <a:t>(0</a:t>
            </a:r>
            <a:r>
              <a:rPr sz="2227" i="1" spc="64" dirty="0">
                <a:latin typeface="Georgia"/>
                <a:cs typeface="Georgia"/>
              </a:rPr>
              <a:t>.</a:t>
            </a:r>
            <a:r>
              <a:rPr sz="2227" spc="64" dirty="0">
                <a:latin typeface="Garamond"/>
                <a:cs typeface="Garamond"/>
              </a:rPr>
              <a:t>17</a:t>
            </a:r>
            <a:r>
              <a:rPr sz="2227" i="1" spc="64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09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21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20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19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25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64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25</a:t>
            </a:r>
            <a:r>
              <a:rPr sz="2227" i="1" spc="36" dirty="0">
                <a:latin typeface="Georgia"/>
                <a:cs typeface="Georgia"/>
              </a:rPr>
              <a:t>,</a:t>
            </a:r>
            <a:endParaRPr sz="2227">
              <a:latin typeface="Georgia"/>
              <a:cs typeface="Georgia"/>
            </a:endParaRPr>
          </a:p>
          <a:p>
            <a:pPr marL="550146">
              <a:spcBef>
                <a:spcPts val="600"/>
              </a:spcBef>
            </a:pP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26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26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spc="36" dirty="0">
                <a:latin typeface="Garamond"/>
                <a:cs typeface="Garamond"/>
              </a:rPr>
              <a:t>0</a:t>
            </a:r>
            <a:r>
              <a:rPr sz="2227" i="1" spc="36" dirty="0">
                <a:latin typeface="Georgia"/>
                <a:cs typeface="Georgia"/>
              </a:rPr>
              <a:t>.</a:t>
            </a:r>
            <a:r>
              <a:rPr sz="2227" spc="36" dirty="0">
                <a:latin typeface="Garamond"/>
                <a:cs typeface="Garamond"/>
              </a:rPr>
              <a:t>29</a:t>
            </a:r>
            <a:r>
              <a:rPr sz="2227" i="1" spc="36" dirty="0">
                <a:latin typeface="Georgia"/>
                <a:cs typeface="Georgia"/>
              </a:rPr>
              <a:t>,</a:t>
            </a:r>
            <a:r>
              <a:rPr sz="2227" i="1" spc="-164" dirty="0">
                <a:latin typeface="Georgia"/>
                <a:cs typeface="Georgia"/>
              </a:rPr>
              <a:t> </a:t>
            </a:r>
            <a:r>
              <a:rPr sz="2227" spc="73" dirty="0">
                <a:latin typeface="Garamond"/>
                <a:cs typeface="Garamond"/>
              </a:rPr>
              <a:t>0</a:t>
            </a:r>
            <a:r>
              <a:rPr sz="2227" i="1" spc="73" dirty="0">
                <a:latin typeface="Georgia"/>
                <a:cs typeface="Georgia"/>
              </a:rPr>
              <a:t>.</a:t>
            </a:r>
            <a:r>
              <a:rPr sz="2227" spc="73" dirty="0">
                <a:latin typeface="Garamond"/>
                <a:cs typeface="Garamond"/>
              </a:rPr>
              <a:t>38)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4399" y="418773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824399" y="501069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824399" y="549560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 txBox="1"/>
          <p:nvPr/>
        </p:nvSpPr>
        <p:spPr>
          <a:xfrm>
            <a:off x="1189874" y="4148376"/>
            <a:ext cx="7210136" cy="20238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17188">
              <a:lnSpc>
                <a:spcPts val="2664"/>
              </a:lnSpc>
            </a:pPr>
            <a:r>
              <a:rPr sz="2318" dirty="0">
                <a:latin typeface="Arial"/>
                <a:cs typeface="Arial"/>
              </a:rPr>
              <a:t>The area </a:t>
            </a:r>
            <a:r>
              <a:rPr sz="2318" spc="5" dirty="0">
                <a:latin typeface="Arial"/>
                <a:cs typeface="Arial"/>
              </a:rPr>
              <a:t>under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NCG and NDCG curves </a:t>
            </a:r>
            <a:r>
              <a:rPr sz="2318" dirty="0">
                <a:latin typeface="Arial"/>
                <a:cs typeface="Arial"/>
              </a:rPr>
              <a:t>represent  the quality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ranking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algorithm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964"/>
              </a:spcBef>
            </a:pPr>
            <a:r>
              <a:rPr sz="2318" dirty="0">
                <a:latin typeface="Arial"/>
                <a:cs typeface="Arial"/>
              </a:rPr>
              <a:t>Higher the area, better the results are </a:t>
            </a:r>
            <a:r>
              <a:rPr sz="2318" spc="5" dirty="0">
                <a:latin typeface="Arial"/>
                <a:cs typeface="Arial"/>
              </a:rPr>
              <a:t>considered </a:t>
            </a:r>
            <a:r>
              <a:rPr sz="2318" dirty="0">
                <a:latin typeface="Arial"/>
                <a:cs typeface="Arial"/>
              </a:rPr>
              <a:t>to</a:t>
            </a:r>
            <a:r>
              <a:rPr sz="2318" spc="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be</a:t>
            </a:r>
            <a:endParaRPr sz="2318">
              <a:latin typeface="Arial"/>
              <a:cs typeface="Arial"/>
            </a:endParaRPr>
          </a:p>
          <a:p>
            <a:pPr marL="11546" marR="158174">
              <a:lnSpc>
                <a:spcPts val="2664"/>
              </a:lnSpc>
              <a:spcBef>
                <a:spcPts val="1223"/>
              </a:spcBef>
            </a:pPr>
            <a:r>
              <a:rPr sz="2318" spc="-5" dirty="0">
                <a:latin typeface="Arial"/>
                <a:cs typeface="Arial"/>
              </a:rPr>
              <a:t>Thus, </a:t>
            </a:r>
            <a:r>
              <a:rPr sz="2318" spc="5" dirty="0">
                <a:latin typeface="Arial"/>
                <a:cs typeface="Arial"/>
              </a:rPr>
              <a:t>normalized </a:t>
            </a:r>
            <a:r>
              <a:rPr sz="2318" dirty="0">
                <a:latin typeface="Arial"/>
                <a:cs typeface="Arial"/>
              </a:rPr>
              <a:t>figures </a:t>
            </a:r>
            <a:r>
              <a:rPr sz="2318" spc="5" dirty="0">
                <a:latin typeface="Arial"/>
                <a:cs typeface="Arial"/>
              </a:rPr>
              <a:t>can be used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compare </a:t>
            </a:r>
            <a:r>
              <a:rPr sz="2318" spc="-9" dirty="0">
                <a:latin typeface="Arial"/>
                <a:cs typeface="Arial"/>
              </a:rPr>
              <a:t>two  </a:t>
            </a:r>
            <a:r>
              <a:rPr sz="2318" dirty="0">
                <a:latin typeface="Arial"/>
                <a:cs typeface="Arial"/>
              </a:rPr>
              <a:t>distinct ranking</a:t>
            </a:r>
            <a:r>
              <a:rPr sz="2318" spc="-5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algorithms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95006931"/>
      </p:ext>
    </p:extLst>
  </p:cSld>
  <p:clrMapOvr>
    <a:masterClrMapping/>
  </p:clrMapOvr>
  <p:transition>
    <p:cut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Discussion on </a:t>
            </a:r>
            <a:r>
              <a:rPr spc="23" dirty="0"/>
              <a:t>DCG</a:t>
            </a:r>
            <a:r>
              <a:rPr spc="-55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116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18997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1293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32731"/>
            <a:ext cx="7271326" cy="27058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013701">
              <a:lnSpc>
                <a:spcPts val="2655"/>
              </a:lnSpc>
            </a:pPr>
            <a:r>
              <a:rPr sz="2318" spc="5" dirty="0">
                <a:latin typeface="Arial"/>
                <a:cs typeface="Arial"/>
              </a:rPr>
              <a:t>CG and DCG metrics </a:t>
            </a:r>
            <a:r>
              <a:rPr sz="2318" dirty="0">
                <a:latin typeface="Arial"/>
                <a:cs typeface="Arial"/>
              </a:rPr>
              <a:t>aim </a:t>
            </a:r>
            <a:r>
              <a:rPr sz="2318" spc="5" dirty="0">
                <a:latin typeface="Arial"/>
                <a:cs typeface="Arial"/>
              </a:rPr>
              <a:t>at </a:t>
            </a:r>
            <a:r>
              <a:rPr sz="2318" dirty="0">
                <a:latin typeface="Arial"/>
                <a:cs typeface="Arial"/>
              </a:rPr>
              <a:t>taking into </a:t>
            </a:r>
            <a:r>
              <a:rPr sz="2318" spc="5" dirty="0">
                <a:latin typeface="Arial"/>
                <a:cs typeface="Arial"/>
              </a:rPr>
              <a:t>account  </a:t>
            </a:r>
            <a:r>
              <a:rPr sz="2318" spc="-5" dirty="0">
                <a:latin typeface="Arial"/>
                <a:cs typeface="Arial"/>
              </a:rPr>
              <a:t>multiple </a:t>
            </a:r>
            <a:r>
              <a:rPr sz="2318" spc="-23" dirty="0">
                <a:latin typeface="Arial"/>
                <a:cs typeface="Arial"/>
              </a:rPr>
              <a:t>level </a:t>
            </a:r>
            <a:r>
              <a:rPr sz="2318" spc="-9" dirty="0">
                <a:latin typeface="Arial"/>
                <a:cs typeface="Arial"/>
              </a:rPr>
              <a:t>relevance</a:t>
            </a:r>
            <a:r>
              <a:rPr sz="2318" spc="-18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assessments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82"/>
              </a:lnSpc>
              <a:spcBef>
                <a:spcPts val="1118"/>
              </a:spcBef>
            </a:pPr>
            <a:r>
              <a:rPr sz="2318" dirty="0">
                <a:latin typeface="Arial"/>
                <a:cs typeface="Arial"/>
              </a:rPr>
              <a:t>This </a:t>
            </a:r>
            <a:r>
              <a:rPr sz="2318" spc="5" dirty="0">
                <a:latin typeface="Arial"/>
                <a:cs typeface="Arial"/>
              </a:rPr>
              <a:t>has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advantage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distinguishing highly </a:t>
            </a:r>
            <a:r>
              <a:rPr sz="2318" spc="-14" dirty="0">
                <a:latin typeface="Arial"/>
                <a:cs typeface="Arial"/>
              </a:rPr>
              <a:t>relevant 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dirty="0">
                <a:latin typeface="Arial"/>
                <a:cs typeface="Arial"/>
              </a:rPr>
              <a:t>from mildly </a:t>
            </a:r>
            <a:r>
              <a:rPr sz="2318" spc="-14" dirty="0">
                <a:latin typeface="Arial"/>
                <a:cs typeface="Arial"/>
              </a:rPr>
              <a:t>relevant</a:t>
            </a:r>
            <a:r>
              <a:rPr sz="2318" spc="-5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ones</a:t>
            </a:r>
            <a:endParaRPr sz="2318">
              <a:latin typeface="Arial"/>
              <a:cs typeface="Arial"/>
            </a:endParaRPr>
          </a:p>
          <a:p>
            <a:pPr marL="11546" marR="748729" algn="just">
              <a:lnSpc>
                <a:spcPts val="2664"/>
              </a:lnSpc>
              <a:spcBef>
                <a:spcPts val="1127"/>
              </a:spcBef>
            </a:pPr>
            <a:r>
              <a:rPr sz="2318" dirty="0">
                <a:latin typeface="Arial"/>
                <a:cs typeface="Arial"/>
              </a:rPr>
              <a:t>The inherent disadvantages are that </a:t>
            </a:r>
            <a:r>
              <a:rPr sz="2318" spc="-5" dirty="0">
                <a:latin typeface="Arial"/>
                <a:cs typeface="Arial"/>
              </a:rPr>
              <a:t>multiple </a:t>
            </a:r>
            <a:r>
              <a:rPr sz="2318" spc="-23" dirty="0">
                <a:latin typeface="Arial"/>
                <a:cs typeface="Arial"/>
              </a:rPr>
              <a:t>level 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assessments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harder and more </a:t>
            </a:r>
            <a:r>
              <a:rPr sz="2318" dirty="0">
                <a:latin typeface="Arial"/>
                <a:cs typeface="Arial"/>
              </a:rPr>
              <a:t>time  </a:t>
            </a:r>
            <a:r>
              <a:rPr sz="2318" spc="5" dirty="0">
                <a:latin typeface="Arial"/>
                <a:cs typeface="Arial"/>
              </a:rPr>
              <a:t>consuming </a:t>
            </a:r>
            <a:r>
              <a:rPr sz="2318" dirty="0">
                <a:latin typeface="Arial"/>
                <a:cs typeface="Arial"/>
              </a:rPr>
              <a:t>to</a:t>
            </a:r>
            <a:r>
              <a:rPr sz="2318" spc="-82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generate</a:t>
            </a:r>
            <a:endParaRPr sz="2318">
              <a:latin typeface="Arial"/>
              <a:cs typeface="Arial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90136019"/>
      </p:ext>
    </p:extLst>
  </p:cSld>
  <p:clrMapOvr>
    <a:masterClrMapping/>
  </p:clrMapOvr>
  <p:transition>
    <p:cut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Discussion on </a:t>
            </a:r>
            <a:r>
              <a:rPr spc="23" dirty="0"/>
              <a:t>DCG</a:t>
            </a:r>
            <a:r>
              <a:rPr spc="-55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598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25837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99544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73250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480900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37547"/>
            <a:ext cx="7233227" cy="4072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0091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Despite </a:t>
            </a:r>
            <a:r>
              <a:rPr sz="2318" spc="5" dirty="0">
                <a:latin typeface="Arial"/>
                <a:cs typeface="Arial"/>
              </a:rPr>
              <a:t>these </a:t>
            </a:r>
            <a:r>
              <a:rPr sz="2318" dirty="0">
                <a:latin typeface="Arial"/>
                <a:cs typeface="Arial"/>
              </a:rPr>
              <a:t>inherent </a:t>
            </a:r>
            <a:r>
              <a:rPr sz="2318" spc="-5" dirty="0">
                <a:latin typeface="Arial"/>
                <a:cs typeface="Arial"/>
              </a:rPr>
              <a:t>difficulties,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CG and DCG  metrics present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benefits:</a:t>
            </a:r>
            <a:endParaRPr sz="2318">
              <a:latin typeface="Arial"/>
              <a:cs typeface="Arial"/>
            </a:endParaRPr>
          </a:p>
          <a:p>
            <a:pPr marL="405827" marR="757388">
              <a:lnSpc>
                <a:spcPct val="119000"/>
              </a:lnSpc>
              <a:spcBef>
                <a:spcPts val="941"/>
              </a:spcBef>
            </a:pPr>
            <a:r>
              <a:rPr sz="1864" spc="-5" dirty="0">
                <a:latin typeface="Arial"/>
                <a:cs typeface="Arial"/>
              </a:rPr>
              <a:t>They allow </a:t>
            </a:r>
            <a:r>
              <a:rPr sz="1864" dirty="0">
                <a:latin typeface="Arial"/>
                <a:cs typeface="Arial"/>
              </a:rPr>
              <a:t>systematically </a:t>
            </a:r>
            <a:r>
              <a:rPr sz="1864" spc="5" dirty="0">
                <a:latin typeface="Arial"/>
                <a:cs typeface="Arial"/>
              </a:rPr>
              <a:t>combining document </a:t>
            </a:r>
            <a:r>
              <a:rPr sz="1864" dirty="0">
                <a:latin typeface="Arial"/>
                <a:cs typeface="Arial"/>
              </a:rPr>
              <a:t>ranks </a:t>
            </a:r>
            <a:r>
              <a:rPr sz="1864" spc="5" dirty="0">
                <a:latin typeface="Arial"/>
                <a:cs typeface="Arial"/>
              </a:rPr>
              <a:t>and  </a:t>
            </a:r>
            <a:r>
              <a:rPr sz="1864" spc="-9" dirty="0">
                <a:latin typeface="Arial"/>
                <a:cs typeface="Arial"/>
              </a:rPr>
              <a:t>relevance</a:t>
            </a:r>
            <a:r>
              <a:rPr sz="1864" spc="-6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scores</a:t>
            </a:r>
            <a:endParaRPr sz="1864">
              <a:latin typeface="Arial"/>
              <a:cs typeface="Arial"/>
            </a:endParaRPr>
          </a:p>
          <a:p>
            <a:pPr marL="406404" marR="4618">
              <a:lnSpc>
                <a:spcPct val="119000"/>
              </a:lnSpc>
              <a:spcBef>
                <a:spcPts val="477"/>
              </a:spcBef>
            </a:pPr>
            <a:r>
              <a:rPr sz="1864" dirty="0">
                <a:latin typeface="Arial"/>
                <a:cs typeface="Arial"/>
              </a:rPr>
              <a:t>Cumulated </a:t>
            </a:r>
            <a:r>
              <a:rPr sz="1864" spc="5" dirty="0">
                <a:latin typeface="Arial"/>
                <a:cs typeface="Arial"/>
              </a:rPr>
              <a:t>gain </a:t>
            </a:r>
            <a:r>
              <a:rPr sz="1864" dirty="0">
                <a:latin typeface="Arial"/>
                <a:cs typeface="Arial"/>
              </a:rPr>
              <a:t>provides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single </a:t>
            </a:r>
            <a:r>
              <a:rPr sz="1864" spc="5" dirty="0">
                <a:latin typeface="Arial"/>
                <a:cs typeface="Arial"/>
              </a:rPr>
              <a:t>metric of </a:t>
            </a:r>
            <a:r>
              <a:rPr sz="1864" spc="-5" dirty="0">
                <a:latin typeface="Arial"/>
                <a:cs typeface="Arial"/>
              </a:rPr>
              <a:t>retrieval </a:t>
            </a:r>
            <a:r>
              <a:rPr sz="1864" dirty="0">
                <a:latin typeface="Arial"/>
                <a:cs typeface="Arial"/>
              </a:rPr>
              <a:t>performance  </a:t>
            </a:r>
            <a:r>
              <a:rPr sz="1864" spc="5" dirty="0">
                <a:latin typeface="Arial"/>
                <a:cs typeface="Arial"/>
              </a:rPr>
              <a:t>at </a:t>
            </a:r>
            <a:r>
              <a:rPr sz="1864" spc="-5" dirty="0">
                <a:latin typeface="Arial"/>
                <a:cs typeface="Arial"/>
              </a:rPr>
              <a:t>any </a:t>
            </a:r>
            <a:r>
              <a:rPr sz="1864" spc="5" dirty="0">
                <a:latin typeface="Arial"/>
                <a:cs typeface="Arial"/>
              </a:rPr>
              <a:t>position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spc="-68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ranking</a:t>
            </a:r>
            <a:endParaRPr sz="1864">
              <a:latin typeface="Arial"/>
              <a:cs typeface="Arial"/>
            </a:endParaRPr>
          </a:p>
          <a:p>
            <a:pPr marL="406404" marR="169143">
              <a:lnSpc>
                <a:spcPct val="119000"/>
              </a:lnSpc>
              <a:spcBef>
                <a:spcPts val="477"/>
              </a:spcBef>
            </a:pPr>
            <a:r>
              <a:rPr sz="1864" dirty="0">
                <a:latin typeface="Arial"/>
                <a:cs typeface="Arial"/>
              </a:rPr>
              <a:t>It </a:t>
            </a:r>
            <a:r>
              <a:rPr sz="1864" spc="5" dirty="0">
                <a:latin typeface="Arial"/>
                <a:cs typeface="Arial"/>
              </a:rPr>
              <a:t>also stresses the gain produced </a:t>
            </a:r>
            <a:r>
              <a:rPr sz="1864" spc="-9" dirty="0">
                <a:latin typeface="Arial"/>
                <a:cs typeface="Arial"/>
              </a:rPr>
              <a:t>by relevant </a:t>
            </a:r>
            <a:r>
              <a:rPr sz="1864" spc="5" dirty="0">
                <a:latin typeface="Arial"/>
                <a:cs typeface="Arial"/>
              </a:rPr>
              <a:t>docs up to a  position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dirty="0">
                <a:latin typeface="Arial"/>
                <a:cs typeface="Arial"/>
              </a:rPr>
              <a:t>ranking, </a:t>
            </a:r>
            <a:r>
              <a:rPr sz="1864" spc="5" dirty="0">
                <a:latin typeface="Arial"/>
                <a:cs typeface="Arial"/>
              </a:rPr>
              <a:t>which </a:t>
            </a:r>
            <a:r>
              <a:rPr sz="1864" spc="-5" dirty="0">
                <a:latin typeface="Arial"/>
                <a:cs typeface="Arial"/>
              </a:rPr>
              <a:t>makes </a:t>
            </a:r>
            <a:r>
              <a:rPr sz="1864" spc="5" dirty="0">
                <a:latin typeface="Arial"/>
                <a:cs typeface="Arial"/>
              </a:rPr>
              <a:t>the metrics more </a:t>
            </a:r>
            <a:r>
              <a:rPr sz="1864" dirty="0">
                <a:latin typeface="Arial"/>
                <a:cs typeface="Arial"/>
              </a:rPr>
              <a:t>imune to  outliers</a:t>
            </a:r>
            <a:endParaRPr sz="1864">
              <a:latin typeface="Arial"/>
              <a:cs typeface="Arial"/>
            </a:endParaRPr>
          </a:p>
          <a:p>
            <a:pPr marL="406404" marR="256312">
              <a:lnSpc>
                <a:spcPct val="118500"/>
              </a:lnSpc>
              <a:spcBef>
                <a:spcPts val="500"/>
              </a:spcBef>
            </a:pPr>
            <a:r>
              <a:rPr sz="1864" dirty="0">
                <a:latin typeface="Arial"/>
                <a:cs typeface="Arial"/>
              </a:rPr>
              <a:t>Further, </a:t>
            </a:r>
            <a:r>
              <a:rPr sz="1864" spc="5" dirty="0">
                <a:latin typeface="Arial"/>
                <a:cs typeface="Arial"/>
              </a:rPr>
              <a:t>discounted </a:t>
            </a:r>
            <a:r>
              <a:rPr sz="1864" dirty="0">
                <a:latin typeface="Arial"/>
                <a:cs typeface="Arial"/>
              </a:rPr>
              <a:t>cumulated </a:t>
            </a:r>
            <a:r>
              <a:rPr sz="1864" spc="5" dirty="0">
                <a:latin typeface="Arial"/>
                <a:cs typeface="Arial"/>
              </a:rPr>
              <a:t>gain </a:t>
            </a:r>
            <a:r>
              <a:rPr sz="1864" spc="-5" dirty="0">
                <a:latin typeface="Arial"/>
                <a:cs typeface="Arial"/>
              </a:rPr>
              <a:t>allows down </a:t>
            </a:r>
            <a:r>
              <a:rPr sz="1864" dirty="0">
                <a:latin typeface="Arial"/>
                <a:cs typeface="Arial"/>
              </a:rPr>
              <a:t>weighting the  impact </a:t>
            </a:r>
            <a:r>
              <a:rPr sz="1864" spc="5" dirty="0">
                <a:latin typeface="Arial"/>
                <a:cs typeface="Arial"/>
              </a:rPr>
              <a:t>of </a:t>
            </a:r>
            <a:r>
              <a:rPr sz="1864" spc="-9" dirty="0">
                <a:latin typeface="Arial"/>
                <a:cs typeface="Arial"/>
              </a:rPr>
              <a:t>relevant </a:t>
            </a:r>
            <a:r>
              <a:rPr sz="1864" spc="5" dirty="0">
                <a:latin typeface="Arial"/>
                <a:cs typeface="Arial"/>
              </a:rPr>
              <a:t>documents </a:t>
            </a:r>
            <a:r>
              <a:rPr sz="1864" spc="-5" dirty="0">
                <a:latin typeface="Arial"/>
                <a:cs typeface="Arial"/>
              </a:rPr>
              <a:t>found </a:t>
            </a:r>
            <a:r>
              <a:rPr sz="1864" spc="5" dirty="0">
                <a:latin typeface="Arial"/>
                <a:cs typeface="Arial"/>
              </a:rPr>
              <a:t>late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spc="-23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ranking</a:t>
            </a:r>
            <a:endParaRPr sz="1864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082957354"/>
      </p:ext>
    </p:extLst>
  </p:cSld>
  <p:clrMapOvr>
    <a:masterClrMapping/>
  </p:clrMapOvr>
  <p:transition>
    <p:cut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Rank Correlation Metrics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998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8" dirty="0"/>
              <a:t>Rank </a:t>
            </a:r>
            <a:r>
              <a:rPr spc="14" dirty="0"/>
              <a:t>Correlation</a:t>
            </a:r>
            <a:r>
              <a:rPr spc="-82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074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647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752201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15121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389811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24399" y="472107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 txBox="1"/>
          <p:nvPr/>
        </p:nvSpPr>
        <p:spPr>
          <a:xfrm>
            <a:off x="1189874" y="1339534"/>
            <a:ext cx="7187045" cy="4070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95697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Precision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recall </a:t>
            </a:r>
            <a:r>
              <a:rPr sz="2318" spc="-5" dirty="0">
                <a:latin typeface="Arial"/>
                <a:cs typeface="Arial"/>
              </a:rPr>
              <a:t>allow </a:t>
            </a:r>
            <a:r>
              <a:rPr sz="2318" spc="5" dirty="0">
                <a:latin typeface="Arial"/>
                <a:cs typeface="Arial"/>
              </a:rPr>
              <a:t>comparing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9" dirty="0">
                <a:latin typeface="Arial"/>
                <a:cs typeface="Arial"/>
              </a:rPr>
              <a:t>relevance </a:t>
            </a:r>
            <a:r>
              <a:rPr sz="2318" spc="5" dirty="0">
                <a:latin typeface="Arial"/>
                <a:cs typeface="Arial"/>
              </a:rPr>
              <a:t>of  </a:t>
            </a:r>
            <a:r>
              <a:rPr sz="2318" dirty="0">
                <a:latin typeface="Arial"/>
                <a:cs typeface="Arial"/>
              </a:rPr>
              <a:t>the results </a:t>
            </a:r>
            <a:r>
              <a:rPr sz="2318" spc="5" dirty="0">
                <a:latin typeface="Arial"/>
                <a:cs typeface="Arial"/>
              </a:rPr>
              <a:t>produced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dirty="0">
                <a:latin typeface="Arial"/>
                <a:cs typeface="Arial"/>
              </a:rPr>
              <a:t>ranking</a:t>
            </a:r>
            <a:r>
              <a:rPr sz="2318" spc="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functions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964"/>
              </a:spcBef>
            </a:pPr>
            <a:r>
              <a:rPr sz="2318" spc="-36" dirty="0">
                <a:latin typeface="Arial"/>
                <a:cs typeface="Arial"/>
              </a:rPr>
              <a:t>However, </a:t>
            </a:r>
            <a:r>
              <a:rPr sz="2318" dirty="0">
                <a:latin typeface="Arial"/>
                <a:cs typeface="Arial"/>
              </a:rPr>
              <a:t>there are situations in</a:t>
            </a:r>
            <a:r>
              <a:rPr sz="2318" spc="50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which</a:t>
            </a:r>
            <a:endParaRPr sz="2318">
              <a:latin typeface="Arial"/>
              <a:cs typeface="Arial"/>
            </a:endParaRPr>
          </a:p>
          <a:p>
            <a:pPr marL="406404">
              <a:spcBef>
                <a:spcPts val="1436"/>
              </a:spcBef>
            </a:pPr>
            <a:r>
              <a:rPr sz="1864" spc="-5" dirty="0">
                <a:latin typeface="Arial"/>
                <a:cs typeface="Arial"/>
              </a:rPr>
              <a:t>we </a:t>
            </a:r>
            <a:r>
              <a:rPr sz="1864" spc="5" dirty="0">
                <a:latin typeface="Arial"/>
                <a:cs typeface="Arial"/>
              </a:rPr>
              <a:t>cannot </a:t>
            </a:r>
            <a:r>
              <a:rPr sz="1864" dirty="0">
                <a:latin typeface="Arial"/>
                <a:cs typeface="Arial"/>
              </a:rPr>
              <a:t>directly </a:t>
            </a:r>
            <a:r>
              <a:rPr sz="1864" spc="5" dirty="0">
                <a:latin typeface="Arial"/>
                <a:cs typeface="Arial"/>
              </a:rPr>
              <a:t>measure</a:t>
            </a:r>
            <a:r>
              <a:rPr sz="1864" dirty="0">
                <a:latin typeface="Arial"/>
                <a:cs typeface="Arial"/>
              </a:rPr>
              <a:t> </a:t>
            </a:r>
            <a:r>
              <a:rPr sz="1864" spc="-9" dirty="0">
                <a:latin typeface="Arial"/>
                <a:cs typeface="Arial"/>
              </a:rPr>
              <a:t>relevance</a:t>
            </a:r>
            <a:endParaRPr sz="1864">
              <a:latin typeface="Arial"/>
              <a:cs typeface="Arial"/>
            </a:endParaRPr>
          </a:p>
          <a:p>
            <a:pPr marL="406404" marR="127001">
              <a:lnSpc>
                <a:spcPct val="119000"/>
              </a:lnSpc>
              <a:spcBef>
                <a:spcPts val="477"/>
              </a:spcBef>
            </a:pPr>
            <a:r>
              <a:rPr sz="1864" spc="-5" dirty="0">
                <a:latin typeface="Arial"/>
                <a:cs typeface="Arial"/>
              </a:rPr>
              <a:t>we </a:t>
            </a:r>
            <a:r>
              <a:rPr sz="1864" spc="5" dirty="0">
                <a:latin typeface="Arial"/>
                <a:cs typeface="Arial"/>
              </a:rPr>
              <a:t>are more interested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5" dirty="0">
                <a:latin typeface="Arial"/>
                <a:cs typeface="Arial"/>
              </a:rPr>
              <a:t>determining </a:t>
            </a:r>
            <a:r>
              <a:rPr sz="1864" spc="-5" dirty="0">
                <a:latin typeface="Arial"/>
                <a:cs typeface="Arial"/>
              </a:rPr>
              <a:t>how differently </a:t>
            </a:r>
            <a:r>
              <a:rPr sz="1864" spc="5" dirty="0">
                <a:latin typeface="Arial"/>
                <a:cs typeface="Arial"/>
              </a:rPr>
              <a:t>a </a:t>
            </a:r>
            <a:r>
              <a:rPr sz="1864" dirty="0">
                <a:latin typeface="Arial"/>
                <a:cs typeface="Arial"/>
              </a:rPr>
              <a:t>ranking  </a:t>
            </a:r>
            <a:r>
              <a:rPr sz="1864" spc="5" dirty="0">
                <a:latin typeface="Arial"/>
                <a:cs typeface="Arial"/>
              </a:rPr>
              <a:t>function </a:t>
            </a:r>
            <a:r>
              <a:rPr sz="1864" dirty="0">
                <a:latin typeface="Arial"/>
                <a:cs typeface="Arial"/>
              </a:rPr>
              <a:t>varies </a:t>
            </a:r>
            <a:r>
              <a:rPr sz="1864" spc="5" dirty="0">
                <a:latin typeface="Arial"/>
                <a:cs typeface="Arial"/>
              </a:rPr>
              <a:t>from a second one that </a:t>
            </a:r>
            <a:r>
              <a:rPr sz="1864" spc="-5" dirty="0">
                <a:latin typeface="Arial"/>
                <a:cs typeface="Arial"/>
              </a:rPr>
              <a:t>we know</a:t>
            </a:r>
            <a:r>
              <a:rPr sz="1864" spc="-41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well</a:t>
            </a:r>
            <a:endParaRPr sz="1864">
              <a:latin typeface="Arial"/>
              <a:cs typeface="Arial"/>
            </a:endParaRPr>
          </a:p>
          <a:p>
            <a:pPr marL="11546" marR="559960">
              <a:lnSpc>
                <a:spcPts val="2664"/>
              </a:lnSpc>
              <a:spcBef>
                <a:spcPts val="1245"/>
              </a:spcBef>
            </a:pPr>
            <a:r>
              <a:rPr sz="2318" dirty="0">
                <a:latin typeface="Arial"/>
                <a:cs typeface="Arial"/>
              </a:rPr>
              <a:t>In </a:t>
            </a:r>
            <a:r>
              <a:rPr sz="2318" spc="5" dirty="0">
                <a:latin typeface="Arial"/>
                <a:cs typeface="Arial"/>
              </a:rPr>
              <a:t>these </a:t>
            </a:r>
            <a:r>
              <a:rPr sz="2318" dirty="0">
                <a:latin typeface="Arial"/>
                <a:cs typeface="Arial"/>
              </a:rPr>
              <a:t>cases,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are interested in </a:t>
            </a:r>
            <a:r>
              <a:rPr sz="2318" spc="5" dirty="0">
                <a:latin typeface="Arial"/>
                <a:cs typeface="Arial"/>
              </a:rPr>
              <a:t>comparing </a:t>
            </a:r>
            <a:r>
              <a:rPr sz="2318" dirty="0">
                <a:latin typeface="Arial"/>
                <a:cs typeface="Arial"/>
              </a:rPr>
              <a:t>the  </a:t>
            </a:r>
            <a:r>
              <a:rPr sz="2318" spc="-9" dirty="0">
                <a:latin typeface="Arial"/>
                <a:cs typeface="Arial"/>
              </a:rPr>
              <a:t>relative </a:t>
            </a:r>
            <a:r>
              <a:rPr sz="2318" spc="5" dirty="0">
                <a:latin typeface="Arial"/>
                <a:cs typeface="Arial"/>
              </a:rPr>
              <a:t>ordering produced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9" dirty="0">
                <a:latin typeface="Arial"/>
                <a:cs typeface="Arial"/>
              </a:rPr>
              <a:t>two</a:t>
            </a:r>
            <a:r>
              <a:rPr sz="2318" spc="18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73"/>
              </a:lnSpc>
              <a:spcBef>
                <a:spcPts val="1145"/>
              </a:spcBef>
            </a:pPr>
            <a:r>
              <a:rPr sz="2318" dirty="0">
                <a:latin typeface="Arial"/>
                <a:cs typeface="Arial"/>
              </a:rPr>
              <a:t>This </a:t>
            </a:r>
            <a:r>
              <a:rPr sz="2318" spc="5" dirty="0">
                <a:latin typeface="Arial"/>
                <a:cs typeface="Arial"/>
              </a:rPr>
              <a:t>can be accomplished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using statistical functions  called </a:t>
            </a:r>
            <a:r>
              <a:rPr sz="2318" b="1" dirty="0">
                <a:latin typeface="Arial"/>
                <a:cs typeface="Arial"/>
              </a:rPr>
              <a:t>rank correlation</a:t>
            </a:r>
            <a:r>
              <a:rPr sz="2318" b="1" spc="-9" dirty="0">
                <a:latin typeface="Arial"/>
                <a:cs typeface="Arial"/>
              </a:rPr>
              <a:t> </a:t>
            </a:r>
            <a:r>
              <a:rPr sz="2318" b="1" dirty="0">
                <a:latin typeface="Arial"/>
                <a:cs typeface="Arial"/>
              </a:rPr>
              <a:t>metrics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62064207"/>
      </p:ext>
    </p:extLst>
  </p:cSld>
  <p:clrMapOvr>
    <a:masterClrMapping/>
  </p:clrMapOvr>
  <p:transition>
    <p:cut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8" dirty="0"/>
              <a:t>Rank </a:t>
            </a:r>
            <a:r>
              <a:rPr spc="14" dirty="0"/>
              <a:t>Correlation</a:t>
            </a:r>
            <a:r>
              <a:rPr spc="-82" dirty="0"/>
              <a:t> </a:t>
            </a:r>
            <a:r>
              <a:rPr spc="14" dirty="0"/>
              <a:t>Metrics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519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19001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78249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18150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91995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1286786" y="465701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1286786" y="505741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52049"/>
            <a:ext cx="7300768" cy="4286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5" dirty="0">
                <a:latin typeface="Arial"/>
                <a:cs typeface="Arial"/>
              </a:rPr>
              <a:t>Let </a:t>
            </a:r>
            <a:r>
              <a:rPr sz="2318" dirty="0">
                <a:latin typeface="Arial"/>
                <a:cs typeface="Arial"/>
              </a:rPr>
              <a:t>rankings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109" dirty="0">
                <a:latin typeface="Arial"/>
                <a:cs typeface="Arial"/>
              </a:rPr>
              <a:t>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2</a:t>
            </a:r>
            <a:endParaRPr sz="2523" baseline="-10510" dirty="0">
              <a:latin typeface="Tahoma"/>
              <a:cs typeface="Tahoma"/>
            </a:endParaRPr>
          </a:p>
          <a:p>
            <a:pPr marL="11546">
              <a:lnSpc>
                <a:spcPts val="2723"/>
              </a:lnSpc>
              <a:spcBef>
                <a:spcPts val="1036"/>
              </a:spcBef>
            </a:pP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5" dirty="0">
                <a:latin typeface="Arial"/>
                <a:cs typeface="Arial"/>
              </a:rPr>
              <a:t>rank </a:t>
            </a:r>
            <a:r>
              <a:rPr sz="2318" dirty="0">
                <a:latin typeface="Arial"/>
                <a:cs typeface="Arial"/>
              </a:rPr>
              <a:t>correlation </a:t>
            </a:r>
            <a:r>
              <a:rPr sz="2318" spc="5" dirty="0">
                <a:latin typeface="Arial"/>
                <a:cs typeface="Arial"/>
              </a:rPr>
              <a:t>metric </a:t>
            </a:r>
            <a:r>
              <a:rPr sz="2318" dirty="0">
                <a:latin typeface="Arial"/>
                <a:cs typeface="Arial"/>
              </a:rPr>
              <a:t>yields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correlation</a:t>
            </a:r>
            <a:r>
              <a:rPr sz="2318" spc="59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coefficient</a:t>
            </a:r>
          </a:p>
          <a:p>
            <a:pPr marL="11546">
              <a:lnSpc>
                <a:spcPts val="2723"/>
              </a:lnSpc>
            </a:pPr>
            <a:r>
              <a:rPr sz="2227" i="1" spc="214" dirty="0">
                <a:latin typeface="Georgia"/>
                <a:cs typeface="Georgia"/>
              </a:rPr>
              <a:t>C</a:t>
            </a:r>
            <a:r>
              <a:rPr sz="2227" spc="214" dirty="0">
                <a:latin typeface="Garamond"/>
                <a:cs typeface="Garamond"/>
              </a:rPr>
              <a:t>(</a:t>
            </a:r>
            <a:r>
              <a:rPr sz="2227" i="1" spc="214" dirty="0">
                <a:latin typeface="Lucida Sans Unicode"/>
                <a:cs typeface="Lucida Sans Unicode"/>
              </a:rPr>
              <a:t>R</a:t>
            </a:r>
            <a:r>
              <a:rPr sz="2523" spc="320" baseline="-10510" dirty="0">
                <a:latin typeface="Tahoma"/>
                <a:cs typeface="Tahoma"/>
              </a:rPr>
              <a:t>1</a:t>
            </a:r>
            <a:r>
              <a:rPr sz="2227" i="1" spc="214" dirty="0">
                <a:latin typeface="Georgia"/>
                <a:cs typeface="Georgia"/>
              </a:rPr>
              <a:t>,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-300" dirty="0">
                <a:latin typeface="Garamond"/>
                <a:cs typeface="Garamond"/>
              </a:rPr>
              <a:t> </a:t>
            </a:r>
            <a:r>
              <a:rPr sz="2318" dirty="0">
                <a:latin typeface="Arial"/>
                <a:cs typeface="Arial"/>
              </a:rPr>
              <a:t>with the </a:t>
            </a:r>
            <a:r>
              <a:rPr sz="2318" spc="-9" dirty="0">
                <a:latin typeface="Arial"/>
                <a:cs typeface="Arial"/>
              </a:rPr>
              <a:t>following </a:t>
            </a:r>
            <a:r>
              <a:rPr sz="2318" spc="9" dirty="0">
                <a:latin typeface="Arial"/>
                <a:cs typeface="Arial"/>
              </a:rPr>
              <a:t>properties:</a:t>
            </a:r>
            <a:endParaRPr sz="2318" dirty="0">
              <a:latin typeface="Arial"/>
              <a:cs typeface="Arial"/>
            </a:endParaRPr>
          </a:p>
          <a:p>
            <a:pPr marL="406404">
              <a:spcBef>
                <a:spcPts val="1423"/>
              </a:spcBef>
            </a:pPr>
            <a:r>
              <a:rPr sz="1864" spc="-50" dirty="0">
                <a:latin typeface="Lucida Sans Unicode"/>
                <a:cs typeface="Lucida Sans Unicode"/>
              </a:rPr>
              <a:t>−</a:t>
            </a:r>
            <a:r>
              <a:rPr sz="1864" spc="-50" dirty="0">
                <a:latin typeface="Tahoma"/>
                <a:cs typeface="Tahoma"/>
              </a:rPr>
              <a:t>1</a:t>
            </a:r>
            <a:r>
              <a:rPr sz="1864" spc="-77" dirty="0">
                <a:latin typeface="Tahoma"/>
                <a:cs typeface="Tahoma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≤</a:t>
            </a:r>
            <a:r>
              <a:rPr sz="1864" spc="-91" dirty="0">
                <a:latin typeface="Lucida Sans Unicode"/>
                <a:cs typeface="Lucida Sans Unicode"/>
              </a:rPr>
              <a:t> </a:t>
            </a:r>
            <a:r>
              <a:rPr sz="1864" i="1" spc="155" dirty="0">
                <a:latin typeface="Arial"/>
                <a:cs typeface="Arial"/>
              </a:rPr>
              <a:t>C</a:t>
            </a:r>
            <a:r>
              <a:rPr sz="1864" spc="155" dirty="0">
                <a:latin typeface="Tahoma"/>
                <a:cs typeface="Tahoma"/>
              </a:rPr>
              <a:t>(</a:t>
            </a:r>
            <a:r>
              <a:rPr sz="1864" i="1" spc="155" dirty="0">
                <a:latin typeface="Lucida Sans Unicode"/>
                <a:cs typeface="Lucida Sans Unicode"/>
              </a:rPr>
              <a:t>R</a:t>
            </a:r>
            <a:r>
              <a:rPr sz="1977" spc="231" baseline="-11494" dirty="0">
                <a:latin typeface="PMingLiU"/>
                <a:cs typeface="PMingLiU"/>
              </a:rPr>
              <a:t>1</a:t>
            </a:r>
            <a:r>
              <a:rPr sz="1864" i="1" spc="155" dirty="0">
                <a:latin typeface="Arial"/>
                <a:cs typeface="Arial"/>
              </a:rPr>
              <a:t>,</a:t>
            </a:r>
            <a:r>
              <a:rPr sz="1864" i="1" spc="-208" dirty="0">
                <a:latin typeface="Arial"/>
                <a:cs typeface="Arial"/>
              </a:rPr>
              <a:t>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86" dirty="0">
                <a:latin typeface="Tahoma"/>
                <a:cs typeface="Tahoma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≤</a:t>
            </a:r>
            <a:r>
              <a:rPr sz="1864" spc="-82" dirty="0">
                <a:latin typeface="Lucida Sans Unicode"/>
                <a:cs typeface="Lucida Sans Unicode"/>
              </a:rPr>
              <a:t> </a:t>
            </a:r>
            <a:r>
              <a:rPr sz="1864" spc="-82" dirty="0">
                <a:latin typeface="Tahoma"/>
                <a:cs typeface="Tahoma"/>
              </a:rPr>
              <a:t>1</a:t>
            </a:r>
            <a:endParaRPr sz="1864" dirty="0">
              <a:latin typeface="Tahoma"/>
              <a:cs typeface="Tahoma"/>
            </a:endParaRPr>
          </a:p>
          <a:p>
            <a:pPr marL="406404" marR="494728">
              <a:lnSpc>
                <a:spcPct val="119000"/>
              </a:lnSpc>
              <a:spcBef>
                <a:spcPts val="477"/>
              </a:spcBef>
            </a:pPr>
            <a:r>
              <a:rPr sz="1864" dirty="0">
                <a:latin typeface="Arial"/>
                <a:cs typeface="Arial"/>
              </a:rPr>
              <a:t>if</a:t>
            </a:r>
            <a:r>
              <a:rPr sz="1864" spc="5" dirty="0">
                <a:latin typeface="Arial"/>
                <a:cs typeface="Arial"/>
              </a:rPr>
              <a:t> </a:t>
            </a:r>
            <a:r>
              <a:rPr sz="1864" i="1" spc="155" dirty="0">
                <a:latin typeface="Arial"/>
                <a:cs typeface="Arial"/>
              </a:rPr>
              <a:t>C</a:t>
            </a:r>
            <a:r>
              <a:rPr sz="1864" spc="155" dirty="0">
                <a:latin typeface="Tahoma"/>
                <a:cs typeface="Tahoma"/>
              </a:rPr>
              <a:t>(</a:t>
            </a:r>
            <a:r>
              <a:rPr sz="1864" i="1" spc="155" dirty="0">
                <a:latin typeface="Lucida Sans Unicode"/>
                <a:cs typeface="Lucida Sans Unicode"/>
              </a:rPr>
              <a:t>R</a:t>
            </a:r>
            <a:r>
              <a:rPr sz="1977" spc="231" baseline="-11494" dirty="0">
                <a:latin typeface="PMingLiU"/>
                <a:cs typeface="PMingLiU"/>
              </a:rPr>
              <a:t>1</a:t>
            </a:r>
            <a:r>
              <a:rPr sz="1864" i="1" spc="155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59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73" dirty="0">
                <a:latin typeface="Tahoma"/>
                <a:cs typeface="Tahoma"/>
              </a:rPr>
              <a:t> </a:t>
            </a:r>
            <a:r>
              <a:rPr sz="1864" spc="-41" dirty="0">
                <a:latin typeface="Tahoma"/>
                <a:cs typeface="Tahoma"/>
              </a:rPr>
              <a:t>1</a:t>
            </a:r>
            <a:r>
              <a:rPr sz="1864" spc="-41" dirty="0">
                <a:latin typeface="Arial"/>
                <a:cs typeface="Arial"/>
              </a:rPr>
              <a:t>,</a:t>
            </a:r>
            <a:r>
              <a:rPr sz="1864" spc="5" dirty="0">
                <a:latin typeface="Arial"/>
                <a:cs typeface="Arial"/>
              </a:rPr>
              <a:t> the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agreement</a:t>
            </a:r>
            <a:r>
              <a:rPr sz="1864" spc="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between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spc="-5" dirty="0">
                <a:latin typeface="Arial"/>
                <a:cs typeface="Arial"/>
              </a:rPr>
              <a:t> two</a:t>
            </a:r>
            <a:r>
              <a:rPr sz="1864" spc="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rankings</a:t>
            </a:r>
            <a:r>
              <a:rPr sz="1864" spc="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is  </a:t>
            </a:r>
            <a:r>
              <a:rPr sz="1864" spc="-5" dirty="0">
                <a:latin typeface="Arial"/>
                <a:cs typeface="Arial"/>
              </a:rPr>
              <a:t>perfect i.e., they </a:t>
            </a:r>
            <a:r>
              <a:rPr sz="1864" spc="5" dirty="0">
                <a:latin typeface="Arial"/>
                <a:cs typeface="Arial"/>
              </a:rPr>
              <a:t>are the</a:t>
            </a:r>
            <a:r>
              <a:rPr sz="1864" spc="-36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same.</a:t>
            </a:r>
            <a:endParaRPr sz="1864" dirty="0">
              <a:latin typeface="Arial"/>
              <a:cs typeface="Arial"/>
            </a:endParaRPr>
          </a:p>
          <a:p>
            <a:pPr marL="406404" marR="4618">
              <a:lnSpc>
                <a:spcPct val="119000"/>
              </a:lnSpc>
              <a:spcBef>
                <a:spcPts val="491"/>
              </a:spcBef>
            </a:pPr>
            <a:r>
              <a:rPr sz="1864" dirty="0">
                <a:latin typeface="Arial"/>
                <a:cs typeface="Arial"/>
              </a:rPr>
              <a:t>if</a:t>
            </a:r>
            <a:r>
              <a:rPr sz="1864" spc="9" dirty="0">
                <a:latin typeface="Arial"/>
                <a:cs typeface="Arial"/>
              </a:rPr>
              <a:t> </a:t>
            </a:r>
            <a:r>
              <a:rPr sz="1864" i="1" spc="155" dirty="0">
                <a:latin typeface="Arial"/>
                <a:cs typeface="Arial"/>
              </a:rPr>
              <a:t>C</a:t>
            </a:r>
            <a:r>
              <a:rPr sz="1864" spc="155" dirty="0">
                <a:latin typeface="Tahoma"/>
                <a:cs typeface="Tahoma"/>
              </a:rPr>
              <a:t>(</a:t>
            </a:r>
            <a:r>
              <a:rPr sz="1864" i="1" spc="155" dirty="0">
                <a:latin typeface="Lucida Sans Unicode"/>
                <a:cs typeface="Lucida Sans Unicode"/>
              </a:rPr>
              <a:t>R</a:t>
            </a:r>
            <a:r>
              <a:rPr sz="1977" spc="231" baseline="-11494" dirty="0">
                <a:latin typeface="PMingLiU"/>
                <a:cs typeface="PMingLiU"/>
              </a:rPr>
              <a:t>1</a:t>
            </a:r>
            <a:r>
              <a:rPr sz="1864" i="1" spc="155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55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68" dirty="0">
                <a:latin typeface="Tahoma"/>
                <a:cs typeface="Tahoma"/>
              </a:rPr>
              <a:t> </a:t>
            </a:r>
            <a:r>
              <a:rPr sz="1864" spc="-36" dirty="0">
                <a:latin typeface="Lucida Sans Unicode"/>
                <a:cs typeface="Lucida Sans Unicode"/>
              </a:rPr>
              <a:t>−</a:t>
            </a:r>
            <a:r>
              <a:rPr sz="1864" spc="-36" dirty="0">
                <a:latin typeface="Tahoma"/>
                <a:cs typeface="Tahoma"/>
              </a:rPr>
              <a:t>1</a:t>
            </a:r>
            <a:r>
              <a:rPr sz="1864" spc="-36" dirty="0">
                <a:latin typeface="Arial"/>
                <a:cs typeface="Arial"/>
              </a:rPr>
              <a:t>,</a:t>
            </a:r>
            <a:r>
              <a:rPr sz="1864" spc="9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dirty="0">
                <a:latin typeface="Arial"/>
                <a:cs typeface="Arial"/>
              </a:rPr>
              <a:t> disagreement</a:t>
            </a:r>
            <a:r>
              <a:rPr sz="1864" spc="9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between 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two</a:t>
            </a:r>
            <a:r>
              <a:rPr sz="1864" spc="9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rankings</a:t>
            </a:r>
            <a:r>
              <a:rPr sz="1864" spc="9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is  </a:t>
            </a:r>
            <a:r>
              <a:rPr sz="1864" spc="-5" dirty="0">
                <a:latin typeface="Arial"/>
                <a:cs typeface="Arial"/>
              </a:rPr>
              <a:t>perfect i.e., they </a:t>
            </a:r>
            <a:r>
              <a:rPr sz="1864" spc="5" dirty="0">
                <a:latin typeface="Arial"/>
                <a:cs typeface="Arial"/>
              </a:rPr>
              <a:t>are the </a:t>
            </a:r>
            <a:r>
              <a:rPr sz="1864" spc="-14" dirty="0">
                <a:latin typeface="Arial"/>
                <a:cs typeface="Arial"/>
              </a:rPr>
              <a:t>reverse </a:t>
            </a:r>
            <a:r>
              <a:rPr sz="1864" spc="5" dirty="0">
                <a:latin typeface="Arial"/>
                <a:cs typeface="Arial"/>
              </a:rPr>
              <a:t>of each </a:t>
            </a:r>
            <a:r>
              <a:rPr sz="1864" spc="-14" dirty="0">
                <a:latin typeface="Arial"/>
                <a:cs typeface="Arial"/>
              </a:rPr>
              <a:t>other.</a:t>
            </a:r>
            <a:endParaRPr sz="1864" dirty="0">
              <a:latin typeface="Arial"/>
              <a:cs typeface="Arial"/>
            </a:endParaRPr>
          </a:p>
          <a:p>
            <a:pPr marL="406404">
              <a:spcBef>
                <a:spcPts val="904"/>
              </a:spcBef>
            </a:pPr>
            <a:r>
              <a:rPr sz="1864" dirty="0">
                <a:latin typeface="Arial"/>
                <a:cs typeface="Arial"/>
              </a:rPr>
              <a:t>if </a:t>
            </a:r>
            <a:r>
              <a:rPr sz="1864" i="1" spc="155" dirty="0">
                <a:latin typeface="Arial"/>
                <a:cs typeface="Arial"/>
              </a:rPr>
              <a:t>C</a:t>
            </a:r>
            <a:r>
              <a:rPr sz="1864" spc="155" dirty="0">
                <a:latin typeface="Tahoma"/>
                <a:cs typeface="Tahoma"/>
              </a:rPr>
              <a:t>(</a:t>
            </a:r>
            <a:r>
              <a:rPr sz="1864" i="1" spc="155" dirty="0">
                <a:latin typeface="Lucida Sans Unicode"/>
                <a:cs typeface="Lucida Sans Unicode"/>
              </a:rPr>
              <a:t>R</a:t>
            </a:r>
            <a:r>
              <a:rPr sz="1977" spc="231" baseline="-11494" dirty="0">
                <a:latin typeface="PMingLiU"/>
                <a:cs typeface="PMingLiU"/>
              </a:rPr>
              <a:t>1</a:t>
            </a:r>
            <a:r>
              <a:rPr sz="1864" i="1" spc="155" dirty="0">
                <a:latin typeface="Arial"/>
                <a:cs typeface="Arial"/>
              </a:rPr>
              <a:t>,</a:t>
            </a:r>
            <a:r>
              <a:rPr sz="1864" i="1" spc="-205" dirty="0">
                <a:latin typeface="Arial"/>
                <a:cs typeface="Arial"/>
              </a:rPr>
              <a:t>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64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77" dirty="0">
                <a:latin typeface="Tahoma"/>
                <a:cs typeface="Tahoma"/>
              </a:rPr>
              <a:t> </a:t>
            </a:r>
            <a:r>
              <a:rPr sz="1864" spc="-41" dirty="0">
                <a:latin typeface="Tahoma"/>
                <a:cs typeface="Tahoma"/>
              </a:rPr>
              <a:t>0</a:t>
            </a:r>
            <a:r>
              <a:rPr sz="1864" spc="-41" dirty="0">
                <a:latin typeface="Arial"/>
                <a:cs typeface="Arial"/>
              </a:rPr>
              <a:t>,</a:t>
            </a:r>
            <a:r>
              <a:rPr sz="186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the</a:t>
            </a:r>
            <a:r>
              <a:rPr sz="1864" spc="-9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two</a:t>
            </a:r>
            <a:r>
              <a:rPr sz="1864" spc="14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rankings</a:t>
            </a:r>
            <a:r>
              <a:rPr sz="1864" spc="-1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are</a:t>
            </a:r>
            <a:r>
              <a:rPr sz="186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completely</a:t>
            </a:r>
            <a:r>
              <a:rPr sz="186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independent.</a:t>
            </a:r>
            <a:endParaRPr sz="1864" dirty="0">
              <a:latin typeface="Arial"/>
              <a:cs typeface="Arial"/>
            </a:endParaRPr>
          </a:p>
          <a:p>
            <a:pPr marL="406404" marR="639625">
              <a:lnSpc>
                <a:spcPct val="118500"/>
              </a:lnSpc>
              <a:spcBef>
                <a:spcPts val="500"/>
              </a:spcBef>
            </a:pPr>
            <a:r>
              <a:rPr sz="1864" spc="5" dirty="0">
                <a:latin typeface="Arial"/>
                <a:cs typeface="Arial"/>
              </a:rPr>
              <a:t>increasing</a:t>
            </a:r>
            <a:r>
              <a:rPr sz="1864" spc="-9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values</a:t>
            </a:r>
            <a:r>
              <a:rPr sz="1864" spc="-1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of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i="1" spc="155" dirty="0">
                <a:latin typeface="Arial"/>
                <a:cs typeface="Arial"/>
              </a:rPr>
              <a:t>C</a:t>
            </a:r>
            <a:r>
              <a:rPr sz="1864" spc="155" dirty="0">
                <a:latin typeface="Tahoma"/>
                <a:cs typeface="Tahoma"/>
              </a:rPr>
              <a:t>(</a:t>
            </a:r>
            <a:r>
              <a:rPr sz="1864" i="1" spc="155" dirty="0">
                <a:latin typeface="Lucida Sans Unicode"/>
                <a:cs typeface="Lucida Sans Unicode"/>
              </a:rPr>
              <a:t>R</a:t>
            </a:r>
            <a:r>
              <a:rPr sz="1977" spc="231" baseline="-11494" dirty="0">
                <a:latin typeface="PMingLiU"/>
                <a:cs typeface="PMingLiU"/>
              </a:rPr>
              <a:t>1</a:t>
            </a:r>
            <a:r>
              <a:rPr sz="1864" i="1" spc="155" dirty="0">
                <a:latin typeface="Arial"/>
                <a:cs typeface="Arial"/>
              </a:rPr>
              <a:t>,</a:t>
            </a:r>
            <a:r>
              <a:rPr sz="1864" i="1" spc="-205" dirty="0">
                <a:latin typeface="Arial"/>
                <a:cs typeface="Arial"/>
              </a:rPr>
              <a:t>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64" dirty="0">
                <a:latin typeface="Tahoma"/>
                <a:cs typeface="Tahoma"/>
              </a:rPr>
              <a:t> </a:t>
            </a:r>
            <a:r>
              <a:rPr sz="1864" dirty="0">
                <a:latin typeface="Arial"/>
                <a:cs typeface="Arial"/>
              </a:rPr>
              <a:t>imply</a:t>
            </a:r>
            <a:r>
              <a:rPr sz="1864" spc="9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increasing</a:t>
            </a:r>
            <a:r>
              <a:rPr sz="1864" spc="-9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agreement  between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spc="-5" dirty="0">
                <a:latin typeface="Arial"/>
                <a:cs typeface="Arial"/>
              </a:rPr>
              <a:t>two</a:t>
            </a:r>
            <a:r>
              <a:rPr sz="1864" spc="-27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rankings.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707800994"/>
      </p:ext>
    </p:extLst>
  </p:cSld>
  <p:clrMapOvr>
    <a:masterClrMapping/>
  </p:clrMapOvr>
  <p:transition>
    <p:cut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Spearman Coefficient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200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8" dirty="0"/>
              <a:t>Spearman</a:t>
            </a:r>
            <a:r>
              <a:rPr spc="-73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25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1619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298492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52927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92828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24125"/>
            <a:ext cx="7312891" cy="2866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76201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9" dirty="0">
                <a:latin typeface="Arial"/>
                <a:cs typeface="Arial"/>
              </a:rPr>
              <a:t>Spearman </a:t>
            </a:r>
            <a:r>
              <a:rPr sz="2318" dirty="0">
                <a:latin typeface="Arial"/>
                <a:cs typeface="Arial"/>
              </a:rPr>
              <a:t>coefficient is </a:t>
            </a:r>
            <a:r>
              <a:rPr sz="2318" spc="-9" dirty="0">
                <a:latin typeface="Arial"/>
                <a:cs typeface="Arial"/>
              </a:rPr>
              <a:t>likely </a:t>
            </a:r>
            <a:r>
              <a:rPr sz="2318" dirty="0">
                <a:latin typeface="Arial"/>
                <a:cs typeface="Arial"/>
              </a:rPr>
              <a:t>the mostly </a:t>
            </a:r>
            <a:r>
              <a:rPr sz="2318" spc="5" dirty="0">
                <a:latin typeface="Arial"/>
                <a:cs typeface="Arial"/>
              </a:rPr>
              <a:t>used </a:t>
            </a:r>
            <a:r>
              <a:rPr sz="2318" spc="-5" dirty="0">
                <a:latin typeface="Arial"/>
                <a:cs typeface="Arial"/>
              </a:rPr>
              <a:t>rank  </a:t>
            </a:r>
            <a:r>
              <a:rPr sz="2318" dirty="0">
                <a:latin typeface="Arial"/>
                <a:cs typeface="Arial"/>
              </a:rPr>
              <a:t>correlation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metric</a:t>
            </a:r>
            <a:endParaRPr sz="2318" dirty="0">
              <a:latin typeface="Arial"/>
              <a:cs typeface="Arial"/>
            </a:endParaRPr>
          </a:p>
          <a:p>
            <a:pPr marL="11546" marR="4618">
              <a:lnSpc>
                <a:spcPts val="2655"/>
              </a:lnSpc>
              <a:spcBef>
                <a:spcPts val="986"/>
              </a:spcBef>
            </a:pPr>
            <a:r>
              <a:rPr sz="2318" dirty="0">
                <a:latin typeface="Arial"/>
                <a:cs typeface="Arial"/>
              </a:rPr>
              <a:t>It is </a:t>
            </a:r>
            <a:r>
              <a:rPr sz="2318" spc="5" dirty="0">
                <a:latin typeface="Arial"/>
                <a:cs typeface="Arial"/>
              </a:rPr>
              <a:t>based on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differences </a:t>
            </a:r>
            <a:r>
              <a:rPr sz="2318" dirty="0">
                <a:latin typeface="Arial"/>
                <a:cs typeface="Arial"/>
              </a:rPr>
              <a:t>between the positions </a:t>
            </a:r>
            <a:r>
              <a:rPr sz="2318" spc="5" dirty="0">
                <a:latin typeface="Arial"/>
                <a:cs typeface="Arial"/>
              </a:rPr>
              <a:t>of a  same document </a:t>
            </a:r>
            <a:r>
              <a:rPr sz="2318" dirty="0">
                <a:latin typeface="Arial"/>
                <a:cs typeface="Arial"/>
              </a:rPr>
              <a:t>in </a:t>
            </a:r>
            <a:r>
              <a:rPr sz="2318" spc="-9" dirty="0">
                <a:latin typeface="Arial"/>
                <a:cs typeface="Arial"/>
              </a:rPr>
              <a:t>two</a:t>
            </a:r>
            <a:r>
              <a:rPr sz="2318" spc="-68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</a:p>
          <a:p>
            <a:pPr marL="11546">
              <a:spcBef>
                <a:spcPts val="977"/>
              </a:spcBef>
            </a:pPr>
            <a:r>
              <a:rPr sz="2318" spc="5" dirty="0">
                <a:latin typeface="Arial"/>
                <a:cs typeface="Arial"/>
              </a:rPr>
              <a:t>Let</a:t>
            </a:r>
            <a:endParaRPr sz="2318" dirty="0">
              <a:latin typeface="Arial"/>
              <a:cs typeface="Arial"/>
            </a:endParaRPr>
          </a:p>
          <a:p>
            <a:pPr marL="406404">
              <a:spcBef>
                <a:spcPts val="1423"/>
              </a:spcBef>
            </a:pPr>
            <a:r>
              <a:rPr sz="1864" i="1" spc="123" dirty="0">
                <a:latin typeface="Arial"/>
                <a:cs typeface="Arial"/>
              </a:rPr>
              <a:t>s</a:t>
            </a:r>
            <a:r>
              <a:rPr sz="1977" spc="184" baseline="-11494" dirty="0">
                <a:latin typeface="PMingLiU"/>
                <a:cs typeface="PMingLiU"/>
              </a:rPr>
              <a:t>1</a:t>
            </a:r>
            <a:r>
              <a:rPr sz="1977" i="1" spc="184" baseline="-11494" dirty="0">
                <a:latin typeface="Arial"/>
                <a:cs typeface="Arial"/>
              </a:rPr>
              <a:t>,j </a:t>
            </a:r>
            <a:r>
              <a:rPr sz="1864" spc="5" dirty="0">
                <a:latin typeface="Arial"/>
                <a:cs typeface="Arial"/>
              </a:rPr>
              <a:t>be the position of a document </a:t>
            </a:r>
            <a:r>
              <a:rPr sz="1864" i="1" spc="136" dirty="0">
                <a:latin typeface="Arial"/>
                <a:cs typeface="Arial"/>
              </a:rPr>
              <a:t>d</a:t>
            </a:r>
            <a:r>
              <a:rPr sz="1977" i="1" spc="205" baseline="-11494" dirty="0">
                <a:latin typeface="Arial"/>
                <a:cs typeface="Arial"/>
              </a:rPr>
              <a:t>j </a:t>
            </a:r>
            <a:r>
              <a:rPr sz="1864" dirty="0">
                <a:latin typeface="Arial"/>
                <a:cs typeface="Arial"/>
              </a:rPr>
              <a:t>in ranking </a:t>
            </a:r>
            <a:r>
              <a:rPr sz="1864" i="1" spc="268" dirty="0">
                <a:latin typeface="Lucida Sans Unicode"/>
                <a:cs typeface="Lucida Sans Unicode"/>
              </a:rPr>
              <a:t>R</a:t>
            </a:r>
            <a:r>
              <a:rPr sz="1977" spc="402" baseline="-11494" dirty="0">
                <a:latin typeface="PMingLiU"/>
                <a:cs typeface="PMingLiU"/>
              </a:rPr>
              <a:t>1</a:t>
            </a:r>
            <a:r>
              <a:rPr sz="1977" spc="879" baseline="-11494" dirty="0">
                <a:latin typeface="PMingLiU"/>
                <a:cs typeface="PMingLiU"/>
              </a:rPr>
              <a:t> </a:t>
            </a:r>
            <a:r>
              <a:rPr sz="1864" spc="5" dirty="0">
                <a:latin typeface="Arial"/>
                <a:cs typeface="Arial"/>
              </a:rPr>
              <a:t>and</a:t>
            </a:r>
            <a:endParaRPr sz="1864" dirty="0">
              <a:latin typeface="Arial"/>
              <a:cs typeface="Arial"/>
            </a:endParaRPr>
          </a:p>
          <a:p>
            <a:pPr marL="406404">
              <a:spcBef>
                <a:spcPts val="904"/>
              </a:spcBef>
            </a:pPr>
            <a:r>
              <a:rPr sz="1864" i="1" spc="123" dirty="0">
                <a:latin typeface="Arial"/>
                <a:cs typeface="Arial"/>
              </a:rPr>
              <a:t>s</a:t>
            </a:r>
            <a:r>
              <a:rPr sz="1977" spc="184" baseline="-11494" dirty="0">
                <a:latin typeface="PMingLiU"/>
                <a:cs typeface="PMingLiU"/>
              </a:rPr>
              <a:t>2</a:t>
            </a:r>
            <a:r>
              <a:rPr sz="1977" i="1" spc="184" baseline="-11494" dirty="0">
                <a:latin typeface="Arial"/>
                <a:cs typeface="Arial"/>
              </a:rPr>
              <a:t>,j </a:t>
            </a:r>
            <a:r>
              <a:rPr sz="1864" spc="5" dirty="0">
                <a:latin typeface="Arial"/>
                <a:cs typeface="Arial"/>
              </a:rPr>
              <a:t>be the position of </a:t>
            </a:r>
            <a:r>
              <a:rPr sz="1864" i="1" spc="136" dirty="0">
                <a:latin typeface="Arial"/>
                <a:cs typeface="Arial"/>
              </a:rPr>
              <a:t>d</a:t>
            </a:r>
            <a:r>
              <a:rPr sz="1977" i="1" spc="205" baseline="-11494" dirty="0">
                <a:latin typeface="Arial"/>
                <a:cs typeface="Arial"/>
              </a:rPr>
              <a:t>j </a:t>
            </a:r>
            <a:r>
              <a:rPr sz="1864" dirty="0">
                <a:latin typeface="Arial"/>
                <a:cs typeface="Arial"/>
              </a:rPr>
              <a:t>in ranking</a:t>
            </a:r>
            <a:r>
              <a:rPr sz="1864" spc="300" dirty="0">
                <a:latin typeface="Arial"/>
                <a:cs typeface="Arial"/>
              </a:rPr>
              <a:t> </a:t>
            </a:r>
            <a:r>
              <a:rPr sz="1864" i="1" spc="268" dirty="0">
                <a:latin typeface="Lucida Sans Unicode"/>
                <a:cs typeface="Lucida Sans Unicode"/>
              </a:rPr>
              <a:t>R</a:t>
            </a:r>
            <a:r>
              <a:rPr sz="1977" spc="402" baseline="-11494" dirty="0">
                <a:latin typeface="PMingLiU"/>
                <a:cs typeface="PMingLiU"/>
              </a:rPr>
              <a:t>2</a:t>
            </a:r>
            <a:endParaRPr sz="1977" baseline="-11494" dirty="0">
              <a:latin typeface="PMingLiU"/>
              <a:cs typeface="PMingLiU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664150327"/>
      </p:ext>
    </p:extLst>
  </p:cSld>
  <p:clrMapOvr>
    <a:masterClrMapping/>
  </p:clrMapOvr>
  <p:transition>
    <p:cut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058878" y="2838798"/>
            <a:ext cx="5077690" cy="3408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3" name="object 3"/>
          <p:cNvSpPr/>
          <p:nvPr/>
        </p:nvSpPr>
        <p:spPr>
          <a:xfrm>
            <a:off x="824399" y="1364641"/>
            <a:ext cx="230052" cy="230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05737"/>
            <a:ext cx="6807777" cy="1059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98800"/>
              </a:lnSpc>
            </a:pPr>
            <a:r>
              <a:rPr sz="2318" dirty="0">
                <a:latin typeface="Arial"/>
                <a:cs typeface="Arial"/>
              </a:rPr>
              <a:t>Consider </a:t>
            </a:r>
            <a:r>
              <a:rPr sz="2318" spc="5" dirty="0">
                <a:latin typeface="Arial"/>
                <a:cs typeface="Arial"/>
              </a:rPr>
              <a:t>10 </a:t>
            </a:r>
            <a:r>
              <a:rPr sz="2318" spc="-5" dirty="0">
                <a:latin typeface="Arial"/>
                <a:cs typeface="Arial"/>
              </a:rPr>
              <a:t>example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spc="-9" dirty="0">
                <a:latin typeface="Arial"/>
                <a:cs typeface="Arial"/>
              </a:rPr>
              <a:t>retrieved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-9" dirty="0">
                <a:latin typeface="Arial"/>
                <a:cs typeface="Arial"/>
              </a:rPr>
              <a:t>two  </a:t>
            </a:r>
            <a:r>
              <a:rPr sz="2318" dirty="0">
                <a:latin typeface="Arial"/>
                <a:cs typeface="Arial"/>
              </a:rPr>
              <a:t>distinct rankings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182" dirty="0">
                <a:latin typeface="Lucida Sans Unicode"/>
                <a:cs typeface="Lucida Sans Unicode"/>
              </a:rPr>
              <a:t>R</a:t>
            </a:r>
            <a:r>
              <a:rPr sz="2523" spc="273" baseline="-10510" dirty="0">
                <a:latin typeface="Tahoma"/>
                <a:cs typeface="Tahoma"/>
              </a:rPr>
              <a:t>2</a:t>
            </a:r>
            <a:r>
              <a:rPr sz="2318" spc="182" dirty="0">
                <a:latin typeface="Arial"/>
                <a:cs typeface="Arial"/>
              </a:rPr>
              <a:t>. </a:t>
            </a:r>
            <a:r>
              <a:rPr sz="2318" spc="5" dirty="0">
                <a:latin typeface="Arial"/>
                <a:cs typeface="Arial"/>
              </a:rPr>
              <a:t>Let </a:t>
            </a:r>
            <a:r>
              <a:rPr sz="2227" i="1" spc="59" dirty="0">
                <a:latin typeface="Georgia"/>
                <a:cs typeface="Georgia"/>
              </a:rPr>
              <a:t>s</a:t>
            </a:r>
            <a:r>
              <a:rPr sz="2523" spc="88" baseline="-12012" dirty="0">
                <a:latin typeface="Tahoma"/>
                <a:cs typeface="Tahoma"/>
              </a:rPr>
              <a:t>1</a:t>
            </a:r>
            <a:r>
              <a:rPr sz="2523" i="1" spc="88" baseline="-12012" dirty="0">
                <a:latin typeface="Bookman Old Style"/>
                <a:cs typeface="Bookman Old Style"/>
              </a:rPr>
              <a:t>,j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59" dirty="0">
                <a:latin typeface="Georgia"/>
                <a:cs typeface="Georgia"/>
              </a:rPr>
              <a:t>s</a:t>
            </a:r>
            <a:r>
              <a:rPr sz="2523" spc="88" baseline="-12012" dirty="0">
                <a:latin typeface="Tahoma"/>
                <a:cs typeface="Tahoma"/>
              </a:rPr>
              <a:t>2</a:t>
            </a:r>
            <a:r>
              <a:rPr sz="2523" i="1" spc="88" baseline="-12012" dirty="0">
                <a:latin typeface="Bookman Old Style"/>
                <a:cs typeface="Bookman Old Style"/>
              </a:rPr>
              <a:t>,j </a:t>
            </a:r>
            <a:r>
              <a:rPr sz="2318" spc="5" dirty="0">
                <a:latin typeface="Arial"/>
                <a:cs typeface="Arial"/>
              </a:rPr>
              <a:t>be </a:t>
            </a:r>
            <a:r>
              <a:rPr sz="2318" dirty="0">
                <a:latin typeface="Arial"/>
                <a:cs typeface="Arial"/>
              </a:rPr>
              <a:t>the  </a:t>
            </a:r>
            <a:r>
              <a:rPr sz="2318" spc="5" dirty="0">
                <a:latin typeface="Arial"/>
                <a:cs typeface="Arial"/>
              </a:rPr>
              <a:t>document </a:t>
            </a:r>
            <a:r>
              <a:rPr sz="2318" dirty="0">
                <a:latin typeface="Arial"/>
                <a:cs typeface="Arial"/>
              </a:rPr>
              <a:t>position in </a:t>
            </a:r>
            <a:r>
              <a:rPr sz="2318" spc="5" dirty="0">
                <a:latin typeface="Arial"/>
                <a:cs typeface="Arial"/>
              </a:rPr>
              <a:t>these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spc="-5" dirty="0">
                <a:latin typeface="Arial"/>
                <a:cs typeface="Arial"/>
              </a:rPr>
              <a:t>rankings,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follows: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4328" y="2882301"/>
            <a:ext cx="96000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500" dirty="0">
                <a:latin typeface="Arial"/>
                <a:cs typeface="Arial"/>
              </a:rPr>
              <a:t>documents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4914" y="2911395"/>
            <a:ext cx="332509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50" spc="61" baseline="8417" dirty="0">
                <a:latin typeface="Century"/>
                <a:cs typeface="Century"/>
              </a:rPr>
              <a:t>s</a:t>
            </a:r>
            <a:r>
              <a:rPr sz="1091" spc="168" dirty="0">
                <a:latin typeface="PMingLiU"/>
                <a:cs typeface="PMingLiU"/>
              </a:rPr>
              <a:t>1</a:t>
            </a:r>
            <a:r>
              <a:rPr sz="1091" spc="118" dirty="0">
                <a:latin typeface="Arial"/>
                <a:cs typeface="Arial"/>
              </a:rPr>
              <a:t>,</a:t>
            </a:r>
            <a:r>
              <a:rPr sz="1091" spc="332" dirty="0">
                <a:latin typeface="Arial"/>
                <a:cs typeface="Arial"/>
              </a:rPr>
              <a:t>j</a:t>
            </a:r>
            <a:endParaRPr sz="1091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30056" y="2911395"/>
            <a:ext cx="332509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50" spc="61" baseline="8417" dirty="0">
                <a:latin typeface="Century"/>
                <a:cs typeface="Century"/>
              </a:rPr>
              <a:t>s</a:t>
            </a:r>
            <a:r>
              <a:rPr sz="1091" spc="168" dirty="0">
                <a:latin typeface="PMingLiU"/>
                <a:cs typeface="PMingLiU"/>
              </a:rPr>
              <a:t>2</a:t>
            </a:r>
            <a:r>
              <a:rPr sz="1091" spc="118" dirty="0">
                <a:latin typeface="Arial"/>
                <a:cs typeface="Arial"/>
              </a:rPr>
              <a:t>,</a:t>
            </a:r>
            <a:r>
              <a:rPr sz="1091" spc="332" dirty="0">
                <a:latin typeface="Arial"/>
                <a:cs typeface="Arial"/>
              </a:rPr>
              <a:t>j</a:t>
            </a:r>
            <a:endParaRPr sz="1091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5198" y="2911395"/>
            <a:ext cx="884959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50" spc="279" baseline="8417" dirty="0">
                <a:latin typeface="Century"/>
                <a:cs typeface="Century"/>
              </a:rPr>
              <a:t>s</a:t>
            </a:r>
            <a:r>
              <a:rPr sz="1091" spc="185" dirty="0">
                <a:latin typeface="Arial"/>
                <a:cs typeface="Arial"/>
              </a:rPr>
              <a:t>i,j </a:t>
            </a:r>
            <a:r>
              <a:rPr sz="2250" spc="545" baseline="8417" dirty="0">
                <a:latin typeface="Arial"/>
                <a:cs typeface="Arial"/>
              </a:rPr>
              <a:t>−</a:t>
            </a:r>
            <a:r>
              <a:rPr sz="2250" spc="-170" baseline="8417" dirty="0">
                <a:latin typeface="Arial"/>
                <a:cs typeface="Arial"/>
              </a:rPr>
              <a:t> </a:t>
            </a:r>
            <a:r>
              <a:rPr sz="2250" spc="245" baseline="8417" dirty="0">
                <a:latin typeface="Century"/>
                <a:cs typeface="Century"/>
              </a:rPr>
              <a:t>s</a:t>
            </a:r>
            <a:r>
              <a:rPr sz="1091" spc="164" dirty="0">
                <a:latin typeface="PMingLiU"/>
                <a:cs typeface="PMingLiU"/>
              </a:rPr>
              <a:t>2</a:t>
            </a:r>
            <a:r>
              <a:rPr sz="1091" spc="164" dirty="0">
                <a:latin typeface="Arial"/>
                <a:cs typeface="Arial"/>
              </a:rPr>
              <a:t>,j</a:t>
            </a:r>
            <a:endParaRPr sz="1091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13136" y="2911395"/>
            <a:ext cx="1323431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50" spc="211" baseline="8417" dirty="0">
                <a:latin typeface="Tahoma"/>
                <a:cs typeface="Tahoma"/>
              </a:rPr>
              <a:t>(</a:t>
            </a:r>
            <a:r>
              <a:rPr sz="2250" spc="211" baseline="8417" dirty="0">
                <a:latin typeface="Century"/>
                <a:cs typeface="Century"/>
              </a:rPr>
              <a:t>s</a:t>
            </a:r>
            <a:r>
              <a:rPr sz="1091" spc="141" dirty="0">
                <a:latin typeface="PMingLiU"/>
                <a:cs typeface="PMingLiU"/>
              </a:rPr>
              <a:t>1</a:t>
            </a:r>
            <a:r>
              <a:rPr sz="1091" spc="141" dirty="0">
                <a:latin typeface="Arial"/>
                <a:cs typeface="Arial"/>
              </a:rPr>
              <a:t>,j </a:t>
            </a:r>
            <a:r>
              <a:rPr sz="2250" spc="545" baseline="8417" dirty="0">
                <a:latin typeface="Arial"/>
                <a:cs typeface="Arial"/>
              </a:rPr>
              <a:t>−</a:t>
            </a:r>
            <a:r>
              <a:rPr sz="2250" spc="-88" baseline="8417" dirty="0">
                <a:latin typeface="Arial"/>
                <a:cs typeface="Arial"/>
              </a:rPr>
              <a:t> </a:t>
            </a:r>
            <a:r>
              <a:rPr lang="en-US" sz="2250" spc="211" baseline="8417" dirty="0">
                <a:latin typeface="Century"/>
                <a:cs typeface="Century"/>
              </a:rPr>
              <a:t>s</a:t>
            </a:r>
            <a:r>
              <a:rPr sz="1091" spc="173" dirty="0">
                <a:latin typeface="PMingLiU"/>
                <a:cs typeface="PMingLiU"/>
              </a:rPr>
              <a:t>2</a:t>
            </a:r>
            <a:r>
              <a:rPr sz="1091" spc="173" dirty="0">
                <a:latin typeface="Arial"/>
                <a:cs typeface="Arial"/>
              </a:rPr>
              <a:t>,j</a:t>
            </a:r>
            <a:r>
              <a:rPr sz="2250" spc="258" baseline="8417" dirty="0">
                <a:latin typeface="Tahoma"/>
                <a:cs typeface="Tahoma"/>
              </a:rPr>
              <a:t>)</a:t>
            </a:r>
            <a:r>
              <a:rPr sz="1636" spc="258" baseline="39351" dirty="0">
                <a:latin typeface="PMingLiU"/>
                <a:cs typeface="PMingLiU"/>
              </a:rPr>
              <a:t>2</a:t>
            </a:r>
            <a:endParaRPr sz="1636" baseline="39351" dirty="0">
              <a:latin typeface="PMingLiU"/>
              <a:cs typeface="PMingLiU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157878"/>
              </p:ext>
            </p:extLst>
          </p:nvPr>
        </p:nvGraphicFramePr>
        <p:xfrm>
          <a:off x="2464145" y="3238656"/>
          <a:ext cx="4016121" cy="2771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3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1878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123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84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4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56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L="118110">
                        <a:lnSpc>
                          <a:spcPts val="1900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6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L="118110">
                        <a:lnSpc>
                          <a:spcPts val="1905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8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L="118110">
                        <a:lnSpc>
                          <a:spcPts val="1900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9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511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548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129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2875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187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87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25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778990" y="6028667"/>
            <a:ext cx="2189018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500" dirty="0">
                <a:latin typeface="Arial"/>
                <a:cs typeface="Arial"/>
              </a:rPr>
              <a:t>Sum of Square</a:t>
            </a:r>
            <a:r>
              <a:rPr sz="1500" spc="-68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Distances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89733" y="6028667"/>
            <a:ext cx="23610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500" spc="5" dirty="0">
                <a:latin typeface="Arial"/>
                <a:cs typeface="Arial"/>
              </a:rPr>
              <a:t>2</a:t>
            </a:r>
            <a:r>
              <a:rPr sz="1500" dirty="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58878" y="3217026"/>
            <a:ext cx="5077690" cy="31075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8" name="object 2"/>
          <p:cNvSpPr txBox="1">
            <a:spLocks/>
          </p:cNvSpPr>
          <p:nvPr/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marL="11546"/>
            <a:r>
              <a:rPr lang="en-US" spc="14"/>
              <a:t>The </a:t>
            </a:r>
            <a:r>
              <a:rPr lang="en-US" spc="18"/>
              <a:t>Spearman</a:t>
            </a:r>
            <a:r>
              <a:rPr lang="en-US" spc="-73"/>
              <a:t> </a:t>
            </a:r>
            <a:r>
              <a:rPr lang="en-US" spc="14"/>
              <a:t>Coefficient</a:t>
            </a:r>
            <a:endParaRPr lang="en-US" spc="14" dirty="0"/>
          </a:p>
        </p:txBody>
      </p:sp>
    </p:spTree>
    <p:extLst>
      <p:ext uri="{BB962C8B-B14F-4D97-AF65-F5344CB8AC3E}">
        <p14:creationId xmlns:p14="http://schemas.microsoft.com/office/powerpoint/2010/main" val="3356304108"/>
      </p:ext>
    </p:extLst>
  </p:cSld>
  <p:clrMapOvr>
    <a:masterClrMapping/>
  </p:clrMapOvr>
  <p:transition>
    <p:cut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41232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49178"/>
            <a:ext cx="7037531" cy="105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lnSpc>
                <a:spcPts val="2718"/>
              </a:lnSpc>
            </a:pPr>
            <a:r>
              <a:rPr sz="2318" dirty="0">
                <a:latin typeface="Arial"/>
                <a:cs typeface="Arial"/>
              </a:rPr>
              <a:t>By plotting the </a:t>
            </a:r>
            <a:r>
              <a:rPr sz="2318" spc="-5" dirty="0">
                <a:latin typeface="Arial"/>
                <a:cs typeface="Arial"/>
              </a:rPr>
              <a:t>rank </a:t>
            </a:r>
            <a:r>
              <a:rPr sz="2318" dirty="0">
                <a:latin typeface="Arial"/>
                <a:cs typeface="Arial"/>
              </a:rPr>
              <a:t>positions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2 </a:t>
            </a:r>
            <a:r>
              <a:rPr sz="2318" dirty="0">
                <a:latin typeface="Arial"/>
                <a:cs typeface="Arial"/>
              </a:rPr>
              <a:t>in</a:t>
            </a:r>
            <a:r>
              <a:rPr sz="2318" spc="14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</a:t>
            </a:r>
            <a:endParaRPr sz="2318" dirty="0">
              <a:latin typeface="Arial"/>
              <a:cs typeface="Arial"/>
            </a:endParaRPr>
          </a:p>
          <a:p>
            <a:pPr marL="11546" marR="4618">
              <a:lnSpc>
                <a:spcPts val="2664"/>
              </a:lnSpc>
              <a:spcBef>
                <a:spcPts val="123"/>
              </a:spcBef>
            </a:pPr>
            <a:r>
              <a:rPr sz="2318" dirty="0">
                <a:latin typeface="Arial"/>
                <a:cs typeface="Arial"/>
              </a:rPr>
              <a:t>2-dimensional coordinate </a:t>
            </a:r>
            <a:r>
              <a:rPr sz="2318" spc="5" dirty="0">
                <a:latin typeface="Arial"/>
                <a:cs typeface="Arial"/>
              </a:rPr>
              <a:t>system,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observe </a:t>
            </a:r>
            <a:r>
              <a:rPr sz="2318" dirty="0">
                <a:latin typeface="Arial"/>
                <a:cs typeface="Arial"/>
              </a:rPr>
              <a:t>that  there is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strong correlation between the </a:t>
            </a:r>
            <a:r>
              <a:rPr sz="2318" spc="-9" dirty="0">
                <a:latin typeface="Arial"/>
                <a:cs typeface="Arial"/>
              </a:rPr>
              <a:t>two</a:t>
            </a:r>
            <a:r>
              <a:rPr sz="2318" spc="18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</a:p>
        </p:txBody>
      </p:sp>
      <p:sp>
        <p:nvSpPr>
          <p:cNvPr id="5" name="object 5"/>
          <p:cNvSpPr/>
          <p:nvPr/>
        </p:nvSpPr>
        <p:spPr>
          <a:xfrm>
            <a:off x="2262043" y="2871355"/>
            <a:ext cx="4657436" cy="2919845"/>
          </a:xfrm>
          <a:custGeom>
            <a:avLst/>
            <a:gdLst/>
            <a:ahLst/>
            <a:cxnLst/>
            <a:rect l="l" t="t" r="r" b="b"/>
            <a:pathLst>
              <a:path w="5123180" h="3211829">
                <a:moveTo>
                  <a:pt x="0" y="0"/>
                </a:moveTo>
                <a:lnTo>
                  <a:pt x="0" y="3211690"/>
                </a:lnTo>
                <a:lnTo>
                  <a:pt x="5122595" y="3211690"/>
                </a:lnTo>
                <a:lnTo>
                  <a:pt x="5122595" y="0"/>
                </a:lnTo>
                <a:lnTo>
                  <a:pt x="0" y="0"/>
                </a:lnTo>
                <a:close/>
              </a:path>
            </a:pathLst>
          </a:custGeom>
          <a:ln w="129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2913496" y="3135723"/>
            <a:ext cx="3762663" cy="1966191"/>
          </a:xfrm>
          <a:custGeom>
            <a:avLst/>
            <a:gdLst/>
            <a:ahLst/>
            <a:cxnLst/>
            <a:rect l="l" t="t" r="r" b="b"/>
            <a:pathLst>
              <a:path w="4138929" h="2162810">
                <a:moveTo>
                  <a:pt x="0" y="0"/>
                </a:moveTo>
                <a:lnTo>
                  <a:pt x="0" y="2162759"/>
                </a:lnTo>
                <a:lnTo>
                  <a:pt x="4138587" y="2162759"/>
                </a:lnTo>
                <a:lnTo>
                  <a:pt x="4138587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C1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2913496" y="4773780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2913496" y="4445693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2913496" y="4119973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2913496" y="3791885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2913496" y="3463798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2913496" y="3135711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2913496" y="3135723"/>
            <a:ext cx="3762663" cy="1966191"/>
          </a:xfrm>
          <a:custGeom>
            <a:avLst/>
            <a:gdLst/>
            <a:ahLst/>
            <a:cxnLst/>
            <a:rect l="l" t="t" r="r" b="b"/>
            <a:pathLst>
              <a:path w="4138929" h="2162810">
                <a:moveTo>
                  <a:pt x="0" y="0"/>
                </a:moveTo>
                <a:lnTo>
                  <a:pt x="0" y="2162759"/>
                </a:lnTo>
                <a:lnTo>
                  <a:pt x="4138587" y="2162759"/>
                </a:lnTo>
                <a:lnTo>
                  <a:pt x="4138587" y="0"/>
                </a:lnTo>
                <a:lnTo>
                  <a:pt x="0" y="0"/>
                </a:lnTo>
                <a:close/>
              </a:path>
            </a:pathLst>
          </a:custGeom>
          <a:ln w="12981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/>
          <p:nvPr/>
        </p:nvSpPr>
        <p:spPr>
          <a:xfrm>
            <a:off x="2913495" y="3135711"/>
            <a:ext cx="0" cy="2004291"/>
          </a:xfrm>
          <a:custGeom>
            <a:avLst/>
            <a:gdLst/>
            <a:ahLst/>
            <a:cxnLst/>
            <a:rect l="l" t="t" r="r" b="b"/>
            <a:pathLst>
              <a:path h="2204720">
                <a:moveTo>
                  <a:pt x="0" y="0"/>
                </a:moveTo>
                <a:lnTo>
                  <a:pt x="0" y="22043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5" name="object 15"/>
          <p:cNvSpPr/>
          <p:nvPr/>
        </p:nvSpPr>
        <p:spPr>
          <a:xfrm>
            <a:off x="2875730" y="5101855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object 16"/>
          <p:cNvSpPr/>
          <p:nvPr/>
        </p:nvSpPr>
        <p:spPr>
          <a:xfrm>
            <a:off x="2875730" y="4773780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7" name="object 17"/>
          <p:cNvSpPr/>
          <p:nvPr/>
        </p:nvSpPr>
        <p:spPr>
          <a:xfrm>
            <a:off x="2875730" y="4445693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8" name="object 18"/>
          <p:cNvSpPr/>
          <p:nvPr/>
        </p:nvSpPr>
        <p:spPr>
          <a:xfrm>
            <a:off x="2875730" y="4119973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9" name="object 19"/>
          <p:cNvSpPr/>
          <p:nvPr/>
        </p:nvSpPr>
        <p:spPr>
          <a:xfrm>
            <a:off x="2875730" y="3791885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/>
          <p:nvPr/>
        </p:nvSpPr>
        <p:spPr>
          <a:xfrm>
            <a:off x="2875730" y="3463798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1" name="object 21"/>
          <p:cNvSpPr/>
          <p:nvPr/>
        </p:nvSpPr>
        <p:spPr>
          <a:xfrm>
            <a:off x="2875730" y="3135711"/>
            <a:ext cx="3810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2" name="object 22"/>
          <p:cNvSpPr/>
          <p:nvPr/>
        </p:nvSpPr>
        <p:spPr>
          <a:xfrm>
            <a:off x="2913496" y="5101855"/>
            <a:ext cx="3762663" cy="0"/>
          </a:xfrm>
          <a:custGeom>
            <a:avLst/>
            <a:gdLst/>
            <a:ahLst/>
            <a:cxnLst/>
            <a:rect l="l" t="t" r="r" b="b"/>
            <a:pathLst>
              <a:path w="4138929">
                <a:moveTo>
                  <a:pt x="0" y="0"/>
                </a:moveTo>
                <a:lnTo>
                  <a:pt x="413858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3" name="object 23"/>
          <p:cNvSpPr/>
          <p:nvPr/>
        </p:nvSpPr>
        <p:spPr>
          <a:xfrm>
            <a:off x="3541337" y="5101855"/>
            <a:ext cx="0" cy="3810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54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4" name="object 24"/>
          <p:cNvSpPr/>
          <p:nvPr/>
        </p:nvSpPr>
        <p:spPr>
          <a:xfrm>
            <a:off x="4166824" y="5101855"/>
            <a:ext cx="0" cy="3810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54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5" name="object 25"/>
          <p:cNvSpPr/>
          <p:nvPr/>
        </p:nvSpPr>
        <p:spPr>
          <a:xfrm>
            <a:off x="4794665" y="5101855"/>
            <a:ext cx="0" cy="3810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54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6" name="object 26"/>
          <p:cNvSpPr/>
          <p:nvPr/>
        </p:nvSpPr>
        <p:spPr>
          <a:xfrm>
            <a:off x="5422507" y="5101855"/>
            <a:ext cx="0" cy="3810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54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7" name="object 27"/>
          <p:cNvSpPr/>
          <p:nvPr/>
        </p:nvSpPr>
        <p:spPr>
          <a:xfrm>
            <a:off x="6048005" y="5101855"/>
            <a:ext cx="0" cy="3810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54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8" name="object 28"/>
          <p:cNvSpPr/>
          <p:nvPr/>
        </p:nvSpPr>
        <p:spPr>
          <a:xfrm>
            <a:off x="6675847" y="5101855"/>
            <a:ext cx="0" cy="38100"/>
          </a:xfrm>
          <a:custGeom>
            <a:avLst/>
            <a:gdLst/>
            <a:ahLst/>
            <a:cxnLst/>
            <a:rect l="l" t="t" r="r" b="b"/>
            <a:pathLst>
              <a:path h="41910">
                <a:moveTo>
                  <a:pt x="0" y="41541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9" name="object 29"/>
          <p:cNvSpPr/>
          <p:nvPr/>
        </p:nvSpPr>
        <p:spPr>
          <a:xfrm>
            <a:off x="3173130" y="4719494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11"/>
                </a:moveTo>
                <a:lnTo>
                  <a:pt x="111890" y="35045"/>
                </a:lnTo>
                <a:lnTo>
                  <a:pt x="98664" y="16873"/>
                </a:lnTo>
                <a:lnTo>
                  <a:pt x="79597" y="4542"/>
                </a:lnTo>
                <a:lnTo>
                  <a:pt x="57124" y="0"/>
                </a:lnTo>
                <a:lnTo>
                  <a:pt x="35050" y="4542"/>
                </a:lnTo>
                <a:lnTo>
                  <a:pt x="16875" y="16873"/>
                </a:lnTo>
                <a:lnTo>
                  <a:pt x="4543" y="35045"/>
                </a:lnTo>
                <a:lnTo>
                  <a:pt x="0" y="57111"/>
                </a:lnTo>
                <a:lnTo>
                  <a:pt x="4543" y="79585"/>
                </a:lnTo>
                <a:lnTo>
                  <a:pt x="16875" y="98652"/>
                </a:lnTo>
                <a:lnTo>
                  <a:pt x="35050" y="111877"/>
                </a:lnTo>
                <a:lnTo>
                  <a:pt x="57124" y="116827"/>
                </a:lnTo>
                <a:lnTo>
                  <a:pt x="79597" y="111877"/>
                </a:lnTo>
                <a:lnTo>
                  <a:pt x="98664" y="98652"/>
                </a:lnTo>
                <a:lnTo>
                  <a:pt x="111890" y="79585"/>
                </a:lnTo>
                <a:lnTo>
                  <a:pt x="116840" y="5711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0" name="object 30"/>
          <p:cNvSpPr/>
          <p:nvPr/>
        </p:nvSpPr>
        <p:spPr>
          <a:xfrm>
            <a:off x="3173130" y="4719494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11"/>
                </a:moveTo>
                <a:lnTo>
                  <a:pt x="111890" y="35045"/>
                </a:lnTo>
                <a:lnTo>
                  <a:pt x="98664" y="16873"/>
                </a:lnTo>
                <a:lnTo>
                  <a:pt x="79597" y="4542"/>
                </a:lnTo>
                <a:lnTo>
                  <a:pt x="57124" y="0"/>
                </a:lnTo>
                <a:lnTo>
                  <a:pt x="35050" y="4542"/>
                </a:lnTo>
                <a:lnTo>
                  <a:pt x="16875" y="16873"/>
                </a:lnTo>
                <a:lnTo>
                  <a:pt x="4543" y="35045"/>
                </a:lnTo>
                <a:lnTo>
                  <a:pt x="0" y="57111"/>
                </a:lnTo>
                <a:lnTo>
                  <a:pt x="4543" y="79585"/>
                </a:lnTo>
                <a:lnTo>
                  <a:pt x="16875" y="98652"/>
                </a:lnTo>
                <a:lnTo>
                  <a:pt x="35050" y="111877"/>
                </a:lnTo>
                <a:lnTo>
                  <a:pt x="57124" y="116827"/>
                </a:lnTo>
                <a:lnTo>
                  <a:pt x="79597" y="111877"/>
                </a:lnTo>
                <a:lnTo>
                  <a:pt x="98664" y="98652"/>
                </a:lnTo>
                <a:lnTo>
                  <a:pt x="111890" y="79585"/>
                </a:lnTo>
                <a:lnTo>
                  <a:pt x="116840" y="57111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1" name="object 31"/>
          <p:cNvSpPr/>
          <p:nvPr/>
        </p:nvSpPr>
        <p:spPr>
          <a:xfrm>
            <a:off x="3487051" y="4556622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6"/>
                </a:lnTo>
                <a:lnTo>
                  <a:pt x="98664" y="16879"/>
                </a:lnTo>
                <a:lnTo>
                  <a:pt x="79597" y="4544"/>
                </a:lnTo>
                <a:lnTo>
                  <a:pt x="57124" y="0"/>
                </a:lnTo>
                <a:lnTo>
                  <a:pt x="35056" y="4544"/>
                </a:lnTo>
                <a:lnTo>
                  <a:pt x="16879" y="16879"/>
                </a:lnTo>
                <a:lnTo>
                  <a:pt x="4544" y="35056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2" name="object 32"/>
          <p:cNvSpPr/>
          <p:nvPr/>
        </p:nvSpPr>
        <p:spPr>
          <a:xfrm>
            <a:off x="3487051" y="4556622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6"/>
                </a:lnTo>
                <a:lnTo>
                  <a:pt x="98664" y="16879"/>
                </a:lnTo>
                <a:lnTo>
                  <a:pt x="79597" y="4544"/>
                </a:lnTo>
                <a:lnTo>
                  <a:pt x="57124" y="0"/>
                </a:lnTo>
                <a:lnTo>
                  <a:pt x="35056" y="4544"/>
                </a:lnTo>
                <a:lnTo>
                  <a:pt x="16879" y="16879"/>
                </a:lnTo>
                <a:lnTo>
                  <a:pt x="4544" y="35056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3" name="object 33"/>
          <p:cNvSpPr/>
          <p:nvPr/>
        </p:nvSpPr>
        <p:spPr>
          <a:xfrm>
            <a:off x="3800972" y="4884710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6"/>
                </a:lnTo>
                <a:lnTo>
                  <a:pt x="98664" y="16879"/>
                </a:lnTo>
                <a:lnTo>
                  <a:pt x="79597" y="4544"/>
                </a:lnTo>
                <a:lnTo>
                  <a:pt x="57124" y="0"/>
                </a:lnTo>
                <a:lnTo>
                  <a:pt x="35056" y="4544"/>
                </a:lnTo>
                <a:lnTo>
                  <a:pt x="16879" y="16879"/>
                </a:lnTo>
                <a:lnTo>
                  <a:pt x="4544" y="35056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4" name="object 34"/>
          <p:cNvSpPr/>
          <p:nvPr/>
        </p:nvSpPr>
        <p:spPr>
          <a:xfrm>
            <a:off x="3800972" y="4884710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6"/>
                </a:lnTo>
                <a:lnTo>
                  <a:pt x="98664" y="16879"/>
                </a:lnTo>
                <a:lnTo>
                  <a:pt x="79597" y="4544"/>
                </a:lnTo>
                <a:lnTo>
                  <a:pt x="57124" y="0"/>
                </a:lnTo>
                <a:lnTo>
                  <a:pt x="35056" y="4544"/>
                </a:lnTo>
                <a:lnTo>
                  <a:pt x="16879" y="16879"/>
                </a:lnTo>
                <a:lnTo>
                  <a:pt x="4544" y="35056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5" name="object 35"/>
          <p:cNvSpPr/>
          <p:nvPr/>
        </p:nvSpPr>
        <p:spPr>
          <a:xfrm>
            <a:off x="4112537" y="4228546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11"/>
                </a:moveTo>
                <a:lnTo>
                  <a:pt x="111890" y="35045"/>
                </a:lnTo>
                <a:lnTo>
                  <a:pt x="98664" y="16873"/>
                </a:lnTo>
                <a:lnTo>
                  <a:pt x="79597" y="4542"/>
                </a:lnTo>
                <a:lnTo>
                  <a:pt x="57124" y="0"/>
                </a:lnTo>
                <a:lnTo>
                  <a:pt x="35050" y="4542"/>
                </a:lnTo>
                <a:lnTo>
                  <a:pt x="16875" y="16873"/>
                </a:lnTo>
                <a:lnTo>
                  <a:pt x="4543" y="35045"/>
                </a:lnTo>
                <a:lnTo>
                  <a:pt x="0" y="57111"/>
                </a:lnTo>
                <a:lnTo>
                  <a:pt x="4543" y="79592"/>
                </a:lnTo>
                <a:lnTo>
                  <a:pt x="16875" y="98663"/>
                </a:lnTo>
                <a:lnTo>
                  <a:pt x="35050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3"/>
                </a:lnTo>
                <a:lnTo>
                  <a:pt x="111890" y="79592"/>
                </a:lnTo>
                <a:lnTo>
                  <a:pt x="116840" y="5711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6" name="object 36"/>
          <p:cNvSpPr/>
          <p:nvPr/>
        </p:nvSpPr>
        <p:spPr>
          <a:xfrm>
            <a:off x="4112537" y="4228546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11"/>
                </a:moveTo>
                <a:lnTo>
                  <a:pt x="111890" y="35045"/>
                </a:lnTo>
                <a:lnTo>
                  <a:pt x="98664" y="16873"/>
                </a:lnTo>
                <a:lnTo>
                  <a:pt x="79597" y="4542"/>
                </a:lnTo>
                <a:lnTo>
                  <a:pt x="57124" y="0"/>
                </a:lnTo>
                <a:lnTo>
                  <a:pt x="35050" y="4542"/>
                </a:lnTo>
                <a:lnTo>
                  <a:pt x="16875" y="16873"/>
                </a:lnTo>
                <a:lnTo>
                  <a:pt x="4543" y="35045"/>
                </a:lnTo>
                <a:lnTo>
                  <a:pt x="0" y="57111"/>
                </a:lnTo>
                <a:lnTo>
                  <a:pt x="4543" y="79592"/>
                </a:lnTo>
                <a:lnTo>
                  <a:pt x="16875" y="98663"/>
                </a:lnTo>
                <a:lnTo>
                  <a:pt x="35050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3"/>
                </a:lnTo>
                <a:lnTo>
                  <a:pt x="111890" y="79592"/>
                </a:lnTo>
                <a:lnTo>
                  <a:pt x="116840" y="57111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7" name="object 37"/>
          <p:cNvSpPr/>
          <p:nvPr/>
        </p:nvSpPr>
        <p:spPr>
          <a:xfrm>
            <a:off x="4426458" y="4391406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57124" y="116827"/>
                </a:moveTo>
                <a:lnTo>
                  <a:pt x="57124" y="0"/>
                </a:lnTo>
                <a:lnTo>
                  <a:pt x="35056" y="4543"/>
                </a:lnTo>
                <a:lnTo>
                  <a:pt x="16879" y="16875"/>
                </a:lnTo>
                <a:lnTo>
                  <a:pt x="4544" y="35050"/>
                </a:lnTo>
                <a:lnTo>
                  <a:pt x="0" y="57124"/>
                </a:lnTo>
                <a:lnTo>
                  <a:pt x="4544" y="79595"/>
                </a:lnTo>
                <a:lnTo>
                  <a:pt x="16879" y="98658"/>
                </a:lnTo>
                <a:lnTo>
                  <a:pt x="35056" y="111879"/>
                </a:lnTo>
                <a:lnTo>
                  <a:pt x="57124" y="116827"/>
                </a:lnTo>
                <a:close/>
              </a:path>
              <a:path w="116839" h="116839">
                <a:moveTo>
                  <a:pt x="116840" y="57124"/>
                </a:moveTo>
                <a:lnTo>
                  <a:pt x="111890" y="35050"/>
                </a:lnTo>
                <a:lnTo>
                  <a:pt x="98664" y="16875"/>
                </a:lnTo>
                <a:lnTo>
                  <a:pt x="79597" y="4543"/>
                </a:lnTo>
                <a:lnTo>
                  <a:pt x="79597" y="111879"/>
                </a:lnTo>
                <a:lnTo>
                  <a:pt x="98664" y="98658"/>
                </a:lnTo>
                <a:lnTo>
                  <a:pt x="111890" y="79595"/>
                </a:lnTo>
                <a:lnTo>
                  <a:pt x="116840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8" name="object 38"/>
          <p:cNvSpPr/>
          <p:nvPr/>
        </p:nvSpPr>
        <p:spPr>
          <a:xfrm>
            <a:off x="4426458" y="4391406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0"/>
                </a:lnTo>
                <a:lnTo>
                  <a:pt x="98664" y="16875"/>
                </a:lnTo>
                <a:lnTo>
                  <a:pt x="79597" y="4543"/>
                </a:lnTo>
                <a:lnTo>
                  <a:pt x="57124" y="0"/>
                </a:lnTo>
                <a:lnTo>
                  <a:pt x="35056" y="4543"/>
                </a:lnTo>
                <a:lnTo>
                  <a:pt x="16879" y="16875"/>
                </a:lnTo>
                <a:lnTo>
                  <a:pt x="4544" y="35050"/>
                </a:lnTo>
                <a:lnTo>
                  <a:pt x="0" y="57124"/>
                </a:lnTo>
                <a:lnTo>
                  <a:pt x="4544" y="79595"/>
                </a:lnTo>
                <a:lnTo>
                  <a:pt x="16879" y="98658"/>
                </a:lnTo>
                <a:lnTo>
                  <a:pt x="35056" y="111879"/>
                </a:lnTo>
                <a:lnTo>
                  <a:pt x="57124" y="116827"/>
                </a:lnTo>
                <a:lnTo>
                  <a:pt x="79597" y="111879"/>
                </a:lnTo>
                <a:lnTo>
                  <a:pt x="98664" y="98658"/>
                </a:lnTo>
                <a:lnTo>
                  <a:pt x="111890" y="79595"/>
                </a:lnTo>
                <a:lnTo>
                  <a:pt x="116840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39" name="object 39"/>
          <p:cNvSpPr/>
          <p:nvPr/>
        </p:nvSpPr>
        <p:spPr>
          <a:xfrm>
            <a:off x="4740379" y="3900460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79597" y="111890"/>
                </a:moveTo>
                <a:lnTo>
                  <a:pt x="79597" y="4542"/>
                </a:lnTo>
                <a:lnTo>
                  <a:pt x="57124" y="0"/>
                </a:lnTo>
                <a:lnTo>
                  <a:pt x="35056" y="4542"/>
                </a:lnTo>
                <a:lnTo>
                  <a:pt x="16879" y="16873"/>
                </a:lnTo>
                <a:lnTo>
                  <a:pt x="4544" y="35045"/>
                </a:lnTo>
                <a:lnTo>
                  <a:pt x="0" y="57111"/>
                </a:lnTo>
                <a:lnTo>
                  <a:pt x="4544" y="79592"/>
                </a:lnTo>
                <a:lnTo>
                  <a:pt x="16879" y="98663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close/>
              </a:path>
              <a:path w="116839" h="116839">
                <a:moveTo>
                  <a:pt x="116840" y="57111"/>
                </a:moveTo>
                <a:lnTo>
                  <a:pt x="111890" y="35045"/>
                </a:lnTo>
                <a:lnTo>
                  <a:pt x="98664" y="16873"/>
                </a:lnTo>
                <a:lnTo>
                  <a:pt x="98664" y="98663"/>
                </a:lnTo>
                <a:lnTo>
                  <a:pt x="111890" y="79592"/>
                </a:lnTo>
                <a:lnTo>
                  <a:pt x="116840" y="57111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0" name="object 40"/>
          <p:cNvSpPr/>
          <p:nvPr/>
        </p:nvSpPr>
        <p:spPr>
          <a:xfrm>
            <a:off x="4740379" y="3900460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11"/>
                </a:moveTo>
                <a:lnTo>
                  <a:pt x="111890" y="35045"/>
                </a:lnTo>
                <a:lnTo>
                  <a:pt x="98664" y="16873"/>
                </a:lnTo>
                <a:lnTo>
                  <a:pt x="79597" y="4542"/>
                </a:lnTo>
                <a:lnTo>
                  <a:pt x="57124" y="0"/>
                </a:lnTo>
                <a:lnTo>
                  <a:pt x="35056" y="4542"/>
                </a:lnTo>
                <a:lnTo>
                  <a:pt x="16879" y="16873"/>
                </a:lnTo>
                <a:lnTo>
                  <a:pt x="4544" y="35045"/>
                </a:lnTo>
                <a:lnTo>
                  <a:pt x="0" y="57111"/>
                </a:lnTo>
                <a:lnTo>
                  <a:pt x="4544" y="79592"/>
                </a:lnTo>
                <a:lnTo>
                  <a:pt x="16879" y="98663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3"/>
                </a:lnTo>
                <a:lnTo>
                  <a:pt x="111890" y="79592"/>
                </a:lnTo>
                <a:lnTo>
                  <a:pt x="116840" y="57111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1" name="object 41"/>
          <p:cNvSpPr/>
          <p:nvPr/>
        </p:nvSpPr>
        <p:spPr>
          <a:xfrm>
            <a:off x="5054301" y="3737599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57124" y="116840"/>
                </a:moveTo>
                <a:lnTo>
                  <a:pt x="57124" y="0"/>
                </a:lnTo>
                <a:lnTo>
                  <a:pt x="35056" y="4543"/>
                </a:lnTo>
                <a:lnTo>
                  <a:pt x="16879" y="16875"/>
                </a:lnTo>
                <a:lnTo>
                  <a:pt x="4544" y="35050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close/>
              </a:path>
              <a:path w="116839" h="116839">
                <a:moveTo>
                  <a:pt x="116840" y="57124"/>
                </a:moveTo>
                <a:lnTo>
                  <a:pt x="111890" y="35050"/>
                </a:lnTo>
                <a:lnTo>
                  <a:pt x="98664" y="16875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2" name="object 42"/>
          <p:cNvSpPr/>
          <p:nvPr/>
        </p:nvSpPr>
        <p:spPr>
          <a:xfrm>
            <a:off x="5054301" y="3737599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0"/>
                </a:lnTo>
                <a:lnTo>
                  <a:pt x="98664" y="16875"/>
                </a:lnTo>
                <a:lnTo>
                  <a:pt x="79597" y="4543"/>
                </a:lnTo>
                <a:lnTo>
                  <a:pt x="57124" y="0"/>
                </a:lnTo>
                <a:lnTo>
                  <a:pt x="35056" y="4543"/>
                </a:lnTo>
                <a:lnTo>
                  <a:pt x="16879" y="16875"/>
                </a:lnTo>
                <a:lnTo>
                  <a:pt x="4544" y="35050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3" name="object 43"/>
          <p:cNvSpPr/>
          <p:nvPr/>
        </p:nvSpPr>
        <p:spPr>
          <a:xfrm>
            <a:off x="5368222" y="3409512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0"/>
                </a:lnTo>
                <a:lnTo>
                  <a:pt x="98664" y="16875"/>
                </a:lnTo>
                <a:lnTo>
                  <a:pt x="79597" y="4543"/>
                </a:lnTo>
                <a:lnTo>
                  <a:pt x="57124" y="0"/>
                </a:lnTo>
                <a:lnTo>
                  <a:pt x="35056" y="4543"/>
                </a:lnTo>
                <a:lnTo>
                  <a:pt x="16879" y="16875"/>
                </a:lnTo>
                <a:lnTo>
                  <a:pt x="4544" y="35050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4" name="object 44"/>
          <p:cNvSpPr/>
          <p:nvPr/>
        </p:nvSpPr>
        <p:spPr>
          <a:xfrm>
            <a:off x="5368222" y="3409512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0"/>
                </a:lnTo>
                <a:lnTo>
                  <a:pt x="98664" y="16875"/>
                </a:lnTo>
                <a:lnTo>
                  <a:pt x="79597" y="4543"/>
                </a:lnTo>
                <a:lnTo>
                  <a:pt x="57124" y="0"/>
                </a:lnTo>
                <a:lnTo>
                  <a:pt x="35056" y="4543"/>
                </a:lnTo>
                <a:lnTo>
                  <a:pt x="16879" y="16875"/>
                </a:lnTo>
                <a:lnTo>
                  <a:pt x="4544" y="35050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5" name="object 45"/>
          <p:cNvSpPr/>
          <p:nvPr/>
        </p:nvSpPr>
        <p:spPr>
          <a:xfrm>
            <a:off x="5682153" y="4065675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27" y="57124"/>
                </a:moveTo>
                <a:lnTo>
                  <a:pt x="111877" y="35056"/>
                </a:lnTo>
                <a:lnTo>
                  <a:pt x="98652" y="16879"/>
                </a:lnTo>
                <a:lnTo>
                  <a:pt x="79585" y="4544"/>
                </a:lnTo>
                <a:lnTo>
                  <a:pt x="57111" y="0"/>
                </a:lnTo>
                <a:lnTo>
                  <a:pt x="35045" y="4544"/>
                </a:lnTo>
                <a:lnTo>
                  <a:pt x="16873" y="16879"/>
                </a:lnTo>
                <a:lnTo>
                  <a:pt x="4542" y="35056"/>
                </a:lnTo>
                <a:lnTo>
                  <a:pt x="0" y="57124"/>
                </a:lnTo>
                <a:lnTo>
                  <a:pt x="4542" y="79603"/>
                </a:lnTo>
                <a:lnTo>
                  <a:pt x="16873" y="98669"/>
                </a:lnTo>
                <a:lnTo>
                  <a:pt x="35045" y="111892"/>
                </a:lnTo>
                <a:lnTo>
                  <a:pt x="57111" y="116840"/>
                </a:lnTo>
                <a:lnTo>
                  <a:pt x="79585" y="111892"/>
                </a:lnTo>
                <a:lnTo>
                  <a:pt x="98652" y="98669"/>
                </a:lnTo>
                <a:lnTo>
                  <a:pt x="111877" y="79603"/>
                </a:lnTo>
                <a:lnTo>
                  <a:pt x="116827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6" name="object 46"/>
          <p:cNvSpPr/>
          <p:nvPr/>
        </p:nvSpPr>
        <p:spPr>
          <a:xfrm>
            <a:off x="5682153" y="4065675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27" y="57124"/>
                </a:moveTo>
                <a:lnTo>
                  <a:pt x="111877" y="35056"/>
                </a:lnTo>
                <a:lnTo>
                  <a:pt x="98652" y="16879"/>
                </a:lnTo>
                <a:lnTo>
                  <a:pt x="79585" y="4544"/>
                </a:lnTo>
                <a:lnTo>
                  <a:pt x="57111" y="0"/>
                </a:lnTo>
                <a:lnTo>
                  <a:pt x="35045" y="4544"/>
                </a:lnTo>
                <a:lnTo>
                  <a:pt x="16873" y="16879"/>
                </a:lnTo>
                <a:lnTo>
                  <a:pt x="4542" y="35056"/>
                </a:lnTo>
                <a:lnTo>
                  <a:pt x="0" y="57124"/>
                </a:lnTo>
                <a:lnTo>
                  <a:pt x="4542" y="79603"/>
                </a:lnTo>
                <a:lnTo>
                  <a:pt x="16873" y="98669"/>
                </a:lnTo>
                <a:lnTo>
                  <a:pt x="35045" y="111892"/>
                </a:lnTo>
                <a:lnTo>
                  <a:pt x="57111" y="116840"/>
                </a:lnTo>
                <a:lnTo>
                  <a:pt x="79585" y="111892"/>
                </a:lnTo>
                <a:lnTo>
                  <a:pt x="98652" y="98669"/>
                </a:lnTo>
                <a:lnTo>
                  <a:pt x="111877" y="79603"/>
                </a:lnTo>
                <a:lnTo>
                  <a:pt x="116827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7" name="object 47"/>
          <p:cNvSpPr/>
          <p:nvPr/>
        </p:nvSpPr>
        <p:spPr>
          <a:xfrm>
            <a:off x="5993708" y="3572372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6879" y="98664"/>
                </a:moveTo>
                <a:lnTo>
                  <a:pt x="16879" y="16879"/>
                </a:lnTo>
                <a:lnTo>
                  <a:pt x="4544" y="35056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close/>
              </a:path>
              <a:path w="116839" h="116839">
                <a:moveTo>
                  <a:pt x="57124" y="116840"/>
                </a:moveTo>
                <a:lnTo>
                  <a:pt x="57124" y="0"/>
                </a:lnTo>
                <a:lnTo>
                  <a:pt x="35056" y="4544"/>
                </a:lnTo>
                <a:lnTo>
                  <a:pt x="35056" y="111890"/>
                </a:lnTo>
                <a:lnTo>
                  <a:pt x="57124" y="116840"/>
                </a:lnTo>
                <a:close/>
              </a:path>
              <a:path w="116839" h="116839">
                <a:moveTo>
                  <a:pt x="116840" y="57124"/>
                </a:moveTo>
                <a:lnTo>
                  <a:pt x="111890" y="35056"/>
                </a:lnTo>
                <a:lnTo>
                  <a:pt x="98664" y="16879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solidFill>
            <a:srgbClr val="00007F"/>
          </a:solid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8" name="object 48"/>
          <p:cNvSpPr/>
          <p:nvPr/>
        </p:nvSpPr>
        <p:spPr>
          <a:xfrm>
            <a:off x="5993708" y="3572372"/>
            <a:ext cx="106217" cy="106217"/>
          </a:xfrm>
          <a:custGeom>
            <a:avLst/>
            <a:gdLst/>
            <a:ahLst/>
            <a:cxnLst/>
            <a:rect l="l" t="t" r="r" b="b"/>
            <a:pathLst>
              <a:path w="116839" h="116839">
                <a:moveTo>
                  <a:pt x="116840" y="57124"/>
                </a:moveTo>
                <a:lnTo>
                  <a:pt x="111890" y="35056"/>
                </a:lnTo>
                <a:lnTo>
                  <a:pt x="98664" y="16879"/>
                </a:lnTo>
                <a:lnTo>
                  <a:pt x="79597" y="4544"/>
                </a:lnTo>
                <a:lnTo>
                  <a:pt x="57124" y="0"/>
                </a:lnTo>
                <a:lnTo>
                  <a:pt x="35056" y="4544"/>
                </a:lnTo>
                <a:lnTo>
                  <a:pt x="16879" y="16879"/>
                </a:lnTo>
                <a:lnTo>
                  <a:pt x="4544" y="35056"/>
                </a:lnTo>
                <a:lnTo>
                  <a:pt x="0" y="57124"/>
                </a:lnTo>
                <a:lnTo>
                  <a:pt x="4544" y="79597"/>
                </a:lnTo>
                <a:lnTo>
                  <a:pt x="16879" y="98664"/>
                </a:lnTo>
                <a:lnTo>
                  <a:pt x="35056" y="111890"/>
                </a:lnTo>
                <a:lnTo>
                  <a:pt x="57124" y="116840"/>
                </a:lnTo>
                <a:lnTo>
                  <a:pt x="79597" y="111890"/>
                </a:lnTo>
                <a:lnTo>
                  <a:pt x="98664" y="98664"/>
                </a:lnTo>
                <a:lnTo>
                  <a:pt x="111890" y="79597"/>
                </a:lnTo>
                <a:lnTo>
                  <a:pt x="116840" y="57124"/>
                </a:lnTo>
                <a:close/>
              </a:path>
            </a:pathLst>
          </a:custGeom>
          <a:ln w="12981">
            <a:solidFill>
              <a:srgbClr val="00007F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9" name="object 49"/>
          <p:cNvSpPr/>
          <p:nvPr/>
        </p:nvSpPr>
        <p:spPr>
          <a:xfrm>
            <a:off x="2743546" y="5054265"/>
            <a:ext cx="70809" cy="90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0" name="object 50"/>
          <p:cNvSpPr/>
          <p:nvPr/>
        </p:nvSpPr>
        <p:spPr>
          <a:xfrm>
            <a:off x="2743546" y="4725786"/>
            <a:ext cx="70809" cy="88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1" name="object 51"/>
          <p:cNvSpPr/>
          <p:nvPr/>
        </p:nvSpPr>
        <p:spPr>
          <a:xfrm>
            <a:off x="2743547" y="4397306"/>
            <a:ext cx="72776" cy="885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2" name="object 52"/>
          <p:cNvSpPr/>
          <p:nvPr/>
        </p:nvSpPr>
        <p:spPr>
          <a:xfrm>
            <a:off x="2743546" y="4070789"/>
            <a:ext cx="70809" cy="904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3" name="object 53"/>
          <p:cNvSpPr/>
          <p:nvPr/>
        </p:nvSpPr>
        <p:spPr>
          <a:xfrm>
            <a:off x="2743546" y="3744284"/>
            <a:ext cx="70809" cy="904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4" name="object 54"/>
          <p:cNvSpPr/>
          <p:nvPr/>
        </p:nvSpPr>
        <p:spPr>
          <a:xfrm>
            <a:off x="2690448" y="3415804"/>
            <a:ext cx="35405" cy="885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5" name="object 55"/>
          <p:cNvSpPr/>
          <p:nvPr/>
        </p:nvSpPr>
        <p:spPr>
          <a:xfrm>
            <a:off x="2743546" y="3415804"/>
            <a:ext cx="70809" cy="90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6" name="object 56"/>
          <p:cNvSpPr/>
          <p:nvPr/>
        </p:nvSpPr>
        <p:spPr>
          <a:xfrm>
            <a:off x="2690448" y="3087324"/>
            <a:ext cx="35405" cy="885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7" name="object 57"/>
          <p:cNvSpPr/>
          <p:nvPr/>
        </p:nvSpPr>
        <p:spPr>
          <a:xfrm>
            <a:off x="2743546" y="3087324"/>
            <a:ext cx="70809" cy="88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8" name="object 58"/>
          <p:cNvSpPr/>
          <p:nvPr/>
        </p:nvSpPr>
        <p:spPr>
          <a:xfrm>
            <a:off x="2873363" y="5235217"/>
            <a:ext cx="70809" cy="90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9" name="object 59"/>
          <p:cNvSpPr/>
          <p:nvPr/>
        </p:nvSpPr>
        <p:spPr>
          <a:xfrm>
            <a:off x="3500824" y="5235218"/>
            <a:ext cx="70809" cy="88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0" name="object 60"/>
          <p:cNvSpPr/>
          <p:nvPr/>
        </p:nvSpPr>
        <p:spPr>
          <a:xfrm>
            <a:off x="4126310" y="5235218"/>
            <a:ext cx="72776" cy="885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1" name="object 61"/>
          <p:cNvSpPr/>
          <p:nvPr/>
        </p:nvSpPr>
        <p:spPr>
          <a:xfrm>
            <a:off x="4753760" y="5235217"/>
            <a:ext cx="70809" cy="9047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2" name="object 62"/>
          <p:cNvSpPr/>
          <p:nvPr/>
        </p:nvSpPr>
        <p:spPr>
          <a:xfrm>
            <a:off x="5381209" y="5235217"/>
            <a:ext cx="70809" cy="904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3" name="object 63"/>
          <p:cNvSpPr/>
          <p:nvPr/>
        </p:nvSpPr>
        <p:spPr>
          <a:xfrm>
            <a:off x="5987022" y="5235218"/>
            <a:ext cx="35405" cy="885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4" name="object 64"/>
          <p:cNvSpPr/>
          <p:nvPr/>
        </p:nvSpPr>
        <p:spPr>
          <a:xfrm>
            <a:off x="6040131" y="5235217"/>
            <a:ext cx="70809" cy="90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5" name="object 65"/>
          <p:cNvSpPr/>
          <p:nvPr/>
        </p:nvSpPr>
        <p:spPr>
          <a:xfrm>
            <a:off x="6614471" y="5235218"/>
            <a:ext cx="35405" cy="885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6" name="object 66"/>
          <p:cNvSpPr/>
          <p:nvPr/>
        </p:nvSpPr>
        <p:spPr>
          <a:xfrm>
            <a:off x="6667581" y="5235218"/>
            <a:ext cx="70809" cy="885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7" name="object 67"/>
          <p:cNvSpPr/>
          <p:nvPr/>
        </p:nvSpPr>
        <p:spPr>
          <a:xfrm>
            <a:off x="4476415" y="5455515"/>
            <a:ext cx="86545" cy="10031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8" name="object 68"/>
          <p:cNvSpPr/>
          <p:nvPr/>
        </p:nvSpPr>
        <p:spPr>
          <a:xfrm>
            <a:off x="4560996" y="5479114"/>
            <a:ext cx="80644" cy="806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9" name="object 69"/>
          <p:cNvSpPr/>
          <p:nvPr/>
        </p:nvSpPr>
        <p:spPr>
          <a:xfrm>
            <a:off x="4651478" y="5479115"/>
            <a:ext cx="68842" cy="7671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0" name="object 70"/>
          <p:cNvSpPr/>
          <p:nvPr/>
        </p:nvSpPr>
        <p:spPr>
          <a:xfrm>
            <a:off x="4734086" y="5455515"/>
            <a:ext cx="100311" cy="10031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1" name="object 71"/>
          <p:cNvSpPr/>
          <p:nvPr/>
        </p:nvSpPr>
        <p:spPr>
          <a:xfrm>
            <a:off x="4848167" y="5479115"/>
            <a:ext cx="68842" cy="7671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2" name="object 72"/>
          <p:cNvSpPr/>
          <p:nvPr/>
        </p:nvSpPr>
        <p:spPr>
          <a:xfrm>
            <a:off x="4915050" y="5479115"/>
            <a:ext cx="82611" cy="10621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3" name="object 73"/>
          <p:cNvSpPr/>
          <p:nvPr/>
        </p:nvSpPr>
        <p:spPr>
          <a:xfrm>
            <a:off x="5050767" y="5457479"/>
            <a:ext cx="45239" cy="9834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4" name="object 74"/>
          <p:cNvSpPr/>
          <p:nvPr/>
        </p:nvSpPr>
        <p:spPr>
          <a:xfrm>
            <a:off x="2478012" y="4350096"/>
            <a:ext cx="104247" cy="8064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5" name="object 75"/>
          <p:cNvSpPr/>
          <p:nvPr/>
        </p:nvSpPr>
        <p:spPr>
          <a:xfrm>
            <a:off x="2493748" y="4273389"/>
            <a:ext cx="92445" cy="6687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6" name="object 76"/>
          <p:cNvSpPr/>
          <p:nvPr/>
        </p:nvSpPr>
        <p:spPr>
          <a:xfrm>
            <a:off x="2493749" y="4194707"/>
            <a:ext cx="88512" cy="668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7" name="object 77"/>
          <p:cNvSpPr/>
          <p:nvPr/>
        </p:nvSpPr>
        <p:spPr>
          <a:xfrm>
            <a:off x="2478012" y="4080626"/>
            <a:ext cx="104247" cy="9834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8" name="object 78"/>
          <p:cNvSpPr/>
          <p:nvPr/>
        </p:nvSpPr>
        <p:spPr>
          <a:xfrm>
            <a:off x="2493749" y="3998018"/>
            <a:ext cx="88512" cy="6687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9" name="object 79"/>
          <p:cNvSpPr/>
          <p:nvPr/>
        </p:nvSpPr>
        <p:spPr>
          <a:xfrm>
            <a:off x="2493748" y="3917373"/>
            <a:ext cx="118016" cy="6884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0" name="object 80"/>
          <p:cNvSpPr/>
          <p:nvPr/>
        </p:nvSpPr>
        <p:spPr>
          <a:xfrm>
            <a:off x="2478012" y="3799355"/>
            <a:ext cx="104247" cy="668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1" name="object 81"/>
          <p:cNvSpPr/>
          <p:nvPr/>
        </p:nvSpPr>
        <p:spPr>
          <a:xfrm>
            <a:off x="2262043" y="2871355"/>
            <a:ext cx="4657436" cy="2919845"/>
          </a:xfrm>
          <a:custGeom>
            <a:avLst/>
            <a:gdLst/>
            <a:ahLst/>
            <a:cxnLst/>
            <a:rect l="l" t="t" r="r" b="b"/>
            <a:pathLst>
              <a:path w="5123180" h="3211829">
                <a:moveTo>
                  <a:pt x="0" y="0"/>
                </a:moveTo>
                <a:lnTo>
                  <a:pt x="0" y="3211690"/>
                </a:lnTo>
                <a:lnTo>
                  <a:pt x="5122595" y="3211690"/>
                </a:lnTo>
                <a:lnTo>
                  <a:pt x="5122595" y="0"/>
                </a:lnTo>
                <a:lnTo>
                  <a:pt x="0" y="0"/>
                </a:lnTo>
                <a:close/>
              </a:path>
            </a:pathLst>
          </a:custGeom>
          <a:ln w="129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3" name="Zástupný symbol pro zápatí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5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8" dirty="0"/>
              <a:t>Spearman</a:t>
            </a:r>
            <a:r>
              <a:rPr spc="-73" dirty="0"/>
              <a:t> </a:t>
            </a:r>
            <a:r>
              <a:rPr spc="14" dirty="0"/>
              <a:t>Coefficient</a:t>
            </a:r>
          </a:p>
        </p:txBody>
      </p:sp>
    </p:spTree>
    <p:extLst>
      <p:ext uri="{BB962C8B-B14F-4D97-AF65-F5344CB8AC3E}">
        <p14:creationId xmlns:p14="http://schemas.microsoft.com/office/powerpoint/2010/main" val="1764964595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78460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Cranfield</a:t>
            </a:r>
            <a:r>
              <a:rPr spc="-59" dirty="0"/>
              <a:t> </a:t>
            </a:r>
            <a:r>
              <a:rPr dirty="0"/>
              <a:t>Paradigm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47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55439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343817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4702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500803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47522"/>
            <a:ext cx="7120659" cy="43674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40279">
              <a:lnSpc>
                <a:spcPct val="95500"/>
              </a:lnSpc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-14" dirty="0">
                <a:latin typeface="Arial"/>
                <a:cs typeface="Arial"/>
              </a:rPr>
              <a:t>next </a:t>
            </a:r>
            <a:r>
              <a:rPr sz="2318" dirty="0">
                <a:latin typeface="Arial"/>
                <a:cs typeface="Arial"/>
              </a:rPr>
              <a:t>step </a:t>
            </a:r>
            <a:r>
              <a:rPr sz="2318" spc="-9" dirty="0">
                <a:latin typeface="Arial"/>
                <a:cs typeface="Arial"/>
              </a:rPr>
              <a:t>was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9" dirty="0">
                <a:latin typeface="Arial"/>
                <a:cs typeface="Arial"/>
              </a:rPr>
              <a:t>devise </a:t>
            </a:r>
            <a:r>
              <a:rPr sz="2318" spc="5" dirty="0">
                <a:latin typeface="Arial"/>
                <a:cs typeface="Arial"/>
              </a:rPr>
              <a:t>a set of </a:t>
            </a:r>
            <a:r>
              <a:rPr sz="2318" dirty="0">
                <a:latin typeface="Arial"/>
                <a:cs typeface="Arial"/>
              </a:rPr>
              <a:t>experiments that  </a:t>
            </a:r>
            <a:r>
              <a:rPr sz="2318" spc="-5" dirty="0">
                <a:latin typeface="Arial"/>
                <a:cs typeface="Arial"/>
              </a:rPr>
              <a:t>would allow </a:t>
            </a:r>
            <a:r>
              <a:rPr sz="2318" spc="-9" dirty="0">
                <a:latin typeface="Arial"/>
                <a:cs typeface="Arial"/>
              </a:rPr>
              <a:t>evaluating </a:t>
            </a:r>
            <a:r>
              <a:rPr sz="2318" spc="5" dirty="0">
                <a:latin typeface="Arial"/>
                <a:cs typeface="Arial"/>
              </a:rPr>
              <a:t>each </a:t>
            </a:r>
            <a:r>
              <a:rPr sz="2318" spc="-5" dirty="0">
                <a:latin typeface="Arial"/>
                <a:cs typeface="Arial"/>
              </a:rPr>
              <a:t>indexing </a:t>
            </a:r>
            <a:r>
              <a:rPr sz="2318" spc="5" dirty="0">
                <a:latin typeface="Arial"/>
                <a:cs typeface="Arial"/>
              </a:rPr>
              <a:t>system </a:t>
            </a:r>
            <a:r>
              <a:rPr sz="2318" dirty="0">
                <a:latin typeface="Arial"/>
                <a:cs typeface="Arial"/>
              </a:rPr>
              <a:t>in  isolation </a:t>
            </a:r>
            <a:r>
              <a:rPr sz="2318" spc="5" dirty="0">
                <a:latin typeface="Arial"/>
                <a:cs typeface="Arial"/>
              </a:rPr>
              <a:t>more</a:t>
            </a:r>
            <a:r>
              <a:rPr sz="2318" spc="-27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thoroughly</a:t>
            </a:r>
          </a:p>
          <a:p>
            <a:pPr marL="11546" marR="4618">
              <a:lnSpc>
                <a:spcPts val="2664"/>
              </a:lnSpc>
              <a:spcBef>
                <a:spcPts val="1223"/>
              </a:spcBef>
            </a:pPr>
            <a:r>
              <a:rPr sz="2318" dirty="0">
                <a:latin typeface="Arial"/>
                <a:cs typeface="Arial"/>
              </a:rPr>
              <a:t>The result </a:t>
            </a:r>
            <a:r>
              <a:rPr sz="2318" spc="-9" dirty="0">
                <a:latin typeface="Arial"/>
                <a:cs typeface="Arial"/>
              </a:rPr>
              <a:t>was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b="1" dirty="0">
                <a:latin typeface="Arial"/>
                <a:cs typeface="Arial"/>
              </a:rPr>
              <a:t>test reference collection </a:t>
            </a:r>
            <a:r>
              <a:rPr sz="2318" spc="5" dirty="0">
                <a:latin typeface="Arial"/>
                <a:cs typeface="Arial"/>
              </a:rPr>
              <a:t>composed  of </a:t>
            </a:r>
            <a:r>
              <a:rPr sz="2318" dirty="0">
                <a:latin typeface="Arial"/>
                <a:cs typeface="Arial"/>
              </a:rPr>
              <a:t>documents, queries,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spc="-9" dirty="0">
                <a:latin typeface="Arial"/>
                <a:cs typeface="Arial"/>
              </a:rPr>
              <a:t>relevance</a:t>
            </a:r>
            <a:r>
              <a:rPr sz="2318" spc="-9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judgements</a:t>
            </a:r>
            <a:endParaRPr sz="2318" dirty="0">
              <a:latin typeface="Arial"/>
              <a:cs typeface="Arial"/>
            </a:endParaRPr>
          </a:p>
          <a:p>
            <a:pPr marL="406404">
              <a:spcBef>
                <a:spcPts val="1364"/>
              </a:spcBef>
            </a:pPr>
            <a:r>
              <a:rPr sz="1864" dirty="0">
                <a:latin typeface="Arial"/>
                <a:cs typeface="Arial"/>
              </a:rPr>
              <a:t>It </a:t>
            </a:r>
            <a:r>
              <a:rPr sz="1864" spc="5" dirty="0">
                <a:latin typeface="Arial"/>
                <a:cs typeface="Arial"/>
              </a:rPr>
              <a:t>became </a:t>
            </a:r>
            <a:r>
              <a:rPr sz="1864" dirty="0">
                <a:latin typeface="Arial"/>
                <a:cs typeface="Arial"/>
              </a:rPr>
              <a:t>known </a:t>
            </a:r>
            <a:r>
              <a:rPr sz="1864" spc="5" dirty="0">
                <a:latin typeface="Arial"/>
                <a:cs typeface="Arial"/>
              </a:rPr>
              <a:t>as the </a:t>
            </a:r>
            <a:r>
              <a:rPr sz="1864" i="1" dirty="0">
                <a:latin typeface="Arial"/>
                <a:cs typeface="Arial"/>
              </a:rPr>
              <a:t>Cranfield-2 </a:t>
            </a:r>
            <a:r>
              <a:rPr sz="1864" dirty="0">
                <a:latin typeface="Arial"/>
                <a:cs typeface="Arial"/>
              </a:rPr>
              <a:t>collection</a:t>
            </a:r>
          </a:p>
          <a:p>
            <a:pPr marL="11546" marR="159329">
              <a:lnSpc>
                <a:spcPct val="96100"/>
              </a:lnSpc>
              <a:spcBef>
                <a:spcPts val="1168"/>
              </a:spcBef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reference </a:t>
            </a:r>
            <a:r>
              <a:rPr sz="2318" dirty="0">
                <a:latin typeface="Arial"/>
                <a:cs typeface="Arial"/>
              </a:rPr>
              <a:t>collection </a:t>
            </a:r>
            <a:r>
              <a:rPr sz="2318" spc="-5" dirty="0">
                <a:latin typeface="Arial"/>
                <a:cs typeface="Arial"/>
              </a:rPr>
              <a:t>allows </a:t>
            </a:r>
            <a:r>
              <a:rPr sz="2318" dirty="0">
                <a:latin typeface="Arial"/>
                <a:cs typeface="Arial"/>
              </a:rPr>
              <a:t>using the </a:t>
            </a:r>
            <a:r>
              <a:rPr sz="2318" spc="5" dirty="0">
                <a:latin typeface="Arial"/>
                <a:cs typeface="Arial"/>
              </a:rPr>
              <a:t>same set of  documents and queries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14" dirty="0">
                <a:latin typeface="Arial"/>
                <a:cs typeface="Arial"/>
              </a:rPr>
              <a:t>evaluate </a:t>
            </a:r>
            <a:r>
              <a:rPr sz="2318" spc="-9" dirty="0">
                <a:latin typeface="Arial"/>
                <a:cs typeface="Arial"/>
              </a:rPr>
              <a:t>different </a:t>
            </a:r>
            <a:r>
              <a:rPr sz="2318" dirty="0">
                <a:latin typeface="Arial"/>
                <a:cs typeface="Arial"/>
              </a:rPr>
              <a:t>ranking  </a:t>
            </a:r>
            <a:r>
              <a:rPr sz="2318" spc="5" dirty="0">
                <a:latin typeface="Arial"/>
                <a:cs typeface="Arial"/>
              </a:rPr>
              <a:t>systems</a:t>
            </a:r>
            <a:endParaRPr sz="2318" dirty="0">
              <a:latin typeface="Arial"/>
              <a:cs typeface="Arial"/>
            </a:endParaRPr>
          </a:p>
          <a:p>
            <a:pPr marL="11546" marR="141433">
              <a:lnSpc>
                <a:spcPts val="2664"/>
              </a:lnSpc>
              <a:spcBef>
                <a:spcPts val="1200"/>
              </a:spcBef>
            </a:pPr>
            <a:r>
              <a:rPr sz="2318" dirty="0">
                <a:latin typeface="Arial"/>
                <a:cs typeface="Arial"/>
              </a:rPr>
              <a:t>The uniformity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this </a:t>
            </a:r>
            <a:r>
              <a:rPr sz="2318" spc="5" dirty="0">
                <a:latin typeface="Arial"/>
                <a:cs typeface="Arial"/>
              </a:rPr>
              <a:t>setup </a:t>
            </a:r>
            <a:r>
              <a:rPr sz="2318" spc="-5" dirty="0">
                <a:latin typeface="Arial"/>
                <a:cs typeface="Arial"/>
              </a:rPr>
              <a:t>allows quick </a:t>
            </a:r>
            <a:r>
              <a:rPr sz="2318" spc="-9" dirty="0">
                <a:latin typeface="Arial"/>
                <a:cs typeface="Arial"/>
              </a:rPr>
              <a:t>evaluation </a:t>
            </a:r>
            <a:r>
              <a:rPr sz="2318" spc="5" dirty="0">
                <a:latin typeface="Arial"/>
                <a:cs typeface="Arial"/>
              </a:rPr>
              <a:t>of  </a:t>
            </a:r>
            <a:r>
              <a:rPr sz="2318" spc="-9" dirty="0">
                <a:latin typeface="Arial"/>
                <a:cs typeface="Arial"/>
              </a:rPr>
              <a:t>new </a:t>
            </a:r>
            <a:r>
              <a:rPr sz="2318" dirty="0">
                <a:latin typeface="Arial"/>
                <a:cs typeface="Arial"/>
              </a:rPr>
              <a:t>ranking</a:t>
            </a:r>
            <a:r>
              <a:rPr sz="2318" spc="-5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functions</a:t>
            </a: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912930"/>
      </p:ext>
    </p:extLst>
  </p:cSld>
  <p:clrMapOvr>
    <a:masterClrMapping/>
  </p:clrMapOvr>
  <p:transition>
    <p:cut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39467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55430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4001285" y="3869824"/>
            <a:ext cx="1698914" cy="0"/>
          </a:xfrm>
          <a:custGeom>
            <a:avLst/>
            <a:gdLst/>
            <a:ahLst/>
            <a:cxnLst/>
            <a:rect l="l" t="t" r="r" b="b"/>
            <a:pathLst>
              <a:path w="1868804">
                <a:moveTo>
                  <a:pt x="0" y="0"/>
                </a:moveTo>
                <a:lnTo>
                  <a:pt x="1868423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445930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500503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1286786" y="574209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 txBox="1"/>
          <p:nvPr/>
        </p:nvSpPr>
        <p:spPr>
          <a:xfrm>
            <a:off x="1189874" y="1347431"/>
            <a:ext cx="7323859" cy="4672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353294">
              <a:lnSpc>
                <a:spcPct val="95500"/>
              </a:lnSpc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produce a </a:t>
            </a:r>
            <a:r>
              <a:rPr sz="2318" spc="-5" dirty="0">
                <a:latin typeface="Arial"/>
                <a:cs typeface="Arial"/>
              </a:rPr>
              <a:t>quantitative </a:t>
            </a:r>
            <a:r>
              <a:rPr sz="2318" spc="5" dirty="0">
                <a:latin typeface="Arial"/>
                <a:cs typeface="Arial"/>
              </a:rPr>
              <a:t>assessment of </a:t>
            </a:r>
            <a:r>
              <a:rPr sz="2318" dirty="0">
                <a:latin typeface="Arial"/>
                <a:cs typeface="Arial"/>
              </a:rPr>
              <a:t>this  correlation,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sum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squares 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differences </a:t>
            </a:r>
            <a:r>
              <a:rPr sz="2318" spc="-23" dirty="0">
                <a:latin typeface="Arial"/>
                <a:cs typeface="Arial"/>
              </a:rPr>
              <a:t>for  </a:t>
            </a:r>
            <a:r>
              <a:rPr sz="2318" spc="5" dirty="0">
                <a:latin typeface="Arial"/>
                <a:cs typeface="Arial"/>
              </a:rPr>
              <a:t>each </a:t>
            </a:r>
            <a:r>
              <a:rPr sz="2318" dirty="0">
                <a:latin typeface="Arial"/>
                <a:cs typeface="Arial"/>
              </a:rPr>
              <a:t>pair </a:t>
            </a:r>
            <a:r>
              <a:rPr sz="2318" spc="5" dirty="0">
                <a:latin typeface="Arial"/>
                <a:cs typeface="Arial"/>
              </a:rPr>
              <a:t>of</a:t>
            </a:r>
            <a:r>
              <a:rPr sz="2318" spc="-7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</a:p>
          <a:p>
            <a:pPr marL="11546" marR="4618">
              <a:lnSpc>
                <a:spcPts val="2664"/>
              </a:lnSpc>
              <a:spcBef>
                <a:spcPts val="1223"/>
              </a:spcBef>
            </a:pPr>
            <a:r>
              <a:rPr sz="2318" dirty="0">
                <a:latin typeface="Arial"/>
                <a:cs typeface="Arial"/>
              </a:rPr>
              <a:t>If there are </a:t>
            </a:r>
            <a:r>
              <a:rPr sz="2227" i="1" spc="327" dirty="0">
                <a:latin typeface="Georgia"/>
                <a:cs typeface="Georgia"/>
              </a:rPr>
              <a:t>K</a:t>
            </a:r>
            <a:r>
              <a:rPr lang="en-US" sz="2227" i="1" spc="327" dirty="0">
                <a:latin typeface="Georgia"/>
                <a:cs typeface="Georgia"/>
              </a:rPr>
              <a:t>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spc="-5" dirty="0">
                <a:latin typeface="Arial"/>
                <a:cs typeface="Arial"/>
              </a:rPr>
              <a:t>ranked, </a:t>
            </a:r>
            <a:r>
              <a:rPr sz="2318" dirty="0">
                <a:latin typeface="Arial"/>
                <a:cs typeface="Arial"/>
              </a:rPr>
              <a:t>the maximum </a:t>
            </a:r>
            <a:r>
              <a:rPr sz="2318" spc="-9" dirty="0">
                <a:latin typeface="Arial"/>
                <a:cs typeface="Arial"/>
              </a:rPr>
              <a:t>value 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sum of squares of </a:t>
            </a:r>
            <a:r>
              <a:rPr sz="2318" dirty="0">
                <a:latin typeface="Arial"/>
                <a:cs typeface="Arial"/>
              </a:rPr>
              <a:t>ranking </a:t>
            </a:r>
            <a:r>
              <a:rPr sz="2318" spc="-5" dirty="0">
                <a:latin typeface="Arial"/>
                <a:cs typeface="Arial"/>
              </a:rPr>
              <a:t>differences </a:t>
            </a:r>
            <a:r>
              <a:rPr sz="2318" dirty="0">
                <a:latin typeface="Arial"/>
                <a:cs typeface="Arial"/>
              </a:rPr>
              <a:t>is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by</a:t>
            </a:r>
            <a:endParaRPr sz="2318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1864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27" i="1" spc="327" dirty="0">
                <a:latin typeface="Georgia"/>
                <a:cs typeface="Georgia"/>
              </a:rPr>
              <a:t>K</a:t>
            </a:r>
            <a:r>
              <a:rPr sz="2227" i="1" spc="100" dirty="0">
                <a:latin typeface="Georgia"/>
                <a:cs typeface="Georgia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×</a:t>
            </a:r>
            <a:r>
              <a:rPr sz="2227" spc="-223" dirty="0">
                <a:latin typeface="Lucida Sans Unicode"/>
                <a:cs typeface="Lucida Sans Unicode"/>
              </a:rPr>
              <a:t> </a:t>
            </a:r>
            <a:r>
              <a:rPr sz="2227" spc="214" dirty="0">
                <a:latin typeface="Garamond"/>
                <a:cs typeface="Garamond"/>
              </a:rPr>
              <a:t>(</a:t>
            </a:r>
            <a:r>
              <a:rPr sz="2227" i="1" spc="214" dirty="0">
                <a:latin typeface="Georgia"/>
                <a:cs typeface="Georgia"/>
              </a:rPr>
              <a:t>K</a:t>
            </a:r>
            <a:r>
              <a:rPr sz="2523" spc="320" baseline="27027" dirty="0">
                <a:latin typeface="Tahoma"/>
                <a:cs typeface="Tahoma"/>
              </a:rPr>
              <a:t>2</a:t>
            </a:r>
            <a:r>
              <a:rPr sz="2523" spc="61" baseline="27027" dirty="0">
                <a:latin typeface="Tahoma"/>
                <a:cs typeface="Tahoma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231" dirty="0">
                <a:latin typeface="Lucida Sans Unicode"/>
                <a:cs typeface="Lucida Sans Unicode"/>
              </a:rPr>
              <a:t> </a:t>
            </a:r>
            <a:r>
              <a:rPr sz="2227" spc="132" dirty="0">
                <a:latin typeface="Garamond"/>
                <a:cs typeface="Garamond"/>
              </a:rPr>
              <a:t>1)</a:t>
            </a:r>
            <a:endParaRPr sz="2227" dirty="0">
              <a:latin typeface="Garamond"/>
              <a:cs typeface="Garamond"/>
            </a:endParaRPr>
          </a:p>
          <a:p>
            <a:pPr algn="ctr">
              <a:spcBef>
                <a:spcPts val="391"/>
              </a:spcBef>
            </a:pPr>
            <a:r>
              <a:rPr sz="2227" spc="59" dirty="0">
                <a:latin typeface="Garamond"/>
                <a:cs typeface="Garamond"/>
              </a:rPr>
              <a:t>3</a:t>
            </a:r>
            <a:endParaRPr sz="2227" dirty="0">
              <a:latin typeface="Garamond"/>
              <a:cs typeface="Garamond"/>
            </a:endParaRPr>
          </a:p>
          <a:p>
            <a:pPr marL="11546">
              <a:spcBef>
                <a:spcPts val="1586"/>
              </a:spcBef>
            </a:pPr>
            <a:r>
              <a:rPr sz="2318" spc="5" dirty="0">
                <a:latin typeface="Arial"/>
                <a:cs typeface="Arial"/>
              </a:rPr>
              <a:t>Let </a:t>
            </a:r>
            <a:r>
              <a:rPr sz="2227" i="1" spc="327" dirty="0">
                <a:latin typeface="Georgia"/>
                <a:cs typeface="Georgia"/>
              </a:rPr>
              <a:t>K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-104" dirty="0">
                <a:latin typeface="Garamond"/>
                <a:cs typeface="Garamond"/>
              </a:rPr>
              <a:t> </a:t>
            </a:r>
            <a:r>
              <a:rPr sz="2227" spc="55" dirty="0">
                <a:latin typeface="Garamond"/>
                <a:cs typeface="Garamond"/>
              </a:rPr>
              <a:t>10</a:t>
            </a:r>
            <a:endParaRPr sz="2227" dirty="0">
              <a:latin typeface="Garamond"/>
              <a:cs typeface="Garamond"/>
            </a:endParaRPr>
          </a:p>
          <a:p>
            <a:pPr marL="406404" marR="184152">
              <a:lnSpc>
                <a:spcPct val="119000"/>
              </a:lnSpc>
              <a:spcBef>
                <a:spcPts val="1009"/>
              </a:spcBef>
            </a:pPr>
            <a:r>
              <a:rPr sz="1864" dirty="0">
                <a:latin typeface="Arial"/>
                <a:cs typeface="Arial"/>
              </a:rPr>
              <a:t>If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spc="-5" dirty="0">
                <a:latin typeface="Arial"/>
                <a:cs typeface="Arial"/>
              </a:rPr>
              <a:t>two </a:t>
            </a:r>
            <a:r>
              <a:rPr sz="1864" dirty="0">
                <a:latin typeface="Arial"/>
                <a:cs typeface="Arial"/>
              </a:rPr>
              <a:t>rankings were in </a:t>
            </a:r>
            <a:r>
              <a:rPr sz="1864" spc="-5" dirty="0">
                <a:latin typeface="Arial"/>
                <a:cs typeface="Arial"/>
              </a:rPr>
              <a:t>perfect </a:t>
            </a:r>
            <a:r>
              <a:rPr sz="1864" dirty="0">
                <a:latin typeface="Arial"/>
                <a:cs typeface="Arial"/>
              </a:rPr>
              <a:t>disagreement, </a:t>
            </a:r>
            <a:r>
              <a:rPr sz="1864" spc="5" dirty="0">
                <a:latin typeface="Arial"/>
                <a:cs typeface="Arial"/>
              </a:rPr>
              <a:t>then this </a:t>
            </a:r>
            <a:r>
              <a:rPr sz="1864" spc="-9" dirty="0">
                <a:latin typeface="Arial"/>
                <a:cs typeface="Arial"/>
              </a:rPr>
              <a:t>value 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-50" dirty="0">
                <a:latin typeface="Tahoma"/>
                <a:cs typeface="Tahoma"/>
              </a:rPr>
              <a:t>(10 </a:t>
            </a:r>
            <a:r>
              <a:rPr sz="1864" spc="-23" dirty="0">
                <a:latin typeface="Lucida Sans Unicode"/>
                <a:cs typeface="Lucida Sans Unicode"/>
              </a:rPr>
              <a:t>× </a:t>
            </a:r>
            <a:r>
              <a:rPr sz="1864" spc="-9" dirty="0">
                <a:latin typeface="Tahoma"/>
                <a:cs typeface="Tahoma"/>
              </a:rPr>
              <a:t>(10</a:t>
            </a:r>
            <a:r>
              <a:rPr sz="1977" spc="-14" baseline="28735" dirty="0">
                <a:latin typeface="PMingLiU"/>
                <a:cs typeface="PMingLiU"/>
              </a:rPr>
              <a:t>2 </a:t>
            </a:r>
            <a:r>
              <a:rPr sz="1864" spc="-23" dirty="0">
                <a:latin typeface="Lucida Sans Unicode"/>
                <a:cs typeface="Lucida Sans Unicode"/>
              </a:rPr>
              <a:t>− </a:t>
            </a:r>
            <a:r>
              <a:rPr sz="1864" spc="45" dirty="0">
                <a:latin typeface="Tahoma"/>
                <a:cs typeface="Tahoma"/>
              </a:rPr>
              <a:t>1))</a:t>
            </a:r>
            <a:r>
              <a:rPr sz="1864" i="1" spc="45" dirty="0">
                <a:latin typeface="Arial"/>
                <a:cs typeface="Arial"/>
              </a:rPr>
              <a:t>/</a:t>
            </a:r>
            <a:r>
              <a:rPr lang="en-US" sz="1864" i="1" spc="45" dirty="0">
                <a:latin typeface="Arial"/>
                <a:cs typeface="Arial"/>
              </a:rPr>
              <a:t> </a:t>
            </a:r>
            <a:r>
              <a:rPr sz="1864" spc="45" dirty="0">
                <a:latin typeface="Tahoma"/>
                <a:cs typeface="Tahoma"/>
              </a:rPr>
              <a:t>3</a:t>
            </a:r>
            <a:r>
              <a:rPr sz="1864" spc="45" dirty="0">
                <a:latin typeface="Arial"/>
                <a:cs typeface="Arial"/>
              </a:rPr>
              <a:t>, </a:t>
            </a:r>
            <a:r>
              <a:rPr sz="1864" spc="5" dirty="0">
                <a:latin typeface="Arial"/>
                <a:cs typeface="Arial"/>
              </a:rPr>
              <a:t>or</a:t>
            </a:r>
            <a:r>
              <a:rPr sz="1864" spc="-314" dirty="0">
                <a:latin typeface="Arial"/>
                <a:cs typeface="Arial"/>
              </a:rPr>
              <a:t> </a:t>
            </a:r>
            <a:r>
              <a:rPr lang="en-US" sz="1864" spc="-314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330</a:t>
            </a:r>
            <a:endParaRPr sz="1864" dirty="0">
              <a:latin typeface="Arial"/>
              <a:cs typeface="Arial"/>
            </a:endParaRPr>
          </a:p>
          <a:p>
            <a:pPr marL="406404">
              <a:spcBef>
                <a:spcPts val="904"/>
              </a:spcBef>
            </a:pPr>
            <a:r>
              <a:rPr sz="1864" spc="9" dirty="0">
                <a:latin typeface="Arial"/>
                <a:cs typeface="Arial"/>
              </a:rPr>
              <a:t>On </a:t>
            </a:r>
            <a:r>
              <a:rPr sz="1864" spc="5" dirty="0">
                <a:latin typeface="Arial"/>
                <a:cs typeface="Arial"/>
              </a:rPr>
              <a:t>the other hand, </a:t>
            </a:r>
            <a:r>
              <a:rPr sz="1864" dirty="0">
                <a:latin typeface="Arial"/>
                <a:cs typeface="Arial"/>
              </a:rPr>
              <a:t>if </a:t>
            </a:r>
            <a:r>
              <a:rPr sz="1864" spc="-5" dirty="0">
                <a:latin typeface="Arial"/>
                <a:cs typeface="Arial"/>
              </a:rPr>
              <a:t>we </a:t>
            </a:r>
            <a:r>
              <a:rPr sz="1864" spc="-14" dirty="0">
                <a:latin typeface="Arial"/>
                <a:cs typeface="Arial"/>
              </a:rPr>
              <a:t>have </a:t>
            </a:r>
            <a:r>
              <a:rPr sz="1864" spc="5" dirty="0">
                <a:latin typeface="Arial"/>
                <a:cs typeface="Arial"/>
              </a:rPr>
              <a:t>a complete </a:t>
            </a:r>
            <a:r>
              <a:rPr sz="1864" dirty="0">
                <a:latin typeface="Arial"/>
                <a:cs typeface="Arial"/>
              </a:rPr>
              <a:t>agreement </a:t>
            </a:r>
            <a:r>
              <a:rPr sz="1864" spc="5" dirty="0">
                <a:latin typeface="Arial"/>
                <a:cs typeface="Arial"/>
              </a:rPr>
              <a:t>the sum </a:t>
            </a:r>
            <a:r>
              <a:rPr sz="1864" dirty="0">
                <a:latin typeface="Arial"/>
                <a:cs typeface="Arial"/>
              </a:rPr>
              <a:t>is</a:t>
            </a:r>
            <a:r>
              <a:rPr sz="1864" spc="-32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0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3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8" dirty="0"/>
              <a:t>Spearman</a:t>
            </a:r>
            <a:r>
              <a:rPr spc="-73" dirty="0"/>
              <a:t> </a:t>
            </a:r>
            <a:r>
              <a:rPr spc="14" dirty="0"/>
              <a:t>Coefficient</a:t>
            </a:r>
          </a:p>
        </p:txBody>
      </p:sp>
    </p:spTree>
    <p:extLst>
      <p:ext uri="{BB962C8B-B14F-4D97-AF65-F5344CB8AC3E}">
        <p14:creationId xmlns:p14="http://schemas.microsoft.com/office/powerpoint/2010/main" val="754144419"/>
      </p:ext>
    </p:extLst>
  </p:cSld>
  <p:clrMapOvr>
    <a:masterClrMapping/>
  </p:clrMapOvr>
  <p:transition>
    <p:cut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36305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299914"/>
            <a:ext cx="4773468" cy="6842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5" dirty="0">
                <a:latin typeface="Arial"/>
                <a:cs typeface="Arial"/>
              </a:rPr>
              <a:t>Let us consider </a:t>
            </a:r>
            <a:r>
              <a:rPr sz="2318" dirty="0">
                <a:latin typeface="Arial"/>
                <a:cs typeface="Arial"/>
              </a:rPr>
              <a:t>the</a:t>
            </a:r>
            <a:r>
              <a:rPr sz="2318" spc="-77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fraction</a:t>
            </a:r>
            <a:endParaRPr sz="2318" dirty="0">
              <a:latin typeface="Arial"/>
              <a:cs typeface="Arial"/>
            </a:endParaRPr>
          </a:p>
          <a:p>
            <a:pPr>
              <a:spcBef>
                <a:spcPts val="50"/>
              </a:spcBef>
            </a:pPr>
            <a:endParaRPr sz="2045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24399" y="312812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1286786" y="367385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1286786" y="407286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824399" y="449280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/>
          <p:nvPr/>
        </p:nvSpPr>
        <p:spPr>
          <a:xfrm>
            <a:off x="824399" y="532130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 txBox="1"/>
          <p:nvPr/>
        </p:nvSpPr>
        <p:spPr>
          <a:xfrm>
            <a:off x="1189874" y="2417082"/>
            <a:ext cx="7192241" cy="3602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Bef>
                <a:spcPts val="23"/>
              </a:spcBef>
            </a:pPr>
            <a:endParaRPr lang="en-US" sz="1455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lang="en-US" sz="1455" dirty="0">
              <a:latin typeface="Times New Roman"/>
              <a:cs typeface="Times New Roman"/>
            </a:endParaRPr>
          </a:p>
          <a:p>
            <a:pPr>
              <a:spcBef>
                <a:spcPts val="23"/>
              </a:spcBef>
            </a:pPr>
            <a:endParaRPr sz="1455" dirty="0">
              <a:latin typeface="Times New Roman"/>
              <a:cs typeface="Times New Roman"/>
            </a:endParaRPr>
          </a:p>
          <a:p>
            <a:pPr marL="11546"/>
            <a:r>
              <a:rPr sz="2318" dirty="0">
                <a:latin typeface="Arial"/>
                <a:cs typeface="Arial"/>
              </a:rPr>
              <a:t>Its </a:t>
            </a:r>
            <a:r>
              <a:rPr sz="2318" spc="-9" dirty="0">
                <a:latin typeface="Arial"/>
                <a:cs typeface="Arial"/>
              </a:rPr>
              <a:t>value</a:t>
            </a:r>
            <a:r>
              <a:rPr sz="2318" spc="-7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is</a:t>
            </a:r>
          </a:p>
          <a:p>
            <a:pPr marL="406404">
              <a:spcBef>
                <a:spcPts val="1436"/>
              </a:spcBef>
            </a:pPr>
            <a:r>
              <a:rPr sz="1864" spc="5" dirty="0">
                <a:latin typeface="Arial"/>
                <a:cs typeface="Arial"/>
              </a:rPr>
              <a:t>0 when the </a:t>
            </a:r>
            <a:r>
              <a:rPr sz="1864" spc="-5" dirty="0">
                <a:latin typeface="Arial"/>
                <a:cs typeface="Arial"/>
              </a:rPr>
              <a:t>two </a:t>
            </a:r>
            <a:r>
              <a:rPr sz="1864" dirty="0">
                <a:latin typeface="Arial"/>
                <a:cs typeface="Arial"/>
              </a:rPr>
              <a:t>rankings </a:t>
            </a:r>
            <a:r>
              <a:rPr sz="1864" spc="5" dirty="0">
                <a:latin typeface="Arial"/>
                <a:cs typeface="Arial"/>
              </a:rPr>
              <a:t>are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-5" dirty="0">
                <a:latin typeface="Arial"/>
                <a:cs typeface="Arial"/>
              </a:rPr>
              <a:t>perfect</a:t>
            </a:r>
            <a:r>
              <a:rPr sz="1864" spc="5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agreement</a:t>
            </a:r>
          </a:p>
          <a:p>
            <a:pPr marL="406404">
              <a:spcBef>
                <a:spcPts val="904"/>
              </a:spcBef>
            </a:pPr>
            <a:r>
              <a:rPr sz="1864" spc="9" dirty="0">
                <a:latin typeface="Arial"/>
                <a:cs typeface="Arial"/>
              </a:rPr>
              <a:t>+1 </a:t>
            </a:r>
            <a:r>
              <a:rPr sz="1864" spc="5" dirty="0">
                <a:latin typeface="Arial"/>
                <a:cs typeface="Arial"/>
              </a:rPr>
              <a:t>when </a:t>
            </a:r>
            <a:r>
              <a:rPr sz="1864" spc="-5" dirty="0">
                <a:latin typeface="Arial"/>
                <a:cs typeface="Arial"/>
              </a:rPr>
              <a:t>they </a:t>
            </a:r>
            <a:r>
              <a:rPr sz="1864" spc="5" dirty="0">
                <a:latin typeface="Arial"/>
                <a:cs typeface="Arial"/>
              </a:rPr>
              <a:t>are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-5" dirty="0">
                <a:latin typeface="Arial"/>
                <a:cs typeface="Arial"/>
              </a:rPr>
              <a:t>perfect</a:t>
            </a:r>
            <a:r>
              <a:rPr sz="1864" spc="-23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disagreement</a:t>
            </a:r>
          </a:p>
          <a:p>
            <a:pPr marL="11546" marR="453164">
              <a:lnSpc>
                <a:spcPts val="2664"/>
              </a:lnSpc>
              <a:spcBef>
                <a:spcPts val="1336"/>
              </a:spcBef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5" dirty="0">
                <a:latin typeface="Arial"/>
                <a:cs typeface="Arial"/>
              </a:rPr>
              <a:t>multiply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fraction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5" dirty="0">
                <a:latin typeface="Arial"/>
                <a:cs typeface="Arial"/>
              </a:rPr>
              <a:t>2, </a:t>
            </a:r>
            <a:r>
              <a:rPr sz="2318" dirty="0">
                <a:latin typeface="Arial"/>
                <a:cs typeface="Arial"/>
              </a:rPr>
              <a:t>its </a:t>
            </a:r>
            <a:r>
              <a:rPr sz="2318" spc="-9" dirty="0">
                <a:latin typeface="Arial"/>
                <a:cs typeface="Arial"/>
              </a:rPr>
              <a:t>value </a:t>
            </a:r>
            <a:r>
              <a:rPr sz="2318" dirty="0">
                <a:latin typeface="Arial"/>
                <a:cs typeface="Arial"/>
              </a:rPr>
              <a:t>shifts to the  range </a:t>
            </a:r>
            <a:r>
              <a:rPr sz="2227" spc="23" dirty="0">
                <a:latin typeface="Garamond"/>
                <a:cs typeface="Garamond"/>
              </a:rPr>
              <a:t>[0</a:t>
            </a:r>
            <a:r>
              <a:rPr sz="2227" i="1" spc="23" dirty="0">
                <a:latin typeface="Georgia"/>
                <a:cs typeface="Georgia"/>
              </a:rPr>
              <a:t>,</a:t>
            </a:r>
            <a:r>
              <a:rPr sz="2227" i="1" spc="-264" dirty="0">
                <a:latin typeface="Georgia"/>
                <a:cs typeface="Georgia"/>
              </a:rPr>
              <a:t> </a:t>
            </a:r>
            <a:r>
              <a:rPr sz="2227" spc="95" dirty="0">
                <a:latin typeface="Garamond"/>
                <a:cs typeface="Garamond"/>
              </a:rPr>
              <a:t>+2]</a:t>
            </a:r>
            <a:endParaRPr sz="2227" dirty="0">
              <a:latin typeface="Garamond"/>
              <a:cs typeface="Garamond"/>
            </a:endParaRPr>
          </a:p>
          <a:p>
            <a:pPr marL="11546" marR="4618">
              <a:lnSpc>
                <a:spcPts val="2664"/>
              </a:lnSpc>
              <a:spcBef>
                <a:spcPts val="1195"/>
              </a:spcBef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5" dirty="0">
                <a:latin typeface="Arial"/>
                <a:cs typeface="Arial"/>
              </a:rPr>
              <a:t>now </a:t>
            </a:r>
            <a:r>
              <a:rPr sz="2318" dirty="0">
                <a:latin typeface="Arial"/>
                <a:cs typeface="Arial"/>
              </a:rPr>
              <a:t>subtract the result from </a:t>
            </a:r>
            <a:r>
              <a:rPr sz="2318" spc="5" dirty="0">
                <a:latin typeface="Arial"/>
                <a:cs typeface="Arial"/>
              </a:rPr>
              <a:t>1, </a:t>
            </a:r>
            <a:r>
              <a:rPr sz="2318" dirty="0">
                <a:latin typeface="Arial"/>
                <a:cs typeface="Arial"/>
              </a:rPr>
              <a:t>the resultant </a:t>
            </a:r>
            <a:r>
              <a:rPr sz="2318" spc="-9" dirty="0">
                <a:latin typeface="Arial"/>
                <a:cs typeface="Arial"/>
              </a:rPr>
              <a:t>value  </a:t>
            </a:r>
            <a:r>
              <a:rPr sz="2318" dirty="0">
                <a:latin typeface="Arial"/>
                <a:cs typeface="Arial"/>
              </a:rPr>
              <a:t>shifts to the range </a:t>
            </a:r>
            <a:r>
              <a:rPr sz="2227" spc="14" dirty="0">
                <a:latin typeface="Garamond"/>
                <a:cs typeface="Garamond"/>
              </a:rPr>
              <a:t>[</a:t>
            </a:r>
            <a:r>
              <a:rPr sz="2227" spc="14" dirty="0">
                <a:latin typeface="Lucida Sans Unicode"/>
                <a:cs typeface="Lucida Sans Unicode"/>
              </a:rPr>
              <a:t>−</a:t>
            </a:r>
            <a:r>
              <a:rPr sz="2227" spc="14" dirty="0">
                <a:latin typeface="Garamond"/>
                <a:cs typeface="Garamond"/>
              </a:rPr>
              <a:t>1</a:t>
            </a:r>
            <a:r>
              <a:rPr sz="2227" i="1" spc="14" dirty="0">
                <a:latin typeface="Georgia"/>
                <a:cs typeface="Georgia"/>
              </a:rPr>
              <a:t>,</a:t>
            </a:r>
            <a:r>
              <a:rPr sz="2227" i="1" spc="-231" dirty="0">
                <a:latin typeface="Georgia"/>
                <a:cs typeface="Georgia"/>
              </a:rPr>
              <a:t> </a:t>
            </a:r>
            <a:r>
              <a:rPr sz="2227" spc="95" dirty="0">
                <a:latin typeface="Garamond"/>
                <a:cs typeface="Garamond"/>
              </a:rPr>
              <a:t>+1]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7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8" dirty="0"/>
              <a:t>Spearman</a:t>
            </a:r>
            <a:r>
              <a:rPr spc="-73" dirty="0"/>
              <a:t> </a:t>
            </a:r>
            <a:r>
              <a:rPr spc="14" dirty="0"/>
              <a:t>Coefficient</a:t>
            </a: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5942" y="1824065"/>
            <a:ext cx="2867400" cy="118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794603"/>
      </p:ext>
    </p:extLst>
  </p:cSld>
  <p:clrMapOvr>
    <a:masterClrMapping/>
  </p:clrMapOvr>
  <p:transition>
    <p:cut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41746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4319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82777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63" y="1376253"/>
            <a:ext cx="7316355" cy="2019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014856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This reasoning </a:t>
            </a:r>
            <a:r>
              <a:rPr sz="2318" spc="5" dirty="0">
                <a:latin typeface="Arial"/>
                <a:cs typeface="Arial"/>
              </a:rPr>
              <a:t>suggests </a:t>
            </a:r>
            <a:r>
              <a:rPr sz="2318" dirty="0">
                <a:latin typeface="Arial"/>
                <a:cs typeface="Arial"/>
              </a:rPr>
              <a:t>defining the correlation  between the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dirty="0">
                <a:latin typeface="Arial"/>
                <a:cs typeface="Arial"/>
              </a:rPr>
              <a:t>rankings </a:t>
            </a:r>
            <a:r>
              <a:rPr sz="2318" spc="5" dirty="0">
                <a:latin typeface="Arial"/>
                <a:cs typeface="Arial"/>
              </a:rPr>
              <a:t>as</a:t>
            </a:r>
            <a:r>
              <a:rPr sz="2318" spc="-32" dirty="0">
                <a:latin typeface="Arial"/>
                <a:cs typeface="Arial"/>
              </a:rPr>
              <a:t> </a:t>
            </a:r>
            <a:r>
              <a:rPr sz="2318" spc="-14" dirty="0">
                <a:latin typeface="Arial"/>
                <a:cs typeface="Arial"/>
              </a:rPr>
              <a:t>follows</a:t>
            </a:r>
            <a:endParaRPr sz="2318" dirty="0">
              <a:latin typeface="Arial"/>
              <a:cs typeface="Arial"/>
            </a:endParaRPr>
          </a:p>
          <a:p>
            <a:pPr marL="11546" marR="4618">
              <a:spcBef>
                <a:spcPts val="964"/>
              </a:spcBef>
            </a:pPr>
            <a:r>
              <a:rPr sz="2318" spc="5" dirty="0">
                <a:latin typeface="Arial"/>
                <a:cs typeface="Arial"/>
              </a:rPr>
              <a:t>Let </a:t>
            </a:r>
            <a:r>
              <a:rPr sz="2227" i="1" spc="59" dirty="0">
                <a:latin typeface="Georgia"/>
                <a:cs typeface="Georgia"/>
              </a:rPr>
              <a:t>s</a:t>
            </a:r>
            <a:r>
              <a:rPr sz="2523" spc="88" baseline="-10510" dirty="0">
                <a:latin typeface="Tahoma"/>
                <a:cs typeface="Tahoma"/>
              </a:rPr>
              <a:t>1</a:t>
            </a:r>
            <a:r>
              <a:rPr sz="2523" i="1" spc="88" baseline="-10510" dirty="0">
                <a:latin typeface="Bookman Old Style"/>
                <a:cs typeface="Bookman Old Style"/>
              </a:rPr>
              <a:t>,j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59" dirty="0">
                <a:latin typeface="Georgia"/>
                <a:cs typeface="Georgia"/>
              </a:rPr>
              <a:t>s</a:t>
            </a:r>
            <a:r>
              <a:rPr sz="2523" spc="88" baseline="-10510" dirty="0">
                <a:latin typeface="Tahoma"/>
                <a:cs typeface="Tahoma"/>
              </a:rPr>
              <a:t>2</a:t>
            </a:r>
            <a:r>
              <a:rPr sz="2523" i="1" spc="88" baseline="-10510" dirty="0">
                <a:latin typeface="Bookman Old Style"/>
                <a:cs typeface="Bookman Old Style"/>
              </a:rPr>
              <a:t>,j </a:t>
            </a:r>
            <a:r>
              <a:rPr sz="2318" spc="5" dirty="0">
                <a:latin typeface="Arial"/>
                <a:cs typeface="Arial"/>
              </a:rPr>
              <a:t>be </a:t>
            </a:r>
            <a:r>
              <a:rPr sz="2318" dirty="0">
                <a:latin typeface="Arial"/>
                <a:cs typeface="Arial"/>
              </a:rPr>
              <a:t>the positions </a:t>
            </a:r>
            <a:r>
              <a:rPr sz="2318" spc="5" dirty="0">
                <a:latin typeface="Arial"/>
                <a:cs typeface="Arial"/>
              </a:rPr>
              <a:t>of a document </a:t>
            </a:r>
            <a:r>
              <a:rPr sz="2227" i="1" spc="50" dirty="0">
                <a:latin typeface="Georgia"/>
                <a:cs typeface="Georgia"/>
              </a:rPr>
              <a:t>d</a:t>
            </a:r>
            <a:r>
              <a:rPr sz="2523" i="1" spc="75" baseline="-10510" dirty="0">
                <a:latin typeface="Bookman Old Style"/>
                <a:cs typeface="Bookman Old Style"/>
              </a:rPr>
              <a:t>j </a:t>
            </a:r>
            <a:r>
              <a:rPr sz="2318" dirty="0">
                <a:latin typeface="Arial"/>
                <a:cs typeface="Arial"/>
              </a:rPr>
              <a:t>in </a:t>
            </a:r>
            <a:r>
              <a:rPr sz="2318" spc="-9" dirty="0">
                <a:latin typeface="Arial"/>
                <a:cs typeface="Arial"/>
              </a:rPr>
              <a:t>two  </a:t>
            </a:r>
            <a:r>
              <a:rPr sz="2318" dirty="0">
                <a:latin typeface="Arial"/>
                <a:cs typeface="Arial"/>
              </a:rPr>
              <a:t>rankings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182" dirty="0">
                <a:latin typeface="Lucida Sans Unicode"/>
                <a:cs typeface="Lucida Sans Unicode"/>
              </a:rPr>
              <a:t>R</a:t>
            </a:r>
            <a:r>
              <a:rPr sz="2523" spc="273" baseline="-10510" dirty="0">
                <a:latin typeface="Tahoma"/>
                <a:cs typeface="Tahoma"/>
              </a:rPr>
              <a:t>2</a:t>
            </a:r>
            <a:r>
              <a:rPr sz="2318" spc="182" dirty="0">
                <a:latin typeface="Arial"/>
                <a:cs typeface="Arial"/>
              </a:rPr>
              <a:t>,</a:t>
            </a:r>
            <a:r>
              <a:rPr sz="2318" spc="-68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respectively</a:t>
            </a:r>
            <a:endParaRPr sz="2318" dirty="0">
              <a:latin typeface="Arial"/>
              <a:cs typeface="Arial"/>
            </a:endParaRPr>
          </a:p>
          <a:p>
            <a:pPr marL="11546">
              <a:spcBef>
                <a:spcPts val="1045"/>
              </a:spcBef>
            </a:pPr>
            <a:r>
              <a:rPr sz="2318" spc="5" dirty="0">
                <a:latin typeface="Arial"/>
                <a:cs typeface="Arial"/>
              </a:rPr>
              <a:t>Define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86786" y="540188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3" name="object 13"/>
          <p:cNvSpPr/>
          <p:nvPr/>
        </p:nvSpPr>
        <p:spPr>
          <a:xfrm>
            <a:off x="1286786" y="580089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 txBox="1"/>
          <p:nvPr/>
        </p:nvSpPr>
        <p:spPr>
          <a:xfrm>
            <a:off x="1189874" y="4794400"/>
            <a:ext cx="6146223" cy="1225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where</a:t>
            </a:r>
          </a:p>
          <a:p>
            <a:pPr marL="405827">
              <a:spcBef>
                <a:spcPts val="1423"/>
              </a:spcBef>
            </a:pPr>
            <a:r>
              <a:rPr sz="1864" i="1" spc="132" dirty="0">
                <a:latin typeface="Arial"/>
                <a:cs typeface="Arial"/>
              </a:rPr>
              <a:t>S</a:t>
            </a:r>
            <a:r>
              <a:rPr sz="1864" spc="132" dirty="0">
                <a:latin typeface="Tahoma"/>
                <a:cs typeface="Tahoma"/>
              </a:rPr>
              <a:t>(</a:t>
            </a:r>
            <a:r>
              <a:rPr sz="1864" i="1" spc="132" dirty="0">
                <a:latin typeface="Lucida Sans Unicode"/>
                <a:cs typeface="Lucida Sans Unicode"/>
              </a:rPr>
              <a:t>R</a:t>
            </a:r>
            <a:r>
              <a:rPr sz="1977" spc="197" baseline="-11494" dirty="0">
                <a:latin typeface="PMingLiU"/>
                <a:cs typeface="PMingLiU"/>
              </a:rPr>
              <a:t>1</a:t>
            </a:r>
            <a:r>
              <a:rPr sz="1864" i="1" spc="132" dirty="0">
                <a:latin typeface="Arial"/>
                <a:cs typeface="Arial"/>
              </a:rPr>
              <a:t>,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355" dirty="0">
                <a:latin typeface="Tahoma"/>
                <a:cs typeface="Tahoma"/>
              </a:rPr>
              <a:t> </a:t>
            </a:r>
            <a:r>
              <a:rPr sz="1864" dirty="0">
                <a:latin typeface="Arial"/>
                <a:cs typeface="Arial"/>
              </a:rPr>
              <a:t>is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i="1" spc="9" dirty="0">
                <a:latin typeface="Arial"/>
                <a:cs typeface="Arial"/>
              </a:rPr>
              <a:t>Spearman </a:t>
            </a:r>
            <a:r>
              <a:rPr sz="1864" i="1" dirty="0">
                <a:latin typeface="Arial"/>
                <a:cs typeface="Arial"/>
              </a:rPr>
              <a:t>rank correlation coefficient</a:t>
            </a:r>
            <a:endParaRPr sz="1864" dirty="0">
              <a:latin typeface="Arial"/>
              <a:cs typeface="Arial"/>
            </a:endParaRPr>
          </a:p>
          <a:p>
            <a:pPr marL="405827">
              <a:spcBef>
                <a:spcPts val="904"/>
              </a:spcBef>
            </a:pPr>
            <a:r>
              <a:rPr sz="1864" i="1" spc="350" dirty="0">
                <a:latin typeface="Arial"/>
                <a:cs typeface="Arial"/>
              </a:rPr>
              <a:t>K </a:t>
            </a:r>
            <a:r>
              <a:rPr sz="1864" spc="5" dirty="0">
                <a:latin typeface="Arial"/>
                <a:cs typeface="Arial"/>
              </a:rPr>
              <a:t>indicates the </a:t>
            </a:r>
            <a:r>
              <a:rPr sz="1864" spc="-9" dirty="0">
                <a:latin typeface="Arial"/>
                <a:cs typeface="Arial"/>
              </a:rPr>
              <a:t>size </a:t>
            </a:r>
            <a:r>
              <a:rPr sz="1864" spc="5" dirty="0">
                <a:latin typeface="Arial"/>
                <a:cs typeface="Arial"/>
              </a:rPr>
              <a:t>of the </a:t>
            </a:r>
            <a:r>
              <a:rPr sz="1864" spc="-5" dirty="0">
                <a:latin typeface="Arial"/>
                <a:cs typeface="Arial"/>
              </a:rPr>
              <a:t>ranked</a:t>
            </a:r>
            <a:r>
              <a:rPr sz="1864" spc="-273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sets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8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8" dirty="0"/>
              <a:t>Spearman</a:t>
            </a:r>
            <a:r>
              <a:rPr spc="-73" dirty="0"/>
              <a:t> </a:t>
            </a:r>
            <a:r>
              <a:rPr spc="14" dirty="0"/>
              <a:t>Coefficient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9546" y="3585560"/>
            <a:ext cx="5336551" cy="92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8087"/>
      </p:ext>
    </p:extLst>
  </p:cSld>
  <p:clrMapOvr>
    <a:masterClrMapping/>
  </p:clrMapOvr>
  <p:transition>
    <p:cut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2058878" y="2840183"/>
            <a:ext cx="5077690" cy="3394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3" name="object 3"/>
          <p:cNvSpPr/>
          <p:nvPr/>
        </p:nvSpPr>
        <p:spPr>
          <a:xfrm>
            <a:off x="824399" y="1386808"/>
            <a:ext cx="230052" cy="230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23663"/>
            <a:ext cx="6817014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rankings in Figure </a:t>
            </a:r>
            <a:r>
              <a:rPr sz="2318" spc="-27" dirty="0">
                <a:latin typeface="Arial"/>
                <a:cs typeface="Arial"/>
              </a:rPr>
              <a:t>below,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32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have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4328" y="2883685"/>
            <a:ext cx="96000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500" dirty="0">
                <a:latin typeface="Arial"/>
                <a:cs typeface="Arial"/>
              </a:rPr>
              <a:t>documents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14914" y="2912781"/>
            <a:ext cx="2115127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626347" algn="l"/>
                <a:tab pos="1241726" algn="l"/>
              </a:tabLst>
            </a:pPr>
            <a:r>
              <a:rPr sz="2250" spc="245" baseline="8417" dirty="0">
                <a:latin typeface="Century"/>
                <a:cs typeface="Century"/>
              </a:rPr>
              <a:t>s</a:t>
            </a:r>
            <a:r>
              <a:rPr sz="1091" spc="164" dirty="0">
                <a:latin typeface="PMingLiU"/>
                <a:cs typeface="PMingLiU"/>
              </a:rPr>
              <a:t>1</a:t>
            </a:r>
            <a:r>
              <a:rPr sz="1091" spc="164" dirty="0">
                <a:latin typeface="Arial"/>
                <a:cs typeface="Arial"/>
              </a:rPr>
              <a:t>,j	</a:t>
            </a:r>
            <a:r>
              <a:rPr sz="2250" spc="245" baseline="8417" dirty="0">
                <a:latin typeface="Century"/>
                <a:cs typeface="Century"/>
              </a:rPr>
              <a:t>s</a:t>
            </a:r>
            <a:r>
              <a:rPr sz="1091" spc="164" dirty="0">
                <a:latin typeface="PMingLiU"/>
                <a:cs typeface="PMingLiU"/>
              </a:rPr>
              <a:t>2</a:t>
            </a:r>
            <a:r>
              <a:rPr sz="1091" spc="164" dirty="0">
                <a:latin typeface="Arial"/>
                <a:cs typeface="Arial"/>
              </a:rPr>
              <a:t>,j	</a:t>
            </a:r>
            <a:r>
              <a:rPr sz="2250" spc="279" baseline="8417" dirty="0">
                <a:latin typeface="Century"/>
                <a:cs typeface="Century"/>
              </a:rPr>
              <a:t>s</a:t>
            </a:r>
            <a:r>
              <a:rPr sz="1091" spc="185" dirty="0">
                <a:latin typeface="Arial"/>
                <a:cs typeface="Arial"/>
              </a:rPr>
              <a:t>i,j </a:t>
            </a:r>
            <a:r>
              <a:rPr sz="2250" spc="545" baseline="8417" dirty="0">
                <a:latin typeface="Arial"/>
                <a:cs typeface="Arial"/>
              </a:rPr>
              <a:t>−</a:t>
            </a:r>
            <a:r>
              <a:rPr sz="2250" spc="-170" baseline="8417" dirty="0">
                <a:latin typeface="Arial"/>
                <a:cs typeface="Arial"/>
              </a:rPr>
              <a:t> </a:t>
            </a:r>
            <a:r>
              <a:rPr sz="2250" spc="245" baseline="8417" dirty="0">
                <a:latin typeface="Century"/>
                <a:cs typeface="Century"/>
              </a:rPr>
              <a:t>s</a:t>
            </a:r>
            <a:r>
              <a:rPr sz="1091" spc="164" dirty="0">
                <a:latin typeface="PMingLiU"/>
                <a:cs typeface="PMingLiU"/>
              </a:rPr>
              <a:t>2</a:t>
            </a:r>
            <a:r>
              <a:rPr sz="1091" spc="164" dirty="0">
                <a:latin typeface="Arial"/>
                <a:cs typeface="Arial"/>
              </a:rPr>
              <a:t>,j</a:t>
            </a:r>
            <a:endParaRPr sz="1091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13136" y="2912781"/>
            <a:ext cx="1323431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50" spc="211" baseline="8417" dirty="0">
                <a:latin typeface="Tahoma"/>
                <a:cs typeface="Tahoma"/>
              </a:rPr>
              <a:t>(</a:t>
            </a:r>
            <a:r>
              <a:rPr sz="2250" spc="211" baseline="8417" dirty="0">
                <a:latin typeface="Century"/>
                <a:cs typeface="Century"/>
              </a:rPr>
              <a:t>s</a:t>
            </a:r>
            <a:r>
              <a:rPr sz="1091" spc="141" dirty="0">
                <a:latin typeface="PMingLiU"/>
                <a:cs typeface="PMingLiU"/>
              </a:rPr>
              <a:t>1</a:t>
            </a:r>
            <a:r>
              <a:rPr sz="1091" spc="141" dirty="0">
                <a:latin typeface="Arial"/>
                <a:cs typeface="Arial"/>
              </a:rPr>
              <a:t>,j </a:t>
            </a:r>
            <a:r>
              <a:rPr sz="2250" spc="545" baseline="8417" dirty="0">
                <a:latin typeface="Arial"/>
                <a:cs typeface="Arial"/>
              </a:rPr>
              <a:t>−</a:t>
            </a:r>
            <a:r>
              <a:rPr sz="2250" spc="-88" baseline="8417" dirty="0">
                <a:latin typeface="Arial"/>
                <a:cs typeface="Arial"/>
              </a:rPr>
              <a:t> </a:t>
            </a:r>
            <a:r>
              <a:rPr sz="2250" spc="258" baseline="8417" dirty="0">
                <a:latin typeface="Century"/>
                <a:cs typeface="Century"/>
              </a:rPr>
              <a:t>s</a:t>
            </a:r>
            <a:r>
              <a:rPr sz="1091" spc="173" dirty="0">
                <a:latin typeface="PMingLiU"/>
                <a:cs typeface="PMingLiU"/>
              </a:rPr>
              <a:t>2</a:t>
            </a:r>
            <a:r>
              <a:rPr sz="1091" spc="173" dirty="0">
                <a:latin typeface="Arial"/>
                <a:cs typeface="Arial"/>
              </a:rPr>
              <a:t>,j</a:t>
            </a:r>
            <a:r>
              <a:rPr sz="2250" spc="258" baseline="8417" dirty="0">
                <a:latin typeface="Tahoma"/>
                <a:cs typeface="Tahoma"/>
              </a:rPr>
              <a:t>)</a:t>
            </a:r>
            <a:r>
              <a:rPr sz="1636" spc="258" baseline="39351" dirty="0">
                <a:latin typeface="PMingLiU"/>
                <a:cs typeface="PMingLiU"/>
              </a:rPr>
              <a:t>2</a:t>
            </a:r>
            <a:endParaRPr sz="1636" baseline="39351" dirty="0">
              <a:latin typeface="PMingLiU"/>
              <a:cs typeface="PMingLiU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851523"/>
              </p:ext>
            </p:extLst>
          </p:nvPr>
        </p:nvGraphicFramePr>
        <p:xfrm>
          <a:off x="2464145" y="3240041"/>
          <a:ext cx="4016121" cy="27705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3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118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123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84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49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56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L="118110">
                        <a:lnSpc>
                          <a:spcPts val="1905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6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L="118110">
                        <a:lnSpc>
                          <a:spcPts val="1900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8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L="118110">
                        <a:lnSpc>
                          <a:spcPts val="1905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9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511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7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548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129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8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2875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187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6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185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25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10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478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9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2110">
                        <a:lnSpc>
                          <a:spcPts val="1900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2778990" y="6028667"/>
            <a:ext cx="2189018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500" dirty="0">
                <a:latin typeface="Arial"/>
                <a:cs typeface="Arial"/>
              </a:rPr>
              <a:t>Sum of Square</a:t>
            </a:r>
            <a:r>
              <a:rPr sz="1500" spc="-68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Distances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89733" y="6028667"/>
            <a:ext cx="23610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500" spc="5" dirty="0">
                <a:latin typeface="Arial"/>
                <a:cs typeface="Arial"/>
              </a:rPr>
              <a:t>2</a:t>
            </a:r>
            <a:r>
              <a:rPr sz="1500" dirty="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58878" y="3218412"/>
            <a:ext cx="5077690" cy="31061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8" name="object 2"/>
          <p:cNvSpPr txBox="1">
            <a:spLocks noGrp="1"/>
          </p:cNvSpPr>
          <p:nvPr>
            <p:ph type="title"/>
          </p:nvPr>
        </p:nvSpPr>
        <p:spPr>
          <a:xfrm>
            <a:off x="688339" y="145703"/>
            <a:ext cx="7459976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18" dirty="0"/>
              <a:t>Spearman</a:t>
            </a:r>
            <a:r>
              <a:rPr spc="-73" dirty="0"/>
              <a:t> </a:t>
            </a:r>
            <a:r>
              <a:rPr spc="14" dirty="0"/>
              <a:t>Coefficient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1360" y="1680364"/>
            <a:ext cx="6610951" cy="906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65147"/>
      </p:ext>
    </p:extLst>
  </p:cSld>
  <p:clrMapOvr>
    <a:masterClrMapping/>
  </p:clrMapOvr>
  <p:transition>
    <p:cut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Kendall Tau Coefficient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765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084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38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3" y="1339634"/>
            <a:ext cx="7240155" cy="1860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391972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It is difficult to </a:t>
            </a:r>
            <a:r>
              <a:rPr sz="2318" spc="5" dirty="0">
                <a:latin typeface="Arial"/>
                <a:cs typeface="Arial"/>
              </a:rPr>
              <a:t>assign an </a:t>
            </a:r>
            <a:r>
              <a:rPr sz="2318" dirty="0">
                <a:latin typeface="Arial"/>
                <a:cs typeface="Arial"/>
              </a:rPr>
              <a:t>operational </a:t>
            </a:r>
            <a:r>
              <a:rPr sz="2318" spc="5" dirty="0">
                <a:latin typeface="Arial"/>
                <a:cs typeface="Arial"/>
              </a:rPr>
              <a:t>interpretation </a:t>
            </a:r>
            <a:r>
              <a:rPr sz="2318" dirty="0">
                <a:latin typeface="Arial"/>
                <a:cs typeface="Arial"/>
              </a:rPr>
              <a:t>to  </a:t>
            </a:r>
            <a:r>
              <a:rPr sz="2318" spc="9" dirty="0">
                <a:latin typeface="Arial"/>
                <a:cs typeface="Arial"/>
              </a:rPr>
              <a:t>Spearman</a:t>
            </a:r>
            <a:r>
              <a:rPr sz="2318" spc="-27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coefficient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ct val="95500"/>
              </a:lnSpc>
              <a:spcBef>
                <a:spcPts val="1064"/>
              </a:spcBef>
            </a:pPr>
            <a:r>
              <a:rPr sz="2318" spc="5" dirty="0">
                <a:latin typeface="Arial"/>
                <a:cs typeface="Arial"/>
              </a:rPr>
              <a:t>One </a:t>
            </a:r>
            <a:r>
              <a:rPr sz="2318" dirty="0">
                <a:latin typeface="Arial"/>
                <a:cs typeface="Arial"/>
              </a:rPr>
              <a:t>alternative is to </a:t>
            </a:r>
            <a:r>
              <a:rPr sz="2318" spc="5" dirty="0">
                <a:latin typeface="Arial"/>
                <a:cs typeface="Arial"/>
              </a:rPr>
              <a:t>use a </a:t>
            </a:r>
            <a:r>
              <a:rPr sz="2318" dirty="0">
                <a:latin typeface="Arial"/>
                <a:cs typeface="Arial"/>
              </a:rPr>
              <a:t>coefficient that </a:t>
            </a:r>
            <a:r>
              <a:rPr sz="2318" spc="5" dirty="0">
                <a:latin typeface="Arial"/>
                <a:cs typeface="Arial"/>
              </a:rPr>
              <a:t>has a </a:t>
            </a:r>
            <a:r>
              <a:rPr sz="2318" dirty="0">
                <a:latin typeface="Arial"/>
                <a:cs typeface="Arial"/>
              </a:rPr>
              <a:t>natural 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spc="-5" dirty="0">
                <a:latin typeface="Arial"/>
                <a:cs typeface="Arial"/>
              </a:rPr>
              <a:t>intuitive </a:t>
            </a:r>
            <a:r>
              <a:rPr sz="2318" spc="5" dirty="0">
                <a:latin typeface="Arial"/>
                <a:cs typeface="Arial"/>
              </a:rPr>
              <a:t>interpretation, as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14" dirty="0">
                <a:latin typeface="Arial"/>
                <a:cs typeface="Arial"/>
              </a:rPr>
              <a:t>Kendall </a:t>
            </a:r>
            <a:r>
              <a:rPr sz="2318" spc="-91" dirty="0">
                <a:latin typeface="Arial"/>
                <a:cs typeface="Arial"/>
              </a:rPr>
              <a:t>Tau  </a:t>
            </a:r>
            <a:r>
              <a:rPr sz="2318" dirty="0">
                <a:latin typeface="Arial"/>
                <a:cs typeface="Arial"/>
              </a:rPr>
              <a:t>coefficient</a:t>
            </a:r>
            <a:endParaRPr sz="2318">
              <a:latin typeface="Arial"/>
              <a:cs typeface="Arial"/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411594698"/>
      </p:ext>
    </p:extLst>
  </p:cSld>
  <p:clrMapOvr>
    <a:masterClrMapping/>
  </p:clrMapOvr>
  <p:transition>
    <p:cut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156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1452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5272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53129"/>
            <a:ext cx="7286336" cy="2380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spc="5" dirty="0">
                <a:latin typeface="Arial"/>
                <a:cs typeface="Arial"/>
              </a:rPr>
              <a:t>When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think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spc="-5" dirty="0">
                <a:latin typeface="Arial"/>
                <a:cs typeface="Arial"/>
              </a:rPr>
              <a:t>rank </a:t>
            </a:r>
            <a:r>
              <a:rPr sz="2318" dirty="0">
                <a:latin typeface="Arial"/>
                <a:cs typeface="Arial"/>
              </a:rPr>
              <a:t>correlations,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dirty="0">
                <a:latin typeface="Arial"/>
                <a:cs typeface="Arial"/>
              </a:rPr>
              <a:t>think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spc="-5" dirty="0">
                <a:latin typeface="Arial"/>
                <a:cs typeface="Arial"/>
              </a:rPr>
              <a:t>how </a:t>
            </a:r>
            <a:r>
              <a:rPr sz="2318" spc="-9" dirty="0">
                <a:latin typeface="Arial"/>
                <a:cs typeface="Arial"/>
              </a:rPr>
              <a:t>two  </a:t>
            </a:r>
            <a:r>
              <a:rPr sz="2318" dirty="0">
                <a:latin typeface="Arial"/>
                <a:cs typeface="Arial"/>
              </a:rPr>
              <a:t>rankings tend to </a:t>
            </a:r>
            <a:r>
              <a:rPr sz="2318" spc="5" dirty="0">
                <a:latin typeface="Arial"/>
                <a:cs typeface="Arial"/>
              </a:rPr>
              <a:t>vary </a:t>
            </a:r>
            <a:r>
              <a:rPr sz="2318" dirty="0">
                <a:latin typeface="Arial"/>
                <a:cs typeface="Arial"/>
              </a:rPr>
              <a:t>in similar </a:t>
            </a:r>
            <a:r>
              <a:rPr sz="2318" spc="-23" dirty="0">
                <a:latin typeface="Arial"/>
                <a:cs typeface="Arial"/>
              </a:rPr>
              <a:t>ways</a:t>
            </a:r>
            <a:endParaRPr sz="2318" dirty="0">
              <a:latin typeface="Arial"/>
              <a:cs typeface="Arial"/>
            </a:endParaRPr>
          </a:p>
          <a:p>
            <a:pPr marL="11546" marR="574392">
              <a:spcBef>
                <a:spcPts val="977"/>
              </a:spcBef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5" dirty="0">
                <a:latin typeface="Arial"/>
                <a:cs typeface="Arial"/>
              </a:rPr>
              <a:t>illustrate, </a:t>
            </a:r>
            <a:r>
              <a:rPr sz="2318" spc="5" dirty="0">
                <a:latin typeface="Arial"/>
                <a:cs typeface="Arial"/>
              </a:rPr>
              <a:t>consider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227" i="1" spc="50" dirty="0">
                <a:latin typeface="Georgia"/>
                <a:cs typeface="Georgia"/>
              </a:rPr>
              <a:t>d</a:t>
            </a:r>
            <a:r>
              <a:rPr sz="2523" i="1" spc="75" baseline="-10510" dirty="0">
                <a:latin typeface="Bookman Old Style"/>
                <a:cs typeface="Bookman Old Style"/>
              </a:rPr>
              <a:t>j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227" i="1" spc="-123" dirty="0" err="1">
                <a:latin typeface="Georgia"/>
                <a:cs typeface="Georgia"/>
              </a:rPr>
              <a:t>d</a:t>
            </a:r>
            <a:r>
              <a:rPr sz="2523" i="1" spc="-184" baseline="-13513" dirty="0" err="1">
                <a:latin typeface="Bookman Old Style"/>
                <a:cs typeface="Bookman Old Style"/>
              </a:rPr>
              <a:t>k</a:t>
            </a:r>
            <a:r>
              <a:rPr sz="2523" i="1" spc="-184" baseline="-13513" dirty="0">
                <a:latin typeface="Bookman Old Style"/>
                <a:cs typeface="Bookman Old Style"/>
              </a:rPr>
              <a:t> </a:t>
            </a:r>
            <a:r>
              <a:rPr lang="en-US" sz="2523" i="1" spc="-184" baseline="-13513" dirty="0">
                <a:latin typeface="Bookman Old Style"/>
                <a:cs typeface="Bookman Old Style"/>
              </a:rPr>
              <a:t> </a:t>
            </a:r>
            <a:r>
              <a:rPr sz="2318" spc="5" dirty="0">
                <a:latin typeface="Arial"/>
                <a:cs typeface="Arial"/>
              </a:rPr>
              <a:t>and  </a:t>
            </a:r>
            <a:r>
              <a:rPr sz="2318" dirty="0">
                <a:latin typeface="Arial"/>
                <a:cs typeface="Arial"/>
              </a:rPr>
              <a:t>their positions in the rankings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41" dirty="0">
                <a:latin typeface="Arial"/>
                <a:cs typeface="Arial"/>
              </a:rPr>
              <a:t>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2</a:t>
            </a:r>
            <a:endParaRPr sz="2523" baseline="-10510" dirty="0">
              <a:latin typeface="Tahoma"/>
              <a:cs typeface="Tahoma"/>
            </a:endParaRPr>
          </a:p>
          <a:p>
            <a:pPr marL="11546" marR="385045">
              <a:lnSpc>
                <a:spcPts val="2664"/>
              </a:lnSpc>
              <a:spcBef>
                <a:spcPts val="1223"/>
              </a:spcBef>
            </a:pPr>
            <a:r>
              <a:rPr sz="2318" spc="-5" dirty="0">
                <a:latin typeface="Arial"/>
                <a:cs typeface="Arial"/>
              </a:rPr>
              <a:t>Further, </a:t>
            </a:r>
            <a:r>
              <a:rPr sz="2318" spc="5" dirty="0">
                <a:latin typeface="Arial"/>
                <a:cs typeface="Arial"/>
              </a:rPr>
              <a:t>consider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5" dirty="0">
                <a:latin typeface="Arial"/>
                <a:cs typeface="Arial"/>
              </a:rPr>
              <a:t>differences </a:t>
            </a:r>
            <a:r>
              <a:rPr sz="2318" dirty="0">
                <a:latin typeface="Arial"/>
                <a:cs typeface="Arial"/>
              </a:rPr>
              <a:t>in </a:t>
            </a:r>
            <a:r>
              <a:rPr sz="2318" spc="-5" dirty="0">
                <a:latin typeface="Arial"/>
                <a:cs typeface="Arial"/>
              </a:rPr>
              <a:t>rank </a:t>
            </a:r>
            <a:r>
              <a:rPr sz="2318" dirty="0">
                <a:latin typeface="Arial"/>
                <a:cs typeface="Arial"/>
              </a:rPr>
              <a:t>positions </a:t>
            </a:r>
            <a:r>
              <a:rPr sz="2318" spc="-23" dirty="0">
                <a:latin typeface="Arial"/>
                <a:cs typeface="Arial"/>
              </a:rPr>
              <a:t>for  </a:t>
            </a:r>
            <a:r>
              <a:rPr sz="2318" spc="5" dirty="0">
                <a:latin typeface="Arial"/>
                <a:cs typeface="Arial"/>
              </a:rPr>
              <a:t>these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dirty="0">
                <a:latin typeface="Arial"/>
                <a:cs typeface="Arial"/>
              </a:rPr>
              <a:t>in </a:t>
            </a:r>
            <a:r>
              <a:rPr sz="2318" spc="5" dirty="0">
                <a:latin typeface="Arial"/>
                <a:cs typeface="Arial"/>
              </a:rPr>
              <a:t>each </a:t>
            </a:r>
            <a:r>
              <a:rPr sz="2318" dirty="0">
                <a:latin typeface="Arial"/>
                <a:cs typeface="Arial"/>
              </a:rPr>
              <a:t>ranking,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spc="-9" dirty="0">
                <a:latin typeface="Arial"/>
                <a:cs typeface="Arial"/>
              </a:rPr>
              <a:t>i.e.,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1922" y="3914198"/>
            <a:ext cx="441614" cy="829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120800"/>
              </a:lnSpc>
            </a:pPr>
            <a:r>
              <a:rPr sz="3341" i="1" spc="109" baseline="10204" dirty="0">
                <a:latin typeface="Georgia"/>
                <a:cs typeface="Georgia"/>
              </a:rPr>
              <a:t>s</a:t>
            </a:r>
            <a:r>
              <a:rPr sz="1682" spc="-50" dirty="0">
                <a:latin typeface="Tahoma"/>
                <a:cs typeface="Tahoma"/>
              </a:rPr>
              <a:t>1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-82" dirty="0">
                <a:latin typeface="Bookman Old Style"/>
                <a:cs typeface="Bookman Old Style"/>
              </a:rPr>
              <a:t>k </a:t>
            </a:r>
            <a:r>
              <a:rPr sz="1682" i="1" spc="-55" dirty="0">
                <a:latin typeface="Bookman Old Style"/>
                <a:cs typeface="Bookman Old Style"/>
              </a:rPr>
              <a:t> </a:t>
            </a:r>
            <a:r>
              <a:rPr sz="3341" i="1" spc="109" baseline="10204" dirty="0">
                <a:latin typeface="Georgia"/>
                <a:cs typeface="Georgia"/>
              </a:rPr>
              <a:t>s</a:t>
            </a:r>
            <a:r>
              <a:rPr sz="1682" spc="-50" dirty="0">
                <a:latin typeface="Tahoma"/>
                <a:cs typeface="Tahoma"/>
              </a:rPr>
              <a:t>2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-109" dirty="0">
                <a:latin typeface="Bookman Old Style"/>
                <a:cs typeface="Bookman Old Style"/>
              </a:rPr>
              <a:t>k</a:t>
            </a:r>
            <a:endParaRPr sz="1682">
              <a:latin typeface="Bookman Old Style"/>
              <a:cs typeface="Bookman Old Styl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38024" y="3934924"/>
            <a:ext cx="245918" cy="7495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spc="-18" dirty="0">
                <a:latin typeface="Lucida Sans Unicode"/>
                <a:cs typeface="Lucida Sans Unicode"/>
              </a:rPr>
              <a:t>−</a:t>
            </a:r>
            <a:endParaRPr sz="2227">
              <a:latin typeface="Lucida Sans Unicode"/>
              <a:cs typeface="Lucida Sans Unicode"/>
            </a:endParaRPr>
          </a:p>
          <a:p>
            <a:pPr marL="11546">
              <a:spcBef>
                <a:spcPts val="545"/>
              </a:spcBef>
            </a:pPr>
            <a:r>
              <a:rPr sz="2227" spc="-18" dirty="0">
                <a:latin typeface="Lucida Sans Unicode"/>
                <a:cs typeface="Lucida Sans Unicode"/>
              </a:rPr>
              <a:t>−</a:t>
            </a:r>
            <a:endParaRPr sz="2227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97995" y="3908628"/>
            <a:ext cx="416791" cy="8226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ct val="120400"/>
              </a:lnSpc>
            </a:pPr>
            <a:r>
              <a:rPr sz="3341" i="1" spc="109" baseline="7936" dirty="0">
                <a:latin typeface="Georgia"/>
                <a:cs typeface="Georgia"/>
              </a:rPr>
              <a:t>s</a:t>
            </a:r>
            <a:r>
              <a:rPr sz="1682" spc="-50" dirty="0">
                <a:latin typeface="Tahoma"/>
                <a:cs typeface="Tahoma"/>
              </a:rPr>
              <a:t>1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245" dirty="0">
                <a:latin typeface="Bookman Old Style"/>
                <a:cs typeface="Bookman Old Style"/>
              </a:rPr>
              <a:t>j </a:t>
            </a:r>
            <a:r>
              <a:rPr sz="1682" i="1" spc="255" dirty="0">
                <a:latin typeface="Bookman Old Style"/>
                <a:cs typeface="Bookman Old Style"/>
              </a:rPr>
              <a:t> </a:t>
            </a:r>
            <a:r>
              <a:rPr sz="3341" i="1" spc="109" baseline="7936" dirty="0">
                <a:latin typeface="Georgia"/>
                <a:cs typeface="Georgia"/>
              </a:rPr>
              <a:t>s</a:t>
            </a:r>
            <a:r>
              <a:rPr sz="1682" spc="-50" dirty="0">
                <a:latin typeface="Tahoma"/>
                <a:cs typeface="Tahoma"/>
              </a:rPr>
              <a:t>2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236" dirty="0">
                <a:latin typeface="Bookman Old Style"/>
                <a:cs typeface="Bookman Old Style"/>
              </a:rPr>
              <a:t>j</a:t>
            </a:r>
            <a:endParaRPr sz="1682">
              <a:latin typeface="Bookman Old Style"/>
              <a:cs typeface="Bookman Old Styl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24399" y="504085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824399" y="588321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 txBox="1"/>
          <p:nvPr/>
        </p:nvSpPr>
        <p:spPr>
          <a:xfrm>
            <a:off x="1189874" y="5001493"/>
            <a:ext cx="7290377" cy="15517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64"/>
              </a:lnSpc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318" spc="5" dirty="0">
                <a:latin typeface="Arial"/>
                <a:cs typeface="Arial"/>
              </a:rPr>
              <a:t>these </a:t>
            </a:r>
            <a:r>
              <a:rPr sz="2318" spc="-5" dirty="0">
                <a:latin typeface="Arial"/>
                <a:cs typeface="Arial"/>
              </a:rPr>
              <a:t>differences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same </a:t>
            </a:r>
            <a:r>
              <a:rPr sz="2318" dirty="0">
                <a:latin typeface="Arial"/>
                <a:cs typeface="Arial"/>
              </a:rPr>
              <a:t>sign,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18" dirty="0">
                <a:latin typeface="Arial"/>
                <a:cs typeface="Arial"/>
              </a:rPr>
              <a:t>say </a:t>
            </a:r>
            <a:r>
              <a:rPr sz="2318" dirty="0">
                <a:latin typeface="Arial"/>
                <a:cs typeface="Arial"/>
              </a:rPr>
              <a:t>that the  </a:t>
            </a:r>
            <a:r>
              <a:rPr sz="2318" spc="5" dirty="0">
                <a:latin typeface="Arial"/>
                <a:cs typeface="Arial"/>
              </a:rPr>
              <a:t>document</a:t>
            </a:r>
            <a:r>
              <a:rPr sz="2318" spc="-2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pair</a:t>
            </a:r>
            <a:r>
              <a:rPr sz="2318" spc="-9" dirty="0">
                <a:latin typeface="Arial"/>
                <a:cs typeface="Arial"/>
              </a:rPr>
              <a:t> </a:t>
            </a:r>
            <a:r>
              <a:rPr sz="2227" spc="-82" dirty="0">
                <a:latin typeface="Garamond"/>
                <a:cs typeface="Garamond"/>
              </a:rPr>
              <a:t>[</a:t>
            </a:r>
            <a:r>
              <a:rPr sz="2227" i="1" spc="-82" dirty="0">
                <a:latin typeface="Georgia"/>
                <a:cs typeface="Georgia"/>
              </a:rPr>
              <a:t>d</a:t>
            </a:r>
            <a:r>
              <a:rPr sz="2523" i="1" spc="-123" baseline="-13513" dirty="0">
                <a:latin typeface="Bookman Old Style"/>
                <a:cs typeface="Bookman Old Style"/>
              </a:rPr>
              <a:t>k</a:t>
            </a:r>
            <a:r>
              <a:rPr sz="2523" i="1" spc="-532" baseline="-13513" dirty="0">
                <a:latin typeface="Bookman Old Style"/>
                <a:cs typeface="Bookman Old Style"/>
              </a:rPr>
              <a:t> 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i="1" spc="50" dirty="0">
                <a:latin typeface="Georgia"/>
                <a:cs typeface="Georgia"/>
              </a:rPr>
              <a:t>d</a:t>
            </a:r>
            <a:r>
              <a:rPr sz="2523" i="1" spc="75" baseline="-12012" dirty="0">
                <a:latin typeface="Bookman Old Style"/>
                <a:cs typeface="Bookman Old Style"/>
              </a:rPr>
              <a:t>j</a:t>
            </a:r>
            <a:r>
              <a:rPr sz="2523" i="1" spc="-463" baseline="-12012" dirty="0">
                <a:latin typeface="Bookman Old Style"/>
                <a:cs typeface="Bookman Old Style"/>
              </a:rPr>
              <a:t> </a:t>
            </a:r>
            <a:r>
              <a:rPr sz="2227" spc="9" dirty="0">
                <a:latin typeface="Garamond"/>
                <a:cs typeface="Garamond"/>
              </a:rPr>
              <a:t>]</a:t>
            </a:r>
            <a:r>
              <a:rPr sz="2227" spc="91" dirty="0">
                <a:latin typeface="Garamond"/>
                <a:cs typeface="Garamond"/>
              </a:rPr>
              <a:t> </a:t>
            </a:r>
            <a:r>
              <a:rPr sz="2318" dirty="0">
                <a:latin typeface="Arial"/>
                <a:cs typeface="Arial"/>
              </a:rPr>
              <a:t>is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b="1" spc="-5" dirty="0">
                <a:latin typeface="Arial"/>
                <a:cs typeface="Arial"/>
              </a:rPr>
              <a:t>concordant</a:t>
            </a:r>
            <a:r>
              <a:rPr sz="2318" b="1" spc="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in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both</a:t>
            </a:r>
            <a:r>
              <a:rPr sz="2318" spc="-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  <a:endParaRPr sz="2318">
              <a:latin typeface="Arial"/>
              <a:cs typeface="Arial"/>
            </a:endParaRPr>
          </a:p>
          <a:p>
            <a:pPr marL="11546" marR="325008">
              <a:lnSpc>
                <a:spcPts val="2673"/>
              </a:lnSpc>
              <a:spcBef>
                <a:spcPts val="1300"/>
              </a:spcBef>
            </a:pPr>
            <a:r>
              <a:rPr sz="2318" dirty="0">
                <a:latin typeface="Arial"/>
                <a:cs typeface="Arial"/>
              </a:rPr>
              <a:t>If </a:t>
            </a:r>
            <a:r>
              <a:rPr sz="2318" spc="-9" dirty="0">
                <a:latin typeface="Arial"/>
                <a:cs typeface="Arial"/>
              </a:rPr>
              <a:t>they </a:t>
            </a:r>
            <a:r>
              <a:rPr sz="2318" spc="-18" dirty="0">
                <a:latin typeface="Arial"/>
                <a:cs typeface="Arial"/>
              </a:rPr>
              <a:t>have </a:t>
            </a:r>
            <a:r>
              <a:rPr sz="2318" spc="-9" dirty="0">
                <a:latin typeface="Arial"/>
                <a:cs typeface="Arial"/>
              </a:rPr>
              <a:t>different </a:t>
            </a:r>
            <a:r>
              <a:rPr sz="2318" spc="-5" dirty="0">
                <a:latin typeface="Arial"/>
                <a:cs typeface="Arial"/>
              </a:rPr>
              <a:t>signs, </a:t>
            </a:r>
            <a:r>
              <a:rPr sz="2318" spc="-9" dirty="0">
                <a:latin typeface="Arial"/>
                <a:cs typeface="Arial"/>
              </a:rPr>
              <a:t>we </a:t>
            </a:r>
            <a:r>
              <a:rPr sz="2318" spc="-18" dirty="0">
                <a:latin typeface="Arial"/>
                <a:cs typeface="Arial"/>
              </a:rPr>
              <a:t>say </a:t>
            </a:r>
            <a:r>
              <a:rPr sz="2318" dirty="0">
                <a:latin typeface="Arial"/>
                <a:cs typeface="Arial"/>
              </a:rPr>
              <a:t>that the </a:t>
            </a:r>
            <a:r>
              <a:rPr sz="2318" spc="5" dirty="0">
                <a:latin typeface="Arial"/>
                <a:cs typeface="Arial"/>
              </a:rPr>
              <a:t>document  </a:t>
            </a:r>
            <a:r>
              <a:rPr sz="2318" dirty="0">
                <a:latin typeface="Arial"/>
                <a:cs typeface="Arial"/>
              </a:rPr>
              <a:t>pair is </a:t>
            </a:r>
            <a:r>
              <a:rPr sz="2318" b="1" spc="-5" dirty="0">
                <a:latin typeface="Arial"/>
                <a:cs typeface="Arial"/>
              </a:rPr>
              <a:t>discordant </a:t>
            </a:r>
            <a:r>
              <a:rPr sz="2318" dirty="0">
                <a:latin typeface="Arial"/>
                <a:cs typeface="Arial"/>
              </a:rPr>
              <a:t>in the </a:t>
            </a:r>
            <a:r>
              <a:rPr sz="2318" spc="-9" dirty="0">
                <a:latin typeface="Arial"/>
                <a:cs typeface="Arial"/>
              </a:rPr>
              <a:t>two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397850757"/>
      </p:ext>
    </p:extLst>
  </p:cSld>
  <p:clrMapOvr>
    <a:masterClrMapping/>
  </p:clrMapOvr>
  <p:transition>
    <p:cut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52814" y="6025049"/>
            <a:ext cx="5933786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total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lang="en-US" sz="2523" u="heavy" spc="-75" baseline="30030" dirty="0">
                <a:latin typeface="Tahoma"/>
                <a:cs typeface="Tahoma"/>
              </a:rPr>
              <a:t> 1  </a:t>
            </a:r>
            <a:r>
              <a:rPr sz="2523" spc="20" baseline="15015" dirty="0">
                <a:latin typeface="Lucida Sans Unicode"/>
                <a:cs typeface="Lucida Sans Unicode"/>
              </a:rPr>
              <a:t>× </a:t>
            </a:r>
            <a:r>
              <a:rPr sz="2227" spc="59" dirty="0">
                <a:latin typeface="Garamond"/>
                <a:cs typeface="Garamond"/>
              </a:rPr>
              <a:t>5 </a:t>
            </a:r>
            <a:r>
              <a:rPr sz="2523" spc="20" baseline="15015" dirty="0">
                <a:latin typeface="Lucida Sans Unicode"/>
                <a:cs typeface="Lucida Sans Unicode"/>
              </a:rPr>
              <a:t>× </a:t>
            </a:r>
            <a:r>
              <a:rPr sz="2227" spc="27" dirty="0">
                <a:latin typeface="Garamond"/>
                <a:cs typeface="Garamond"/>
              </a:rPr>
              <a:t>4</a:t>
            </a:r>
            <a:r>
              <a:rPr sz="2318" spc="27" dirty="0">
                <a:latin typeface="Arial"/>
                <a:cs typeface="Arial"/>
              </a:rPr>
              <a:t>, </a:t>
            </a:r>
            <a:r>
              <a:rPr sz="2318" spc="5" dirty="0">
                <a:latin typeface="Arial"/>
                <a:cs typeface="Arial"/>
              </a:rPr>
              <a:t>or 10 </a:t>
            </a:r>
            <a:r>
              <a:rPr sz="2318" dirty="0">
                <a:latin typeface="Arial"/>
                <a:cs typeface="Arial"/>
              </a:rPr>
              <a:t>ordered</a:t>
            </a:r>
            <a:r>
              <a:rPr sz="2318" spc="241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pairs</a:t>
            </a:r>
          </a:p>
        </p:txBody>
      </p:sp>
      <p:sp>
        <p:nvSpPr>
          <p:cNvPr id="6" name="object 6"/>
          <p:cNvSpPr/>
          <p:nvPr/>
        </p:nvSpPr>
        <p:spPr>
          <a:xfrm>
            <a:off x="2783470" y="1833553"/>
            <a:ext cx="3628505" cy="3408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97102"/>
            <a:ext cx="230052" cy="230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33957"/>
            <a:ext cx="6936508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Consider the top </a:t>
            </a:r>
            <a:r>
              <a:rPr sz="2318" spc="5" dirty="0">
                <a:latin typeface="Arial"/>
                <a:cs typeface="Arial"/>
              </a:rPr>
              <a:t>5 documents </a:t>
            </a:r>
            <a:r>
              <a:rPr sz="2318" dirty="0">
                <a:latin typeface="Arial"/>
                <a:cs typeface="Arial"/>
              </a:rPr>
              <a:t>in rankings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2</a:t>
            </a:r>
            <a:endParaRPr sz="2523" baseline="-10510" dirty="0">
              <a:latin typeface="Tahoma"/>
              <a:cs typeface="Tahom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078874"/>
              </p:ext>
            </p:extLst>
          </p:nvPr>
        </p:nvGraphicFramePr>
        <p:xfrm>
          <a:off x="2819400" y="1867883"/>
          <a:ext cx="3566737" cy="17952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8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4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1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6604">
                <a:tc>
                  <a:txBody>
                    <a:bodyPr/>
                    <a:lstStyle/>
                    <a:p>
                      <a:pPr marR="126364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documents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300" spc="270" baseline="8417" dirty="0">
                          <a:latin typeface="Century"/>
                          <a:cs typeface="Century"/>
                        </a:rPr>
                        <a:t>s</a:t>
                      </a:r>
                      <a:r>
                        <a:rPr sz="1100" spc="180" dirty="0">
                          <a:latin typeface="PMingLiU"/>
                          <a:cs typeface="PMingLiU"/>
                        </a:rPr>
                        <a:t>1</a:t>
                      </a:r>
                      <a:r>
                        <a:rPr sz="1100" spc="180" dirty="0">
                          <a:latin typeface="Arial"/>
                          <a:cs typeface="Arial"/>
                        </a:rPr>
                        <a:t>,j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300" spc="270" baseline="8417" dirty="0">
                          <a:latin typeface="Century"/>
                          <a:cs typeface="Century"/>
                        </a:rPr>
                        <a:t>s</a:t>
                      </a:r>
                      <a:r>
                        <a:rPr sz="1100" spc="180" dirty="0">
                          <a:latin typeface="PMingLiU"/>
                          <a:cs typeface="PMingLiU"/>
                        </a:rPr>
                        <a:t>2</a:t>
                      </a:r>
                      <a:r>
                        <a:rPr sz="1100" spc="180" dirty="0">
                          <a:latin typeface="Arial"/>
                          <a:cs typeface="Arial"/>
                        </a:rPr>
                        <a:t>,j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300" spc="307" baseline="8417" dirty="0">
                          <a:latin typeface="Century"/>
                          <a:cs typeface="Century"/>
                        </a:rPr>
                        <a:t>s</a:t>
                      </a:r>
                      <a:r>
                        <a:rPr sz="1100" spc="204" dirty="0">
                          <a:latin typeface="Arial"/>
                          <a:cs typeface="Arial"/>
                        </a:rPr>
                        <a:t>i,j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300" spc="600" baseline="8417" dirty="0">
                          <a:latin typeface="Arial"/>
                          <a:cs typeface="Arial"/>
                        </a:rPr>
                        <a:t>−</a:t>
                      </a:r>
                      <a:r>
                        <a:rPr sz="2300" spc="-240" baseline="841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300" spc="270" baseline="8417" dirty="0">
                          <a:latin typeface="Century"/>
                          <a:cs typeface="Century"/>
                        </a:rPr>
                        <a:t>s</a:t>
                      </a:r>
                      <a:r>
                        <a:rPr sz="1100" spc="180" dirty="0">
                          <a:latin typeface="PMingLiU"/>
                          <a:cs typeface="PMingLiU"/>
                        </a:rPr>
                        <a:t>2</a:t>
                      </a:r>
                      <a:r>
                        <a:rPr sz="1100" spc="180" dirty="0">
                          <a:latin typeface="Arial"/>
                          <a:cs typeface="Arial"/>
                        </a:rPr>
                        <a:t>,j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03">
                <a:tc>
                  <a:txBody>
                    <a:bodyPr/>
                    <a:lstStyle/>
                    <a:p>
                      <a:pPr marR="140970"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2300" spc="19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30" dirty="0">
                          <a:latin typeface="PMingLiU"/>
                          <a:cs typeface="PMingLiU"/>
                        </a:rPr>
                        <a:t>123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48">
                <a:tc>
                  <a:txBody>
                    <a:bodyPr/>
                    <a:lstStyle/>
                    <a:p>
                      <a:pPr marR="1428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84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855">
                <a:tc>
                  <a:txBody>
                    <a:bodyPr/>
                    <a:lstStyle/>
                    <a:p>
                      <a:pPr marR="14287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300" spc="165" baseline="8417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100" spc="110" dirty="0">
                          <a:latin typeface="PMingLiU"/>
                          <a:cs typeface="PMingLiU"/>
                        </a:rPr>
                        <a:t>56</a:t>
                      </a:r>
                      <a:endParaRPr sz="1100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3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90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+2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856">
                <a:tc>
                  <a:txBody>
                    <a:bodyPr/>
                    <a:lstStyle/>
                    <a:p>
                      <a:pPr marR="140970" algn="ctr">
                        <a:lnSpc>
                          <a:spcPts val="1900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6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900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-1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878">
                <a:tc>
                  <a:txBody>
                    <a:bodyPr/>
                    <a:lstStyle/>
                    <a:p>
                      <a:pPr marR="140970" algn="ctr">
                        <a:lnSpc>
                          <a:spcPts val="1905"/>
                        </a:lnSpc>
                      </a:pPr>
                      <a:r>
                        <a:rPr sz="1500" spc="70" dirty="0">
                          <a:latin typeface="Century"/>
                          <a:cs typeface="Century"/>
                        </a:rPr>
                        <a:t>d</a:t>
                      </a:r>
                      <a:r>
                        <a:rPr sz="1600" spc="104" baseline="-11574" dirty="0">
                          <a:latin typeface="PMingLiU"/>
                          <a:cs typeface="PMingLiU"/>
                        </a:rPr>
                        <a:t>8</a:t>
                      </a:r>
                      <a:endParaRPr sz="1600" baseline="-11574">
                        <a:latin typeface="PMingLiU"/>
                        <a:cs typeface="PMingLiU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5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320" algn="ctr">
                        <a:lnSpc>
                          <a:spcPts val="1905"/>
                        </a:lnSpc>
                      </a:pPr>
                      <a:r>
                        <a:rPr sz="1500" dirty="0">
                          <a:latin typeface="Arial"/>
                          <a:cs typeface="Arial"/>
                        </a:rPr>
                        <a:t>4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905"/>
                        </a:lnSpc>
                      </a:pPr>
                      <a:r>
                        <a:rPr sz="1500" spc="-5" dirty="0">
                          <a:latin typeface="Arial"/>
                          <a:cs typeface="Arial"/>
                        </a:rPr>
                        <a:t>+1</a:t>
                      </a:r>
                      <a:endParaRPr sz="15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783470" y="2211782"/>
            <a:ext cx="3628505" cy="14242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24399" y="3881222"/>
            <a:ext cx="230052" cy="230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 txBox="1"/>
          <p:nvPr/>
        </p:nvSpPr>
        <p:spPr>
          <a:xfrm>
            <a:off x="1189873" y="3818078"/>
            <a:ext cx="6353927" cy="2055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The ordered </a:t>
            </a:r>
            <a:r>
              <a:rPr sz="2318" spc="5" dirty="0">
                <a:latin typeface="Arial"/>
                <a:cs typeface="Arial"/>
              </a:rPr>
              <a:t>document </a:t>
            </a:r>
            <a:r>
              <a:rPr sz="2318" dirty="0">
                <a:latin typeface="Arial"/>
                <a:cs typeface="Arial"/>
              </a:rPr>
              <a:t>pairs in ranking </a:t>
            </a:r>
            <a:r>
              <a:rPr sz="2227" i="1" spc="223" dirty="0">
                <a:latin typeface="Lucida Sans Unicode"/>
                <a:cs typeface="Lucida Sans Unicode"/>
              </a:rPr>
              <a:t>R</a:t>
            </a:r>
            <a:r>
              <a:rPr sz="2523" spc="334" baseline="-10510" dirty="0">
                <a:latin typeface="Tahoma"/>
                <a:cs typeface="Tahoma"/>
              </a:rPr>
              <a:t>1</a:t>
            </a:r>
            <a:r>
              <a:rPr sz="2523" spc="265" baseline="-10510" dirty="0">
                <a:latin typeface="Tahoma"/>
                <a:cs typeface="Tahoma"/>
              </a:rPr>
              <a:t> </a:t>
            </a:r>
            <a:r>
              <a:rPr sz="2318" dirty="0">
                <a:latin typeface="Arial"/>
                <a:cs typeface="Arial"/>
              </a:rPr>
              <a:t>are</a:t>
            </a:r>
          </a:p>
          <a:p>
            <a:pPr marL="1611762">
              <a:spcBef>
                <a:spcPts val="1273"/>
              </a:spcBef>
              <a:tabLst>
                <a:tab pos="2836169" algn="l"/>
                <a:tab pos="4061154" algn="l"/>
                <a:tab pos="5190311" algn="l"/>
              </a:tabLst>
            </a:pP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spc="18" dirty="0">
                <a:latin typeface="Tahoma"/>
                <a:cs typeface="Tahoma"/>
              </a:rPr>
              <a:t>]</a:t>
            </a:r>
            <a:r>
              <a:rPr sz="1864" i="1" spc="18" dirty="0">
                <a:latin typeface="Arial"/>
                <a:cs typeface="Arial"/>
              </a:rPr>
              <a:t>,	</a:t>
            </a: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spc="18" dirty="0">
                <a:latin typeface="Tahoma"/>
                <a:cs typeface="Tahoma"/>
              </a:rPr>
              <a:t>]</a:t>
            </a:r>
            <a:r>
              <a:rPr sz="1864" i="1" spc="18" dirty="0">
                <a:latin typeface="Arial"/>
                <a:cs typeface="Arial"/>
              </a:rPr>
              <a:t>,	</a:t>
            </a: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	</a:t>
            </a: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68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611762">
              <a:spcBef>
                <a:spcPts val="991"/>
              </a:spcBef>
              <a:tabLst>
                <a:tab pos="2740341" algn="l"/>
                <a:tab pos="3775401" algn="l"/>
              </a:tabLst>
            </a:pP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spc="18" dirty="0">
                <a:latin typeface="Tahoma"/>
                <a:cs typeface="Tahoma"/>
              </a:rPr>
              <a:t>]</a:t>
            </a:r>
            <a:r>
              <a:rPr sz="1864" i="1" spc="18" dirty="0">
                <a:latin typeface="Arial"/>
                <a:cs typeface="Arial"/>
              </a:rPr>
              <a:t>,	</a:t>
            </a: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	</a:t>
            </a: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77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611762">
              <a:spcBef>
                <a:spcPts val="982"/>
              </a:spcBef>
              <a:tabLst>
                <a:tab pos="2645090" algn="l"/>
              </a:tabLst>
            </a:pP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	</a:t>
            </a: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77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611762">
              <a:spcBef>
                <a:spcPts val="991"/>
              </a:spcBef>
            </a:pPr>
            <a:r>
              <a:rPr sz="1864" spc="-9" dirty="0">
                <a:latin typeface="Tahoma"/>
                <a:cs typeface="Tahoma"/>
              </a:rPr>
              <a:t>[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i="1" spc="-9" dirty="0">
                <a:latin typeface="Arial"/>
                <a:cs typeface="Arial"/>
              </a:rPr>
              <a:t>,</a:t>
            </a:r>
            <a:r>
              <a:rPr sz="1864" i="1" spc="-291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endParaRPr sz="1864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53805" y="6218147"/>
            <a:ext cx="133927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-50" dirty="0">
                <a:latin typeface="Tahoma"/>
                <a:cs typeface="Tahoma"/>
              </a:rPr>
              <a:t>2</a:t>
            </a:r>
            <a:endParaRPr sz="1682" dirty="0">
              <a:latin typeface="Tahoma"/>
              <a:cs typeface="Tahoma"/>
            </a:endParaRP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826051119"/>
      </p:ext>
    </p:extLst>
  </p:cSld>
  <p:clrMapOvr>
    <a:masterClrMapping/>
  </p:clrMapOvr>
  <p:transition>
    <p:cut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7378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 txBox="1"/>
          <p:nvPr/>
        </p:nvSpPr>
        <p:spPr>
          <a:xfrm>
            <a:off x="1189874" y="1335346"/>
            <a:ext cx="732270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Repeating the </a:t>
            </a:r>
            <a:r>
              <a:rPr sz="2318" spc="5" dirty="0">
                <a:latin typeface="Arial"/>
                <a:cs typeface="Arial"/>
              </a:rPr>
              <a:t>same </a:t>
            </a:r>
            <a:r>
              <a:rPr sz="2318" spc="-14" dirty="0">
                <a:latin typeface="Arial"/>
                <a:cs typeface="Arial"/>
              </a:rPr>
              <a:t>exercise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top </a:t>
            </a:r>
            <a:r>
              <a:rPr sz="2318" spc="5" dirty="0">
                <a:latin typeface="Arial"/>
                <a:cs typeface="Arial"/>
              </a:rPr>
              <a:t>5 documents </a:t>
            </a:r>
            <a:r>
              <a:rPr sz="2318" dirty="0">
                <a:latin typeface="Arial"/>
                <a:cs typeface="Arial"/>
              </a:rPr>
              <a:t>in  ranking </a:t>
            </a:r>
            <a:r>
              <a:rPr sz="2227" i="1" spc="182" dirty="0">
                <a:latin typeface="Lucida Sans Unicode"/>
                <a:cs typeface="Lucida Sans Unicode"/>
              </a:rPr>
              <a:t>R</a:t>
            </a:r>
            <a:r>
              <a:rPr sz="2523" spc="273" baseline="-10510" dirty="0">
                <a:latin typeface="Tahoma"/>
                <a:cs typeface="Tahoma"/>
              </a:rPr>
              <a:t>2</a:t>
            </a:r>
            <a:r>
              <a:rPr sz="2318" spc="182" dirty="0">
                <a:latin typeface="Arial"/>
                <a:cs typeface="Arial"/>
              </a:rPr>
              <a:t>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-241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obtain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32776" y="2300778"/>
            <a:ext cx="1224741" cy="701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82" dirty="0">
                <a:latin typeface="Arial"/>
                <a:cs typeface="Arial"/>
              </a:rPr>
              <a:t> 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spc="36" dirty="0">
                <a:latin typeface="Tahoma"/>
                <a:cs typeface="Tahoma"/>
              </a:rPr>
              <a:t>]</a:t>
            </a:r>
            <a:r>
              <a:rPr sz="1864" i="1" spc="36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991"/>
              </a:spcBef>
            </a:pP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82" dirty="0">
                <a:latin typeface="Arial"/>
                <a:cs typeface="Arial"/>
              </a:rPr>
              <a:t> 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spc="18" dirty="0">
                <a:latin typeface="Tahoma"/>
                <a:cs typeface="Tahoma"/>
              </a:rPr>
              <a:t>]</a:t>
            </a:r>
            <a:r>
              <a:rPr sz="1864" i="1" spc="18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57519" y="2300778"/>
            <a:ext cx="1129144" cy="701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86" dirty="0">
                <a:latin typeface="Arial"/>
                <a:cs typeface="Arial"/>
              </a:rPr>
              <a:t> 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spc="18" dirty="0">
                <a:latin typeface="Tahoma"/>
                <a:cs typeface="Tahoma"/>
              </a:rPr>
              <a:t>]</a:t>
            </a:r>
            <a:r>
              <a:rPr sz="1864" i="1" spc="18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991"/>
              </a:spcBef>
            </a:pP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82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86662" y="2300778"/>
            <a:ext cx="2104737" cy="701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1046029" algn="l"/>
              </a:tabLst>
            </a:pP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	</a:t>
            </a:r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56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77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991"/>
              </a:spcBef>
            </a:pPr>
            <a:r>
              <a:rPr sz="1864" spc="36" dirty="0">
                <a:latin typeface="Tahoma"/>
                <a:cs typeface="Tahoma"/>
              </a:rPr>
              <a:t>[</a:t>
            </a:r>
            <a:r>
              <a:rPr sz="1864" i="1" spc="36" dirty="0">
                <a:latin typeface="Arial"/>
                <a:cs typeface="Arial"/>
              </a:rPr>
              <a:t>d</a:t>
            </a:r>
            <a:r>
              <a:rPr sz="1977" spc="55" baseline="-11494" dirty="0">
                <a:latin typeface="PMingLiU"/>
                <a:cs typeface="PMingLiU"/>
              </a:rPr>
              <a:t>123</a:t>
            </a:r>
            <a:r>
              <a:rPr sz="1864" i="1" spc="36" dirty="0">
                <a:latin typeface="Arial"/>
                <a:cs typeface="Arial"/>
              </a:rPr>
              <a:t>,</a:t>
            </a:r>
            <a:r>
              <a:rPr sz="1864" i="1" spc="-282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66326" y="3119580"/>
            <a:ext cx="986674" cy="286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77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2777" y="3119580"/>
            <a:ext cx="1033549" cy="7019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864" spc="18" dirty="0">
                <a:latin typeface="Tahoma"/>
                <a:cs typeface="Tahoma"/>
              </a:rPr>
              <a:t>[</a:t>
            </a:r>
            <a:r>
              <a:rPr sz="1864" i="1" spc="18" dirty="0">
                <a:latin typeface="Arial"/>
                <a:cs typeface="Arial"/>
              </a:rPr>
              <a:t>d</a:t>
            </a:r>
            <a:r>
              <a:rPr sz="1977" spc="27" baseline="-11494" dirty="0">
                <a:latin typeface="PMingLiU"/>
                <a:cs typeface="PMingLiU"/>
              </a:rPr>
              <a:t>84</a:t>
            </a:r>
            <a:r>
              <a:rPr sz="1864" i="1" spc="18" dirty="0">
                <a:latin typeface="Arial"/>
                <a:cs typeface="Arial"/>
              </a:rPr>
              <a:t>,</a:t>
            </a:r>
            <a:r>
              <a:rPr sz="1864" i="1" spc="-291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spc="-9" dirty="0">
                <a:latin typeface="Tahoma"/>
                <a:cs typeface="Tahoma"/>
              </a:rPr>
              <a:t>]</a:t>
            </a:r>
            <a:r>
              <a:rPr sz="1864" i="1" spc="-9" dirty="0">
                <a:latin typeface="Arial"/>
                <a:cs typeface="Arial"/>
              </a:rPr>
              <a:t>,</a:t>
            </a:r>
            <a:endParaRPr sz="1864" dirty="0">
              <a:latin typeface="Arial"/>
              <a:cs typeface="Arial"/>
            </a:endParaRPr>
          </a:p>
          <a:p>
            <a:pPr marL="11546">
              <a:spcBef>
                <a:spcPts val="991"/>
              </a:spcBef>
            </a:pPr>
            <a:r>
              <a:rPr sz="1864" spc="-9" dirty="0">
                <a:latin typeface="Tahoma"/>
                <a:cs typeface="Tahoma"/>
              </a:rPr>
              <a:t>[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8</a:t>
            </a:r>
            <a:r>
              <a:rPr sz="1864" i="1" spc="-9" dirty="0">
                <a:latin typeface="Arial"/>
                <a:cs typeface="Arial"/>
              </a:rPr>
              <a:t>,</a:t>
            </a:r>
            <a:r>
              <a:rPr sz="1864" i="1" spc="-291" dirty="0">
                <a:latin typeface="Arial"/>
                <a:cs typeface="Arial"/>
              </a:rPr>
              <a:t> </a:t>
            </a:r>
            <a:r>
              <a:rPr sz="1864" i="1" spc="-9" dirty="0">
                <a:latin typeface="Arial"/>
                <a:cs typeface="Arial"/>
              </a:rPr>
              <a:t>d</a:t>
            </a:r>
            <a:r>
              <a:rPr sz="1977" spc="-14" baseline="-11494" dirty="0">
                <a:latin typeface="PMingLiU"/>
                <a:cs typeface="PMingLiU"/>
              </a:rPr>
              <a:t>6</a:t>
            </a:r>
            <a:r>
              <a:rPr sz="1864" spc="-9" dirty="0">
                <a:latin typeface="Tahoma"/>
                <a:cs typeface="Tahoma"/>
              </a:rPr>
              <a:t>]</a:t>
            </a:r>
            <a:endParaRPr sz="1864" dirty="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24399" y="414746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 txBox="1"/>
          <p:nvPr/>
        </p:nvSpPr>
        <p:spPr>
          <a:xfrm>
            <a:off x="1189874" y="4108103"/>
            <a:ext cx="7254008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4618">
              <a:lnSpc>
                <a:spcPts val="2664"/>
              </a:lnSpc>
            </a:pPr>
            <a:r>
              <a:rPr sz="2318" spc="-27" dirty="0">
                <a:latin typeface="Arial"/>
                <a:cs typeface="Arial"/>
              </a:rPr>
              <a:t>We </a:t>
            </a:r>
            <a:r>
              <a:rPr sz="2318" spc="5" dirty="0">
                <a:latin typeface="Arial"/>
                <a:cs typeface="Arial"/>
              </a:rPr>
              <a:t>compare these </a:t>
            </a:r>
            <a:r>
              <a:rPr sz="2318" spc="-9" dirty="0">
                <a:latin typeface="Arial"/>
                <a:cs typeface="Arial"/>
              </a:rPr>
              <a:t>two </a:t>
            </a:r>
            <a:r>
              <a:rPr sz="2318" dirty="0">
                <a:latin typeface="Arial"/>
                <a:cs typeface="Arial"/>
              </a:rPr>
              <a:t>sets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ordered pairs looking </a:t>
            </a:r>
            <a:r>
              <a:rPr sz="2318" spc="-23" dirty="0">
                <a:latin typeface="Arial"/>
                <a:cs typeface="Arial"/>
              </a:rPr>
              <a:t>for  </a:t>
            </a:r>
            <a:r>
              <a:rPr sz="2318" spc="5" dirty="0">
                <a:latin typeface="Arial"/>
                <a:cs typeface="Arial"/>
              </a:rPr>
              <a:t>concordant and </a:t>
            </a:r>
            <a:r>
              <a:rPr sz="2318" dirty="0">
                <a:latin typeface="Arial"/>
                <a:cs typeface="Arial"/>
              </a:rPr>
              <a:t>discordant</a:t>
            </a:r>
            <a:r>
              <a:rPr sz="2318" spc="-82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pairs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777907670"/>
      </p:ext>
    </p:extLst>
  </p:cSld>
  <p:clrMapOvr>
    <a:masterClrMapping/>
  </p:clrMapOvr>
  <p:transition>
    <p:cut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755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56358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4538201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74410"/>
            <a:ext cx="7239000" cy="5178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lnSpc>
                <a:spcPts val="2718"/>
              </a:lnSpc>
            </a:pPr>
            <a:r>
              <a:rPr sz="2318" spc="5" dirty="0">
                <a:latin typeface="Arial"/>
                <a:cs typeface="Arial"/>
              </a:rPr>
              <a:t>Let us </a:t>
            </a:r>
            <a:r>
              <a:rPr sz="2318" spc="9" dirty="0">
                <a:latin typeface="Arial"/>
                <a:cs typeface="Arial"/>
              </a:rPr>
              <a:t>mark </a:t>
            </a:r>
            <a:r>
              <a:rPr sz="2318" dirty="0">
                <a:latin typeface="Arial"/>
                <a:cs typeface="Arial"/>
              </a:rPr>
              <a:t>with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227" i="1" spc="150" dirty="0">
                <a:latin typeface="Georgia"/>
                <a:cs typeface="Georgia"/>
              </a:rPr>
              <a:t>C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concordant </a:t>
            </a:r>
            <a:r>
              <a:rPr sz="2318" dirty="0">
                <a:latin typeface="Arial"/>
                <a:cs typeface="Arial"/>
              </a:rPr>
              <a:t>pairs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with </a:t>
            </a:r>
            <a:r>
              <a:rPr sz="2318" spc="5" dirty="0">
                <a:latin typeface="Arial"/>
                <a:cs typeface="Arial"/>
              </a:rPr>
              <a:t>a</a:t>
            </a:r>
            <a:r>
              <a:rPr sz="2318" spc="55" dirty="0">
                <a:latin typeface="Arial"/>
                <a:cs typeface="Arial"/>
              </a:rPr>
              <a:t> </a:t>
            </a:r>
            <a:r>
              <a:rPr sz="2227" i="1" spc="164" dirty="0">
                <a:latin typeface="Georgia"/>
                <a:cs typeface="Georgia"/>
              </a:rPr>
              <a:t>D</a:t>
            </a:r>
            <a:endParaRPr sz="2227" dirty="0">
              <a:latin typeface="Georgia"/>
              <a:cs typeface="Georgia"/>
            </a:endParaRPr>
          </a:p>
          <a:p>
            <a:pPr marL="11546">
              <a:lnSpc>
                <a:spcPts val="2718"/>
              </a:lnSpc>
            </a:pPr>
            <a:r>
              <a:rPr sz="2318" dirty="0">
                <a:latin typeface="Arial"/>
                <a:cs typeface="Arial"/>
              </a:rPr>
              <a:t>the discordant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pairs</a:t>
            </a:r>
          </a:p>
          <a:p>
            <a:pPr marL="11546">
              <a:spcBef>
                <a:spcPts val="1014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ranking </a:t>
            </a:r>
            <a:r>
              <a:rPr sz="2227" i="1" spc="177" dirty="0">
                <a:latin typeface="Lucida Sans Unicode"/>
                <a:cs typeface="Lucida Sans Unicode"/>
              </a:rPr>
              <a:t>R</a:t>
            </a:r>
            <a:r>
              <a:rPr sz="2523" spc="265" baseline="-10510" dirty="0">
                <a:latin typeface="Tahoma"/>
                <a:cs typeface="Tahoma"/>
              </a:rPr>
              <a:t>1</a:t>
            </a:r>
            <a:r>
              <a:rPr sz="2318" spc="177" dirty="0">
                <a:latin typeface="Arial"/>
                <a:cs typeface="Arial"/>
              </a:rPr>
              <a:t>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-214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have</a:t>
            </a:r>
            <a:endParaRPr sz="2318" dirty="0">
              <a:latin typeface="Arial"/>
              <a:cs typeface="Arial"/>
            </a:endParaRPr>
          </a:p>
          <a:p>
            <a:pPr marL="524746" algn="ctr">
              <a:spcBef>
                <a:spcPts val="1282"/>
              </a:spcBef>
            </a:pPr>
            <a:r>
              <a:rPr sz="1864" i="1" spc="14" dirty="0">
                <a:latin typeface="Arial"/>
                <a:cs typeface="Arial"/>
              </a:rPr>
              <a:t>C,</a:t>
            </a:r>
            <a:r>
              <a:rPr sz="1864" i="1" spc="-227" dirty="0">
                <a:latin typeface="Arial"/>
                <a:cs typeface="Arial"/>
              </a:rPr>
              <a:t> </a:t>
            </a:r>
            <a:r>
              <a:rPr sz="1864" i="1" spc="136" dirty="0">
                <a:latin typeface="Arial"/>
                <a:cs typeface="Arial"/>
              </a:rPr>
              <a:t>D,</a:t>
            </a:r>
            <a:r>
              <a:rPr sz="1864" i="1" spc="-227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r>
              <a:rPr sz="1864" i="1" spc="-227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endParaRPr sz="1864" dirty="0">
              <a:latin typeface="Arial"/>
              <a:cs typeface="Arial"/>
            </a:endParaRPr>
          </a:p>
          <a:p>
            <a:pPr marL="3323969" marR="3072853">
              <a:lnSpc>
                <a:spcPts val="3227"/>
              </a:lnSpc>
              <a:spcBef>
                <a:spcPts val="264"/>
              </a:spcBef>
            </a:pPr>
            <a:r>
              <a:rPr sz="1864" i="1" spc="136" dirty="0">
                <a:latin typeface="Arial"/>
                <a:cs typeface="Arial"/>
              </a:rPr>
              <a:t>D,</a:t>
            </a:r>
            <a:r>
              <a:rPr sz="1864" i="1" spc="-241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r>
              <a:rPr sz="1864" i="1" spc="-241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  C,</a:t>
            </a:r>
            <a:r>
              <a:rPr sz="1864" i="1" spc="-282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endParaRPr sz="1864" dirty="0">
              <a:latin typeface="Arial"/>
              <a:cs typeface="Arial"/>
            </a:endParaRPr>
          </a:p>
          <a:p>
            <a:pPr marR="385622" algn="ctr">
              <a:spcBef>
                <a:spcPts val="709"/>
              </a:spcBef>
            </a:pPr>
            <a:r>
              <a:rPr sz="1864" i="1" spc="208" dirty="0">
                <a:latin typeface="Arial"/>
                <a:cs typeface="Arial"/>
              </a:rPr>
              <a:t>D</a:t>
            </a:r>
            <a:endParaRPr sz="1864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1727" dirty="0">
              <a:latin typeface="Times New Roman"/>
              <a:cs typeface="Times New Roman"/>
            </a:endParaRPr>
          </a:p>
          <a:p>
            <a:pPr marL="11546"/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ranking </a:t>
            </a:r>
            <a:r>
              <a:rPr sz="2227" i="1" spc="177" dirty="0">
                <a:latin typeface="Lucida Sans Unicode"/>
                <a:cs typeface="Lucida Sans Unicode"/>
              </a:rPr>
              <a:t>R</a:t>
            </a:r>
            <a:r>
              <a:rPr sz="2523" spc="265" baseline="-10510" dirty="0">
                <a:latin typeface="Tahoma"/>
                <a:cs typeface="Tahoma"/>
              </a:rPr>
              <a:t>2</a:t>
            </a:r>
            <a:r>
              <a:rPr sz="2318" spc="177" dirty="0">
                <a:latin typeface="Arial"/>
                <a:cs typeface="Arial"/>
              </a:rPr>
              <a:t>, </a:t>
            </a:r>
            <a:r>
              <a:rPr sz="2318" spc="-9" dirty="0">
                <a:latin typeface="Arial"/>
                <a:cs typeface="Arial"/>
              </a:rPr>
              <a:t>we</a:t>
            </a:r>
            <a:r>
              <a:rPr sz="2318" spc="-214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have</a:t>
            </a:r>
            <a:endParaRPr sz="2318" dirty="0">
              <a:latin typeface="Arial"/>
              <a:cs typeface="Arial"/>
            </a:endParaRPr>
          </a:p>
          <a:p>
            <a:pPr marL="524746" algn="ctr">
              <a:spcBef>
                <a:spcPts val="1282"/>
              </a:spcBef>
            </a:pPr>
            <a:r>
              <a:rPr sz="1864" i="1" spc="136" dirty="0">
                <a:latin typeface="Arial"/>
                <a:cs typeface="Arial"/>
              </a:rPr>
              <a:t>D,</a:t>
            </a:r>
            <a:r>
              <a:rPr sz="1864" i="1" spc="-227" dirty="0">
                <a:latin typeface="Arial"/>
                <a:cs typeface="Arial"/>
              </a:rPr>
              <a:t> </a:t>
            </a:r>
            <a:r>
              <a:rPr sz="1864" i="1" spc="136" dirty="0">
                <a:latin typeface="Arial"/>
                <a:cs typeface="Arial"/>
              </a:rPr>
              <a:t>D,</a:t>
            </a:r>
            <a:r>
              <a:rPr sz="1864" i="1" spc="-227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r>
              <a:rPr sz="1864" i="1" spc="-227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endParaRPr sz="1864" dirty="0">
              <a:latin typeface="Arial"/>
              <a:cs typeface="Arial"/>
            </a:endParaRPr>
          </a:p>
          <a:p>
            <a:pPr marL="3308960" marR="3118458">
              <a:lnSpc>
                <a:spcPts val="3227"/>
              </a:lnSpc>
              <a:spcBef>
                <a:spcPts val="264"/>
              </a:spcBef>
            </a:pPr>
            <a:r>
              <a:rPr sz="1864" i="1" spc="14" dirty="0">
                <a:latin typeface="Arial"/>
                <a:cs typeface="Arial"/>
              </a:rPr>
              <a:t>C,</a:t>
            </a:r>
            <a:r>
              <a:rPr sz="1864" i="1" spc="-236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r>
              <a:rPr sz="1864" i="1" spc="-236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  C,</a:t>
            </a:r>
            <a:r>
              <a:rPr sz="1864" i="1" spc="-282" dirty="0">
                <a:latin typeface="Arial"/>
                <a:cs typeface="Arial"/>
              </a:rPr>
              <a:t> </a:t>
            </a:r>
            <a:r>
              <a:rPr sz="1864" i="1" spc="14" dirty="0">
                <a:latin typeface="Arial"/>
                <a:cs typeface="Arial"/>
              </a:rPr>
              <a:t>C,</a:t>
            </a:r>
            <a:endParaRPr sz="1864" dirty="0">
              <a:latin typeface="Arial"/>
              <a:cs typeface="Arial"/>
            </a:endParaRPr>
          </a:p>
          <a:p>
            <a:pPr marR="416795" algn="ctr">
              <a:spcBef>
                <a:spcPts val="709"/>
              </a:spcBef>
            </a:pPr>
            <a:r>
              <a:rPr sz="1864" i="1" spc="208" dirty="0">
                <a:latin typeface="Arial"/>
                <a:cs typeface="Arial"/>
              </a:rPr>
              <a:t>D</a:t>
            </a:r>
            <a:endParaRPr sz="1864" dirty="0">
              <a:latin typeface="Arial"/>
              <a:cs typeface="Arial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45769602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Reference</a:t>
            </a:r>
            <a:r>
              <a:rPr spc="-100" dirty="0"/>
              <a:t> </a:t>
            </a:r>
            <a:r>
              <a:rPr spc="14" dirty="0"/>
              <a:t>Collections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3636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57244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3118169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51718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91757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24399" y="46908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824399" y="553177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1189874" y="1389123"/>
            <a:ext cx="7217641" cy="4478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91079">
              <a:lnSpc>
                <a:spcPct val="95500"/>
              </a:lnSpc>
            </a:pPr>
            <a:r>
              <a:rPr sz="2318" spc="-5" dirty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collections, which are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based on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the  </a:t>
            </a:r>
            <a:r>
              <a:rPr sz="2318" spc="-5" dirty="0">
                <a:latin typeface="Arial" panose="020B0604020202020204" pitchFamily="34" charset="0"/>
                <a:cs typeface="Arial" panose="020B0604020202020204" pitchFamily="34" charset="0"/>
              </a:rPr>
              <a:t>foundations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established </a:t>
            </a:r>
            <a:r>
              <a:rPr sz="2318" spc="-18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the Cranfield </a:t>
            </a:r>
            <a:r>
              <a:rPr sz="2318" spc="-5" dirty="0">
                <a:latin typeface="Arial" panose="020B0604020202020204" pitchFamily="34" charset="0"/>
                <a:cs typeface="Arial" panose="020B0604020202020204" pitchFamily="34" charset="0"/>
              </a:rPr>
              <a:t>experiments, 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constitute the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most used </a:t>
            </a:r>
            <a:r>
              <a:rPr sz="2318" spc="-9" dirty="0">
                <a:latin typeface="Arial" panose="020B0604020202020204" pitchFamily="34" charset="0"/>
                <a:cs typeface="Arial" panose="020B0604020202020204" pitchFamily="34" charset="0"/>
              </a:rPr>
              <a:t>evaluation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318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</a:p>
          <a:p>
            <a:pPr marL="11546">
              <a:spcBef>
                <a:spcPts val="850"/>
              </a:spcBef>
            </a:pP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318" spc="-5" dirty="0">
                <a:latin typeface="Arial" panose="020B0604020202020204" pitchFamily="34" charset="0"/>
                <a:cs typeface="Arial" panose="020B0604020202020204" pitchFamily="34" charset="0"/>
              </a:rPr>
              <a:t>reference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collection is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composed</a:t>
            </a:r>
            <a:r>
              <a:rPr sz="2318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of:</a:t>
            </a:r>
          </a:p>
          <a:p>
            <a:pPr marL="406404">
              <a:spcBef>
                <a:spcPts val="1436"/>
              </a:spcBef>
            </a:pPr>
            <a:r>
              <a:rPr sz="1864" spc="9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set</a:t>
            </a:r>
            <a:r>
              <a:rPr lang="en-US" sz="1864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64" i="1" spc="5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864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of pre-selected</a:t>
            </a:r>
            <a:r>
              <a:rPr sz="1864" spc="-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endParaRPr sz="186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4">
              <a:spcBef>
                <a:spcPts val="904"/>
              </a:spcBef>
            </a:pPr>
            <a:r>
              <a:rPr sz="1864" spc="9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sz="1864" i="1" spc="305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1864" dirty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need descriptions used </a:t>
            </a:r>
            <a:r>
              <a:rPr sz="1864" spc="-14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864" spc="-1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testing</a:t>
            </a:r>
            <a:endParaRPr sz="186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4">
              <a:spcBef>
                <a:spcPts val="914"/>
              </a:spcBef>
            </a:pPr>
            <a:r>
              <a:rPr sz="1864" spc="9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864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set of</a:t>
            </a:r>
            <a:r>
              <a:rPr sz="1864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-9" dirty="0">
                <a:latin typeface="Arial" panose="020B0604020202020204" pitchFamily="34" charset="0"/>
                <a:cs typeface="Arial" panose="020B0604020202020204" pitchFamily="34" charset="0"/>
              </a:rPr>
              <a:t>relevance</a:t>
            </a:r>
            <a:r>
              <a:rPr sz="1864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judgements</a:t>
            </a:r>
            <a:r>
              <a:rPr sz="1864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sz="1864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 each</a:t>
            </a:r>
            <a:r>
              <a:rPr sz="1864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pair</a:t>
            </a:r>
            <a:r>
              <a:rPr sz="1864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9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sz="1864" i="1" spc="9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77" i="1" spc="136" baseline="-11494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864" i="1" spc="9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864" i="1" spc="-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i="1" spc="136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977" i="1" spc="205" baseline="-11494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sz="1977" i="1" spc="-306" baseline="-1149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-95" dirty="0"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endParaRPr sz="1864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6404">
              <a:spcBef>
                <a:spcPts val="423"/>
              </a:spcBef>
            </a:pPr>
            <a:r>
              <a:rPr sz="1864" i="1" spc="23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977" i="1" spc="347" baseline="-11494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sz="1864" spc="-231" dirty="0">
                <a:latin typeface="Arial" panose="020B0604020202020204" pitchFamily="34" charset="0"/>
                <a:cs typeface="Arial" panose="020B0604020202020204" pitchFamily="34" charset="0"/>
              </a:rPr>
              <a:t>∈ </a:t>
            </a:r>
            <a:r>
              <a:rPr lang="en-US" sz="1864" spc="-23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i="1" spc="486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864" spc="486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spc="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864" i="1" spc="136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977" i="1" spc="205" baseline="-11494" dirty="0">
                <a:latin typeface="Arial" panose="020B0604020202020204" pitchFamily="34" charset="0"/>
                <a:cs typeface="Arial" panose="020B0604020202020204" pitchFamily="34" charset="0"/>
              </a:rPr>
              <a:t>j </a:t>
            </a:r>
            <a:r>
              <a:rPr sz="1864" spc="-231" dirty="0">
                <a:latin typeface="Arial" panose="020B0604020202020204" pitchFamily="34" charset="0"/>
                <a:cs typeface="Arial" panose="020B0604020202020204" pitchFamily="34" charset="0"/>
              </a:rPr>
              <a:t>∈</a:t>
            </a:r>
            <a:r>
              <a:rPr sz="1864" spc="-20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64" i="1" spc="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sz="1864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lnSpc>
                <a:spcPts val="2718"/>
              </a:lnSpc>
              <a:spcBef>
                <a:spcPts val="1268"/>
              </a:spcBef>
            </a:pP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318" spc="-9" dirty="0">
                <a:latin typeface="Arial" panose="020B0604020202020204" pitchFamily="34" charset="0"/>
                <a:cs typeface="Arial" panose="020B0604020202020204" pitchFamily="34" charset="0"/>
              </a:rPr>
              <a:t>relevance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judgement has a </a:t>
            </a:r>
            <a:r>
              <a:rPr sz="2318" spc="-9" dirty="0"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of 0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318" spc="-8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endParaRPr sz="231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46">
              <a:lnSpc>
                <a:spcPts val="2718"/>
              </a:lnSpc>
            </a:pPr>
            <a:r>
              <a:rPr sz="2227" i="1" spc="5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2523" i="1" spc="75" baseline="-12012" dirty="0">
                <a:latin typeface="Arial" panose="020B0604020202020204" pitchFamily="34" charset="0"/>
                <a:cs typeface="Arial" panose="020B0604020202020204" pitchFamily="34" charset="0"/>
              </a:rPr>
              <a:t>j 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318" spc="-9" dirty="0">
                <a:latin typeface="Arial" panose="020B0604020202020204" pitchFamily="34" charset="0"/>
                <a:cs typeface="Arial" panose="020B0604020202020204" pitchFamily="34" charset="0"/>
              </a:rPr>
              <a:t>non-relevant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sz="2227" i="1" spc="77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523" i="1" spc="115" baseline="-1051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2318" spc="77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and 1</a:t>
            </a:r>
            <a:r>
              <a:rPr sz="2318" spc="-36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</a:p>
          <a:p>
            <a:pPr marL="11546">
              <a:spcBef>
                <a:spcPts val="1186"/>
              </a:spcBef>
            </a:pP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judgements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produced </a:t>
            </a:r>
            <a:r>
              <a:rPr sz="2318" spc="-18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sz="2318" spc="5" dirty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sz="2318" spc="-32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318" dirty="0">
                <a:latin typeface="Arial" panose="020B0604020202020204" pitchFamily="34" charset="0"/>
                <a:cs typeface="Arial" panose="020B0604020202020204" pitchFamily="34" charset="0"/>
              </a:rPr>
              <a:t>specialists</a:t>
            </a:r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526693780"/>
      </p:ext>
    </p:extLst>
  </p:cSld>
  <p:clrMapOvr>
    <a:masterClrMapping/>
  </p:clrMapOvr>
  <p:transition>
    <p:cut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437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3871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3812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426286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3" y="1374086"/>
            <a:ext cx="7090064" cy="3303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14301">
              <a:lnSpc>
                <a:spcPts val="2673"/>
              </a:lnSpc>
            </a:pPr>
            <a:r>
              <a:rPr sz="2318" dirty="0">
                <a:latin typeface="Arial"/>
                <a:cs typeface="Arial"/>
              </a:rPr>
              <a:t>That </a:t>
            </a:r>
            <a:r>
              <a:rPr sz="2318" spc="-9" dirty="0">
                <a:latin typeface="Arial"/>
                <a:cs typeface="Arial"/>
              </a:rPr>
              <a:t>is,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total </a:t>
            </a:r>
            <a:r>
              <a:rPr sz="2318" spc="5" dirty="0">
                <a:latin typeface="Arial"/>
                <a:cs typeface="Arial"/>
              </a:rPr>
              <a:t>of 20, </a:t>
            </a:r>
            <a:r>
              <a:rPr sz="2318" spc="-9" dirty="0">
                <a:latin typeface="Arial"/>
                <a:cs typeface="Arial"/>
              </a:rPr>
              <a:t>i.e., </a:t>
            </a:r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spc="341" dirty="0">
                <a:latin typeface="Garamond"/>
                <a:cs typeface="Garamond"/>
              </a:rPr>
              <a:t>(</a:t>
            </a:r>
            <a:r>
              <a:rPr sz="2227" i="1" spc="341" dirty="0">
                <a:latin typeface="Georgia"/>
                <a:cs typeface="Georgia"/>
              </a:rPr>
              <a:t>K </a:t>
            </a:r>
            <a:r>
              <a:rPr sz="2227" spc="-18" dirty="0">
                <a:latin typeface="Lucida Sans Unicode"/>
                <a:cs typeface="Lucida Sans Unicode"/>
              </a:rPr>
              <a:t>− </a:t>
            </a:r>
            <a:r>
              <a:rPr sz="2227" spc="86" dirty="0">
                <a:latin typeface="Garamond"/>
                <a:cs typeface="Garamond"/>
              </a:rPr>
              <a:t>1)</a:t>
            </a:r>
            <a:r>
              <a:rPr sz="2318" spc="86" dirty="0">
                <a:latin typeface="Arial"/>
                <a:cs typeface="Arial"/>
              </a:rPr>
              <a:t>,</a:t>
            </a:r>
            <a:r>
              <a:rPr sz="2318" spc="-377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ordered pairs are  </a:t>
            </a:r>
            <a:r>
              <a:rPr sz="2318" spc="5" dirty="0">
                <a:latin typeface="Arial"/>
                <a:cs typeface="Arial"/>
              </a:rPr>
              <a:t>produced </a:t>
            </a:r>
            <a:r>
              <a:rPr sz="2318" dirty="0">
                <a:latin typeface="Arial"/>
                <a:cs typeface="Arial"/>
              </a:rPr>
              <a:t>jointly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9" dirty="0">
                <a:latin typeface="Arial"/>
                <a:cs typeface="Arial"/>
              </a:rPr>
              <a:t>two</a:t>
            </a:r>
            <a:r>
              <a:rPr sz="2318" spc="-18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rankings</a:t>
            </a:r>
          </a:p>
          <a:p>
            <a:pPr marL="11546" marR="4618">
              <a:lnSpc>
                <a:spcPts val="2664"/>
              </a:lnSpc>
              <a:spcBef>
                <a:spcPts val="1150"/>
              </a:spcBef>
            </a:pPr>
            <a:r>
              <a:rPr sz="2318" spc="5" dirty="0">
                <a:latin typeface="Arial"/>
                <a:cs typeface="Arial"/>
              </a:rPr>
              <a:t>Among </a:t>
            </a:r>
            <a:r>
              <a:rPr sz="2318" spc="-5" dirty="0">
                <a:latin typeface="Arial"/>
                <a:cs typeface="Arial"/>
              </a:rPr>
              <a:t>these, </a:t>
            </a:r>
            <a:r>
              <a:rPr sz="2318" spc="5" dirty="0">
                <a:latin typeface="Arial"/>
                <a:cs typeface="Arial"/>
              </a:rPr>
              <a:t>14 </a:t>
            </a:r>
            <a:r>
              <a:rPr sz="2318" dirty="0">
                <a:latin typeface="Arial"/>
                <a:cs typeface="Arial"/>
              </a:rPr>
              <a:t>pairs are </a:t>
            </a:r>
            <a:r>
              <a:rPr sz="2318" spc="5" dirty="0">
                <a:latin typeface="Arial"/>
                <a:cs typeface="Arial"/>
              </a:rPr>
              <a:t>concordant and 6 </a:t>
            </a:r>
            <a:r>
              <a:rPr sz="2318" dirty="0">
                <a:latin typeface="Arial"/>
                <a:cs typeface="Arial"/>
              </a:rPr>
              <a:t>pairs are  discordant</a:t>
            </a:r>
          </a:p>
          <a:p>
            <a:pPr marL="11546">
              <a:spcBef>
                <a:spcPts val="782"/>
              </a:spcBef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-14" dirty="0">
                <a:latin typeface="Arial"/>
                <a:cs typeface="Arial"/>
              </a:rPr>
              <a:t>Kendall </a:t>
            </a:r>
            <a:r>
              <a:rPr sz="2318" spc="-91" dirty="0">
                <a:latin typeface="Arial"/>
                <a:cs typeface="Arial"/>
              </a:rPr>
              <a:t>Tau </a:t>
            </a:r>
            <a:r>
              <a:rPr sz="2318" dirty="0">
                <a:latin typeface="Arial"/>
                <a:cs typeface="Arial"/>
              </a:rPr>
              <a:t>coefficient is </a:t>
            </a:r>
            <a:r>
              <a:rPr sz="2318" spc="5" dirty="0">
                <a:latin typeface="Arial"/>
                <a:cs typeface="Arial"/>
              </a:rPr>
              <a:t>defined</a:t>
            </a:r>
            <a:r>
              <a:rPr sz="2318" spc="9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as</a:t>
            </a:r>
            <a:endParaRPr sz="2318" dirty="0">
              <a:latin typeface="Arial"/>
              <a:cs typeface="Arial"/>
            </a:endParaRPr>
          </a:p>
          <a:p>
            <a:pPr marL="1138970">
              <a:spcBef>
                <a:spcPts val="2032"/>
              </a:spcBef>
            </a:pPr>
            <a:r>
              <a:rPr sz="2227" i="1" spc="-45" dirty="0">
                <a:latin typeface="Georgia"/>
                <a:cs typeface="Georgia"/>
              </a:rPr>
              <a:t>τ</a:t>
            </a:r>
            <a:r>
              <a:rPr sz="2227" i="1" spc="-291" dirty="0">
                <a:latin typeface="Georgia"/>
                <a:cs typeface="Georgia"/>
              </a:rPr>
              <a:t> </a:t>
            </a:r>
            <a:r>
              <a:rPr sz="2227" spc="185" dirty="0">
                <a:latin typeface="Garamond"/>
                <a:cs typeface="Garamond"/>
              </a:rPr>
              <a:t>(</a:t>
            </a:r>
            <a:r>
              <a:rPr sz="2227" i="1" spc="185" dirty="0">
                <a:latin typeface="Lucida Sans Unicode"/>
                <a:cs typeface="Lucida Sans Unicode"/>
              </a:rPr>
              <a:t>R</a:t>
            </a:r>
            <a:r>
              <a:rPr sz="2523" spc="279" baseline="-10510" dirty="0">
                <a:latin typeface="Tahoma"/>
                <a:cs typeface="Tahoma"/>
              </a:rPr>
              <a:t>1</a:t>
            </a:r>
            <a:r>
              <a:rPr sz="2227" i="1" spc="185" dirty="0">
                <a:latin typeface="Georgia"/>
                <a:cs typeface="Georgia"/>
              </a:rPr>
              <a:t>,</a:t>
            </a:r>
            <a:r>
              <a:rPr sz="2227" i="1" spc="-177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64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64" dirty="0">
                <a:latin typeface="Garamond"/>
                <a:cs typeface="Garamond"/>
              </a:rPr>
              <a:t> </a:t>
            </a:r>
            <a:r>
              <a:rPr sz="2227" i="1" spc="64" dirty="0">
                <a:latin typeface="Georgia"/>
                <a:cs typeface="Georgia"/>
              </a:rPr>
              <a:t>P</a:t>
            </a:r>
            <a:r>
              <a:rPr sz="2227" i="1" spc="-241" dirty="0">
                <a:latin typeface="Georgia"/>
                <a:cs typeface="Georgia"/>
              </a:rPr>
              <a:t> </a:t>
            </a:r>
            <a:r>
              <a:rPr sz="2227" spc="218" dirty="0">
                <a:latin typeface="Garamond"/>
                <a:cs typeface="Garamond"/>
              </a:rPr>
              <a:t>(</a:t>
            </a:r>
            <a:r>
              <a:rPr sz="2227" i="1" spc="218" dirty="0">
                <a:latin typeface="Lucida Sans Unicode"/>
                <a:cs typeface="Lucida Sans Unicode"/>
              </a:rPr>
              <a:t>R</a:t>
            </a:r>
            <a:r>
              <a:rPr sz="2523" spc="326" baseline="-10510" dirty="0">
                <a:latin typeface="Tahoma"/>
                <a:cs typeface="Tahoma"/>
              </a:rPr>
              <a:t>1</a:t>
            </a:r>
            <a:r>
              <a:rPr sz="2523" spc="279" baseline="-10510" dirty="0">
                <a:latin typeface="Tahoma"/>
                <a:cs typeface="Tahoma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64" dirty="0">
                <a:latin typeface="Garamond"/>
                <a:cs typeface="Garamond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-59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218" dirty="0">
                <a:latin typeface="Lucida Sans Unicode"/>
                <a:cs typeface="Lucida Sans Unicode"/>
              </a:rPr>
              <a:t> </a:t>
            </a:r>
            <a:r>
              <a:rPr sz="2227" i="1" spc="64" dirty="0">
                <a:latin typeface="Georgia"/>
                <a:cs typeface="Georgia"/>
              </a:rPr>
              <a:t>P</a:t>
            </a:r>
            <a:r>
              <a:rPr sz="2227" i="1" spc="-241" dirty="0">
                <a:latin typeface="Georgia"/>
                <a:cs typeface="Georgia"/>
              </a:rPr>
              <a:t> </a:t>
            </a:r>
            <a:r>
              <a:rPr sz="2227" spc="218" dirty="0">
                <a:latin typeface="Garamond"/>
                <a:cs typeface="Garamond"/>
              </a:rPr>
              <a:t>(</a:t>
            </a:r>
            <a:r>
              <a:rPr sz="2227" i="1" spc="218" dirty="0">
                <a:latin typeface="Lucida Sans Unicode"/>
                <a:cs typeface="Lucida Sans Unicode"/>
              </a:rPr>
              <a:t>R</a:t>
            </a:r>
            <a:r>
              <a:rPr sz="2523" spc="326" baseline="-10510" dirty="0">
                <a:latin typeface="Tahoma"/>
                <a:cs typeface="Tahoma"/>
              </a:rPr>
              <a:t>1</a:t>
            </a:r>
            <a:r>
              <a:rPr sz="2523" spc="279" baseline="-10510" dirty="0">
                <a:latin typeface="Tahoma"/>
                <a:cs typeface="Tahoma"/>
              </a:rPr>
              <a:t> </a:t>
            </a:r>
            <a:r>
              <a:rPr lang="en-US" sz="3600" spc="293" baseline="-10510" dirty="0">
                <a:latin typeface="Tahoma"/>
                <a:cs typeface="Tahoma"/>
              </a:rPr>
              <a:t>≠</a:t>
            </a:r>
            <a:r>
              <a:rPr sz="2227" spc="64" dirty="0">
                <a:latin typeface="Garamond"/>
                <a:cs typeface="Garamond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endParaRPr sz="2227" dirty="0">
              <a:latin typeface="Garamond"/>
              <a:cs typeface="Garamond"/>
            </a:endParaRPr>
          </a:p>
          <a:p>
            <a:pPr marL="11546">
              <a:spcBef>
                <a:spcPts val="2155"/>
              </a:spcBef>
            </a:pPr>
            <a:r>
              <a:rPr sz="2318" dirty="0">
                <a:latin typeface="Arial"/>
                <a:cs typeface="Arial"/>
              </a:rPr>
              <a:t>In </a:t>
            </a:r>
            <a:r>
              <a:rPr sz="2318" spc="5" dirty="0">
                <a:latin typeface="Arial"/>
                <a:cs typeface="Arial"/>
              </a:rPr>
              <a:t>our</a:t>
            </a:r>
            <a:r>
              <a:rPr sz="2318" spc="-86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example</a:t>
            </a:r>
            <a:endParaRPr sz="2318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66423" y="5243430"/>
            <a:ext cx="1705841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1475524" algn="l"/>
              </a:tabLst>
            </a:pPr>
            <a:r>
              <a:rPr sz="2227" i="1" spc="-45" dirty="0">
                <a:latin typeface="Georgia"/>
                <a:cs typeface="Georgia"/>
              </a:rPr>
              <a:t>τ</a:t>
            </a:r>
            <a:r>
              <a:rPr sz="2227" i="1" spc="-286" dirty="0">
                <a:latin typeface="Georgia"/>
                <a:cs typeface="Georgia"/>
              </a:rPr>
              <a:t> </a:t>
            </a:r>
            <a:r>
              <a:rPr sz="2227" spc="208" dirty="0">
                <a:latin typeface="Garamond"/>
                <a:cs typeface="Garamond"/>
              </a:rPr>
              <a:t>(</a:t>
            </a:r>
            <a:r>
              <a:rPr sz="2227" i="1" spc="495" dirty="0">
                <a:latin typeface="Lucida Sans Unicode"/>
                <a:cs typeface="Lucida Sans Unicode"/>
              </a:rPr>
              <a:t>R</a:t>
            </a:r>
            <a:r>
              <a:rPr sz="2523" spc="34" baseline="-10510" dirty="0">
                <a:latin typeface="Tahoma"/>
                <a:cs typeface="Tahoma"/>
              </a:rPr>
              <a:t>1</a:t>
            </a:r>
            <a:r>
              <a:rPr sz="2227" i="1" spc="9" dirty="0">
                <a:latin typeface="Georgia"/>
                <a:cs typeface="Georgia"/>
              </a:rPr>
              <a:t>,</a:t>
            </a:r>
            <a:r>
              <a:rPr sz="2227" i="1" spc="-173" dirty="0">
                <a:latin typeface="Georgia"/>
                <a:cs typeface="Georgia"/>
              </a:rPr>
              <a:t> </a:t>
            </a:r>
            <a:r>
              <a:rPr sz="2227" i="1" spc="495" dirty="0">
                <a:latin typeface="Lucida Sans Unicode"/>
                <a:cs typeface="Lucida Sans Unicode"/>
              </a:rPr>
              <a:t>R</a:t>
            </a:r>
            <a:r>
              <a:rPr sz="2523" spc="68" baseline="-10510" dirty="0">
                <a:latin typeface="Tahoma"/>
                <a:cs typeface="Tahoma"/>
              </a:rPr>
              <a:t>2</a:t>
            </a:r>
            <a:r>
              <a:rPr sz="2227" spc="208" dirty="0">
                <a:latin typeface="Garamond"/>
                <a:cs typeface="Garamond"/>
              </a:rPr>
              <a:t>)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231" dirty="0">
                <a:latin typeface="Garamond"/>
                <a:cs typeface="Garamond"/>
              </a:rPr>
              <a:t>=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28550" y="5453695"/>
            <a:ext cx="281709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 txBox="1"/>
          <p:nvPr/>
        </p:nvSpPr>
        <p:spPr>
          <a:xfrm>
            <a:off x="5317144" y="5049467"/>
            <a:ext cx="920173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767780" algn="l"/>
              </a:tabLst>
            </a:pPr>
            <a:r>
              <a:rPr sz="2227" spc="55" dirty="0">
                <a:latin typeface="Garamond"/>
                <a:cs typeface="Garamond"/>
              </a:rPr>
              <a:t>1</a:t>
            </a:r>
            <a:r>
              <a:rPr sz="2227" spc="59" dirty="0">
                <a:latin typeface="Garamond"/>
                <a:cs typeface="Garamond"/>
              </a:rPr>
              <a:t>4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59" dirty="0">
                <a:latin typeface="Garamond"/>
                <a:cs typeface="Garamond"/>
              </a:rPr>
              <a:t>6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15736" y="5453695"/>
            <a:ext cx="281709" cy="0"/>
          </a:xfrm>
          <a:custGeom>
            <a:avLst/>
            <a:gdLst/>
            <a:ahLst/>
            <a:cxnLst/>
            <a:rect l="l" t="t" r="r" b="b"/>
            <a:pathLst>
              <a:path w="309879">
                <a:moveTo>
                  <a:pt x="0" y="0"/>
                </a:moveTo>
                <a:lnTo>
                  <a:pt x="309372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 txBox="1"/>
          <p:nvPr/>
        </p:nvSpPr>
        <p:spPr>
          <a:xfrm>
            <a:off x="5317144" y="5243430"/>
            <a:ext cx="99060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105"/>
              </a:lnSpc>
            </a:pPr>
            <a:r>
              <a:rPr sz="2227" spc="-18" dirty="0">
                <a:latin typeface="Lucida Sans Unicode"/>
                <a:cs typeface="Lucida Sans Unicode"/>
              </a:rPr>
              <a:t>−</a:t>
            </a:r>
            <a:endParaRPr sz="2227">
              <a:latin typeface="Lucida Sans Unicode"/>
              <a:cs typeface="Lucida Sans Unicode"/>
            </a:endParaRPr>
          </a:p>
          <a:p>
            <a:pPr algn="ctr">
              <a:lnSpc>
                <a:spcPts val="2105"/>
              </a:lnSpc>
              <a:tabLst>
                <a:tab pos="686961" algn="l"/>
              </a:tabLst>
            </a:pPr>
            <a:r>
              <a:rPr sz="2227" spc="55" dirty="0">
                <a:latin typeface="Garamond"/>
                <a:cs typeface="Garamond"/>
              </a:rPr>
              <a:t>2</a:t>
            </a:r>
            <a:r>
              <a:rPr sz="2227" spc="59" dirty="0">
                <a:latin typeface="Garamond"/>
                <a:cs typeface="Garamond"/>
              </a:rPr>
              <a:t>0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55" dirty="0">
                <a:latin typeface="Garamond"/>
                <a:cs typeface="Garamond"/>
              </a:rPr>
              <a:t>2</a:t>
            </a:r>
            <a:r>
              <a:rPr sz="2227" spc="59" dirty="0">
                <a:latin typeface="Garamond"/>
                <a:cs typeface="Garamond"/>
              </a:rPr>
              <a:t>0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30850" y="5753277"/>
            <a:ext cx="838199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468750" algn="l"/>
              </a:tabLst>
            </a:pPr>
            <a:r>
              <a:rPr sz="2227" spc="231" dirty="0">
                <a:latin typeface="Garamond"/>
                <a:cs typeface="Garamond"/>
              </a:rPr>
              <a:t>=	</a:t>
            </a:r>
            <a:r>
              <a:rPr sz="2227" spc="55" dirty="0">
                <a:latin typeface="Garamond"/>
                <a:cs typeface="Garamond"/>
              </a:rPr>
              <a:t>0</a:t>
            </a:r>
            <a:r>
              <a:rPr sz="2227" i="1" spc="5" dirty="0">
                <a:latin typeface="Georgia"/>
                <a:cs typeface="Georgia"/>
              </a:rPr>
              <a:t>.</a:t>
            </a:r>
            <a:r>
              <a:rPr sz="2227" spc="59" dirty="0">
                <a:latin typeface="Garamond"/>
                <a:cs typeface="Garamond"/>
              </a:rPr>
              <a:t>4</a:t>
            </a:r>
            <a:endParaRPr sz="2227">
              <a:latin typeface="Garamond"/>
              <a:cs typeface="Garamond"/>
            </a:endParaRPr>
          </a:p>
        </p:txBody>
      </p:sp>
      <p:sp>
        <p:nvSpPr>
          <p:cNvPr id="15" name="Zástupný symbol pro zápatí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549362817"/>
      </p:ext>
    </p:extLst>
  </p:cSld>
  <p:clrMapOvr>
    <a:masterClrMapping/>
  </p:clrMapOvr>
  <p:transition>
    <p:cut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3207420" y="5588925"/>
            <a:ext cx="3802980" cy="659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67412"/>
            <a:ext cx="230052" cy="230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11754"/>
            <a:ext cx="162664" cy="1626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310765"/>
            <a:ext cx="162664" cy="1626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059052"/>
            <a:ext cx="230052" cy="230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04267"/>
            <a:ext cx="7269595" cy="206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Let,</a:t>
            </a:r>
          </a:p>
          <a:p>
            <a:pPr marL="405827">
              <a:spcBef>
                <a:spcPts val="1423"/>
              </a:spcBef>
            </a:pPr>
            <a:r>
              <a:rPr sz="1864" spc="208" dirty="0">
                <a:latin typeface="Tahoma"/>
                <a:cs typeface="Tahoma"/>
              </a:rPr>
              <a:t>∆(</a:t>
            </a:r>
            <a:r>
              <a:rPr sz="1864" i="1" spc="208" dirty="0">
                <a:latin typeface="Lucida Sans Unicode"/>
                <a:cs typeface="Lucida Sans Unicode"/>
              </a:rPr>
              <a:t>R</a:t>
            </a:r>
            <a:r>
              <a:rPr sz="1977" spc="314" baseline="-11494" dirty="0">
                <a:latin typeface="PMingLiU"/>
                <a:cs typeface="PMingLiU"/>
              </a:rPr>
              <a:t>1</a:t>
            </a:r>
            <a:r>
              <a:rPr sz="1864" i="1" spc="208" dirty="0">
                <a:latin typeface="Arial"/>
                <a:cs typeface="Arial"/>
              </a:rPr>
              <a:t>,</a:t>
            </a:r>
            <a:r>
              <a:rPr sz="1864" i="1" spc="-273" dirty="0">
                <a:latin typeface="Arial"/>
                <a:cs typeface="Arial"/>
              </a:rPr>
              <a:t> </a:t>
            </a:r>
            <a:r>
              <a:rPr sz="1864" i="1" spc="159" dirty="0">
                <a:latin typeface="Lucida Sans Unicode"/>
                <a:cs typeface="Lucida Sans Unicode"/>
              </a:rPr>
              <a:t>R</a:t>
            </a:r>
            <a:r>
              <a:rPr sz="1977" spc="238" baseline="-11494" dirty="0">
                <a:latin typeface="PMingLiU"/>
                <a:cs typeface="PMingLiU"/>
              </a:rPr>
              <a:t>2</a:t>
            </a:r>
            <a:r>
              <a:rPr sz="1864" spc="159" dirty="0">
                <a:latin typeface="Tahoma"/>
                <a:cs typeface="Tahoma"/>
              </a:rPr>
              <a:t>)</a:t>
            </a:r>
            <a:r>
              <a:rPr sz="1864" spc="159" dirty="0">
                <a:latin typeface="Arial"/>
                <a:cs typeface="Arial"/>
              </a:rPr>
              <a:t>: </a:t>
            </a:r>
            <a:r>
              <a:rPr sz="1864" dirty="0">
                <a:latin typeface="Arial"/>
                <a:cs typeface="Arial"/>
              </a:rPr>
              <a:t>number </a:t>
            </a:r>
            <a:r>
              <a:rPr sz="1864" spc="5" dirty="0">
                <a:latin typeface="Arial"/>
                <a:cs typeface="Arial"/>
              </a:rPr>
              <a:t>of discordant document pairs </a:t>
            </a:r>
            <a:r>
              <a:rPr sz="1864" dirty="0">
                <a:latin typeface="Arial"/>
                <a:cs typeface="Arial"/>
              </a:rPr>
              <a:t>in </a:t>
            </a:r>
            <a:r>
              <a:rPr sz="1864" spc="268" dirty="0">
                <a:latin typeface="Lucida Sans Unicode"/>
                <a:cs typeface="Lucida Sans Unicode"/>
              </a:rPr>
              <a:t>R</a:t>
            </a:r>
            <a:r>
              <a:rPr sz="1977" spc="402" baseline="-11494" dirty="0">
                <a:latin typeface="PMingLiU"/>
                <a:cs typeface="PMingLiU"/>
              </a:rPr>
              <a:t>1 </a:t>
            </a:r>
            <a:r>
              <a:rPr sz="1864" spc="5" dirty="0">
                <a:latin typeface="Arial"/>
                <a:cs typeface="Arial"/>
              </a:rPr>
              <a:t>and </a:t>
            </a:r>
            <a:r>
              <a:rPr sz="1864" spc="268" dirty="0">
                <a:latin typeface="Lucida Sans Unicode"/>
                <a:cs typeface="Lucida Sans Unicode"/>
              </a:rPr>
              <a:t>R</a:t>
            </a:r>
            <a:r>
              <a:rPr sz="1977" spc="402" baseline="-11494" dirty="0">
                <a:latin typeface="PMingLiU"/>
                <a:cs typeface="PMingLiU"/>
              </a:rPr>
              <a:t>2</a:t>
            </a:r>
            <a:endParaRPr sz="1977" baseline="-11494" dirty="0">
              <a:latin typeface="PMingLiU"/>
              <a:cs typeface="PMingLiU"/>
            </a:endParaRPr>
          </a:p>
          <a:p>
            <a:pPr marL="405827">
              <a:spcBef>
                <a:spcPts val="904"/>
              </a:spcBef>
            </a:pPr>
            <a:r>
              <a:rPr sz="1864" i="1" spc="282" dirty="0">
                <a:latin typeface="Arial"/>
                <a:cs typeface="Arial"/>
              </a:rPr>
              <a:t>K</a:t>
            </a:r>
            <a:r>
              <a:rPr sz="1864" spc="282" dirty="0">
                <a:latin typeface="Tahoma"/>
                <a:cs typeface="Tahoma"/>
              </a:rPr>
              <a:t>(</a:t>
            </a:r>
            <a:r>
              <a:rPr sz="1864" i="1" spc="282" dirty="0">
                <a:latin typeface="Arial"/>
                <a:cs typeface="Arial"/>
              </a:rPr>
              <a:t>K</a:t>
            </a:r>
            <a:r>
              <a:rPr sz="1864" i="1" spc="36" dirty="0">
                <a:latin typeface="Arial"/>
                <a:cs typeface="Arial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−</a:t>
            </a:r>
            <a:r>
              <a:rPr sz="1864" spc="-177" dirty="0">
                <a:latin typeface="Lucida Sans Unicode"/>
                <a:cs typeface="Lucida Sans Unicode"/>
              </a:rPr>
              <a:t> </a:t>
            </a:r>
            <a:r>
              <a:rPr sz="1864" spc="-36" dirty="0">
                <a:latin typeface="Tahoma"/>
                <a:cs typeface="Tahoma"/>
              </a:rPr>
              <a:t>1)</a:t>
            </a:r>
            <a:r>
              <a:rPr sz="1864" spc="-159" dirty="0">
                <a:latin typeface="Tahoma"/>
                <a:cs typeface="Tahoma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−</a:t>
            </a:r>
            <a:r>
              <a:rPr sz="1864" spc="-177" dirty="0">
                <a:latin typeface="Lucida Sans Unicode"/>
                <a:cs typeface="Lucida Sans Unicode"/>
              </a:rPr>
              <a:t> </a:t>
            </a:r>
            <a:r>
              <a:rPr sz="1864" spc="208" dirty="0">
                <a:latin typeface="Tahoma"/>
                <a:cs typeface="Tahoma"/>
              </a:rPr>
              <a:t>∆(</a:t>
            </a:r>
            <a:r>
              <a:rPr sz="1864" i="1" spc="208" dirty="0">
                <a:latin typeface="Lucida Sans Unicode"/>
                <a:cs typeface="Lucida Sans Unicode"/>
              </a:rPr>
              <a:t>R</a:t>
            </a:r>
            <a:r>
              <a:rPr sz="1977" spc="314" baseline="-11494" dirty="0">
                <a:latin typeface="PMingLiU"/>
                <a:cs typeface="PMingLiU"/>
              </a:rPr>
              <a:t>1</a:t>
            </a:r>
            <a:r>
              <a:rPr sz="1864" i="1" spc="208" dirty="0">
                <a:latin typeface="Arial"/>
                <a:cs typeface="Arial"/>
              </a:rPr>
              <a:t>,</a:t>
            </a:r>
            <a:r>
              <a:rPr sz="1864" i="1" spc="-200" dirty="0">
                <a:latin typeface="Arial"/>
                <a:cs typeface="Arial"/>
              </a:rPr>
              <a:t> </a:t>
            </a:r>
            <a:r>
              <a:rPr sz="1864" i="1" spc="159" dirty="0">
                <a:latin typeface="Lucida Sans Unicode"/>
                <a:cs typeface="Lucida Sans Unicode"/>
              </a:rPr>
              <a:t>R</a:t>
            </a:r>
            <a:r>
              <a:rPr sz="1977" spc="238" baseline="-11494" dirty="0">
                <a:latin typeface="PMingLiU"/>
                <a:cs typeface="PMingLiU"/>
              </a:rPr>
              <a:t>2</a:t>
            </a:r>
            <a:r>
              <a:rPr sz="1864" spc="159" dirty="0">
                <a:latin typeface="Tahoma"/>
                <a:cs typeface="Tahoma"/>
              </a:rPr>
              <a:t>)</a:t>
            </a:r>
            <a:r>
              <a:rPr sz="1864" spc="159" dirty="0">
                <a:latin typeface="Arial"/>
                <a:cs typeface="Arial"/>
              </a:rPr>
              <a:t>:</a:t>
            </a:r>
            <a:r>
              <a:rPr sz="1864" spc="127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number </a:t>
            </a:r>
            <a:r>
              <a:rPr sz="1864" spc="5" dirty="0">
                <a:latin typeface="Arial"/>
                <a:cs typeface="Arial"/>
              </a:rPr>
              <a:t>of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concordant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document</a:t>
            </a:r>
            <a:r>
              <a:rPr sz="1864" spc="-5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pairs </a:t>
            </a:r>
            <a:r>
              <a:rPr sz="1864" dirty="0">
                <a:latin typeface="Arial"/>
                <a:cs typeface="Arial"/>
              </a:rPr>
              <a:t>in</a:t>
            </a:r>
          </a:p>
          <a:p>
            <a:pPr marL="405827">
              <a:spcBef>
                <a:spcPts val="423"/>
              </a:spcBef>
            </a:pPr>
            <a:r>
              <a:rPr sz="1864" i="1" spc="268" dirty="0">
                <a:latin typeface="Lucida Sans Unicode"/>
                <a:cs typeface="Lucida Sans Unicode"/>
              </a:rPr>
              <a:t>R</a:t>
            </a:r>
            <a:r>
              <a:rPr sz="1977" spc="402" baseline="-11494" dirty="0">
                <a:latin typeface="PMingLiU"/>
                <a:cs typeface="PMingLiU"/>
              </a:rPr>
              <a:t>1 </a:t>
            </a:r>
            <a:r>
              <a:rPr sz="1864" spc="5" dirty="0">
                <a:latin typeface="Arial"/>
                <a:cs typeface="Arial"/>
              </a:rPr>
              <a:t>and</a:t>
            </a:r>
            <a:r>
              <a:rPr sz="1864" spc="-82" dirty="0">
                <a:latin typeface="Arial"/>
                <a:cs typeface="Arial"/>
              </a:rPr>
              <a:t> </a:t>
            </a:r>
            <a:r>
              <a:rPr sz="1864" i="1" spc="268" dirty="0">
                <a:latin typeface="Lucida Sans Unicode"/>
                <a:cs typeface="Lucida Sans Unicode"/>
              </a:rPr>
              <a:t>R</a:t>
            </a:r>
            <a:r>
              <a:rPr sz="1977" spc="402" baseline="-11494" dirty="0">
                <a:latin typeface="PMingLiU"/>
                <a:cs typeface="PMingLiU"/>
              </a:rPr>
              <a:t>2</a:t>
            </a:r>
            <a:endParaRPr sz="1977" baseline="-11494" dirty="0">
              <a:latin typeface="PMingLiU"/>
              <a:cs typeface="PMingLiU"/>
            </a:endParaRPr>
          </a:p>
          <a:p>
            <a:pPr marL="11546">
              <a:spcBef>
                <a:spcPts val="1073"/>
              </a:spcBef>
            </a:pPr>
            <a:r>
              <a:rPr sz="2318" dirty="0">
                <a:latin typeface="Arial"/>
                <a:cs typeface="Arial"/>
              </a:rPr>
              <a:t>Then,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49748" y="3774995"/>
            <a:ext cx="2024495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1794182" algn="l"/>
              </a:tabLst>
            </a:pPr>
            <a:r>
              <a:rPr sz="2227" i="1" spc="64" dirty="0">
                <a:latin typeface="Georgia"/>
                <a:cs typeface="Georgia"/>
              </a:rPr>
              <a:t>P</a:t>
            </a:r>
            <a:r>
              <a:rPr sz="2227" i="1" spc="-236" dirty="0">
                <a:latin typeface="Georgia"/>
                <a:cs typeface="Georgia"/>
              </a:rPr>
              <a:t> </a:t>
            </a:r>
            <a:r>
              <a:rPr sz="2227" spc="208" dirty="0">
                <a:latin typeface="Garamond"/>
                <a:cs typeface="Garamond"/>
              </a:rPr>
              <a:t>(</a:t>
            </a:r>
            <a:r>
              <a:rPr sz="2227" i="1" spc="495" dirty="0">
                <a:latin typeface="Lucida Sans Unicode"/>
                <a:cs typeface="Lucida Sans Unicode"/>
              </a:rPr>
              <a:t>R</a:t>
            </a:r>
            <a:r>
              <a:rPr sz="2523" spc="-75" baseline="-10510" dirty="0">
                <a:latin typeface="Tahoma"/>
                <a:cs typeface="Tahoma"/>
              </a:rPr>
              <a:t>1</a:t>
            </a:r>
            <a:r>
              <a:rPr sz="2523" spc="293" baseline="-10510" dirty="0">
                <a:latin typeface="Tahoma"/>
                <a:cs typeface="Tahoma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68" dirty="0">
                <a:latin typeface="Garamond"/>
                <a:cs typeface="Garamond"/>
              </a:rPr>
              <a:t> </a:t>
            </a:r>
            <a:r>
              <a:rPr sz="2227" i="1" spc="495" dirty="0">
                <a:latin typeface="Lucida Sans Unicode"/>
                <a:cs typeface="Lucida Sans Unicode"/>
              </a:rPr>
              <a:t>R</a:t>
            </a:r>
            <a:r>
              <a:rPr sz="2523" spc="61" baseline="-10510" dirty="0">
                <a:latin typeface="Tahoma"/>
                <a:cs typeface="Tahoma"/>
              </a:rPr>
              <a:t>2</a:t>
            </a:r>
            <a:r>
              <a:rPr sz="2227" spc="208" dirty="0">
                <a:latin typeface="Garamond"/>
                <a:cs typeface="Garamond"/>
              </a:rPr>
              <a:t>)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231" dirty="0">
                <a:latin typeface="Garamond"/>
                <a:cs typeface="Garamond"/>
              </a:rPr>
              <a:t>=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7735" y="3581032"/>
            <a:ext cx="2905991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spc="341" dirty="0">
                <a:latin typeface="Garamond"/>
                <a:cs typeface="Garamond"/>
              </a:rPr>
              <a:t>(</a:t>
            </a:r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i="1" spc="95" dirty="0">
                <a:latin typeface="Georgia"/>
                <a:cs typeface="Georgia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218" dirty="0">
                <a:latin typeface="Lucida Sans Unicode"/>
                <a:cs typeface="Lucida Sans Unicode"/>
              </a:rPr>
              <a:t> </a:t>
            </a:r>
            <a:r>
              <a:rPr sz="2227" spc="132" dirty="0">
                <a:latin typeface="Garamond"/>
                <a:cs typeface="Garamond"/>
              </a:rPr>
              <a:t>1)</a:t>
            </a:r>
            <a:r>
              <a:rPr sz="2227" spc="-68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227" dirty="0">
                <a:latin typeface="Lucida Sans Unicode"/>
                <a:cs typeface="Lucida Sans Unicode"/>
              </a:rPr>
              <a:t> </a:t>
            </a:r>
            <a:r>
              <a:rPr sz="2227" spc="245" dirty="0">
                <a:latin typeface="Garamond"/>
                <a:cs typeface="Garamond"/>
              </a:rPr>
              <a:t>∆(</a:t>
            </a:r>
            <a:r>
              <a:rPr sz="2227" i="1" spc="245" dirty="0">
                <a:latin typeface="Lucida Sans Unicode"/>
                <a:cs typeface="Lucida Sans Unicode"/>
              </a:rPr>
              <a:t>R</a:t>
            </a:r>
            <a:r>
              <a:rPr sz="2523" spc="368" baseline="-10510" dirty="0">
                <a:latin typeface="Tahoma"/>
                <a:cs typeface="Tahoma"/>
              </a:rPr>
              <a:t>1</a:t>
            </a:r>
            <a:r>
              <a:rPr sz="2227" i="1" spc="245" dirty="0">
                <a:latin typeface="Georgia"/>
                <a:cs typeface="Georgia"/>
              </a:rPr>
              <a:t>,</a:t>
            </a:r>
            <a:r>
              <a:rPr sz="2227" i="1" spc="-185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29143" y="3985261"/>
            <a:ext cx="2883477" cy="0"/>
          </a:xfrm>
          <a:custGeom>
            <a:avLst/>
            <a:gdLst/>
            <a:ahLst/>
            <a:cxnLst/>
            <a:rect l="l" t="t" r="r" b="b"/>
            <a:pathLst>
              <a:path w="3171825">
                <a:moveTo>
                  <a:pt x="0" y="0"/>
                </a:moveTo>
                <a:lnTo>
                  <a:pt x="317144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 txBox="1"/>
          <p:nvPr/>
        </p:nvSpPr>
        <p:spPr>
          <a:xfrm>
            <a:off x="2249736" y="4581330"/>
            <a:ext cx="2024495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>
              <a:tabLst>
                <a:tab pos="1794182" algn="l"/>
              </a:tabLst>
            </a:pPr>
            <a:r>
              <a:rPr sz="2227" i="1" spc="64" dirty="0">
                <a:latin typeface="Georgia"/>
                <a:cs typeface="Georgia"/>
              </a:rPr>
              <a:t>P</a:t>
            </a:r>
            <a:r>
              <a:rPr sz="2227" i="1" spc="-236" dirty="0">
                <a:latin typeface="Georgia"/>
                <a:cs typeface="Georgia"/>
              </a:rPr>
              <a:t> </a:t>
            </a:r>
            <a:r>
              <a:rPr sz="2227" spc="208" dirty="0">
                <a:latin typeface="Garamond"/>
                <a:cs typeface="Garamond"/>
              </a:rPr>
              <a:t>(</a:t>
            </a:r>
            <a:r>
              <a:rPr sz="2227" i="1" spc="495" dirty="0">
                <a:latin typeface="Lucida Sans Unicode"/>
                <a:cs typeface="Lucida Sans Unicode"/>
              </a:rPr>
              <a:t>R</a:t>
            </a:r>
            <a:r>
              <a:rPr sz="2523" spc="-75" baseline="-10510" dirty="0">
                <a:latin typeface="Tahoma"/>
                <a:cs typeface="Tahoma"/>
              </a:rPr>
              <a:t>1</a:t>
            </a:r>
            <a:r>
              <a:rPr sz="2523" spc="293" baseline="-10510" dirty="0">
                <a:latin typeface="Tahoma"/>
                <a:cs typeface="Tahoma"/>
              </a:rPr>
              <a:t> </a:t>
            </a:r>
            <a:r>
              <a:rPr lang="en-US" sz="3200" spc="293" baseline="-10510" dirty="0">
                <a:latin typeface="Tahoma"/>
                <a:cs typeface="Tahoma"/>
              </a:rPr>
              <a:t>≠</a:t>
            </a:r>
            <a:r>
              <a:rPr sz="2227" spc="68" dirty="0">
                <a:latin typeface="Garamond"/>
                <a:cs typeface="Garamond"/>
              </a:rPr>
              <a:t> </a:t>
            </a:r>
            <a:r>
              <a:rPr sz="2227" i="1" spc="495" dirty="0">
                <a:latin typeface="Lucida Sans Unicode"/>
                <a:cs typeface="Lucida Sans Unicode"/>
              </a:rPr>
              <a:t>R</a:t>
            </a:r>
            <a:r>
              <a:rPr sz="2523" spc="61" baseline="-10510" dirty="0">
                <a:latin typeface="Tahoma"/>
                <a:cs typeface="Tahoma"/>
              </a:rPr>
              <a:t>2</a:t>
            </a:r>
            <a:r>
              <a:rPr sz="2227" spc="208" dirty="0">
                <a:latin typeface="Garamond"/>
                <a:cs typeface="Garamond"/>
              </a:rPr>
              <a:t>)</a:t>
            </a:r>
            <a:r>
              <a:rPr sz="2227" dirty="0">
                <a:latin typeface="Garamond"/>
                <a:cs typeface="Garamond"/>
              </a:rPr>
              <a:t>	</a:t>
            </a:r>
            <a:r>
              <a:rPr sz="2227" spc="231" dirty="0">
                <a:latin typeface="Garamond"/>
                <a:cs typeface="Garamond"/>
              </a:rPr>
              <a:t>=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17736" y="3971730"/>
            <a:ext cx="2077605" cy="7623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39940"/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spc="341" dirty="0">
                <a:latin typeface="Garamond"/>
                <a:cs typeface="Garamond"/>
              </a:rPr>
              <a:t>(</a:t>
            </a:r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514" dirty="0">
                <a:latin typeface="Lucida Sans Unicode"/>
                <a:cs typeface="Lucida Sans Unicode"/>
              </a:rPr>
              <a:t> </a:t>
            </a:r>
            <a:r>
              <a:rPr sz="2227" spc="132" dirty="0">
                <a:latin typeface="Garamond"/>
                <a:cs typeface="Garamond"/>
              </a:rPr>
              <a:t>1)</a:t>
            </a:r>
            <a:endParaRPr sz="2227" dirty="0">
              <a:latin typeface="Garamond"/>
              <a:cs typeface="Garamond"/>
            </a:endParaRPr>
          </a:p>
          <a:p>
            <a:pPr marL="11546">
              <a:spcBef>
                <a:spcPts val="600"/>
              </a:spcBef>
            </a:pPr>
            <a:r>
              <a:rPr sz="2227" spc="245" dirty="0">
                <a:latin typeface="Garamond"/>
                <a:cs typeface="Garamond"/>
              </a:rPr>
              <a:t>∆(</a:t>
            </a:r>
            <a:r>
              <a:rPr sz="2227" i="1" spc="245" dirty="0">
                <a:latin typeface="Lucida Sans Unicode"/>
                <a:cs typeface="Lucida Sans Unicode"/>
              </a:rPr>
              <a:t>R</a:t>
            </a:r>
            <a:r>
              <a:rPr sz="2523" spc="368" baseline="-10510" dirty="0">
                <a:latin typeface="Tahoma"/>
                <a:cs typeface="Tahoma"/>
              </a:rPr>
              <a:t>1</a:t>
            </a:r>
            <a:r>
              <a:rPr sz="2227" i="1" spc="245" dirty="0">
                <a:latin typeface="Georgia"/>
                <a:cs typeface="Georgia"/>
              </a:rPr>
              <a:t>,</a:t>
            </a:r>
            <a:r>
              <a:rPr sz="2227" i="1" spc="-250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29143" y="4791595"/>
            <a:ext cx="1308100" cy="0"/>
          </a:xfrm>
          <a:custGeom>
            <a:avLst/>
            <a:gdLst/>
            <a:ahLst/>
            <a:cxnLst/>
            <a:rect l="l" t="t" r="r" b="b"/>
            <a:pathLst>
              <a:path w="1438910">
                <a:moveTo>
                  <a:pt x="0" y="0"/>
                </a:moveTo>
                <a:lnTo>
                  <a:pt x="143865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4" name="object 14"/>
          <p:cNvSpPr txBox="1"/>
          <p:nvPr/>
        </p:nvSpPr>
        <p:spPr>
          <a:xfrm>
            <a:off x="4557914" y="4776680"/>
            <a:ext cx="1249218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spc="341" dirty="0">
                <a:latin typeface="Garamond"/>
                <a:cs typeface="Garamond"/>
              </a:rPr>
              <a:t>(</a:t>
            </a:r>
            <a:r>
              <a:rPr sz="2227" i="1" spc="341" dirty="0">
                <a:latin typeface="Georgia"/>
                <a:cs typeface="Georgia"/>
              </a:rPr>
              <a:t>K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spc="-514" dirty="0">
                <a:latin typeface="Lucida Sans Unicode"/>
                <a:cs typeface="Lucida Sans Unicode"/>
              </a:rPr>
              <a:t> </a:t>
            </a:r>
            <a:r>
              <a:rPr sz="2227" spc="132" dirty="0">
                <a:latin typeface="Garamond"/>
                <a:cs typeface="Garamond"/>
              </a:rPr>
              <a:t>1)</a:t>
            </a:r>
            <a:endParaRPr sz="2227" dirty="0">
              <a:latin typeface="Garamond"/>
              <a:cs typeface="Garamon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89874" y="5712784"/>
            <a:ext cx="1618095" cy="3567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which</a:t>
            </a:r>
            <a:r>
              <a:rPr sz="2318" spc="-55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yields</a:t>
            </a:r>
            <a:endParaRPr sz="2318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6368" y="5724330"/>
            <a:ext cx="2255982" cy="342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227" i="1" spc="-45" dirty="0">
                <a:latin typeface="Georgia"/>
                <a:cs typeface="Georgia"/>
              </a:rPr>
              <a:t>τ</a:t>
            </a:r>
            <a:r>
              <a:rPr sz="2227" i="1" spc="-291" dirty="0">
                <a:latin typeface="Georgia"/>
                <a:cs typeface="Georgia"/>
              </a:rPr>
              <a:t> </a:t>
            </a:r>
            <a:r>
              <a:rPr sz="2227" spc="185" dirty="0">
                <a:latin typeface="Garamond"/>
                <a:cs typeface="Garamond"/>
              </a:rPr>
              <a:t>(</a:t>
            </a:r>
            <a:r>
              <a:rPr sz="2227" i="1" spc="185" dirty="0">
                <a:latin typeface="Lucida Sans Unicode"/>
                <a:cs typeface="Lucida Sans Unicode"/>
              </a:rPr>
              <a:t>R</a:t>
            </a:r>
            <a:r>
              <a:rPr sz="2523" spc="279" baseline="-10510" dirty="0">
                <a:latin typeface="Tahoma"/>
                <a:cs typeface="Tahoma"/>
              </a:rPr>
              <a:t>1</a:t>
            </a:r>
            <a:r>
              <a:rPr sz="2227" i="1" spc="185" dirty="0">
                <a:latin typeface="Georgia"/>
                <a:cs typeface="Georgia"/>
              </a:rPr>
              <a:t>,</a:t>
            </a:r>
            <a:r>
              <a:rPr sz="2227" i="1" spc="-182" dirty="0">
                <a:latin typeface="Georgia"/>
                <a:cs typeface="Georgia"/>
              </a:rPr>
              <a:t> </a:t>
            </a:r>
            <a:r>
              <a:rPr sz="2227" i="1" spc="250" dirty="0">
                <a:latin typeface="Lucida Sans Unicode"/>
                <a:cs typeface="Lucida Sans Unicode"/>
              </a:rPr>
              <a:t>R</a:t>
            </a:r>
            <a:r>
              <a:rPr sz="2523" spc="375" baseline="-10510" dirty="0">
                <a:latin typeface="Tahoma"/>
                <a:cs typeface="Tahoma"/>
              </a:rPr>
              <a:t>2</a:t>
            </a:r>
            <a:r>
              <a:rPr sz="2227" spc="250" dirty="0">
                <a:latin typeface="Garamond"/>
                <a:cs typeface="Garamond"/>
              </a:rPr>
              <a:t>)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231" dirty="0">
                <a:latin typeface="Garamond"/>
                <a:cs typeface="Garamond"/>
              </a:rPr>
              <a:t>=</a:t>
            </a:r>
            <a:r>
              <a:rPr sz="2227" spc="55" dirty="0">
                <a:latin typeface="Garamond"/>
                <a:cs typeface="Garamond"/>
              </a:rPr>
              <a:t> </a:t>
            </a:r>
            <a:r>
              <a:rPr sz="2227" spc="59" dirty="0">
                <a:latin typeface="Garamond"/>
                <a:cs typeface="Garamond"/>
              </a:rPr>
              <a:t>1</a:t>
            </a:r>
            <a:r>
              <a:rPr sz="2227" spc="-68" dirty="0">
                <a:latin typeface="Garamond"/>
                <a:cs typeface="Garamond"/>
              </a:rPr>
              <a:t> </a:t>
            </a:r>
            <a:r>
              <a:rPr sz="2227" spc="-18" dirty="0">
                <a:latin typeface="Lucida Sans Unicode"/>
                <a:cs typeface="Lucida Sans Unicode"/>
              </a:rPr>
              <a:t>−</a:t>
            </a:r>
            <a:r>
              <a:rPr sz="2227" dirty="0">
                <a:latin typeface="Lucida Sans Unicode"/>
                <a:cs typeface="Lucida Sans Unicode"/>
              </a:rPr>
              <a:t> </a:t>
            </a:r>
            <a:r>
              <a:rPr sz="2523" spc="-75" baseline="37537" dirty="0">
                <a:latin typeface="Tahoma"/>
                <a:cs typeface="Tahoma"/>
              </a:rPr>
              <a:t>2</a:t>
            </a:r>
            <a:endParaRPr sz="2523" baseline="37537" dirty="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09722" y="5607952"/>
            <a:ext cx="195117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14" dirty="0">
                <a:latin typeface="Lucida Sans Unicode"/>
                <a:cs typeface="Lucida Sans Unicode"/>
              </a:rPr>
              <a:t>×</a:t>
            </a:r>
            <a:endParaRPr sz="1682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81518" y="5650901"/>
            <a:ext cx="1206709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spc="405" dirty="0">
                <a:latin typeface="Tahoma"/>
                <a:cs typeface="Tahoma"/>
              </a:rPr>
              <a:t>∆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1</a:t>
            </a:r>
            <a:r>
              <a:rPr sz="1682" i="1" spc="-27" dirty="0">
                <a:latin typeface="Bookman Old Style"/>
                <a:cs typeface="Bookman Old Style"/>
              </a:rPr>
              <a:t>,</a:t>
            </a:r>
            <a:r>
              <a:rPr sz="1682" i="1" spc="405" dirty="0">
                <a:latin typeface="Lucida Sans Unicode"/>
                <a:cs typeface="Lucida Sans Unicode"/>
              </a:rPr>
              <a:t>R</a:t>
            </a:r>
            <a:r>
              <a:rPr sz="1636" spc="402" baseline="-9259" dirty="0">
                <a:latin typeface="PMingLiU"/>
                <a:cs typeface="PMingLiU"/>
              </a:rPr>
              <a:t>2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410292" y="5934595"/>
            <a:ext cx="1273464" cy="0"/>
          </a:xfrm>
          <a:custGeom>
            <a:avLst/>
            <a:gdLst/>
            <a:ahLst/>
            <a:cxnLst/>
            <a:rect l="l" t="t" r="r" b="b"/>
            <a:pathLst>
              <a:path w="1400809">
                <a:moveTo>
                  <a:pt x="0" y="0"/>
                </a:moveTo>
                <a:lnTo>
                  <a:pt x="140055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20" name="object 20"/>
          <p:cNvSpPr txBox="1"/>
          <p:nvPr/>
        </p:nvSpPr>
        <p:spPr>
          <a:xfrm>
            <a:off x="5606703" y="5949050"/>
            <a:ext cx="882073" cy="2588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32" dirty="0">
                <a:latin typeface="Tahoma"/>
                <a:cs typeface="Tahoma"/>
              </a:rPr>
              <a:t>(</a:t>
            </a:r>
            <a:r>
              <a:rPr sz="1682" i="1" spc="377" dirty="0">
                <a:latin typeface="Bookman Old Style"/>
                <a:cs typeface="Bookman Old Style"/>
              </a:rPr>
              <a:t>K</a:t>
            </a:r>
            <a:r>
              <a:rPr sz="1682" spc="14" dirty="0">
                <a:latin typeface="Lucida Sans Unicode"/>
                <a:cs typeface="Lucida Sans Unicode"/>
              </a:rPr>
              <a:t>−</a:t>
            </a:r>
            <a:r>
              <a:rPr sz="1682" spc="-50" dirty="0">
                <a:latin typeface="Tahoma"/>
                <a:cs typeface="Tahoma"/>
              </a:rPr>
              <a:t>1</a:t>
            </a:r>
            <a:r>
              <a:rPr sz="1682" spc="32" dirty="0">
                <a:latin typeface="Tahoma"/>
                <a:cs typeface="Tahoma"/>
              </a:rPr>
              <a:t>)</a:t>
            </a:r>
            <a:endParaRPr sz="1682" dirty="0">
              <a:latin typeface="Tahoma"/>
              <a:cs typeface="Tahoma"/>
            </a:endParaRPr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202925871"/>
      </p:ext>
    </p:extLst>
  </p:cSld>
  <p:clrMapOvr>
    <a:masterClrMapping/>
  </p:clrMapOvr>
  <p:transition>
    <p:cut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3394133" y="3094075"/>
            <a:ext cx="330835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lang="el-GR" sz="2000" i="1" spc="-45" dirty="0">
                <a:latin typeface="Georgia"/>
                <a:cs typeface="Georgia"/>
              </a:rPr>
              <a:t>τ</a:t>
            </a:r>
            <a:r>
              <a:rPr sz="1864" i="1" spc="-318" dirty="0">
                <a:latin typeface="Arial"/>
                <a:cs typeface="Arial"/>
              </a:rPr>
              <a:t> </a:t>
            </a:r>
            <a:r>
              <a:rPr sz="1864" spc="164" dirty="0">
                <a:latin typeface="Tahoma"/>
                <a:cs typeface="Tahoma"/>
              </a:rPr>
              <a:t>(</a:t>
            </a:r>
            <a:r>
              <a:rPr sz="1864" i="1" spc="164" dirty="0">
                <a:latin typeface="Lucida Sans Unicode"/>
                <a:cs typeface="Lucida Sans Unicode"/>
              </a:rPr>
              <a:t>R</a:t>
            </a:r>
            <a:r>
              <a:rPr sz="1977" spc="245" baseline="-11494" dirty="0">
                <a:latin typeface="PMingLiU"/>
                <a:cs typeface="PMingLiU"/>
              </a:rPr>
              <a:t>1</a:t>
            </a:r>
            <a:r>
              <a:rPr sz="1864" i="1" spc="164" dirty="0">
                <a:latin typeface="Arial"/>
                <a:cs typeface="Arial"/>
              </a:rPr>
              <a:t>,</a:t>
            </a:r>
            <a:r>
              <a:rPr sz="1864" i="1" spc="-205" dirty="0">
                <a:latin typeface="Arial"/>
                <a:cs typeface="Arial"/>
              </a:rPr>
              <a:t> </a:t>
            </a:r>
            <a:r>
              <a:rPr sz="1864" i="1" spc="208" dirty="0">
                <a:latin typeface="Lucida Sans Unicode"/>
                <a:cs typeface="Lucida Sans Unicode"/>
              </a:rPr>
              <a:t>R</a:t>
            </a:r>
            <a:r>
              <a:rPr sz="1977" spc="314" baseline="-11494" dirty="0">
                <a:latin typeface="PMingLiU"/>
                <a:cs typeface="PMingLiU"/>
              </a:rPr>
              <a:t>2</a:t>
            </a:r>
            <a:r>
              <a:rPr sz="1864" spc="208" dirty="0">
                <a:latin typeface="Tahoma"/>
                <a:cs typeface="Tahoma"/>
              </a:rPr>
              <a:t>)</a:t>
            </a:r>
            <a:r>
              <a:rPr sz="1864" spc="-68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68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1</a:t>
            </a:r>
            <a:r>
              <a:rPr sz="1864" spc="-177" dirty="0">
                <a:latin typeface="Tahoma"/>
                <a:cs typeface="Tahoma"/>
              </a:rPr>
              <a:t> </a:t>
            </a:r>
            <a:r>
              <a:rPr sz="1864" spc="-23" dirty="0">
                <a:latin typeface="Lucida Sans Unicode"/>
                <a:cs typeface="Lucida Sans Unicode"/>
              </a:rPr>
              <a:t>−</a:t>
            </a:r>
            <a:r>
              <a:rPr sz="1864" spc="41" dirty="0">
                <a:latin typeface="Lucida Sans Unicode"/>
                <a:cs typeface="Lucida Sans Unicode"/>
              </a:rPr>
              <a:t> </a:t>
            </a:r>
            <a:r>
              <a:rPr sz="2795" spc="-75" baseline="-37940" dirty="0">
                <a:latin typeface="Tahoma"/>
                <a:cs typeface="Tahoma"/>
              </a:rPr>
              <a:t>5(5</a:t>
            </a:r>
            <a:r>
              <a:rPr sz="2795" spc="-245" baseline="-37940" dirty="0">
                <a:latin typeface="Tahoma"/>
                <a:cs typeface="Tahoma"/>
              </a:rPr>
              <a:t> </a:t>
            </a:r>
            <a:r>
              <a:rPr sz="2795" spc="-34" baseline="-37940" dirty="0">
                <a:latin typeface="Lucida Sans Unicode"/>
                <a:cs typeface="Lucida Sans Unicode"/>
              </a:rPr>
              <a:t>−</a:t>
            </a:r>
            <a:r>
              <a:rPr sz="2795" spc="-273" baseline="-37940" dirty="0">
                <a:latin typeface="Lucida Sans Unicode"/>
                <a:cs typeface="Lucida Sans Unicode"/>
              </a:rPr>
              <a:t> </a:t>
            </a:r>
            <a:r>
              <a:rPr sz="2795" spc="-55" baseline="-37940" dirty="0">
                <a:latin typeface="Tahoma"/>
                <a:cs typeface="Tahoma"/>
              </a:rPr>
              <a:t>1)</a:t>
            </a:r>
            <a:r>
              <a:rPr sz="2795" spc="225" baseline="-37940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68" dirty="0">
                <a:latin typeface="Tahoma"/>
                <a:cs typeface="Tahoma"/>
              </a:rPr>
              <a:t> </a:t>
            </a:r>
            <a:r>
              <a:rPr sz="1864" spc="-55" dirty="0">
                <a:latin typeface="Tahoma"/>
                <a:cs typeface="Tahoma"/>
              </a:rPr>
              <a:t>0</a:t>
            </a:r>
            <a:r>
              <a:rPr sz="1864" i="1" spc="-55" dirty="0">
                <a:latin typeface="Arial"/>
                <a:cs typeface="Arial"/>
              </a:rPr>
              <a:t>.</a:t>
            </a:r>
            <a:r>
              <a:rPr sz="1864" spc="-55" dirty="0">
                <a:latin typeface="Tahoma"/>
                <a:cs typeface="Tahoma"/>
              </a:rPr>
              <a:t>4</a:t>
            </a:r>
            <a:endParaRPr sz="1864" dirty="0">
              <a:latin typeface="Tahoma"/>
              <a:cs typeface="Tahoma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The </a:t>
            </a:r>
            <a:r>
              <a:rPr spc="5" dirty="0"/>
              <a:t>Kendall </a:t>
            </a:r>
            <a:r>
              <a:rPr spc="-91" dirty="0"/>
              <a:t>Tau</a:t>
            </a:r>
            <a:r>
              <a:rPr spc="-32" dirty="0"/>
              <a:t> </a:t>
            </a:r>
            <a:r>
              <a:rPr spc="14" dirty="0"/>
              <a:t>Coefficient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0319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4753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34654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2746940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40045"/>
            <a:ext cx="6128326" cy="1905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case of our </a:t>
            </a:r>
            <a:r>
              <a:rPr sz="2318" spc="-5" dirty="0">
                <a:latin typeface="Arial"/>
                <a:cs typeface="Arial"/>
              </a:rPr>
              <a:t>previous </a:t>
            </a:r>
            <a:r>
              <a:rPr sz="2318" spc="-9" dirty="0">
                <a:latin typeface="Arial"/>
                <a:cs typeface="Arial"/>
              </a:rPr>
              <a:t>example, we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-18" dirty="0">
                <a:latin typeface="Arial"/>
                <a:cs typeface="Arial"/>
              </a:rPr>
              <a:t>have</a:t>
            </a:r>
            <a:endParaRPr sz="2318" dirty="0">
              <a:latin typeface="Arial"/>
              <a:cs typeface="Arial"/>
            </a:endParaRPr>
          </a:p>
          <a:p>
            <a:pPr marL="405827">
              <a:spcBef>
                <a:spcPts val="1423"/>
              </a:spcBef>
            </a:pPr>
            <a:r>
              <a:rPr sz="1864" spc="208" dirty="0">
                <a:latin typeface="Tahoma"/>
                <a:cs typeface="Tahoma"/>
              </a:rPr>
              <a:t>∆(</a:t>
            </a:r>
            <a:r>
              <a:rPr sz="1864" i="1" spc="208" dirty="0">
                <a:latin typeface="Lucida Sans Unicode"/>
                <a:cs typeface="Lucida Sans Unicode"/>
              </a:rPr>
              <a:t>R</a:t>
            </a:r>
            <a:r>
              <a:rPr sz="1977" spc="314" baseline="-11494" dirty="0">
                <a:latin typeface="PMingLiU"/>
                <a:cs typeface="PMingLiU"/>
              </a:rPr>
              <a:t>1</a:t>
            </a:r>
            <a:r>
              <a:rPr sz="1864" i="1" spc="208" dirty="0">
                <a:latin typeface="Arial"/>
                <a:cs typeface="Arial"/>
              </a:rPr>
              <a:t>,</a:t>
            </a:r>
            <a:r>
              <a:rPr sz="1864" i="1" spc="-218" dirty="0">
                <a:latin typeface="Arial"/>
                <a:cs typeface="Arial"/>
              </a:rPr>
              <a:t> </a:t>
            </a:r>
            <a:r>
              <a:rPr sz="1864" i="1" spc="214" dirty="0">
                <a:latin typeface="Lucida Sans Unicode"/>
                <a:cs typeface="Lucida Sans Unicode"/>
              </a:rPr>
              <a:t>R</a:t>
            </a:r>
            <a:r>
              <a:rPr sz="1977" spc="320" baseline="-11494" dirty="0">
                <a:latin typeface="PMingLiU"/>
                <a:cs typeface="PMingLiU"/>
              </a:rPr>
              <a:t>2</a:t>
            </a:r>
            <a:r>
              <a:rPr sz="1864" spc="214" dirty="0">
                <a:latin typeface="Tahoma"/>
                <a:cs typeface="Tahoma"/>
              </a:rPr>
              <a:t>)</a:t>
            </a:r>
            <a:r>
              <a:rPr sz="1864" spc="-91" dirty="0">
                <a:latin typeface="Tahoma"/>
                <a:cs typeface="Tahoma"/>
              </a:rPr>
              <a:t>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91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6</a:t>
            </a:r>
            <a:endParaRPr sz="1864" dirty="0">
              <a:latin typeface="Tahoma"/>
              <a:cs typeface="Tahoma"/>
            </a:endParaRPr>
          </a:p>
          <a:p>
            <a:pPr marL="405827">
              <a:spcBef>
                <a:spcPts val="904"/>
              </a:spcBef>
            </a:pPr>
            <a:r>
              <a:rPr sz="1864" i="1" spc="350" dirty="0">
                <a:latin typeface="Arial"/>
                <a:cs typeface="Arial"/>
              </a:rPr>
              <a:t>K </a:t>
            </a:r>
            <a:r>
              <a:rPr sz="1864" spc="104" dirty="0">
                <a:latin typeface="Tahoma"/>
                <a:cs typeface="Tahoma"/>
              </a:rPr>
              <a:t>=</a:t>
            </a:r>
            <a:r>
              <a:rPr sz="1864" spc="-364" dirty="0">
                <a:latin typeface="Tahoma"/>
                <a:cs typeface="Tahoma"/>
              </a:rPr>
              <a:t> </a:t>
            </a:r>
            <a:r>
              <a:rPr sz="1864" spc="-82" dirty="0">
                <a:latin typeface="Tahoma"/>
                <a:cs typeface="Tahoma"/>
              </a:rPr>
              <a:t>5</a:t>
            </a:r>
            <a:endParaRPr sz="1864" dirty="0">
              <a:latin typeface="Tahoma"/>
              <a:cs typeface="Tahoma"/>
            </a:endParaRPr>
          </a:p>
          <a:p>
            <a:pPr marL="405827">
              <a:lnSpc>
                <a:spcPts val="2214"/>
              </a:lnSpc>
              <a:spcBef>
                <a:spcPts val="914"/>
              </a:spcBef>
            </a:pPr>
            <a:r>
              <a:rPr sz="1864" spc="-5" dirty="0">
                <a:latin typeface="Arial"/>
                <a:cs typeface="Arial"/>
              </a:rPr>
              <a:t>Thus,</a:t>
            </a:r>
            <a:endParaRPr sz="1864" dirty="0">
              <a:latin typeface="Arial"/>
              <a:cs typeface="Arial"/>
            </a:endParaRPr>
          </a:p>
          <a:p>
            <a:pPr marR="1428764" algn="r">
              <a:lnSpc>
                <a:spcPts val="2214"/>
              </a:lnSpc>
            </a:pPr>
            <a:r>
              <a:rPr sz="1864" spc="-82" dirty="0">
                <a:latin typeface="Tahoma"/>
                <a:cs typeface="Tahoma"/>
              </a:rPr>
              <a:t>2 </a:t>
            </a:r>
            <a:r>
              <a:rPr sz="1977" spc="184" baseline="15325" dirty="0">
                <a:latin typeface="Lucida Sans Unicode"/>
                <a:cs typeface="Lucida Sans Unicode"/>
              </a:rPr>
              <a:t>×</a:t>
            </a:r>
            <a:r>
              <a:rPr sz="1977" spc="47" baseline="15325" dirty="0">
                <a:latin typeface="Lucida Sans Unicode"/>
                <a:cs typeface="Lucida Sans Unicode"/>
              </a:rPr>
              <a:t> </a:t>
            </a:r>
            <a:r>
              <a:rPr sz="1864" spc="-82" dirty="0">
                <a:latin typeface="Tahoma"/>
                <a:cs typeface="Tahoma"/>
              </a:rPr>
              <a:t>6</a:t>
            </a:r>
            <a:endParaRPr sz="1864" dirty="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03859" y="3236976"/>
            <a:ext cx="835429" cy="96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0" name="object 10"/>
          <p:cNvSpPr/>
          <p:nvPr/>
        </p:nvSpPr>
        <p:spPr>
          <a:xfrm>
            <a:off x="824399" y="418102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object 11"/>
          <p:cNvSpPr/>
          <p:nvPr/>
        </p:nvSpPr>
        <p:spPr>
          <a:xfrm>
            <a:off x="824399" y="498320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2" name="object 12"/>
          <p:cNvSpPr txBox="1"/>
          <p:nvPr/>
        </p:nvSpPr>
        <p:spPr>
          <a:xfrm>
            <a:off x="1189874" y="3697628"/>
            <a:ext cx="7320973" cy="19411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5827"/>
            <a:r>
              <a:rPr sz="1864" spc="5" dirty="0">
                <a:latin typeface="Arial"/>
                <a:cs typeface="Arial"/>
              </a:rPr>
              <a:t>as</a:t>
            </a:r>
            <a:r>
              <a:rPr sz="1864" spc="-86" dirty="0">
                <a:latin typeface="Arial"/>
                <a:cs typeface="Arial"/>
              </a:rPr>
              <a:t> </a:t>
            </a:r>
            <a:r>
              <a:rPr sz="1864" spc="-5" dirty="0">
                <a:latin typeface="Arial"/>
                <a:cs typeface="Arial"/>
              </a:rPr>
              <a:t>before</a:t>
            </a:r>
            <a:endParaRPr sz="1864" dirty="0">
              <a:latin typeface="Arial"/>
              <a:cs typeface="Arial"/>
            </a:endParaRPr>
          </a:p>
          <a:p>
            <a:pPr marL="11546" marR="173184">
              <a:lnSpc>
                <a:spcPts val="2682"/>
              </a:lnSpc>
              <a:spcBef>
                <a:spcPts val="1245"/>
              </a:spcBef>
            </a:pPr>
            <a:r>
              <a:rPr sz="2318" dirty="0">
                <a:latin typeface="Arial"/>
                <a:cs typeface="Arial"/>
              </a:rPr>
              <a:t>The </a:t>
            </a:r>
            <a:r>
              <a:rPr sz="2318" spc="-14" dirty="0">
                <a:latin typeface="Arial"/>
                <a:cs typeface="Arial"/>
              </a:rPr>
              <a:t>Kendall </a:t>
            </a:r>
            <a:r>
              <a:rPr sz="2318" spc="-91" dirty="0">
                <a:latin typeface="Arial"/>
                <a:cs typeface="Arial"/>
              </a:rPr>
              <a:t>Tau </a:t>
            </a:r>
            <a:r>
              <a:rPr sz="2318" dirty="0">
                <a:latin typeface="Arial"/>
                <a:cs typeface="Arial"/>
              </a:rPr>
              <a:t>coefficient is </a:t>
            </a:r>
            <a:r>
              <a:rPr sz="2318" spc="5" dirty="0">
                <a:latin typeface="Arial"/>
                <a:cs typeface="Arial"/>
              </a:rPr>
              <a:t>defined </a:t>
            </a:r>
            <a:r>
              <a:rPr sz="2318" dirty="0">
                <a:latin typeface="Arial"/>
                <a:cs typeface="Arial"/>
              </a:rPr>
              <a:t>only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rankings  </a:t>
            </a:r>
            <a:r>
              <a:rPr sz="2318" spc="-18" dirty="0">
                <a:latin typeface="Arial"/>
                <a:cs typeface="Arial"/>
              </a:rPr>
              <a:t>over </a:t>
            </a:r>
            <a:r>
              <a:rPr sz="2318" spc="5" dirty="0">
                <a:latin typeface="Arial"/>
                <a:cs typeface="Arial"/>
              </a:rPr>
              <a:t>a same set of</a:t>
            </a:r>
            <a:r>
              <a:rPr sz="2318" spc="-91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elements</a:t>
            </a:r>
            <a:endParaRPr sz="2318" dirty="0">
              <a:latin typeface="Arial"/>
              <a:cs typeface="Arial"/>
            </a:endParaRPr>
          </a:p>
          <a:p>
            <a:pPr marL="11546" marR="4618">
              <a:lnSpc>
                <a:spcPts val="2691"/>
              </a:lnSpc>
              <a:spcBef>
                <a:spcPts val="941"/>
              </a:spcBef>
            </a:pPr>
            <a:r>
              <a:rPr sz="2318" spc="5" dirty="0">
                <a:latin typeface="Arial"/>
                <a:cs typeface="Arial"/>
              </a:rPr>
              <a:t>Most </a:t>
            </a:r>
            <a:r>
              <a:rPr sz="2318" spc="9" dirty="0">
                <a:latin typeface="Arial"/>
                <a:cs typeface="Arial"/>
              </a:rPr>
              <a:t>important, </a:t>
            </a:r>
            <a:r>
              <a:rPr sz="2318" dirty="0">
                <a:latin typeface="Arial"/>
                <a:cs typeface="Arial"/>
              </a:rPr>
              <a:t>it </a:t>
            </a:r>
            <a:r>
              <a:rPr sz="2318" spc="5" dirty="0">
                <a:latin typeface="Arial"/>
                <a:cs typeface="Arial"/>
              </a:rPr>
              <a:t>has a </a:t>
            </a:r>
            <a:r>
              <a:rPr sz="2318" dirty="0">
                <a:latin typeface="Arial"/>
                <a:cs typeface="Arial"/>
              </a:rPr>
              <a:t>simpler algebraic </a:t>
            </a:r>
            <a:r>
              <a:rPr sz="2318" spc="5" dirty="0">
                <a:latin typeface="Arial"/>
                <a:cs typeface="Arial"/>
              </a:rPr>
              <a:t>structure </a:t>
            </a:r>
            <a:r>
              <a:rPr sz="2318" dirty="0">
                <a:latin typeface="Arial"/>
                <a:cs typeface="Arial"/>
              </a:rPr>
              <a:t>than  the </a:t>
            </a:r>
            <a:r>
              <a:rPr sz="2318" spc="9" dirty="0">
                <a:latin typeface="Arial"/>
                <a:cs typeface="Arial"/>
              </a:rPr>
              <a:t>Spearman</a:t>
            </a:r>
            <a:r>
              <a:rPr sz="2318" spc="-18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coefficient</a:t>
            </a:r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912312352"/>
      </p:ext>
    </p:extLst>
  </p:cSld>
  <p:clrMapOvr>
    <a:masterClrMapping/>
  </p:clrMapOvr>
  <p:transition>
    <p:cut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Side-by-Side Panels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5720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73888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5" dirty="0"/>
              <a:t>Side-by-Side</a:t>
            </a:r>
            <a:r>
              <a:rPr spc="-36" dirty="0"/>
              <a:t> </a:t>
            </a:r>
            <a:r>
              <a:rPr spc="-5" dirty="0"/>
              <a:t>Panels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615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0496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27920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3572263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97265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47719"/>
            <a:ext cx="7322705" cy="32242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31173">
              <a:lnSpc>
                <a:spcPts val="2655"/>
              </a:lnSpc>
            </a:pP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5" dirty="0">
                <a:latin typeface="Arial"/>
                <a:cs typeface="Arial"/>
              </a:rPr>
              <a:t>form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spc="-9" dirty="0">
                <a:latin typeface="Arial"/>
                <a:cs typeface="Arial"/>
              </a:rPr>
              <a:t>evaluating two different </a:t>
            </a:r>
            <a:r>
              <a:rPr sz="2318" spc="5" dirty="0">
                <a:latin typeface="Arial"/>
                <a:cs typeface="Arial"/>
              </a:rPr>
              <a:t>systems </a:t>
            </a:r>
            <a:r>
              <a:rPr sz="2318" dirty="0">
                <a:latin typeface="Arial"/>
                <a:cs typeface="Arial"/>
              </a:rPr>
              <a:t>is to </a:t>
            </a:r>
            <a:r>
              <a:rPr sz="2318" spc="-14" dirty="0">
                <a:latin typeface="Arial"/>
                <a:cs typeface="Arial"/>
              </a:rPr>
              <a:t>evaluate  </a:t>
            </a:r>
            <a:r>
              <a:rPr sz="2318" dirty="0">
                <a:latin typeface="Arial"/>
                <a:cs typeface="Arial"/>
              </a:rPr>
              <a:t>their results side </a:t>
            </a:r>
            <a:r>
              <a:rPr sz="2318" spc="-18" dirty="0">
                <a:latin typeface="Arial"/>
                <a:cs typeface="Arial"/>
              </a:rPr>
              <a:t>by</a:t>
            </a:r>
            <a:r>
              <a:rPr sz="2318" spc="-2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side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64"/>
              </a:lnSpc>
              <a:spcBef>
                <a:spcPts val="1132"/>
              </a:spcBef>
            </a:pPr>
            <a:r>
              <a:rPr sz="2318" spc="-50" dirty="0">
                <a:latin typeface="Arial"/>
                <a:cs typeface="Arial"/>
              </a:rPr>
              <a:t>Typically, </a:t>
            </a:r>
            <a:r>
              <a:rPr sz="2318" dirty="0">
                <a:latin typeface="Arial"/>
                <a:cs typeface="Arial"/>
              </a:rPr>
              <a:t>the top </a:t>
            </a:r>
            <a:r>
              <a:rPr sz="2318" spc="5" dirty="0">
                <a:latin typeface="Arial"/>
                <a:cs typeface="Arial"/>
              </a:rPr>
              <a:t>10 </a:t>
            </a:r>
            <a:r>
              <a:rPr sz="2318" dirty="0">
                <a:latin typeface="Arial"/>
                <a:cs typeface="Arial"/>
              </a:rPr>
              <a:t>results </a:t>
            </a:r>
            <a:r>
              <a:rPr sz="2318" spc="5" dirty="0">
                <a:latin typeface="Arial"/>
                <a:cs typeface="Arial"/>
              </a:rPr>
              <a:t>produced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systems </a:t>
            </a:r>
            <a:r>
              <a:rPr sz="2318" spc="-23" dirty="0">
                <a:latin typeface="Arial"/>
                <a:cs typeface="Arial"/>
              </a:rPr>
              <a:t>for 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given </a:t>
            </a:r>
            <a:r>
              <a:rPr sz="2318" spc="18" dirty="0">
                <a:latin typeface="Arial"/>
                <a:cs typeface="Arial"/>
              </a:rPr>
              <a:t>query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-9" dirty="0">
                <a:latin typeface="Arial"/>
                <a:cs typeface="Arial"/>
              </a:rPr>
              <a:t>displayed </a:t>
            </a:r>
            <a:r>
              <a:rPr sz="2318" dirty="0">
                <a:latin typeface="Arial"/>
                <a:cs typeface="Arial"/>
              </a:rPr>
              <a:t>in side-by-side</a:t>
            </a:r>
            <a:r>
              <a:rPr sz="2318" spc="-77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panels</a:t>
            </a:r>
            <a:endParaRPr sz="2318">
              <a:latin typeface="Arial"/>
              <a:cs typeface="Arial"/>
            </a:endParaRPr>
          </a:p>
          <a:p>
            <a:pPr marL="11546">
              <a:spcBef>
                <a:spcPts val="964"/>
              </a:spcBef>
            </a:pPr>
            <a:r>
              <a:rPr sz="2318" dirty="0">
                <a:latin typeface="Arial"/>
                <a:cs typeface="Arial"/>
              </a:rPr>
              <a:t>Presenting the results side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side </a:t>
            </a:r>
            <a:r>
              <a:rPr sz="2318" spc="-5" dirty="0">
                <a:latin typeface="Arial"/>
                <a:cs typeface="Arial"/>
              </a:rPr>
              <a:t>allows</a:t>
            </a:r>
            <a:r>
              <a:rPr sz="2318" spc="73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controlling:</a:t>
            </a:r>
            <a:endParaRPr sz="2318">
              <a:latin typeface="Arial"/>
              <a:cs typeface="Arial"/>
            </a:endParaRPr>
          </a:p>
          <a:p>
            <a:pPr marL="406404">
              <a:spcBef>
                <a:spcPts val="1423"/>
              </a:spcBef>
            </a:pPr>
            <a:r>
              <a:rPr sz="1864" dirty="0">
                <a:latin typeface="Arial"/>
                <a:cs typeface="Arial"/>
              </a:rPr>
              <a:t>differences </a:t>
            </a:r>
            <a:r>
              <a:rPr sz="1864" spc="5" dirty="0">
                <a:latin typeface="Arial"/>
                <a:cs typeface="Arial"/>
              </a:rPr>
              <a:t>of opinion among</a:t>
            </a:r>
            <a:r>
              <a:rPr sz="1864" spc="-91" dirty="0">
                <a:latin typeface="Arial"/>
                <a:cs typeface="Arial"/>
              </a:rPr>
              <a:t> </a:t>
            </a:r>
            <a:r>
              <a:rPr sz="1864" spc="5" dirty="0">
                <a:latin typeface="Arial"/>
                <a:cs typeface="Arial"/>
              </a:rPr>
              <a:t>subjects</a:t>
            </a:r>
            <a:endParaRPr sz="1864">
              <a:latin typeface="Arial"/>
              <a:cs typeface="Arial"/>
            </a:endParaRPr>
          </a:p>
          <a:p>
            <a:pPr marL="406404" marR="357913">
              <a:lnSpc>
                <a:spcPct val="119000"/>
              </a:lnSpc>
              <a:spcBef>
                <a:spcPts val="491"/>
              </a:spcBef>
            </a:pPr>
            <a:r>
              <a:rPr sz="1864" spc="5" dirty="0">
                <a:latin typeface="Arial"/>
                <a:cs typeface="Arial"/>
              </a:rPr>
              <a:t>influences on the user opinion produced </a:t>
            </a:r>
            <a:r>
              <a:rPr sz="1864" spc="-9" dirty="0">
                <a:latin typeface="Arial"/>
                <a:cs typeface="Arial"/>
              </a:rPr>
              <a:t>by </a:t>
            </a:r>
            <a:r>
              <a:rPr sz="1864" spc="5" dirty="0">
                <a:latin typeface="Arial"/>
                <a:cs typeface="Arial"/>
              </a:rPr>
              <a:t>the </a:t>
            </a:r>
            <a:r>
              <a:rPr sz="1864" spc="9" dirty="0">
                <a:latin typeface="Arial"/>
                <a:cs typeface="Arial"/>
              </a:rPr>
              <a:t>ordering </a:t>
            </a:r>
            <a:r>
              <a:rPr sz="1864" spc="5" dirty="0">
                <a:latin typeface="Arial"/>
                <a:cs typeface="Arial"/>
              </a:rPr>
              <a:t>of the  top</a:t>
            </a:r>
            <a:r>
              <a:rPr sz="1864" spc="-59" dirty="0">
                <a:latin typeface="Arial"/>
                <a:cs typeface="Arial"/>
              </a:rPr>
              <a:t> </a:t>
            </a:r>
            <a:r>
              <a:rPr sz="1864" dirty="0">
                <a:latin typeface="Arial"/>
                <a:cs typeface="Arial"/>
              </a:rPr>
              <a:t>results</a:t>
            </a:r>
            <a:endParaRPr sz="1864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224939624"/>
      </p:ext>
    </p:extLst>
  </p:cSld>
  <p:clrMapOvr>
    <a:masterClrMapping/>
  </p:clrMapOvr>
  <p:transition>
    <p:cut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39806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42406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 txBox="1"/>
          <p:nvPr/>
        </p:nvSpPr>
        <p:spPr>
          <a:xfrm>
            <a:off x="1189874" y="1334919"/>
            <a:ext cx="7042727" cy="11676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dirty="0">
                <a:latin typeface="Arial"/>
                <a:cs typeface="Arial"/>
              </a:rPr>
              <a:t>Side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side </a:t>
            </a:r>
            <a:r>
              <a:rPr sz="2318" spc="5" dirty="0">
                <a:latin typeface="Arial"/>
                <a:cs typeface="Arial"/>
              </a:rPr>
              <a:t>panels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50" dirty="0">
                <a:latin typeface="Arial"/>
                <a:cs typeface="Arial"/>
              </a:rPr>
              <a:t>Yahoo!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2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Google</a:t>
            </a:r>
            <a:endParaRPr sz="2318">
              <a:latin typeface="Arial"/>
              <a:cs typeface="Arial"/>
            </a:endParaRPr>
          </a:p>
          <a:p>
            <a:pPr marL="405827" marR="4618">
              <a:lnSpc>
                <a:spcPct val="119000"/>
              </a:lnSpc>
              <a:spcBef>
                <a:spcPts val="1000"/>
              </a:spcBef>
            </a:pPr>
            <a:r>
              <a:rPr sz="1864" spc="-73" dirty="0">
                <a:latin typeface="Arial"/>
                <a:cs typeface="Arial"/>
              </a:rPr>
              <a:t>Top </a:t>
            </a:r>
            <a:r>
              <a:rPr sz="1864" spc="5" dirty="0">
                <a:latin typeface="Arial"/>
                <a:cs typeface="Arial"/>
              </a:rPr>
              <a:t>5 </a:t>
            </a:r>
            <a:r>
              <a:rPr sz="1864" spc="-9" dirty="0">
                <a:latin typeface="Arial"/>
                <a:cs typeface="Arial"/>
              </a:rPr>
              <a:t>answers </a:t>
            </a:r>
            <a:r>
              <a:rPr sz="1864" spc="5" dirty="0">
                <a:latin typeface="Arial"/>
                <a:cs typeface="Arial"/>
              </a:rPr>
              <a:t>produced </a:t>
            </a:r>
            <a:r>
              <a:rPr sz="1864" spc="-9" dirty="0">
                <a:latin typeface="Arial"/>
                <a:cs typeface="Arial"/>
              </a:rPr>
              <a:t>by </a:t>
            </a:r>
            <a:r>
              <a:rPr sz="1864" spc="5" dirty="0">
                <a:latin typeface="Arial"/>
                <a:cs typeface="Arial"/>
              </a:rPr>
              <a:t>each search </a:t>
            </a:r>
            <a:r>
              <a:rPr sz="1864" dirty="0">
                <a:latin typeface="Arial"/>
                <a:cs typeface="Arial"/>
              </a:rPr>
              <a:t>engine, with </a:t>
            </a:r>
            <a:r>
              <a:rPr sz="1864" spc="5" dirty="0">
                <a:latin typeface="Arial"/>
                <a:cs typeface="Arial"/>
              </a:rPr>
              <a:t>regard to  the </a:t>
            </a:r>
            <a:r>
              <a:rPr sz="1864" spc="14" dirty="0">
                <a:latin typeface="Arial"/>
                <a:cs typeface="Arial"/>
              </a:rPr>
              <a:t>query </a:t>
            </a:r>
            <a:r>
              <a:rPr sz="1864" i="1" dirty="0">
                <a:latin typeface="Arial"/>
                <a:cs typeface="Arial"/>
              </a:rPr>
              <a:t>“information </a:t>
            </a:r>
            <a:r>
              <a:rPr sz="1864" i="1" spc="-5" dirty="0">
                <a:latin typeface="Arial"/>
                <a:cs typeface="Arial"/>
              </a:rPr>
              <a:t>retrieval</a:t>
            </a:r>
            <a:r>
              <a:rPr sz="1864" i="1" spc="-32" dirty="0">
                <a:latin typeface="Arial"/>
                <a:cs typeface="Arial"/>
              </a:rPr>
              <a:t> </a:t>
            </a:r>
            <a:r>
              <a:rPr sz="1864" i="1" spc="-5" dirty="0">
                <a:latin typeface="Arial"/>
                <a:cs typeface="Arial"/>
              </a:rPr>
              <a:t>evaluation”</a:t>
            </a:r>
            <a:endParaRPr sz="1864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1720" y="2706832"/>
            <a:ext cx="8137236" cy="3693968"/>
          </a:xfrm>
          <a:custGeom>
            <a:avLst/>
            <a:gdLst/>
            <a:ahLst/>
            <a:cxnLst/>
            <a:rect l="l" t="t" r="r" b="b"/>
            <a:pathLst>
              <a:path w="8950960" h="4063365">
                <a:moveTo>
                  <a:pt x="0" y="0"/>
                </a:moveTo>
                <a:lnTo>
                  <a:pt x="0" y="4062806"/>
                </a:lnTo>
                <a:lnTo>
                  <a:pt x="8950350" y="4062806"/>
                </a:lnTo>
                <a:lnTo>
                  <a:pt x="8950350" y="0"/>
                </a:lnTo>
                <a:lnTo>
                  <a:pt x="0" y="0"/>
                </a:lnTo>
                <a:close/>
              </a:path>
            </a:pathLst>
          </a:custGeom>
          <a:ln w="77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4895261" y="2954586"/>
            <a:ext cx="3911865" cy="33707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/>
          <p:nvPr/>
        </p:nvSpPr>
        <p:spPr>
          <a:xfrm>
            <a:off x="804089" y="3013271"/>
            <a:ext cx="3954248" cy="32664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9" name="object 9"/>
          <p:cNvSpPr/>
          <p:nvPr/>
        </p:nvSpPr>
        <p:spPr>
          <a:xfrm>
            <a:off x="4830064" y="2706832"/>
            <a:ext cx="0" cy="3693968"/>
          </a:xfrm>
          <a:custGeom>
            <a:avLst/>
            <a:gdLst/>
            <a:ahLst/>
            <a:cxnLst/>
            <a:rect l="l" t="t" r="r" b="b"/>
            <a:pathLst>
              <a:path h="4063365">
                <a:moveTo>
                  <a:pt x="0" y="0"/>
                </a:moveTo>
                <a:lnTo>
                  <a:pt x="0" y="4062806"/>
                </a:lnTo>
              </a:path>
            </a:pathLst>
          </a:custGeom>
          <a:ln w="77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3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73888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5" dirty="0"/>
              <a:t>Side-by-Side</a:t>
            </a:r>
            <a:r>
              <a:rPr spc="-36" dirty="0"/>
              <a:t> </a:t>
            </a:r>
            <a:r>
              <a:rPr spc="-5" dirty="0"/>
              <a:t>Panels</a:t>
            </a:r>
          </a:p>
        </p:txBody>
      </p:sp>
    </p:spTree>
    <p:extLst>
      <p:ext uri="{BB962C8B-B14F-4D97-AF65-F5344CB8AC3E}">
        <p14:creationId xmlns:p14="http://schemas.microsoft.com/office/powerpoint/2010/main" val="1975121233"/>
      </p:ext>
    </p:extLst>
  </p:cSld>
  <p:clrMapOvr>
    <a:masterClrMapping/>
  </p:clrMapOvr>
  <p:transition>
    <p:cut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425134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231029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6551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 txBox="1"/>
          <p:nvPr/>
        </p:nvSpPr>
        <p:spPr>
          <a:xfrm>
            <a:off x="1189874" y="1383926"/>
            <a:ext cx="7098723" cy="23498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20205">
              <a:lnSpc>
                <a:spcPts val="2682"/>
              </a:lnSpc>
            </a:pPr>
            <a:r>
              <a:rPr sz="2318" dirty="0">
                <a:latin typeface="Arial"/>
                <a:cs typeface="Arial"/>
              </a:rPr>
              <a:t>The side-by-side experiment is simply </a:t>
            </a:r>
            <a:r>
              <a:rPr sz="2318" spc="5" dirty="0">
                <a:latin typeface="Arial"/>
                <a:cs typeface="Arial"/>
              </a:rPr>
              <a:t>a judgement on  </a:t>
            </a:r>
            <a:r>
              <a:rPr sz="2318" dirty="0">
                <a:latin typeface="Arial"/>
                <a:cs typeface="Arial"/>
              </a:rPr>
              <a:t>which side provides better results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9" dirty="0">
                <a:latin typeface="Arial"/>
                <a:cs typeface="Arial"/>
              </a:rPr>
              <a:t>given</a:t>
            </a:r>
            <a:r>
              <a:rPr sz="2318" spc="5" dirty="0">
                <a:latin typeface="Arial"/>
                <a:cs typeface="Arial"/>
              </a:rPr>
              <a:t> </a:t>
            </a:r>
            <a:r>
              <a:rPr sz="2318" spc="18" dirty="0">
                <a:latin typeface="Arial"/>
                <a:cs typeface="Arial"/>
              </a:rPr>
              <a:t>query</a:t>
            </a:r>
            <a:endParaRPr sz="2318">
              <a:latin typeface="Arial"/>
              <a:cs typeface="Arial"/>
            </a:endParaRPr>
          </a:p>
          <a:p>
            <a:pPr marL="405827" marR="4618">
              <a:lnSpc>
                <a:spcPct val="119000"/>
              </a:lnSpc>
              <a:spcBef>
                <a:spcPts val="926"/>
              </a:spcBef>
            </a:pPr>
            <a:r>
              <a:rPr sz="1864" spc="5" dirty="0">
                <a:latin typeface="Arial"/>
                <a:cs typeface="Arial"/>
              </a:rPr>
              <a:t>By recording the </a:t>
            </a:r>
            <a:r>
              <a:rPr sz="1864" dirty="0">
                <a:latin typeface="Arial"/>
                <a:cs typeface="Arial"/>
              </a:rPr>
              <a:t>interactions </a:t>
            </a:r>
            <a:r>
              <a:rPr sz="1864" spc="5" dirty="0">
                <a:latin typeface="Arial"/>
                <a:cs typeface="Arial"/>
              </a:rPr>
              <a:t>of the </a:t>
            </a:r>
            <a:r>
              <a:rPr sz="1864" spc="-5" dirty="0">
                <a:latin typeface="Arial"/>
                <a:cs typeface="Arial"/>
              </a:rPr>
              <a:t>users, we </a:t>
            </a:r>
            <a:r>
              <a:rPr sz="1864" spc="5" dirty="0">
                <a:latin typeface="Arial"/>
                <a:cs typeface="Arial"/>
              </a:rPr>
              <a:t>can </a:t>
            </a:r>
            <a:r>
              <a:rPr sz="1864" spc="-9" dirty="0">
                <a:latin typeface="Arial"/>
                <a:cs typeface="Arial"/>
              </a:rPr>
              <a:t>infer </a:t>
            </a:r>
            <a:r>
              <a:rPr sz="1864" dirty="0">
                <a:latin typeface="Arial"/>
                <a:cs typeface="Arial"/>
              </a:rPr>
              <a:t>which </a:t>
            </a:r>
            <a:r>
              <a:rPr sz="1864" spc="5" dirty="0">
                <a:latin typeface="Arial"/>
                <a:cs typeface="Arial"/>
              </a:rPr>
              <a:t>of  the </a:t>
            </a:r>
            <a:r>
              <a:rPr sz="1864" spc="-9" dirty="0">
                <a:latin typeface="Arial"/>
                <a:cs typeface="Arial"/>
              </a:rPr>
              <a:t>answer </a:t>
            </a:r>
            <a:r>
              <a:rPr sz="1864" spc="5" dirty="0">
                <a:latin typeface="Arial"/>
                <a:cs typeface="Arial"/>
              </a:rPr>
              <a:t>sets are </a:t>
            </a:r>
            <a:r>
              <a:rPr sz="1864" spc="-5" dirty="0">
                <a:latin typeface="Arial"/>
                <a:cs typeface="Arial"/>
              </a:rPr>
              <a:t>preferred </a:t>
            </a:r>
            <a:r>
              <a:rPr sz="1864" spc="5" dirty="0">
                <a:latin typeface="Arial"/>
                <a:cs typeface="Arial"/>
              </a:rPr>
              <a:t>to the</a:t>
            </a:r>
            <a:r>
              <a:rPr sz="1864" spc="-14" dirty="0">
                <a:latin typeface="Arial"/>
                <a:cs typeface="Arial"/>
              </a:rPr>
              <a:t> </a:t>
            </a:r>
            <a:r>
              <a:rPr sz="1864" spc="14" dirty="0">
                <a:latin typeface="Arial"/>
                <a:cs typeface="Arial"/>
              </a:rPr>
              <a:t>query</a:t>
            </a:r>
            <a:endParaRPr sz="1864">
              <a:latin typeface="Arial"/>
              <a:cs typeface="Arial"/>
            </a:endParaRPr>
          </a:p>
          <a:p>
            <a:pPr marL="11546" marR="22514">
              <a:lnSpc>
                <a:spcPts val="2664"/>
              </a:lnSpc>
              <a:spcBef>
                <a:spcPts val="1314"/>
              </a:spcBef>
            </a:pPr>
            <a:r>
              <a:rPr sz="2318" dirty="0">
                <a:latin typeface="Arial"/>
                <a:cs typeface="Arial"/>
              </a:rPr>
              <a:t>Side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dirty="0">
                <a:latin typeface="Arial"/>
                <a:cs typeface="Arial"/>
              </a:rPr>
              <a:t>side </a:t>
            </a:r>
            <a:r>
              <a:rPr sz="2318" spc="5" dirty="0">
                <a:latin typeface="Arial"/>
                <a:cs typeface="Arial"/>
              </a:rPr>
              <a:t>panels can be used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5" dirty="0">
                <a:latin typeface="Arial"/>
                <a:cs typeface="Arial"/>
              </a:rPr>
              <a:t>quick </a:t>
            </a:r>
            <a:r>
              <a:rPr sz="2318" spc="5" dirty="0">
                <a:latin typeface="Arial"/>
                <a:cs typeface="Arial"/>
              </a:rPr>
              <a:t>comparison  of </a:t>
            </a:r>
            <a:r>
              <a:rPr sz="2318" dirty="0">
                <a:latin typeface="Arial"/>
                <a:cs typeface="Arial"/>
              </a:rPr>
              <a:t>distinct </a:t>
            </a:r>
            <a:r>
              <a:rPr sz="2318" spc="5" dirty="0">
                <a:latin typeface="Arial"/>
                <a:cs typeface="Arial"/>
              </a:rPr>
              <a:t>search</a:t>
            </a:r>
            <a:r>
              <a:rPr sz="2318" spc="-82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engines</a:t>
            </a:r>
            <a:endParaRPr sz="2318">
              <a:latin typeface="Arial"/>
              <a:cs typeface="Arial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7388862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5" dirty="0"/>
              <a:t>Side-by-Side</a:t>
            </a:r>
            <a:r>
              <a:rPr spc="-36" dirty="0"/>
              <a:t> </a:t>
            </a:r>
            <a:r>
              <a:rPr spc="-5" dirty="0"/>
              <a:t>Panels</a:t>
            </a:r>
          </a:p>
        </p:txBody>
      </p:sp>
    </p:spTree>
    <p:extLst>
      <p:ext uri="{BB962C8B-B14F-4D97-AF65-F5344CB8AC3E}">
        <p14:creationId xmlns:p14="http://schemas.microsoft.com/office/powerpoint/2010/main" val="3157769859"/>
      </p:ext>
    </p:extLst>
  </p:cSld>
  <p:clrMapOvr>
    <a:masterClrMapping/>
  </p:clrMapOvr>
  <p:transition>
    <p:cut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A/B Testing &amp; Crowdsourcing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7220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4950461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23" dirty="0"/>
              <a:t>C</a:t>
            </a:r>
            <a:r>
              <a:rPr spc="-68" dirty="0"/>
              <a:t>r</a:t>
            </a:r>
            <a:r>
              <a:rPr spc="-41" dirty="0"/>
              <a:t>o</a:t>
            </a:r>
            <a:r>
              <a:rPr spc="23" dirty="0"/>
              <a:t>w</a:t>
            </a:r>
            <a:r>
              <a:rPr spc="14" dirty="0"/>
              <a:t>d</a:t>
            </a:r>
            <a:r>
              <a:rPr spc="18" dirty="0"/>
              <a:t>s</a:t>
            </a:r>
            <a:r>
              <a:rPr spc="14" dirty="0"/>
              <a:t>ou</a:t>
            </a:r>
            <a:r>
              <a:rPr spc="-68" dirty="0"/>
              <a:t>r</a:t>
            </a:r>
            <a:r>
              <a:rPr spc="18" dirty="0"/>
              <a:t>c</a:t>
            </a:r>
            <a:r>
              <a:rPr spc="9" dirty="0"/>
              <a:t>in</a:t>
            </a:r>
            <a:r>
              <a:rPr spc="18" dirty="0"/>
              <a:t>g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41763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36439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5524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58806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824399" y="468592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79198"/>
            <a:ext cx="7323859" cy="4335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354295">
              <a:lnSpc>
                <a:spcPts val="2655"/>
              </a:lnSpc>
            </a:pPr>
            <a:r>
              <a:rPr sz="2318" dirty="0">
                <a:latin typeface="Arial"/>
                <a:cs typeface="Arial"/>
              </a:rPr>
              <a:t>There are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number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limitations with current  </a:t>
            </a:r>
            <a:r>
              <a:rPr sz="2318" spc="5" dirty="0">
                <a:latin typeface="Arial"/>
                <a:cs typeface="Arial"/>
              </a:rPr>
              <a:t>approaches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9" dirty="0">
                <a:latin typeface="Arial"/>
                <a:cs typeface="Arial"/>
              </a:rPr>
              <a:t>relevance</a:t>
            </a:r>
            <a:r>
              <a:rPr sz="2318" spc="-95" dirty="0">
                <a:latin typeface="Arial"/>
                <a:cs typeface="Arial"/>
              </a:rPr>
              <a:t> </a:t>
            </a:r>
            <a:r>
              <a:rPr sz="2318" spc="-9" dirty="0">
                <a:latin typeface="Arial"/>
                <a:cs typeface="Arial"/>
              </a:rPr>
              <a:t>evaluation</a:t>
            </a:r>
            <a:endParaRPr sz="2318">
              <a:latin typeface="Arial"/>
              <a:cs typeface="Arial"/>
            </a:endParaRPr>
          </a:p>
          <a:p>
            <a:pPr marL="11546" marR="269589">
              <a:lnSpc>
                <a:spcPts val="2664"/>
              </a:lnSpc>
              <a:spcBef>
                <a:spcPts val="1132"/>
              </a:spcBef>
            </a:pPr>
            <a:r>
              <a:rPr sz="2318" spc="-23" dirty="0">
                <a:latin typeface="Arial"/>
                <a:cs typeface="Arial"/>
              </a:rPr>
              <a:t>For </a:t>
            </a:r>
            <a:r>
              <a:rPr sz="2318" dirty="0">
                <a:latin typeface="Arial"/>
                <a:cs typeface="Arial"/>
              </a:rPr>
              <a:t>instance, the Cranfield paradigm is </a:t>
            </a:r>
            <a:r>
              <a:rPr sz="2318" spc="-9" dirty="0">
                <a:latin typeface="Arial"/>
                <a:cs typeface="Arial"/>
              </a:rPr>
              <a:t>expensive </a:t>
            </a:r>
            <a:r>
              <a:rPr sz="2318" spc="5" dirty="0">
                <a:latin typeface="Arial"/>
                <a:cs typeface="Arial"/>
              </a:rPr>
              <a:t>and  has </a:t>
            </a:r>
            <a:r>
              <a:rPr sz="2318" spc="-5" dirty="0">
                <a:latin typeface="Arial"/>
                <a:cs typeface="Arial"/>
              </a:rPr>
              <a:t>obvious </a:t>
            </a:r>
            <a:r>
              <a:rPr sz="2318" dirty="0">
                <a:latin typeface="Arial"/>
                <a:cs typeface="Arial"/>
              </a:rPr>
              <a:t>scalability</a:t>
            </a:r>
            <a:r>
              <a:rPr sz="2318" spc="-5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issues</a:t>
            </a:r>
            <a:endParaRPr sz="2318">
              <a:latin typeface="Arial"/>
              <a:cs typeface="Arial"/>
            </a:endParaRPr>
          </a:p>
          <a:p>
            <a:pPr marL="11546" marR="577856">
              <a:lnSpc>
                <a:spcPts val="2691"/>
              </a:lnSpc>
              <a:spcBef>
                <a:spcPts val="1100"/>
              </a:spcBef>
            </a:pPr>
            <a:r>
              <a:rPr sz="2318" spc="-23" dirty="0">
                <a:latin typeface="Arial"/>
                <a:cs typeface="Arial"/>
              </a:rPr>
              <a:t>Recently, </a:t>
            </a:r>
            <a:r>
              <a:rPr sz="2318" dirty="0">
                <a:latin typeface="Arial"/>
                <a:cs typeface="Arial"/>
              </a:rPr>
              <a:t>crowdsourcing </a:t>
            </a:r>
            <a:r>
              <a:rPr sz="2318" spc="5" dirty="0">
                <a:latin typeface="Arial"/>
                <a:cs typeface="Arial"/>
              </a:rPr>
              <a:t>has emerged as a </a:t>
            </a:r>
            <a:r>
              <a:rPr sz="2318" spc="-14" dirty="0">
                <a:latin typeface="Arial"/>
                <a:cs typeface="Arial"/>
              </a:rPr>
              <a:t>feasible  </a:t>
            </a:r>
            <a:r>
              <a:rPr sz="2318" dirty="0">
                <a:latin typeface="Arial"/>
                <a:cs typeface="Arial"/>
              </a:rPr>
              <a:t>alternative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-9" dirty="0">
                <a:latin typeface="Arial"/>
                <a:cs typeface="Arial"/>
              </a:rPr>
              <a:t>relevance</a:t>
            </a:r>
            <a:r>
              <a:rPr sz="2318" spc="-36" dirty="0">
                <a:latin typeface="Arial"/>
                <a:cs typeface="Arial"/>
              </a:rPr>
              <a:t> </a:t>
            </a:r>
            <a:r>
              <a:rPr sz="2318" spc="-9" dirty="0">
                <a:latin typeface="Arial"/>
                <a:cs typeface="Arial"/>
              </a:rPr>
              <a:t>evaluation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82"/>
              </a:lnSpc>
              <a:spcBef>
                <a:spcPts val="945"/>
              </a:spcBef>
            </a:pPr>
            <a:r>
              <a:rPr sz="2318" dirty="0">
                <a:latin typeface="Arial"/>
                <a:cs typeface="Arial"/>
              </a:rPr>
              <a:t>Crowdsourcing is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14" dirty="0">
                <a:latin typeface="Arial"/>
                <a:cs typeface="Arial"/>
              </a:rPr>
              <a:t>term </a:t>
            </a:r>
            <a:r>
              <a:rPr sz="2318" spc="5" dirty="0">
                <a:latin typeface="Arial"/>
                <a:cs typeface="Arial"/>
              </a:rPr>
              <a:t>used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describe </a:t>
            </a:r>
            <a:r>
              <a:rPr sz="2318" dirty="0">
                <a:latin typeface="Arial"/>
                <a:cs typeface="Arial"/>
              </a:rPr>
              <a:t>tasks that are  </a:t>
            </a:r>
            <a:r>
              <a:rPr sz="2318" spc="5" dirty="0">
                <a:latin typeface="Arial"/>
                <a:cs typeface="Arial"/>
              </a:rPr>
              <a:t>outsourced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dirty="0">
                <a:latin typeface="Arial"/>
                <a:cs typeface="Arial"/>
              </a:rPr>
              <a:t>large group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people, called</a:t>
            </a:r>
            <a:r>
              <a:rPr sz="2318" spc="-59" dirty="0">
                <a:latin typeface="Arial"/>
                <a:cs typeface="Arial"/>
              </a:rPr>
              <a:t> </a:t>
            </a:r>
            <a:r>
              <a:rPr sz="2318" spc="-5" dirty="0">
                <a:latin typeface="Arial"/>
                <a:cs typeface="Arial"/>
              </a:rPr>
              <a:t>“workers”</a:t>
            </a:r>
            <a:endParaRPr sz="2318">
              <a:latin typeface="Arial"/>
              <a:cs typeface="Arial"/>
            </a:endParaRPr>
          </a:p>
          <a:p>
            <a:pPr marL="11546" marR="139124">
              <a:lnSpc>
                <a:spcPct val="95500"/>
              </a:lnSpc>
              <a:spcBef>
                <a:spcPts val="1100"/>
              </a:spcBef>
            </a:pPr>
            <a:r>
              <a:rPr sz="2318" dirty="0">
                <a:latin typeface="Arial"/>
                <a:cs typeface="Arial"/>
              </a:rPr>
              <a:t>It is </a:t>
            </a:r>
            <a:r>
              <a:rPr sz="2318" spc="5" dirty="0">
                <a:latin typeface="Arial"/>
                <a:cs typeface="Arial"/>
              </a:rPr>
              <a:t>an open </a:t>
            </a:r>
            <a:r>
              <a:rPr sz="2318" dirty="0">
                <a:latin typeface="Arial"/>
                <a:cs typeface="Arial"/>
              </a:rPr>
              <a:t>call to </a:t>
            </a:r>
            <a:r>
              <a:rPr sz="2318" spc="-9" dirty="0">
                <a:latin typeface="Arial"/>
                <a:cs typeface="Arial"/>
              </a:rPr>
              <a:t>solve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-5" dirty="0">
                <a:latin typeface="Arial"/>
                <a:cs typeface="Arial"/>
              </a:rPr>
              <a:t>problem </a:t>
            </a:r>
            <a:r>
              <a:rPr sz="2318" spc="5" dirty="0">
                <a:latin typeface="Arial"/>
                <a:cs typeface="Arial"/>
              </a:rPr>
              <a:t>or </a:t>
            </a:r>
            <a:r>
              <a:rPr sz="2318" spc="14" dirty="0">
                <a:latin typeface="Arial"/>
                <a:cs typeface="Arial"/>
              </a:rPr>
              <a:t>carry </a:t>
            </a:r>
            <a:r>
              <a:rPr sz="2318" spc="5" dirty="0">
                <a:latin typeface="Arial"/>
                <a:cs typeface="Arial"/>
              </a:rPr>
              <a:t>out a </a:t>
            </a:r>
            <a:r>
              <a:rPr sz="2318" dirty="0">
                <a:latin typeface="Arial"/>
                <a:cs typeface="Arial"/>
              </a:rPr>
              <a:t>task,  </a:t>
            </a:r>
            <a:r>
              <a:rPr sz="2318" spc="5" dirty="0">
                <a:latin typeface="Arial"/>
                <a:cs typeface="Arial"/>
              </a:rPr>
              <a:t>one </a:t>
            </a:r>
            <a:r>
              <a:rPr sz="2318" dirty="0">
                <a:latin typeface="Arial"/>
                <a:cs typeface="Arial"/>
              </a:rPr>
              <a:t>which usually </a:t>
            </a:r>
            <a:r>
              <a:rPr sz="2318" spc="-18" dirty="0">
                <a:latin typeface="Arial"/>
                <a:cs typeface="Arial"/>
              </a:rPr>
              <a:t>involves </a:t>
            </a:r>
            <a:r>
              <a:rPr sz="2318" spc="5" dirty="0">
                <a:latin typeface="Arial"/>
                <a:cs typeface="Arial"/>
              </a:rPr>
              <a:t>a </a:t>
            </a:r>
            <a:r>
              <a:rPr sz="2318" spc="9" dirty="0">
                <a:latin typeface="Arial"/>
                <a:cs typeface="Arial"/>
              </a:rPr>
              <a:t>monetary </a:t>
            </a:r>
            <a:r>
              <a:rPr sz="2318" spc="-9" dirty="0">
                <a:latin typeface="Arial"/>
                <a:cs typeface="Arial"/>
              </a:rPr>
              <a:t>value </a:t>
            </a:r>
            <a:r>
              <a:rPr sz="2318" dirty="0">
                <a:latin typeface="Arial"/>
                <a:cs typeface="Arial"/>
              </a:rPr>
              <a:t>in  </a:t>
            </a:r>
            <a:r>
              <a:rPr sz="2318" spc="-5" dirty="0">
                <a:latin typeface="Arial"/>
                <a:cs typeface="Arial"/>
              </a:rPr>
              <a:t>exchange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318" spc="5" dirty="0">
                <a:latin typeface="Arial"/>
                <a:cs typeface="Arial"/>
              </a:rPr>
              <a:t>such</a:t>
            </a:r>
            <a:r>
              <a:rPr sz="2318" spc="-36" dirty="0">
                <a:latin typeface="Arial"/>
                <a:cs typeface="Arial"/>
              </a:rPr>
              <a:t> </a:t>
            </a:r>
            <a:r>
              <a:rPr sz="2318" spc="9" dirty="0">
                <a:latin typeface="Arial"/>
                <a:cs typeface="Arial"/>
              </a:rPr>
              <a:t>service</a:t>
            </a:r>
            <a:endParaRPr sz="2318">
              <a:latin typeface="Arial"/>
              <a:cs typeface="Arial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694583841"/>
      </p:ext>
    </p:extLst>
  </p:cSld>
  <p:clrMapOvr>
    <a:masterClrMapping/>
  </p:clrMapOvr>
  <p:transition>
    <p:cut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24399" y="140720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824399" y="223016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824399" y="3055893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824399" y="3876082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 txBox="1"/>
          <p:nvPr/>
        </p:nvSpPr>
        <p:spPr>
          <a:xfrm>
            <a:off x="1189874" y="1365994"/>
            <a:ext cx="7165686" cy="3206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 marR="146629">
              <a:lnSpc>
                <a:spcPts val="2682"/>
              </a:lnSpc>
            </a:pPr>
            <a:r>
              <a:rPr sz="2318" spc="-141" dirty="0">
                <a:latin typeface="Arial"/>
                <a:cs typeface="Arial"/>
              </a:rPr>
              <a:t>To </a:t>
            </a:r>
            <a:r>
              <a:rPr sz="2318" spc="-5" dirty="0">
                <a:latin typeface="Arial"/>
                <a:cs typeface="Arial"/>
              </a:rPr>
              <a:t>illustrate, </a:t>
            </a:r>
            <a:r>
              <a:rPr sz="2318" dirty="0">
                <a:latin typeface="Arial"/>
                <a:cs typeface="Arial"/>
              </a:rPr>
              <a:t>crowdsourcing </a:t>
            </a:r>
            <a:r>
              <a:rPr sz="2318" spc="5" dirty="0">
                <a:latin typeface="Arial"/>
                <a:cs typeface="Arial"/>
              </a:rPr>
              <a:t>has been used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-5" dirty="0">
                <a:latin typeface="Arial"/>
                <a:cs typeface="Arial"/>
              </a:rPr>
              <a:t>validate  </a:t>
            </a:r>
            <a:r>
              <a:rPr sz="2318" dirty="0">
                <a:latin typeface="Arial"/>
                <a:cs typeface="Arial"/>
              </a:rPr>
              <a:t>research </a:t>
            </a:r>
            <a:r>
              <a:rPr sz="2318" spc="5" dirty="0">
                <a:latin typeface="Arial"/>
                <a:cs typeface="Arial"/>
              </a:rPr>
              <a:t>on </a:t>
            </a:r>
            <a:r>
              <a:rPr sz="2318" dirty="0">
                <a:latin typeface="Arial"/>
                <a:cs typeface="Arial"/>
              </a:rPr>
              <a:t>the quality </a:t>
            </a:r>
            <a:r>
              <a:rPr sz="2318" spc="5" dirty="0">
                <a:latin typeface="Arial"/>
                <a:cs typeface="Arial"/>
              </a:rPr>
              <a:t>of search</a:t>
            </a:r>
            <a:r>
              <a:rPr sz="2318" spc="-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snippets</a:t>
            </a:r>
            <a:endParaRPr sz="2318">
              <a:latin typeface="Arial"/>
              <a:cs typeface="Arial"/>
            </a:endParaRPr>
          </a:p>
          <a:p>
            <a:pPr marL="11546" marR="4618">
              <a:lnSpc>
                <a:spcPts val="2682"/>
              </a:lnSpc>
              <a:spcBef>
                <a:spcPts val="1114"/>
              </a:spcBef>
            </a:pPr>
            <a:r>
              <a:rPr sz="2318" spc="5" dirty="0">
                <a:latin typeface="Arial"/>
                <a:cs typeface="Arial"/>
              </a:rPr>
              <a:t>One of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most </a:t>
            </a:r>
            <a:r>
              <a:rPr sz="2318" spc="14" dirty="0">
                <a:latin typeface="Arial"/>
                <a:cs typeface="Arial"/>
              </a:rPr>
              <a:t>important </a:t>
            </a:r>
            <a:r>
              <a:rPr sz="2318" spc="5" dirty="0">
                <a:latin typeface="Arial"/>
                <a:cs typeface="Arial"/>
              </a:rPr>
              <a:t>aspects of </a:t>
            </a:r>
            <a:r>
              <a:rPr sz="2318" dirty="0">
                <a:latin typeface="Arial"/>
                <a:cs typeface="Arial"/>
              </a:rPr>
              <a:t>crowdsourcing</a:t>
            </a:r>
            <a:r>
              <a:rPr sz="2318" spc="-11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is  to </a:t>
            </a:r>
            <a:r>
              <a:rPr sz="2318" spc="5" dirty="0">
                <a:latin typeface="Arial"/>
                <a:cs typeface="Arial"/>
              </a:rPr>
              <a:t>design </a:t>
            </a:r>
            <a:r>
              <a:rPr sz="2318" dirty="0">
                <a:latin typeface="Arial"/>
                <a:cs typeface="Arial"/>
              </a:rPr>
              <a:t>the experiment</a:t>
            </a:r>
            <a:r>
              <a:rPr sz="2318" spc="-64" dirty="0">
                <a:latin typeface="Arial"/>
                <a:cs typeface="Arial"/>
              </a:rPr>
              <a:t> </a:t>
            </a:r>
            <a:r>
              <a:rPr sz="2318" dirty="0">
                <a:latin typeface="Arial"/>
                <a:cs typeface="Arial"/>
              </a:rPr>
              <a:t>carefully</a:t>
            </a:r>
            <a:endParaRPr sz="2318">
              <a:latin typeface="Arial"/>
              <a:cs typeface="Arial"/>
            </a:endParaRPr>
          </a:p>
          <a:p>
            <a:pPr marL="11546" marR="519551">
              <a:lnSpc>
                <a:spcPts val="2664"/>
              </a:lnSpc>
              <a:spcBef>
                <a:spcPts val="1150"/>
              </a:spcBef>
            </a:pPr>
            <a:r>
              <a:rPr sz="2318" dirty="0">
                <a:latin typeface="Arial"/>
                <a:cs typeface="Arial"/>
              </a:rPr>
              <a:t>It is </a:t>
            </a:r>
            <a:r>
              <a:rPr sz="2318" spc="14" dirty="0">
                <a:latin typeface="Arial"/>
                <a:cs typeface="Arial"/>
              </a:rPr>
              <a:t>important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ask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right </a:t>
            </a:r>
            <a:r>
              <a:rPr sz="2318" dirty="0">
                <a:latin typeface="Arial"/>
                <a:cs typeface="Arial"/>
              </a:rPr>
              <a:t>questions </a:t>
            </a:r>
            <a:r>
              <a:rPr sz="2318" spc="5" dirty="0">
                <a:latin typeface="Arial"/>
                <a:cs typeface="Arial"/>
              </a:rPr>
              <a:t>and </a:t>
            </a:r>
            <a:r>
              <a:rPr sz="2318" dirty="0">
                <a:latin typeface="Arial"/>
                <a:cs typeface="Arial"/>
              </a:rPr>
              <a:t>to </a:t>
            </a:r>
            <a:r>
              <a:rPr sz="2318" spc="5" dirty="0">
                <a:latin typeface="Arial"/>
                <a:cs typeface="Arial"/>
              </a:rPr>
              <a:t>use  </a:t>
            </a:r>
            <a:r>
              <a:rPr sz="2318" spc="-5" dirty="0">
                <a:latin typeface="Arial"/>
                <a:cs typeface="Arial"/>
              </a:rPr>
              <a:t>well-known </a:t>
            </a:r>
            <a:r>
              <a:rPr sz="2318" dirty="0">
                <a:latin typeface="Arial"/>
                <a:cs typeface="Arial"/>
              </a:rPr>
              <a:t>usability techniques</a:t>
            </a:r>
            <a:endParaRPr sz="2318">
              <a:latin typeface="Arial"/>
              <a:cs typeface="Arial"/>
            </a:endParaRPr>
          </a:p>
          <a:p>
            <a:pPr marL="11546" marR="364840">
              <a:lnSpc>
                <a:spcPts val="2655"/>
              </a:lnSpc>
              <a:spcBef>
                <a:spcPts val="1136"/>
              </a:spcBef>
            </a:pPr>
            <a:r>
              <a:rPr sz="2318" spc="-9" dirty="0">
                <a:latin typeface="Arial"/>
                <a:cs typeface="Arial"/>
              </a:rPr>
              <a:t>Workers </a:t>
            </a:r>
            <a:r>
              <a:rPr sz="2318" dirty="0">
                <a:latin typeface="Arial"/>
                <a:cs typeface="Arial"/>
              </a:rPr>
              <a:t>are </a:t>
            </a:r>
            <a:r>
              <a:rPr sz="2318" spc="5" dirty="0">
                <a:latin typeface="Arial"/>
                <a:cs typeface="Arial"/>
              </a:rPr>
              <a:t>not </a:t>
            </a:r>
            <a:r>
              <a:rPr sz="2318" dirty="0">
                <a:latin typeface="Arial"/>
                <a:cs typeface="Arial"/>
              </a:rPr>
              <a:t>information </a:t>
            </a:r>
            <a:r>
              <a:rPr sz="2318" spc="-9" dirty="0">
                <a:latin typeface="Arial"/>
                <a:cs typeface="Arial"/>
              </a:rPr>
              <a:t>retrieval </a:t>
            </a:r>
            <a:r>
              <a:rPr sz="2318" dirty="0">
                <a:latin typeface="Arial"/>
                <a:cs typeface="Arial"/>
              </a:rPr>
              <a:t>experts, </a:t>
            </a:r>
            <a:r>
              <a:rPr sz="2318" spc="5" dirty="0">
                <a:latin typeface="Arial"/>
                <a:cs typeface="Arial"/>
              </a:rPr>
              <a:t>so </a:t>
            </a:r>
            <a:r>
              <a:rPr sz="2318" dirty="0">
                <a:latin typeface="Arial"/>
                <a:cs typeface="Arial"/>
              </a:rPr>
              <a:t>the  task </a:t>
            </a:r>
            <a:r>
              <a:rPr sz="2318" spc="5" dirty="0">
                <a:latin typeface="Arial"/>
                <a:cs typeface="Arial"/>
              </a:rPr>
              <a:t>designer should </a:t>
            </a:r>
            <a:r>
              <a:rPr sz="2318" spc="-5" dirty="0">
                <a:latin typeface="Arial"/>
                <a:cs typeface="Arial"/>
              </a:rPr>
              <a:t>provide </a:t>
            </a:r>
            <a:r>
              <a:rPr sz="2318" dirty="0">
                <a:latin typeface="Arial"/>
                <a:cs typeface="Arial"/>
              </a:rPr>
              <a:t>clear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instructions</a:t>
            </a:r>
            <a:endParaRPr sz="2318">
              <a:latin typeface="Arial"/>
              <a:cs typeface="Arial"/>
            </a:endParaRP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688338" y="145703"/>
            <a:ext cx="4950461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23" dirty="0"/>
              <a:t>C</a:t>
            </a:r>
            <a:r>
              <a:rPr spc="-68" dirty="0"/>
              <a:t>r</a:t>
            </a:r>
            <a:r>
              <a:rPr spc="-41" dirty="0"/>
              <a:t>o</a:t>
            </a:r>
            <a:r>
              <a:rPr spc="23" dirty="0"/>
              <a:t>w</a:t>
            </a:r>
            <a:r>
              <a:rPr spc="14" dirty="0"/>
              <a:t>d</a:t>
            </a:r>
            <a:r>
              <a:rPr spc="18" dirty="0"/>
              <a:t>s</a:t>
            </a:r>
            <a:r>
              <a:rPr spc="14" dirty="0"/>
              <a:t>ou</a:t>
            </a:r>
            <a:r>
              <a:rPr spc="-68" dirty="0"/>
              <a:t>r</a:t>
            </a:r>
            <a:r>
              <a:rPr spc="18" dirty="0"/>
              <a:t>c</a:t>
            </a:r>
            <a:r>
              <a:rPr spc="9" dirty="0"/>
              <a:t>in</a:t>
            </a:r>
            <a:r>
              <a:rPr spc="18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207177186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Precision and Recall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47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6545" y="171912"/>
            <a:ext cx="7481455" cy="6924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11546"/>
            <a:r>
              <a:rPr spc="14" dirty="0"/>
              <a:t>Precision </a:t>
            </a:r>
            <a:r>
              <a:rPr spc="18" dirty="0"/>
              <a:t>and</a:t>
            </a:r>
            <a:r>
              <a:rPr spc="-64" dirty="0"/>
              <a:t> </a:t>
            </a:r>
            <a:r>
              <a:rPr spc="14" dirty="0"/>
              <a:t>Recall</a:t>
            </a:r>
          </a:p>
        </p:txBody>
      </p:sp>
      <p:sp>
        <p:nvSpPr>
          <p:cNvPr id="3" name="object 3"/>
          <p:cNvSpPr/>
          <p:nvPr/>
        </p:nvSpPr>
        <p:spPr>
          <a:xfrm>
            <a:off x="824399" y="1381885"/>
            <a:ext cx="230052" cy="2300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4" name="object 4"/>
          <p:cNvSpPr/>
          <p:nvPr/>
        </p:nvSpPr>
        <p:spPr>
          <a:xfrm>
            <a:off x="1286786" y="1926227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5" name="object 5"/>
          <p:cNvSpPr/>
          <p:nvPr/>
        </p:nvSpPr>
        <p:spPr>
          <a:xfrm>
            <a:off x="1286786" y="2325238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6" name="object 6"/>
          <p:cNvSpPr/>
          <p:nvPr/>
        </p:nvSpPr>
        <p:spPr>
          <a:xfrm>
            <a:off x="1286786" y="2725635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7" name="object 7"/>
          <p:cNvSpPr/>
          <p:nvPr/>
        </p:nvSpPr>
        <p:spPr>
          <a:xfrm>
            <a:off x="1286786" y="3128802"/>
            <a:ext cx="162664" cy="1626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8" name="object 8"/>
          <p:cNvSpPr txBox="1"/>
          <p:nvPr/>
        </p:nvSpPr>
        <p:spPr>
          <a:xfrm>
            <a:off x="1189874" y="1318740"/>
            <a:ext cx="7062932" cy="2065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46"/>
            <a:r>
              <a:rPr sz="2318" spc="-14" dirty="0">
                <a:latin typeface="Arial"/>
                <a:cs typeface="Arial"/>
              </a:rPr>
              <a:t>Consider,</a:t>
            </a:r>
            <a:endParaRPr sz="2318" dirty="0">
              <a:latin typeface="Arial"/>
              <a:cs typeface="Arial"/>
            </a:endParaRPr>
          </a:p>
          <a:p>
            <a:pPr marL="405827">
              <a:spcBef>
                <a:spcPts val="968"/>
              </a:spcBef>
            </a:pPr>
            <a:r>
              <a:rPr sz="2227" i="1" spc="136" dirty="0">
                <a:latin typeface="Georgia"/>
                <a:cs typeface="Georgia"/>
              </a:rPr>
              <a:t>I</a:t>
            </a:r>
            <a:r>
              <a:rPr sz="2318" spc="136" dirty="0">
                <a:latin typeface="Arial"/>
                <a:cs typeface="Arial"/>
              </a:rPr>
              <a:t>: </a:t>
            </a:r>
            <a:r>
              <a:rPr sz="2318" spc="5" dirty="0">
                <a:latin typeface="Arial"/>
                <a:cs typeface="Arial"/>
              </a:rPr>
              <a:t>an </a:t>
            </a:r>
            <a:r>
              <a:rPr sz="2318" dirty="0">
                <a:latin typeface="Arial"/>
                <a:cs typeface="Arial"/>
              </a:rPr>
              <a:t>information</a:t>
            </a:r>
            <a:r>
              <a:rPr sz="2318" spc="-50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request</a:t>
            </a:r>
            <a:endParaRPr sz="2318" dirty="0">
              <a:latin typeface="Arial"/>
              <a:cs typeface="Arial"/>
            </a:endParaRPr>
          </a:p>
          <a:p>
            <a:pPr marL="405827">
              <a:spcBef>
                <a:spcPts val="359"/>
              </a:spcBef>
            </a:pPr>
            <a:r>
              <a:rPr sz="2227" i="1" spc="68" dirty="0">
                <a:latin typeface="Georgia"/>
                <a:cs typeface="Georgia"/>
              </a:rPr>
              <a:t>R</a:t>
            </a:r>
            <a:r>
              <a:rPr sz="2318" spc="68" dirty="0">
                <a:latin typeface="Arial"/>
                <a:cs typeface="Arial"/>
              </a:rPr>
              <a:t>: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5" dirty="0">
                <a:latin typeface="Arial"/>
                <a:cs typeface="Arial"/>
              </a:rPr>
              <a:t>set of </a:t>
            </a:r>
            <a:r>
              <a:rPr sz="2318" spc="-14" dirty="0">
                <a:latin typeface="Arial"/>
                <a:cs typeface="Arial"/>
              </a:rPr>
              <a:t>relevant </a:t>
            </a:r>
            <a:r>
              <a:rPr sz="2318" spc="5" dirty="0">
                <a:latin typeface="Arial"/>
                <a:cs typeface="Arial"/>
              </a:rPr>
              <a:t>documents </a:t>
            </a:r>
            <a:r>
              <a:rPr sz="2318" spc="-23" dirty="0">
                <a:latin typeface="Arial"/>
                <a:cs typeface="Arial"/>
              </a:rPr>
              <a:t>for</a:t>
            </a:r>
            <a:r>
              <a:rPr sz="2318" spc="5" dirty="0">
                <a:latin typeface="Arial"/>
                <a:cs typeface="Arial"/>
              </a:rPr>
              <a:t> </a:t>
            </a:r>
            <a:r>
              <a:rPr sz="2227" i="1" spc="104" dirty="0">
                <a:latin typeface="Georgia"/>
                <a:cs typeface="Georgia"/>
              </a:rPr>
              <a:t>I</a:t>
            </a:r>
            <a:endParaRPr sz="2227" dirty="0">
              <a:latin typeface="Georgia"/>
              <a:cs typeface="Georgia"/>
            </a:endParaRPr>
          </a:p>
          <a:p>
            <a:pPr marL="405827">
              <a:spcBef>
                <a:spcPts val="368"/>
              </a:spcBef>
            </a:pPr>
            <a:r>
              <a:rPr sz="2227" i="1" spc="77" dirty="0">
                <a:latin typeface="Georgia"/>
                <a:cs typeface="Georgia"/>
              </a:rPr>
              <a:t>A</a:t>
            </a:r>
            <a:r>
              <a:rPr sz="2318" spc="77" dirty="0">
                <a:latin typeface="Arial"/>
                <a:cs typeface="Arial"/>
              </a:rPr>
              <a:t>: </a:t>
            </a:r>
            <a:r>
              <a:rPr sz="2318" dirty="0">
                <a:latin typeface="Arial"/>
                <a:cs typeface="Arial"/>
              </a:rPr>
              <a:t>the </a:t>
            </a:r>
            <a:r>
              <a:rPr sz="2318" spc="-14" dirty="0">
                <a:latin typeface="Arial"/>
                <a:cs typeface="Arial"/>
              </a:rPr>
              <a:t>answer </a:t>
            </a:r>
            <a:r>
              <a:rPr sz="2318" spc="5" dirty="0">
                <a:latin typeface="Arial"/>
                <a:cs typeface="Arial"/>
              </a:rPr>
              <a:t>set </a:t>
            </a:r>
            <a:r>
              <a:rPr sz="2318" spc="-23" dirty="0">
                <a:latin typeface="Arial"/>
                <a:cs typeface="Arial"/>
              </a:rPr>
              <a:t>for </a:t>
            </a:r>
            <a:r>
              <a:rPr sz="2227" i="1" spc="136" dirty="0">
                <a:latin typeface="Georgia"/>
                <a:cs typeface="Georgia"/>
              </a:rPr>
              <a:t>I</a:t>
            </a:r>
            <a:r>
              <a:rPr sz="2318" spc="136" dirty="0">
                <a:latin typeface="Arial"/>
                <a:cs typeface="Arial"/>
              </a:rPr>
              <a:t>, </a:t>
            </a:r>
            <a:r>
              <a:rPr sz="2318" dirty="0">
                <a:latin typeface="Arial"/>
                <a:cs typeface="Arial"/>
              </a:rPr>
              <a:t>generated </a:t>
            </a:r>
            <a:r>
              <a:rPr sz="2318" spc="-18" dirty="0">
                <a:latin typeface="Arial"/>
                <a:cs typeface="Arial"/>
              </a:rPr>
              <a:t>by </a:t>
            </a:r>
            <a:r>
              <a:rPr sz="2318" spc="5" dirty="0">
                <a:latin typeface="Arial"/>
                <a:cs typeface="Arial"/>
              </a:rPr>
              <a:t>an </a:t>
            </a:r>
            <a:r>
              <a:rPr sz="2318" dirty="0">
                <a:latin typeface="Arial"/>
                <a:cs typeface="Arial"/>
              </a:rPr>
              <a:t>IR</a:t>
            </a:r>
            <a:r>
              <a:rPr sz="2318" spc="-45" dirty="0">
                <a:latin typeface="Arial"/>
                <a:cs typeface="Arial"/>
              </a:rPr>
              <a:t> </a:t>
            </a:r>
            <a:r>
              <a:rPr sz="2318" spc="5" dirty="0">
                <a:latin typeface="Arial"/>
                <a:cs typeface="Arial"/>
              </a:rPr>
              <a:t>system</a:t>
            </a:r>
            <a:endParaRPr sz="2318" dirty="0">
              <a:latin typeface="Arial"/>
              <a:cs typeface="Arial"/>
            </a:endParaRPr>
          </a:p>
          <a:p>
            <a:pPr marL="406404">
              <a:spcBef>
                <a:spcPts val="391"/>
              </a:spcBef>
            </a:pPr>
            <a:r>
              <a:rPr sz="2227" i="1" spc="114" dirty="0">
                <a:latin typeface="Georgia"/>
                <a:cs typeface="Georgia"/>
              </a:rPr>
              <a:t>R</a:t>
            </a:r>
            <a:r>
              <a:rPr sz="2227" spc="-268" dirty="0">
                <a:latin typeface="Lucida Sans Unicode"/>
                <a:cs typeface="Lucida Sans Unicode"/>
              </a:rPr>
              <a:t>∩ </a:t>
            </a:r>
            <a:r>
              <a:rPr sz="2227" i="1" spc="77" dirty="0">
                <a:latin typeface="Georgia"/>
                <a:cs typeface="Georgia"/>
              </a:rPr>
              <a:t>A</a:t>
            </a:r>
            <a:r>
              <a:rPr sz="2318" spc="77" dirty="0">
                <a:latin typeface="Arial"/>
                <a:cs typeface="Arial"/>
              </a:rPr>
              <a:t>: </a:t>
            </a:r>
            <a:r>
              <a:rPr sz="2318" dirty="0">
                <a:latin typeface="Arial"/>
                <a:cs typeface="Arial"/>
              </a:rPr>
              <a:t>the intersection </a:t>
            </a:r>
            <a:r>
              <a:rPr sz="2318" spc="5" dirty="0">
                <a:latin typeface="Arial"/>
                <a:cs typeface="Arial"/>
              </a:rPr>
              <a:t>of </a:t>
            </a:r>
            <a:r>
              <a:rPr sz="2318" dirty="0">
                <a:latin typeface="Arial"/>
                <a:cs typeface="Arial"/>
              </a:rPr>
              <a:t>the sets </a:t>
            </a:r>
            <a:r>
              <a:rPr sz="2227" i="1" spc="114" dirty="0">
                <a:latin typeface="Georgia"/>
                <a:cs typeface="Georgia"/>
              </a:rPr>
              <a:t>R </a:t>
            </a:r>
            <a:r>
              <a:rPr sz="2318" spc="5" dirty="0">
                <a:latin typeface="Arial"/>
                <a:cs typeface="Arial"/>
              </a:rPr>
              <a:t>and</a:t>
            </a:r>
            <a:r>
              <a:rPr sz="2318" spc="9" dirty="0">
                <a:latin typeface="Arial"/>
                <a:cs typeface="Arial"/>
              </a:rPr>
              <a:t> </a:t>
            </a:r>
            <a:r>
              <a:rPr sz="2227" i="1" spc="159" dirty="0">
                <a:latin typeface="Georgia"/>
                <a:cs typeface="Georgia"/>
              </a:rPr>
              <a:t>A</a:t>
            </a:r>
            <a:endParaRPr sz="2227" dirty="0">
              <a:latin typeface="Georgia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17888" y="3994948"/>
            <a:ext cx="3727068" cy="21010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6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903754420"/>
      </p:ext>
    </p:extLst>
  </p:cSld>
  <p:clrMapOvr>
    <a:masterClrMapping/>
  </p:clrMapOvr>
  <p:transition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26048</TotalTime>
  <Words>6631</Words>
  <Application>Microsoft Office PowerPoint</Application>
  <PresentationFormat>Předvádění na obrazovce (4:3)</PresentationFormat>
  <Paragraphs>897</Paragraphs>
  <Slides>79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79</vt:i4>
      </vt:variant>
    </vt:vector>
  </HeadingPairs>
  <TitlesOfParts>
    <vt:vector size="93" baseType="lpstr">
      <vt:lpstr>Arial</vt:lpstr>
      <vt:lpstr>Bookman Old Style</vt:lpstr>
      <vt:lpstr>Calibri</vt:lpstr>
      <vt:lpstr>Century</vt:lpstr>
      <vt:lpstr>Corbel</vt:lpstr>
      <vt:lpstr>Garamond</vt:lpstr>
      <vt:lpstr>Georgia</vt:lpstr>
      <vt:lpstr>Lucida Sans Unicode</vt:lpstr>
      <vt:lpstr>PMingLiU</vt:lpstr>
      <vt:lpstr>Tahoma</vt:lpstr>
      <vt:lpstr>Times New Roman</vt:lpstr>
      <vt:lpstr>Wingdings</vt:lpstr>
      <vt:lpstr>Wingdings 2</vt:lpstr>
      <vt:lpstr>Module</vt:lpstr>
      <vt:lpstr>Retrieval Evaluation</vt:lpstr>
      <vt:lpstr>Outline</vt:lpstr>
      <vt:lpstr>Introduction</vt:lpstr>
      <vt:lpstr> The Cranfield Paradigm</vt:lpstr>
      <vt:lpstr>The Cranfield Paradigm</vt:lpstr>
      <vt:lpstr>The Cranfield Paradigm</vt:lpstr>
      <vt:lpstr>Reference Collections</vt:lpstr>
      <vt:lpstr> 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Precision and Recall</vt:lpstr>
      <vt:lpstr>P@5 and P@10</vt:lpstr>
      <vt:lpstr>P@5 and P@10</vt:lpstr>
      <vt:lpstr>MAP: Mean Average Precision</vt:lpstr>
      <vt:lpstr>R-Precision</vt:lpstr>
      <vt:lpstr>Precision Histograms</vt:lpstr>
      <vt:lpstr>Precision Histograms</vt:lpstr>
      <vt:lpstr>MRR: Mean Reciprocal Rank</vt:lpstr>
      <vt:lpstr>MRR: Mean Reciprocal Rank</vt:lpstr>
      <vt:lpstr>The E-Measure</vt:lpstr>
      <vt:lpstr>The E-Measure</vt:lpstr>
      <vt:lpstr>F-Measure: Harmonic Mean</vt:lpstr>
      <vt:lpstr>F-Measure: Harmonic Mean</vt:lpstr>
      <vt:lpstr> DCG — Discounted Cumulated Gain</vt:lpstr>
      <vt:lpstr>Discounted Cumulated Gain</vt:lpstr>
      <vt:lpstr>Discounted Cumulated Gain</vt:lpstr>
      <vt:lpstr>Discounted Cumulated Gain</vt:lpstr>
      <vt:lpstr>Discounted Cumulated Gain</vt:lpstr>
      <vt:lpstr>Discounted Cumulated Gain</vt:lpstr>
      <vt:lpstr>Discounted Cumulated Gain</vt:lpstr>
      <vt:lpstr>Discounted Cumulated Gain</vt:lpstr>
      <vt:lpstr>Discounted Cumulated Gain</vt:lpstr>
      <vt:lpstr>Discounted Cumulated Gain</vt:lpstr>
      <vt:lpstr>DCG Curves</vt:lpstr>
      <vt:lpstr>DCG Curves</vt:lpstr>
      <vt:lpstr>Ideal CG and DCG Metrics</vt:lpstr>
      <vt:lpstr>Ideal CG and DCG Metrics</vt:lpstr>
      <vt:lpstr>Ideal CG and DCG Metrics</vt:lpstr>
      <vt:lpstr>Ideal CG and DCG Metrics</vt:lpstr>
      <vt:lpstr>Normalized DCG</vt:lpstr>
      <vt:lpstr>Normalized DCG</vt:lpstr>
      <vt:lpstr>Discussion on DCG Metrics</vt:lpstr>
      <vt:lpstr>Discussion on DCG Metrics</vt:lpstr>
      <vt:lpstr> Rank Correlation Metrics</vt:lpstr>
      <vt:lpstr>Rank Correlation Metrics</vt:lpstr>
      <vt:lpstr>Rank Correlation Metrics</vt:lpstr>
      <vt:lpstr> The Spearman Coefficient</vt:lpstr>
      <vt:lpstr>The Spearman Coefficient</vt:lpstr>
      <vt:lpstr>Prezentace aplikace PowerPoint</vt:lpstr>
      <vt:lpstr>The Spearman Coefficient</vt:lpstr>
      <vt:lpstr>The Spearman Coefficient</vt:lpstr>
      <vt:lpstr>The Spearman Coefficient</vt:lpstr>
      <vt:lpstr>The Spearman Coefficient</vt:lpstr>
      <vt:lpstr>The Spearman Coefficient</vt:lpstr>
      <vt:lpstr> The Kendall Tau Coefficient</vt:lpstr>
      <vt:lpstr>The Kendall Tau Coefficient</vt:lpstr>
      <vt:lpstr>The Kendall Tau Coefficient</vt:lpstr>
      <vt:lpstr>The Kendall Tau Coefficient</vt:lpstr>
      <vt:lpstr>The Kendall Tau Coefficient</vt:lpstr>
      <vt:lpstr>The Kendall Tau Coefficient</vt:lpstr>
      <vt:lpstr>The Kendall Tau Coefficient</vt:lpstr>
      <vt:lpstr>The Kendall Tau Coefficient</vt:lpstr>
      <vt:lpstr>The Kendall Tau Coefficient</vt:lpstr>
      <vt:lpstr> Side-by-Side Panels</vt:lpstr>
      <vt:lpstr>Side-by-Side Panels</vt:lpstr>
      <vt:lpstr>Side-by-Side Panels</vt:lpstr>
      <vt:lpstr>Side-by-Side Panels</vt:lpstr>
      <vt:lpstr> A/B Testing &amp; Crowdsourcing</vt:lpstr>
      <vt:lpstr>Crowdsourcing</vt:lpstr>
      <vt:lpstr>Crowdsourcing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1379</cp:revision>
  <cp:lastPrinted>2011-10-20T04:01:43Z</cp:lastPrinted>
  <dcterms:created xsi:type="dcterms:W3CDTF">2009-06-12T17:14:38Z</dcterms:created>
  <dcterms:modified xsi:type="dcterms:W3CDTF">2016-11-08T07:13:01Z</dcterms:modified>
</cp:coreProperties>
</file>