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449" r:id="rId2"/>
    <p:sldId id="387" r:id="rId3"/>
    <p:sldId id="424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420" r:id="rId13"/>
    <p:sldId id="396" r:id="rId14"/>
    <p:sldId id="397" r:id="rId15"/>
    <p:sldId id="423" r:id="rId16"/>
    <p:sldId id="398" r:id="rId17"/>
    <p:sldId id="399" r:id="rId18"/>
    <p:sldId id="400" r:id="rId19"/>
    <p:sldId id="401" r:id="rId20"/>
    <p:sldId id="422" r:id="rId21"/>
    <p:sldId id="402" r:id="rId22"/>
    <p:sldId id="404" r:id="rId23"/>
    <p:sldId id="403" r:id="rId24"/>
    <p:sldId id="421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50" r:id="rId33"/>
    <p:sldId id="428" r:id="rId34"/>
    <p:sldId id="429" r:id="rId35"/>
    <p:sldId id="430" r:id="rId36"/>
    <p:sldId id="431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51" r:id="rId46"/>
    <p:sldId id="452" r:id="rId47"/>
    <p:sldId id="447" r:id="rId48"/>
    <p:sldId id="448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8000"/>
    <a:srgbClr val="D6009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72398" autoAdjust="0"/>
  </p:normalViewPr>
  <p:slideViewPr>
    <p:cSldViewPr>
      <p:cViewPr varScale="1">
        <p:scale>
          <a:sx n="83" d="100"/>
          <a:sy n="83" d="100"/>
        </p:scale>
        <p:origin x="18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745E-9F70-4BEB-B647-46417C89B391}" type="slidenum">
              <a:rPr lang="en-US"/>
              <a:pPr/>
              <a:t>11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This is a general proof.</a:t>
            </a:r>
          </a:p>
          <a:p>
            <a:r>
              <a:rPr lang="en-US" dirty="0"/>
              <a:t>We make no assumptions about the structure</a:t>
            </a:r>
            <a:r>
              <a:rPr lang="en-US" baseline="0" dirty="0"/>
              <a:t> of the bipartite graph.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544B-790D-4162-9761-878F2D3B6831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4F8B7-53A2-478D-A906-60285298E90E}" type="slidenum">
              <a:rPr lang="en-US"/>
              <a:pPr/>
              <a:t>16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A5859-A41F-4408-B449-ECCAF903F361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D814F-D39C-471A-972C-CA4903C081A7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6D1A-ADD9-4FAE-BBCA-A9658D9D5116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24FF-19F2-4ADC-90ED-4798E89F3B39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E9F30-39DA-40D5-9E4E-4575B29A9371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BECCC-FEA5-4D30-8755-32241C60A2D1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051F8-D2DD-4F7A-9357-6E734CA9A9EB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1C3F8-703E-4337-BBA8-F9F88E86A971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95901-F59F-4BF0-9154-0F02A459E1B3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greedy deterministic or randomized (it is deterministic!!)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73DF-7313-464C-BB67-7764F5CF748A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59A1-ADF1-409C-927D-50F8D150D177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D943-7726-46D6-A49A-6B1F35672D50}" type="slidenum">
              <a:rPr lang="en-US"/>
              <a:pPr/>
              <a:t>29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exhausts budget:</a:t>
            </a:r>
          </a:p>
          <a:p>
            <a:r>
              <a:rPr lang="en-US" baseline="0" dirty="0"/>
              <a:t>-- remember, optimal exhausts both budgets</a:t>
            </a:r>
          </a:p>
          <a:p>
            <a:endParaRPr lang="en-US" baseline="0" dirty="0"/>
          </a:p>
          <a:p>
            <a:r>
              <a:rPr lang="en-US" baseline="0" dirty="0"/>
              <a:t>GENERAL PROOF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028C-270E-49BB-80BE-ED708CF4CEDF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</a:t>
            </a:r>
            <a:r>
              <a:rPr lang="en-US" baseline="0" dirty="0"/>
              <a:t> </a:t>
            </a:r>
            <a:r>
              <a:rPr lang="en-US" dirty="0"/>
              <a:t>is not used should be assigned to A2 (since if we could assign to A1 we would since we still have the budget)</a:t>
            </a:r>
          </a:p>
          <a:p>
            <a:r>
              <a:rPr lang="en-US" dirty="0"/>
              <a:t>CASE 1) Less</a:t>
            </a:r>
            <a:r>
              <a:rPr lang="en-US" baseline="0" dirty="0"/>
              <a:t> than half of A1’s queries got assigned to A2. So y&gt;B/2</a:t>
            </a:r>
          </a:p>
          <a:p>
            <a:r>
              <a:rPr lang="en-US" baseline="0" dirty="0"/>
              <a:t>CASE 2) If more than half of A1’s queries got assigned to A2. </a:t>
            </a:r>
          </a:p>
          <a:p>
            <a:r>
              <a:rPr lang="en-US" baseline="0" dirty="0"/>
              <a:t>Consider last of A1s queries assigned to A2. At that time B2 &gt; B1.</a:t>
            </a:r>
          </a:p>
          <a:p>
            <a:r>
              <a:rPr lang="en-US" baseline="0" dirty="0"/>
              <a:t>At that time B2 &lt; ½. Since more than half of A1’s queries got assigned to A2 (this means the remaining budget had to be &lt;1/2). </a:t>
            </a:r>
          </a:p>
          <a:p>
            <a:r>
              <a:rPr lang="en-US" baseline="0" dirty="0"/>
              <a:t>So B1&lt;1/2.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00761-A214-40ED-94F0-2A6D31B566A1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34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2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35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</a:p>
        </p:txBody>
      </p:sp>
    </p:spTree>
    <p:extLst>
      <p:ext uri="{BB962C8B-B14F-4D97-AF65-F5344CB8AC3E}">
        <p14:creationId xmlns:p14="http://schemas.microsoft.com/office/powerpoint/2010/main" val="75577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5249B-57FA-47FA-B2B4-C823CD291C35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36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37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3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38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4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39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4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40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7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41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3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42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Latent factor based – predict recommendations that the user has not seen yet by building a system working well on known ratings and hope it predicts unknown ratings also well</a:t>
            </a:r>
          </a:p>
        </p:txBody>
      </p:sp>
    </p:spTree>
    <p:extLst>
      <p:ext uri="{BB962C8B-B14F-4D97-AF65-F5344CB8AC3E}">
        <p14:creationId xmlns:p14="http://schemas.microsoft.com/office/powerpoint/2010/main" val="2787030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6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45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Item profile = vector of item features (e.g., one dimension = 0/1 whether it is red color, or not)</a:t>
            </a:r>
          </a:p>
          <a:p>
            <a:pPr eaLnBrk="1" hangingPunct="1"/>
            <a:r>
              <a:rPr lang="en-US" dirty="0"/>
              <a:t>User profile = e.g., average over item profiles</a:t>
            </a:r>
          </a:p>
        </p:txBody>
      </p:sp>
    </p:spTree>
    <p:extLst>
      <p:ext uri="{BB962C8B-B14F-4D97-AF65-F5344CB8AC3E}">
        <p14:creationId xmlns:p14="http://schemas.microsoft.com/office/powerpoint/2010/main" val="3219976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46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9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3759-7C6F-4690-8838-D19AF294169B}" type="slidenum">
              <a:rPr lang="en-US"/>
              <a:pPr/>
              <a:t>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48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DCF95-D59A-4DE3-9527-CCE4AC7CB187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EA930-782F-425E-9394-DE1830825261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F564-644F-43F2-9F77-98DD58D5A917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B749-D12A-460B-8EB9-5F8D071FE7B1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8FA8-0767-43C6-A041-916C275F7F32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618-30D1-401C-9DEB-89DDDBA82CD7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20A9-8F05-4640-83FD-2652CEC7225E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323-FBBA-427E-8F42-96CBD7F49DB7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E5EBFA1-0A45-4F61-A930-E1A2E5EB5154}" type="datetime1">
              <a:rPr lang="en-US" smtClean="0"/>
              <a:t>5/2/2018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70C18-D3D1-4616-B69A-7779ED8A0591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8220386-5536-42FF-B2B2-CD0311C5DCB9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FFA6C-C0FA-4814-A544-74F5F259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CE63-86F9-4250-8FE8-D26436521D1B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AD69-C809-49C3-88CD-E7C8005C6CFC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5C4-0D0B-4E73-9AF9-2818BEE6C388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69A8-0A77-4F17-8274-98D72157EED8}" type="datetime1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7BE8-2DD7-412C-8FBB-14C0D93CD43C}" type="datetime1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DAA9-96AA-4073-8CF2-F3A8DA817D6A}" type="datetime1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4173-1436-4E4E-A771-71EC0D04E6FE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9B809B-596C-4A68-982E-45EBCADD0A04}" type="datetime1">
              <a:rPr lang="en-US" smtClean="0"/>
              <a:t>5/2/2018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DE35A74D-6F13-4FF6-BC3F-939AD7DFFF55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pcroft-Karp_algorith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/>
          </a:bodyPr>
          <a:lstStyle/>
          <a:p>
            <a:r>
              <a:rPr lang="en-US" sz="5400" dirty="0"/>
              <a:t>Advertising on the Web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 Search Techniques for Large Scale Data Analytics</a:t>
            </a:r>
          </a:p>
          <a:p>
            <a:r>
              <a:rPr lang="en-US" sz="2400" dirty="0"/>
              <a:t>Pavel </a:t>
            </a:r>
            <a:r>
              <a:rPr lang="en-US" sz="2400" dirty="0" err="1"/>
              <a:t>Zezula</a:t>
            </a:r>
            <a:r>
              <a:rPr lang="en-US" sz="2400" dirty="0"/>
              <a:t> and Jan </a:t>
            </a:r>
            <a:r>
              <a:rPr lang="en-US" sz="2400" dirty="0" err="1"/>
              <a:t>Sedmidubsky</a:t>
            </a:r>
            <a:endParaRPr lang="en-US" sz="2400" dirty="0"/>
          </a:p>
          <a:p>
            <a:r>
              <a:rPr lang="en-US" sz="2000" dirty="0"/>
              <a:t>Masaryk University</a:t>
            </a:r>
          </a:p>
          <a:p>
            <a:r>
              <a:rPr lang="en-US" sz="2000" dirty="0"/>
              <a:t>http://disa.fi.muni.cz</a:t>
            </a:r>
          </a:p>
        </p:txBody>
      </p:sp>
    </p:spTree>
    <p:extLst>
      <p:ext uri="{BB962C8B-B14F-4D97-AF65-F5344CB8AC3E}">
        <p14:creationId xmlns:p14="http://schemas.microsoft.com/office/powerpoint/2010/main" val="28356367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Greedy algorithm for the online graph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matching problem:</a:t>
            </a:r>
          </a:p>
          <a:p>
            <a:pPr lvl="1"/>
            <a:r>
              <a:rPr lang="en-US" dirty="0"/>
              <a:t>Pair the new girl with </a:t>
            </a:r>
            <a:r>
              <a:rPr lang="en-US" b="1" dirty="0"/>
              <a:t>any</a:t>
            </a:r>
            <a:r>
              <a:rPr lang="en-US" dirty="0"/>
              <a:t> eligible boy</a:t>
            </a:r>
          </a:p>
          <a:p>
            <a:pPr lvl="2"/>
            <a:r>
              <a:rPr lang="en-US" dirty="0"/>
              <a:t>If there is none, do not pair girl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How good is the algorithm?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5513343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Ratio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input </a:t>
            </a:r>
            <a:r>
              <a:rPr lang="en-US" b="1" i="1" dirty="0"/>
              <a:t>I</a:t>
            </a:r>
            <a:r>
              <a:rPr lang="en-US" dirty="0"/>
              <a:t>, suppose greedy produces matching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greedy</a:t>
            </a:r>
            <a:r>
              <a:rPr lang="en-US" dirty="0"/>
              <a:t> while an optimal </a:t>
            </a:r>
            <a:br>
              <a:rPr lang="en-US" dirty="0"/>
            </a:br>
            <a:r>
              <a:rPr lang="en-US" dirty="0"/>
              <a:t>matching is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opt</a:t>
            </a:r>
            <a:endParaRPr lang="en-US" b="1" i="1" baseline="-25000" dirty="0">
              <a:cs typeface="Times New Roman" pitchFamily="18" charset="0"/>
            </a:endParaRPr>
          </a:p>
          <a:p>
            <a:pPr>
              <a:buFont typeface="Wingdings" pitchFamily="1" charset="2"/>
              <a:buNone/>
            </a:pPr>
            <a:endParaRPr lang="en-US" sz="2800" dirty="0"/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Competitive ratio = </a:t>
            </a:r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			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min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all</a:t>
            </a:r>
            <a:r>
              <a:rPr lang="en-US" b="1" i="1" baseline="-25000" dirty="0">
                <a:solidFill>
                  <a:srgbClr val="0000FF"/>
                </a:solidFill>
                <a:cs typeface="Times New Roman" pitchFamily="18" charset="0"/>
              </a:rPr>
              <a:t> possible inputs I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 (|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greedy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|/|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opt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|)</a:t>
            </a:r>
          </a:p>
          <a:p>
            <a:pPr>
              <a:buFont typeface="Wingdings" pitchFamily="1" charset="2"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2400" b="1" dirty="0">
                <a:solidFill>
                  <a:srgbClr val="008000"/>
                </a:solidFill>
              </a:rPr>
              <a:t>(what is </a:t>
            </a:r>
            <a:r>
              <a:rPr lang="en-US" sz="2400" b="1" dirty="0" err="1">
                <a:solidFill>
                  <a:srgbClr val="008000"/>
                </a:solidFill>
              </a:rPr>
              <a:t>greedy’s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u="sng" dirty="0">
                <a:solidFill>
                  <a:srgbClr val="008000"/>
                </a:solidFill>
              </a:rPr>
              <a:t>worst</a:t>
            </a:r>
            <a:r>
              <a:rPr lang="en-US" sz="2400" b="1" dirty="0">
                <a:solidFill>
                  <a:srgbClr val="008000"/>
                </a:solidFill>
              </a:rPr>
              <a:t> performance </a:t>
            </a:r>
            <a:r>
              <a:rPr lang="en-US" sz="2400" b="1" u="sng" dirty="0">
                <a:solidFill>
                  <a:srgbClr val="008000"/>
                </a:solidFill>
              </a:rPr>
              <a:t>over all possible</a:t>
            </a:r>
            <a:r>
              <a:rPr lang="en-US" sz="2400" b="1" dirty="0">
                <a:solidFill>
                  <a:srgbClr val="008000"/>
                </a:solidFill>
              </a:rPr>
              <a:t> inputs </a:t>
            </a:r>
            <a:r>
              <a:rPr lang="en-US" sz="2400" b="1" i="1" dirty="0">
                <a:solidFill>
                  <a:srgbClr val="008000"/>
                </a:solidFill>
              </a:rPr>
              <a:t>I</a:t>
            </a:r>
            <a:r>
              <a:rPr lang="en-US" sz="2400" b="1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9944466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a case: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≠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Consider the set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of girls </a:t>
            </a:r>
            <a:br>
              <a:rPr lang="en-US" dirty="0"/>
            </a:b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r>
              <a:rPr lang="en-US" dirty="0"/>
              <a:t>Then every boy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u="sng" dirty="0"/>
              <a:t>adjacent</a:t>
            </a:r>
            <a:r>
              <a:rPr lang="en-US" dirty="0"/>
              <a:t> to girls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is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there would exist such non-matched </a:t>
            </a:r>
            <a:br>
              <a:rPr lang="en-US" dirty="0"/>
            </a:br>
            <a:r>
              <a:rPr lang="en-US" dirty="0"/>
              <a:t>(by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) boy adjacent to a non-matched </a:t>
            </a:r>
            <a:br>
              <a:rPr lang="en-US" dirty="0"/>
            </a:br>
            <a:r>
              <a:rPr lang="en-US" dirty="0"/>
              <a:t>girl then greedy would have matched them</a:t>
            </a:r>
          </a:p>
          <a:p>
            <a:r>
              <a:rPr lang="en-US" dirty="0"/>
              <a:t>Since boys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are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 then </a:t>
            </a:r>
            <a:br>
              <a:rPr lang="en-US" dirty="0"/>
            </a:br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/>
              <a:t> 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endParaRPr lang="en-US" sz="24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77548" y="1307068"/>
            <a:ext cx="2366452" cy="2511346"/>
            <a:chOff x="6777548" y="1307068"/>
            <a:chExt cx="2366452" cy="251134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91" name="Straight Connector 90"/>
            <p:cNvCxnSpPr>
              <a:stCxn id="53" idx="2"/>
              <a:endCxn id="88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62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3" idx="1"/>
              <a:endCxn id="65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98" name="TextBox 97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0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482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so far:</a:t>
            </a:r>
          </a:p>
          <a:p>
            <a:pPr lvl="1"/>
            <a:r>
              <a:rPr lang="en-US" dirty="0"/>
              <a:t>Girls </a:t>
            </a:r>
            <a:r>
              <a:rPr lang="en-US" b="1" i="1" dirty="0">
                <a:solidFill>
                  <a:srgbClr val="D60093"/>
                </a:solidFill>
              </a:rPr>
              <a:t>G </a:t>
            </a: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r>
              <a:rPr lang="en-US" dirty="0"/>
              <a:t>There are at least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such boys </a:t>
            </a:r>
            <a:br>
              <a:rPr lang="en-US" dirty="0"/>
            </a:br>
            <a:r>
              <a:rPr lang="en-US" dirty="0"/>
              <a:t>(|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|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|) o</a:t>
            </a:r>
            <a:r>
              <a:rPr lang="en-US" dirty="0"/>
              <a:t>therwise the optimal </a:t>
            </a:r>
            <a:br>
              <a:rPr lang="en-US" dirty="0"/>
            </a:br>
            <a:r>
              <a:rPr lang="en-US" dirty="0"/>
              <a:t>algorithm couldn’t have matched all girls 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endParaRPr lang="en-US" dirty="0"/>
          </a:p>
          <a:p>
            <a:pPr lvl="1"/>
            <a:r>
              <a:rPr lang="en-US" b="1" dirty="0"/>
              <a:t>So:</a:t>
            </a:r>
            <a:r>
              <a:rPr lang="en-US" sz="3200" dirty="0"/>
              <a:t> |</a:t>
            </a:r>
            <a:r>
              <a:rPr lang="en-US" sz="3200" b="1" i="1" dirty="0">
                <a:solidFill>
                  <a:srgbClr val="D60093"/>
                </a:solidFill>
              </a:rPr>
              <a:t>G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dirty="0">
                <a:solidFill>
                  <a:srgbClr val="008000"/>
                </a:solidFill>
              </a:rPr>
              <a:t>B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i="1" dirty="0" err="1"/>
              <a:t>M</a:t>
            </a:r>
            <a:r>
              <a:rPr lang="en-US" sz="3200" b="1" i="1" baseline="-25000" dirty="0" err="1"/>
              <a:t>greedy</a:t>
            </a:r>
            <a:r>
              <a:rPr lang="en-US" sz="3200" dirty="0"/>
              <a:t>|</a:t>
            </a:r>
            <a:endParaRPr lang="en-US" dirty="0"/>
          </a:p>
          <a:p>
            <a:r>
              <a:rPr lang="en-US" dirty="0"/>
              <a:t>By definition of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also: 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Worst case is when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=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=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2|</a:t>
            </a:r>
            <a:r>
              <a:rPr lang="en-US" b="1" i="1" dirty="0"/>
              <a:t>M</a:t>
            </a:r>
            <a:r>
              <a:rPr lang="en-US" b="1" i="1" baseline="-25000" dirty="0"/>
              <a:t>greedy</a:t>
            </a:r>
            <a:r>
              <a:rPr lang="en-US" dirty="0"/>
              <a:t>|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|/|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r>
              <a:rPr lang="en-US" b="1" dirty="0">
                <a:solidFill>
                  <a:srgbClr val="0000FF"/>
                </a:solidFill>
              </a:rPr>
              <a:t>|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</a:t>
            </a:r>
            <a:r>
              <a:rPr lang="en-US" b="1" dirty="0">
                <a:solidFill>
                  <a:srgbClr val="0000FF"/>
                </a:solidFill>
              </a:rPr>
              <a:t> 1/2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858000" y="1185440"/>
            <a:ext cx="2366452" cy="2511346"/>
            <a:chOff x="6777548" y="1307068"/>
            <a:chExt cx="2366452" cy="2511346"/>
          </a:xfrm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124" name="Straight Connector 123"/>
            <p:cNvCxnSpPr>
              <a:stCxn id="110" idx="2"/>
              <a:endCxn id="121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6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7" idx="1"/>
              <a:endCxn id="119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132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4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5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22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Scenario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4809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4809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809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480920" y="4475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150720" y="27225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761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1507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150720" y="43545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33320" y="2678112"/>
            <a:ext cx="1752600" cy="1873250"/>
            <a:chOff x="1296" y="1028"/>
            <a:chExt cx="1104" cy="11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33321" y="3287712"/>
            <a:ext cx="1757363" cy="730250"/>
            <a:chOff x="1296" y="1412"/>
            <a:chExt cx="1107" cy="460"/>
          </a:xfrm>
        </p:grpSpPr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3320" y="3027362"/>
            <a:ext cx="1760538" cy="1131888"/>
            <a:chOff x="1296" y="1248"/>
            <a:chExt cx="1109" cy="713"/>
          </a:xfrm>
        </p:grpSpPr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1296" y="124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046445" y="28305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046445" y="3194050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633321" y="3484562"/>
            <a:ext cx="1773238" cy="1239838"/>
            <a:chOff x="1296" y="1536"/>
            <a:chExt cx="1117" cy="781"/>
          </a:xfrm>
        </p:grpSpPr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11023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2" grpId="0" autoUpdateAnimBg="0"/>
      <p:bldP spid="696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Web Advertising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Web Advertising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Banner ads </a:t>
            </a:r>
            <a:r>
              <a:rPr lang="en-US" b="1" dirty="0"/>
              <a:t>(1995-2001)</a:t>
            </a:r>
          </a:p>
          <a:p>
            <a:pPr lvl="1"/>
            <a:r>
              <a:rPr lang="en-US" dirty="0"/>
              <a:t>Initial form of web advertising</a:t>
            </a:r>
          </a:p>
          <a:p>
            <a:pPr lvl="1"/>
            <a:r>
              <a:rPr lang="en-US" dirty="0"/>
              <a:t>Popular websites charged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$ for every 1,000 </a:t>
            </a:r>
            <a:br>
              <a:rPr lang="en-US" dirty="0"/>
            </a:br>
            <a:r>
              <a:rPr lang="en-US" dirty="0"/>
              <a:t>“impressions” of the ad</a:t>
            </a:r>
          </a:p>
          <a:p>
            <a:pPr lvl="2"/>
            <a:r>
              <a:rPr lang="en-US" dirty="0"/>
              <a:t>Called “</a:t>
            </a:r>
            <a:r>
              <a:rPr lang="en-US" b="1" dirty="0"/>
              <a:t>CPM</a:t>
            </a:r>
            <a:r>
              <a:rPr lang="en-US" dirty="0"/>
              <a:t>” rate </a:t>
            </a:r>
            <a:br>
              <a:rPr lang="en-US" dirty="0"/>
            </a:br>
            <a:r>
              <a:rPr lang="en-US" dirty="0"/>
              <a:t>(Cost per thousand impressions)</a:t>
            </a:r>
          </a:p>
          <a:p>
            <a:pPr lvl="2"/>
            <a:r>
              <a:rPr lang="en-US" dirty="0"/>
              <a:t>Modeled similar to TV, magazine ads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untargeted</a:t>
            </a:r>
            <a:r>
              <a:rPr lang="en-US" dirty="0"/>
              <a:t> to </a:t>
            </a:r>
            <a:r>
              <a:rPr lang="en-US" b="1" dirty="0"/>
              <a:t>demographically targeted</a:t>
            </a:r>
          </a:p>
          <a:p>
            <a:pPr lvl="1"/>
            <a:r>
              <a:rPr lang="en-US" b="1" dirty="0"/>
              <a:t>Low click-through rates</a:t>
            </a:r>
          </a:p>
          <a:p>
            <a:pPr lvl="2"/>
            <a:r>
              <a:rPr lang="en-US" dirty="0"/>
              <a:t>Low ROI for advertisers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15243" y="1219200"/>
            <a:ext cx="3275707" cy="2743200"/>
            <a:chOff x="5815243" y="1371600"/>
            <a:chExt cx="3275707" cy="27432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3" y="1371600"/>
              <a:ext cx="3252557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28950" y="1414057"/>
              <a:ext cx="762000" cy="381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4800" y="3200400"/>
              <a:ext cx="1118957" cy="914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3443" y="1910542"/>
              <a:ext cx="433157" cy="152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597" y="40386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CPM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…cost per </a:t>
            </a:r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Mille…thousand in Latin</a:t>
            </a:r>
          </a:p>
        </p:txBody>
      </p:sp>
    </p:spTree>
    <p:extLst>
      <p:ext uri="{BB962C8B-B14F-4D97-AF65-F5344CB8AC3E}">
        <p14:creationId xmlns:p14="http://schemas.microsoft.com/office/powerpoint/2010/main" val="2372877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Performance-based Advertising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Introduced by Overture around 2000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Advertisers </a:t>
            </a:r>
            <a:r>
              <a:rPr lang="en-US" b="1" dirty="0">
                <a:solidFill>
                  <a:srgbClr val="0000FF"/>
                </a:solidFill>
              </a:rPr>
              <a:t>bid</a:t>
            </a:r>
            <a:r>
              <a:rPr lang="en-US" dirty="0">
                <a:solidFill>
                  <a:srgbClr val="0000FF"/>
                </a:solidFill>
              </a:rPr>
              <a:t> on </a:t>
            </a:r>
            <a:r>
              <a:rPr lang="en-US" b="1" dirty="0">
                <a:solidFill>
                  <a:srgbClr val="0000FF"/>
                </a:solidFill>
              </a:rPr>
              <a:t>search keywords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When someone searches for that keyword, the </a:t>
            </a:r>
            <a:r>
              <a:rPr lang="en-US" b="1" dirty="0">
                <a:solidFill>
                  <a:srgbClr val="D60093"/>
                </a:solidFill>
              </a:rPr>
              <a:t>highest bidder’s ad is shown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Advertiser is charged only if the ad is clicked on</a:t>
            </a:r>
          </a:p>
          <a:p>
            <a:pPr lvl="8"/>
            <a:endParaRPr lang="en-US" dirty="0"/>
          </a:p>
          <a:p>
            <a:r>
              <a:rPr lang="en-US" dirty="0"/>
              <a:t>Similar model adopted by Google with some changes around 2002</a:t>
            </a:r>
          </a:p>
          <a:p>
            <a:pPr lvl="1"/>
            <a:r>
              <a:rPr lang="en-US" dirty="0"/>
              <a:t>Called </a:t>
            </a:r>
            <a:r>
              <a:rPr lang="en-US" b="1" dirty="0" err="1"/>
              <a:t>Adwords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07639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vs. Search Results</a:t>
            </a:r>
          </a:p>
        </p:txBody>
      </p:sp>
      <p:pic>
        <p:nvPicPr>
          <p:cNvPr id="17415" name="Picture 7" descr="google-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334000" cy="4006850"/>
          </a:xfrm>
          <a:prstGeom prst="rect">
            <a:avLst/>
          </a:prstGeom>
          <a:noFill/>
        </p:spPr>
      </p:pic>
      <p:pic>
        <p:nvPicPr>
          <p:cNvPr id="17416" name="Picture 8" descr="google-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04975"/>
            <a:ext cx="3124200" cy="30956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4575403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2.0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Performance-based advertising works!</a:t>
            </a:r>
          </a:p>
          <a:p>
            <a:pPr lvl="1"/>
            <a:r>
              <a:rPr lang="en-US" dirty="0"/>
              <a:t>Multi-billion-dollar industry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Interesting problem: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/>
              <a:t>What ads to show for a given query? </a:t>
            </a:r>
          </a:p>
          <a:p>
            <a:pPr lvl="1"/>
            <a:r>
              <a:rPr lang="en-US" dirty="0"/>
              <a:t>(Today’s lecture)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If I am an advertiser, which search terms should I bid on and how much should I bid? </a:t>
            </a:r>
          </a:p>
          <a:p>
            <a:pPr lvl="1"/>
            <a:r>
              <a:rPr lang="en-US" dirty="0"/>
              <a:t>(Not focus of today’s lecture)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489314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Classic model of algorithms</a:t>
            </a:r>
          </a:p>
          <a:p>
            <a:pPr lvl="1"/>
            <a:r>
              <a:rPr lang="en-US" dirty="0"/>
              <a:t>You get to see the entire input, then compute some function of it</a:t>
            </a:r>
          </a:p>
          <a:p>
            <a:pPr lvl="1"/>
            <a:r>
              <a:rPr lang="en-US" dirty="0"/>
              <a:t>In this context, “offline algorithm”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Online Algorithms</a:t>
            </a:r>
          </a:p>
          <a:p>
            <a:pPr lvl="1"/>
            <a:r>
              <a:rPr lang="en-US" dirty="0"/>
              <a:t>You get to see the input one piece at a time, and need to make irrevocable decisions along the way</a:t>
            </a:r>
          </a:p>
          <a:p>
            <a:pPr lvl="1"/>
            <a:r>
              <a:rPr lang="en-US" b="1" dirty="0"/>
              <a:t>Similar to the data stream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91639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Given: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A set of bids by advertisers for search queries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A click-through rate for each advertiser-query pair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A budget for each advertiser (say for 1 month)</a:t>
            </a:r>
          </a:p>
          <a:p>
            <a:pPr lvl="1"/>
            <a:r>
              <a:rPr lang="en-US" b="1" dirty="0"/>
              <a:t>4.</a:t>
            </a:r>
            <a:r>
              <a:rPr lang="en-US" dirty="0"/>
              <a:t> A limit on the number of ads to be displayed with each search query</a:t>
            </a:r>
          </a:p>
          <a:p>
            <a:r>
              <a:rPr lang="en-US" b="1" dirty="0">
                <a:solidFill>
                  <a:srgbClr val="D60093"/>
                </a:solidFill>
              </a:rPr>
              <a:t>Respond to each search query with a set of advertisers such that: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The size of the set is no larger than the limit on the number of ads per query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Each advertiser has bid on the search query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Each advertiser has enough budget left to pay for the ad if it is clicked upon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stream of queries arrives at the search engine: </a:t>
            </a:r>
            <a:r>
              <a:rPr lang="en-US" b="1" i="1" dirty="0"/>
              <a:t>q</a:t>
            </a:r>
            <a:r>
              <a:rPr lang="en-US" b="1" i="1" baseline="-25000" dirty="0"/>
              <a:t>1</a:t>
            </a:r>
            <a:r>
              <a:rPr lang="en-US" i="1" dirty="0"/>
              <a:t>, </a:t>
            </a:r>
            <a:r>
              <a:rPr lang="en-US" b="1" i="1" dirty="0"/>
              <a:t>q</a:t>
            </a:r>
            <a:r>
              <a:rPr lang="en-US" b="1" i="1" baseline="-25000" dirty="0"/>
              <a:t>2</a:t>
            </a:r>
            <a:r>
              <a:rPr lang="en-US" i="1" dirty="0"/>
              <a:t>, …</a:t>
            </a:r>
          </a:p>
          <a:p>
            <a:pPr>
              <a:lnSpc>
                <a:spcPct val="90000"/>
              </a:lnSpc>
            </a:pPr>
            <a:r>
              <a:rPr lang="en-US" dirty="0"/>
              <a:t>Several advertisers bid on each query</a:t>
            </a:r>
          </a:p>
          <a:p>
            <a:pPr>
              <a:lnSpc>
                <a:spcPct val="90000"/>
              </a:lnSpc>
            </a:pPr>
            <a:r>
              <a:rPr lang="en-US" dirty="0"/>
              <a:t>When query </a:t>
            </a:r>
            <a:r>
              <a:rPr lang="en-US" b="1" i="1" dirty="0" err="1"/>
              <a:t>q</a:t>
            </a:r>
            <a:r>
              <a:rPr lang="en-US" b="1" i="1" baseline="-25000" dirty="0" err="1"/>
              <a:t>i</a:t>
            </a:r>
            <a:r>
              <a:rPr lang="en-US" dirty="0"/>
              <a:t> arrives, search engine must pick a subset of advertisers whose ads are shown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Goal:</a:t>
            </a:r>
            <a:r>
              <a:rPr lang="en-US" dirty="0"/>
              <a:t> </a:t>
            </a:r>
            <a:r>
              <a:rPr lang="en-US" b="1" dirty="0"/>
              <a:t>Maximize search engine’s revenues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Simple solution: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Instead of raw bids, use the “</a:t>
            </a:r>
            <a:r>
              <a:rPr lang="en-US" b="1" dirty="0"/>
              <a:t>expected revenue per click</a:t>
            </a:r>
            <a:r>
              <a:rPr lang="en-US" dirty="0"/>
              <a:t>” (i.e., </a:t>
            </a:r>
            <a:r>
              <a:rPr lang="en-US" b="1" dirty="0"/>
              <a:t>Bid*CTR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Clearly we need an online algorithm!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2827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Adwords</a:t>
            </a:r>
            <a:r>
              <a:rPr lang="en-US" dirty="0"/>
              <a:t> Innovation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412" y="49162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Click through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5562" y="4916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Expected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1770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Budget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complications: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Budget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CTR of an ad is unknown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Each advertiser has a limited budget</a:t>
            </a:r>
          </a:p>
          <a:p>
            <a:pPr lvl="1"/>
            <a:r>
              <a:rPr lang="en-US" b="1" dirty="0"/>
              <a:t>Search engine guarantees that the advertiser </a:t>
            </a:r>
            <a:br>
              <a:rPr lang="en-US" b="1" dirty="0"/>
            </a:br>
            <a:r>
              <a:rPr lang="en-US" b="1" dirty="0"/>
              <a:t>will not be charged more than their daily budget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CTR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CTR: Each ad has a different likelihood of being clicked</a:t>
            </a:r>
          </a:p>
          <a:p>
            <a:pPr lvl="1"/>
            <a:r>
              <a:rPr lang="en-US" b="1" dirty="0"/>
              <a:t>Advertiser 1</a:t>
            </a:r>
            <a:r>
              <a:rPr lang="en-US" dirty="0"/>
              <a:t> bids $2, click probability = 0.1</a:t>
            </a:r>
          </a:p>
          <a:p>
            <a:pPr lvl="1"/>
            <a:r>
              <a:rPr lang="en-US" b="1" dirty="0"/>
              <a:t>Advertiser 2</a:t>
            </a:r>
            <a:r>
              <a:rPr lang="en-US" dirty="0"/>
              <a:t> bids $1, click probability = 0.5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</a:rPr>
              <a:t>Clickthrough</a:t>
            </a:r>
            <a:r>
              <a:rPr lang="en-US" b="1" dirty="0">
                <a:solidFill>
                  <a:srgbClr val="008000"/>
                </a:solidFill>
              </a:rPr>
              <a:t> rate (CTR)</a:t>
            </a:r>
            <a:r>
              <a:rPr lang="en-US" dirty="0"/>
              <a:t> is measured </a:t>
            </a:r>
            <a:r>
              <a:rPr lang="en-US" b="1" dirty="0"/>
              <a:t>historically</a:t>
            </a:r>
          </a:p>
          <a:p>
            <a:pPr lvl="2"/>
            <a:r>
              <a:rPr lang="en-US" b="1" dirty="0"/>
              <a:t>Very hard problem: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Exploration vs. exploitation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Exploit: </a:t>
            </a:r>
            <a:r>
              <a:rPr lang="en-US" dirty="0"/>
              <a:t>Should we keep showing an ad for which we have </a:t>
            </a:r>
            <a:br>
              <a:rPr lang="en-US" dirty="0"/>
            </a:br>
            <a:r>
              <a:rPr lang="en-US" dirty="0"/>
              <a:t>good estimates of click-through rate </a:t>
            </a:r>
            <a:br>
              <a:rPr lang="en-US" dirty="0"/>
            </a:br>
            <a:r>
              <a:rPr lang="en-US" b="1" dirty="0"/>
              <a:t>or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Explore:  </a:t>
            </a:r>
            <a:r>
              <a:rPr lang="en-US" dirty="0"/>
              <a:t>Shall we show a brand new ad to get a better sense of its click-through 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Our setting: </a:t>
            </a:r>
            <a:r>
              <a:rPr lang="en-US" b="1" dirty="0"/>
              <a:t>Simplified environment</a:t>
            </a:r>
          </a:p>
          <a:p>
            <a:pPr lvl="1"/>
            <a:r>
              <a:rPr lang="en-US" dirty="0"/>
              <a:t>There is </a:t>
            </a:r>
            <a:r>
              <a:rPr lang="en-US" b="1" dirty="0"/>
              <a:t>1</a:t>
            </a:r>
            <a:r>
              <a:rPr lang="en-US" dirty="0"/>
              <a:t> ad shown for each query</a:t>
            </a:r>
          </a:p>
          <a:p>
            <a:pPr lvl="1"/>
            <a:r>
              <a:rPr lang="en-US" dirty="0"/>
              <a:t>All advertisers have the same budget </a:t>
            </a:r>
            <a:r>
              <a:rPr lang="en-US" b="1" i="1" dirty="0"/>
              <a:t>B</a:t>
            </a:r>
          </a:p>
          <a:p>
            <a:pPr lvl="1"/>
            <a:r>
              <a:rPr lang="en-US" dirty="0"/>
              <a:t>All ads are equally likely to be clicked</a:t>
            </a:r>
          </a:p>
          <a:p>
            <a:pPr lvl="1"/>
            <a:r>
              <a:rPr lang="en-US" dirty="0"/>
              <a:t>Value of each ad is the same (=</a:t>
            </a:r>
            <a:r>
              <a:rPr lang="en-US" b="1" dirty="0"/>
              <a:t>1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Simplest algorithm is greedy:</a:t>
            </a:r>
          </a:p>
          <a:p>
            <a:pPr lvl="1"/>
            <a:r>
              <a:rPr lang="en-US" dirty="0"/>
              <a:t>For a query pick any advertiser who has </a:t>
            </a:r>
            <a:br>
              <a:rPr lang="en-US" dirty="0"/>
            </a:br>
            <a:r>
              <a:rPr lang="en-US" dirty="0"/>
              <a:t>bid </a:t>
            </a:r>
            <a:r>
              <a:rPr lang="en-US" b="1" dirty="0"/>
              <a:t>1</a:t>
            </a:r>
            <a:r>
              <a:rPr lang="en-US" dirty="0"/>
              <a:t> for that query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Competitive ratio of greedy is 1/2</a:t>
            </a:r>
          </a:p>
          <a:p>
            <a:pPr lvl="8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88841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Scenario for Greedy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advertisers A and B</a:t>
            </a:r>
          </a:p>
          <a:p>
            <a:pPr lvl="1"/>
            <a:r>
              <a:rPr lang="en-US" b="1" i="1" dirty="0"/>
              <a:t>A</a:t>
            </a:r>
            <a:r>
              <a:rPr lang="en-US" dirty="0"/>
              <a:t> bids on query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i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1"/>
            <a:r>
              <a:rPr lang="en-US" dirty="0"/>
              <a:t>Worst case greedy choice: </a:t>
            </a:r>
            <a:r>
              <a:rPr lang="en-US" b="1" i="1" dirty="0"/>
              <a:t>B </a:t>
            </a:r>
            <a:r>
              <a:rPr lang="en-US" b="1" i="1" dirty="0" err="1"/>
              <a:t>B</a:t>
            </a:r>
            <a:r>
              <a:rPr lang="en-US" b="1" i="1" dirty="0"/>
              <a:t> </a:t>
            </a:r>
            <a:r>
              <a:rPr lang="en-US" b="1" i="1" dirty="0" err="1"/>
              <a:t>B</a:t>
            </a:r>
            <a:r>
              <a:rPr lang="en-US" b="1" i="1" dirty="0"/>
              <a:t> </a:t>
            </a:r>
            <a:r>
              <a:rPr lang="en-US" b="1" i="1" dirty="0" err="1"/>
              <a:t>B</a:t>
            </a:r>
            <a:r>
              <a:rPr lang="en-US" b="1" dirty="0"/>
              <a:t> _ _ _ _ </a:t>
            </a:r>
          </a:p>
          <a:p>
            <a:pPr lvl="1"/>
            <a:r>
              <a:rPr lang="en-US" dirty="0"/>
              <a:t>Optimal: 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Competitive ratio = ½</a:t>
            </a:r>
          </a:p>
          <a:p>
            <a:r>
              <a:rPr lang="en-US" b="1" dirty="0">
                <a:solidFill>
                  <a:srgbClr val="D60093"/>
                </a:solidFill>
              </a:rPr>
              <a:t>This is the worst case!</a:t>
            </a:r>
          </a:p>
          <a:p>
            <a:pPr lvl="1"/>
            <a:r>
              <a:rPr lang="en-US" sz="2400" b="1" dirty="0"/>
              <a:t>Note:</a:t>
            </a:r>
            <a:r>
              <a:rPr lang="en-US" sz="2400" dirty="0"/>
              <a:t> Greedy algorithm is deterministic – it always </a:t>
            </a:r>
            <a:br>
              <a:rPr lang="en-US" sz="2400" dirty="0"/>
            </a:br>
            <a:r>
              <a:rPr lang="en-US" sz="2400" dirty="0"/>
              <a:t>resolves draws in the same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68106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Algorithm [MSVV]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BALANCE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Algorithm by Mehta, </a:t>
            </a:r>
            <a:r>
              <a:rPr lang="en-US" dirty="0" err="1"/>
              <a:t>Saberi</a:t>
            </a:r>
            <a:r>
              <a:rPr lang="en-US" dirty="0"/>
              <a:t>, </a:t>
            </a:r>
            <a:r>
              <a:rPr lang="en-US" dirty="0" err="1"/>
              <a:t>Vazirani</a:t>
            </a:r>
            <a:r>
              <a:rPr lang="en-US" dirty="0"/>
              <a:t>, and </a:t>
            </a:r>
            <a:r>
              <a:rPr lang="en-US" dirty="0" err="1"/>
              <a:t>Vazirani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each query, pick the advertiser with the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largest unspent budget</a:t>
            </a:r>
          </a:p>
          <a:p>
            <a:pPr lvl="2"/>
            <a:r>
              <a:rPr lang="en-US" dirty="0"/>
              <a:t>Break ties arbitrarily (</a:t>
            </a:r>
            <a:r>
              <a:rPr lang="en-US" b="1" dirty="0"/>
              <a:t>but in a deterministic way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2430066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BALANCE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Two advertisers A and B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bids on query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pPr lvl="8"/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BALANCE choice:</a:t>
            </a:r>
            <a:r>
              <a:rPr lang="en-US" dirty="0"/>
              <a:t> </a:t>
            </a:r>
            <a:r>
              <a:rPr lang="en-US" b="1" dirty="0"/>
              <a:t>A B A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_ _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Optimal: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endParaRPr lang="en-US" b="1" dirty="0"/>
          </a:p>
          <a:p>
            <a:pPr lvl="8"/>
            <a:endParaRPr lang="en-US" dirty="0"/>
          </a:p>
          <a:p>
            <a:r>
              <a:rPr lang="en-US" b="1" dirty="0"/>
              <a:t>In general:</a:t>
            </a:r>
            <a:r>
              <a:rPr lang="en-US" dirty="0"/>
              <a:t> For </a:t>
            </a:r>
            <a:r>
              <a:rPr lang="en-US" b="1" dirty="0"/>
              <a:t>BALANCE</a:t>
            </a:r>
            <a:r>
              <a:rPr lang="en-US" dirty="0"/>
              <a:t> on </a:t>
            </a:r>
            <a:r>
              <a:rPr lang="en-US" b="1" dirty="0"/>
              <a:t>2</a:t>
            </a:r>
            <a:r>
              <a:rPr lang="en-US" dirty="0"/>
              <a:t> advertisers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Competitive ratio = ¾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itchFamily="1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886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BALANCE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D60093"/>
                </a:solidFill>
              </a:rPr>
              <a:t>Consider simple case (</a:t>
            </a:r>
            <a:r>
              <a:rPr lang="en-US" b="1" dirty="0" err="1">
                <a:solidFill>
                  <a:srgbClr val="D60093"/>
                </a:solidFill>
              </a:rPr>
              <a:t>w.l.o.g</a:t>
            </a:r>
            <a:r>
              <a:rPr lang="en-US" b="1" dirty="0">
                <a:solidFill>
                  <a:srgbClr val="D60093"/>
                </a:solidFill>
              </a:rPr>
              <a:t>.):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2</a:t>
            </a:r>
            <a:r>
              <a:rPr lang="en-US" dirty="0"/>
              <a:t> advertisers,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, each with budget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Optimal solution exhausts both advertisers’ budgets</a:t>
            </a:r>
          </a:p>
          <a:p>
            <a:pPr lvl="8">
              <a:lnSpc>
                <a:spcPct val="80000"/>
              </a:lnSpc>
            </a:pP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BALANCE must exhaust at least one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advertiser’s budget: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If not, we can allocate more queries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Whenever BALANCE makes a mistake (both advertisers bid on the query), advertiser’s unspent budget only decreases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Since optimal exhausts both budgets, one will for sure get exhausted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Assume BALANCE exhausts </a:t>
            </a:r>
            <a:r>
              <a:rPr lang="en-US" b="1" i="1" dirty="0"/>
              <a:t>A</a:t>
            </a:r>
            <a:r>
              <a:rPr lang="en-US" b="1" i="1" baseline="-25000" dirty="0"/>
              <a:t>2</a:t>
            </a:r>
            <a:r>
              <a:rPr lang="en-US" dirty="0"/>
              <a:t>’s budget, </a:t>
            </a:r>
            <a:br>
              <a:rPr lang="en-US" dirty="0"/>
            </a:br>
            <a:r>
              <a:rPr lang="en-US" dirty="0"/>
              <a:t>but allocates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dirty="0"/>
              <a:t> queries fewer than the optimal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8000"/>
                </a:solidFill>
              </a:rPr>
              <a:t>Revenue: </a:t>
            </a:r>
            <a:r>
              <a:rPr lang="en-US" b="1" i="1" dirty="0">
                <a:solidFill>
                  <a:srgbClr val="008000"/>
                </a:solidFill>
              </a:rPr>
              <a:t>BAL = 2B -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Online Bipartite Matching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 Balance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57200" y="2971800"/>
            <a:ext cx="2794000" cy="1585913"/>
            <a:chOff x="279" y="2496"/>
            <a:chExt cx="1760" cy="999"/>
          </a:xfrm>
        </p:grpSpPr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480" y="2832"/>
              <a:ext cx="28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864" y="2976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4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65585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5591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92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9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505200" y="2630269"/>
            <a:ext cx="48718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97" name="Text Box 61"/>
              <p:cNvSpPr txBox="1">
                <a:spLocks noChangeArrowheads="1"/>
              </p:cNvSpPr>
              <p:nvPr/>
            </p:nvSpPr>
            <p:spPr bwMode="auto">
              <a:xfrm>
                <a:off x="3733800" y="3468231"/>
                <a:ext cx="5347939" cy="280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Unassigned queries should be assigned to A</a:t>
                </a:r>
                <a:r>
                  <a:rPr lang="en-US" b="1" baseline="-25000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(if we could assign to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we would since we still have the budget)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Goal: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Show we have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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1)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≤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</a:t>
                </a:r>
                <a:r>
                  <a:rPr lang="en-US" b="1" i="1" dirty="0"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≥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2)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&gt;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Balance revenue is minimum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Minimum Balance revenue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Competitive Ratio = 3/4</a:t>
                </a:r>
              </a:p>
            </p:txBody>
          </p:sp>
        </mc:Choice>
        <mc:Fallback xmlns="">
          <p:sp>
            <p:nvSpPr>
              <p:cNvPr id="65597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468231"/>
                <a:ext cx="5347939" cy="2800767"/>
              </a:xfrm>
              <a:prstGeom prst="rect">
                <a:avLst/>
              </a:prstGeom>
              <a:blipFill>
                <a:blip r:embed="rId3"/>
                <a:stretch>
                  <a:fillRect l="-1026" t="-1307" b="-26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1981200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19050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1880955" y="41910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6280666"/>
            <a:ext cx="348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exhausts 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’s budget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76288" y="5486400"/>
            <a:ext cx="457200" cy="1841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457200" y="4953000"/>
            <a:ext cx="2794000" cy="1585913"/>
            <a:chOff x="279" y="2496"/>
            <a:chExt cx="1760" cy="999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480" y="2948"/>
              <a:ext cx="288" cy="31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64" y="2823"/>
              <a:ext cx="288" cy="44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880955" y="61722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3173188" y="4953000"/>
            <a:ext cx="731520" cy="1022350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257958" y="3524363"/>
            <a:ext cx="640080" cy="882649"/>
          </a:xfrm>
          <a:prstGeom prst="bentConnector3">
            <a:avLst>
              <a:gd name="adj1" fmla="val 58542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0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6" grpId="0"/>
      <p:bldP spid="33" grpId="0"/>
      <p:bldP spid="39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General Result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In the general case with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advertisers, worst competitive ratio of BALANCE is </a:t>
            </a:r>
            <a:r>
              <a:rPr lang="en-US" b="1" dirty="0">
                <a:solidFill>
                  <a:srgbClr val="0000FF"/>
                </a:solidFill>
              </a:rPr>
              <a:t>1–1/e = approx. 0.63</a:t>
            </a:r>
          </a:p>
          <a:p>
            <a:pPr lvl="1"/>
            <a:r>
              <a:rPr lang="en-US" dirty="0"/>
              <a:t>Interestingly, no online algorithm has a better competitive </a:t>
            </a:r>
            <a:r>
              <a:rPr lang="en-US"/>
              <a:t>ratio!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4960781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203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Recommender Systems:</a:t>
            </a:r>
            <a:br>
              <a:rPr lang="en-US" sz="4800" dirty="0"/>
            </a:br>
            <a:r>
              <a:rPr lang="sl-SI" sz="4400" dirty="0"/>
              <a:t>Con</a:t>
            </a:r>
            <a:r>
              <a:rPr lang="en-US" sz="4400" dirty="0"/>
              <a:t>t</a:t>
            </a:r>
            <a:r>
              <a:rPr lang="sl-SI" sz="4400" dirty="0"/>
              <a:t>e</a:t>
            </a:r>
            <a:r>
              <a:rPr lang="en-US" sz="4400" dirty="0"/>
              <a:t>n</a:t>
            </a:r>
            <a:r>
              <a:rPr lang="sl-SI" sz="4400" dirty="0"/>
              <a:t>t</a:t>
            </a:r>
            <a:r>
              <a:rPr lang="en-US" sz="4400" dirty="0"/>
              <a:t>-based Systems &amp; Collaborative Filtering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2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Customer X</a:t>
            </a:r>
          </a:p>
          <a:p>
            <a:pPr lvl="1"/>
            <a:r>
              <a:rPr lang="en-US" dirty="0"/>
              <a:t>Buys Metallica CD</a:t>
            </a:r>
          </a:p>
          <a:p>
            <a:pPr lvl="1"/>
            <a:r>
              <a:rPr lang="en-US" dirty="0"/>
              <a:t>Buys </a:t>
            </a:r>
            <a:r>
              <a:rPr lang="en-US" dirty="0" err="1"/>
              <a:t>Megadeth</a:t>
            </a:r>
            <a:r>
              <a:rPr lang="en-US" dirty="0"/>
              <a:t> CD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Customer Y</a:t>
            </a:r>
          </a:p>
          <a:p>
            <a:pPr lvl="1"/>
            <a:r>
              <a:rPr lang="en-US" dirty="0"/>
              <a:t>Does search on Metallica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Recommender system suggests </a:t>
            </a:r>
            <a:r>
              <a:rPr lang="en-US" dirty="0" err="1">
                <a:solidFill>
                  <a:srgbClr val="008000"/>
                </a:solidFill>
              </a:rPr>
              <a:t>Megadeth</a:t>
            </a:r>
            <a:r>
              <a:rPr lang="en-US" dirty="0">
                <a:solidFill>
                  <a:srgbClr val="008000"/>
                </a:solidFill>
              </a:rPr>
              <a:t> from data collected about customer </a:t>
            </a:r>
            <a:r>
              <a:rPr lang="en-US" b="1" dirty="0">
                <a:solidFill>
                  <a:srgbClr val="008000"/>
                </a:solidFill>
              </a:rPr>
              <a:t>X</a:t>
            </a:r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Examples:</a:t>
            </a: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8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Also: TV networks, movie theaters,…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Web enables near-zero-cost dissemination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scarcity to abundance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More choice necessitates better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</a:t>
            </a:r>
            <a:r>
              <a:rPr lang="en-US" b="1" dirty="0">
                <a:solidFill>
                  <a:srgbClr val="0000FF"/>
                </a:solidFill>
              </a:rPr>
              <a:t>Into Thin Air </a:t>
            </a:r>
            <a:r>
              <a:rPr lang="en-US" dirty="0"/>
              <a:t>made </a:t>
            </a:r>
            <a:r>
              <a:rPr lang="en-US" b="1" dirty="0">
                <a:solidFill>
                  <a:srgbClr val="0000FF"/>
                </a:solidFill>
              </a:rPr>
              <a:t>Touching the Void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a bestseller: </a:t>
            </a:r>
            <a:r>
              <a:rPr lang="en-US" sz="2000" dirty="0">
                <a:hlinkClick r:id="rId3"/>
              </a:rPr>
              <a:t>http://www.wired.com/wired/archive/12.10/tail.html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0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3271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Editorial and hand curated</a:t>
            </a:r>
          </a:p>
          <a:p>
            <a:pPr lvl="1"/>
            <a:r>
              <a:rPr lang="en-US" dirty="0"/>
              <a:t>List of favorites</a:t>
            </a:r>
          </a:p>
          <a:p>
            <a:pPr lvl="1"/>
            <a:r>
              <a:rPr lang="en-US" dirty="0"/>
              <a:t>Lists of “essential” items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Simple aggregates</a:t>
            </a:r>
          </a:p>
          <a:p>
            <a:pPr lvl="1" eaLnBrk="1" hangingPunct="1"/>
            <a:r>
              <a:rPr lang="en-US" dirty="0"/>
              <a:t>Top 10, Most Popular, Recent Uploads</a:t>
            </a:r>
          </a:p>
          <a:p>
            <a:pPr lvl="8"/>
            <a:endParaRPr lang="en-US" dirty="0">
              <a:solidFill>
                <a:srgbClr val="FF0066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/>
              <a:t>Amazon, Netflix, …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17157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/>
              <a:t>X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/>
              <a:t>S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/>
          </a:p>
          <a:p>
            <a:pPr eaLnBrk="1" hangingPunct="1"/>
            <a:r>
              <a:rPr lang="en-US" sz="3600" b="1" dirty="0">
                <a:solidFill>
                  <a:srgbClr val="FF0066"/>
                </a:solidFill>
              </a:rPr>
              <a:t>Utility function</a:t>
            </a:r>
            <a:r>
              <a:rPr lang="en-US" sz="3600" dirty="0"/>
              <a:t> </a:t>
            </a:r>
            <a:r>
              <a:rPr lang="en-US" sz="3600" b="1" i="1" dirty="0"/>
              <a:t>u</a:t>
            </a:r>
            <a:r>
              <a:rPr lang="en-US" sz="3600" dirty="0"/>
              <a:t>: </a:t>
            </a:r>
            <a:r>
              <a:rPr lang="en-US" sz="3600" b="1" i="1" dirty="0"/>
              <a:t>X</a:t>
            </a:r>
            <a:r>
              <a:rPr lang="en-US" sz="3600" dirty="0"/>
              <a:t> </a:t>
            </a:r>
            <a:r>
              <a:rPr lang="en-US" sz="3600" dirty="0">
                <a:latin typeface="cmsy10" pitchFamily="1" charset="0"/>
              </a:rPr>
              <a:t>× </a:t>
            </a:r>
            <a:r>
              <a:rPr lang="en-US" sz="3600" b="1" i="1" dirty="0"/>
              <a:t>S</a:t>
            </a:r>
            <a:r>
              <a:rPr lang="en-US" sz="36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/>
              <a:t> </a:t>
            </a:r>
            <a:r>
              <a:rPr lang="en-US" sz="3600" b="1" i="1" dirty="0"/>
              <a:t>R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i="1" dirty="0"/>
              <a:t> </a:t>
            </a:r>
            <a:r>
              <a:rPr lang="en-US" sz="3200" dirty="0"/>
              <a:t>= set of ratings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dirty="0"/>
              <a:t> is a totally ordered set</a:t>
            </a:r>
          </a:p>
          <a:p>
            <a:pPr lvl="1" eaLnBrk="1" hangingPunct="1"/>
            <a:r>
              <a:rPr lang="en-US" sz="3200" dirty="0"/>
              <a:t>e.g., </a:t>
            </a:r>
            <a:r>
              <a:rPr lang="en-US" sz="3200" b="1" dirty="0"/>
              <a:t>0-5</a:t>
            </a:r>
            <a:r>
              <a:rPr lang="en-US" sz="3200" dirty="0"/>
              <a:t> stars, real number in </a:t>
            </a:r>
            <a:r>
              <a:rPr lang="en-US" sz="3200" b="1" dirty="0"/>
              <a:t>[0,1]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695321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19871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5080" name="Text Box 24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677532" y="4876800"/>
            <a:ext cx="66493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Nodes: Boys and Girls; Edges: Preferences</a:t>
            </a: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Goal: Match boys to girls so that maximum </a:t>
            </a:r>
            <a:b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number of preferences is satisfied</a:t>
            </a:r>
          </a:p>
        </p:txBody>
      </p:sp>
    </p:spTree>
    <p:extLst>
      <p:ext uri="{BB962C8B-B14F-4D97-AF65-F5344CB8AC3E}">
        <p14:creationId xmlns:p14="http://schemas.microsoft.com/office/powerpoint/2010/main" val="29596199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collect the data in the utility matrix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(2)</a:t>
            </a:r>
            <a:r>
              <a:rPr lang="en-US" b="1" dirty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/>
              <a:t>Mainly interested in high unknown ratings</a:t>
            </a:r>
          </a:p>
          <a:p>
            <a:pPr lvl="2"/>
            <a:r>
              <a:rPr lang="en-US" dirty="0"/>
              <a:t>We are not interested in knowing what you don’t like </a:t>
            </a:r>
            <a:br>
              <a:rPr lang="en-US" dirty="0"/>
            </a:br>
            <a:r>
              <a:rPr lang="en-US" dirty="0"/>
              <a:t>but what you like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(3)</a:t>
            </a:r>
            <a:r>
              <a:rPr lang="en-US" b="1" dirty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/>
              <a:t>How to measure success/performance of</a:t>
            </a:r>
            <a:br>
              <a:rPr lang="en-US" dirty="0"/>
            </a:br>
            <a:r>
              <a:rPr lang="en-US" dirty="0"/>
              <a:t>recommendation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37549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/>
              <a:t>Ask people to rate items</a:t>
            </a:r>
          </a:p>
          <a:p>
            <a:pPr lvl="1" eaLnBrk="1" hangingPunct="1"/>
            <a:r>
              <a:rPr lang="en-US" dirty="0"/>
              <a:t>Doesn’t work well in practice – people </a:t>
            </a:r>
            <a:br>
              <a:rPr lang="en-US" dirty="0"/>
            </a:br>
            <a:r>
              <a:rPr lang="en-US" dirty="0"/>
              <a:t>can’t be bothered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/>
              <a:t>Learn ratings from user actions</a:t>
            </a:r>
          </a:p>
          <a:p>
            <a:pPr lvl="2"/>
            <a:r>
              <a:rPr lang="en-US" dirty="0"/>
              <a:t>E.g., purchase implies high rating</a:t>
            </a:r>
          </a:p>
          <a:p>
            <a:pPr lvl="1" eaLnBrk="1" hangingPunct="1"/>
            <a:r>
              <a:rPr lang="en-US" dirty="0"/>
              <a:t>What about low ratings?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9037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Key problem: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Utility matrix </a:t>
            </a:r>
            <a:r>
              <a:rPr lang="en-US" b="1" i="1" dirty="0"/>
              <a:t>U</a:t>
            </a:r>
            <a:r>
              <a:rPr lang="en-US" dirty="0"/>
              <a:t> is </a:t>
            </a:r>
            <a:r>
              <a:rPr lang="en-US" b="1" dirty="0"/>
              <a:t>sparse</a:t>
            </a:r>
          </a:p>
          <a:p>
            <a:pPr lvl="1" eaLnBrk="1" hangingPunct="1"/>
            <a:r>
              <a:rPr lang="en-US" dirty="0"/>
              <a:t>Most people have not rated most items</a:t>
            </a:r>
          </a:p>
          <a:p>
            <a:pPr lvl="1" eaLnBrk="1" hangingPunct="1"/>
            <a:r>
              <a:rPr lang="en-US" b="1" dirty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/>
              <a:t>New items have no ratings</a:t>
            </a:r>
          </a:p>
          <a:p>
            <a:pPr lvl="2"/>
            <a:r>
              <a:rPr lang="en-US" dirty="0"/>
              <a:t>New users have no history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Three approaches to recommender systems:</a:t>
            </a:r>
          </a:p>
          <a:p>
            <a:pPr lvl="1" eaLnBrk="1" hangingPunct="1"/>
            <a:r>
              <a:rPr lang="en-US" b="1" dirty="0"/>
              <a:t>1)</a:t>
            </a:r>
            <a:r>
              <a:rPr lang="en-US" dirty="0"/>
              <a:t> Content-based</a:t>
            </a:r>
          </a:p>
          <a:p>
            <a:pPr lvl="1" eaLnBrk="1" hangingPunct="1"/>
            <a:r>
              <a:rPr lang="en-US" b="1" dirty="0"/>
              <a:t>2)</a:t>
            </a:r>
            <a:r>
              <a:rPr lang="en-US" dirty="0"/>
              <a:t> Collaborative</a:t>
            </a:r>
          </a:p>
          <a:p>
            <a:pPr lvl="1" eaLnBrk="1" hangingPunct="1"/>
            <a:r>
              <a:rPr lang="en-US" b="1" dirty="0"/>
              <a:t>3)</a:t>
            </a:r>
            <a:r>
              <a:rPr lang="en-US" dirty="0"/>
              <a:t> Latent factor 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6457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Content-based </a:t>
            </a:r>
            <a:br>
              <a:rPr lang="en-US" dirty="0"/>
            </a:br>
            <a:r>
              <a:rPr lang="en-US" dirty="0"/>
              <a:t>Recommender Systems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5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Main idea: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Recommend items to customer </a:t>
            </a:r>
            <a:r>
              <a:rPr lang="en-US" b="1" i="1" dirty="0"/>
              <a:t>x</a:t>
            </a:r>
            <a:r>
              <a:rPr lang="en-US" dirty="0"/>
              <a:t> similar to previous items rated highly by </a:t>
            </a:r>
            <a:r>
              <a:rPr lang="en-US" b="1" i="1" dirty="0"/>
              <a:t>x</a:t>
            </a:r>
          </a:p>
          <a:p>
            <a:pPr marL="118872" indent="0" eaLnBrk="1" hangingPunct="1">
              <a:buNone/>
            </a:pPr>
            <a:endParaRPr lang="en-US" b="1" i="1" dirty="0"/>
          </a:p>
          <a:p>
            <a:pPr marL="118872" indent="0" eaLnBrk="1" hangingPunct="1">
              <a:buNone/>
            </a:pPr>
            <a:r>
              <a:rPr lang="en-US" b="1" i="1" dirty="0"/>
              <a:t>Example:</a:t>
            </a:r>
            <a:endParaRPr lang="en-US" b="1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/>
              <a:t>Recommend movies with same actor(s), </a:t>
            </a:r>
            <a:br>
              <a:rPr lang="en-US" dirty="0"/>
            </a:br>
            <a:r>
              <a:rPr lang="en-US" dirty="0"/>
              <a:t>director, genre, …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Recommend other sites with “similar” content</a:t>
            </a:r>
          </a:p>
          <a:p>
            <a:pPr lvl="1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5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276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 Profiles and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/>
              <a:lstStyle/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User profile possibilities:</a:t>
                </a:r>
              </a:p>
              <a:p>
                <a:pPr lvl="1" eaLnBrk="1" hangingPunct="1"/>
                <a:r>
                  <a:rPr lang="en-US" dirty="0"/>
                  <a:t>Weighted average of rated item profiles</a:t>
                </a:r>
              </a:p>
              <a:p>
                <a:pPr lvl="1" eaLnBrk="1" hangingPunct="1"/>
                <a:r>
                  <a:rPr lang="en-US" b="1" dirty="0"/>
                  <a:t>Variation:</a:t>
                </a:r>
                <a:r>
                  <a:rPr lang="en-US" dirty="0"/>
                  <a:t> weight by difference from average </a:t>
                </a:r>
                <a:br>
                  <a:rPr lang="en-US" dirty="0"/>
                </a:br>
                <a:r>
                  <a:rPr lang="en-US" dirty="0"/>
                  <a:t>rating for item</a:t>
                </a:r>
              </a:p>
              <a:p>
                <a:pPr lvl="1" eaLnBrk="1" hangingPunct="1"/>
                <a:r>
                  <a:rPr lang="en-US" dirty="0"/>
                  <a:t>…</a:t>
                </a:r>
              </a:p>
              <a:p>
                <a:pPr eaLnBrk="1" hangingPunct="1"/>
                <a:r>
                  <a:rPr lang="en-US" b="1" dirty="0">
                    <a:solidFill>
                      <a:srgbClr val="0000FF"/>
                    </a:solidFill>
                  </a:rPr>
                  <a:t>Prediction heuristic:</a:t>
                </a:r>
              </a:p>
              <a:p>
                <a:pPr lvl="1"/>
                <a:r>
                  <a:rPr lang="en-US" dirty="0"/>
                  <a:t>Given user profile </a:t>
                </a:r>
                <a:r>
                  <a:rPr lang="en-US" b="1" i="1" dirty="0"/>
                  <a:t>x</a:t>
                </a:r>
                <a:r>
                  <a:rPr lang="en-US" dirty="0"/>
                  <a:t> and item profile </a:t>
                </a:r>
                <a:r>
                  <a:rPr lang="en-US" b="1" i="1" dirty="0" err="1"/>
                  <a:t>i</a:t>
                </a:r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cos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>
                            <a:solidFill>
                              <a:srgbClr val="008000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|⋅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err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Collaborative Filtering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4215384"/>
            <a:ext cx="8077200" cy="1499616"/>
          </a:xfrm>
        </p:spPr>
        <p:txBody>
          <a:bodyPr>
            <a:normAutofit/>
          </a:bodyPr>
          <a:lstStyle/>
          <a:p>
            <a:pPr lvl="1" algn="l"/>
            <a:r>
              <a:rPr lang="en-US" sz="3200" b="1" dirty="0"/>
              <a:t>Harnessing quality judgments of other users</a:t>
            </a:r>
          </a:p>
        </p:txBody>
      </p:sp>
    </p:spTree>
    <p:extLst>
      <p:ext uri="{BB962C8B-B14F-4D97-AF65-F5344CB8AC3E}">
        <p14:creationId xmlns:p14="http://schemas.microsoft.com/office/powerpoint/2010/main" val="3154163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Consider user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Find set </a:t>
            </a:r>
            <a:r>
              <a:rPr lang="en-US" b="1" i="1" dirty="0"/>
              <a:t>N</a:t>
            </a:r>
            <a:r>
              <a:rPr lang="en-US" dirty="0"/>
              <a:t> of other </a:t>
            </a:r>
            <a:br>
              <a:rPr lang="en-US" dirty="0"/>
            </a:br>
            <a:r>
              <a:rPr lang="en-US" dirty="0"/>
              <a:t>users whose ratings </a:t>
            </a:r>
            <a:br>
              <a:rPr lang="en-US" dirty="0"/>
            </a:br>
            <a:r>
              <a:rPr lang="en-US" dirty="0"/>
              <a:t>are “</a:t>
            </a:r>
            <a:r>
              <a:rPr lang="en-US" b="1" dirty="0">
                <a:solidFill>
                  <a:srgbClr val="FF0066"/>
                </a:solidFill>
              </a:rPr>
              <a:t>similar</a:t>
            </a:r>
            <a:r>
              <a:rPr lang="en-US" dirty="0"/>
              <a:t>” to </a:t>
            </a:r>
            <a:br>
              <a:rPr lang="en-US" dirty="0"/>
            </a:br>
            <a:r>
              <a:rPr lang="en-US" b="1" i="1" dirty="0"/>
              <a:t>x</a:t>
            </a:r>
            <a:r>
              <a:rPr lang="en-US" dirty="0"/>
              <a:t>’s ratings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Estimate </a:t>
            </a:r>
            <a:r>
              <a:rPr lang="en-US" b="1" i="1" dirty="0"/>
              <a:t>x</a:t>
            </a:r>
            <a:r>
              <a:rPr lang="en-US" dirty="0"/>
              <a:t>’s ratings </a:t>
            </a:r>
            <a:br>
              <a:rPr lang="en-US" dirty="0"/>
            </a:br>
            <a:r>
              <a:rPr lang="en-US" dirty="0"/>
              <a:t>based on ratings </a:t>
            </a:r>
            <a:br>
              <a:rPr lang="en-US" dirty="0"/>
            </a:br>
            <a:r>
              <a:rPr lang="en-US" dirty="0"/>
              <a:t>of users in </a:t>
            </a:r>
            <a:r>
              <a:rPr lang="en-US" b="1" i="1" dirty="0"/>
              <a:t>N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6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77752" y="5036403"/>
            <a:ext cx="544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{(1,a),(2,b),(3,d)}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Cardinality of matching = |M| = 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6563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2057400" y="1904999"/>
              <a:ext cx="1371600" cy="1600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286178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V="1">
              <a:off x="2057400" y="1981200"/>
              <a:ext cx="12954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</p:grp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2274534" y="4800600"/>
            <a:ext cx="47211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{(1,c),(2,b),(3,d),(4,a)}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perfect 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68425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Perfect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all vertices of the graph are matched</a:t>
            </a:r>
          </a:p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Maximum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 a matching that contains the largest possible number of matches</a:t>
            </a:r>
          </a:p>
        </p:txBody>
      </p:sp>
    </p:spTree>
    <p:extLst>
      <p:ext uri="{BB962C8B-B14F-4D97-AF65-F5344CB8AC3E}">
        <p14:creationId xmlns:p14="http://schemas.microsoft.com/office/powerpoint/2010/main" val="2342903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/>
              <a:t>Find a maximum matching for a given bipartite graph</a:t>
            </a:r>
          </a:p>
          <a:p>
            <a:pPr lvl="1"/>
            <a:r>
              <a:rPr lang="en-US" dirty="0"/>
              <a:t>A perfect one if it exists</a:t>
            </a:r>
          </a:p>
          <a:p>
            <a:pPr lvl="8"/>
            <a:endParaRPr lang="en-US" dirty="0"/>
          </a:p>
          <a:p>
            <a:r>
              <a:rPr lang="en-US" dirty="0"/>
              <a:t>There is a polynomial-time offline algorithm based on augmenting paths </a:t>
            </a:r>
            <a:r>
              <a:rPr lang="en-US" sz="2400" dirty="0"/>
              <a:t>(</a:t>
            </a:r>
            <a:r>
              <a:rPr lang="en-US" sz="2400" dirty="0" err="1"/>
              <a:t>Hopcroft</a:t>
            </a:r>
            <a:r>
              <a:rPr lang="en-US" sz="2400" dirty="0"/>
              <a:t> &amp; Karp 1973,</a:t>
            </a:r>
            <a:r>
              <a:rPr lang="en-US" dirty="0"/>
              <a:t> </a:t>
            </a: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http://en.wikipedia.org/wiki/Hopcroft-Karp_algorithm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But what if we do not know the entire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graph upfront?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874060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Graph Matching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</a:t>
            </a:r>
            <a:r>
              <a:rPr lang="en-US" dirty="0">
                <a:solidFill>
                  <a:srgbClr val="008000"/>
                </a:solidFill>
              </a:rPr>
              <a:t>we are given the set</a:t>
            </a:r>
            <a:r>
              <a:rPr lang="en-US" b="1" dirty="0">
                <a:solidFill>
                  <a:srgbClr val="008000"/>
                </a:solidFill>
              </a:rPr>
              <a:t> boys</a:t>
            </a:r>
          </a:p>
          <a:p>
            <a:r>
              <a:rPr lang="en-US" dirty="0"/>
              <a:t>In each </a:t>
            </a:r>
            <a:r>
              <a:rPr lang="en-US" b="1" dirty="0"/>
              <a:t>round</a:t>
            </a:r>
            <a:r>
              <a:rPr lang="en-US" dirty="0"/>
              <a:t>, </a:t>
            </a:r>
            <a:r>
              <a:rPr lang="en-US" b="1" dirty="0">
                <a:solidFill>
                  <a:srgbClr val="D60093"/>
                </a:solidFill>
              </a:rPr>
              <a:t>one girl’s choices are revealed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That is, girl’s </a:t>
            </a:r>
            <a:r>
              <a:rPr lang="en-US" b="1" dirty="0">
                <a:solidFill>
                  <a:srgbClr val="0000FF"/>
                </a:solidFill>
              </a:rPr>
              <a:t>edges</a:t>
            </a:r>
            <a:r>
              <a:rPr lang="en-US" dirty="0">
                <a:solidFill>
                  <a:srgbClr val="0000FF"/>
                </a:solidFill>
              </a:rPr>
              <a:t> are revealed</a:t>
            </a:r>
          </a:p>
          <a:p>
            <a:r>
              <a:rPr lang="en-US" b="1" dirty="0"/>
              <a:t>At that time, we have to decide to either:</a:t>
            </a:r>
          </a:p>
          <a:p>
            <a:pPr lvl="1"/>
            <a:r>
              <a:rPr lang="en-US" dirty="0"/>
              <a:t>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with a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1"/>
            <a:r>
              <a:rPr lang="en-US" dirty="0"/>
              <a:t>Do not 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/>
              <a:t> with any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Example of application: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	Assigning tasks to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81865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Online Graph Matching: Example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57120" y="2951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2557120" y="34845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7120" y="4017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557120" y="4551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226920" y="27987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252320" y="33639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26920" y="38973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226920" y="4430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09520" y="2754312"/>
            <a:ext cx="1752600" cy="1873250"/>
            <a:chOff x="1296" y="1028"/>
            <a:chExt cx="1104" cy="11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521" y="3363912"/>
            <a:ext cx="1757363" cy="730250"/>
            <a:chOff x="1296" y="1412"/>
            <a:chExt cx="1107" cy="460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09520" y="3103562"/>
            <a:ext cx="1760538" cy="1131888"/>
            <a:chOff x="1296" y="1248"/>
            <a:chExt cx="1109" cy="713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1296" y="1248"/>
              <a:ext cx="781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709521" y="4094162"/>
            <a:ext cx="1773238" cy="706438"/>
            <a:chOff x="1296" y="1872"/>
            <a:chExt cx="1117" cy="445"/>
          </a:xfrm>
        </p:grpSpPr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296" y="1872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122645" y="29067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122645" y="3270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(2,b)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122645" y="3651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(3,d)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027145" y="316071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7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utoUpdateAnimBg="0"/>
      <p:bldP spid="49184" grpId="0" autoUpdateAnimBg="0"/>
      <p:bldP spid="4918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34775</TotalTime>
  <Words>2659</Words>
  <Application>Microsoft Office PowerPoint</Application>
  <PresentationFormat>Předvádění na obrazovce (4:3)</PresentationFormat>
  <Paragraphs>570</Paragraphs>
  <Slides>48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 Math</vt:lpstr>
      <vt:lpstr>cmsy10</vt:lpstr>
      <vt:lpstr>Corbel</vt:lpstr>
      <vt:lpstr>Symbol</vt:lpstr>
      <vt:lpstr>Times New Roman</vt:lpstr>
      <vt:lpstr>Wingdings</vt:lpstr>
      <vt:lpstr>Wingdings 2</vt:lpstr>
      <vt:lpstr>Module</vt:lpstr>
      <vt:lpstr>Equation</vt:lpstr>
      <vt:lpstr>Advertising on the Web</vt:lpstr>
      <vt:lpstr>Online Algorithms</vt:lpstr>
      <vt:lpstr> Online Bipartite Matching</vt:lpstr>
      <vt:lpstr>Example: Bipartite Matching</vt:lpstr>
      <vt:lpstr>Example: Bipartite Matching</vt:lpstr>
      <vt:lpstr>Example: Bipartite Matching</vt:lpstr>
      <vt:lpstr>Matching Algorithm</vt:lpstr>
      <vt:lpstr>Online Graph Matching Problem</vt:lpstr>
      <vt:lpstr>Online Graph Matching: Example</vt:lpstr>
      <vt:lpstr>Greedy Algorithm</vt:lpstr>
      <vt:lpstr>Competitive Ratio</vt:lpstr>
      <vt:lpstr>Analyzing the Greedy Algorithm</vt:lpstr>
      <vt:lpstr>Analyzing the Greedy Algorithm</vt:lpstr>
      <vt:lpstr>Worst-case Scenario</vt:lpstr>
      <vt:lpstr> Web Advertising</vt:lpstr>
      <vt:lpstr>History of Web Advertising</vt:lpstr>
      <vt:lpstr>Performance-based Advertising</vt:lpstr>
      <vt:lpstr>Ads vs. Search Results</vt:lpstr>
      <vt:lpstr>Web 2.0</vt:lpstr>
      <vt:lpstr>Adwords Problem</vt:lpstr>
      <vt:lpstr>Adwords Problem</vt:lpstr>
      <vt:lpstr>The Adwords Innovation</vt:lpstr>
      <vt:lpstr>Complications: Budget</vt:lpstr>
      <vt:lpstr>Complications: CTR</vt:lpstr>
      <vt:lpstr>Greedy Algorithm</vt:lpstr>
      <vt:lpstr>Bad Scenario for Greedy</vt:lpstr>
      <vt:lpstr>BALANCE Algorithm [MSVV]</vt:lpstr>
      <vt:lpstr>Example: BALANCE</vt:lpstr>
      <vt:lpstr>Analyzing BALANCE</vt:lpstr>
      <vt:lpstr>Analyzing  Balance</vt:lpstr>
      <vt:lpstr>BALANCE: General Result</vt:lpstr>
      <vt:lpstr>Recommender Systems: Content-based Systems &amp; Collaborative Filtering</vt:lpstr>
      <vt:lpstr>Example: Recommender Systems</vt:lpstr>
      <vt:lpstr>Recommendations </vt:lpstr>
      <vt:lpstr>From Scarcity to Abundance</vt:lpstr>
      <vt:lpstr>Sidenote: The Long Tail</vt:lpstr>
      <vt:lpstr>Types of Recommendations</vt:lpstr>
      <vt:lpstr>Formal Model</vt:lpstr>
      <vt:lpstr>Utility Matrix</vt:lpstr>
      <vt:lpstr>Key Problems</vt:lpstr>
      <vt:lpstr>(1) Gathering Ratings</vt:lpstr>
      <vt:lpstr>(2) Extrapolating Utilities</vt:lpstr>
      <vt:lpstr>Content-based  Recommender Systems</vt:lpstr>
      <vt:lpstr>Content-based Recommendations</vt:lpstr>
      <vt:lpstr>Plan of Action</vt:lpstr>
      <vt:lpstr>User Profiles and Prediction</vt:lpstr>
      <vt:lpstr> Collaborative Filtering</vt:lpstr>
      <vt:lpstr>Collaborative Filtering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Jan Sedmidubský</cp:lastModifiedBy>
  <cp:revision>1431</cp:revision>
  <cp:lastPrinted>2011-10-20T04:01:43Z</cp:lastPrinted>
  <dcterms:created xsi:type="dcterms:W3CDTF">2009-06-12T17:14:38Z</dcterms:created>
  <dcterms:modified xsi:type="dcterms:W3CDTF">2018-05-03T07:27:37Z</dcterms:modified>
</cp:coreProperties>
</file>