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1" r:id="rId2"/>
    <p:sldId id="617" r:id="rId3"/>
    <p:sldId id="781" r:id="rId4"/>
    <p:sldId id="772" r:id="rId5"/>
    <p:sldId id="782" r:id="rId6"/>
    <p:sldId id="791" r:id="rId7"/>
    <p:sldId id="784" r:id="rId8"/>
    <p:sldId id="783" r:id="rId9"/>
    <p:sldId id="792" r:id="rId10"/>
    <p:sldId id="786" r:id="rId11"/>
    <p:sldId id="793" r:id="rId12"/>
    <p:sldId id="794" r:id="rId13"/>
    <p:sldId id="806" r:id="rId14"/>
    <p:sldId id="789" r:id="rId15"/>
    <p:sldId id="790" r:id="rId16"/>
    <p:sldId id="795" r:id="rId17"/>
    <p:sldId id="797" r:id="rId18"/>
    <p:sldId id="799" r:id="rId19"/>
    <p:sldId id="796" r:id="rId20"/>
    <p:sldId id="805" r:id="rId21"/>
    <p:sldId id="803" r:id="rId22"/>
    <p:sldId id="804" r:id="rId23"/>
    <p:sldId id="802" r:id="rId24"/>
    <p:sldId id="800" r:id="rId25"/>
    <p:sldId id="801" r:id="rId26"/>
    <p:sldId id="798" r:id="rId2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0877" autoAdjust="0"/>
  </p:normalViewPr>
  <p:slideViewPr>
    <p:cSldViewPr>
      <p:cViewPr varScale="1">
        <p:scale>
          <a:sx n="100" d="100"/>
          <a:sy n="100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08.03.2018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08.03.2018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89BD-8A7F-428C-B3F3-B5C9C586FD9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| PV204 Security technologies - Labs</a:t>
            </a:r>
          </a:p>
        </p:txBody>
      </p:sp>
    </p:spTree>
    <p:extLst>
      <p:ext uri="{BB962C8B-B14F-4D97-AF65-F5344CB8AC3E}">
        <p14:creationId xmlns:p14="http://schemas.microsoft.com/office/powerpoint/2010/main" val="22649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PV204 Security technologies - Labs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ithub.com/martinpaljak/GlobalPlatformPr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crocs-muni/javacard-gradle-template-edu/releases/download/v0.2.0-edu/javacard-gradle-template-edu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PV204 Security technologies</a:t>
            </a: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Labs: </a:t>
            </a:r>
            <a:r>
              <a:rPr lang="en-GB" dirty="0" err="1"/>
              <a:t>JavaCard</a:t>
            </a:r>
            <a:r>
              <a:rPr lang="en-GB" dirty="0"/>
              <a:t> platform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/>
              <a:t>Petr </a:t>
            </a:r>
            <a:r>
              <a:rPr lang="cs-CZ"/>
              <a:t>Švenda</a:t>
            </a:r>
            <a:r>
              <a:rPr lang="en-US"/>
              <a:t> </a:t>
            </a:r>
            <a:r>
              <a:rPr lang="cs-CZ">
                <a:hlinkClick r:id="rId3"/>
              </a:rPr>
              <a:t>svenda</a:t>
            </a:r>
            <a:r>
              <a:rPr lang="en-US">
                <a:hlinkClick r:id="rId3"/>
              </a:rPr>
              <a:t>@fi.muni.cz</a:t>
            </a:r>
            <a:endParaRPr lang="en-US"/>
          </a:p>
          <a:p>
            <a:r>
              <a:rPr lang="en-US"/>
              <a:t>Faculty of Informatics, Masaryk University</a:t>
            </a:r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80692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Create cap file and upload to card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r>
              <a:rPr lang="en-GB" dirty="0"/>
              <a:t>Navigate to </a:t>
            </a:r>
            <a:r>
              <a:rPr lang="en-GB" dirty="0" err="1"/>
              <a:t>SimpleApplet</a:t>
            </a:r>
            <a:r>
              <a:rPr lang="en-GB" dirty="0"/>
              <a:t> folder</a:t>
            </a:r>
          </a:p>
          <a:p>
            <a:pPr lvl="1"/>
            <a:r>
              <a:rPr lang="en-GB" dirty="0" err="1"/>
              <a:t>src</a:t>
            </a:r>
            <a:r>
              <a:rPr lang="en-GB" dirty="0"/>
              <a:t> folder contains applet’s source code in SimpleApplet.java</a:t>
            </a:r>
          </a:p>
          <a:p>
            <a:pPr lvl="1"/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jcbuild.xml </a:t>
            </a:r>
            <a:r>
              <a:rPr lang="en-GB" dirty="0"/>
              <a:t>contains configuration for conversion with ant-</a:t>
            </a:r>
            <a:r>
              <a:rPr lang="en-GB" dirty="0" err="1"/>
              <a:t>javacard</a:t>
            </a:r>
            <a:r>
              <a:rPr lang="en-GB" dirty="0"/>
              <a:t> project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AB726D9-708A-43AA-BC08-A85EF00BC8CE}"/>
              </a:ext>
            </a:extLst>
          </p:cNvPr>
          <p:cNvSpPr txBox="1"/>
          <p:nvPr/>
        </p:nvSpPr>
        <p:spPr>
          <a:xfrm>
            <a:off x="10046" y="4077072"/>
            <a:ext cx="921598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target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name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"build"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description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"Builds the CAP file with </a:t>
            </a:r>
            <a:r>
              <a:rPr lang="en-GB" sz="1600" dirty="0" err="1">
                <a:solidFill>
                  <a:srgbClr val="7F007F"/>
                </a:solidFill>
                <a:latin typeface="Verdana" panose="020B0604030504040204" pitchFamily="34" charset="0"/>
              </a:rPr>
              <a:t>SimpleApplet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javacard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jckit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"${JC222}"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cap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output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"!uploader/</a:t>
            </a:r>
            <a:r>
              <a:rPr lang="en-GB" sz="1600" dirty="0" err="1">
                <a:solidFill>
                  <a:srgbClr val="7F007F"/>
                </a:solidFill>
                <a:latin typeface="Verdana" panose="020B0604030504040204" pitchFamily="34" charset="0"/>
              </a:rPr>
              <a:t>SimpleApplet.cap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sources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600" dirty="0" err="1">
                <a:solidFill>
                  <a:srgbClr val="7F007F"/>
                </a:solidFill>
                <a:latin typeface="Verdana" panose="020B0604030504040204" pitchFamily="34" charset="0"/>
              </a:rPr>
              <a:t>src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/"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aid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"73696d706c65"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applet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b="1" dirty="0">
                <a:solidFill>
                  <a:srgbClr val="00007F"/>
                </a:solidFill>
                <a:latin typeface="Verdana" panose="020B0604030504040204" pitchFamily="34" charset="0"/>
              </a:rPr>
              <a:t>class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600" dirty="0" err="1">
                <a:solidFill>
                  <a:srgbClr val="7F007F"/>
                </a:solidFill>
                <a:latin typeface="Verdana" panose="020B0604030504040204" pitchFamily="34" charset="0"/>
              </a:rPr>
              <a:t>applets.SimpleApplet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aid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600" dirty="0">
                <a:solidFill>
                  <a:srgbClr val="7F007F"/>
                </a:solidFill>
                <a:latin typeface="Verdana" panose="020B0604030504040204" pitchFamily="34" charset="0"/>
              </a:rPr>
              <a:t>"73696d706c656170706c6574"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/&gt;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&lt;/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cap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&lt;/</a:t>
            </a:r>
            <a:r>
              <a:rPr lang="en-GB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javacard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600" dirty="0">
                <a:solidFill>
                  <a:srgbClr val="808080"/>
                </a:solidFill>
                <a:latin typeface="Verdana" panose="020B0604030504040204" pitchFamily="34" charset="0"/>
              </a:rPr>
              <a:t>  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&lt;/</a:t>
            </a:r>
            <a:r>
              <a:rPr lang="en-GB" sz="1600" dirty="0">
                <a:solidFill>
                  <a:srgbClr val="000000"/>
                </a:solidFill>
                <a:latin typeface="Verdana" panose="020B0604030504040204" pitchFamily="34" charset="0"/>
              </a:rPr>
              <a:t>target</a:t>
            </a:r>
            <a:r>
              <a:rPr lang="en-GB" sz="16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endParaRPr lang="en-GB" sz="1600" dirty="0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517BC822-440B-4524-9762-A3663667AA37}"/>
              </a:ext>
            </a:extLst>
          </p:cNvPr>
          <p:cNvSpPr>
            <a:spLocks/>
          </p:cNvSpPr>
          <p:nvPr/>
        </p:nvSpPr>
        <p:spPr bwMode="auto">
          <a:xfrm>
            <a:off x="1691680" y="3478056"/>
            <a:ext cx="2304256" cy="647171"/>
          </a:xfrm>
          <a:prstGeom prst="borderCallout2">
            <a:avLst>
              <a:gd name="adj1" fmla="val 62329"/>
              <a:gd name="adj2" fmla="val -5290"/>
              <a:gd name="adj3" fmla="val 62549"/>
              <a:gd name="adj4" fmla="val -15281"/>
              <a:gd name="adj5" fmla="val 174553"/>
              <a:gd name="adj6" fmla="val 91516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Path and name for resulting cap file</a:t>
            </a:r>
            <a:endParaRPr lang="en-US" altLang="en-US" sz="1800" dirty="0"/>
          </a:p>
        </p:txBody>
      </p:sp>
      <p:sp>
        <p:nvSpPr>
          <p:cNvPr id="8" name="AutoShape 6">
            <a:extLst>
              <a:ext uri="{FF2B5EF4-FFF2-40B4-BE49-F238E27FC236}">
                <a16:creationId xmlns:a16="http://schemas.microsoft.com/office/drawing/2014/main" id="{490059FF-0958-4D00-9CFD-0E8891AF0EA3}"/>
              </a:ext>
            </a:extLst>
          </p:cNvPr>
          <p:cNvSpPr>
            <a:spLocks/>
          </p:cNvSpPr>
          <p:nvPr/>
        </p:nvSpPr>
        <p:spPr bwMode="auto">
          <a:xfrm>
            <a:off x="4707274" y="3194778"/>
            <a:ext cx="2952328" cy="751747"/>
          </a:xfrm>
          <a:prstGeom prst="borderCallout2">
            <a:avLst>
              <a:gd name="adj1" fmla="val 60902"/>
              <a:gd name="adj2" fmla="val -3687"/>
              <a:gd name="adj3" fmla="val 61321"/>
              <a:gd name="adj4" fmla="val -11820"/>
              <a:gd name="adj5" fmla="val 188279"/>
              <a:gd name="adj6" fmla="val 54208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Folder with applet sources (level before package)</a:t>
            </a:r>
            <a:endParaRPr lang="en-US" altLang="en-US" sz="1800" dirty="0"/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1101D9C1-019C-4982-8B09-EA95032D2E7A}"/>
              </a:ext>
            </a:extLst>
          </p:cNvPr>
          <p:cNvSpPr>
            <a:spLocks/>
          </p:cNvSpPr>
          <p:nvPr/>
        </p:nvSpPr>
        <p:spPr bwMode="auto">
          <a:xfrm>
            <a:off x="6084168" y="5221190"/>
            <a:ext cx="2952328" cy="490654"/>
          </a:xfrm>
          <a:prstGeom prst="borderCallout2">
            <a:avLst>
              <a:gd name="adj1" fmla="val 60902"/>
              <a:gd name="adj2" fmla="val -3687"/>
              <a:gd name="adj3" fmla="val 61321"/>
              <a:gd name="adj4" fmla="val -11820"/>
              <a:gd name="adj5" fmla="val -92644"/>
              <a:gd name="adj6" fmla="val 41382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Package AID</a:t>
            </a:r>
            <a:endParaRPr lang="en-US" altLang="en-US" sz="1800" dirty="0"/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447A3A32-33BF-4CAE-B35A-A4FD5E45E92F}"/>
              </a:ext>
            </a:extLst>
          </p:cNvPr>
          <p:cNvSpPr>
            <a:spLocks/>
          </p:cNvSpPr>
          <p:nvPr/>
        </p:nvSpPr>
        <p:spPr bwMode="auto">
          <a:xfrm>
            <a:off x="2195736" y="5675851"/>
            <a:ext cx="2952328" cy="618367"/>
          </a:xfrm>
          <a:prstGeom prst="borderCallout2">
            <a:avLst>
              <a:gd name="adj1" fmla="val 60902"/>
              <a:gd name="adj2" fmla="val -3687"/>
              <a:gd name="adj3" fmla="val 61321"/>
              <a:gd name="adj4" fmla="val -11820"/>
              <a:gd name="adj5" fmla="val -95778"/>
              <a:gd name="adj6" fmla="val 38878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Applet main class (including package name)</a:t>
            </a:r>
            <a:endParaRPr lang="en-US" altLang="en-US" sz="1800" dirty="0"/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id="{24145CED-01F2-40B7-8125-57224E2E7E4B}"/>
              </a:ext>
            </a:extLst>
          </p:cNvPr>
          <p:cNvSpPr>
            <a:spLocks/>
          </p:cNvSpPr>
          <p:nvPr/>
        </p:nvSpPr>
        <p:spPr bwMode="auto">
          <a:xfrm>
            <a:off x="5940152" y="5946916"/>
            <a:ext cx="2952328" cy="490654"/>
          </a:xfrm>
          <a:prstGeom prst="borderCallout2">
            <a:avLst>
              <a:gd name="adj1" fmla="val 60902"/>
              <a:gd name="adj2" fmla="val -3687"/>
              <a:gd name="adj3" fmla="val 61321"/>
              <a:gd name="adj4" fmla="val -11820"/>
              <a:gd name="adj5" fmla="val -177355"/>
              <a:gd name="adj6" fmla="val -19311"/>
            </a:avLst>
          </a:prstGeom>
          <a:solidFill>
            <a:srgbClr val="00FF00">
              <a:alpha val="36862"/>
            </a:srgbClr>
          </a:solidFill>
          <a:ln w="25400">
            <a:solidFill>
              <a:srgbClr val="00FF00"/>
            </a:solidFill>
            <a:miter lim="800000"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dirty="0"/>
              <a:t>Applet AID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1758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113A4-9FDF-4703-9D3B-6FD0E0175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Create cap file and upload to card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DBC017-CD8F-4E27-9837-F5ABCE456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461250" cy="4149725"/>
          </a:xfrm>
        </p:spPr>
        <p:txBody>
          <a:bodyPr/>
          <a:lstStyle/>
          <a:p>
            <a:r>
              <a:rPr lang="en-GB" dirty="0"/>
              <a:t>Compile &amp; Convert</a:t>
            </a:r>
          </a:p>
          <a:p>
            <a:pPr lvl="1"/>
            <a:r>
              <a:rPr lang="en-GB" dirty="0"/>
              <a:t>Execute on </a:t>
            </a:r>
            <a:r>
              <a:rPr lang="en-GB" dirty="0" err="1"/>
              <a:t>cmd</a:t>
            </a:r>
            <a:r>
              <a:rPr lang="en-GB" dirty="0"/>
              <a:t> line: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ant -f jcbuild.xml build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If OK, </a:t>
            </a:r>
            <a:r>
              <a:rPr lang="en-GB" dirty="0" err="1"/>
              <a:t>SimpleApplet.cap</a:t>
            </a:r>
            <a:r>
              <a:rPr lang="en-GB" dirty="0"/>
              <a:t> is created in !uploader folder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A0C586-5C57-4859-A477-0D8B3EF0B5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659E2-ECF0-4512-9477-EBE738B0F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A4FBCD8-352E-4D33-BACC-4B677519C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8" y="2924944"/>
            <a:ext cx="9144000" cy="252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105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EB0A2-C04B-4945-A06F-0032B43D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Create cap file and upload to card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56E89-16A1-42AD-B98E-CBED9636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sz="2400" dirty="0">
                <a:hlinkClick r:id="rId2"/>
              </a:rPr>
              <a:t>github.com/martinpaljak/GlobalPlatformPro</a:t>
            </a: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List already loaded applets</a:t>
            </a:r>
          </a:p>
          <a:p>
            <a:pPr lvl="1"/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gp.jar –list -d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Uninstall previous version of </a:t>
            </a:r>
            <a:r>
              <a:rPr lang="en-GB" dirty="0" err="1"/>
              <a:t>SimpleApplet</a:t>
            </a:r>
            <a:endParaRPr lang="en-GB" dirty="0"/>
          </a:p>
          <a:p>
            <a:pPr lvl="1"/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gp.jar -uninstall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SimpleApplet.cap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-d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Install </a:t>
            </a:r>
            <a:r>
              <a:rPr lang="en-GB" dirty="0" err="1"/>
              <a:t>SimpleApplet.cap</a:t>
            </a:r>
            <a:endParaRPr lang="en-GB" dirty="0"/>
          </a:p>
          <a:p>
            <a:pPr lvl="1"/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gp.jar -install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SimpleApplet.cap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-d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Use applet (commands in </a:t>
            </a:r>
            <a:r>
              <a:rPr lang="en-GB" dirty="0" err="1"/>
              <a:t>SimpleAPDU</a:t>
            </a:r>
            <a:r>
              <a:rPr lang="en-GB" dirty="0"/>
              <a:t> code)</a:t>
            </a:r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E8C0D1-24AD-4BF2-988E-334B10D48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5689D-E28A-42C7-AF03-8FEF7D0CD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638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EB0A2-C04B-4945-A06F-0032B43D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Problem: what with other applets on card?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956E89-16A1-42AD-B98E-CBED9636E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List already loaded applets</a:t>
            </a:r>
          </a:p>
          <a:p>
            <a:pPr lvl="1"/>
            <a:r>
              <a:rPr lang="pt-B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gp.jar –list -d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Find </a:t>
            </a:r>
            <a:r>
              <a:rPr lang="en-GB" dirty="0" err="1"/>
              <a:t>package_AID</a:t>
            </a:r>
            <a:r>
              <a:rPr lang="en-GB" dirty="0"/>
              <a:t> and run:</a:t>
            </a:r>
          </a:p>
          <a:p>
            <a:pPr lvl="1"/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-jar gp.jar –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deletedeps</a:t>
            </a:r>
            <a:r>
              <a:rPr lang="en-GB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–delete </a:t>
            </a:r>
            <a:r>
              <a:rPr lang="en-GB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package_aid</a:t>
            </a:r>
            <a:endParaRPr lang="en-GB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/>
              <a:t>This will –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deletedeps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will also delete all applets from target package</a:t>
            </a:r>
          </a:p>
          <a:p>
            <a:r>
              <a:rPr lang="en-GB" dirty="0"/>
              <a:t>E.g., our </a:t>
            </a:r>
            <a:r>
              <a:rPr lang="en-GB" dirty="0" err="1"/>
              <a:t>SimpleApplet</a:t>
            </a:r>
            <a:r>
              <a:rPr lang="en-GB" dirty="0"/>
              <a:t> can be also remove by </a:t>
            </a:r>
          </a:p>
          <a:p>
            <a:pPr lvl="1"/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deletedeps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–delete </a:t>
            </a:r>
            <a:r>
              <a:rPr lang="en-GB" sz="2000" dirty="0">
                <a:solidFill>
                  <a:srgbClr val="7F007F"/>
                </a:solidFill>
                <a:latin typeface="Verdana" panose="020B0604030504040204" pitchFamily="34" charset="0"/>
              </a:rPr>
              <a:t>73696d706c65</a:t>
            </a:r>
            <a:r>
              <a:rPr lang="en-GB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E8C0D1-24AD-4BF2-988E-334B10D482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5689D-E28A-42C7-AF03-8FEF7D0CD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0235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aware – real card can be blocked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Too many unsuccessful authentication requests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379697"/>
            <a:ext cx="925926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list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debug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# Detected readers from </a:t>
            </a:r>
            <a:r>
              <a:rPr lang="en-GB" sz="1400" dirty="0" err="1">
                <a:solidFill>
                  <a:srgbClr val="7F7F00"/>
                </a:solidFill>
                <a:latin typeface="Verdana" panose="020B0604030504040204" pitchFamily="34" charset="0"/>
              </a:rPr>
              <a:t>SunPCSC</a:t>
            </a:r>
            <a:endParaRPr lang="en-GB" sz="1400" dirty="0">
              <a:solidFill>
                <a:srgbClr val="7F7F0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[*]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Micro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USB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Smart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Reader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SCardConnect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400" dirty="0" err="1">
                <a:solidFill>
                  <a:srgbClr val="7F007F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 Micro USB Smart Card Reader 0"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=*)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3BF71800008031F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E45736674652D6E66C4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SCardBeginTransaction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400" dirty="0" err="1">
                <a:solidFill>
                  <a:srgbClr val="7F007F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 Micro USB Smart Card Reader 0"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00A40400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0018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2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56ms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6F108408A000000003000000A5049F6501FF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9000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80500000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08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6265E168FB2639C1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0028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2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118ms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00003126960097543174010200103595AC1420213D2969EA8B8C41F3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90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GPException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STRICT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WARNING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cryptogram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invalid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3D2969EA8B8C41F3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Host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DB1E6E1E71958A15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!!!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DO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NOT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TRY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SAME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COMMAND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KEYS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YOU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MAY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BRICK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YOUR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!!!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printStrictWarning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156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openSecureChannel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471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GPTool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GPTool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348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/>
          </a:p>
        </p:txBody>
      </p:sp>
      <p:sp>
        <p:nvSpPr>
          <p:cNvPr id="7" name="Obdélník 6"/>
          <p:cNvSpPr/>
          <p:nvPr/>
        </p:nvSpPr>
        <p:spPr>
          <a:xfrm>
            <a:off x="107504" y="4725144"/>
            <a:ext cx="8712968" cy="184710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919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 aware – real card can be blocked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write script that executes many authentications at once (cycle, multiple commands)</a:t>
            </a:r>
          </a:p>
          <a:p>
            <a:r>
              <a:rPr lang="en-GB" dirty="0"/>
              <a:t>If unsuccessful one/two authentication is detected, then as for help, please!!!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4160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DBA9F-B6D3-47A8-A2DB-CDB258BE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real card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D9361B3-B24D-4C1D-99B6-D1B647D1E1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EA8311-7B34-43BA-9B28-6A5171FF21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DFABF-EB4A-4E8D-B222-89DBB188B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490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9D97C-5180-4C85-ADFB-BB60DA20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</a:t>
            </a:r>
            <a:r>
              <a:rPr lang="en-GB" dirty="0" err="1"/>
              <a:t>demoUseRealCard</a:t>
            </a:r>
            <a:r>
              <a:rPr lang="en-GB" dirty="0"/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380B87-540F-4413-9AA9-D073A281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Change from simulator to real card</a:t>
            </a:r>
          </a:p>
          <a:p>
            <a:pPr lvl="1"/>
            <a:r>
              <a:rPr lang="en-GB" sz="2000" dirty="0" err="1"/>
              <a:t>runCfg</a:t>
            </a:r>
            <a:r>
              <a:rPr lang="en-GB" sz="2000" b="1" dirty="0" err="1"/>
              <a:t>.</a:t>
            </a:r>
            <a:r>
              <a:rPr lang="en-GB" sz="2000" dirty="0" err="1"/>
              <a:t>setTestCardType</a:t>
            </a:r>
            <a:r>
              <a:rPr lang="en-GB" sz="2000" b="1" dirty="0"/>
              <a:t>(</a:t>
            </a:r>
            <a:r>
              <a:rPr lang="en-GB" sz="2000" dirty="0" err="1"/>
              <a:t>RunConfig</a:t>
            </a:r>
            <a:r>
              <a:rPr lang="en-GB" sz="2000" b="1" dirty="0" err="1"/>
              <a:t>.</a:t>
            </a:r>
            <a:r>
              <a:rPr lang="en-GB" sz="2000" b="1" dirty="0" err="1">
                <a:solidFill>
                  <a:srgbClr val="0070C0"/>
                </a:solidFill>
              </a:rPr>
              <a:t>CARD_TYPE.PHYSICAL</a:t>
            </a:r>
            <a:r>
              <a:rPr lang="en-GB" sz="2000" b="1" dirty="0"/>
              <a:t>);</a:t>
            </a:r>
            <a:endParaRPr lang="en-GB" sz="2000" dirty="0"/>
          </a:p>
          <a:p>
            <a:endParaRPr lang="en-GB" dirty="0"/>
          </a:p>
          <a:p>
            <a:r>
              <a:rPr lang="en-GB" dirty="0">
                <a:solidFill>
                  <a:srgbClr val="0070C0"/>
                </a:solidFill>
              </a:rPr>
              <a:t>Task 5</a:t>
            </a:r>
            <a:r>
              <a:rPr lang="en-GB" dirty="0"/>
              <a:t>: Obtain random data from real card</a:t>
            </a:r>
          </a:p>
          <a:p>
            <a:r>
              <a:rPr lang="en-GB" dirty="0">
                <a:solidFill>
                  <a:srgbClr val="0070C0"/>
                </a:solidFill>
              </a:rPr>
              <a:t>Task 6</a:t>
            </a:r>
            <a:r>
              <a:rPr lang="en-GB" dirty="0"/>
              <a:t>: Set new key value and encrypt on card</a:t>
            </a:r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39649B-3EF7-4252-83CA-F4C362723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091C5-E6F2-4C1C-B7BF-EBC3CF24C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159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DBA9F-B6D3-47A8-A2DB-CDB258BE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Gradle template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D9361B3-B24D-4C1D-99B6-D1B647D1E1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EA8311-7B34-43BA-9B28-6A5171FF21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DFABF-EB4A-4E8D-B222-89DBB188B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700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C0AAC3-DCDD-4092-90F9-D4E32380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Usage of </a:t>
            </a:r>
            <a:r>
              <a:rPr lang="en-GB" dirty="0" err="1"/>
              <a:t>gradle</a:t>
            </a:r>
            <a:r>
              <a:rPr lang="en-GB" dirty="0"/>
              <a:t> template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F70776-6EEE-4963-84DC-803FFB6C2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Intended for automatic conversion and tests</a:t>
            </a:r>
          </a:p>
          <a:p>
            <a:pPr lvl="1"/>
            <a:r>
              <a:rPr lang="en-GB" dirty="0"/>
              <a:t>Used by </a:t>
            </a:r>
            <a:r>
              <a:rPr lang="en-GB" dirty="0" err="1"/>
              <a:t>TravisCI</a:t>
            </a:r>
            <a:r>
              <a:rPr lang="en-GB" dirty="0"/>
              <a:t>…</a:t>
            </a:r>
          </a:p>
          <a:p>
            <a:r>
              <a:rPr lang="en-GB" dirty="0"/>
              <a:t>IntelliJ IDEA can import project from </a:t>
            </a:r>
            <a:r>
              <a:rPr lang="en-GB" dirty="0" err="1"/>
              <a:t>gradle</a:t>
            </a:r>
            <a:r>
              <a:rPr lang="en-GB" dirty="0"/>
              <a:t> scripts</a:t>
            </a:r>
          </a:p>
          <a:p>
            <a:pPr lvl="1"/>
            <a:r>
              <a:rPr lang="en-GB" dirty="0"/>
              <a:t>Interactive debugging, test coverage…</a:t>
            </a:r>
          </a:p>
          <a:p>
            <a:r>
              <a:rPr lang="en-GB" dirty="0"/>
              <a:t>Download complete zip </a:t>
            </a:r>
          </a:p>
          <a:p>
            <a:pPr lvl="1"/>
            <a:r>
              <a:rPr lang="en-GB" dirty="0">
                <a:hlinkClick r:id="rId2"/>
              </a:rPr>
              <a:t>https://github.com/crocs-muni/javacard-gradle-template-edu/releases/download/v0.2.0-edu/javacard-gradle-template-edu.zip</a:t>
            </a: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Read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README.md carefully!</a:t>
            </a:r>
          </a:p>
          <a:p>
            <a:pPr lvl="1"/>
            <a:r>
              <a:rPr lang="en-GB" dirty="0"/>
              <a:t>./</a:t>
            </a:r>
            <a:r>
              <a:rPr lang="en-GB" dirty="0" err="1"/>
              <a:t>gradlew</a:t>
            </a:r>
            <a:r>
              <a:rPr lang="en-GB" dirty="0"/>
              <a:t> </a:t>
            </a:r>
            <a:r>
              <a:rPr lang="en-GB" dirty="0" err="1"/>
              <a:t>buildJavaCard</a:t>
            </a:r>
            <a:r>
              <a:rPr lang="en-GB" dirty="0"/>
              <a:t>  --info --rerun-tasks</a:t>
            </a:r>
          </a:p>
          <a:p>
            <a:pPr lvl="1"/>
            <a:r>
              <a:rPr lang="en-GB" dirty="0"/>
              <a:t>./</a:t>
            </a:r>
            <a:r>
              <a:rPr lang="en-GB" dirty="0" err="1"/>
              <a:t>gradlew</a:t>
            </a:r>
            <a:r>
              <a:rPr lang="en-GB" dirty="0"/>
              <a:t> test --info --rerun-tasks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72A96C-680D-444A-9519-075EEF318D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EE2D34-F670-4DA2-8B28-1C6491C107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64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Programming basic </a:t>
            </a:r>
            <a:r>
              <a:rPr lang="en-US" sz="2400" dirty="0" err="1"/>
              <a:t>JavaCard</a:t>
            </a:r>
            <a:r>
              <a:rPr lang="en-US" sz="2400" dirty="0"/>
              <a:t> 2.x applet (</a:t>
            </a:r>
            <a:r>
              <a:rPr lang="en-US" sz="2400" dirty="0" err="1"/>
              <a:t>JavaCard</a:t>
            </a:r>
            <a:r>
              <a:rPr lang="en-US" sz="2400" dirty="0"/>
              <a:t>)</a:t>
            </a:r>
          </a:p>
          <a:p>
            <a:pPr lvl="1"/>
            <a:r>
              <a:rPr lang="en-US" sz="2000"/>
              <a:t>NetBeans </a:t>
            </a:r>
            <a:r>
              <a:rPr lang="en-US" sz="2000" dirty="0"/>
              <a:t>environment, </a:t>
            </a:r>
            <a:r>
              <a:rPr lang="en-US" sz="2000" dirty="0" err="1"/>
              <a:t>JavaCard</a:t>
            </a:r>
            <a:r>
              <a:rPr lang="en-US" sz="2000" dirty="0"/>
              <a:t> convertor</a:t>
            </a:r>
          </a:p>
          <a:p>
            <a:pPr lvl="1"/>
            <a:r>
              <a:rPr lang="en-US" sz="2000" dirty="0"/>
              <a:t>jcardsim.org simulator</a:t>
            </a:r>
          </a:p>
          <a:p>
            <a:r>
              <a:rPr lang="en-US" sz="2400" dirty="0"/>
              <a:t>Pre-prepared simple communication application</a:t>
            </a:r>
          </a:p>
          <a:p>
            <a:pPr lvl="1"/>
            <a:r>
              <a:rPr lang="en-US" sz="2000" dirty="0"/>
              <a:t>Java </a:t>
            </a:r>
            <a:r>
              <a:rPr lang="en-US" sz="2000" dirty="0" err="1"/>
              <a:t>javax.smartcardio</a:t>
            </a:r>
            <a:r>
              <a:rPr lang="en-US" sz="2000" dirty="0"/>
              <a:t>.*;</a:t>
            </a:r>
          </a:p>
          <a:p>
            <a:pPr lvl="1"/>
            <a:r>
              <a:rPr lang="en-US" sz="2000" dirty="0"/>
              <a:t>Used already during the lab last week</a:t>
            </a:r>
          </a:p>
          <a:p>
            <a:r>
              <a:rPr lang="en-US" sz="2400" dirty="0"/>
              <a:t>Upload and communication with real </a:t>
            </a:r>
            <a:r>
              <a:rPr lang="en-US" sz="2400" dirty="0" err="1"/>
              <a:t>JavaCard</a:t>
            </a:r>
            <a:endParaRPr lang="en-US" sz="2400" dirty="0"/>
          </a:p>
          <a:p>
            <a:pPr lvl="1"/>
            <a:r>
              <a:rPr lang="en-US" sz="2000" dirty="0" err="1"/>
              <a:t>AppletPlayground</a:t>
            </a:r>
            <a:r>
              <a:rPr lang="en-US" sz="2000" dirty="0"/>
              <a:t> for quick compile and convert into cap file</a:t>
            </a:r>
          </a:p>
          <a:p>
            <a:pPr lvl="1"/>
            <a:r>
              <a:rPr lang="en-US" sz="2000" dirty="0" err="1"/>
              <a:t>GlobalPlatformPro</a:t>
            </a:r>
            <a:r>
              <a:rPr lang="en-US" sz="2000" dirty="0"/>
              <a:t> tool for upload of cap file to card</a:t>
            </a:r>
          </a:p>
          <a:p>
            <a:pPr lvl="1"/>
            <a:r>
              <a:rPr lang="en-US" sz="2000" dirty="0" err="1"/>
              <a:t>SimpleAPDU</a:t>
            </a:r>
            <a:r>
              <a:rPr lang="en-US" sz="2000" dirty="0"/>
              <a:t> project to communicate with card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BB869-0EBB-46A3-AF1E-B7910B91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Integration with </a:t>
            </a:r>
            <a:r>
              <a:rPr lang="en-GB" dirty="0" err="1"/>
              <a:t>TravisCI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1DC972-D7C9-412D-AD79-61517A0BC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.</a:t>
            </a:r>
            <a:r>
              <a:rPr lang="en-GB" dirty="0" err="1"/>
              <a:t>travis.yml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DEDAF0-4D75-4E05-B447-347301D9D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D6C08-2BA2-4EC2-BE11-892273F166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1CD5773-94C6-4B8C-BF52-7CA95E1AF11E}"/>
              </a:ext>
            </a:extLst>
          </p:cNvPr>
          <p:cNvSpPr txBox="1"/>
          <p:nvPr/>
        </p:nvSpPr>
        <p:spPr>
          <a:xfrm>
            <a:off x="930571" y="2492896"/>
            <a:ext cx="4084067" cy="258532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language: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java</a:t>
            </a:r>
          </a:p>
          <a:p>
            <a:endParaRPr lang="en-GB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b="1" dirty="0" err="1">
                <a:solidFill>
                  <a:srgbClr val="007090"/>
                </a:solidFill>
                <a:latin typeface="Courier New" panose="02070309020205020404" pitchFamily="49" charset="0"/>
              </a:rPr>
              <a:t>jdk</a:t>
            </a:r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:</a:t>
            </a:r>
            <a:endParaRPr lang="en-GB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oraclejdk8</a:t>
            </a:r>
          </a:p>
          <a:p>
            <a:endParaRPr lang="en-GB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script:</a:t>
            </a:r>
            <a:endParaRPr lang="en-GB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./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gradlew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check --info</a:t>
            </a:r>
          </a:p>
          <a:p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 </a:t>
            </a:r>
            <a:r>
              <a:rPr lang="en-GB" b="1" dirty="0">
                <a:solidFill>
                  <a:srgbClr val="007090"/>
                </a:solidFill>
                <a:latin typeface="Courier New" panose="02070309020205020404" pitchFamily="49" charset="0"/>
              </a:rPr>
              <a:t>-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./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gradlew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Verdana" panose="020B0604030504040204" pitchFamily="34" charset="0"/>
              </a:rPr>
              <a:t>buildJavaCard</a:t>
            </a:r>
            <a:r>
              <a:rPr lang="en-GB" dirty="0">
                <a:solidFill>
                  <a:srgbClr val="000000"/>
                </a:solidFill>
                <a:latin typeface="Verdana" panose="020B0604030504040204" pitchFamily="34" charset="0"/>
              </a:rPr>
              <a:t> --info</a:t>
            </a:r>
          </a:p>
          <a:p>
            <a:endParaRPr lang="en-GB" dirty="0"/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D5251C8B-2F57-4E3F-AEDC-47BDFBB02100}"/>
              </a:ext>
            </a:extLst>
          </p:cNvPr>
          <p:cNvGrpSpPr/>
          <p:nvPr/>
        </p:nvGrpSpPr>
        <p:grpSpPr>
          <a:xfrm>
            <a:off x="5724128" y="330350"/>
            <a:ext cx="3131613" cy="1584176"/>
            <a:chOff x="614854" y="1795439"/>
            <a:chExt cx="4893251" cy="2261889"/>
          </a:xfrm>
        </p:grpSpPr>
        <p:pic>
          <p:nvPicPr>
            <p:cNvPr id="8" name="Picture 2" descr="D:\Documents\Obrázky\travisCI.png">
              <a:extLst>
                <a:ext uri="{FF2B5EF4-FFF2-40B4-BE49-F238E27FC236}">
                  <a16:creationId xmlns:a16="http://schemas.microsoft.com/office/drawing/2014/main" id="{C723F73E-4E1F-4F78-92DA-D8780B7356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20139" y="2048506"/>
              <a:ext cx="1787966" cy="17701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3" descr="D:\Documents\Obrázky\github.png">
              <a:extLst>
                <a:ext uri="{FF2B5EF4-FFF2-40B4-BE49-F238E27FC236}">
                  <a16:creationId xmlns:a16="http://schemas.microsoft.com/office/drawing/2014/main" id="{CE5F04FD-72B6-4A18-9BAA-71E36595F8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54" y="1795439"/>
              <a:ext cx="2261890" cy="22618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DFC31B16-120A-4FFC-B827-D3A659E342D4}"/>
                </a:ext>
              </a:extLst>
            </p:cNvPr>
            <p:cNvSpPr txBox="1"/>
            <p:nvPr/>
          </p:nvSpPr>
          <p:spPr>
            <a:xfrm>
              <a:off x="2551410" y="2249022"/>
              <a:ext cx="90441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  <a:endParaRPr lang="cs-CZ" sz="9600" dirty="0"/>
            </a:p>
          </p:txBody>
        </p:sp>
      </p:grpSp>
    </p:spTree>
    <p:extLst>
      <p:ext uri="{BB962C8B-B14F-4D97-AF65-F5344CB8AC3E}">
        <p14:creationId xmlns:p14="http://schemas.microsoft.com/office/powerpoint/2010/main" val="516895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7E56-9623-48CC-B6C0-F7C5619AF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Gradle + IntelliJ IDEA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016A1-6947-49B9-9C1A-29F4433FB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IntelliJ IDEA supports import of </a:t>
            </a:r>
            <a:r>
              <a:rPr lang="en-GB" dirty="0" err="1"/>
              <a:t>gradle</a:t>
            </a:r>
            <a:r>
              <a:rPr lang="en-GB" dirty="0"/>
              <a:t> –based projects (simpler IDE NetBeans not)</a:t>
            </a:r>
          </a:p>
          <a:p>
            <a:r>
              <a:rPr lang="en-GB" dirty="0"/>
              <a:t>Debugging with simulated card works as in NetBeans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2848F0-7A5D-4B8A-8084-AB34A40317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77E40A-7E7D-47B9-9589-DDE8DD94A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4681FDE-8298-449B-952C-E03D499D3D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222950"/>
            <a:ext cx="7520161" cy="349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28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ED0CE8-C44E-4AF8-86C0-9AFA615D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Test coverage: Gradle + IntelliJ IDEA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591E3-8E0B-40D6-A444-DF4E1B081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 to Gradle plugin in IntelliJ IDEA</a:t>
            </a:r>
          </a:p>
          <a:p>
            <a:r>
              <a:rPr lang="en-GB" dirty="0"/>
              <a:t>Tasks </a:t>
            </a:r>
            <a:r>
              <a:rPr lang="en-GB" sz="2400" dirty="0">
                <a:sym typeface="Symbol" panose="05050102010706020507" pitchFamily="18" charset="2"/>
              </a:rPr>
              <a:t></a:t>
            </a:r>
            <a:r>
              <a:rPr lang="en-GB" dirty="0"/>
              <a:t> verification </a:t>
            </a:r>
            <a:r>
              <a:rPr lang="en-GB" sz="2400" dirty="0">
                <a:sym typeface="Symbol" panose="05050102010706020507" pitchFamily="18" charset="2"/>
              </a:rPr>
              <a:t></a:t>
            </a:r>
            <a:r>
              <a:rPr lang="en-GB" dirty="0"/>
              <a:t> test</a:t>
            </a:r>
          </a:p>
          <a:p>
            <a:r>
              <a:rPr lang="en-GB" dirty="0" err="1"/>
              <a:t>RClick</a:t>
            </a:r>
            <a:r>
              <a:rPr lang="en-GB" dirty="0"/>
              <a:t> </a:t>
            </a:r>
            <a:r>
              <a:rPr lang="en-GB" sz="2800" dirty="0">
                <a:sym typeface="Symbol" panose="05050102010706020507" pitchFamily="18" charset="2"/>
              </a:rPr>
              <a:t></a:t>
            </a:r>
            <a:r>
              <a:rPr lang="en-GB" dirty="0"/>
              <a:t> run with coverage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404AF0-EEB8-4A57-957A-297C7BB042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E4A2FC-F54F-4267-BC3E-456A3C514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D2C9BDA-5D62-41B5-814D-E1973F651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196" y="2278294"/>
            <a:ext cx="3856355" cy="429395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D127B8D-ABC6-464E-9F10-914DC9C29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83" y="3409787"/>
            <a:ext cx="5232669" cy="316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59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DBA9F-B6D3-47A8-A2DB-CDB258BE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D9361B3-B24D-4C1D-99B6-D1B647D1E1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EA8311-7B34-43BA-9B28-6A5171FF21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DFABF-EB4A-4E8D-B222-89DBB188BB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616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– Secure signature card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Create secure signature applet and PC application</a:t>
            </a:r>
          </a:p>
          <a:p>
            <a:pPr lvl="1"/>
            <a:r>
              <a:rPr lang="en-US" sz="2000" dirty="0"/>
              <a:t>Signature key (RSA-2048b) is generated on-card </a:t>
            </a:r>
          </a:p>
          <a:p>
            <a:pPr lvl="1"/>
            <a:r>
              <a:rPr lang="en-US" sz="2000" dirty="0"/>
              <a:t>Applet will sign data only after PIN verification (</a:t>
            </a:r>
            <a:r>
              <a:rPr lang="en-US" sz="2000" dirty="0" err="1"/>
              <a:t>OwnerPIN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Data for signature are provided using APDU command(s)</a:t>
            </a:r>
          </a:p>
          <a:p>
            <a:pPr lvl="1"/>
            <a:r>
              <a:rPr lang="en-US" sz="2000" dirty="0"/>
              <a:t>Generated signature is returned back to user application</a:t>
            </a:r>
          </a:p>
          <a:p>
            <a:pPr lvl="1"/>
            <a:r>
              <a:rPr lang="en-US" sz="2000" dirty="0">
                <a:solidFill>
                  <a:srgbClr val="FF0000"/>
                </a:solidFill>
              </a:rPr>
              <a:t>Remove </a:t>
            </a:r>
            <a:r>
              <a:rPr lang="en-US" sz="2000" u="sng" dirty="0">
                <a:solidFill>
                  <a:srgbClr val="FF0000"/>
                </a:solidFill>
              </a:rPr>
              <a:t>all</a:t>
            </a:r>
            <a:r>
              <a:rPr lang="en-US" sz="2000" dirty="0">
                <a:solidFill>
                  <a:srgbClr val="FF0000"/>
                </a:solidFill>
              </a:rPr>
              <a:t> unnecessary code (no leftover from examples!)</a:t>
            </a:r>
          </a:p>
          <a:p>
            <a:r>
              <a:rPr lang="en-US" sz="2400" dirty="0"/>
              <a:t>Produce short (1xA4) text description of solution</a:t>
            </a:r>
          </a:p>
          <a:p>
            <a:r>
              <a:rPr lang="en-US" sz="2400" dirty="0"/>
              <a:t>Discuss padding oracle attack against your code</a:t>
            </a:r>
          </a:p>
          <a:p>
            <a:r>
              <a:rPr lang="en-US" sz="2400" dirty="0"/>
              <a:t>Measure the speed of signature on real card [bonus point]</a:t>
            </a:r>
            <a:endParaRPr lang="en-US" sz="2000" dirty="0"/>
          </a:p>
          <a:p>
            <a:r>
              <a:rPr lang="en-US" sz="2400" dirty="0"/>
              <a:t>Submit </a:t>
            </a:r>
            <a:r>
              <a:rPr lang="en-US" sz="2400" b="1" dirty="0"/>
              <a:t>before 15.3. 23:59 </a:t>
            </a:r>
            <a:r>
              <a:rPr lang="en-US" sz="2400" dirty="0"/>
              <a:t>into IS HW vault</a:t>
            </a:r>
          </a:p>
          <a:p>
            <a:pPr lvl="1"/>
            <a:r>
              <a:rPr lang="en-US" sz="2000" dirty="0"/>
              <a:t>Soft deadline: -1.5 points for every started 24 hours</a:t>
            </a:r>
            <a:endParaRPr lang="en-US" sz="2400" dirty="0"/>
          </a:p>
          <a:p>
            <a:pPr lvl="1"/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839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D645C-860C-423A-B8F0-2A381FE2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E52A39-1860-4D1B-BC87-D955713F7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13D30A-1D91-4D5D-9336-A4BD3A03E0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A28BB0-6A1E-44A7-B6F4-600400408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8581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– </a:t>
            </a:r>
            <a:r>
              <a:rPr lang="en-US" dirty="0" err="1"/>
              <a:t>jcardsim</a:t>
            </a:r>
            <a:r>
              <a:rPr lang="en-US" dirty="0"/>
              <a:t> simulator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 to add jcardsim-3.0.5-SNAPSHOT.jar</a:t>
            </a:r>
          </a:p>
          <a:p>
            <a:r>
              <a:rPr lang="en-US" dirty="0"/>
              <a:t>Use debugger – insert breakpoint directly into applet’s method </a:t>
            </a:r>
          </a:p>
          <a:p>
            <a:r>
              <a:rPr lang="en-US" dirty="0"/>
              <a:t>Local vs. remote simulator </a:t>
            </a:r>
            <a:r>
              <a:rPr lang="en-US" dirty="0" err="1"/>
              <a:t>jcardsim</a:t>
            </a:r>
            <a:endParaRPr lang="en-US" dirty="0"/>
          </a:p>
          <a:p>
            <a:pPr lvl="1"/>
            <a:r>
              <a:rPr lang="en-US" dirty="0"/>
              <a:t>Only single card can be simulated as local one (</a:t>
            </a:r>
            <a:r>
              <a:rPr lang="en-US" dirty="0" err="1"/>
              <a:t>CAD.getCardInterface</a:t>
            </a:r>
            <a:r>
              <a:rPr lang="en-US" dirty="0"/>
              <a:t>())</a:t>
            </a:r>
          </a:p>
          <a:p>
            <a:pPr lvl="1"/>
            <a:r>
              <a:rPr lang="en-US" dirty="0"/>
              <a:t>We will use and debug only one card (so local is fine)</a:t>
            </a:r>
          </a:p>
          <a:p>
            <a:pPr lvl="1"/>
            <a:r>
              <a:rPr lang="en-US" dirty="0"/>
              <a:t>Multiple cards can be used as remote simulators (sockets)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67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F2D88-1EE5-4448-B841-A3DAAD41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Masterplan for today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D2A738-67F6-4588-A8FB-0E78844D7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10 minutes project gettogether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Pre-prepared project for NetBeans</a:t>
            </a:r>
          </a:p>
          <a:p>
            <a:pPr lvl="1"/>
            <a:r>
              <a:rPr lang="en-GB" dirty="0"/>
              <a:t>Debugging of applet with simulated card (jcardsim.org)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Compilation of applet from the command line</a:t>
            </a:r>
          </a:p>
          <a:p>
            <a:pPr lvl="1"/>
            <a:r>
              <a:rPr lang="en-GB" dirty="0"/>
              <a:t>ant-</a:t>
            </a:r>
            <a:r>
              <a:rPr lang="en-GB" dirty="0" err="1"/>
              <a:t>javacard</a:t>
            </a:r>
            <a:r>
              <a:rPr lang="en-GB" dirty="0"/>
              <a:t>, </a:t>
            </a:r>
            <a:r>
              <a:rPr lang="en-GB" dirty="0" err="1"/>
              <a:t>GlobalPlatformPro</a:t>
            </a:r>
            <a:r>
              <a:rPr lang="en-GB" dirty="0"/>
              <a:t> for installation</a:t>
            </a:r>
          </a:p>
          <a:p>
            <a:pPr lvl="1"/>
            <a:r>
              <a:rPr lang="en-GB" dirty="0"/>
              <a:t>Select applet and obtain random data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Quick switch from simulated to real card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Automation via </a:t>
            </a:r>
            <a:r>
              <a:rPr lang="en-GB" dirty="0" err="1"/>
              <a:t>gradle</a:t>
            </a:r>
            <a:r>
              <a:rPr lang="en-GB" dirty="0"/>
              <a:t> template</a:t>
            </a:r>
          </a:p>
          <a:p>
            <a:pPr lvl="1"/>
            <a:r>
              <a:rPr lang="en-GB" dirty="0"/>
              <a:t>Use from command line</a:t>
            </a:r>
          </a:p>
          <a:p>
            <a:pPr lvl="1"/>
            <a:r>
              <a:rPr lang="en-GB" dirty="0"/>
              <a:t>Import into IntelliJ IDEA</a:t>
            </a:r>
          </a:p>
          <a:p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3402256-20F2-4E76-965F-7DDFB1D9B3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C637A5-D77E-46FD-815C-824B9F5F9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385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>
            <a:extLst>
              <a:ext uri="{FF2B5EF4-FFF2-40B4-BE49-F238E27FC236}">
                <a16:creationId xmlns:a16="http://schemas.microsoft.com/office/drawing/2014/main" id="{833A271D-A529-45E8-AE45-413E62CC2D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410" y="4560224"/>
            <a:ext cx="5453051" cy="210913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DA90251-0BCE-4C09-9538-BE2F999E4D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716476"/>
            <a:ext cx="2399245" cy="265318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Setup </a:t>
            </a:r>
            <a:r>
              <a:rPr lang="en-GB" dirty="0" err="1"/>
              <a:t>SimpleAPDU</a:t>
            </a:r>
            <a:r>
              <a:rPr lang="en-GB" dirty="0"/>
              <a:t> [NetBeans]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Run NetBeans and import existing project</a:t>
            </a:r>
          </a:p>
          <a:p>
            <a:pPr lvl="1"/>
            <a:r>
              <a:rPr lang="en-GB" sz="2000" dirty="0"/>
              <a:t>File </a:t>
            </a:r>
            <a:r>
              <a:rPr lang="en-GB" sz="2000" dirty="0">
                <a:sym typeface="Symbol" panose="05050102010706020507" pitchFamily="18" charset="2"/>
              </a:rPr>
              <a:t> Open project  </a:t>
            </a:r>
            <a:r>
              <a:rPr lang="en-GB" sz="2000" dirty="0" err="1">
                <a:sym typeface="Symbol" panose="05050102010706020507" pitchFamily="18" charset="2"/>
              </a:rPr>
              <a:t>SimpleAPDU</a:t>
            </a:r>
            <a:endParaRPr lang="en-GB" sz="2000" dirty="0">
              <a:sym typeface="Symbol" panose="05050102010706020507" pitchFamily="18" charset="2"/>
            </a:endParaRP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(Now contains only host application)</a:t>
            </a:r>
            <a:endParaRPr lang="en-GB" sz="2000" dirty="0"/>
          </a:p>
          <a:p>
            <a:r>
              <a:rPr lang="en-GB" sz="2400" dirty="0"/>
              <a:t>Add jar library file with simulator</a:t>
            </a:r>
          </a:p>
          <a:p>
            <a:pPr lvl="1"/>
            <a:r>
              <a:rPr lang="en-GB" sz="2000" dirty="0" err="1"/>
              <a:t>Libraries</a:t>
            </a:r>
            <a:r>
              <a:rPr lang="en-GB" sz="2000" dirty="0" err="1">
                <a:sym typeface="Symbol" panose="05050102010706020507" pitchFamily="18" charset="2"/>
              </a:rPr>
              <a:t></a:t>
            </a:r>
            <a:r>
              <a:rPr lang="en-GB" sz="2000" dirty="0" err="1"/>
              <a:t>Add</a:t>
            </a:r>
            <a:r>
              <a:rPr lang="en-GB" sz="2000" dirty="0"/>
              <a:t> JAR</a:t>
            </a:r>
            <a:r>
              <a:rPr lang="en-GB" sz="2000" dirty="0">
                <a:sym typeface="Symbol" panose="05050102010706020507" pitchFamily="18" charset="2"/>
              </a:rPr>
              <a:t>\</a:t>
            </a:r>
            <a:r>
              <a:rPr lang="en-GB" sz="2000" dirty="0"/>
              <a:t>lib\jcardsim-3.0.5-SNAPSHOT.jar</a:t>
            </a:r>
          </a:p>
          <a:p>
            <a:r>
              <a:rPr lang="en-GB" sz="2400" dirty="0"/>
              <a:t>Add link to folder with on-card applet</a:t>
            </a:r>
          </a:p>
          <a:p>
            <a:pPr lvl="1"/>
            <a:r>
              <a:rPr lang="en-GB" sz="2000" dirty="0"/>
              <a:t>File </a:t>
            </a:r>
            <a:r>
              <a:rPr lang="en-GB" sz="2000" dirty="0">
                <a:sym typeface="Symbol" panose="05050102010706020507" pitchFamily="18" charset="2"/>
              </a:rPr>
              <a:t> Project properties  Sources  Add folder </a:t>
            </a:r>
          </a:p>
          <a:p>
            <a:pPr lvl="1"/>
            <a:r>
              <a:rPr lang="en-GB" sz="2000" dirty="0">
                <a:sym typeface="Symbol" panose="05050102010706020507" pitchFamily="18" charset="2"/>
              </a:rPr>
              <a:t>Add </a:t>
            </a:r>
            <a:r>
              <a:rPr lang="en-GB" sz="2000" dirty="0" err="1">
                <a:sym typeface="Symbol" panose="05050102010706020507" pitchFamily="18" charset="2"/>
              </a:rPr>
              <a:t>SimpleApplet</a:t>
            </a:r>
            <a:r>
              <a:rPr lang="en-GB" sz="2000" dirty="0">
                <a:sym typeface="Symbol" panose="05050102010706020507" pitchFamily="18" charset="2"/>
              </a:rPr>
              <a:t>\</a:t>
            </a:r>
            <a:r>
              <a:rPr lang="en-GB" sz="2000" dirty="0" err="1">
                <a:sym typeface="Symbol" panose="05050102010706020507" pitchFamily="18" charset="2"/>
              </a:rPr>
              <a:t>src</a:t>
            </a:r>
            <a:endParaRPr lang="en-GB" sz="2000" dirty="0">
              <a:sym typeface="Symbol" panose="05050102010706020507" pitchFamily="18" charset="2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12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224E3-6175-4DEB-A586-53412516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Setup </a:t>
            </a:r>
            <a:r>
              <a:rPr lang="en-GB" dirty="0" err="1"/>
              <a:t>SimpleAPDU</a:t>
            </a:r>
            <a:r>
              <a:rPr lang="en-GB" dirty="0"/>
              <a:t> [NetBeans]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21D3D-6D68-48F2-8A35-5399210C6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>
                <a:sym typeface="Symbol" panose="05050102010706020507" pitchFamily="18" charset="2"/>
              </a:rPr>
              <a:t>Project properties  Run  VM Options</a:t>
            </a:r>
            <a:endParaRPr lang="en-GB" sz="2800" dirty="0"/>
          </a:p>
          <a:p>
            <a:pPr lvl="1"/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enableassertions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noverify</a:t>
            </a: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sz="2400" dirty="0"/>
              <a:t>(required when custom compilation of </a:t>
            </a:r>
            <a:r>
              <a:rPr lang="en-GB" sz="2400" dirty="0" err="1"/>
              <a:t>jcardsim</a:t>
            </a:r>
            <a:r>
              <a:rPr lang="en-GB" sz="2400" dirty="0"/>
              <a:t> is used)</a:t>
            </a:r>
          </a:p>
          <a:p>
            <a:r>
              <a:rPr lang="en-GB" sz="2800" dirty="0"/>
              <a:t>Project should now compile</a:t>
            </a:r>
          </a:p>
          <a:p>
            <a:r>
              <a:rPr lang="en-GB" sz="2800" dirty="0"/>
              <a:t>Try to run in debug mode</a:t>
            </a:r>
          </a:p>
          <a:p>
            <a:pPr lvl="1"/>
            <a:r>
              <a:rPr lang="en-GB" sz="2400" dirty="0"/>
              <a:t>Place breakpoint inside applet’s code</a:t>
            </a:r>
          </a:p>
          <a:p>
            <a:endParaRPr lang="en-GB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8AB25C-761B-45A0-A753-068DB41571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A4924C-B01D-4893-A89F-6A6B7788D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37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6FCF8-A4A6-435B-84DB-E740ED85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Simulated card (</a:t>
            </a:r>
            <a:r>
              <a:rPr lang="en-GB" dirty="0" err="1"/>
              <a:t>jcardsim</a:t>
            </a:r>
            <a:r>
              <a:rPr lang="en-GB" dirty="0"/>
              <a:t>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3174B5-8E60-4D10-8711-09D7E6B6C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1089B7-2A97-4249-9E87-AC143A257C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DDB92-9C91-4605-9AF5-BA1C1F029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67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32619-41DA-46B3-8263-242FE961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Task: </a:t>
            </a:r>
            <a:r>
              <a:rPr lang="en-GB" dirty="0" err="1"/>
              <a:t>demoGetRandomDataCommand</a:t>
            </a:r>
            <a:r>
              <a:rPr lang="en-GB" dirty="0"/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F27EAA-943D-4293-B5DC-705C347F9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 code with single APDU command</a:t>
            </a:r>
          </a:p>
          <a:p>
            <a:r>
              <a:rPr lang="en-GB" dirty="0"/>
              <a:t>Simulated card is used</a:t>
            </a:r>
          </a:p>
          <a:p>
            <a:r>
              <a:rPr lang="en-GB" dirty="0"/>
              <a:t>Investigate the code, observe the values returned</a:t>
            </a:r>
          </a:p>
          <a:p>
            <a:r>
              <a:rPr lang="en-GB" dirty="0"/>
              <a:t>Place breakpoints and observe in debugger:</a:t>
            </a:r>
          </a:p>
          <a:p>
            <a:pPr lvl="1"/>
            <a:r>
              <a:rPr lang="en-GB" dirty="0" err="1"/>
              <a:t>SimpleApplet</a:t>
            </a:r>
            <a:r>
              <a:rPr lang="en-GB" dirty="0"/>
              <a:t> constructor</a:t>
            </a:r>
          </a:p>
          <a:p>
            <a:pPr lvl="1"/>
            <a:r>
              <a:rPr lang="en-GB" dirty="0"/>
              <a:t>process() method</a:t>
            </a:r>
          </a:p>
          <a:p>
            <a:pPr lvl="1"/>
            <a:r>
              <a:rPr lang="en-GB" dirty="0"/>
              <a:t>Random() method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5931F4-C1E7-47D2-9EAF-C9D633A8F9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43E979-4553-4075-84F1-4D5D08AC5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49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9D97C-5180-4C85-ADFB-BB60DA20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Tasks: </a:t>
            </a:r>
            <a:r>
              <a:rPr lang="en-GB" dirty="0" err="1"/>
              <a:t>demoEncryptDecrypt</a:t>
            </a:r>
            <a:r>
              <a:rPr lang="en-GB" dirty="0"/>
              <a:t>()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6380B87-540F-4413-9AA9-D073A2819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Investigate method </a:t>
            </a:r>
            <a:r>
              <a:rPr lang="en-GB" dirty="0" err="1"/>
              <a:t>demoEncryptDecrypt</a:t>
            </a:r>
            <a:endParaRPr lang="en-GB" dirty="0"/>
          </a:p>
          <a:p>
            <a:r>
              <a:rPr lang="en-GB" dirty="0">
                <a:solidFill>
                  <a:srgbClr val="0070C0"/>
                </a:solidFill>
              </a:rPr>
              <a:t>Task 1</a:t>
            </a:r>
            <a:r>
              <a:rPr lang="en-GB" dirty="0"/>
              <a:t>: Prepare and send APDU with 32 bytes of data for encryption, observe output</a:t>
            </a:r>
          </a:p>
          <a:p>
            <a:r>
              <a:rPr lang="en-GB" dirty="0">
                <a:solidFill>
                  <a:srgbClr val="0070C0"/>
                </a:solidFill>
              </a:rPr>
              <a:t>Task 2</a:t>
            </a:r>
            <a:r>
              <a:rPr lang="en-GB" dirty="0"/>
              <a:t>: Extract the encrypted data from the card's response. Send APDU with this data for decryption</a:t>
            </a:r>
          </a:p>
          <a:p>
            <a:pPr lvl="1"/>
            <a:r>
              <a:rPr lang="en-GB" dirty="0"/>
              <a:t>Compare data for encryption with the decrypted data</a:t>
            </a:r>
          </a:p>
          <a:p>
            <a:r>
              <a:rPr lang="en-GB" dirty="0">
                <a:solidFill>
                  <a:srgbClr val="0070C0"/>
                </a:solidFill>
              </a:rPr>
              <a:t>Task 3</a:t>
            </a:r>
            <a:r>
              <a:rPr lang="en-GB" dirty="0"/>
              <a:t>: What is the value of AES key used inside applet? Use debugger to figure this out</a:t>
            </a:r>
          </a:p>
          <a:p>
            <a:r>
              <a:rPr lang="en-GB" dirty="0">
                <a:solidFill>
                  <a:srgbClr val="0070C0"/>
                </a:solidFill>
              </a:rPr>
              <a:t>Task 4</a:t>
            </a:r>
            <a:r>
              <a:rPr lang="en-GB" dirty="0"/>
              <a:t>: Prepare and send APDU for setting different AES key, then encrypt and verify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39649B-3EF7-4252-83CA-F4C362723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2091C5-E6F2-4C1C-B7BF-EBC3CF24C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48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16FCF8-A4A6-435B-84DB-E740ED852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Conversion and upload to real card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73174B5-8E60-4D10-8711-09D7E6B6C4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1089B7-2A97-4249-9E87-AC143A257C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EDDB92-9C91-4605-9AF5-BA1C1F029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6740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13719</TotalTime>
  <Words>1472</Words>
  <Application>Microsoft Office PowerPoint</Application>
  <PresentationFormat>Předvádění na obrazovce (4:3)</PresentationFormat>
  <Paragraphs>233</Paragraphs>
  <Slides>26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Courier New</vt:lpstr>
      <vt:lpstr>Symbol</vt:lpstr>
      <vt:lpstr>Verdana</vt:lpstr>
      <vt:lpstr>Motiv systému Office</vt:lpstr>
      <vt:lpstr>PV204 Security technologies</vt:lpstr>
      <vt:lpstr>Laboratory</vt:lpstr>
      <vt:lpstr>Masterplan for today</vt:lpstr>
      <vt:lpstr>Setup SimpleAPDU [NetBeans]</vt:lpstr>
      <vt:lpstr>Setup SimpleAPDU [NetBeans]</vt:lpstr>
      <vt:lpstr>Simulated card (jcardsim)</vt:lpstr>
      <vt:lpstr>Task: demoGetRandomDataCommand()</vt:lpstr>
      <vt:lpstr>Tasks: demoEncryptDecrypt()</vt:lpstr>
      <vt:lpstr>Conversion and upload to real card</vt:lpstr>
      <vt:lpstr>Task: Create cap file and upload to card</vt:lpstr>
      <vt:lpstr>Task: Create cap file and upload to card</vt:lpstr>
      <vt:lpstr>Task: Create cap file and upload to card</vt:lpstr>
      <vt:lpstr>Problem: what with other applets on card? </vt:lpstr>
      <vt:lpstr>Be aware – real card can be blocked</vt:lpstr>
      <vt:lpstr>Be aware – real card can be blocked</vt:lpstr>
      <vt:lpstr>Use of real card</vt:lpstr>
      <vt:lpstr>Tasks: demoUseRealCard()</vt:lpstr>
      <vt:lpstr>Gradle template</vt:lpstr>
      <vt:lpstr>Usage of gradle template</vt:lpstr>
      <vt:lpstr>Integration with TravisCI</vt:lpstr>
      <vt:lpstr>Gradle + IntelliJ IDEA</vt:lpstr>
      <vt:lpstr>Test coverage: Gradle + IntelliJ IDEA</vt:lpstr>
      <vt:lpstr>Homework</vt:lpstr>
      <vt:lpstr>Homework – Secure signature card</vt:lpstr>
      <vt:lpstr>Prezentace aplikace PowerPoint</vt:lpstr>
      <vt:lpstr>Troubleshooting – jcardsim simulator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2787</cp:revision>
  <cp:lastPrinted>2013-10-10T13:54:53Z</cp:lastPrinted>
  <dcterms:created xsi:type="dcterms:W3CDTF">2012-06-27T07:21:19Z</dcterms:created>
  <dcterms:modified xsi:type="dcterms:W3CDTF">2018-03-08T17:27:57Z</dcterms:modified>
</cp:coreProperties>
</file>