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45"/>
  </p:notesMasterIdLst>
  <p:sldIdLst>
    <p:sldId id="758" r:id="rId2"/>
    <p:sldId id="760" r:id="rId3"/>
    <p:sldId id="759" r:id="rId4"/>
    <p:sldId id="628" r:id="rId5"/>
    <p:sldId id="872" r:id="rId6"/>
    <p:sldId id="873" r:id="rId7"/>
    <p:sldId id="875" r:id="rId8"/>
    <p:sldId id="876" r:id="rId9"/>
    <p:sldId id="874" r:id="rId10"/>
    <p:sldId id="877" r:id="rId11"/>
    <p:sldId id="878" r:id="rId12"/>
    <p:sldId id="762" r:id="rId13"/>
    <p:sldId id="879" r:id="rId14"/>
    <p:sldId id="880" r:id="rId15"/>
    <p:sldId id="881" r:id="rId16"/>
    <p:sldId id="882" r:id="rId17"/>
    <p:sldId id="883" r:id="rId18"/>
    <p:sldId id="884" r:id="rId19"/>
    <p:sldId id="885" r:id="rId20"/>
    <p:sldId id="886" r:id="rId21"/>
    <p:sldId id="887" r:id="rId22"/>
    <p:sldId id="904" r:id="rId23"/>
    <p:sldId id="889" r:id="rId24"/>
    <p:sldId id="761" r:id="rId25"/>
    <p:sldId id="888" r:id="rId26"/>
    <p:sldId id="890" r:id="rId27"/>
    <p:sldId id="891" r:id="rId28"/>
    <p:sldId id="892" r:id="rId29"/>
    <p:sldId id="893" r:id="rId30"/>
    <p:sldId id="894" r:id="rId31"/>
    <p:sldId id="895" r:id="rId32"/>
    <p:sldId id="896" r:id="rId33"/>
    <p:sldId id="897" r:id="rId34"/>
    <p:sldId id="898" r:id="rId35"/>
    <p:sldId id="899" r:id="rId36"/>
    <p:sldId id="900" r:id="rId37"/>
    <p:sldId id="901" r:id="rId38"/>
    <p:sldId id="902" r:id="rId39"/>
    <p:sldId id="771" r:id="rId40"/>
    <p:sldId id="765" r:id="rId41"/>
    <p:sldId id="773" r:id="rId42"/>
    <p:sldId id="903" r:id="rId43"/>
    <p:sldId id="291" r:id="rId44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/>
  </p:cmAuthor>
  <p:cmAuthor id="2" name="Bob Vachon" initials="BV" lastIdx="2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CC"/>
    <a:srgbClr val="000099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1" autoAdjust="0"/>
    <p:restoredTop sz="81065" autoAdjust="0"/>
  </p:normalViewPr>
  <p:slideViewPr>
    <p:cSldViewPr snapToGrid="0" showGuides="1">
      <p:cViewPr varScale="1">
        <p:scale>
          <a:sx n="120" d="100"/>
          <a:sy n="120" d="100"/>
        </p:scale>
        <p:origin x="-1386" y="-102"/>
      </p:cViewPr>
      <p:guideLst>
        <p:guide orient="horz" pos="1620"/>
        <p:guide pos="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-51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t>2/19/2018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v6.0</a:t>
            </a:r>
          </a:p>
          <a:p>
            <a:pPr>
              <a:buFontTx/>
              <a:buNone/>
            </a:pPr>
            <a:r>
              <a:rPr lang="en-US" b="0" dirty="0"/>
              <a:t>Chapter 5: Dynamic Routing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80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5.1.1.7</a:t>
            </a:r>
            <a:r>
              <a:rPr lang="en-US" baseline="0" dirty="0">
                <a:latin typeface="Arial" charset="0"/>
              </a:rPr>
              <a:t> – Routing Protocol Characteristics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97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11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5.1.1.8</a:t>
            </a:r>
            <a:r>
              <a:rPr lang="en-US" baseline="0" dirty="0">
                <a:latin typeface="Arial" charset="0"/>
              </a:rPr>
              <a:t> – Routing Protocol Metrics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107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Dynamic Routing</a:t>
            </a:r>
          </a:p>
          <a:p>
            <a:pPr>
              <a:buFontTx/>
              <a:buNone/>
            </a:pPr>
            <a:r>
              <a:rPr lang="en-US" sz="1200" b="0" dirty="0"/>
              <a:t>5.2 – Distance Vector Dynamic Routing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932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5.2.1.1</a:t>
            </a:r>
            <a:r>
              <a:rPr lang="en-US" baseline="0" dirty="0">
                <a:latin typeface="Arial" charset="0"/>
              </a:rPr>
              <a:t> – Dynamic Routing Protocol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352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5.2.1.2</a:t>
            </a:r>
            <a:r>
              <a:rPr lang="en-US" baseline="0" dirty="0">
                <a:latin typeface="Arial" charset="0"/>
              </a:rPr>
              <a:t> – Cold Start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353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5.2.1.3</a:t>
            </a:r>
            <a:r>
              <a:rPr lang="en-US" baseline="0" dirty="0">
                <a:latin typeface="Arial" charset="0"/>
              </a:rPr>
              <a:t> – Network Discovery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405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5.2.1.4</a:t>
            </a:r>
            <a:r>
              <a:rPr lang="en-US" baseline="0" dirty="0">
                <a:latin typeface="Arial" charset="0"/>
              </a:rPr>
              <a:t> – Exchanging the Routing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327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5.2.1.5</a:t>
            </a:r>
            <a:r>
              <a:rPr lang="en-US" baseline="0" dirty="0">
                <a:latin typeface="Arial" charset="0"/>
              </a:rPr>
              <a:t> – Achieving Convergence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39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 – Distance Vector Fundamentals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5.2.1.6</a:t>
            </a:r>
            <a:r>
              <a:rPr lang="en-US" baseline="0" dirty="0">
                <a:latin typeface="Arial" charset="0"/>
              </a:rPr>
              <a:t> – Packet Tracer - Investigating Convergence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6222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19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Distance Vector Routing Protocol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5.2.2.1</a:t>
            </a:r>
            <a:r>
              <a:rPr lang="en-US" baseline="0" dirty="0">
                <a:latin typeface="Arial" charset="0"/>
              </a:rPr>
              <a:t> – Distance Vector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871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/>
              <a:pPr algn="r"/>
              <a:t>2</a:t>
            </a:fld>
            <a:endParaRPr lang="en-US" sz="800" b="0" dirty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dirty="0"/>
              <a:t>Scaling Networks </a:t>
            </a:r>
            <a:r>
              <a:rPr lang="en-US" b="0" baseline="0" dirty="0"/>
              <a:t>v6.0</a:t>
            </a:r>
            <a:endParaRPr lang="en-US" b="0" dirty="0"/>
          </a:p>
          <a:p>
            <a:pPr>
              <a:buFontTx/>
              <a:buNone/>
            </a:pPr>
            <a:r>
              <a:rPr lang="en-US" sz="1200" b="0" dirty="0"/>
              <a:t>Chapter 5: Dynamic Routing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752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 – Distance Vector Routing Protocol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5.2.2.2</a:t>
            </a:r>
            <a:r>
              <a:rPr lang="en-US" baseline="0" dirty="0">
                <a:latin typeface="Arial" charset="0"/>
              </a:rPr>
              <a:t> – Distance Vector Algorithm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24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21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 – Types of Distance Vector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5.2.3.1</a:t>
            </a:r>
            <a:r>
              <a:rPr lang="en-US" baseline="0" dirty="0">
                <a:latin typeface="Arial" charset="0"/>
              </a:rPr>
              <a:t> – Routing Information Protocol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3235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22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 – Types of Distance Vector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5.2.3.2</a:t>
            </a:r>
            <a:r>
              <a:rPr lang="en-US" baseline="0" dirty="0">
                <a:latin typeface="Arial" charset="0"/>
              </a:rPr>
              <a:t> – Enhanced Interior-Gateway Routing Protocol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925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5.2 – Distance Vector Dynamic Routing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 – Types of Distance Vector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5.2.3.4</a:t>
            </a:r>
            <a:r>
              <a:rPr lang="en-US" baseline="0" dirty="0">
                <a:latin typeface="Arial" charset="0"/>
              </a:rPr>
              <a:t> – Packet Tracer - Comparing RIP and EIGRP Path 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9052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Dynamic Routing</a:t>
            </a:r>
          </a:p>
          <a:p>
            <a:r>
              <a:rPr lang="en-US" dirty="0"/>
              <a:t>5.3 – Link-State Dynamic Routing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1866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Link-State Routing Protocol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5.3.1.1</a:t>
            </a:r>
            <a:r>
              <a:rPr lang="en-US" baseline="0" dirty="0">
                <a:latin typeface="Arial" charset="0"/>
              </a:rPr>
              <a:t> – Shortest Path First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2266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Link-State Routing Protocol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5.3.1.2</a:t>
            </a:r>
            <a:r>
              <a:rPr lang="en-US" baseline="0" dirty="0">
                <a:latin typeface="Arial" charset="0"/>
              </a:rPr>
              <a:t> – Dijkstra's Algorithm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867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 – Link-State Routing Protocol Operation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5.3.1.3</a:t>
            </a:r>
            <a:r>
              <a:rPr lang="en-US" baseline="0" dirty="0">
                <a:latin typeface="Arial" charset="0"/>
              </a:rPr>
              <a:t> – SPF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7932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5.3.2.1</a:t>
            </a:r>
            <a:r>
              <a:rPr lang="en-US" baseline="0" dirty="0">
                <a:latin typeface="Arial" charset="0"/>
              </a:rPr>
              <a:t> – Link-State Routing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6903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29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5.3.2.2</a:t>
            </a:r>
            <a:r>
              <a:rPr lang="en-US" baseline="0" dirty="0">
                <a:latin typeface="Arial" charset="0"/>
              </a:rPr>
              <a:t> – </a:t>
            </a:r>
            <a:r>
              <a:rPr lang="en-US" baseline="0" dirty="0" smtClean="0">
                <a:latin typeface="Arial" charset="0"/>
              </a:rPr>
              <a:t>Link and Link-State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705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Dynamic Routing</a:t>
            </a:r>
          </a:p>
          <a:p>
            <a:pPr>
              <a:buFontTx/>
              <a:buNone/>
            </a:pPr>
            <a:r>
              <a:rPr lang="en-US" sz="1200" b="0" dirty="0"/>
              <a:t>5.1 – Dynamic Routing Protocols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529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30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5.3.2.3</a:t>
            </a:r>
            <a:r>
              <a:rPr lang="en-US" baseline="0" dirty="0">
                <a:latin typeface="Arial" charset="0"/>
              </a:rPr>
              <a:t> – Say Hello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8123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31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5.3.2.4</a:t>
            </a:r>
            <a:r>
              <a:rPr lang="en-US" baseline="0" dirty="0">
                <a:latin typeface="Arial" charset="0"/>
              </a:rPr>
              <a:t> – Building the Link-State Packet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045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32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5.3.2.5</a:t>
            </a:r>
            <a:r>
              <a:rPr lang="en-US" baseline="0" dirty="0">
                <a:latin typeface="Arial" charset="0"/>
              </a:rPr>
              <a:t> – Flooding the LSP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700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33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5.3.2.6</a:t>
            </a:r>
            <a:r>
              <a:rPr lang="en-US" baseline="0" dirty="0">
                <a:latin typeface="Arial" charset="0"/>
              </a:rPr>
              <a:t> – Building the Link-State Database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7438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5.3.2.7</a:t>
            </a:r>
            <a:r>
              <a:rPr lang="en-US" baseline="0" dirty="0">
                <a:latin typeface="Arial" charset="0"/>
              </a:rPr>
              <a:t> – Building the SPF 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715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 – Link-State Updates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5.3.2.8</a:t>
            </a:r>
            <a:r>
              <a:rPr lang="en-US" baseline="0" dirty="0">
                <a:latin typeface="Arial" charset="0"/>
              </a:rPr>
              <a:t> – Adding OSPF Routes to the Routing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6867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 – Link-State Routing Protocol Benefits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5.3.3.1</a:t>
            </a:r>
            <a:r>
              <a:rPr lang="en-US" baseline="0" dirty="0">
                <a:latin typeface="Arial" charset="0"/>
              </a:rPr>
              <a:t> – Why Use Link-State Protocols?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3601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 – Link-State Routing Protocol Benefits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5.3.3.2</a:t>
            </a:r>
            <a:r>
              <a:rPr lang="en-US" baseline="0" dirty="0">
                <a:latin typeface="Arial" charset="0"/>
              </a:rPr>
              <a:t> – </a:t>
            </a:r>
            <a:r>
              <a:rPr lang="en-US" baseline="0" dirty="0" smtClean="0">
                <a:latin typeface="Arial" charset="0"/>
              </a:rPr>
              <a:t>Disadvantages of Link-State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14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38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5.3 – Link-State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 – Link-State Routing Protocol Benefits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5.3.3.3</a:t>
            </a:r>
            <a:r>
              <a:rPr lang="en-US" baseline="0" dirty="0">
                <a:latin typeface="Arial" charset="0"/>
              </a:rPr>
              <a:t> – Protocols that Use Link-State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85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b="0" dirty="0"/>
              <a:t>5 – Dynamic Routing</a:t>
            </a:r>
          </a:p>
          <a:p>
            <a:r>
              <a:rPr lang="en-US" dirty="0"/>
              <a:t>5.4 – Summary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10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4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5.1.1.1</a:t>
            </a:r>
            <a:r>
              <a:rPr lang="en-US" baseline="0" dirty="0">
                <a:latin typeface="Arial" charset="0"/>
              </a:rPr>
              <a:t> – Classifying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901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/>
              <a:pPr/>
              <a:t>40</a:t>
            </a:fld>
            <a:endParaRPr lang="en-US" sz="800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5.4 – Summary</a:t>
            </a:r>
          </a:p>
          <a:p>
            <a:r>
              <a:rPr lang="en-US" dirty="0"/>
              <a:t>5.4.1 –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 	</a:t>
            </a:r>
            <a:endParaRPr lang="en-US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dirty="0"/>
              <a:t>5.4.1.1 – </a:t>
            </a:r>
            <a:r>
              <a:rPr lang="en-US" dirty="0"/>
              <a:t>Chapter 5: Dynamic Routing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37981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41</a:t>
            </a:fld>
            <a:endParaRPr lang="en-US" sz="8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118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/>
              <a:pPr/>
              <a:t>42</a:t>
            </a:fld>
            <a:endParaRPr lang="en-US" sz="8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New Terms and Commands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992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5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5.1.1.2</a:t>
            </a:r>
            <a:r>
              <a:rPr lang="en-US" baseline="0" dirty="0">
                <a:latin typeface="Arial" charset="0"/>
              </a:rPr>
              <a:t> – IGP and EGP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678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6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5.1.1.3</a:t>
            </a:r>
            <a:r>
              <a:rPr lang="en-US" baseline="0" dirty="0">
                <a:latin typeface="Arial" charset="0"/>
              </a:rPr>
              <a:t> – Distance Vector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56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7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5.1.1.4</a:t>
            </a:r>
            <a:r>
              <a:rPr lang="en-US" baseline="0" dirty="0">
                <a:latin typeface="Arial" charset="0"/>
              </a:rPr>
              <a:t> – Link-State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462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8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5.1.1.5</a:t>
            </a:r>
            <a:r>
              <a:rPr lang="en-US" baseline="0" dirty="0">
                <a:latin typeface="Arial" charset="0"/>
              </a:rPr>
              <a:t> – Classful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488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826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826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826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8826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267211-205D-47E8-9F29-7E4C01D43DC3}" type="slidenum">
              <a:rPr lang="en-US" altLang="en-US" sz="800" smtClean="0"/>
              <a:pPr/>
              <a:t>9</a:t>
            </a:fld>
            <a:endParaRPr lang="en-US" altLang="en-US" sz="800" dirty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5.1 – Dynamic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 – Types of Routing Protocols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dirty="0">
                <a:latin typeface="Arial" charset="0"/>
              </a:rPr>
              <a:t>5.1.1.6</a:t>
            </a:r>
            <a:r>
              <a:rPr lang="en-US" baseline="0" dirty="0">
                <a:latin typeface="Arial" charset="0"/>
              </a:rPr>
              <a:t> – Classless Routing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71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6725553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>
                <a:sym typeface="Arial" pitchFamily="34" charset="0"/>
              </a:rPr>
              <a:t>Third level</a:t>
            </a:r>
          </a:p>
          <a:p>
            <a:pPr lvl="3"/>
            <a:r>
              <a:rPr lang="en-US" dirty="0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 dirty="0">
                <a:sym typeface="Arial" pitchFamily="34" charset="0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3042546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4617842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 xmlns="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t>© 2016  Cisco and/or its affiliates. All rights reserved.   Cisco Confidential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5: Dynamic Routing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7" y="3809526"/>
            <a:ext cx="2368954" cy="902174"/>
          </a:xfrm>
        </p:spPr>
        <p:txBody>
          <a:bodyPr/>
          <a:lstStyle/>
          <a:p>
            <a:r>
              <a:rPr lang="en-US" dirty="0"/>
              <a:t>CCNA Routing and Switching</a:t>
            </a:r>
          </a:p>
          <a:p>
            <a:r>
              <a:rPr lang="en-US" dirty="0"/>
              <a:t>Scaling Networks v6.0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9380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50750" y="920478"/>
            <a:ext cx="8616732" cy="1055017"/>
          </a:xfrm>
        </p:spPr>
        <p:txBody>
          <a:bodyPr/>
          <a:lstStyle/>
          <a:p>
            <a:r>
              <a:rPr lang="en-US" altLang="ja-JP" sz="1700" dirty="0"/>
              <a:t>Routing protocols can be compared based on the characteristics in the chart.</a:t>
            </a:r>
          </a:p>
          <a:p>
            <a:pPr marL="142875" lvl="1" indent="0">
              <a:buNone/>
            </a:pP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Routing Protocol Characteristics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BBA7D904-308F-4CF7-8875-97858C9E65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96" y="1447986"/>
            <a:ext cx="8968008" cy="270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231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572000" y="527538"/>
            <a:ext cx="4474203" cy="4281854"/>
          </a:xfrm>
        </p:spPr>
        <p:txBody>
          <a:bodyPr/>
          <a:lstStyle/>
          <a:p>
            <a:r>
              <a:rPr lang="en-US" altLang="ja-JP" sz="1700" dirty="0"/>
              <a:t>A metric is a measurable value that is assigned by the routing protocol to different routes based on the usefulness of that route. </a:t>
            </a:r>
          </a:p>
          <a:p>
            <a:r>
              <a:rPr lang="en-US" altLang="ja-JP" sz="1600" dirty="0"/>
              <a:t>Routing metrics are used to determine the overall “cost” of a path from source to destination.</a:t>
            </a:r>
          </a:p>
          <a:p>
            <a:r>
              <a:rPr lang="en-US" altLang="ja-JP" sz="1600" dirty="0"/>
              <a:t>Best path is  route with the lowest cost. </a:t>
            </a:r>
          </a:p>
          <a:p>
            <a:r>
              <a:rPr lang="en-US" altLang="ja-JP" sz="1600" dirty="0"/>
              <a:t>Metrics used by various dynamic protocols:</a:t>
            </a:r>
          </a:p>
          <a:p>
            <a:pPr lvl="1"/>
            <a:r>
              <a:rPr lang="en-US" altLang="ja-JP" sz="1500" dirty="0"/>
              <a:t>RIP – Hop count</a:t>
            </a:r>
          </a:p>
          <a:p>
            <a:pPr lvl="1"/>
            <a:r>
              <a:rPr lang="en-US" altLang="ja-JP" sz="1500" dirty="0"/>
              <a:t>OSPF – Cost based on cumulative bandwidth </a:t>
            </a:r>
          </a:p>
          <a:p>
            <a:pPr lvl="1"/>
            <a:r>
              <a:rPr lang="en-US" altLang="ja-JP" sz="1500" dirty="0"/>
              <a:t>EIGRP - Bandwidth, delay, load, and reliability.</a:t>
            </a:r>
          </a:p>
          <a:p>
            <a:pPr lvl="1"/>
            <a:endParaRPr lang="en-US" altLang="ja-JP" sz="15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Routing Protocol Metrics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7A4582D1-CDB5-4660-BF82-74D197A03C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027" y="963587"/>
            <a:ext cx="4312839" cy="335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65951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sz="4000" dirty="0"/>
              <a:t>5.2 Distance Vector Dynamic Routing</a:t>
            </a:r>
          </a:p>
        </p:txBody>
      </p:sp>
    </p:spTree>
    <p:extLst>
      <p:ext uri="{BB962C8B-B14F-4D97-AF65-F5344CB8AC3E}">
        <p14:creationId xmlns:p14="http://schemas.microsoft.com/office/powerpoint/2010/main" val="355190541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7356" y="849933"/>
            <a:ext cx="8909288" cy="4377305"/>
          </a:xfrm>
        </p:spPr>
        <p:txBody>
          <a:bodyPr/>
          <a:lstStyle/>
          <a:p>
            <a:r>
              <a:rPr lang="en-US" altLang="ja-JP" sz="1700" dirty="0"/>
              <a:t>Operation of a dynamic routing protocol can be described as follows:</a:t>
            </a:r>
          </a:p>
          <a:p>
            <a:pPr lvl="1"/>
            <a:r>
              <a:rPr lang="en-US" altLang="ja-JP" dirty="0"/>
              <a:t>The router sends and receives routing messages on its interfaces. </a:t>
            </a:r>
          </a:p>
          <a:p>
            <a:pPr lvl="1"/>
            <a:r>
              <a:rPr lang="en-US" altLang="ja-JP" dirty="0"/>
              <a:t>The router shares routing messages and routing information with other routers using the same routing protocol.</a:t>
            </a:r>
          </a:p>
          <a:p>
            <a:pPr lvl="1"/>
            <a:r>
              <a:rPr lang="en-US" altLang="ja-JP" dirty="0"/>
              <a:t>Routers exchange routing information to learn about remote networks. </a:t>
            </a:r>
          </a:p>
          <a:p>
            <a:pPr lvl="1"/>
            <a:r>
              <a:rPr lang="en-US" altLang="ja-JP" dirty="0"/>
              <a:t>When a router detects a topology change, the routing protocol can advertise this change to other routers.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Dynamic Routing Protocol Operation</a:t>
            </a:r>
          </a:p>
        </p:txBody>
      </p:sp>
      <p:pic>
        <p:nvPicPr>
          <p:cNvPr id="5" name="Picture 4" descr="Scaling Networks - Mozilla Firefox">
            <a:extLst>
              <a:ext uri="{FF2B5EF4-FFF2-40B4-BE49-F238E27FC236}">
                <a16:creationId xmlns:a16="http://schemas.microsoft.com/office/drawing/2014/main" xmlns="" id="{587BB14F-0D2B-426F-947C-1CAA49F6BA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4706" y="2684522"/>
            <a:ext cx="4307949" cy="198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29940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7356" y="849933"/>
            <a:ext cx="8909288" cy="4377305"/>
          </a:xfrm>
        </p:spPr>
        <p:txBody>
          <a:bodyPr/>
          <a:lstStyle/>
          <a:p>
            <a:r>
              <a:rPr lang="en-US" altLang="ja-JP" sz="1700" dirty="0"/>
              <a:t>After a router boots successfully it applies the saved configuration, then the router initially discovers its own directly connected networks. </a:t>
            </a:r>
          </a:p>
          <a:p>
            <a:pPr lvl="1"/>
            <a:r>
              <a:rPr lang="en-US" altLang="ja-JP" dirty="0"/>
              <a:t>It adds those directly connected interface IP addresses to its routing table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Cold Start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79543DAD-D8E7-4FC4-82F6-B68268A785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7833" y="1862129"/>
            <a:ext cx="6342121" cy="269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0824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7356" y="849934"/>
            <a:ext cx="3168616" cy="3844312"/>
          </a:xfrm>
        </p:spPr>
        <p:txBody>
          <a:bodyPr/>
          <a:lstStyle/>
          <a:p>
            <a:r>
              <a:rPr lang="en-US" altLang="ja-JP" sz="1600" dirty="0"/>
              <a:t>If a routing protocol is configured, the router exchanges routing updates to learn about any remote routes.</a:t>
            </a:r>
          </a:p>
          <a:p>
            <a:pPr lvl="1"/>
            <a:r>
              <a:rPr lang="en-US" altLang="ja-JP" dirty="0"/>
              <a:t>The router sends an update packet with its routing table information out all interfaces.</a:t>
            </a:r>
          </a:p>
          <a:p>
            <a:pPr lvl="1"/>
            <a:r>
              <a:rPr lang="en-US" altLang="ja-JP" dirty="0"/>
              <a:t>The router also receives updates from directly connected routers and adds new information to its routing table.</a:t>
            </a:r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Network Discovery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0F1F5162-1764-4918-B57F-B0789C8C90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5972" y="933061"/>
            <a:ext cx="5731472" cy="310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96029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17356" y="849934"/>
            <a:ext cx="3417998" cy="3844312"/>
          </a:xfrm>
        </p:spPr>
        <p:txBody>
          <a:bodyPr/>
          <a:lstStyle/>
          <a:p>
            <a:r>
              <a:rPr lang="en-US" altLang="ja-JP" dirty="0"/>
              <a:t>Working </a:t>
            </a:r>
            <a:r>
              <a:rPr lang="en-US" altLang="ja-JP" dirty="0" smtClean="0"/>
              <a:t>toward </a:t>
            </a:r>
            <a:r>
              <a:rPr lang="en-US" altLang="ja-JP" dirty="0"/>
              <a:t>convergence, the routers exchange the next round of periodic updates.</a:t>
            </a:r>
          </a:p>
          <a:p>
            <a:r>
              <a:rPr lang="en-US" altLang="ja-JP" dirty="0"/>
              <a:t>Distance vector routing protocols use split horizon to avoid loops.</a:t>
            </a:r>
          </a:p>
          <a:p>
            <a:r>
              <a:rPr lang="en-US" altLang="ja-JP" dirty="0"/>
              <a:t>Split horizon prevents information from being sent out the same interface from which it was received.</a:t>
            </a:r>
          </a:p>
          <a:p>
            <a:pPr marL="142875" lvl="1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Exchanging the Routing Information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8DFF9F75-4F4F-4173-86FD-72988F4CB5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9362" y="1193120"/>
            <a:ext cx="5105118" cy="266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1705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393493" y="937952"/>
            <a:ext cx="3589142" cy="3844312"/>
          </a:xfrm>
        </p:spPr>
        <p:txBody>
          <a:bodyPr/>
          <a:lstStyle/>
          <a:p>
            <a:r>
              <a:rPr lang="en-US" altLang="ja-JP" dirty="0"/>
              <a:t>The network has converged when all routers have complete and accurate information about the entire network</a:t>
            </a:r>
          </a:p>
          <a:p>
            <a:r>
              <a:rPr lang="en-US" altLang="ja-JP" dirty="0"/>
              <a:t>Convergence time is the time it takes routers to share information, calculate best paths, and update routing tables. </a:t>
            </a:r>
          </a:p>
          <a:p>
            <a:r>
              <a:rPr lang="en-US" altLang="ja-JP" dirty="0"/>
              <a:t>Routing protocols can be rated based on the speed to convergence; the faster the convergence, the better the routing protocol.</a:t>
            </a:r>
          </a:p>
          <a:p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Achieving Convergence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C5A34813-18FB-4CF6-85EE-36A69FAFAD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7" y="981959"/>
            <a:ext cx="5237921" cy="245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3657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Fundamentals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Packet Tracer - Investigating Convergence</a:t>
            </a:r>
          </a:p>
        </p:txBody>
      </p:sp>
      <p:pic>
        <p:nvPicPr>
          <p:cNvPr id="3" name="Picture 2" descr="5.2.1.6 Packet Tracer - Investigating Convergence Instructions.pdf - Mozilla Firefox">
            <a:extLst>
              <a:ext uri="{FF2B5EF4-FFF2-40B4-BE49-F238E27FC236}">
                <a16:creationId xmlns:a16="http://schemas.microsoft.com/office/drawing/2014/main" xmlns="" id="{770F35DC-7011-4AA9-A95B-797C96393B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6810" y="845942"/>
            <a:ext cx="3187405" cy="38238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CEF937A-A16F-4C49-8B50-CD964577CA39}"/>
              </a:ext>
            </a:extLst>
          </p:cNvPr>
          <p:cNvSpPr/>
          <p:nvPr/>
        </p:nvSpPr>
        <p:spPr>
          <a:xfrm>
            <a:off x="3051260" y="845942"/>
            <a:ext cx="3139277" cy="3789626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23218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147371" y="570615"/>
            <a:ext cx="3854823" cy="4148080"/>
          </a:xfrm>
        </p:spPr>
        <p:txBody>
          <a:bodyPr/>
          <a:lstStyle/>
          <a:p>
            <a:r>
              <a:rPr lang="en-US" altLang="ja-JP" dirty="0"/>
              <a:t>Distance vector routing protocols share updates between neighbors.</a:t>
            </a:r>
          </a:p>
          <a:p>
            <a:r>
              <a:rPr lang="en-US" altLang="ja-JP" dirty="0"/>
              <a:t>Routers using distance vector routing are not aware of the network topology.</a:t>
            </a:r>
          </a:p>
          <a:p>
            <a:r>
              <a:rPr lang="en-US" altLang="ja-JP" dirty="0"/>
              <a:t>Some distance vector routing protocols send periodic updates.</a:t>
            </a:r>
          </a:p>
          <a:p>
            <a:pPr lvl="1"/>
            <a:r>
              <a:rPr lang="en-US" altLang="ja-JP" dirty="0"/>
              <a:t>RIPv1 sends updates as broadcasts 255.255.255.255.</a:t>
            </a:r>
          </a:p>
          <a:p>
            <a:pPr lvl="1"/>
            <a:r>
              <a:rPr lang="en-US" altLang="ja-JP" dirty="0"/>
              <a:t>RIPv2 and EIGRP can use multicast addresses to reach only specific neighbor routers.</a:t>
            </a:r>
          </a:p>
          <a:p>
            <a:pPr lvl="1"/>
            <a:r>
              <a:rPr lang="en-US" altLang="ja-JP" dirty="0"/>
              <a:t>EIGRP can use a unicast message to reach a specific neighbor router. </a:t>
            </a:r>
          </a:p>
          <a:p>
            <a:pPr lvl="1"/>
            <a:r>
              <a:rPr lang="en-US" altLang="ja-JP" dirty="0"/>
              <a:t>EIGRP only sends updates when needed, not periodically. </a:t>
            </a:r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Routing Protocol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Distance Vector Technologies</a:t>
            </a:r>
          </a:p>
        </p:txBody>
      </p:sp>
      <p:pic>
        <p:nvPicPr>
          <p:cNvPr id="5" name="Picture 4" descr="Scaling Networks - Mozilla Firefox">
            <a:extLst>
              <a:ext uri="{FF2B5EF4-FFF2-40B4-BE49-F238E27FC236}">
                <a16:creationId xmlns:a16="http://schemas.microsoft.com/office/drawing/2014/main" xmlns="" id="{F5F0C861-7D08-4293-B0CE-EEF3774CCE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043" y="937952"/>
            <a:ext cx="4831569" cy="328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6864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4"/>
          <p:cNvSpPr>
            <a:spLocks noGrp="1" noChangeArrowheads="1"/>
          </p:cNvSpPr>
          <p:nvPr>
            <p:ph idx="1"/>
          </p:nvPr>
        </p:nvSpPr>
        <p:spPr>
          <a:xfrm>
            <a:off x="145357" y="624255"/>
            <a:ext cx="8853286" cy="4273946"/>
          </a:xfrm>
        </p:spPr>
        <p:txBody>
          <a:bodyPr/>
          <a:lstStyle/>
          <a:p>
            <a:r>
              <a:rPr lang="en-CA" sz="1600" dirty="0"/>
              <a:t>5.1 </a:t>
            </a:r>
            <a:r>
              <a:rPr lang="en-US" sz="1600" dirty="0"/>
              <a:t>Dynamic Routing Protocols</a:t>
            </a:r>
          </a:p>
          <a:p>
            <a:pPr marL="474662" lvl="1" indent="-285750">
              <a:buFont typeface="Arial" panose="020B0604020202020204" pitchFamily="34" charset="0"/>
              <a:buChar char="•"/>
            </a:pPr>
            <a:r>
              <a:rPr lang="en-US" sz="1500" dirty="0"/>
              <a:t>Explain the features and characteristics of dynamic routing protocols.</a:t>
            </a:r>
          </a:p>
          <a:p>
            <a:pPr lvl="3"/>
            <a:r>
              <a:rPr lang="en-US" sz="1400" dirty="0"/>
              <a:t>Compare the different types of routing protocols. </a:t>
            </a:r>
          </a:p>
          <a:p>
            <a:r>
              <a:rPr lang="en-CA" sz="1600" dirty="0"/>
              <a:t>5.2 Distance Vector Dynamic Routing</a:t>
            </a:r>
          </a:p>
          <a:p>
            <a:pPr lvl="1"/>
            <a:r>
              <a:rPr lang="en-US" sz="1500" dirty="0"/>
              <a:t>Explain how distance vector routing protocols operate.</a:t>
            </a:r>
          </a:p>
          <a:p>
            <a:pPr lvl="2"/>
            <a:r>
              <a:rPr lang="en-US" sz="1400" dirty="0"/>
              <a:t>Explain how dynamic routing protocols achieve convergence. </a:t>
            </a:r>
          </a:p>
          <a:p>
            <a:pPr lvl="2"/>
            <a:r>
              <a:rPr lang="en-US" sz="1400" dirty="0"/>
              <a:t>Describe the algorithm used by distance vector routing protocols to determine the best path. </a:t>
            </a:r>
          </a:p>
          <a:p>
            <a:pPr lvl="2"/>
            <a:r>
              <a:rPr lang="en-US" sz="1400" dirty="0"/>
              <a:t>Identify the types of distance-vector routing protocols.</a:t>
            </a:r>
          </a:p>
          <a:p>
            <a:r>
              <a:rPr lang="en-US" sz="1600" dirty="0"/>
              <a:t>5.3 Link-State Dynamic Routing</a:t>
            </a:r>
          </a:p>
          <a:p>
            <a:pPr lvl="1"/>
            <a:r>
              <a:rPr lang="en-US" sz="1600" dirty="0"/>
              <a:t>Explain how link-state protocols operate.</a:t>
            </a:r>
          </a:p>
          <a:p>
            <a:pPr lvl="2"/>
            <a:r>
              <a:rPr lang="en-US" sz="1400" dirty="0"/>
              <a:t>Describe the algorithm used by link-state routing protocols to determine the best path.</a:t>
            </a:r>
          </a:p>
          <a:p>
            <a:pPr lvl="2"/>
            <a:r>
              <a:rPr lang="en-US" sz="1400" dirty="0"/>
              <a:t>Explain how the link-state routing protocol uses information sent in a link-state update.</a:t>
            </a:r>
          </a:p>
          <a:p>
            <a:pPr lvl="2"/>
            <a:r>
              <a:rPr lang="en-US" sz="1400" dirty="0"/>
              <a:t>Explain the advantages and disadvantages of using link-state routing protocols.</a:t>
            </a:r>
          </a:p>
          <a:p>
            <a:pPr lvl="2"/>
            <a:endParaRPr lang="en-US" sz="1400" dirty="0"/>
          </a:p>
        </p:txBody>
      </p:sp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7551"/>
          </a:xfrm>
        </p:spPr>
        <p:txBody>
          <a:bodyPr/>
          <a:lstStyle/>
          <a:p>
            <a:pPr eaLnBrk="1" hangingPunct="1"/>
            <a:r>
              <a:rPr lang="en-US" dirty="0"/>
              <a:t>Chapter 5 - Sections &amp; Objectives</a:t>
            </a:r>
          </a:p>
        </p:txBody>
      </p:sp>
    </p:spTree>
    <p:extLst>
      <p:ext uri="{BB962C8B-B14F-4D97-AF65-F5344CB8AC3E}">
        <p14:creationId xmlns:p14="http://schemas.microsoft.com/office/powerpoint/2010/main" val="175886867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147371" y="849336"/>
            <a:ext cx="3854823" cy="4148080"/>
          </a:xfrm>
        </p:spPr>
        <p:txBody>
          <a:bodyPr/>
          <a:lstStyle/>
          <a:p>
            <a:r>
              <a:rPr lang="en-US" altLang="ja-JP" dirty="0"/>
              <a:t>The distance vector algorithm defines the following processes:</a:t>
            </a:r>
          </a:p>
          <a:p>
            <a:pPr lvl="1"/>
            <a:r>
              <a:rPr lang="en-US" altLang="ja-JP" dirty="0"/>
              <a:t>Mechanism for sending and receiving routing information</a:t>
            </a:r>
          </a:p>
          <a:p>
            <a:pPr lvl="1"/>
            <a:r>
              <a:rPr lang="en-US" altLang="ja-JP" dirty="0"/>
              <a:t>Mechanism for calculating the best paths and installing routes in the routing table</a:t>
            </a:r>
          </a:p>
          <a:p>
            <a:pPr lvl="1"/>
            <a:r>
              <a:rPr lang="en-US" altLang="ja-JP" dirty="0"/>
              <a:t>Mechanism for detecting and reacting to topology changes</a:t>
            </a:r>
          </a:p>
          <a:p>
            <a:r>
              <a:rPr lang="en-US" altLang="ja-JP" dirty="0"/>
              <a:t>RIP uses the Bellman-Ford algorithm as its routing algorithm.</a:t>
            </a:r>
          </a:p>
          <a:p>
            <a:r>
              <a:rPr lang="en-US" altLang="ja-JP" dirty="0"/>
              <a:t>IGRP and EIGRP use the Diffusing Update Algorithm (DUAL) routing algorithm.</a:t>
            </a:r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Distance Vector Routing Protocol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Distance Vector Algorithm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E66CA664-15B8-4904-A776-7D4A8DBA7B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806" y="1021976"/>
            <a:ext cx="4775582" cy="267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06591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74966" y="830287"/>
            <a:ext cx="3854823" cy="4148080"/>
          </a:xfrm>
        </p:spPr>
        <p:txBody>
          <a:bodyPr/>
          <a:lstStyle/>
          <a:p>
            <a:r>
              <a:rPr lang="en-US" altLang="ja-JP" dirty="0"/>
              <a:t>The Routing Information Protocol (RIP)</a:t>
            </a:r>
          </a:p>
          <a:p>
            <a:pPr lvl="1"/>
            <a:r>
              <a:rPr lang="en-US" altLang="ja-JP" dirty="0"/>
              <a:t>Easy to </a:t>
            </a:r>
            <a:r>
              <a:rPr lang="en-US" altLang="ja-JP" dirty="0" err="1" smtClean="0"/>
              <a:t>conf</a:t>
            </a:r>
            <a:r>
              <a:rPr lang="cs-CZ" altLang="ja-JP" dirty="0" smtClean="0"/>
              <a:t>i</a:t>
            </a:r>
            <a:r>
              <a:rPr lang="en-US" altLang="ja-JP" dirty="0" err="1" smtClean="0"/>
              <a:t>gure</a:t>
            </a:r>
            <a:endParaRPr lang="en-US" altLang="ja-JP" dirty="0"/>
          </a:p>
          <a:p>
            <a:pPr lvl="1"/>
            <a:r>
              <a:rPr lang="en-US" altLang="ja-JP" dirty="0"/>
              <a:t>Routing updates broadcasted (255.255.255.255) every 30 seconds</a:t>
            </a:r>
          </a:p>
          <a:p>
            <a:pPr lvl="1"/>
            <a:r>
              <a:rPr lang="en-US" altLang="ja-JP" dirty="0"/>
              <a:t>Metric is hop count</a:t>
            </a:r>
          </a:p>
          <a:p>
            <a:pPr lvl="1"/>
            <a:r>
              <a:rPr lang="en-US" altLang="ja-JP" dirty="0"/>
              <a:t>15 hop limit</a:t>
            </a:r>
          </a:p>
          <a:p>
            <a:pPr marL="239713" indent="-285750"/>
            <a:r>
              <a:rPr lang="en-US" altLang="ja-JP" dirty="0"/>
              <a:t>RIPv2</a:t>
            </a:r>
          </a:p>
          <a:p>
            <a:pPr marL="428625" lvl="1" indent="-285750"/>
            <a:r>
              <a:rPr lang="en-US" altLang="ja-JP" b="1" dirty="0"/>
              <a:t>Classless routing protocol </a:t>
            </a:r>
            <a:r>
              <a:rPr lang="en-US" altLang="ja-JP" dirty="0"/>
              <a:t>- supports VLSM and CIDR</a:t>
            </a:r>
          </a:p>
          <a:p>
            <a:pPr marL="428625" lvl="1" indent="-285750"/>
            <a:r>
              <a:rPr lang="en-US" altLang="ja-JP" b="1" dirty="0"/>
              <a:t>Increased efficiency </a:t>
            </a:r>
            <a:r>
              <a:rPr lang="en-US" altLang="ja-JP" dirty="0"/>
              <a:t>– sends updates to multicast address 224.0.0.9</a:t>
            </a:r>
          </a:p>
          <a:p>
            <a:pPr marL="428625" lvl="1" indent="-285750"/>
            <a:r>
              <a:rPr lang="en-US" altLang="ja-JP" b="1" dirty="0"/>
              <a:t>Reduced routing entries </a:t>
            </a:r>
            <a:r>
              <a:rPr lang="en-US" altLang="ja-JP" dirty="0"/>
              <a:t>- supports manual route summarization</a:t>
            </a:r>
          </a:p>
          <a:p>
            <a:pPr marL="428625" lvl="1" indent="-285750"/>
            <a:r>
              <a:rPr lang="en-US" altLang="ja-JP" b="1" dirty="0"/>
              <a:t>Secure</a:t>
            </a:r>
            <a:r>
              <a:rPr lang="en-US" altLang="ja-JP" dirty="0"/>
              <a:t> - supports authentication</a:t>
            </a:r>
          </a:p>
          <a:p>
            <a:pPr lvl="1"/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Distance Vector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Routing Information Protocol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B4A23579-F963-454B-8DD3-DDACF21D62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6707" y="953212"/>
            <a:ext cx="5125896" cy="17068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7EDC018-4996-4DD7-92B1-5BD89CDC073D}"/>
              </a:ext>
            </a:extLst>
          </p:cNvPr>
          <p:cNvSpPr txBox="1"/>
          <p:nvPr/>
        </p:nvSpPr>
        <p:spPr>
          <a:xfrm>
            <a:off x="4196015" y="2904327"/>
            <a:ext cx="468446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lvl="0" indent="-169863" defTabSz="684213">
              <a:spcBef>
                <a:spcPts val="600"/>
              </a:spcBef>
              <a:spcAft>
                <a:spcPts val="600"/>
              </a:spcAft>
              <a:buClr>
                <a:srgbClr val="58585B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altLang="ja-JP" sz="1500" dirty="0">
                <a:solidFill>
                  <a:srgbClr val="000000"/>
                </a:solidFill>
                <a:latin typeface="Arial"/>
                <a:ea typeface="ＭＳ Ｐゴシック" charset="0"/>
              </a:rPr>
              <a:t>RIPng</a:t>
            </a:r>
          </a:p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rgbClr val="58585B"/>
              </a:buClr>
              <a:buFont typeface="Arial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/>
                <a:ea typeface="ＭＳ Ｐゴシック" charset="0"/>
              </a:rPr>
              <a:t> IPv6 enabled version of RIP</a:t>
            </a:r>
          </a:p>
          <a:p>
            <a:pPr marL="358775" lvl="1" indent="-215900" defTabSz="684213">
              <a:spcBef>
                <a:spcPts val="300"/>
              </a:spcBef>
              <a:spcAft>
                <a:spcPts val="300"/>
              </a:spcAft>
              <a:buClr>
                <a:srgbClr val="58585B"/>
              </a:buClr>
              <a:buFont typeface="Arial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/>
                <a:ea typeface="ＭＳ Ｐゴシック" charset="0"/>
              </a:rPr>
              <a:t>15 hop limit and administrative distance is 120</a:t>
            </a:r>
          </a:p>
        </p:txBody>
      </p:sp>
    </p:spTree>
    <p:extLst>
      <p:ext uri="{BB962C8B-B14F-4D97-AF65-F5344CB8AC3E}">
        <p14:creationId xmlns:p14="http://schemas.microsoft.com/office/powerpoint/2010/main" val="216633043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336331" y="2482119"/>
            <a:ext cx="8841898" cy="3347709"/>
          </a:xfrm>
        </p:spPr>
        <p:txBody>
          <a:bodyPr/>
          <a:lstStyle/>
          <a:p>
            <a:r>
              <a:rPr lang="en-US" altLang="ja-JP" dirty="0"/>
              <a:t>EIGRP replaced IGRP in 1992. It includes the following features:</a:t>
            </a:r>
          </a:p>
          <a:p>
            <a:pPr lvl="1"/>
            <a:r>
              <a:rPr lang="en-US" altLang="ja-JP" b="1" dirty="0"/>
              <a:t>Bounded triggered updates </a:t>
            </a:r>
            <a:r>
              <a:rPr lang="en-US" altLang="ja-JP" dirty="0"/>
              <a:t>– sends updates only to routers that need it.</a:t>
            </a:r>
          </a:p>
          <a:p>
            <a:pPr lvl="1"/>
            <a:r>
              <a:rPr lang="en-US" altLang="ja-JP" b="1" dirty="0"/>
              <a:t>Hello keepalive mechanism </a:t>
            </a:r>
            <a:r>
              <a:rPr lang="en-US" altLang="ja-JP" dirty="0"/>
              <a:t>-  Hello messages are periodically exchanged to maintain adjacencies.</a:t>
            </a:r>
          </a:p>
          <a:p>
            <a:pPr lvl="1"/>
            <a:r>
              <a:rPr lang="en-US" altLang="ja-JP" b="1" dirty="0"/>
              <a:t>Maintains a topology table </a:t>
            </a:r>
            <a:r>
              <a:rPr lang="en-US" altLang="ja-JP" dirty="0"/>
              <a:t>- maintains all the routes received from neighbors (not only the best paths) in a topology table.</a:t>
            </a:r>
          </a:p>
          <a:p>
            <a:pPr lvl="1"/>
            <a:r>
              <a:rPr lang="en-US" altLang="ja-JP" b="1" dirty="0"/>
              <a:t>Rapid convergence </a:t>
            </a:r>
            <a:r>
              <a:rPr lang="en-US" altLang="ja-JP" dirty="0"/>
              <a:t>– because it maintains alternate routes.</a:t>
            </a:r>
          </a:p>
          <a:p>
            <a:pPr lvl="1"/>
            <a:r>
              <a:rPr lang="en-US" altLang="ja-JP" b="1" dirty="0"/>
              <a:t>Multiple network layer protocol support </a:t>
            </a:r>
            <a:r>
              <a:rPr lang="en-US" altLang="ja-JP" dirty="0"/>
              <a:t>– uses Protocol Dependent Modules (PDM) to support layer 3 protocols.</a:t>
            </a:r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Distance Vector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Enhanced Interior-Gateway Routing Protocol</a:t>
            </a:r>
          </a:p>
        </p:txBody>
      </p:sp>
      <p:pic>
        <p:nvPicPr>
          <p:cNvPr id="5" name="Picture 4" descr="Scaling Networks - Mozilla Firefox">
            <a:extLst>
              <a:ext uri="{FF2B5EF4-FFF2-40B4-BE49-F238E27FC236}">
                <a16:creationId xmlns:a16="http://schemas.microsoft.com/office/drawing/2014/main" xmlns="" id="{98F78E9D-2467-4DCB-AE65-034AFF293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3861" y="798944"/>
            <a:ext cx="4830413" cy="168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18651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Distance Vector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Packet Tracer - Comparing RIP and EIGRP Path Selection</a:t>
            </a:r>
          </a:p>
        </p:txBody>
      </p:sp>
      <p:pic>
        <p:nvPicPr>
          <p:cNvPr id="6" name="Picture 5" descr="5.2.3.4 Packet Tracer - Comparing RIP and EIGRP Path Selection Instructions.pdf - Mozilla Firefox">
            <a:extLst>
              <a:ext uri="{FF2B5EF4-FFF2-40B4-BE49-F238E27FC236}">
                <a16:creationId xmlns:a16="http://schemas.microsoft.com/office/drawing/2014/main" xmlns="" id="{F2A534AC-814F-46BC-A9F8-969865A0C8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8572" y="1017087"/>
            <a:ext cx="3031701" cy="37700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36E9151-9D0A-410A-8703-230232B5F8E8}"/>
              </a:ext>
            </a:extLst>
          </p:cNvPr>
          <p:cNvSpPr/>
          <p:nvPr/>
        </p:nvSpPr>
        <p:spPr>
          <a:xfrm>
            <a:off x="2948573" y="1026866"/>
            <a:ext cx="3021921" cy="3745617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96280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5.3 Link-State Dynamic Routing</a:t>
            </a:r>
          </a:p>
        </p:txBody>
      </p:sp>
    </p:spTree>
    <p:extLst>
      <p:ext uri="{BB962C8B-B14F-4D97-AF65-F5344CB8AC3E}">
        <p14:creationId xmlns:p14="http://schemas.microsoft.com/office/powerpoint/2010/main" val="200757657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82624" y="714441"/>
            <a:ext cx="4404166" cy="4161378"/>
          </a:xfrm>
        </p:spPr>
        <p:txBody>
          <a:bodyPr/>
          <a:lstStyle/>
          <a:p>
            <a:r>
              <a:rPr lang="en-US" altLang="ja-JP" dirty="0"/>
              <a:t>Link-state routing protocols, also known as shortest path first protocols, are built around </a:t>
            </a:r>
            <a:r>
              <a:rPr lang="en-US" altLang="ja-JP" dirty="0" err="1"/>
              <a:t>Edsger</a:t>
            </a:r>
            <a:r>
              <a:rPr lang="en-US" altLang="ja-JP" dirty="0"/>
              <a:t> Dijkstra's shortest path first (SPF) algorithm.</a:t>
            </a:r>
          </a:p>
          <a:p>
            <a:r>
              <a:rPr lang="en-US" altLang="ja-JP" dirty="0"/>
              <a:t>IPv4 Link-State routing protocols:</a:t>
            </a:r>
          </a:p>
          <a:p>
            <a:pPr lvl="1"/>
            <a:r>
              <a:rPr lang="en-US" altLang="ja-JP" dirty="0"/>
              <a:t>Open Shortest Path First (OSPF)</a:t>
            </a:r>
          </a:p>
          <a:p>
            <a:pPr lvl="1"/>
            <a:r>
              <a:rPr lang="en-US" altLang="ja-JP" dirty="0"/>
              <a:t>Intermediate System-to-Intermediate System (IS-IS)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Shortest Path First Protocols</a:t>
            </a:r>
          </a:p>
        </p:txBody>
      </p:sp>
      <p:pic>
        <p:nvPicPr>
          <p:cNvPr id="7" name="Picture 6" descr="Scaling Networks - Mozilla Firefox">
            <a:extLst>
              <a:ext uri="{FF2B5EF4-FFF2-40B4-BE49-F238E27FC236}">
                <a16:creationId xmlns:a16="http://schemas.microsoft.com/office/drawing/2014/main" xmlns="" id="{592E806A-9FA7-4621-8EF1-3008699C6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211" y="977967"/>
            <a:ext cx="4625749" cy="313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1747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461951" y="729109"/>
            <a:ext cx="3515794" cy="4062933"/>
          </a:xfrm>
        </p:spPr>
        <p:txBody>
          <a:bodyPr/>
          <a:lstStyle/>
          <a:p>
            <a:r>
              <a:rPr lang="en-US" altLang="ja-JP" dirty="0"/>
              <a:t>All link-state routing protocols apply Dijkstra’s algorithm (also known as shortest path first (SPF)) to calculate the best path route:</a:t>
            </a:r>
          </a:p>
          <a:p>
            <a:pPr lvl="1"/>
            <a:r>
              <a:rPr lang="en-US" altLang="ja-JP" dirty="0"/>
              <a:t>Uses accumulated costs along each path, from source to destination. </a:t>
            </a:r>
          </a:p>
          <a:p>
            <a:pPr lvl="1"/>
            <a:r>
              <a:rPr lang="en-US" altLang="ja-JP" dirty="0"/>
              <a:t>Each router determines its own cost to each destination in the topology.</a:t>
            </a:r>
          </a:p>
          <a:p>
            <a:pPr lvl="1"/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Dijkstra's Algorithm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6DCF1454-3BD5-4E1E-B1C2-ED9DAED588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030" y="938848"/>
            <a:ext cx="5107558" cy="308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9611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82259" y="841575"/>
            <a:ext cx="3790494" cy="1173039"/>
          </a:xfrm>
        </p:spPr>
        <p:txBody>
          <a:bodyPr/>
          <a:lstStyle/>
          <a:p>
            <a:r>
              <a:rPr lang="en-US" altLang="ja-JP" dirty="0"/>
              <a:t>The table displays the shortest path and the accumulated cost to reach the identified destination networks from the perspective of R4.</a:t>
            </a:r>
          </a:p>
          <a:p>
            <a:pPr lvl="1"/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Operation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SPF Example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8E51E3D8-296B-4DA9-97D1-F5F897DA4E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8315" y="798943"/>
            <a:ext cx="5214748" cy="344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5764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268940" y="3772926"/>
            <a:ext cx="8417859" cy="1173039"/>
          </a:xfrm>
        </p:spPr>
        <p:txBody>
          <a:bodyPr/>
          <a:lstStyle/>
          <a:p>
            <a:pPr marL="142875" lvl="1" indent="0">
              <a:buNone/>
            </a:pPr>
            <a:r>
              <a:rPr lang="en-US" altLang="ja-JP" dirty="0"/>
              <a:t>Note: This process is the same for both OSPF for IPv4 and OSPF for IPv6.</a:t>
            </a:r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Link-State Routing Process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6F19B7C9-80E8-4C9D-A6E8-8549EFF908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941" y="938695"/>
            <a:ext cx="8528792" cy="275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47418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65391" y="956380"/>
            <a:ext cx="3790494" cy="1173039"/>
          </a:xfrm>
        </p:spPr>
        <p:txBody>
          <a:bodyPr/>
          <a:lstStyle/>
          <a:p>
            <a:r>
              <a:rPr lang="en-US" altLang="ja-JP" dirty="0"/>
              <a:t>The first step in the link-state routing process is that each router learns its own directly connected networks.</a:t>
            </a:r>
          </a:p>
          <a:p>
            <a:pPr lvl="1"/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Link and Link-State</a:t>
            </a:r>
            <a:endParaRPr lang="en-US" altLang="en-US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9FB97EB6-6704-40E8-87ED-4AA81FEA51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390" y="1134442"/>
            <a:ext cx="4206284" cy="2796989"/>
          </a:xfrm>
          <a:prstGeom prst="rect">
            <a:avLst/>
          </a:prstGeom>
        </p:spPr>
      </p:pic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75E7F277-8DA8-4629-8441-5CD45EDA3E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9752" y="1764621"/>
            <a:ext cx="3350111" cy="287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3638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5.1 Dynamic Routing Protocols</a:t>
            </a:r>
          </a:p>
        </p:txBody>
      </p:sp>
    </p:spTree>
    <p:extLst>
      <p:ext uri="{BB962C8B-B14F-4D97-AF65-F5344CB8AC3E}">
        <p14:creationId xmlns:p14="http://schemas.microsoft.com/office/powerpoint/2010/main" val="673099643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4865391" y="956380"/>
            <a:ext cx="3790494" cy="3107077"/>
          </a:xfrm>
        </p:spPr>
        <p:txBody>
          <a:bodyPr/>
          <a:lstStyle/>
          <a:p>
            <a:r>
              <a:rPr lang="en-US" altLang="ja-JP" dirty="0"/>
              <a:t>The second step in the link-state routing process is that each router uses a Hello protocol to discover any neighbors on its links.</a:t>
            </a:r>
          </a:p>
          <a:p>
            <a:r>
              <a:rPr lang="en-US" altLang="ja-JP" dirty="0"/>
              <a:t>When two link-state routers learn that they are neighbors, they form an adjacency. </a:t>
            </a:r>
          </a:p>
          <a:p>
            <a:r>
              <a:rPr lang="en-US" altLang="ja-JP" dirty="0"/>
              <a:t> If a router stops receiving Hello packets from a neighbor, that neighbor is considered unreachable.</a:t>
            </a:r>
          </a:p>
          <a:p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Say Hello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2F582808-2650-4893-B86E-75619AD6A6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86" y="894840"/>
            <a:ext cx="4649541" cy="305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55515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71145" y="917261"/>
            <a:ext cx="3931430" cy="3605841"/>
          </a:xfrm>
        </p:spPr>
        <p:txBody>
          <a:bodyPr/>
          <a:lstStyle/>
          <a:p>
            <a:r>
              <a:rPr lang="en-US" altLang="ja-JP" dirty="0"/>
              <a:t>The third step in the link-state routing process is that each router builds a link-state packet (LSP) that contains the link-state information about its links.</a:t>
            </a:r>
          </a:p>
          <a:p>
            <a:r>
              <a:rPr lang="en-US" altLang="ja-JP" dirty="0"/>
              <a:t>R1 LSP (in diagram) would contain:</a:t>
            </a:r>
          </a:p>
          <a:p>
            <a:pPr lvl="1"/>
            <a:r>
              <a:rPr lang="en-US" altLang="ja-JP" dirty="0"/>
              <a:t>R1; Ethernet network 10.1.0.0/16; Cost 2</a:t>
            </a:r>
          </a:p>
          <a:p>
            <a:pPr lvl="1"/>
            <a:r>
              <a:rPr lang="en-US" altLang="ja-JP" dirty="0"/>
              <a:t>R1 -&gt; R2; Serial point-to-point network; 10.2.0.0/16; Cost 20</a:t>
            </a:r>
          </a:p>
          <a:p>
            <a:pPr lvl="1"/>
            <a:r>
              <a:rPr lang="en-US" altLang="ja-JP" dirty="0"/>
              <a:t>R1 -&gt; R3; Serial point-to-point network; 10.3.0.0/16; Cost 5</a:t>
            </a:r>
          </a:p>
          <a:p>
            <a:pPr lvl="1"/>
            <a:r>
              <a:rPr lang="en-US" altLang="ja-JP" dirty="0"/>
              <a:t>R1 -&gt; R4; Serial point-to-point network; 10.4.0.0/16; Cost 20</a:t>
            </a:r>
          </a:p>
          <a:p>
            <a:endParaRPr lang="en-US" altLang="ja-JP" dirty="0"/>
          </a:p>
          <a:p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Building the Link-State Packet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540B26AE-0427-427F-9F61-9D60C12B1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6584" y="895901"/>
            <a:ext cx="4508432" cy="314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1843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39119" y="716778"/>
            <a:ext cx="3931430" cy="4243524"/>
          </a:xfrm>
        </p:spPr>
        <p:txBody>
          <a:bodyPr/>
          <a:lstStyle/>
          <a:p>
            <a:r>
              <a:rPr lang="en-US" altLang="ja-JP" dirty="0"/>
              <a:t>The fourth step in the link-state routing process is that each router floods the LSP to all neighbors.</a:t>
            </a:r>
          </a:p>
          <a:p>
            <a:r>
              <a:rPr lang="en-US" altLang="ja-JP" dirty="0"/>
              <a:t>An LSP only needs to be sent:</a:t>
            </a:r>
          </a:p>
          <a:p>
            <a:pPr lvl="1"/>
            <a:r>
              <a:rPr lang="en-US" altLang="ja-JP" dirty="0"/>
              <a:t>During initial startup of the routing protocol process on that router (e.g., router restart)</a:t>
            </a:r>
          </a:p>
          <a:p>
            <a:pPr lvl="1"/>
            <a:r>
              <a:rPr lang="en-US" altLang="ja-JP" dirty="0"/>
              <a:t>Whenever there is a change in the topology (e.g., a link going down)</a:t>
            </a:r>
          </a:p>
          <a:p>
            <a:r>
              <a:rPr lang="en-US" altLang="ja-JP" dirty="0"/>
              <a:t> An LSP also includes sequence numbers and aging information:</a:t>
            </a:r>
          </a:p>
          <a:p>
            <a:pPr lvl="1"/>
            <a:r>
              <a:rPr lang="en-US" altLang="ja-JP" dirty="0"/>
              <a:t>used by each router to determine if it has already received the LSP.</a:t>
            </a:r>
          </a:p>
          <a:p>
            <a:pPr lvl="1"/>
            <a:r>
              <a:rPr lang="en-US" altLang="ja-JP" dirty="0"/>
              <a:t>used to determine if the LSP has newer information.</a:t>
            </a:r>
          </a:p>
          <a:p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Flooding the LSP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294667B8-78C8-44B4-BDB8-C3D139FE7D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1399" y="858583"/>
            <a:ext cx="5037727" cy="320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91006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88017" y="798944"/>
            <a:ext cx="8787042" cy="1465052"/>
          </a:xfrm>
        </p:spPr>
        <p:txBody>
          <a:bodyPr/>
          <a:lstStyle/>
          <a:p>
            <a:r>
              <a:rPr lang="en-US" altLang="ja-JP" dirty="0"/>
              <a:t>The final step in the link-state routing process is that each router uses the database to construct a complete map of the topology and computes the best path to each destination network. </a:t>
            </a:r>
          </a:p>
          <a:p>
            <a:endParaRPr lang="en-US" altLang="ja-JP" dirty="0"/>
          </a:p>
          <a:p>
            <a:pPr marL="142875" lvl="1" indent="0">
              <a:buNone/>
            </a:pP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Building the Link-State Database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CF076B39-0747-417D-A98E-FA923DFF34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1775" y="1439684"/>
            <a:ext cx="5306687" cy="345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39962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452171" y="800844"/>
            <a:ext cx="3525574" cy="3714378"/>
          </a:xfrm>
        </p:spPr>
        <p:txBody>
          <a:bodyPr/>
          <a:lstStyle/>
          <a:p>
            <a:r>
              <a:rPr lang="en-US" altLang="ja-JP" dirty="0"/>
              <a:t>Each router uses the link-state database and SPF algorithm to construct the SPF tree.</a:t>
            </a:r>
          </a:p>
          <a:p>
            <a:pPr marL="387350" lvl="2" indent="-171450"/>
            <a:r>
              <a:rPr lang="en-US" altLang="ja-JP" sz="1400" dirty="0"/>
              <a:t>R1 identifies its directly connected networks and costs.</a:t>
            </a:r>
          </a:p>
          <a:p>
            <a:pPr marL="387350" lvl="2" indent="-171450"/>
            <a:r>
              <a:rPr lang="en-US" altLang="ja-JP" sz="1400" dirty="0"/>
              <a:t>R1 adds any unknown networks and associated costs.</a:t>
            </a:r>
          </a:p>
          <a:p>
            <a:pPr marL="387350" lvl="2" indent="-171450"/>
            <a:r>
              <a:rPr lang="en-US" altLang="ja-JP" sz="1400" dirty="0"/>
              <a:t>The SPF algorithm then calculates the shortest paths to reach each individual network resulting in the SPF tree shown in the diagram.</a:t>
            </a:r>
          </a:p>
          <a:p>
            <a:r>
              <a:rPr lang="en-US" altLang="ja-JP" dirty="0"/>
              <a:t>Each router constructs its own SPF tree independently from all other routers.</a:t>
            </a:r>
          </a:p>
          <a:p>
            <a:pPr marL="387350" lvl="2" indent="-171450"/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Building the SPF Tree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EF7ED07D-BA3D-4E79-A747-380A5F42AC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271" y="1021975"/>
            <a:ext cx="5131986" cy="274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86844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452171" y="800844"/>
            <a:ext cx="3525574" cy="3714378"/>
          </a:xfrm>
        </p:spPr>
        <p:txBody>
          <a:bodyPr/>
          <a:lstStyle/>
          <a:p>
            <a:pPr marL="171450" indent="-171450"/>
            <a:r>
              <a:rPr lang="en-US" altLang="ja-JP" dirty="0"/>
              <a:t>Using the shortest path information </a:t>
            </a:r>
            <a:r>
              <a:rPr lang="en-US" altLang="ja-JP" dirty="0" smtClean="0"/>
              <a:t>      determined </a:t>
            </a:r>
            <a:r>
              <a:rPr lang="en-US" altLang="ja-JP" dirty="0"/>
              <a:t>by the SPF algorithm, these best paths are then added to the routing </a:t>
            </a:r>
            <a:r>
              <a:rPr lang="en-US" altLang="ja-JP" dirty="0" smtClean="0"/>
              <a:t>table.</a:t>
            </a:r>
          </a:p>
          <a:p>
            <a:pPr marL="171450" indent="-171450"/>
            <a:r>
              <a:rPr lang="en-US" altLang="ja-JP" dirty="0" smtClean="0"/>
              <a:t>Directly </a:t>
            </a:r>
            <a:r>
              <a:rPr lang="en-US" altLang="ja-JP" dirty="0"/>
              <a:t>connected routes and static </a:t>
            </a:r>
            <a:r>
              <a:rPr lang="en-US" altLang="ja-JP" dirty="0" smtClean="0"/>
              <a:t>  routes </a:t>
            </a:r>
            <a:r>
              <a:rPr lang="en-US" altLang="ja-JP" dirty="0"/>
              <a:t>are also included in the routing </a:t>
            </a:r>
            <a:r>
              <a:rPr lang="en-US" altLang="ja-JP" dirty="0" smtClean="0"/>
              <a:t>table.</a:t>
            </a:r>
            <a:endParaRPr lang="en-US" altLang="ja-JP" dirty="0"/>
          </a:p>
          <a:p>
            <a:pPr marL="142875" lvl="1" indent="0">
              <a:buNone/>
            </a:pPr>
            <a:r>
              <a:rPr lang="en-US" altLang="ja-JP" dirty="0"/>
              <a:t>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Updates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Adding OSPF Routes to the Routing Table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8888CB1E-7021-4530-9ACF-0D20B29231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256" y="914400"/>
            <a:ext cx="5237520" cy="337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97998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Benefits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Why Use Link-State Protocols?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571E9D9F-D8E7-43E6-BE3B-695528F784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11" y="977967"/>
            <a:ext cx="9032323" cy="298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8792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68458" y="791064"/>
            <a:ext cx="3755398" cy="3898292"/>
          </a:xfrm>
        </p:spPr>
        <p:txBody>
          <a:bodyPr/>
          <a:lstStyle/>
          <a:p>
            <a:pPr marL="125413" indent="-171450"/>
            <a:r>
              <a:rPr lang="en-US" altLang="ja-JP" dirty="0"/>
              <a:t>Disadvantages of Link-State protocols:</a:t>
            </a:r>
          </a:p>
          <a:p>
            <a:pPr marL="314325" lvl="1" indent="-171450"/>
            <a:r>
              <a:rPr lang="en-US" altLang="ja-JP" dirty="0"/>
              <a:t>Memory Requirements - Link-state protocols require additional memory.</a:t>
            </a:r>
          </a:p>
          <a:p>
            <a:pPr marL="314325" lvl="1" indent="-171450"/>
            <a:r>
              <a:rPr lang="en-US" altLang="ja-JP" dirty="0"/>
              <a:t>Processing Requirements - Link-state protocols can require more CPU processing.</a:t>
            </a:r>
          </a:p>
          <a:p>
            <a:pPr marL="314325" lvl="1" indent="-171450"/>
            <a:r>
              <a:rPr lang="en-US" altLang="ja-JP" dirty="0"/>
              <a:t>Bandwidth Requirements - The flooding of link-state packets can adversely affect bandwidth.</a:t>
            </a:r>
          </a:p>
          <a:p>
            <a:pPr marL="171450" indent="-171450"/>
            <a:r>
              <a:rPr lang="en-US" altLang="ja-JP" dirty="0"/>
              <a:t>Using multiple areas can reduce the size of the link-state </a:t>
            </a:r>
            <a:r>
              <a:rPr lang="en-US" altLang="ja-JP" dirty="0" smtClean="0"/>
              <a:t>databases.</a:t>
            </a:r>
          </a:p>
          <a:p>
            <a:pPr marL="171450" indent="-171450"/>
            <a:r>
              <a:rPr lang="en-US" altLang="ja-JP" dirty="0" smtClean="0"/>
              <a:t>Multiple </a:t>
            </a:r>
            <a:r>
              <a:rPr lang="en-US" altLang="ja-JP" dirty="0"/>
              <a:t>areas can limit the amount of link-state information flooding and send LSPs only to those routers that need them.	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Benefits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Disadvantages of Link-State Protocols</a:t>
            </a:r>
            <a:endParaRPr lang="en-US" altLang="en-US" dirty="0"/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F3F78430-AB10-429B-B8C4-3C49FE3ADF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2313" y="1032130"/>
            <a:ext cx="5077930" cy="284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57158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68457" y="791064"/>
            <a:ext cx="3980329" cy="3898292"/>
          </a:xfrm>
        </p:spPr>
        <p:txBody>
          <a:bodyPr/>
          <a:lstStyle/>
          <a:p>
            <a:pPr marL="228600" indent="-85725"/>
            <a:r>
              <a:rPr lang="en-US" altLang="ja-JP" dirty="0" smtClean="0"/>
              <a:t>Two </a:t>
            </a:r>
            <a:r>
              <a:rPr lang="en-US" altLang="ja-JP" dirty="0"/>
              <a:t>link-state routing protocols, OSPF and </a:t>
            </a:r>
            <a:r>
              <a:rPr lang="en-US" altLang="ja-JP" dirty="0" smtClean="0"/>
              <a:t>IS-</a:t>
            </a:r>
            <a:r>
              <a:rPr lang="en-US" altLang="ja-JP" dirty="0" err="1" smtClean="0"/>
              <a:t>IS.Open</a:t>
            </a:r>
            <a:r>
              <a:rPr lang="en-US" altLang="ja-JP" dirty="0" smtClean="0"/>
              <a:t> </a:t>
            </a:r>
            <a:r>
              <a:rPr lang="en-US" altLang="ja-JP" dirty="0"/>
              <a:t>Shortest Path First (OSPF) -  most popular implementation with two versions in use:</a:t>
            </a:r>
          </a:p>
          <a:p>
            <a:pPr marL="301625" lvl="2" indent="-85725"/>
            <a:r>
              <a:rPr lang="en-US" altLang="ja-JP" sz="1400" dirty="0"/>
              <a:t>OSPFv2- OSPF for IPv4 networks (RFC 1247 and RFC 2328)</a:t>
            </a:r>
          </a:p>
          <a:p>
            <a:pPr marL="301625" lvl="2" indent="-85725"/>
            <a:r>
              <a:rPr lang="en-US" altLang="ja-JP" sz="1400" dirty="0"/>
              <a:t>OSPFv3- OSPF for IPv6 networks (RFC 2740)</a:t>
            </a:r>
          </a:p>
          <a:p>
            <a:pPr marL="228600" indent="-85725"/>
            <a:r>
              <a:rPr lang="en-US" altLang="ja-JP" dirty="0"/>
              <a:t>Integrated IS-IS, or Dual IS-IS, includes support for IP networks.</a:t>
            </a:r>
          </a:p>
          <a:p>
            <a:pPr marL="228600" lvl="1" indent="-85725"/>
            <a:r>
              <a:rPr lang="en-US" altLang="ja-JP" dirty="0"/>
              <a:t>used mainly by ISPs and carriers.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Link-State Routing Protocol Benefits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Protocols that Use Link-State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EF3FA496-7E4D-41B7-8F47-95B580C740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763" y="372248"/>
            <a:ext cx="4034118" cy="431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024008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1802391"/>
          </a:xfrm>
        </p:spPr>
        <p:txBody>
          <a:bodyPr/>
          <a:lstStyle/>
          <a:p>
            <a:r>
              <a:rPr lang="en-US" dirty="0"/>
              <a:t>5.4 Chapter Summary</a:t>
            </a:r>
          </a:p>
        </p:txBody>
      </p:sp>
    </p:spTree>
    <p:extLst>
      <p:ext uri="{BB962C8B-B14F-4D97-AF65-F5344CB8AC3E}">
        <p14:creationId xmlns:p14="http://schemas.microsoft.com/office/powerpoint/2010/main" val="388694427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065" y="798944"/>
            <a:ext cx="3675581" cy="3749907"/>
          </a:xfrm>
        </p:spPr>
        <p:txBody>
          <a:bodyPr/>
          <a:lstStyle/>
          <a:p>
            <a:r>
              <a:rPr lang="en-US" altLang="ja-JP" sz="1700" dirty="0"/>
              <a:t>The purpose of dynamic routing protocols includes:</a:t>
            </a:r>
          </a:p>
          <a:p>
            <a:pPr lvl="1"/>
            <a:r>
              <a:rPr lang="en-US" altLang="ja-JP" sz="1500" dirty="0"/>
              <a:t>Discovery of remote networks.</a:t>
            </a:r>
          </a:p>
          <a:p>
            <a:pPr lvl="1"/>
            <a:r>
              <a:rPr lang="en-US" altLang="ja-JP" sz="1500" dirty="0"/>
              <a:t>Maintaining up-to-date routing information.</a:t>
            </a:r>
          </a:p>
          <a:p>
            <a:pPr lvl="1"/>
            <a:r>
              <a:rPr lang="en-US" altLang="ja-JP" sz="1500" dirty="0"/>
              <a:t>Choosing the best path to destination networks.</a:t>
            </a:r>
          </a:p>
          <a:p>
            <a:pPr lvl="1"/>
            <a:r>
              <a:rPr lang="en-US" altLang="ja-JP" sz="1500" dirty="0"/>
              <a:t>Ability to find a new best path if current path is no longer available.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Classifying Routing Protocols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62BCF941-659B-4484-A1B9-A0B5E421FF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9646" y="873977"/>
            <a:ext cx="5073038" cy="357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7823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417131" y="1154627"/>
            <a:ext cx="6450388" cy="186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1593" tIns="30796" rIns="61593" bIns="30796" numCol="1" anchor="t" anchorCtr="0" compatLnSpc="1">
            <a:prstTxWarp prst="textNoShape">
              <a:avLst/>
            </a:prstTxWarp>
          </a:bodyPr>
          <a:lstStyle>
            <a:lvl1pPr marL="236538" indent="-236538" algn="l" defTabSz="814388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rgbClr val="708CA1"/>
              </a:buClr>
              <a:buFont typeface="Wingdings" charset="0"/>
              <a:buChar char="§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74675" indent="-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9144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254125" indent="117475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1604963" indent="223838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0621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6pPr>
            <a:lvl7pPr marL="25193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7pPr>
            <a:lvl8pPr marL="29765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8pPr>
            <a:lvl9pPr marL="3433763" algn="l" defTabSz="814388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08CA1"/>
              </a:buClr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 the features and characteristics of dynamic routing protocols.</a:t>
            </a:r>
          </a:p>
          <a:p>
            <a:r>
              <a:rPr lang="en-US" dirty="0"/>
              <a:t>Explain how distance vector routing protocols operate.</a:t>
            </a:r>
          </a:p>
          <a:p>
            <a:r>
              <a:rPr lang="en-US" dirty="0"/>
              <a:t>Explain how link-state protocols operate.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Conclusion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Chapter 5: Dynamic Routing</a:t>
            </a:r>
          </a:p>
        </p:txBody>
      </p:sp>
    </p:spTree>
    <p:extLst>
      <p:ext uri="{BB962C8B-B14F-4D97-AF65-F5344CB8AC3E}">
        <p14:creationId xmlns:p14="http://schemas.microsoft.com/office/powerpoint/2010/main" val="2175629910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400" dirty="0">
                <a:latin typeface="Arial" charset="0"/>
              </a:rPr>
              <a:t>Chapter 5: Dynamic Routing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615192"/>
              </p:ext>
            </p:extLst>
          </p:nvPr>
        </p:nvGraphicFramePr>
        <p:xfrm>
          <a:off x="118683" y="754505"/>
          <a:ext cx="8769718" cy="42966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47100">
                  <a:extLst>
                    <a:ext uri="{9D8B030D-6E8A-4147-A177-3AD203B41FA5}">
                      <a16:colId xmlns:a16="http://schemas.microsoft.com/office/drawing/2014/main" xmlns="" val="2731093094"/>
                    </a:ext>
                  </a:extLst>
                </a:gridCol>
                <a:gridCol w="4322618">
                  <a:extLst>
                    <a:ext uri="{9D8B030D-6E8A-4147-A177-3AD203B41FA5}">
                      <a16:colId xmlns:a16="http://schemas.microsoft.com/office/drawing/2014/main" xmlns="" val="2353496225"/>
                    </a:ext>
                  </a:extLst>
                </a:gridCol>
              </a:tblGrid>
              <a:tr h="4296699">
                <a:tc>
                  <a:txBody>
                    <a:bodyPr/>
                    <a:lstStyle/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best path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Interior Gateway Protocol (IGP)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Exterior Gateway Protocol (EGP)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path-vector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classless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Routing Information Protocol version 1 (RIPv1)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Interior Gateway Routing Protocol (IGRP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Routing Information Protocol version 2 (RIPv2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Enhanced Interior Gateway Routing Protocol (EIGRP) 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Open Shortest Path First (OSPF)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Intermediate System to Intermediate System (IS-I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Border Gateway Protocol (BGP)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classless routing protocols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autonomous system (AS)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Distance 	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metric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cost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periodic updates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neighbors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Variable-Length Subnet Mask (VLSM)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Classless Inter-Domain Routing (CIDR) 	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convergence 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route summarization 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Bellman-Ford algorithm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Dijkstra’s algorithm   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Shortest Path First (SPF) algorithm  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Diffusing Update Algorithm (DUAL)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directly connected networks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split horizon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converge 	</a:t>
                      </a:r>
                    </a:p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Convergence time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795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238262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400" dirty="0">
                <a:latin typeface="Arial" charset="0"/>
              </a:rPr>
              <a:t>Chapter 5: Dynamic Routing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 (Cont.)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541385"/>
              </p:ext>
            </p:extLst>
          </p:nvPr>
        </p:nvGraphicFramePr>
        <p:xfrm>
          <a:off x="118683" y="754505"/>
          <a:ext cx="8769718" cy="42966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47100">
                  <a:extLst>
                    <a:ext uri="{9D8B030D-6E8A-4147-A177-3AD203B41FA5}">
                      <a16:colId xmlns:a16="http://schemas.microsoft.com/office/drawing/2014/main" xmlns="" val="2731093094"/>
                    </a:ext>
                  </a:extLst>
                </a:gridCol>
                <a:gridCol w="4322618">
                  <a:extLst>
                    <a:ext uri="{9D8B030D-6E8A-4147-A177-3AD203B41FA5}">
                      <a16:colId xmlns:a16="http://schemas.microsoft.com/office/drawing/2014/main" xmlns="" val="2353496225"/>
                    </a:ext>
                  </a:extLst>
                </a:gridCol>
              </a:tblGrid>
              <a:tr h="4296699">
                <a:tc>
                  <a:txBody>
                    <a:bodyPr/>
                    <a:lstStyle/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multicast addresses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 err="1">
                          <a:solidFill>
                            <a:schemeClr val="tx1"/>
                          </a:solidFill>
                          <a:latin typeface="+mn-lt"/>
                        </a:rPr>
                        <a:t>RIPng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administrative distance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SPF tree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link state information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OSPF area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link-state routers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Hello packets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Link-State Packets (LSP)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router ID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All OSPF routers 	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link-state database (LSDB)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adjacency 	 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OSPFv2 	</a:t>
                      </a:r>
                    </a:p>
                    <a:p>
                      <a:pPr marL="173038" indent="-173038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OSPFv3 </a:t>
                      </a:r>
                    </a:p>
                    <a:p>
                      <a:pPr marL="0" indent="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  <a:latin typeface="+mn-lt"/>
                        </a:rPr>
                        <a:t>	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indent="-173038" algn="l" defTabSz="685777" rtl="0" eaLnBrk="1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795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95620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82827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44065" y="798944"/>
            <a:ext cx="3675581" cy="3749907"/>
          </a:xfrm>
        </p:spPr>
        <p:txBody>
          <a:bodyPr/>
          <a:lstStyle/>
          <a:p>
            <a:r>
              <a:rPr lang="en-US" altLang="ja-JP" sz="1700" dirty="0"/>
              <a:t>Interior Gateway Protocols (IGP) - Used for routing within an Autonomous System (AS). </a:t>
            </a:r>
          </a:p>
          <a:p>
            <a:pPr lvl="1"/>
            <a:r>
              <a:rPr lang="en-US" altLang="ja-JP" sz="1600" dirty="0"/>
              <a:t>RIP, EIGRP, OSPF, and IS-IS. </a:t>
            </a:r>
          </a:p>
          <a:p>
            <a:r>
              <a:rPr lang="en-US" altLang="ja-JP" sz="1700" dirty="0"/>
              <a:t>Exterior Gateway Protocols (EGP) - Used for routing between Autonomous Systems.</a:t>
            </a:r>
          </a:p>
          <a:p>
            <a:pPr lvl="1"/>
            <a:r>
              <a:rPr lang="en-US" altLang="ja-JP" sz="1600" dirty="0"/>
              <a:t>BGP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IGP and EGP Routing Protocols</a:t>
            </a:r>
          </a:p>
        </p:txBody>
      </p:sp>
      <p:pic>
        <p:nvPicPr>
          <p:cNvPr id="4" name="Picture 3" descr="Scaling Networks - Mozilla Firefox">
            <a:extLst>
              <a:ext uri="{FF2B5EF4-FFF2-40B4-BE49-F238E27FC236}">
                <a16:creationId xmlns:a16="http://schemas.microsoft.com/office/drawing/2014/main" xmlns="" id="{E4D5F8FF-145C-4936-96E9-B9FBDB5A45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710" y="1012784"/>
            <a:ext cx="4985180" cy="269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11379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341098" y="955202"/>
            <a:ext cx="3675581" cy="3749907"/>
          </a:xfrm>
        </p:spPr>
        <p:txBody>
          <a:bodyPr/>
          <a:lstStyle/>
          <a:p>
            <a:r>
              <a:rPr lang="en-US" altLang="ja-JP" sz="1700" dirty="0"/>
              <a:t>Distance vector means that routes are advertised by providing two characteristics:</a:t>
            </a:r>
          </a:p>
          <a:p>
            <a:pPr lvl="1"/>
            <a:r>
              <a:rPr lang="en-US" altLang="ja-JP" sz="1500" dirty="0"/>
              <a:t>Distance - Identifies how far it is to the destination network based on a metric such as hop count, cost, bandwidth, delay.</a:t>
            </a:r>
          </a:p>
          <a:p>
            <a:pPr lvl="1"/>
            <a:r>
              <a:rPr lang="en-US" altLang="ja-JP" sz="1500" dirty="0"/>
              <a:t>Vector - Specifies the direction of the next-hop router or exit interface to reach the destination. </a:t>
            </a:r>
          </a:p>
          <a:p>
            <a:r>
              <a:rPr lang="en-US" altLang="ja-JP" sz="1600" dirty="0"/>
              <a:t>RIPv1 (legacy), RIPv2, IGRP  Cisco proprietary (obsolete), EIGRP.</a:t>
            </a:r>
          </a:p>
          <a:p>
            <a:pPr marL="142875" lvl="1" indent="0">
              <a:buNone/>
            </a:pP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Distance Vector Routing Protocols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9A93A1B3-D3EC-4903-8353-F7DEE33BC1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408" y="1197980"/>
            <a:ext cx="4999878" cy="226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8552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5341098" y="955202"/>
            <a:ext cx="3675581" cy="3749907"/>
          </a:xfrm>
        </p:spPr>
        <p:txBody>
          <a:bodyPr/>
          <a:lstStyle/>
          <a:p>
            <a:r>
              <a:rPr lang="en-US" altLang="ja-JP" sz="1700" dirty="0"/>
              <a:t>A link-State router uses the link-state information received from other routers:</a:t>
            </a:r>
          </a:p>
          <a:p>
            <a:pPr lvl="1"/>
            <a:r>
              <a:rPr lang="en-US" altLang="ja-JP" sz="1600" dirty="0"/>
              <a:t>to create a topology map. </a:t>
            </a:r>
          </a:p>
          <a:p>
            <a:pPr lvl="1"/>
            <a:r>
              <a:rPr lang="en-US" altLang="ja-JP" sz="1600" dirty="0"/>
              <a:t>to select the best path to all destination networks in the topology. </a:t>
            </a:r>
          </a:p>
          <a:p>
            <a:r>
              <a:rPr lang="en-US" altLang="ja-JP" sz="1700" dirty="0"/>
              <a:t>Link-state routing protocols do not use periodic updates.</a:t>
            </a:r>
          </a:p>
          <a:p>
            <a:pPr lvl="1"/>
            <a:r>
              <a:rPr lang="en-US" altLang="ja-JP" sz="1600" dirty="0"/>
              <a:t>updates </a:t>
            </a:r>
            <a:r>
              <a:rPr lang="en-US" altLang="ja-JP" sz="1600" dirty="0" smtClean="0"/>
              <a:t>are only </a:t>
            </a:r>
            <a:r>
              <a:rPr lang="en-US" altLang="ja-JP" sz="1600" dirty="0"/>
              <a:t>sent when there is a change in the topology</a:t>
            </a:r>
          </a:p>
          <a:p>
            <a:r>
              <a:rPr lang="en-US" altLang="ja-JP" sz="1700" dirty="0"/>
              <a:t>OSPF and IS-IS</a:t>
            </a:r>
          </a:p>
          <a:p>
            <a:endParaRPr lang="en-US" altLang="ja-JP" sz="1700" dirty="0"/>
          </a:p>
          <a:p>
            <a:pPr marL="142875" lvl="1" indent="0">
              <a:buNone/>
            </a:pP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Link-State Routing Protocols</a:t>
            </a:r>
          </a:p>
        </p:txBody>
      </p:sp>
      <p:pic>
        <p:nvPicPr>
          <p:cNvPr id="6" name="Picture 5" descr="Scaling Networks - Mozilla Firefox">
            <a:extLst>
              <a:ext uri="{FF2B5EF4-FFF2-40B4-BE49-F238E27FC236}">
                <a16:creationId xmlns:a16="http://schemas.microsoft.com/office/drawing/2014/main" xmlns="" id="{D7E2A195-0752-453D-87A1-680BE80CE6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833" y="955202"/>
            <a:ext cx="4694968" cy="306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7536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38494" y="798944"/>
            <a:ext cx="3675581" cy="3749907"/>
          </a:xfrm>
        </p:spPr>
        <p:txBody>
          <a:bodyPr/>
          <a:lstStyle/>
          <a:p>
            <a:r>
              <a:rPr lang="en-US" altLang="ja-JP" sz="1700" dirty="0"/>
              <a:t>Classless routing protocols include subnet mask information in the routing updates. </a:t>
            </a:r>
          </a:p>
          <a:p>
            <a:r>
              <a:rPr lang="en-US" altLang="ja-JP" sz="1700" dirty="0"/>
              <a:t>Classful routing protocols do not send subnet mask information in routing updates. </a:t>
            </a:r>
          </a:p>
          <a:p>
            <a:r>
              <a:rPr lang="en-US" altLang="ja-JP" sz="1700" dirty="0"/>
              <a:t>Classful routing protocols cannot support variable-length subnet masks (VLSMs) and classless interdomain routing (CIDR). </a:t>
            </a:r>
          </a:p>
          <a:p>
            <a:r>
              <a:rPr lang="en-US" altLang="ja-JP" sz="1700" dirty="0"/>
              <a:t>Classful routing protocols also create problems in </a:t>
            </a:r>
            <a:r>
              <a:rPr lang="en-US" altLang="ja-JP" sz="1700" dirty="0" err="1"/>
              <a:t>discontiguous</a:t>
            </a:r>
            <a:r>
              <a:rPr lang="en-US" altLang="ja-JP" sz="1700" dirty="0"/>
              <a:t> networks.</a:t>
            </a:r>
          </a:p>
          <a:p>
            <a:pPr marL="142875" lvl="1" indent="0">
              <a:buNone/>
            </a:pP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Classful Routing Protocols</a:t>
            </a:r>
          </a:p>
        </p:txBody>
      </p:sp>
      <p:pic>
        <p:nvPicPr>
          <p:cNvPr id="3" name="Picture 2" descr="Scaling Networks - Mozilla Firefox">
            <a:extLst>
              <a:ext uri="{FF2B5EF4-FFF2-40B4-BE49-F238E27FC236}">
                <a16:creationId xmlns:a16="http://schemas.microsoft.com/office/drawing/2014/main" xmlns="" id="{A9397DE8-698F-4C49-A3EF-8CD37C53F0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1174" y="882071"/>
            <a:ext cx="5134332" cy="321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788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Grp="1" noChangeArrowheads="1"/>
          </p:cNvSpPr>
          <p:nvPr>
            <p:ph idx="1"/>
          </p:nvPr>
        </p:nvSpPr>
        <p:spPr>
          <a:xfrm>
            <a:off x="155640" y="920478"/>
            <a:ext cx="3675581" cy="3749907"/>
          </a:xfrm>
        </p:spPr>
        <p:txBody>
          <a:bodyPr/>
          <a:lstStyle/>
          <a:p>
            <a:r>
              <a:rPr lang="en-US" altLang="ja-JP" sz="1700" dirty="0"/>
              <a:t>Classless IPv4 routing protocols (RIPv2, EIGRP, OSPF, and IS-IS) all include the subnet mask information in routing updates.</a:t>
            </a:r>
          </a:p>
          <a:p>
            <a:r>
              <a:rPr lang="en-US" altLang="ja-JP" sz="1700" dirty="0"/>
              <a:t>Classless routing protocols support VLSM and CIDR.</a:t>
            </a:r>
          </a:p>
          <a:p>
            <a:r>
              <a:rPr lang="en-US" altLang="ja-JP" sz="1700" dirty="0"/>
              <a:t>IPv6 routing protocols are classless.</a:t>
            </a:r>
          </a:p>
          <a:p>
            <a:pPr marL="142875" lvl="1" indent="0">
              <a:buNone/>
            </a:pPr>
            <a:endParaRPr lang="en-US" altLang="ja-JP" sz="16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/>
              <a:t>Types of Routing Protocols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Classless Routing Protocols</a:t>
            </a:r>
          </a:p>
        </p:txBody>
      </p:sp>
      <p:pic>
        <p:nvPicPr>
          <p:cNvPr id="12" name="Picture 11" descr="Scaling Networks - Mozilla Firefox">
            <a:extLst>
              <a:ext uri="{FF2B5EF4-FFF2-40B4-BE49-F238E27FC236}">
                <a16:creationId xmlns:a16="http://schemas.microsoft.com/office/drawing/2014/main" xmlns="" id="{6D9D8DCC-869C-4E9C-9B73-FAD86BB88E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7597" y="1017086"/>
            <a:ext cx="5070763" cy="319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59361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Default Theme" id="{A3178FD6-045E-43BB-9FF9-79BDC55288A1}" vid="{B3635A64-254C-4D4D-B1C2-6197525273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7945</TotalTime>
  <Words>2572</Words>
  <Application>Microsoft Office PowerPoint</Application>
  <PresentationFormat>Předvádění na obrazovce (16:9)</PresentationFormat>
  <Paragraphs>441</Paragraphs>
  <Slides>43</Slides>
  <Notes>42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43</vt:i4>
      </vt:variant>
    </vt:vector>
  </HeadingPairs>
  <TitlesOfParts>
    <vt:vector size="44" baseType="lpstr">
      <vt:lpstr>Default Theme</vt:lpstr>
      <vt:lpstr>Chapter 5: Dynamic Routing</vt:lpstr>
      <vt:lpstr>Chapter 5 - Sections &amp; Objectives</vt:lpstr>
      <vt:lpstr>5.1 Dynamic Routing Protocols</vt:lpstr>
      <vt:lpstr>Types of Routing Protocols Classifying Routing Protocols</vt:lpstr>
      <vt:lpstr>Types of Routing Protocols IGP and EGP Routing Protocols</vt:lpstr>
      <vt:lpstr>Types of Routing Protocols Distance Vector Routing Protocols</vt:lpstr>
      <vt:lpstr>Types of Routing Protocols Link-State Routing Protocols</vt:lpstr>
      <vt:lpstr>Types of Routing Protocols Classful Routing Protocols</vt:lpstr>
      <vt:lpstr>Types of Routing Protocols Classless Routing Protocols</vt:lpstr>
      <vt:lpstr>Types of Routing Protocols Routing Protocol Characteristics</vt:lpstr>
      <vt:lpstr>Types of Routing Protocols Routing Protocol Metrics</vt:lpstr>
      <vt:lpstr>5.2 Distance Vector Dynamic Routing</vt:lpstr>
      <vt:lpstr>Distance Vector Fundamentals Dynamic Routing Protocol Operation</vt:lpstr>
      <vt:lpstr>Distance Vector Fundamentals Cold Start</vt:lpstr>
      <vt:lpstr>Distance Vector Fundamentals Network Discovery</vt:lpstr>
      <vt:lpstr>Distance Vector Fundamentals Exchanging the Routing Information</vt:lpstr>
      <vt:lpstr>Distance Vector Fundamentals Achieving Convergence</vt:lpstr>
      <vt:lpstr>Distance Vector Fundamentals Packet Tracer - Investigating Convergence</vt:lpstr>
      <vt:lpstr>Distance Vector Routing Protocol Operation Distance Vector Technologies</vt:lpstr>
      <vt:lpstr>Distance Vector Routing Protocol Operation Distance Vector Algorithm</vt:lpstr>
      <vt:lpstr>Types of Distance Vector Routing Protocols Routing Information Protocol</vt:lpstr>
      <vt:lpstr>Types of Distance Vector Routing Protocols Enhanced Interior-Gateway Routing Protocol</vt:lpstr>
      <vt:lpstr>Types of Distance Vector Routing Protocols Packet Tracer - Comparing RIP and EIGRP Path Selection</vt:lpstr>
      <vt:lpstr>5.3 Link-State Dynamic Routing</vt:lpstr>
      <vt:lpstr>Link-State Routing Protocol Operation Shortest Path First Protocols</vt:lpstr>
      <vt:lpstr>Link-State Routing Protocol Operation Dijkstra's Algorithm</vt:lpstr>
      <vt:lpstr>Link-State Routing Protocol Operation SPF Example</vt:lpstr>
      <vt:lpstr>Link-State Updates Link-State Routing Process</vt:lpstr>
      <vt:lpstr>Link-State Updates Link and Link-State</vt:lpstr>
      <vt:lpstr>Link-State Updates Say Hello</vt:lpstr>
      <vt:lpstr>Link-State Updates Building the Link-State Packet</vt:lpstr>
      <vt:lpstr>Link-State Updates Flooding the LSP</vt:lpstr>
      <vt:lpstr>Link-State Updates Building the Link-State Database</vt:lpstr>
      <vt:lpstr>Link-State Updates Building the SPF Tree</vt:lpstr>
      <vt:lpstr>Link-State Updates Adding OSPF Routes to the Routing Table</vt:lpstr>
      <vt:lpstr>Link-State Routing Protocol Benefits Why Use Link-State Protocols?</vt:lpstr>
      <vt:lpstr>Link-State Routing Protocol Benefits Disadvantages of Link-State Protocols</vt:lpstr>
      <vt:lpstr>Link-State Routing Protocol Benefits Protocols that Use Link-State</vt:lpstr>
      <vt:lpstr>5.4 Chapter Summary</vt:lpstr>
      <vt:lpstr>Conclusion Chapter 5: Dynamic Routing</vt:lpstr>
      <vt:lpstr>Chapter 5: Dynamic Routing New Terms and Commands</vt:lpstr>
      <vt:lpstr>Chapter 5: Dynamic Routing New Terms and Commands (Cont.)</vt:lpstr>
      <vt:lpstr>Prezentace aplikace PowerPoint</vt:lpstr>
    </vt:vector>
  </TitlesOfParts>
  <Company>Cisco 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bvachon@cisco.com</dc:creator>
  <cp:lastModifiedBy>kade</cp:lastModifiedBy>
  <cp:revision>451</cp:revision>
  <dcterms:created xsi:type="dcterms:W3CDTF">2016-08-22T22:27:36Z</dcterms:created>
  <dcterms:modified xsi:type="dcterms:W3CDTF">2018-02-19T09:05:56Z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</Properties>
</file>