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318" r:id="rId3"/>
    <p:sldId id="323" r:id="rId4"/>
    <p:sldId id="330" r:id="rId5"/>
    <p:sldId id="315" r:id="rId6"/>
    <p:sldId id="339" r:id="rId7"/>
    <p:sldId id="334" r:id="rId8"/>
    <p:sldId id="338" r:id="rId9"/>
    <p:sldId id="335" r:id="rId10"/>
    <p:sldId id="336" r:id="rId11"/>
    <p:sldId id="333" r:id="rId12"/>
    <p:sldId id="327" r:id="rId13"/>
    <p:sldId id="326" r:id="rId14"/>
  </p:sldIdLst>
  <p:sldSz cx="9144000" cy="6858000" type="screen4x3"/>
  <p:notesSz cx="6783388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00"/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70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8ADB0ED-D6C8-4A40-879B-34C6CBB58B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63D858A-4D82-426B-8D7F-23A1F34FEC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215C36E-5415-4BE7-9319-B52CA053677E}" type="datetimeFigureOut">
              <a:rPr lang="cs-CZ"/>
              <a:pPr>
                <a:defRPr/>
              </a:pPr>
              <a:t>03.03.2019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A7A183-E5F5-4B1B-BCCD-0D7E6A0CFD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1750" y="9451975"/>
            <a:ext cx="2940050" cy="4730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F848D16-CDA3-46B1-901D-376D0A7F8F9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6A4665B6-BED1-4084-B3D3-B1762ACF27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7F2DC30-D548-4F12-8E75-D1D3448F59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7E1914E-21B8-4E56-A327-6F3E52CE9E0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0053070-F96C-437D-AFC8-EE2D0D02A873}" type="datetimeFigureOut">
              <a:rPr lang="cs-CZ"/>
              <a:pPr>
                <a:defRPr/>
              </a:pPr>
              <a:t>03.03.2019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8027922E-51AF-42BD-9AD9-78606051979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252EC2AC-EE7C-4AC6-BE18-C51C89BE9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7662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FE034D-50F3-4F66-B9B4-4B404EC1EC6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E380D7-8E9B-4F36-ABA5-F6A74D4EB1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4005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B2E7D9C-03B8-4EED-9545-3789FFD6A42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6277E7FF-F41A-4509-B511-9035D34211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6F1987E2-B998-48DF-97AA-474CEEACA2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8DFA98B3-FFCE-495E-8B62-B0224E4075D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EA4D7B-8D8C-4F5F-9F31-BE05B4D071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126" name="Zástupný symbol pro číslo snímku 5">
            <a:extLst>
              <a:ext uri="{FF2B5EF4-FFF2-40B4-BE49-F238E27FC236}">
                <a16:creationId xmlns:a16="http://schemas.microsoft.com/office/drawing/2014/main" id="{5CE406F1-1C95-4F3B-A3DC-FFA506F107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3DFEA6-B66A-4720-BA1C-0125425764CA}" type="slidenum">
              <a:rPr lang="cs-CZ" altLang="en-US" smtClean="0"/>
              <a:pPr>
                <a:spcBef>
                  <a:spcPct val="0"/>
                </a:spcBef>
              </a:pPr>
              <a:t>1</a:t>
            </a:fld>
            <a:endParaRPr lang="cs-CZ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2F4864E5-C5E6-44CD-B90C-06A4E11E80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AA59C-9BCB-4BFE-BEB5-9C8CAB60C9F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6313DB-E235-4723-B735-1E7513CED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309234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908050"/>
            <a:ext cx="8229600" cy="7921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229600" cy="4149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43AB2364-2A73-4590-A8C3-1C00506485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7B2E1-8B5D-42EE-B484-C24C10DDCB0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DC32E6-A7B6-42D2-973F-F36F45647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21229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3CB1BB3-9CBC-4D36-AE44-6C4C0FCFFB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A52D3-8A20-473B-B597-BEF3D9ADFBC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5E1930-669B-41A2-8B88-298282142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391046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C7E50784-64D9-42D1-90A6-33DEC65697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33513-8A13-4D1B-83F8-070E745303E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9A5F5380-F007-4AA0-A0D2-EA1636CED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386452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5C585A34-3F91-4BB9-B66D-320D86BEE9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0E13E-CABA-462C-9F5A-D7E9384D9A3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D65F89CB-2050-4FA2-9B8F-30C82BE8A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957030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>
            <a:extLst>
              <a:ext uri="{FF2B5EF4-FFF2-40B4-BE49-F238E27FC236}">
                <a16:creationId xmlns:a16="http://schemas.microsoft.com/office/drawing/2014/main" id="{D2FA7B64-687A-4ABE-BFCB-17F447ADB6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3929D-0348-4284-B7B5-07996A24A71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9306506D-888E-4380-AB81-F505E69F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314549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>
            <a:extLst>
              <a:ext uri="{FF2B5EF4-FFF2-40B4-BE49-F238E27FC236}">
                <a16:creationId xmlns:a16="http://schemas.microsoft.com/office/drawing/2014/main" id="{DB4BD3C7-84C3-47CD-854A-F88C1B4254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51257-B55B-471D-BE3D-41EDD0C30BB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386DDD5B-D337-403A-915E-E775FAFC0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40889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AEBCD1C9-17E1-46A7-A876-18B30488B7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C74D5-2801-4D38-8BFE-0E40CF60FE9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81CF53EE-A78B-4B3A-AEFD-E41A6494A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230623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6A7697AD-B8A6-4DDE-9C64-F219F16FB7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ADD2E-1A01-412E-8E20-1018BFD8199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8C0CAD90-1CED-48F2-9DEF-E16708738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249392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64E4459E-4091-4A13-AB83-3DF99D4B38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996BC-797A-4C76-B8AE-AD04358B015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AC2476-F786-4F3E-8CF2-B65B445CA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804181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>
            <a:extLst>
              <a:ext uri="{FF2B5EF4-FFF2-40B4-BE49-F238E27FC236}">
                <a16:creationId xmlns:a16="http://schemas.microsoft.com/office/drawing/2014/main" id="{1082D603-C556-4F71-876D-02F6202FD7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>
            <a:extLst>
              <a:ext uri="{FF2B5EF4-FFF2-40B4-BE49-F238E27FC236}">
                <a16:creationId xmlns:a16="http://schemas.microsoft.com/office/drawing/2014/main" id="{3E28CD6D-73E2-4CDB-BA74-4B942507B62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</a:t>
            </a:r>
          </a:p>
        </p:txBody>
      </p:sp>
      <p:sp>
        <p:nvSpPr>
          <p:cNvPr id="1028" name="Zástupný symbol pro text 2">
            <a:extLst>
              <a:ext uri="{FF2B5EF4-FFF2-40B4-BE49-F238E27FC236}">
                <a16:creationId xmlns:a16="http://schemas.microsoft.com/office/drawing/2014/main" id="{994AA09C-2576-4E16-A7D7-9E3E9D0B88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C7231F72-C2C9-4D45-B7A1-AC7474E52C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vert="horz" wrap="square" lIns="0" tIns="0" rIns="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5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CD27D2E-542A-47F7-BBAD-CFD2AA04021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9" name="Zástupný symbol pro zápatí 4">
            <a:extLst>
              <a:ext uri="{FF2B5EF4-FFF2-40B4-BE49-F238E27FC236}">
                <a16:creationId xmlns:a16="http://schemas.microsoft.com/office/drawing/2014/main" id="{7DEBECB2-9FCE-4C97-9943-86CFE4C628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ringssl.com/" TargetMode="External"/><Relationship Id="rId2" Type="http://schemas.openxmlformats.org/officeDocument/2006/relationships/hyperlink" Target="https://bearssl.org/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developer.apple.com/security/" TargetMode="External"/><Relationship Id="rId5" Type="http://schemas.openxmlformats.org/officeDocument/2006/relationships/hyperlink" Target="https://opensource.apple.com/tarballs/coreTLS/" TargetMode="External"/><Relationship Id="rId4" Type="http://schemas.openxmlformats.org/officeDocument/2006/relationships/hyperlink" Target="https://github.com/awslabs/s2n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hg.mozilla.org/projects/nss" TargetMode="External"/><Relationship Id="rId7" Type="http://schemas.openxmlformats.org/officeDocument/2006/relationships/hyperlink" Target="http://www.lysator.liu.se/~nisse/nettle/" TargetMode="External"/><Relationship Id="rId2" Type="http://schemas.openxmlformats.org/officeDocument/2006/relationships/hyperlink" Target="https://golang.org/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github.com/JavaCardSpot-dev/GidsApplet" TargetMode="External"/><Relationship Id="rId5" Type="http://schemas.openxmlformats.org/officeDocument/2006/relationships/hyperlink" Target="https://github.com/JavaCardSpot-dev/ykneo-openpgp" TargetMode="External"/><Relationship Id="rId4" Type="http://schemas.openxmlformats.org/officeDocument/2006/relationships/hyperlink" Target="https://gnutls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titulka">
            <a:extLst>
              <a:ext uri="{FF2B5EF4-FFF2-40B4-BE49-F238E27FC236}">
                <a16:creationId xmlns:a16="http://schemas.microsoft.com/office/drawing/2014/main" id="{544E6A69-18C4-4D1D-8345-3BF92FA1C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Nadpis 1">
            <a:extLst>
              <a:ext uri="{FF2B5EF4-FFF2-40B4-BE49-F238E27FC236}">
                <a16:creationId xmlns:a16="http://schemas.microsoft.com/office/drawing/2014/main" id="{F6398FDF-2EA9-4070-BD1D-DBC13D8BF54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03238" y="476250"/>
            <a:ext cx="5754687" cy="1873250"/>
          </a:xfrm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PV204 Security technologies</a:t>
            </a:r>
            <a:endParaRPr lang="cs-CZ" altLang="cs-CZ">
              <a:solidFill>
                <a:schemeClr val="bg1"/>
              </a:solidFill>
            </a:endParaRPr>
          </a:p>
        </p:txBody>
      </p:sp>
      <p:sp>
        <p:nvSpPr>
          <p:cNvPr id="4100" name="Podnadpis 2">
            <a:extLst>
              <a:ext uri="{FF2B5EF4-FFF2-40B4-BE49-F238E27FC236}">
                <a16:creationId xmlns:a16="http://schemas.microsoft.com/office/drawing/2014/main" id="{DE1D28D1-E94C-4B90-8C33-B6E34E56149E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03238" y="3284538"/>
            <a:ext cx="5724525" cy="1081087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cs-CZ" sz="1800" b="1">
                <a:solidFill>
                  <a:srgbClr val="1E4485"/>
                </a:solidFill>
              </a:rPr>
              <a:t>Team projects</a:t>
            </a:r>
            <a:endParaRPr lang="cs-CZ" altLang="cs-CZ" sz="1800" b="1">
              <a:solidFill>
                <a:srgbClr val="1E4485"/>
              </a:solidFill>
            </a:endParaRPr>
          </a:p>
        </p:txBody>
      </p:sp>
      <p:sp>
        <p:nvSpPr>
          <p:cNvPr id="4101" name="Zástupný symbol pro text 3">
            <a:extLst>
              <a:ext uri="{FF2B5EF4-FFF2-40B4-BE49-F238E27FC236}">
                <a16:creationId xmlns:a16="http://schemas.microsoft.com/office/drawing/2014/main" id="{F4D3C3B8-B35F-4FB5-9831-02DB67623AE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03238" y="5254625"/>
            <a:ext cx="5724525" cy="863600"/>
          </a:xfrm>
        </p:spPr>
        <p:txBody>
          <a:bodyPr anchor="ctr"/>
          <a:lstStyle/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cs-CZ" sz="1800">
                <a:solidFill>
                  <a:srgbClr val="1E4485"/>
                </a:solidFill>
              </a:rPr>
              <a:t>Petr </a:t>
            </a:r>
            <a:r>
              <a:rPr lang="cs-CZ" altLang="cs-CZ" sz="1800">
                <a:solidFill>
                  <a:srgbClr val="1E4485"/>
                </a:solidFill>
              </a:rPr>
              <a:t>Švenda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1800">
                <a:solidFill>
                  <a:srgbClr val="1E4485"/>
                </a:solidFill>
              </a:rPr>
              <a:t>Faculty of Informatics, Masaryk University, Brno, CZ</a:t>
            </a:r>
          </a:p>
        </p:txBody>
      </p:sp>
      <p:sp>
        <p:nvSpPr>
          <p:cNvPr id="4102" name="Zástupný symbol pro zápatí 1">
            <a:extLst>
              <a:ext uri="{FF2B5EF4-FFF2-40B4-BE49-F238E27FC236}">
                <a16:creationId xmlns:a16="http://schemas.microsoft.com/office/drawing/2014/main" id="{F6CC7A34-8D57-415E-8E6D-17BD794F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| PV204 - Security technologies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4E1B4-FAAD-4506-83FA-CC5C250AF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ECC key format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1BE42E-BF13-408E-9498-E696CC743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CSV Format, hexadecimal coding</a:t>
            </a:r>
          </a:p>
          <a:p>
            <a:r>
              <a:rPr lang="en-GB" b="1" dirty="0"/>
              <a:t>id;e;d;t1;</a:t>
            </a:r>
          </a:p>
          <a:p>
            <a:r>
              <a:rPr lang="en-GB" dirty="0"/>
              <a:t>id – simple counter: 1, 2 …. </a:t>
            </a:r>
          </a:p>
          <a:p>
            <a:r>
              <a:rPr lang="en-GB" dirty="0"/>
              <a:t>e – public key</a:t>
            </a:r>
          </a:p>
          <a:p>
            <a:r>
              <a:rPr lang="en-GB" dirty="0"/>
              <a:t>d – private key</a:t>
            </a:r>
          </a:p>
          <a:p>
            <a:r>
              <a:rPr lang="en-GB" dirty="0"/>
              <a:t>t1 – time to generate key (ns)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1CDE032-248C-42FA-BDDB-295AFF685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89840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93C79A60-DBE6-42FA-B1A4-76698F63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Libraries available for selection</a:t>
            </a:r>
            <a:endParaRPr lang="en-GB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E1322316-1EE5-4011-97C2-00A7FD7C6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636838"/>
            <a:ext cx="7772400" cy="1500187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6388" name="Zástupný symbol pro zápatí 3">
            <a:extLst>
              <a:ext uri="{FF2B5EF4-FFF2-40B4-BE49-F238E27FC236}">
                <a16:creationId xmlns:a16="http://schemas.microsoft.com/office/drawing/2014/main" id="{EA89FFAF-ECA4-4348-B5D0-6911FFEB7F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>
                <a:solidFill>
                  <a:schemeClr val="bg1"/>
                </a:solidFill>
              </a:rPr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123117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>
            <a:extLst>
              <a:ext uri="{FF2B5EF4-FFF2-40B4-BE49-F238E27FC236}">
                <a16:creationId xmlns:a16="http://schemas.microsoft.com/office/drawing/2014/main" id="{FBF3DF60-3149-4279-BB9F-0C6B477DE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764704"/>
            <a:ext cx="8389937" cy="4799013"/>
          </a:xfrm>
        </p:spPr>
        <p:txBody>
          <a:bodyPr/>
          <a:lstStyle/>
          <a:p>
            <a:r>
              <a:rPr lang="en-GB" altLang="en-US" sz="2400" dirty="0" err="1"/>
              <a:t>BearSSL</a:t>
            </a:r>
            <a:endParaRPr lang="en-GB" altLang="en-US" sz="2400" dirty="0"/>
          </a:p>
          <a:p>
            <a:pPr lvl="1"/>
            <a:r>
              <a:rPr lang="en-GB" altLang="en-US" sz="2000" dirty="0">
                <a:hlinkClick r:id="rId2"/>
              </a:rPr>
              <a:t>https://bearssl.org/</a:t>
            </a:r>
            <a:endParaRPr lang="en-GB" altLang="en-US" sz="2000" dirty="0"/>
          </a:p>
          <a:p>
            <a:pPr lvl="1"/>
            <a:r>
              <a:rPr lang="en-GB" altLang="en-US" sz="2000" dirty="0"/>
              <a:t>Michal </a:t>
            </a:r>
            <a:r>
              <a:rPr lang="en-GB" altLang="en-US" sz="2000" dirty="0" err="1"/>
              <a:t>Čech</a:t>
            </a:r>
            <a:r>
              <a:rPr lang="en-GB" altLang="en-US" sz="2000" dirty="0"/>
              <a:t>, </a:t>
            </a:r>
            <a:r>
              <a:rPr lang="en-GB" altLang="en-US" sz="2000" dirty="0" err="1"/>
              <a:t>Šimon</a:t>
            </a:r>
            <a:r>
              <a:rPr lang="en-GB" altLang="en-US" sz="2000" dirty="0"/>
              <a:t> </a:t>
            </a:r>
            <a:r>
              <a:rPr lang="en-GB" altLang="en-US" sz="2000" dirty="0" err="1"/>
              <a:t>Doucha</a:t>
            </a:r>
            <a:r>
              <a:rPr lang="en-GB" altLang="en-US" sz="2000" dirty="0"/>
              <a:t> a Martin </a:t>
            </a:r>
            <a:r>
              <a:rPr lang="en-GB" altLang="en-US" sz="2000" dirty="0" err="1"/>
              <a:t>Bulák</a:t>
            </a:r>
            <a:endParaRPr lang="en-GB" altLang="en-US" sz="2000" dirty="0"/>
          </a:p>
          <a:p>
            <a:r>
              <a:rPr lang="en-GB" altLang="en-US" sz="2400" dirty="0" err="1"/>
              <a:t>BoringSSL</a:t>
            </a:r>
            <a:endParaRPr lang="en-GB" altLang="en-US" sz="2400" dirty="0"/>
          </a:p>
          <a:p>
            <a:pPr lvl="1"/>
            <a:r>
              <a:rPr lang="en-GB" altLang="en-US" sz="2000" dirty="0">
                <a:hlinkClick r:id="rId3"/>
              </a:rPr>
              <a:t>http://www.boringssl.com/</a:t>
            </a:r>
            <a:endParaRPr lang="en-GB" altLang="en-US" sz="2000" dirty="0"/>
          </a:p>
          <a:p>
            <a:pPr lvl="1"/>
            <a:r>
              <a:rPr lang="en-GB" altLang="en-US" sz="2000" dirty="0" err="1"/>
              <a:t>Mária</a:t>
            </a:r>
            <a:r>
              <a:rPr lang="en-GB" altLang="en-US" sz="2000" dirty="0"/>
              <a:t> </a:t>
            </a:r>
            <a:r>
              <a:rPr lang="en-GB" altLang="en-US" sz="2000" dirty="0" err="1"/>
              <a:t>Micháliková</a:t>
            </a:r>
            <a:r>
              <a:rPr lang="en-GB" altLang="en-US" sz="2000" dirty="0"/>
              <a:t>, Darek </a:t>
            </a:r>
            <a:r>
              <a:rPr lang="en-GB" altLang="en-US" sz="2000" dirty="0" err="1"/>
              <a:t>Cidlinský</a:t>
            </a:r>
            <a:r>
              <a:rPr lang="en-GB" altLang="en-US" sz="2000" dirty="0"/>
              <a:t>, + one other</a:t>
            </a:r>
          </a:p>
          <a:p>
            <a:r>
              <a:rPr lang="en-GB" altLang="en-US" sz="2400" dirty="0"/>
              <a:t>Amazon s2n</a:t>
            </a:r>
          </a:p>
          <a:p>
            <a:pPr lvl="1"/>
            <a:r>
              <a:rPr lang="en-GB" altLang="en-US" sz="1800" dirty="0">
                <a:hlinkClick r:id="rId4"/>
              </a:rPr>
              <a:t>https://github.com/awslabs/s2n</a:t>
            </a:r>
            <a:endParaRPr lang="en-GB" altLang="en-US" sz="1800" dirty="0"/>
          </a:p>
          <a:p>
            <a:pPr lvl="1"/>
            <a:r>
              <a:rPr lang="en-GB" altLang="en-US" sz="1800" dirty="0"/>
              <a:t>Jan </a:t>
            </a:r>
            <a:r>
              <a:rPr lang="en-GB" altLang="en-US" sz="1800" dirty="0" err="1"/>
              <a:t>Kvapil</a:t>
            </a:r>
            <a:r>
              <a:rPr lang="en-GB" altLang="en-US" sz="1800" dirty="0"/>
              <a:t>, </a:t>
            </a:r>
            <a:r>
              <a:rPr lang="en-GB" altLang="en-US" sz="1800" dirty="0" err="1"/>
              <a:t>Vladmír</a:t>
            </a:r>
            <a:r>
              <a:rPr lang="en-GB" altLang="en-US" sz="1800" dirty="0"/>
              <a:t> </a:t>
            </a:r>
            <a:r>
              <a:rPr lang="en-GB" altLang="en-US" sz="1800" dirty="0" err="1"/>
              <a:t>Sedláček</a:t>
            </a:r>
            <a:r>
              <a:rPr lang="en-GB" altLang="en-US" sz="1800" dirty="0"/>
              <a:t>, </a:t>
            </a:r>
            <a:r>
              <a:rPr lang="en-GB" altLang="en-US" sz="1800" dirty="0" err="1"/>
              <a:t>Ondřej</a:t>
            </a:r>
            <a:r>
              <a:rPr lang="en-GB" altLang="en-US" sz="1800" dirty="0"/>
              <a:t> </a:t>
            </a:r>
            <a:r>
              <a:rPr lang="en-GB" altLang="en-US" sz="1800" dirty="0" err="1"/>
              <a:t>Krčma</a:t>
            </a:r>
            <a:endParaRPr lang="en-GB" altLang="en-US" sz="1800" dirty="0"/>
          </a:p>
          <a:p>
            <a:r>
              <a:rPr lang="en-GB" altLang="en-US" sz="2400" dirty="0"/>
              <a:t>Apple </a:t>
            </a:r>
            <a:r>
              <a:rPr lang="en-GB" altLang="en-US" sz="2400" dirty="0" err="1"/>
              <a:t>coretls</a:t>
            </a:r>
            <a:endParaRPr lang="en-GB" altLang="en-US" sz="2400" dirty="0"/>
          </a:p>
          <a:p>
            <a:pPr lvl="1"/>
            <a:r>
              <a:rPr lang="en-GB" altLang="en-US" sz="2000" dirty="0">
                <a:hlinkClick r:id="rId5"/>
              </a:rPr>
              <a:t>https://opensource.apple.com/tarballs/coreTLS/</a:t>
            </a:r>
            <a:endParaRPr lang="en-GB" altLang="en-US" sz="2000" dirty="0"/>
          </a:p>
          <a:p>
            <a:pPr lvl="1"/>
            <a:r>
              <a:rPr lang="en-GB" altLang="en-US" sz="2000" dirty="0"/>
              <a:t>??</a:t>
            </a:r>
          </a:p>
          <a:p>
            <a:r>
              <a:rPr lang="en-GB" altLang="en-US" sz="2400" dirty="0"/>
              <a:t>Apple </a:t>
            </a:r>
            <a:r>
              <a:rPr lang="en-GB" altLang="en-US" sz="2400" dirty="0" err="1"/>
              <a:t>corecrypto</a:t>
            </a:r>
            <a:endParaRPr lang="en-GB" altLang="en-US" sz="2400" dirty="0"/>
          </a:p>
          <a:p>
            <a:pPr lvl="1"/>
            <a:r>
              <a:rPr lang="en-GB" altLang="en-US" sz="2000" dirty="0">
                <a:hlinkClick r:id="rId6"/>
              </a:rPr>
              <a:t>https://developer.apple.com/security/</a:t>
            </a:r>
            <a:endParaRPr lang="en-GB" altLang="en-US" sz="2000" dirty="0"/>
          </a:p>
          <a:p>
            <a:pPr lvl="1"/>
            <a:r>
              <a:rPr lang="en-GB" altLang="en-US" sz="2000" dirty="0" err="1"/>
              <a:t>Tomáš</a:t>
            </a:r>
            <a:r>
              <a:rPr lang="en-GB" altLang="en-US" sz="2000" dirty="0"/>
              <a:t> </a:t>
            </a:r>
            <a:r>
              <a:rPr lang="en-GB" altLang="en-US" sz="2000" dirty="0" err="1"/>
              <a:t>Šlancar</a:t>
            </a:r>
            <a:r>
              <a:rPr lang="en-GB" altLang="en-US" sz="2000" dirty="0"/>
              <a:t>, </a:t>
            </a:r>
            <a:r>
              <a:rPr lang="en-GB" altLang="en-US" sz="2000" dirty="0" err="1"/>
              <a:t>Xichu</a:t>
            </a:r>
            <a:r>
              <a:rPr lang="en-GB" altLang="en-US" sz="2000" dirty="0"/>
              <a:t> Zhang + one other</a:t>
            </a:r>
          </a:p>
        </p:txBody>
      </p:sp>
      <p:sp>
        <p:nvSpPr>
          <p:cNvPr id="18435" name="Zástupný symbol pro zápatí 3">
            <a:extLst>
              <a:ext uri="{FF2B5EF4-FFF2-40B4-BE49-F238E27FC236}">
                <a16:creationId xmlns:a16="http://schemas.microsoft.com/office/drawing/2014/main" id="{D0D44645-676D-4799-8363-7E8C19025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>
                <a:solidFill>
                  <a:schemeClr val="bg1"/>
                </a:solidFill>
              </a:rPr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757707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2">
            <a:extLst>
              <a:ext uri="{FF2B5EF4-FFF2-40B4-BE49-F238E27FC236}">
                <a16:creationId xmlns:a16="http://schemas.microsoft.com/office/drawing/2014/main" id="{E7745DB6-C9B3-42C7-BBEC-0F043C7C5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620688"/>
            <a:ext cx="8229600" cy="5113338"/>
          </a:xfrm>
        </p:spPr>
        <p:txBody>
          <a:bodyPr/>
          <a:lstStyle/>
          <a:p>
            <a:r>
              <a:rPr lang="en-GB" altLang="en-US" sz="1800" dirty="0"/>
              <a:t>GO language crypto</a:t>
            </a:r>
          </a:p>
          <a:p>
            <a:pPr lvl="1"/>
            <a:r>
              <a:rPr lang="en-GB" altLang="en-US" sz="1400" dirty="0">
                <a:hlinkClick r:id="rId2"/>
              </a:rPr>
              <a:t>https://golang.org/</a:t>
            </a:r>
            <a:endParaRPr lang="en-GB" altLang="en-US" sz="1400" dirty="0"/>
          </a:p>
          <a:p>
            <a:pPr lvl="1"/>
            <a:r>
              <a:rPr lang="en-GB" altLang="en-US" sz="1400" dirty="0"/>
              <a:t>??</a:t>
            </a:r>
          </a:p>
          <a:p>
            <a:r>
              <a:rPr lang="en-GB" altLang="en-US" sz="1800" dirty="0"/>
              <a:t>Mozilla NSS</a:t>
            </a:r>
          </a:p>
          <a:p>
            <a:pPr lvl="1"/>
            <a:r>
              <a:rPr lang="en-GB" altLang="en-US" sz="1600" dirty="0">
                <a:hlinkClick r:id="rId3"/>
              </a:rPr>
              <a:t>https://hg.mozilla.org/projects/nss</a:t>
            </a:r>
            <a:endParaRPr lang="en-GB" altLang="en-US" sz="1600" dirty="0"/>
          </a:p>
          <a:p>
            <a:pPr lvl="1"/>
            <a:r>
              <a:rPr lang="en-GB" altLang="en-US" sz="1600" dirty="0"/>
              <a:t>??</a:t>
            </a:r>
          </a:p>
          <a:p>
            <a:r>
              <a:rPr lang="en-GB" altLang="en-US" sz="1800" dirty="0"/>
              <a:t>GNU TLS</a:t>
            </a:r>
          </a:p>
          <a:p>
            <a:pPr lvl="1"/>
            <a:r>
              <a:rPr lang="en-GB" altLang="en-US" sz="1600" dirty="0">
                <a:hlinkClick r:id="rId4"/>
              </a:rPr>
              <a:t>https://gnutls.org/</a:t>
            </a:r>
            <a:endParaRPr lang="en-GB" altLang="en-US" sz="1600" dirty="0"/>
          </a:p>
          <a:p>
            <a:pPr lvl="1"/>
            <a:r>
              <a:rPr lang="en-GB" altLang="en-US" sz="1600" dirty="0"/>
              <a:t>Martin </a:t>
            </a:r>
            <a:r>
              <a:rPr lang="en-GB" altLang="en-US" sz="1600" dirty="0" err="1"/>
              <a:t>Frian</a:t>
            </a:r>
            <a:r>
              <a:rPr lang="en-GB" altLang="en-US" sz="1600" dirty="0"/>
              <a:t>, Pedro Gomes, Peter </a:t>
            </a:r>
            <a:r>
              <a:rPr lang="en-GB" altLang="en-US" sz="1600" dirty="0" err="1"/>
              <a:t>Sekan</a:t>
            </a:r>
            <a:endParaRPr lang="en-GB" altLang="en-US" sz="1600" dirty="0"/>
          </a:p>
          <a:p>
            <a:r>
              <a:rPr lang="de-DE" altLang="en-US" sz="1800" dirty="0" err="1"/>
              <a:t>WolfSSL</a:t>
            </a:r>
            <a:endParaRPr lang="en-GB" altLang="en-US" sz="1800" dirty="0"/>
          </a:p>
          <a:p>
            <a:pPr lvl="1"/>
            <a:r>
              <a:rPr lang="en-GB" altLang="en-US" sz="1600" dirty="0">
                <a:hlinkClick r:id="rId5"/>
              </a:rPr>
              <a:t>https://www.wolfssl.com/</a:t>
            </a:r>
          </a:p>
          <a:p>
            <a:pPr lvl="1"/>
            <a:r>
              <a:rPr lang="en-GB" altLang="en-US" sz="1600" dirty="0"/>
              <a:t>Daniel </a:t>
            </a:r>
            <a:r>
              <a:rPr lang="en-GB" altLang="en-US" sz="1600" dirty="0" err="1"/>
              <a:t>Filakovsky</a:t>
            </a:r>
            <a:r>
              <a:rPr lang="en-GB" altLang="en-US" sz="1600" dirty="0"/>
              <a:t>, Antonin </a:t>
            </a:r>
            <a:r>
              <a:rPr lang="en-GB" altLang="en-US" sz="1600" dirty="0" err="1"/>
              <a:t>Dufka</a:t>
            </a:r>
            <a:r>
              <a:rPr lang="en-GB" altLang="en-US" sz="1600" dirty="0"/>
              <a:t>, Jakub </a:t>
            </a:r>
            <a:r>
              <a:rPr lang="en-GB" altLang="en-US" sz="1600" dirty="0" err="1"/>
              <a:t>Bartolomej</a:t>
            </a:r>
            <a:endParaRPr lang="en-GB" altLang="en-US" sz="1600" i="1" dirty="0"/>
          </a:p>
          <a:p>
            <a:r>
              <a:rPr lang="en-GB" altLang="en-US" sz="1800" dirty="0"/>
              <a:t>LibreSSL</a:t>
            </a:r>
          </a:p>
          <a:p>
            <a:pPr lvl="1"/>
            <a:r>
              <a:rPr lang="en-GB" altLang="en-US" sz="1600" dirty="0">
                <a:hlinkClick r:id="rId6"/>
              </a:rPr>
              <a:t>https://www.libressl.org/</a:t>
            </a:r>
            <a:endParaRPr lang="en-GB" altLang="en-US" sz="1600" dirty="0"/>
          </a:p>
          <a:p>
            <a:pPr lvl="1"/>
            <a:r>
              <a:rPr lang="en-GB" altLang="en-US" sz="1600" dirty="0" err="1"/>
              <a:t>Natália</a:t>
            </a:r>
            <a:r>
              <a:rPr lang="en-GB" altLang="en-US" sz="1600" dirty="0"/>
              <a:t> </a:t>
            </a:r>
            <a:r>
              <a:rPr lang="en-GB" altLang="en-US" sz="1600" dirty="0" err="1"/>
              <a:t>Gregušková</a:t>
            </a:r>
            <a:r>
              <a:rPr lang="en-GB" altLang="en-US" sz="1600" dirty="0"/>
              <a:t> (422562), Daniela </a:t>
            </a:r>
            <a:r>
              <a:rPr lang="en-GB" altLang="en-US" sz="1600" dirty="0" err="1"/>
              <a:t>Belajová</a:t>
            </a:r>
            <a:r>
              <a:rPr lang="en-GB" altLang="en-US" sz="1600" dirty="0"/>
              <a:t> (445323), Nikola </a:t>
            </a:r>
            <a:r>
              <a:rPr lang="en-GB" altLang="en-US" sz="1600" dirty="0" err="1"/>
              <a:t>Šedivcová</a:t>
            </a:r>
            <a:r>
              <a:rPr lang="en-GB" altLang="en-US" sz="1600" dirty="0"/>
              <a:t> (433396) </a:t>
            </a:r>
          </a:p>
          <a:p>
            <a:r>
              <a:rPr lang="en-GB" altLang="en-US" sz="1800" dirty="0"/>
              <a:t>Nettle</a:t>
            </a:r>
          </a:p>
          <a:p>
            <a:pPr lvl="1"/>
            <a:r>
              <a:rPr lang="en-GB" altLang="en-US" sz="1600" dirty="0"/>
              <a:t> </a:t>
            </a:r>
            <a:r>
              <a:rPr lang="en-GB" altLang="en-US" sz="1600" dirty="0">
                <a:hlinkClick r:id="rId7"/>
              </a:rPr>
              <a:t>http://www.lysator.liu.se/~nisse/nettle/</a:t>
            </a:r>
            <a:endParaRPr lang="en-GB" altLang="en-US" sz="1600" dirty="0"/>
          </a:p>
          <a:p>
            <a:pPr lvl="1"/>
            <a:r>
              <a:rPr lang="en-GB" altLang="en-US" sz="1600" dirty="0"/>
              <a:t>Richard </a:t>
            </a:r>
            <a:r>
              <a:rPr lang="en-GB" altLang="en-US" sz="1600" dirty="0" err="1"/>
              <a:t>Kalinec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Ondřej</a:t>
            </a:r>
            <a:r>
              <a:rPr lang="en-GB" altLang="en-US" sz="1600" dirty="0"/>
              <a:t> </a:t>
            </a:r>
            <a:r>
              <a:rPr lang="en-GB" altLang="en-US" sz="1600" dirty="0" err="1"/>
              <a:t>Zoder</a:t>
            </a:r>
            <a:r>
              <a:rPr lang="en-GB" altLang="en-US" sz="1600" dirty="0"/>
              <a:t> a Filip </a:t>
            </a:r>
            <a:r>
              <a:rPr lang="en-GB" altLang="en-US" sz="1600" dirty="0" err="1"/>
              <a:t>Gontko</a:t>
            </a:r>
            <a:r>
              <a:rPr lang="en-GB" altLang="en-US" sz="1600" dirty="0"/>
              <a:t> </a:t>
            </a:r>
            <a:endParaRPr lang="en-GB" altLang="en-US" sz="1600" i="1" dirty="0"/>
          </a:p>
        </p:txBody>
      </p:sp>
      <p:sp>
        <p:nvSpPr>
          <p:cNvPr id="17411" name="Zástupný symbol pro zápatí 3">
            <a:extLst>
              <a:ext uri="{FF2B5EF4-FFF2-40B4-BE49-F238E27FC236}">
                <a16:creationId xmlns:a16="http://schemas.microsoft.com/office/drawing/2014/main" id="{86063873-7393-4830-8651-E92437370A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>
                <a:solidFill>
                  <a:schemeClr val="bg1"/>
                </a:solidFill>
              </a:rPr>
              <a:t>| PV204 - Security technologies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AED9532-8FD0-40D5-B847-44CDA3211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mbedTLS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A6BACD7-3734-4F91-9013-C0FF7B592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Pedro Gomes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215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92B7C82D-D33A-4622-9F41-39CFDA9D8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Project idea</a:t>
            </a:r>
            <a:endParaRPr lang="cs-CZ" altLang="en-US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44BCDE6A-896F-43EA-BAF5-C4F2D74D2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i="1" dirty="0"/>
              <a:t>Improve existing cryptographic libraries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/>
          </a:p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en-US" altLang="en-US" dirty="0"/>
              <a:t>Select existing open-source cryptographic library</a:t>
            </a:r>
          </a:p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en-US" altLang="en-US" dirty="0"/>
              <a:t>Generate large number of RSA and ECC keys</a:t>
            </a:r>
          </a:p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en-US" altLang="en-US" dirty="0"/>
              <a:t>Analyze cryptographic operations for side-channel leakage</a:t>
            </a:r>
          </a:p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en-US" altLang="en-US" dirty="0"/>
              <a:t>Implement support for hardware tokens </a:t>
            </a:r>
          </a:p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en-US" altLang="en-US" dirty="0"/>
              <a:t>(Try to push changes to upstream repository)</a:t>
            </a:r>
          </a:p>
        </p:txBody>
      </p:sp>
      <p:sp>
        <p:nvSpPr>
          <p:cNvPr id="6148" name="Zástupný symbol pro zápatí 4">
            <a:extLst>
              <a:ext uri="{FF2B5EF4-FFF2-40B4-BE49-F238E27FC236}">
                <a16:creationId xmlns:a16="http://schemas.microsoft.com/office/drawing/2014/main" id="{CA9D37B0-F188-498E-ABE6-CA798CCBF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| PV204 - Security technologies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ED4AF0BB-7584-41C0-B438-BD2CE7927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Teams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AB3B67-D81D-48B9-873F-9B36FAFFE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3 people per team</a:t>
            </a:r>
          </a:p>
          <a:p>
            <a:pPr lvl="1"/>
            <a:r>
              <a:rPr lang="en-GB" altLang="en-US" dirty="0"/>
              <a:t>Formed today (within group), available in IS </a:t>
            </a:r>
          </a:p>
          <a:p>
            <a:r>
              <a:rPr lang="en-GB" altLang="en-US" dirty="0"/>
              <a:t>Teams must use GitHub for cooperation</a:t>
            </a:r>
          </a:p>
          <a:p>
            <a:pPr lvl="1"/>
            <a:r>
              <a:rPr lang="en-GB" altLang="en-US" dirty="0"/>
              <a:t>Distribute work load evenly between all members</a:t>
            </a:r>
          </a:p>
          <a:p>
            <a:pPr lvl="1"/>
            <a:r>
              <a:rPr lang="en-GB" altLang="en-US" dirty="0"/>
              <a:t>Contribution from all team members must be visible in git (git commits from each member)</a:t>
            </a:r>
          </a:p>
          <a:p>
            <a:pPr lvl="1"/>
            <a:r>
              <a:rPr lang="en-GB" altLang="en-US" dirty="0"/>
              <a:t>Your evaluation will be partially based on your participation</a:t>
            </a:r>
          </a:p>
          <a:p>
            <a:r>
              <a:rPr lang="en-GB" altLang="en-US" dirty="0"/>
              <a:t>Teams may use existing code, but must make clear attribution to the original author(s)</a:t>
            </a:r>
          </a:p>
        </p:txBody>
      </p:sp>
      <p:sp>
        <p:nvSpPr>
          <p:cNvPr id="7172" name="Zástupný symbol pro zápatí 3">
            <a:extLst>
              <a:ext uri="{FF2B5EF4-FFF2-40B4-BE49-F238E27FC236}">
                <a16:creationId xmlns:a16="http://schemas.microsoft.com/office/drawing/2014/main" id="{35447444-AB59-4848-96BD-03AA2C541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>
                <a:solidFill>
                  <a:schemeClr val="bg1"/>
                </a:solidFill>
              </a:rPr>
              <a:t>| PV204 - Security technologies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869EF2AB-26B2-4E9D-AA0C-741476968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Basic hints on successful team work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8048C0-3618-4A0C-B703-D88753E21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Form team from people with similar expectations</a:t>
            </a:r>
          </a:p>
          <a:p>
            <a:pPr lvl="1"/>
            <a:r>
              <a:rPr lang="en-GB" altLang="en-US" dirty="0"/>
              <a:t>intended effort, final mark, interactions…</a:t>
            </a:r>
          </a:p>
          <a:p>
            <a:r>
              <a:rPr lang="en-GB" altLang="en-US" dirty="0"/>
              <a:t>Plan your work (GitHub milestones + issues)</a:t>
            </a:r>
          </a:p>
          <a:p>
            <a:r>
              <a:rPr lang="en-GB" altLang="en-US" dirty="0"/>
              <a:t>Don’t overcommit and fulfil your promises</a:t>
            </a:r>
          </a:p>
          <a:p>
            <a:r>
              <a:rPr lang="en-GB" altLang="en-US" dirty="0"/>
              <a:t>Agree on 4 personal session to work on project (at least 1 hour each) and block time in your calendar </a:t>
            </a:r>
          </a:p>
          <a:p>
            <a:pPr lvl="1"/>
            <a:r>
              <a:rPr lang="en-GB" altLang="en-US" dirty="0"/>
              <a:t>Mail me the dates</a:t>
            </a:r>
          </a:p>
          <a:p>
            <a:r>
              <a:rPr lang="en-GB" altLang="en-US" dirty="0"/>
              <a:t>Every seminar 10 minutes reserved for team sync</a:t>
            </a:r>
          </a:p>
          <a:p>
            <a:pPr lvl="1"/>
            <a:r>
              <a:rPr lang="en-GB" altLang="en-US" dirty="0"/>
              <a:t>Update your GitHub project milestones…</a:t>
            </a:r>
          </a:p>
        </p:txBody>
      </p:sp>
      <p:sp>
        <p:nvSpPr>
          <p:cNvPr id="8196" name="Zástupný symbol pro zápatí 3">
            <a:extLst>
              <a:ext uri="{FF2B5EF4-FFF2-40B4-BE49-F238E27FC236}">
                <a16:creationId xmlns:a16="http://schemas.microsoft.com/office/drawing/2014/main" id="{D52A2876-C77B-40FE-A5EF-D7C971194A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>
                <a:solidFill>
                  <a:schemeClr val="bg1"/>
                </a:solidFill>
              </a:rPr>
              <a:t>| PV204 - Security technologies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4AAA4FC-15EA-4ACB-B135-9EE9F6D51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Projects – timeline (details on next slides)</a:t>
            </a:r>
            <a:endParaRPr lang="cs-CZ" alt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A8EF18A-561F-4EEF-BCC2-F7FBE72A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3238" y="1871663"/>
            <a:ext cx="8605266" cy="41497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cs-CZ" sz="2000" dirty="0"/>
              <a:t>Select target library, fork/create repository (</a:t>
            </a:r>
            <a:r>
              <a:rPr lang="en-US" altLang="cs-CZ" sz="2000" dirty="0">
                <a:solidFill>
                  <a:srgbClr val="FF0000"/>
                </a:solidFill>
              </a:rPr>
              <a:t>4</a:t>
            </a:r>
            <a:r>
              <a:rPr lang="en-GB" altLang="cs-CZ" sz="2000" dirty="0">
                <a:solidFill>
                  <a:srgbClr val="FF0000"/>
                </a:solidFill>
              </a:rPr>
              <a:t>.3.2019</a:t>
            </a:r>
            <a:r>
              <a:rPr lang="en-US" altLang="cs-CZ" sz="2000" dirty="0"/>
              <a:t>)</a:t>
            </a:r>
          </a:p>
          <a:p>
            <a:pPr lvl="1">
              <a:defRPr/>
            </a:pPr>
            <a:r>
              <a:rPr lang="en-US" altLang="cs-CZ" sz="1800" dirty="0"/>
              <a:t>No duplicate libraries allowed, predefined list, FIFO, mail me!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cs-CZ" sz="2000" dirty="0"/>
              <a:t>Collect 1 million RSA and 1 million ECC keys: 5 points (</a:t>
            </a:r>
            <a:r>
              <a:rPr lang="en-US" altLang="cs-CZ" sz="2000" dirty="0">
                <a:solidFill>
                  <a:srgbClr val="FF0000"/>
                </a:solidFill>
              </a:rPr>
              <a:t>14</a:t>
            </a:r>
            <a:r>
              <a:rPr lang="en-GB" altLang="cs-CZ" sz="2000" dirty="0">
                <a:solidFill>
                  <a:srgbClr val="FF0000"/>
                </a:solidFill>
              </a:rPr>
              <a:t>.3.2019</a:t>
            </a:r>
            <a:r>
              <a:rPr lang="en-US" altLang="cs-CZ" sz="2000" dirty="0"/>
              <a:t>)</a:t>
            </a:r>
          </a:p>
          <a:p>
            <a:pPr lvl="1">
              <a:defRPr/>
            </a:pPr>
            <a:r>
              <a:rPr lang="en-US" altLang="cs-CZ" sz="1800" dirty="0"/>
              <a:t>Store resulting keys (public and private, primes…) + measured timing + graphs</a:t>
            </a:r>
          </a:p>
          <a:p>
            <a:pPr lvl="1">
              <a:defRPr/>
            </a:pPr>
            <a:r>
              <a:rPr lang="en-US" altLang="cs-CZ" sz="1800" dirty="0"/>
              <a:t>Plot graphs: histogram of MSB and LSB, histogram timing </a:t>
            </a:r>
          </a:p>
          <a:p>
            <a:pPr lvl="1">
              <a:defRPr/>
            </a:pPr>
            <a:r>
              <a:rPr lang="en-US" altLang="cs-CZ" sz="1800" dirty="0"/>
              <a:t>Keygen code, keys, report (max. 2 pages A4) + presentation (your seminar)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cs-CZ" sz="2000" dirty="0"/>
              <a:t>Analyze crypto operations for side-channel leakage: 7 points (</a:t>
            </a:r>
            <a:r>
              <a:rPr lang="en-GB" altLang="cs-CZ" sz="2000" dirty="0">
                <a:solidFill>
                  <a:srgbClr val="FF0000"/>
                </a:solidFill>
              </a:rPr>
              <a:t>4.4.2019</a:t>
            </a:r>
            <a:r>
              <a:rPr lang="en-US" altLang="cs-CZ" sz="2000" dirty="0"/>
              <a:t>)</a:t>
            </a:r>
          </a:p>
          <a:p>
            <a:pPr lvl="1">
              <a:defRPr/>
            </a:pPr>
            <a:r>
              <a:rPr lang="en-GB" sz="1800" dirty="0"/>
              <a:t>Time side-channel (random inputs, mostly zeroes, mostly binary ones…)</a:t>
            </a:r>
            <a:endParaRPr lang="en-US" altLang="cs-CZ" sz="1800" dirty="0"/>
          </a:p>
          <a:p>
            <a:pPr lvl="1">
              <a:defRPr/>
            </a:pPr>
            <a:r>
              <a:rPr lang="en-US" altLang="cs-CZ" sz="1800" dirty="0"/>
              <a:t>Bonuses: cache-based side-channel; pull requests with fix</a:t>
            </a:r>
          </a:p>
          <a:p>
            <a:pPr lvl="1">
              <a:defRPr/>
            </a:pPr>
            <a:r>
              <a:rPr lang="en-US" altLang="cs-CZ" sz="1800" dirty="0"/>
              <a:t>Report (max. 4 pages A4) + presentation (your seminar group)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en-US" sz="2000" dirty="0"/>
              <a:t>Implement support for hardware tokens:</a:t>
            </a:r>
            <a:r>
              <a:rPr lang="en-US" altLang="cs-CZ" sz="2000" dirty="0"/>
              <a:t> 8 points (</a:t>
            </a:r>
            <a:r>
              <a:rPr lang="en-US" altLang="cs-CZ" sz="2000" dirty="0">
                <a:solidFill>
                  <a:srgbClr val="FF0000"/>
                </a:solidFill>
              </a:rPr>
              <a:t>19.4.2019</a:t>
            </a:r>
            <a:r>
              <a:rPr lang="en-US" altLang="cs-CZ" sz="2000" dirty="0"/>
              <a:t>)</a:t>
            </a:r>
          </a:p>
          <a:p>
            <a:pPr lvl="1">
              <a:defRPr/>
            </a:pPr>
            <a:r>
              <a:rPr lang="en-US" altLang="cs-CZ" sz="1800" dirty="0"/>
              <a:t>Key generation in hardware token (PKCS#11, JavaCard…)</a:t>
            </a:r>
          </a:p>
          <a:p>
            <a:pPr lvl="1">
              <a:defRPr/>
            </a:pPr>
            <a:r>
              <a:rPr lang="en-US" altLang="cs-CZ" sz="1800" dirty="0"/>
              <a:t>Sign &amp; encrypt operation using key stored inside token</a:t>
            </a:r>
            <a:endParaRPr lang="en-US" altLang="cs-CZ" sz="18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altLang="cs-CZ" sz="2000" dirty="0"/>
              <a:t>At least </a:t>
            </a:r>
            <a:r>
              <a:rPr lang="en-US" altLang="cs-CZ" sz="2000" b="1" dirty="0"/>
              <a:t>10 points </a:t>
            </a:r>
            <a:r>
              <a:rPr lang="en-US" altLang="cs-CZ" sz="2000" dirty="0"/>
              <a:t>(total) from the project required</a:t>
            </a:r>
            <a:endParaRPr lang="cs-CZ" altLang="cs-CZ" sz="2000" dirty="0"/>
          </a:p>
        </p:txBody>
      </p:sp>
      <p:sp>
        <p:nvSpPr>
          <p:cNvPr id="9220" name="Zástupný symbol pro zápatí 3">
            <a:extLst>
              <a:ext uri="{FF2B5EF4-FFF2-40B4-BE49-F238E27FC236}">
                <a16:creationId xmlns:a16="http://schemas.microsoft.com/office/drawing/2014/main" id="{E2C8CC10-6CCC-4C66-A88A-CB4F1995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| PV204 - Security technologies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F7D9F96-2CDF-436C-8A81-47C035D9B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Project: Key collection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310B2167-77C2-4D4E-B31C-B9091C650E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329B2B-B38A-4CDD-8529-196D46DF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864438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F05B1-E024-434B-87FF-FAA2ADD17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Collect 1 million RSA and ECC keys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B84DAE-6A1A-4051-B818-08F592A95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Investigate library code, locate key generation methods </a:t>
            </a:r>
          </a:p>
          <a:p>
            <a:r>
              <a:rPr lang="en-US" altLang="cs-CZ" dirty="0"/>
              <a:t>Write small program </a:t>
            </a:r>
            <a:r>
              <a:rPr lang="en-GB" altLang="cs-CZ" dirty="0"/>
              <a:t>collecting generated keypairs</a:t>
            </a:r>
          </a:p>
          <a:p>
            <a:pPr lvl="1"/>
            <a:r>
              <a:rPr lang="en-GB" altLang="cs-CZ" dirty="0"/>
              <a:t>10</a:t>
            </a:r>
            <a:r>
              <a:rPr lang="en-GB" altLang="cs-CZ" baseline="30000" dirty="0"/>
              <a:t>6</a:t>
            </a:r>
            <a:r>
              <a:rPr lang="en-GB" altLang="cs-CZ" dirty="0"/>
              <a:t> RSA-512b keys</a:t>
            </a:r>
          </a:p>
          <a:p>
            <a:pPr lvl="1"/>
            <a:r>
              <a:rPr lang="en-GB" altLang="cs-CZ" dirty="0"/>
              <a:t>10</a:t>
            </a:r>
            <a:r>
              <a:rPr lang="en-GB" altLang="cs-CZ" baseline="30000" dirty="0"/>
              <a:t>4</a:t>
            </a:r>
            <a:r>
              <a:rPr lang="en-GB" altLang="cs-CZ" dirty="0"/>
              <a:t> RSA-1024b, 10</a:t>
            </a:r>
            <a:r>
              <a:rPr lang="en-GB" altLang="cs-CZ" baseline="30000" dirty="0"/>
              <a:t>4</a:t>
            </a:r>
            <a:r>
              <a:rPr lang="en-GB" altLang="cs-CZ" dirty="0"/>
              <a:t> RSA-2048b </a:t>
            </a:r>
          </a:p>
          <a:p>
            <a:pPr lvl="1"/>
            <a:r>
              <a:rPr lang="en-GB" altLang="cs-CZ"/>
              <a:t>10</a:t>
            </a:r>
            <a:r>
              <a:rPr lang="en-GB" altLang="cs-CZ" baseline="30000"/>
              <a:t>6</a:t>
            </a:r>
            <a:r>
              <a:rPr lang="en-GB" altLang="cs-CZ"/>
              <a:t> ECDSA </a:t>
            </a:r>
            <a:r>
              <a:rPr lang="en-GB" altLang="cs-CZ" dirty="0"/>
              <a:t>(NIST P-256) keys</a:t>
            </a:r>
          </a:p>
          <a:p>
            <a:pPr lvl="1"/>
            <a:r>
              <a:rPr lang="en-US" altLang="cs-CZ" dirty="0"/>
              <a:t>Store resulting keys (format on next slides)</a:t>
            </a:r>
          </a:p>
          <a:p>
            <a:r>
              <a:rPr lang="en-US" altLang="cs-CZ" dirty="0"/>
              <a:t>Plot graphs using generated keys</a:t>
            </a:r>
          </a:p>
          <a:p>
            <a:pPr lvl="1"/>
            <a:r>
              <a:rPr lang="en-US" altLang="cs-CZ" dirty="0"/>
              <a:t>histogram of MSBs and LSB, timing histogram </a:t>
            </a:r>
          </a:p>
          <a:p>
            <a:endParaRPr lang="en-GB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A5C0B1-618B-4F44-A827-98B4E68A1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3054775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44776-9788-41D4-AF46-8DA8BAFD3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8714270C-5FC6-4754-9031-A5F705C3CA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4" y="114333"/>
            <a:ext cx="4005024" cy="3003768"/>
          </a:xfrm>
        </p:spPr>
      </p:pic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672F5EA-C49C-498C-9F7F-5B0EBA4B6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CFC96626-DBAD-451D-8759-D06A9B0E9C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30" y="3196959"/>
            <a:ext cx="4503351" cy="3377513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551D7894-6513-4120-83EB-D2353963D5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077" y="203457"/>
            <a:ext cx="3886192" cy="2914644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02ECEA89-66F6-480B-9A79-F6500B9E8103}"/>
              </a:ext>
            </a:extLst>
          </p:cNvPr>
          <p:cNvSpPr txBox="1"/>
          <p:nvPr/>
        </p:nvSpPr>
        <p:spPr>
          <a:xfrm>
            <a:off x="1592079" y="934799"/>
            <a:ext cx="1672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Histogram of </a:t>
            </a:r>
          </a:p>
          <a:p>
            <a:r>
              <a:rPr lang="en-GB" b="1" dirty="0"/>
              <a:t>keygen times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9DEFBA4-C470-46BC-A7F0-49B559D3FE97}"/>
              </a:ext>
            </a:extLst>
          </p:cNvPr>
          <p:cNvSpPr txBox="1"/>
          <p:nvPr/>
        </p:nvSpPr>
        <p:spPr>
          <a:xfrm>
            <a:off x="5868144" y="644739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Keygen time for </a:t>
            </a:r>
          </a:p>
          <a:p>
            <a:r>
              <a:rPr lang="en-GB" b="1" dirty="0"/>
              <a:t>generated keys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158F1DDD-5F18-4790-B675-D16DE7097DA6}"/>
              </a:ext>
            </a:extLst>
          </p:cNvPr>
          <p:cNvSpPr txBox="1"/>
          <p:nvPr/>
        </p:nvSpPr>
        <p:spPr>
          <a:xfrm>
            <a:off x="935235" y="3822694"/>
            <a:ext cx="1890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Histogram of </a:t>
            </a:r>
          </a:p>
          <a:p>
            <a:r>
              <a:rPr lang="en-GB" b="1" dirty="0"/>
              <a:t>MSB of prime P</a:t>
            </a:r>
          </a:p>
        </p:txBody>
      </p:sp>
      <p:pic>
        <p:nvPicPr>
          <p:cNvPr id="21" name="Obrázek 20">
            <a:extLst>
              <a:ext uri="{FF2B5EF4-FFF2-40B4-BE49-F238E27FC236}">
                <a16:creationId xmlns:a16="http://schemas.microsoft.com/office/drawing/2014/main" id="{7132F0B5-1D61-4F56-9F48-DDDBF39A12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027743"/>
            <a:ext cx="4665903" cy="2364544"/>
          </a:xfrm>
          <a:prstGeom prst="rect">
            <a:avLst/>
          </a:prstGeom>
        </p:spPr>
      </p:pic>
      <p:sp>
        <p:nvSpPr>
          <p:cNvPr id="22" name="TextovéPole 21">
            <a:extLst>
              <a:ext uri="{FF2B5EF4-FFF2-40B4-BE49-F238E27FC236}">
                <a16:creationId xmlns:a16="http://schemas.microsoft.com/office/drawing/2014/main" id="{CD8BC0F5-25AA-4416-8CFC-607FAAAF8305}"/>
              </a:ext>
            </a:extLst>
          </p:cNvPr>
          <p:cNvSpPr txBox="1"/>
          <p:nvPr/>
        </p:nvSpPr>
        <p:spPr>
          <a:xfrm>
            <a:off x="4280077" y="3381412"/>
            <a:ext cx="3480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Heatmap of private keys MSB </a:t>
            </a:r>
          </a:p>
          <a:p>
            <a:r>
              <a:rPr lang="en-GB" b="1" dirty="0"/>
              <a:t>to keygen time</a:t>
            </a:r>
          </a:p>
        </p:txBody>
      </p:sp>
    </p:spTree>
    <p:extLst>
      <p:ext uri="{BB962C8B-B14F-4D97-AF65-F5344CB8AC3E}">
        <p14:creationId xmlns:p14="http://schemas.microsoft.com/office/powerpoint/2010/main" val="1813877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4E1B4-FAAD-4506-83FA-CC5C250AF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RSA key format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1BE42E-BF13-408E-9498-E696CC743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CSV Format, hexadecimal coding</a:t>
            </a:r>
          </a:p>
          <a:p>
            <a:r>
              <a:rPr lang="en-GB" b="1" dirty="0"/>
              <a:t>id;n;e;p;q;d;t1;</a:t>
            </a:r>
          </a:p>
          <a:p>
            <a:r>
              <a:rPr lang="en-GB" dirty="0"/>
              <a:t>id – simple counter: 1, 2 …. </a:t>
            </a:r>
          </a:p>
          <a:p>
            <a:r>
              <a:rPr lang="en-GB" dirty="0"/>
              <a:t>n – modulus</a:t>
            </a:r>
          </a:p>
          <a:p>
            <a:r>
              <a:rPr lang="en-GB" dirty="0"/>
              <a:t>e – public exponent</a:t>
            </a:r>
          </a:p>
          <a:p>
            <a:r>
              <a:rPr lang="en-GB" dirty="0"/>
              <a:t>p – first prime</a:t>
            </a:r>
          </a:p>
          <a:p>
            <a:r>
              <a:rPr lang="en-GB" dirty="0"/>
              <a:t>q – second prime</a:t>
            </a:r>
          </a:p>
          <a:p>
            <a:r>
              <a:rPr lang="en-GB" dirty="0"/>
              <a:t>d – private exponent</a:t>
            </a:r>
          </a:p>
          <a:p>
            <a:r>
              <a:rPr lang="en-GB" dirty="0"/>
              <a:t>t1 – time to generate key (ns)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1CDE032-248C-42FA-BDDB-295AFF685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PV204 -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147619207"/>
      </p:ext>
    </p:extLst>
  </p:cSld>
  <p:clrMapOvr>
    <a:masterClrMapping/>
  </p:clrMapOvr>
</p:sld>
</file>

<file path=ppt/theme/theme1.xml><?xml version="1.0" encoding="utf-8"?>
<a:theme xmlns:a="http://schemas.openxmlformats.org/drawingml/2006/main" name="CRCS_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CRCS_prezentace</Template>
  <TotalTime>14074</TotalTime>
  <Words>841</Words>
  <Application>Microsoft Office PowerPoint</Application>
  <PresentationFormat>Předvádění na obrazovce (4:3)</PresentationFormat>
  <Paragraphs>129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 Unicode MS</vt:lpstr>
      <vt:lpstr>Arial</vt:lpstr>
      <vt:lpstr>Calibri</vt:lpstr>
      <vt:lpstr>CRCS_prezentace</vt:lpstr>
      <vt:lpstr>PV204 Security technologies</vt:lpstr>
      <vt:lpstr>Project idea</vt:lpstr>
      <vt:lpstr>Teams</vt:lpstr>
      <vt:lpstr>Basic hints on successful team work</vt:lpstr>
      <vt:lpstr>Projects – timeline (details on next slides)</vt:lpstr>
      <vt:lpstr>Project: Key collection</vt:lpstr>
      <vt:lpstr>Collect 1 million RSA and ECC keys</vt:lpstr>
      <vt:lpstr>Prezentace aplikace PowerPoint</vt:lpstr>
      <vt:lpstr>RSA key format</vt:lpstr>
      <vt:lpstr>ECC key format</vt:lpstr>
      <vt:lpstr>Libraries available for selection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 your input</dc:title>
  <dc:creator>Jmeno uzivatele</dc:creator>
  <cp:lastModifiedBy>Petr Svenda</cp:lastModifiedBy>
  <cp:revision>759</cp:revision>
  <cp:lastPrinted>2012-09-10T13:56:59Z</cp:lastPrinted>
  <dcterms:created xsi:type="dcterms:W3CDTF">2013-07-10T05:02:28Z</dcterms:created>
  <dcterms:modified xsi:type="dcterms:W3CDTF">2019-03-03T18:56:20Z</dcterms:modified>
</cp:coreProperties>
</file>