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61" r:id="rId2"/>
    <p:sldId id="1337" r:id="rId3"/>
    <p:sldId id="929" r:id="rId4"/>
    <p:sldId id="927" r:id="rId5"/>
    <p:sldId id="1329" r:id="rId6"/>
    <p:sldId id="1339" r:id="rId7"/>
    <p:sldId id="668" r:id="rId8"/>
    <p:sldId id="932" r:id="rId9"/>
    <p:sldId id="933" r:id="rId10"/>
    <p:sldId id="966" r:id="rId11"/>
    <p:sldId id="1328" r:id="rId12"/>
    <p:sldId id="1334" r:id="rId13"/>
    <p:sldId id="1330" r:id="rId14"/>
    <p:sldId id="967" r:id="rId15"/>
    <p:sldId id="1002" r:id="rId16"/>
    <p:sldId id="1338" r:id="rId17"/>
    <p:sldId id="1335" r:id="rId18"/>
    <p:sldId id="1332" r:id="rId19"/>
    <p:sldId id="862" r:id="rId20"/>
    <p:sldId id="863" r:id="rId21"/>
    <p:sldId id="864" r:id="rId22"/>
    <p:sldId id="865" r:id="rId23"/>
    <p:sldId id="977" r:id="rId24"/>
    <p:sldId id="1331" r:id="rId25"/>
    <p:sldId id="939" r:id="rId26"/>
    <p:sldId id="940" r:id="rId27"/>
    <p:sldId id="941" r:id="rId28"/>
    <p:sldId id="942" r:id="rId29"/>
    <p:sldId id="953" r:id="rId30"/>
    <p:sldId id="954" r:id="rId31"/>
    <p:sldId id="955" r:id="rId32"/>
    <p:sldId id="956" r:id="rId33"/>
    <p:sldId id="957" r:id="rId34"/>
    <p:sldId id="958" r:id="rId35"/>
    <p:sldId id="959" r:id="rId36"/>
    <p:sldId id="960" r:id="rId37"/>
    <p:sldId id="961" r:id="rId38"/>
    <p:sldId id="962" r:id="rId39"/>
    <p:sldId id="963" r:id="rId40"/>
    <p:sldId id="964" r:id="rId41"/>
    <p:sldId id="1333" r:id="rId42"/>
    <p:sldId id="670" r:id="rId43"/>
    <p:sldId id="973" r:id="rId44"/>
    <p:sldId id="681" r:id="rId45"/>
    <p:sldId id="697" r:id="rId46"/>
    <p:sldId id="857" r:id="rId47"/>
    <p:sldId id="859" r:id="rId48"/>
    <p:sldId id="1003" r:id="rId49"/>
    <p:sldId id="934" r:id="rId50"/>
    <p:sldId id="935" r:id="rId51"/>
    <p:sldId id="972" r:id="rId52"/>
    <p:sldId id="1336" r:id="rId53"/>
    <p:sldId id="993" r:id="rId54"/>
    <p:sldId id="994" r:id="rId55"/>
    <p:sldId id="995" r:id="rId56"/>
    <p:sldId id="996" r:id="rId57"/>
    <p:sldId id="997" r:id="rId58"/>
    <p:sldId id="998" r:id="rId59"/>
    <p:sldId id="999" r:id="rId60"/>
    <p:sldId id="1000" r:id="rId61"/>
    <p:sldId id="1240" r:id="rId62"/>
    <p:sldId id="1007" r:id="rId63"/>
    <p:sldId id="1340" r:id="rId64"/>
    <p:sldId id="858" r:id="rId65"/>
    <p:sldId id="1327" r:id="rId66"/>
    <p:sldId id="928" r:id="rId67"/>
    <p:sldId id="945" r:id="rId68"/>
    <p:sldId id="943" r:id="rId69"/>
    <p:sldId id="944" r:id="rId70"/>
    <p:sldId id="946" r:id="rId71"/>
    <p:sldId id="947" r:id="rId72"/>
    <p:sldId id="948" r:id="rId73"/>
    <p:sldId id="949" r:id="rId74"/>
    <p:sldId id="950" r:id="rId75"/>
    <p:sldId id="951" r:id="rId76"/>
    <p:sldId id="952" r:id="rId77"/>
    <p:sldId id="968" r:id="rId78"/>
    <p:sldId id="969" r:id="rId79"/>
    <p:sldId id="970" r:id="rId80"/>
    <p:sldId id="971" r:id="rId81"/>
  </p:sldIdLst>
  <p:sldSz cx="12192000" cy="6858000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46DAB3"/>
    <a:srgbClr val="CD4EF0"/>
    <a:srgbClr val="1E1D1B"/>
    <a:srgbClr val="7D2E9C"/>
    <a:srgbClr val="1E44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28" autoAdjust="0"/>
    <p:restoredTop sz="87112" autoAdjust="0"/>
  </p:normalViewPr>
  <p:slideViewPr>
    <p:cSldViewPr>
      <p:cViewPr varScale="1">
        <p:scale>
          <a:sx n="100" d="100"/>
          <a:sy n="100" d="100"/>
        </p:scale>
        <p:origin x="72" y="72"/>
      </p:cViewPr>
      <p:guideLst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-21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>
              <a:defRPr sz="13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>
              <a:defRPr sz="1300" smtClean="0"/>
            </a:lvl1pPr>
          </a:lstStyle>
          <a:p>
            <a:pPr>
              <a:defRPr/>
            </a:pPr>
            <a:fld id="{281D9DC7-60FB-481D-B360-7AA869485673}" type="datetimeFigureOut">
              <a:rPr lang="cs-CZ"/>
              <a:pPr>
                <a:defRPr/>
              </a:pPr>
              <a:t>19.02.2019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45479"/>
            <a:ext cx="3077137" cy="487488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>
              <a:defRPr sz="1300" smtClean="0"/>
            </a:lvl1pPr>
          </a:lstStyle>
          <a:p>
            <a:pPr>
              <a:defRPr/>
            </a:pPr>
            <a:fld id="{E587F38C-DA6E-45CD-A1EC-8060F697074C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2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>
              <a:defRPr sz="1300"/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9218832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1813"/>
          </a:xfrm>
          <a:prstGeom prst="rect">
            <a:avLst/>
          </a:prstGeom>
        </p:spPr>
        <p:txBody>
          <a:bodyPr vert="horz" lIns="95500" tIns="47750" rIns="95500" bIns="4775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88430E7B-8391-4B76-9996-05F39D470192}" type="datetimeFigureOut">
              <a:rPr lang="cs-CZ"/>
              <a:pPr>
                <a:defRPr/>
              </a:pPr>
              <a:t>19.02.2019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0" tIns="47750" rIns="95500" bIns="4775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600" y="4861400"/>
            <a:ext cx="5680103" cy="4606317"/>
          </a:xfrm>
          <a:prstGeom prst="rect">
            <a:avLst/>
          </a:prstGeom>
        </p:spPr>
        <p:txBody>
          <a:bodyPr vert="horz" lIns="95500" tIns="47750" rIns="95500" bIns="47750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1155"/>
            <a:ext cx="3077137" cy="511812"/>
          </a:xfrm>
          <a:prstGeom prst="rect">
            <a:avLst/>
          </a:prstGeom>
        </p:spPr>
        <p:txBody>
          <a:bodyPr vert="horz" lIns="95500" tIns="47750" rIns="95500" bIns="4775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84370BB-E9F5-43C3-BA0C-E22917C2281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618325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253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1609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704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4650DC-1BFA-4A18-BB9A-5BD8704F0088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7381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5385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záhlaví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4370BB-E9F5-43C3-BA0C-E22917C22812}" type="slidenum">
              <a:rPr lang="cs-CZ" smtClean="0"/>
              <a:pPr>
                <a:defRPr/>
              </a:pPr>
              <a:t>52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8087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0"/>
            <a:ext cx="9192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r="63274"/>
          <a:stretch/>
        </p:blipFill>
        <p:spPr bwMode="auto">
          <a:xfrm>
            <a:off x="0" y="0"/>
            <a:ext cx="3375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P:\CRCS\2012_0178_Redesign_loga_a_JVS\PPT_prezentace\sablona\pracovni\titulka.jpg"/>
          <p:cNvPicPr>
            <a:picLocks noChangeAspect="1" noChangeArrowheads="1"/>
          </p:cNvPicPr>
          <p:nvPr userDrawn="1"/>
        </p:nvPicPr>
        <p:blipFill rotWithShape="1">
          <a:blip r:embed="rId2" cstate="print"/>
          <a:srcRect l="35942" r="28807"/>
          <a:stretch/>
        </p:blipFill>
        <p:spPr bwMode="auto">
          <a:xfrm>
            <a:off x="3375992" y="0"/>
            <a:ext cx="32403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72001" y="476672"/>
            <a:ext cx="7671900" cy="1872208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72000" y="3284984"/>
            <a:ext cx="7632245" cy="108012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 b="1">
                <a:solidFill>
                  <a:srgbClr val="1E44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7" name="Zástupný symbol pro text 2"/>
          <p:cNvSpPr>
            <a:spLocks noGrp="1"/>
          </p:cNvSpPr>
          <p:nvPr>
            <p:ph type="body" idx="10"/>
          </p:nvPr>
        </p:nvSpPr>
        <p:spPr>
          <a:xfrm>
            <a:off x="672000" y="5254005"/>
            <a:ext cx="7632245" cy="864096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rgbClr val="1E448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2700"/>
            </a:lvl1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63D1-75E5-4E6C-8902-FDAF1BBD20D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7104789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lze upravit styl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SzPct val="100000"/>
              <a:buFont typeface="Arial" pitchFamily="34" charset="0"/>
              <a:buChar char="•"/>
              <a:defRPr sz="2700"/>
            </a:lvl1pPr>
            <a:lvl2pPr marL="628650" indent="-266700">
              <a:buClrTx/>
              <a:buSzPct val="100000"/>
              <a:buFont typeface="Arial" pitchFamily="34" charset="0"/>
              <a:buChar char="–"/>
              <a:defRPr sz="2300"/>
            </a:lvl2pPr>
            <a:lvl3pPr>
              <a:buClrTx/>
              <a:buSzPct val="100000"/>
              <a:defRPr sz="2300"/>
            </a:lvl3pPr>
            <a:lvl4pPr marL="1343025" indent="-266700">
              <a:defRPr sz="2300"/>
            </a:lvl4pPr>
            <a:lvl5pPr marL="1704975" indent="-266700">
              <a:buFont typeface="Arial" pitchFamily="34" charset="0"/>
              <a:buChar char="•"/>
              <a:defRPr sz="2300"/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5A545-624B-40D2-AFF6-9618F12C24F0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646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6369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85801-738D-4AFC-9D72-B567D521F73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5376597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72000" y="1844825"/>
            <a:ext cx="5274997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844825"/>
            <a:ext cx="5384800" cy="4281339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B1D15-C9BD-4600-93F2-E833C6F24BAE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91819" y="1916833"/>
            <a:ext cx="5386917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91819" y="2556594"/>
            <a:ext cx="5386917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75586" y="1916833"/>
            <a:ext cx="5389033" cy="595953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75586" y="2556594"/>
            <a:ext cx="5389033" cy="368071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E8C9-9747-458D-9BD5-A050EA3B953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012ED-8BBC-429C-91D7-E341A804C14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F72F7E-A92E-4996-87A8-9530E00B3D3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764705"/>
            <a:ext cx="4011084" cy="984577"/>
          </a:xfrm>
        </p:spPr>
        <p:txBody>
          <a:bodyPr anchor="t"/>
          <a:lstStyle>
            <a:lvl1pPr algn="l">
              <a:defRPr sz="32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764705"/>
            <a:ext cx="6815667" cy="5400601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300"/>
            </a:lvl3pPr>
            <a:lvl4pPr>
              <a:defRPr sz="2300"/>
            </a:lvl4pPr>
            <a:lvl5pPr>
              <a:defRPr sz="23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916832"/>
            <a:ext cx="4011084" cy="424847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719744-537E-4F65-89DC-21C1FC7A8C7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1052736"/>
            <a:ext cx="7315200" cy="3674839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52DF-66C9-4F47-86CF-D7E7AA0B1F1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3860800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859508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P:\CRCS\2012_0178_Redesign_loga_a_JVS\PPT_prezentace\sablona\pracovni\normalni.jpg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0344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70984" y="908720"/>
            <a:ext cx="109728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70984" y="1871664"/>
            <a:ext cx="10972800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70985" y="6573838"/>
            <a:ext cx="529167" cy="284162"/>
          </a:xfrm>
          <a:prstGeom prst="rect">
            <a:avLst/>
          </a:prstGeom>
        </p:spPr>
        <p:txBody>
          <a:bodyPr lIns="0" tIns="0" rIns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500" b="1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7EC21CA0-2CA7-47F4-B597-FCA32B78883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9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99456" y="6572250"/>
            <a:ext cx="6251996" cy="28575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2" name="TextovéPole 1"/>
          <p:cNvSpPr txBox="1"/>
          <p:nvPr userDrawn="1"/>
        </p:nvSpPr>
        <p:spPr>
          <a:xfrm>
            <a:off x="7608168" y="6525344"/>
            <a:ext cx="4583832" cy="369332"/>
          </a:xfrm>
          <a:prstGeom prst="rect">
            <a:avLst/>
          </a:prstGeom>
          <a:solidFill>
            <a:srgbClr val="1E1D1B"/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www.crcs.cz/rsa  @</a:t>
            </a:r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</a:rPr>
              <a:t>CRoCS_MUNI</a:t>
            </a:r>
            <a:endParaRPr lang="en-GB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Obdélník 2"/>
          <p:cNvSpPr/>
          <p:nvPr userDrawn="1"/>
        </p:nvSpPr>
        <p:spPr>
          <a:xfrm>
            <a:off x="6600056" y="6138169"/>
            <a:ext cx="5760640" cy="431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rgbClr val="1E44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E448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E4485"/>
        </a:buClr>
        <a:buSzPct val="100000"/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spcBef>
          <a:spcPct val="20000"/>
        </a:spcBef>
        <a:spcAft>
          <a:spcPct val="0"/>
        </a:spcAft>
        <a:buSzPct val="100000"/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0" indent="-276225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2667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704975" indent="-2667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haveibeenpwned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haveibeenpwned.com/Passwords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wg/scrypt/blob/master/src/main/java/com/lambdaworks/crypto/SCrypt.java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4.png"/><Relationship Id="rId5" Type="http://schemas.openxmlformats.org/officeDocument/2006/relationships/image" Target="../media/image19.png"/><Relationship Id="rId10" Type="http://schemas.microsoft.com/office/2007/relationships/hdphoto" Target="../media/hdphoto1.wdp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2.wdp"/><Relationship Id="rId9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microsoft.com/office/2007/relationships/hdphoto" Target="../media/hdphoto2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5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8.png"/><Relationship Id="rId9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1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4" Type="http://schemas.openxmlformats.org/officeDocument/2006/relationships/image" Target="../media/image27.png"/><Relationship Id="rId9" Type="http://schemas.openxmlformats.org/officeDocument/2006/relationships/image" Target="../media/image3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40.png"/><Relationship Id="rId5" Type="http://schemas.openxmlformats.org/officeDocument/2006/relationships/image" Target="../media/image30.png"/><Relationship Id="rId10" Type="http://schemas.openxmlformats.org/officeDocument/2006/relationships/image" Target="../media/image39.png"/><Relationship Id="rId4" Type="http://schemas.microsoft.com/office/2007/relationships/hdphoto" Target="../media/hdphoto2.wdp"/><Relationship Id="rId9" Type="http://schemas.openxmlformats.org/officeDocument/2006/relationships/image" Target="../media/image3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cryptographyengineering.com/2016/08/13/is-apples-cloud-key-vault-crypto/" TargetMode="External"/><Relationship Id="rId2" Type="http://schemas.openxmlformats.org/officeDocument/2006/relationships/hyperlink" Target="https://www.apple.com/business/docs/iOS_Security_Guid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OTP" TargetMode="Externa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tools.ietf.org/html/rfc6287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.cam.ac.uk/techreports/UCAM-CL-TR-817.pdf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thub.com/conorpp/u2f-zero" TargetMode="External"/><Relationship Id="rId5" Type="http://schemas.openxmlformats.org/officeDocument/2006/relationships/hyperlink" Target="https://npmccallum.gitlab.io/post/u2f-protocol-overview/" TargetMode="External"/><Relationship Id="rId4" Type="http://schemas.openxmlformats.org/officeDocument/2006/relationships/hyperlink" Target="https://www.wired.com/story/chrome-yubikey-phishing-webusb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webauthn/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71.png"/><Relationship Id="rId7" Type="http://schemas.openxmlformats.org/officeDocument/2006/relationships/image" Target="../media/image1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27.png"/><Relationship Id="rId9" Type="http://schemas.openxmlformats.org/officeDocument/2006/relationships/image" Target="../media/image3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5.png"/><Relationship Id="rId7" Type="http://schemas.openxmlformats.org/officeDocument/2006/relationships/image" Target="../media/image8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38.jpeg"/><Relationship Id="rId9" Type="http://schemas.openxmlformats.org/officeDocument/2006/relationships/image" Target="../media/image9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amiable_indian/insecure-implementation-of-security-best-practices-of-hashing-captchas-and-caching-presentation" TargetMode="Externa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s://security.web.cern.ch/security/recommendations/en/password_alternatives.s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/>
              <a:t>PV204 Security technologies</a:t>
            </a:r>
            <a:endParaRPr lang="cs-CZ" dirty="0"/>
          </a:p>
        </p:txBody>
      </p:sp>
      <p:sp>
        <p:nvSpPr>
          <p:cNvPr id="3075" name="Podnadpis 2"/>
          <p:cNvSpPr>
            <a:spLocks noGrp="1"/>
          </p:cNvSpPr>
          <p:nvPr>
            <p:ph type="subTitle" idx="1"/>
          </p:nvPr>
        </p:nvSpPr>
        <p:spPr>
          <a:xfrm>
            <a:off x="479376" y="3284984"/>
            <a:ext cx="7632245" cy="1080120"/>
          </a:xfrm>
        </p:spPr>
        <p:txBody>
          <a:bodyPr/>
          <a:lstStyle/>
          <a:p>
            <a:r>
              <a:rPr lang="en-US" dirty="0"/>
              <a:t>Authentication: passwords, OTP, FIDO U2F</a:t>
            </a:r>
            <a:endParaRPr lang="en-GB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54E0BA9-1A03-4880-95FF-7A92EF8C34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808" y="5098923"/>
            <a:ext cx="479636" cy="47963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1BC704C-8ECB-41D7-B24B-74A9FEE9E0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69" y="5167863"/>
            <a:ext cx="341759" cy="341759"/>
          </a:xfrm>
          <a:prstGeom prst="rect">
            <a:avLst/>
          </a:prstGeom>
        </p:spPr>
      </p:pic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615BA8DC-1FE4-43F0-B44E-83F30312B1C1}"/>
              </a:ext>
            </a:extLst>
          </p:cNvPr>
          <p:cNvSpPr txBox="1">
            <a:spLocks/>
          </p:cNvSpPr>
          <p:nvPr/>
        </p:nvSpPr>
        <p:spPr bwMode="auto">
          <a:xfrm>
            <a:off x="327534" y="5661620"/>
            <a:ext cx="8560184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E4485"/>
              </a:buClr>
              <a:buSzPct val="100000"/>
              <a:buFont typeface="Arial" charset="0"/>
              <a:buNone/>
              <a:defRPr sz="1800" b="0" kern="1200">
                <a:solidFill>
                  <a:srgbClr val="1E4485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P</a:t>
            </a:r>
            <a:r>
              <a:rPr lang="en-US" b="1" dirty="0" err="1"/>
              <a:t>etr</a:t>
            </a:r>
            <a:r>
              <a:rPr lang="en-US" b="1" dirty="0"/>
              <a:t> </a:t>
            </a:r>
            <a:r>
              <a:rPr lang="cs-CZ" b="1" dirty="0" err="1"/>
              <a:t>Švenda</a:t>
            </a:r>
            <a:r>
              <a:rPr lang="cs-CZ" b="1" dirty="0"/>
              <a:t> </a:t>
            </a:r>
            <a:r>
              <a:rPr lang="en-GB" i="1" dirty="0"/>
              <a:t> </a:t>
            </a:r>
            <a:r>
              <a:rPr lang="cs-CZ" i="1" dirty="0"/>
              <a:t>       </a:t>
            </a:r>
            <a:r>
              <a:rPr lang="cs-CZ" b="1" i="1" dirty="0"/>
              <a:t>svenda@fi.muni.cz</a:t>
            </a:r>
            <a:r>
              <a:rPr lang="en-GB" b="1" i="1" dirty="0"/>
              <a:t>        @</a:t>
            </a:r>
            <a:r>
              <a:rPr lang="en-GB" b="1" i="1" dirty="0" err="1"/>
              <a:t>rngsec</a:t>
            </a:r>
            <a:r>
              <a:rPr lang="cs-CZ" b="1" dirty="0"/>
              <a:t> </a:t>
            </a:r>
            <a:endParaRPr lang="en-GB" b="1" dirty="0"/>
          </a:p>
          <a:p>
            <a:r>
              <a:rPr lang="en-GB" dirty="0"/>
              <a:t>Centre for Research on Cryptography and Security, </a:t>
            </a:r>
            <a:r>
              <a:rPr lang="en-US" dirty="0"/>
              <a:t>Masaryk University</a:t>
            </a:r>
          </a:p>
          <a:p>
            <a:endParaRPr lang="en-GB" dirty="0"/>
          </a:p>
          <a:p>
            <a:r>
              <a:rPr lang="cs-CZ" dirty="0"/>
              <a:t>	</a:t>
            </a:r>
            <a:endParaRPr lang="en-GB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the passwords can be compromised?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Client side (malware on user computer)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Database storage</a:t>
            </a:r>
          </a:p>
          <a:p>
            <a:pPr lvl="1"/>
            <a:r>
              <a:rPr lang="en-US" dirty="0" err="1"/>
              <a:t>Cleartext</a:t>
            </a:r>
            <a:r>
              <a:rPr lang="en-US" dirty="0"/>
              <a:t> storage</a:t>
            </a:r>
          </a:p>
          <a:p>
            <a:pPr lvl="1"/>
            <a:r>
              <a:rPr lang="en-US" dirty="0"/>
              <a:t>Backup data (“tapes”)</a:t>
            </a:r>
          </a:p>
          <a:p>
            <a:pPr lvl="1"/>
            <a:r>
              <a:rPr lang="en-US" dirty="0"/>
              <a:t>Server compromise, misconfiguration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Host machine (memory, history, cache)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Network transmission (network sniffer, proxy logs)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Hardcoded secrets (inside app binary)</a:t>
            </a:r>
          </a:p>
          <a:p>
            <a:r>
              <a:rPr lang="en-US" dirty="0"/>
              <a:t>Difficult to </a:t>
            </a:r>
            <a:r>
              <a:rPr lang="en-US" dirty="0">
                <a:solidFill>
                  <a:srgbClr val="0070C0"/>
                </a:solidFill>
              </a:rPr>
              <a:t>detect</a:t>
            </a:r>
            <a:r>
              <a:rPr lang="en-US" dirty="0"/>
              <a:t> compromise and </a:t>
            </a:r>
            <a:r>
              <a:rPr lang="en-US" dirty="0">
                <a:solidFill>
                  <a:srgbClr val="0070C0"/>
                </a:solidFill>
              </a:rPr>
              <a:t>change</a:t>
            </a:r>
            <a:r>
              <a:rPr lang="en-US" dirty="0"/>
              <a:t> after the exposure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67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569F5A-2F10-4D23-8D75-3606EEF2A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984" y="1052736"/>
            <a:ext cx="10972800" cy="792088"/>
          </a:xfrm>
        </p:spPr>
        <p:txBody>
          <a:bodyPr/>
          <a:lstStyle/>
          <a:p>
            <a:r>
              <a:rPr lang="en-GB" dirty="0">
                <a:hlinkClick r:id="rId2"/>
              </a:rPr>
              <a:t>https://haveibeenpwned.com/</a:t>
            </a:r>
            <a:r>
              <a:rPr lang="en-GB" dirty="0"/>
              <a:t> (Troy Hunt)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58151DD8-5014-432F-9D3A-58F29A6D0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46523"/>
            <a:ext cx="4899734" cy="2930042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042BFC9-2D7B-4E42-8673-E6C08265FF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280B918-883E-47E8-A7A6-47CF8DBE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7E9CA1A-393A-4777-A775-FEC152212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20" y="2348880"/>
            <a:ext cx="7584472" cy="4248472"/>
          </a:xfrm>
          <a:prstGeom prst="rect">
            <a:avLst/>
          </a:prstGeom>
        </p:spPr>
      </p:pic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845BF451-4F0A-4972-928A-54E0FE9E1C99}"/>
              </a:ext>
            </a:extLst>
          </p:cNvPr>
          <p:cNvSpPr/>
          <p:nvPr/>
        </p:nvSpPr>
        <p:spPr>
          <a:xfrm>
            <a:off x="5303912" y="1967136"/>
            <a:ext cx="6312024" cy="11521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Collection #1: 772,904,991 accounts!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94949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1DF130-45B7-4C48-B0EC-5FAE868DA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https://haveibeenpwned.com/Passwords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18BD4FB-D0B7-486C-A594-1EDFD168A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Check how many times was given password found in leaked datasets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BEED30E-71CF-44EF-8997-5C3C3A1DB9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076601-BBEB-4046-927F-BFC1AA824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30BE95-5EAC-4E79-8B49-80F969860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0" y="2399100"/>
            <a:ext cx="6586739" cy="389772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750BF2C7-F5EC-4F5D-8B13-EDE1B8B49D4F}"/>
              </a:ext>
            </a:extLst>
          </p:cNvPr>
          <p:cNvSpPr txBox="1"/>
          <p:nvPr/>
        </p:nvSpPr>
        <p:spPr>
          <a:xfrm flipH="1">
            <a:off x="2351584" y="4653136"/>
            <a:ext cx="161046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password</a:t>
            </a:r>
          </a:p>
        </p:txBody>
      </p:sp>
    </p:spTree>
    <p:extLst>
      <p:ext uri="{BB962C8B-B14F-4D97-AF65-F5344CB8AC3E}">
        <p14:creationId xmlns:p14="http://schemas.microsoft.com/office/powerpoint/2010/main" val="2151961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B0A089-E013-4237-A04A-D0510FCBA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5F49040E-3B9E-487F-A68A-2583C9E418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903387"/>
            <a:ext cx="7200800" cy="5400601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FBAA46B-5DFF-4DA8-96FF-5214843E34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9B65B36-FC7C-4AFC-8C97-E4B0DD695A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4A12DE4-F573-4629-A336-A6C9D1E32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204864"/>
            <a:ext cx="5418940" cy="3384961"/>
          </a:xfrm>
          <a:prstGeom prst="rect">
            <a:avLst/>
          </a:prstGeom>
        </p:spPr>
      </p:pic>
      <p:sp>
        <p:nvSpPr>
          <p:cNvPr id="10" name="Obdélník: se zakulacenými rohy 9">
            <a:extLst>
              <a:ext uri="{FF2B5EF4-FFF2-40B4-BE49-F238E27FC236}">
                <a16:creationId xmlns:a16="http://schemas.microsoft.com/office/drawing/2014/main" id="{72909CE9-F865-4DEE-A4D2-BD10FB0127A0}"/>
              </a:ext>
            </a:extLst>
          </p:cNvPr>
          <p:cNvSpPr/>
          <p:nvPr/>
        </p:nvSpPr>
        <p:spPr>
          <a:xfrm>
            <a:off x="9318367" y="5334546"/>
            <a:ext cx="2682289" cy="864096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dirty="0"/>
              <a:t>Joe; insecure </a:t>
            </a:r>
          </a:p>
        </p:txBody>
      </p:sp>
      <p:sp>
        <p:nvSpPr>
          <p:cNvPr id="11" name="Obdélník: se zakulacenými rohy 10">
            <a:extLst>
              <a:ext uri="{FF2B5EF4-FFF2-40B4-BE49-F238E27FC236}">
                <a16:creationId xmlns:a16="http://schemas.microsoft.com/office/drawing/2014/main" id="{38A6D123-5F7A-4B40-956F-42B26BD4695C}"/>
              </a:ext>
            </a:extLst>
          </p:cNvPr>
          <p:cNvSpPr/>
          <p:nvPr/>
        </p:nvSpPr>
        <p:spPr>
          <a:xfrm>
            <a:off x="6168008" y="4797152"/>
            <a:ext cx="5688632" cy="432048"/>
          </a:xfrm>
          <a:prstGeom prst="roundRect">
            <a:avLst/>
          </a:prstGeom>
          <a:noFill/>
          <a:ln w="50800"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5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(Hashed-)Password cracking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Scenario: dump of database with password hashes, find original password</a:t>
            </a:r>
            <a:endParaRPr lang="en-GB" sz="2000" dirty="0"/>
          </a:p>
          <a:p>
            <a:r>
              <a:rPr lang="cs-CZ" sz="2400" dirty="0" err="1"/>
              <a:t>Password</a:t>
            </a:r>
            <a:r>
              <a:rPr lang="cs-CZ" sz="2400" dirty="0"/>
              <a:t> cracking </a:t>
            </a:r>
            <a:r>
              <a:rPr lang="en-GB" sz="2400" dirty="0"/>
              <a:t>attacks</a:t>
            </a:r>
            <a:endParaRPr lang="en-US" sz="2400" dirty="0"/>
          </a:p>
          <a:p>
            <a:pPr lvl="1"/>
            <a:r>
              <a:rPr lang="cs-CZ" sz="2000" dirty="0" err="1"/>
              <a:t>Brute</a:t>
            </a:r>
            <a:r>
              <a:rPr lang="en-GB" sz="2000" dirty="0"/>
              <a:t>-</a:t>
            </a:r>
            <a:r>
              <a:rPr lang="cs-CZ" sz="2000" dirty="0" err="1"/>
              <a:t>force</a:t>
            </a:r>
            <a:r>
              <a:rPr lang="en-GB" sz="2000" dirty="0"/>
              <a:t> attack (up to 8 characters)</a:t>
            </a:r>
          </a:p>
          <a:p>
            <a:pPr lvl="1"/>
            <a:r>
              <a:rPr lang="en-GB" sz="2000" dirty="0"/>
              <a:t>Dictionary attack (inputs with higher probability tried first)</a:t>
            </a:r>
          </a:p>
          <a:p>
            <a:pPr lvl="1"/>
            <a:r>
              <a:rPr lang="en-GB" sz="2000" dirty="0"/>
              <a:t>Patterns: Dictionary + brute-force (Password[0-9]*)</a:t>
            </a:r>
            <a:endParaRPr lang="en-US" sz="2000" dirty="0"/>
          </a:p>
          <a:p>
            <a:pPr lvl="1"/>
            <a:r>
              <a:rPr lang="en-US" sz="2000" dirty="0"/>
              <a:t>R</a:t>
            </a:r>
            <a:r>
              <a:rPr lang="cs-CZ" sz="2000" dirty="0" err="1"/>
              <a:t>ainbow</a:t>
            </a:r>
            <a:r>
              <a:rPr lang="cs-CZ" sz="2000" dirty="0"/>
              <a:t> </a:t>
            </a:r>
            <a:r>
              <a:rPr lang="cs-CZ" sz="2000" dirty="0" err="1"/>
              <a:t>tables</a:t>
            </a:r>
            <a:r>
              <a:rPr lang="en-GB" sz="2000" dirty="0"/>
              <a:t> (time-memory trade-off)</a:t>
            </a:r>
            <a:endParaRPr lang="en-US" sz="2000" dirty="0"/>
          </a:p>
          <a:p>
            <a:pPr lvl="1"/>
            <a:r>
              <a:rPr lang="en-US" sz="2000" dirty="0"/>
              <a:t>P</a:t>
            </a:r>
            <a:r>
              <a:rPr lang="cs-CZ" sz="2000" dirty="0" err="1"/>
              <a:t>arallelization</a:t>
            </a:r>
            <a:r>
              <a:rPr lang="en-GB" sz="2000" dirty="0"/>
              <a:t> (many parallel cores)</a:t>
            </a:r>
            <a:endParaRPr lang="en-US" sz="2000" dirty="0"/>
          </a:p>
          <a:p>
            <a:pPr lvl="1"/>
            <a:r>
              <a:rPr lang="en-US" sz="2000" dirty="0"/>
              <a:t>GPU/FPGA/ASIC speedup of cracking</a:t>
            </a:r>
          </a:p>
          <a:p>
            <a:r>
              <a:rPr lang="en-US" sz="2400" dirty="0"/>
              <a:t>Tools</a:t>
            </a:r>
          </a:p>
          <a:p>
            <a:pPr lvl="1"/>
            <a:r>
              <a:rPr lang="en-US" sz="2000" dirty="0"/>
              <a:t>Generic: John the Ripper, Brutus, </a:t>
            </a:r>
            <a:r>
              <a:rPr lang="en-US" sz="2000" dirty="0" err="1"/>
              <a:t>RainbowCrack</a:t>
            </a:r>
            <a:r>
              <a:rPr lang="en-US" sz="2000" dirty="0"/>
              <a:t>…</a:t>
            </a:r>
          </a:p>
          <a:p>
            <a:pPr lvl="1"/>
            <a:r>
              <a:rPr lang="en-US" sz="2000" dirty="0"/>
              <a:t>Targeted to application: </a:t>
            </a:r>
            <a:r>
              <a:rPr lang="en-US" sz="2000" dirty="0" err="1"/>
              <a:t>TrueCrack</a:t>
            </a:r>
            <a:r>
              <a:rPr lang="en-US" sz="2000" dirty="0"/>
              <a:t>, </a:t>
            </a:r>
            <a:r>
              <a:rPr lang="en-GB" sz="2000" dirty="0" err="1"/>
              <a:t>Aircrack</a:t>
            </a:r>
            <a:r>
              <a:rPr lang="en-GB" sz="2000" dirty="0"/>
              <a:t>-NG…</a:t>
            </a:r>
            <a:endParaRPr lang="en-US" sz="20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pic>
        <p:nvPicPr>
          <p:cNvPr id="6" name="Picture 3" descr="D:\Documents\Obrázky\is2\johntheripper1_10_design.png">
            <a:extLst>
              <a:ext uri="{FF2B5EF4-FFF2-40B4-BE49-F238E27FC236}">
                <a16:creationId xmlns:a16="http://schemas.microsoft.com/office/drawing/2014/main" id="{061C0A51-B47E-4DF0-B398-A1BB01646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4911555"/>
            <a:ext cx="1170633" cy="106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94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Passwords reality (from many breaches + </a:t>
            </a:r>
            <a:r>
              <a:rPr lang="en-US" dirty="0" err="1"/>
              <a:t>pwd</a:t>
            </a:r>
            <a:r>
              <a:rPr lang="en-US" dirty="0"/>
              <a:t> cracking)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cs-CZ" dirty="0"/>
              <a:t>User has usually weak password </a:t>
            </a:r>
          </a:p>
          <a:p>
            <a:pPr lvl="1"/>
            <a:r>
              <a:rPr lang="en-US" altLang="cs-CZ" dirty="0"/>
              <a:t>&gt;60% were (dictionary) brute-forced </a:t>
            </a:r>
          </a:p>
          <a:p>
            <a:r>
              <a:rPr lang="en-US" altLang="cs-CZ" dirty="0"/>
              <a:t>Server/service is frequently compromised</a:t>
            </a:r>
          </a:p>
          <a:p>
            <a:pPr lvl="1"/>
            <a:r>
              <a:rPr lang="en-US" altLang="cs-CZ" dirty="0"/>
              <a:t>Server-side compromises are now very frequent</a:t>
            </a:r>
          </a:p>
          <a:p>
            <a:r>
              <a:rPr lang="en-US" altLang="cs-CZ" dirty="0"/>
              <a:t>Users do not use unique passwords</a:t>
            </a:r>
          </a:p>
          <a:p>
            <a:pPr lvl="1"/>
            <a:r>
              <a:rPr lang="en-US" altLang="cs-CZ" dirty="0"/>
              <a:t>Gawker/root.com leak:</a:t>
            </a:r>
            <a:r>
              <a:rPr lang="en-US" dirty="0"/>
              <a:t> 76% had the exact same password</a:t>
            </a:r>
            <a:endParaRPr lang="en-US" altLang="cs-CZ" dirty="0"/>
          </a:p>
          <a:p>
            <a:r>
              <a:rPr lang="en-US" altLang="cs-CZ" dirty="0"/>
              <a:t>Different authentication channels may not be independent</a:t>
            </a:r>
          </a:p>
          <a:p>
            <a:pPr lvl="1"/>
            <a:r>
              <a:rPr lang="en-US" altLang="cs-CZ" dirty="0"/>
              <a:t>Web-browsing + SMS on smart phones?</a:t>
            </a:r>
          </a:p>
          <a:p>
            <a:r>
              <a:rPr lang="en-US" altLang="cs-CZ" dirty="0"/>
              <a:t>Account recovery is often easier to guess than original password </a:t>
            </a:r>
          </a:p>
          <a:p>
            <a:endParaRPr lang="en-US" altLang="cs-CZ" dirty="0"/>
          </a:p>
          <a:p>
            <a:endParaRPr lang="en-US" altLang="cs-CZ" dirty="0"/>
          </a:p>
          <a:p>
            <a:endParaRPr lang="en-US" alt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7" name="Picture 3" descr="D:\Documents\Obrázky\is2\johntheripper1_10_design.png">
            <a:extLst>
              <a:ext uri="{FF2B5EF4-FFF2-40B4-BE49-F238E27FC236}">
                <a16:creationId xmlns:a16="http://schemas.microsoft.com/office/drawing/2014/main" id="{AA3EFC03-5AED-405D-9C5A-29A7DCC700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9" y="1700809"/>
            <a:ext cx="1170633" cy="106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Documents\Obrázky\is2\mothermaidens.png">
            <a:extLst>
              <a:ext uri="{FF2B5EF4-FFF2-40B4-BE49-F238E27FC236}">
                <a16:creationId xmlns:a16="http://schemas.microsoft.com/office/drawing/2014/main" id="{590C7804-78EE-47DB-AAD8-D184EA4FF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697" y="1693132"/>
            <a:ext cx="3312225" cy="235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56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Insecure password handling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Verify by direct match (</a:t>
            </a:r>
            <a:r>
              <a:rPr lang="en-GB" sz="2400" dirty="0" err="1"/>
              <a:t>provided_password</a:t>
            </a:r>
            <a:r>
              <a:rPr lang="en-GB" sz="2400" dirty="0"/>
              <a:t> == </a:t>
            </a:r>
            <a:r>
              <a:rPr lang="en-GB" sz="2400" dirty="0" err="1"/>
              <a:t>expected_password</a:t>
            </a:r>
            <a:r>
              <a:rPr lang="en-GB" sz="2400" dirty="0"/>
              <a:t>?)</a:t>
            </a:r>
          </a:p>
          <a:p>
            <a:pPr lvl="1"/>
            <a:r>
              <a:rPr lang="en-GB" sz="2000" dirty="0"/>
              <a:t>Attack: compromise plain passwords on server</a:t>
            </a:r>
          </a:p>
          <a:p>
            <a:r>
              <a:rPr lang="en-GB" sz="2400" dirty="0" err="1"/>
              <a:t>pwdTag</a:t>
            </a:r>
            <a:r>
              <a:rPr lang="en-GB" sz="2400" baseline="-25000" dirty="0" err="1"/>
              <a:t>i</a:t>
            </a:r>
            <a:r>
              <a:rPr lang="en-GB" sz="2400" dirty="0"/>
              <a:t> = SHA-2(“password”)</a:t>
            </a:r>
          </a:p>
          <a:p>
            <a:pPr lvl="1"/>
            <a:r>
              <a:rPr lang="en-GB" sz="2000" dirty="0"/>
              <a:t>Same passwords from multiple users =&gt; same resulting </a:t>
            </a:r>
            <a:r>
              <a:rPr lang="en-GB" sz="2000" dirty="0" err="1"/>
              <a:t>pwdTag</a:t>
            </a:r>
            <a:r>
              <a:rPr lang="en-GB" sz="2000" dirty="0"/>
              <a:t> </a:t>
            </a:r>
          </a:p>
          <a:p>
            <a:pPr lvl="1"/>
            <a:r>
              <a:rPr lang="en-GB" sz="2000" dirty="0"/>
              <a:t>Attack: Large pre-computed “rainbow” tables allow for very quick check common passwords</a:t>
            </a:r>
          </a:p>
          <a:p>
            <a:r>
              <a:rPr lang="en-GB" sz="2400" dirty="0" err="1"/>
              <a:t>pwdTag</a:t>
            </a:r>
            <a:r>
              <a:rPr lang="en-GB" sz="2400" baseline="-25000" dirty="0" err="1"/>
              <a:t>i</a:t>
            </a:r>
            <a:r>
              <a:rPr lang="en-GB" sz="2400" dirty="0"/>
              <a:t> = SHA-2(“password” | salt)</a:t>
            </a:r>
          </a:p>
          <a:p>
            <a:pPr lvl="1"/>
            <a:r>
              <a:rPr lang="en-GB" sz="2000" dirty="0"/>
              <a:t>Use of rainbow tables “prevented” by addition of random (and potentially public) </a:t>
            </a:r>
            <a:r>
              <a:rPr lang="en-GB" sz="2000" i="1" dirty="0"/>
              <a:t>salt</a:t>
            </a:r>
            <a:r>
              <a:rPr lang="en-GB" sz="2000" dirty="0"/>
              <a:t> </a:t>
            </a:r>
          </a:p>
          <a:p>
            <a:pPr lvl="1"/>
            <a:r>
              <a:rPr lang="en-GB" sz="2000" dirty="0"/>
              <a:t>Attack: dictionary-based brute-force still possible</a:t>
            </a:r>
          </a:p>
          <a:p>
            <a:r>
              <a:rPr lang="en-GB" sz="2400" dirty="0" err="1"/>
              <a:t>pwdTag</a:t>
            </a:r>
            <a:r>
              <a:rPr lang="en-GB" sz="2400" baseline="-25000" dirty="0" err="1"/>
              <a:t>i</a:t>
            </a:r>
            <a:r>
              <a:rPr lang="en-GB" sz="2400" dirty="0"/>
              <a:t> = AES(“password”, </a:t>
            </a:r>
            <a:r>
              <a:rPr lang="en-GB" sz="2400" dirty="0" err="1"/>
              <a:t>secret_key</a:t>
            </a:r>
            <a:r>
              <a:rPr lang="en-GB" sz="2400" dirty="0"/>
              <a:t>)</a:t>
            </a:r>
          </a:p>
          <a:p>
            <a:pPr lvl="1"/>
            <a:r>
              <a:rPr lang="en-GB" sz="2000" dirty="0"/>
              <a:t>Attack: If </a:t>
            </a:r>
            <a:r>
              <a:rPr lang="en-GB" sz="2000" dirty="0" err="1"/>
              <a:t>secret_key</a:t>
            </a:r>
            <a:r>
              <a:rPr lang="en-GB" sz="2000" dirty="0"/>
              <a:t> is leaked =&gt; direct decryption of all stored </a:t>
            </a:r>
            <a:r>
              <a:rPr lang="en-GB" sz="2000" dirty="0" err="1"/>
              <a:t>pwdTags</a:t>
            </a:r>
            <a:r>
              <a:rPr lang="en-GB" sz="2000" dirty="0"/>
              <a:t> =&gt; passwords</a:t>
            </a:r>
          </a:p>
          <a:p>
            <a:pPr lvl="1"/>
            <a:endParaRPr lang="en-GB" sz="20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205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8A5AF9-DE11-4E50-AE54-F59472F70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Password “hardening” ideas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D2AB4EB-EA19-4FC6-BA2A-38683F4C26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Slowdown cracking attempts (less potential passwords tried)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Have long, random and unique passwords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Have unique password for every authentication attempt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Replace passwords with something else (e.g., smartcard)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Bind response to server domain name (to prevent phishing)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81A35C1-DE5D-4599-8C12-292CEEFE9C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22792DE-CB87-410B-96D5-1C71ECA12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3283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D02E171-9E6E-4565-99D4-5D42DF95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Idea: Slowdown cracking attempts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68063A06-E2AA-4B2C-8DEE-3BA81B990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CAF8DD-2C92-4821-B8ED-721837770B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10CB26-155E-4E41-98FE-840D002AC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0939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Documents\Obrazky\pbkdf2-5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308" y="1556792"/>
            <a:ext cx="5700340" cy="2919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Derivation of secrets from passwords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PBKDF2 function, widely used</a:t>
            </a:r>
          </a:p>
          <a:p>
            <a:pPr lvl="1"/>
            <a:r>
              <a:rPr lang="en-US" dirty="0"/>
              <a:t>Password is key for HMAC		</a:t>
            </a:r>
          </a:p>
          <a:p>
            <a:pPr lvl="1"/>
            <a:r>
              <a:rPr lang="en-US" dirty="0"/>
              <a:t>Salt added</a:t>
            </a:r>
          </a:p>
          <a:p>
            <a:pPr lvl="1"/>
            <a:r>
              <a:rPr lang="en-US" dirty="0"/>
              <a:t>Many iterations to slow derivation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Problem with custom-build hardware (GPU, ASIC)</a:t>
            </a:r>
          </a:p>
          <a:p>
            <a:pPr lvl="1"/>
            <a:r>
              <a:rPr lang="en-US" dirty="0"/>
              <a:t>Repeated iterations not enough to prevent </a:t>
            </a:r>
            <a:r>
              <a:rPr lang="en-US" dirty="0" err="1"/>
              <a:t>bruteforce</a:t>
            </a:r>
            <a:endParaRPr lang="en-US" dirty="0"/>
          </a:p>
          <a:p>
            <a:pPr lvl="1"/>
            <a:r>
              <a:rPr lang="en-US" dirty="0"/>
              <a:t>(or would be too slow on standard CPU – user experience) </a:t>
            </a:r>
          </a:p>
          <a:p>
            <a:r>
              <a:rPr lang="en-US" dirty="0"/>
              <a:t>Solution: function which requires large amount of memory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164602" y="4493063"/>
            <a:ext cx="34943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cs-CZ" sz="1400" i="1" dirty="0">
                <a:solidFill>
                  <a:schemeClr val="bg1">
                    <a:lumMod val="50000"/>
                  </a:schemeClr>
                </a:solidFill>
              </a:rPr>
              <a:t>https://nakedsecurity.sophos.com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7113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Course trivia: PV204_00_CourseOverview_2019.ppt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PV204 Authentication and passwords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01571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scrypt</a:t>
            </a:r>
            <a:r>
              <a:rPr lang="en-US" dirty="0"/>
              <a:t> – memory hard function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as a protection against cracking hardware (usable against PBKDF2)</a:t>
            </a:r>
          </a:p>
          <a:p>
            <a:pPr lvl="1"/>
            <a:r>
              <a:rPr lang="en-US" dirty="0"/>
              <a:t>GPU, FPGA, ASICs…</a:t>
            </a:r>
          </a:p>
          <a:p>
            <a:pPr lvl="1"/>
            <a:r>
              <a:rPr lang="cs-CZ" dirty="0">
                <a:hlinkClick r:id="rId2"/>
              </a:rPr>
              <a:t>https://github.com/wg/scrypt/blob/master/src/main/java/com/lambdaworks/crypto/SCrypt.java</a:t>
            </a:r>
            <a:endParaRPr lang="en-US" dirty="0"/>
          </a:p>
          <a:p>
            <a:r>
              <a:rPr lang="en-US" dirty="0"/>
              <a:t>Memory-hard function</a:t>
            </a:r>
          </a:p>
          <a:p>
            <a:pPr lvl="1"/>
            <a:r>
              <a:rPr lang="en-US" dirty="0"/>
              <a:t>Force computation to hold </a:t>
            </a:r>
            <a:r>
              <a:rPr lang="en-US" i="1" dirty="0"/>
              <a:t>r</a:t>
            </a:r>
            <a:r>
              <a:rPr lang="en-US" dirty="0"/>
              <a:t> (parameter) blocks in memory </a:t>
            </a:r>
          </a:p>
          <a:p>
            <a:pPr lvl="1"/>
            <a:r>
              <a:rPr lang="en-US" dirty="0"/>
              <a:t>Uses PBKDF2 as outer interface</a:t>
            </a:r>
          </a:p>
          <a:p>
            <a:r>
              <a:rPr lang="en-GB" dirty="0"/>
              <a:t>Improved version: </a:t>
            </a:r>
            <a:r>
              <a:rPr lang="en-GB" dirty="0" err="1"/>
              <a:t>NeoScrypt</a:t>
            </a:r>
            <a:r>
              <a:rPr lang="en-GB" dirty="0"/>
              <a:t> (uses full Salsa20)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155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Reuse of external PBKDF2 structure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1916832"/>
            <a:ext cx="8926669" cy="4536504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495600" y="6264474"/>
            <a:ext cx="8292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https://www.reddit.com/r/crypto/comments/3dz285/password_hashing_competition_phc_has_selected/</a:t>
            </a:r>
          </a:p>
        </p:txBody>
      </p:sp>
      <p:sp>
        <p:nvSpPr>
          <p:cNvPr id="7" name="Obdélník 6"/>
          <p:cNvSpPr/>
          <p:nvPr/>
        </p:nvSpPr>
        <p:spPr>
          <a:xfrm>
            <a:off x="5375921" y="1772817"/>
            <a:ext cx="5292080" cy="4491657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284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689" y="2223854"/>
            <a:ext cx="5242669" cy="434839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Argon2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Password hashing competition (PHC) winner, 2013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495600" y="6264474"/>
            <a:ext cx="82923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i="1" dirty="0">
                <a:solidFill>
                  <a:schemeClr val="bg1">
                    <a:lumMod val="50000"/>
                  </a:schemeClr>
                </a:solidFill>
              </a:rPr>
              <a:t>https://www.reddit.com/r/crypto/comments/3dz285/password_hashing_competition_phc_has_selected/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0761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Problem solved?</a:t>
            </a:r>
          </a:p>
        </p:txBody>
      </p:sp>
      <p:sp>
        <p:nvSpPr>
          <p:cNvPr id="33795" name="Zástupný symbol pro obsah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242EB8-DCE1-44FE-9AA2-D9B25B3A037E}" type="slidenum">
              <a:rPr lang="cs-CZ" altLang="cs-CZ" smtClean="0">
                <a:solidFill>
                  <a:schemeClr val="bg1"/>
                </a:solidFill>
              </a:rPr>
              <a:pPr/>
              <a:t>23</a:t>
            </a:fld>
            <a:endParaRPr lang="cs-CZ" altLang="cs-CZ">
              <a:solidFill>
                <a:schemeClr val="bg1"/>
              </a:solidFill>
            </a:endParaRPr>
          </a:p>
        </p:txBody>
      </p:sp>
      <p:sp>
        <p:nvSpPr>
          <p:cNvPr id="33797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</a:rPr>
              <a:t>PV204 Authentication and passwords</a:t>
            </a:r>
            <a:endParaRPr lang="cs-CZ" altLang="cs-CZ" dirty="0">
              <a:solidFill>
                <a:schemeClr val="bg1"/>
              </a:solidFill>
            </a:endParaRPr>
          </a:p>
        </p:txBody>
      </p:sp>
      <p:pic>
        <p:nvPicPr>
          <p:cNvPr id="33798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238" y="1770063"/>
            <a:ext cx="658495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2403475" y="6065839"/>
            <a:ext cx="68008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https://www.ietf.org/mail-archive/web/cfrg/current/msg08439.html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2135188" y="2060576"/>
            <a:ext cx="3668712" cy="360363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3" name="Obdélník 12"/>
          <p:cNvSpPr/>
          <p:nvPr/>
        </p:nvSpPr>
        <p:spPr>
          <a:xfrm>
            <a:off x="1919288" y="5013325"/>
            <a:ext cx="6692900" cy="1049338"/>
          </a:xfrm>
          <a:prstGeom prst="rect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0" name="Obdélník se zakulaceným příčným rohem 4">
            <a:extLst>
              <a:ext uri="{FF2B5EF4-FFF2-40B4-BE49-F238E27FC236}">
                <a16:creationId xmlns:a16="http://schemas.microsoft.com/office/drawing/2014/main" id="{A734D5DD-8F41-49C6-823C-2713C09CC060}"/>
              </a:ext>
            </a:extLst>
          </p:cNvPr>
          <p:cNvSpPr/>
          <p:nvPr/>
        </p:nvSpPr>
        <p:spPr>
          <a:xfrm>
            <a:off x="3948559" y="2967360"/>
            <a:ext cx="6836668" cy="1083751"/>
          </a:xfrm>
          <a:prstGeom prst="round2DiagRect">
            <a:avLst/>
          </a:prstGeom>
          <a:solidFill>
            <a:schemeClr val="accent6">
              <a:lumMod val="75000"/>
              <a:alpha val="64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Problem: situation with PHC winner still unclear in 2019 </a:t>
            </a:r>
            <a:r>
              <a:rPr lang="en-GB" sz="3200" dirty="0">
                <a:solidFill>
                  <a:schemeClr val="tx1"/>
                </a:solidFill>
                <a:sym typeface="Wingdings" panose="05000000000000000000" pitchFamily="2" charset="2"/>
              </a:rPr>
              <a:t>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Zástupný symbol pro zápatí 3">
            <a:extLst>
              <a:ext uri="{FF2B5EF4-FFF2-40B4-BE49-F238E27FC236}">
                <a16:creationId xmlns:a16="http://schemas.microsoft.com/office/drawing/2014/main" id="{91AE1F83-C472-4454-831E-78D3035E92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73944" y="6567810"/>
            <a:ext cx="2895600" cy="285750"/>
          </a:xfrm>
        </p:spPr>
        <p:txBody>
          <a:bodyPr/>
          <a:lstStyle/>
          <a:p>
            <a:r>
              <a:rPr lang="en-US" dirty="0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074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D02E171-9E6E-4565-99D4-5D42DF95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Idea: LONG, random and unique passwords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68063A06-E2AA-4B2C-8DEE-3BA81B990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CAF8DD-2C92-4821-B8ED-721837770B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10CB26-155E-4E41-98FE-840D002AC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04663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Password managers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01876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Evolution of password (managers)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Human memory only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it down on paper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Write it into file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Use local password manager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6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025" y="1303250"/>
            <a:ext cx="1574323" cy="15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458894" y="1705313"/>
            <a:ext cx="112883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s$w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rd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464252" y="2117974"/>
            <a:ext cx="134684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</a:t>
            </a:r>
            <a:r>
              <a:rPr lang="el-GR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s$w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</a:t>
            </a:r>
            <a:r>
              <a:rPr lang="cs-CZ" sz="1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rd</a:t>
            </a:r>
            <a:r>
              <a:rPr lang="en-US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01</a:t>
            </a:r>
            <a:endParaRPr lang="cs-CZ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7" name="Skupina 16"/>
          <p:cNvGrpSpPr/>
          <p:nvPr/>
        </p:nvGrpSpPr>
        <p:grpSpPr>
          <a:xfrm>
            <a:off x="8112224" y="2052678"/>
            <a:ext cx="1736362" cy="1736362"/>
            <a:chOff x="6588224" y="1894409"/>
            <a:chExt cx="1736362" cy="1736362"/>
          </a:xfrm>
        </p:grpSpPr>
        <p:pic>
          <p:nvPicPr>
            <p:cNvPr id="11" name="Picture 2" descr="D:\Documents\Obrázky\is2\note.pn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1894409"/>
              <a:ext cx="1736362" cy="1736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ovéPole 11"/>
            <p:cNvSpPr txBox="1"/>
            <p:nvPr/>
          </p:nvSpPr>
          <p:spPr>
            <a:xfrm>
              <a:off x="6812418" y="2223981"/>
              <a:ext cx="1217000" cy="107721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</a:t>
              </a:r>
            </a:p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Skype:</a:t>
              </a:r>
            </a:p>
            <a:p>
              <a:pPr>
                <a:defRPr/>
              </a:pPr>
              <a:r>
                <a:rPr lang="en-US" sz="1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*(&amp;21mefd</a:t>
              </a:r>
              <a:endParaRPr lang="cs-CZ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3" name="Picture 2" descr="D:\Documents\Obrázky\is2\NotepadRv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3356992"/>
            <a:ext cx="2533376" cy="1468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ev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951" y="3601656"/>
            <a:ext cx="788462" cy="13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5816958" y="3610411"/>
            <a:ext cx="22322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Skype:</a:t>
            </a: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*(&amp;21mefd872!&amp;</a:t>
            </a:r>
            <a:endParaRPr lang="cs-CZ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8" name="Skupina 17"/>
          <p:cNvGrpSpPr/>
          <p:nvPr/>
        </p:nvGrpSpPr>
        <p:grpSpPr>
          <a:xfrm>
            <a:off x="8135244" y="3938086"/>
            <a:ext cx="2281237" cy="1795170"/>
            <a:chOff x="3275856" y="2951364"/>
            <a:chExt cx="3577779" cy="2798132"/>
          </a:xfrm>
        </p:grpSpPr>
        <p:pic>
          <p:nvPicPr>
            <p:cNvPr id="19" name="Picture 6" descr="D:\Documents\Obrázky\is2\notepad.jpg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3356992"/>
              <a:ext cx="2376264" cy="23762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0" name="Skupina 19"/>
            <p:cNvGrpSpPr/>
            <p:nvPr/>
          </p:nvGrpSpPr>
          <p:grpSpPr>
            <a:xfrm>
              <a:off x="5567353" y="2951364"/>
              <a:ext cx="1286282" cy="1368152"/>
              <a:chOff x="1774242" y="4798447"/>
              <a:chExt cx="1943534" cy="1944216"/>
            </a:xfrm>
          </p:grpSpPr>
          <p:pic>
            <p:nvPicPr>
              <p:cNvPr id="23" name="Picture 2" descr="D:\Documents\Obrázky\is2\Body-Brain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4242" y="4798447"/>
                <a:ext cx="1943534" cy="1944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7" descr="D:\Documents\Obrázky\is2\Key-icon.png"/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5722" r="21600"/>
              <a:stretch/>
            </p:blipFill>
            <p:spPr bwMode="auto">
              <a:xfrm rot="5400000">
                <a:off x="2463265" y="5161960"/>
                <a:ext cx="641200" cy="1217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1" name="TextovéPole 20"/>
            <p:cNvSpPr txBox="1"/>
            <p:nvPr/>
          </p:nvSpPr>
          <p:spPr>
            <a:xfrm>
              <a:off x="3635896" y="4254186"/>
              <a:ext cx="2088232" cy="100743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  <a:p>
              <a:pPr>
                <a:defRPr/>
              </a:pPr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Skype:</a:t>
              </a:r>
            </a:p>
            <a:p>
              <a:pPr>
                <a:defRPr/>
              </a:pPr>
              <a:r>
                <a:rPr lang="en-US" sz="9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*(&amp;21mefd872!&amp;</a:t>
              </a:r>
              <a:endParaRPr lang="cs-CZ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22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0012" y="4811341"/>
              <a:ext cx="938155" cy="938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5" name="Picture 5" descr="dev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292" y="4521705"/>
            <a:ext cx="788462" cy="13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 descr="D:\Documents\Obrázky\is2\Key-icon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5744">
            <a:off x="9475954" y="4603263"/>
            <a:ext cx="579208" cy="57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ocuments\Obrazky\is2\synchronization.pn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894" y="5026296"/>
            <a:ext cx="2043668" cy="145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23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9658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435280" cy="1143000"/>
          </a:xfrm>
        </p:spPr>
        <p:txBody>
          <a:bodyPr/>
          <a:lstStyle/>
          <a:p>
            <a:r>
              <a:rPr lang="en-US" altLang="cs-CZ" dirty="0"/>
              <a:t>Remote password managers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95530" y="1916832"/>
            <a:ext cx="20626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Skype: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*(&amp;21mefd872!&amp;</a:t>
            </a:r>
            <a:endParaRPr lang="cs-CZ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8" descr="D:\Documents\Obrázky\is2\Lock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37" y="2554556"/>
            <a:ext cx="692230" cy="6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D:\Documents\Obrázky\is2\Phon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586" y="4451725"/>
            <a:ext cx="1861592" cy="18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D:\Documents\Obrázky\is2\ipad-black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006" y="4403211"/>
            <a:ext cx="1499369" cy="191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1775521" y="5382521"/>
            <a:ext cx="1336019" cy="1384460"/>
            <a:chOff x="1774242" y="4798447"/>
            <a:chExt cx="1943534" cy="1944216"/>
          </a:xfrm>
        </p:grpSpPr>
        <p:pic>
          <p:nvPicPr>
            <p:cNvPr id="10" name="Picture 2" descr="D:\Documents\Obrázky\is2\Body-Brain-icon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242" y="4798447"/>
              <a:ext cx="1943534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D:\Documents\Obrázky\is2\Key-icon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2" r="21600"/>
            <a:stretch/>
          </p:blipFill>
          <p:spPr bwMode="auto">
            <a:xfrm rot="5400000">
              <a:off x="2463265" y="5161960"/>
              <a:ext cx="641200" cy="121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078457" y="4134110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D:\Documents\Obrázky\is2\Key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5687011" y="4232291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D:\Documents\Obrázky\is2\Key-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7299868" y="4271650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 flipV="1">
            <a:off x="3287688" y="2996952"/>
            <a:ext cx="1152128" cy="1224136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/>
          <p:nvPr/>
        </p:nvCxnSpPr>
        <p:spPr>
          <a:xfrm flipH="1" flipV="1">
            <a:off x="5968136" y="3573016"/>
            <a:ext cx="14554" cy="7786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27"/>
          <p:cNvCxnSpPr/>
          <p:nvPr/>
        </p:nvCxnSpPr>
        <p:spPr>
          <a:xfrm flipH="1" flipV="1">
            <a:off x="6860586" y="3212976"/>
            <a:ext cx="938074" cy="101796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7536161" y="1268761"/>
            <a:ext cx="319350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KeePass+Dropbox</a:t>
            </a:r>
            <a:endParaRPr lang="en-US" sz="2800" dirty="0"/>
          </a:p>
          <a:p>
            <a:r>
              <a:rPr lang="en-US" sz="2800" dirty="0" err="1"/>
              <a:t>LastPass</a:t>
            </a:r>
            <a:endParaRPr lang="en-US" sz="2800" dirty="0"/>
          </a:p>
          <a:p>
            <a:r>
              <a:rPr lang="en-US" sz="2800" dirty="0"/>
              <a:t>1Password</a:t>
            </a:r>
          </a:p>
          <a:p>
            <a:r>
              <a:rPr lang="en-US" sz="2800" dirty="0" err="1"/>
              <a:t>MozillaSync</a:t>
            </a:r>
            <a:endParaRPr lang="en-US" sz="2800" dirty="0"/>
          </a:p>
          <a:p>
            <a:r>
              <a:rPr lang="en-US" sz="2800" dirty="0"/>
              <a:t>…</a:t>
            </a:r>
            <a:endParaRPr lang="cs-CZ" sz="280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0551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9698" name="Picture 2" descr="D:\Documents\Obrázky\is2\lastpassh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542" y="692696"/>
            <a:ext cx="8532914" cy="601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se zakulaceným příčným rohem 4"/>
          <p:cNvSpPr/>
          <p:nvPr/>
        </p:nvSpPr>
        <p:spPr>
          <a:xfrm>
            <a:off x="1778888" y="5157192"/>
            <a:ext cx="7269441" cy="122396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3200" dirty="0">
                <a:solidFill>
                  <a:schemeClr val="tx1"/>
                </a:solidFill>
              </a:rPr>
              <a:t>But </a:t>
            </a:r>
            <a:r>
              <a:rPr lang="en-US" sz="3200" dirty="0">
                <a:solidFill>
                  <a:schemeClr val="tx1"/>
                </a:solidFill>
              </a:rPr>
              <a:t>passwords are encrypted, right?</a:t>
            </a:r>
          </a:p>
        </p:txBody>
      </p:sp>
      <p:pic>
        <p:nvPicPr>
          <p:cNvPr id="1026" name="Picture 2" descr="D:\Documents\Obrázky\is2\lastpass_usersshouldbesaf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542" y="3453457"/>
            <a:ext cx="8676456" cy="48930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423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manager for multiple devices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Case study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81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Authentication &amp; Authorization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6601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Functional and security assumptions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</a:t>
            </a:r>
          </a:p>
          <a:p>
            <a:pPr lvl="1"/>
            <a:r>
              <a:rPr lang="en-US" dirty="0"/>
              <a:t>User stores fixed secrets (passwords…)</a:t>
            </a:r>
          </a:p>
          <a:p>
            <a:pPr lvl="1"/>
            <a:r>
              <a:rPr lang="en-US" dirty="0"/>
              <a:t>User has multiple connected devices</a:t>
            </a:r>
          </a:p>
          <a:p>
            <a:pPr lvl="1"/>
            <a:r>
              <a:rPr lang="en-US" dirty="0"/>
              <a:t>Easy to use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cs-CZ" dirty="0"/>
          </a:p>
          <a:p>
            <a:r>
              <a:rPr lang="en-US" dirty="0"/>
              <a:t>Security</a:t>
            </a:r>
          </a:p>
          <a:p>
            <a:pPr lvl="1"/>
            <a:r>
              <a:rPr lang="en-US" dirty="0"/>
              <a:t>Service can’t be trusted</a:t>
            </a:r>
          </a:p>
          <a:p>
            <a:pPr lvl="1"/>
            <a:r>
              <a:rPr lang="en-US" dirty="0"/>
              <a:t>User chooses weak password</a:t>
            </a:r>
          </a:p>
          <a:p>
            <a:pPr lvl="1"/>
            <a:r>
              <a:rPr lang="en-US" dirty="0"/>
              <a:t>Devices can be lost (and later revoked)</a:t>
            </a:r>
          </a:p>
          <a:p>
            <a:pPr lvl="1"/>
            <a:r>
              <a:rPr lang="en-US" dirty="0"/>
              <a:t>User has independent channel (phone)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5342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security design principles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 storage service as untrusted and perform security sensitive operations on client</a:t>
            </a:r>
          </a:p>
          <a:p>
            <a:r>
              <a:rPr lang="en-US" dirty="0"/>
              <a:t>Make necessary trusted component as small as possible</a:t>
            </a:r>
          </a:p>
          <a:p>
            <a:r>
              <a:rPr lang="en-US" dirty="0"/>
              <a:t>Prevent offline brute-force, but don’t expect strong password from user</a:t>
            </a:r>
          </a:p>
          <a:p>
            <a:pPr lvl="1"/>
            <a:r>
              <a:rPr lang="en-US" dirty="0"/>
              <a:t>add entropy from other source</a:t>
            </a:r>
          </a:p>
          <a:p>
            <a:r>
              <a:rPr lang="en-US" sz="2800" dirty="0"/>
              <a:t>Make transmitted sensitive values short-lived</a:t>
            </a:r>
          </a:p>
          <a:p>
            <a:r>
              <a:rPr lang="en-US" sz="2800" dirty="0"/>
              <a:t>Trusted hardware can provide additional support</a:t>
            </a:r>
          </a:p>
          <a:p>
            <a:pPr lvl="1"/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478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délník se zakulaceným příčným rohem 38"/>
          <p:cNvSpPr/>
          <p:nvPr/>
        </p:nvSpPr>
        <p:spPr>
          <a:xfrm>
            <a:off x="1703512" y="620688"/>
            <a:ext cx="763284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dirty="0">
                <a:solidFill>
                  <a:schemeClr val="tx1"/>
                </a:solidFill>
              </a:rPr>
              <a:t>Public-key cryptography indirection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524" y="792202"/>
            <a:ext cx="3130897" cy="3130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43528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2567609" y="1916832"/>
            <a:ext cx="2062609" cy="1077218"/>
          </a:xfrm>
          <a:prstGeom prst="rect">
            <a:avLst/>
          </a:prstGeom>
          <a:noFill/>
          <a:ln w="254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Skype: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*(&amp;21mefd872!&amp;</a:t>
            </a:r>
            <a:endParaRPr lang="cs-CZ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8" descr="D:\Documents\Obrázky\is2\Lock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16" y="2554556"/>
            <a:ext cx="692230" cy="6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5382521"/>
            <a:ext cx="1336019" cy="13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078457" y="4134110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 flipV="1">
            <a:off x="3287688" y="3284984"/>
            <a:ext cx="0" cy="93610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ovéPole 4"/>
          <p:cNvSpPr txBox="1"/>
          <p:nvPr/>
        </p:nvSpPr>
        <p:spPr>
          <a:xfrm>
            <a:off x="3503712" y="4251731"/>
            <a:ext cx="2387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 = H(‘Password’)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429242" y="2847483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664" y="260649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Skupina 14"/>
          <p:cNvGrpSpPr/>
          <p:nvPr/>
        </p:nvGrpSpPr>
        <p:grpSpPr>
          <a:xfrm>
            <a:off x="6782278" y="1772816"/>
            <a:ext cx="2194043" cy="908522"/>
            <a:chOff x="5158419" y="1340768"/>
            <a:chExt cx="2194043" cy="908522"/>
          </a:xfrm>
        </p:grpSpPr>
        <p:sp>
          <p:nvSpPr>
            <p:cNvPr id="26" name="TextovéPole 2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2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ovéPole 28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30" name="TextovéPole 29"/>
          <p:cNvSpPr txBox="1"/>
          <p:nvPr/>
        </p:nvSpPr>
        <p:spPr>
          <a:xfrm>
            <a:off x="1827322" y="5874696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7747938" y="2744876"/>
            <a:ext cx="2092479" cy="900149"/>
            <a:chOff x="4823289" y="3100754"/>
            <a:chExt cx="2092479" cy="900149"/>
          </a:xfrm>
        </p:grpSpPr>
        <p:pic>
          <p:nvPicPr>
            <p:cNvPr id="3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TextovéPole 35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7" name="TextovéPole 36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Skupina 11"/>
          <p:cNvGrpSpPr/>
          <p:nvPr/>
        </p:nvGrpSpPr>
        <p:grpSpPr>
          <a:xfrm>
            <a:off x="5967642" y="2761828"/>
            <a:ext cx="1640526" cy="811189"/>
            <a:chOff x="4823289" y="2137212"/>
            <a:chExt cx="1640526" cy="811189"/>
          </a:xfrm>
        </p:grpSpPr>
        <p:sp>
          <p:nvSpPr>
            <p:cNvPr id="33" name="TextovéPole 32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32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4817" y="2252762"/>
              <a:ext cx="1198998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5436096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8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7202" y="3933056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171" y="5479062"/>
            <a:ext cx="1336019" cy="13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" descr="D:\Documents\Obrázky\is2\Key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7712107" y="4230651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ovéPole 42"/>
          <p:cNvSpPr txBox="1"/>
          <p:nvPr/>
        </p:nvSpPr>
        <p:spPr>
          <a:xfrm>
            <a:off x="6443362" y="5971237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6960096" y="4438632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46" name="Přímá spojnice 45"/>
          <p:cNvCxnSpPr/>
          <p:nvPr/>
        </p:nvCxnSpPr>
        <p:spPr>
          <a:xfrm flipV="1">
            <a:off x="7839059" y="3822459"/>
            <a:ext cx="0" cy="520845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831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22" grpId="0"/>
      <p:bldP spid="30" grpId="0"/>
      <p:bldP spid="43" grpId="0"/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28" y="1529241"/>
            <a:ext cx="1323664" cy="1368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 descr="D:\Documents\Obrázky\is2\ipad-black-icon.png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035" y="1982516"/>
            <a:ext cx="970757" cy="123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D:\Documents\Obrázky\is2\Phone-icon.png"/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964" y="2337267"/>
            <a:ext cx="1205276" cy="120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Obdélník se zakulaceným příčným rohem 31"/>
          <p:cNvSpPr/>
          <p:nvPr/>
        </p:nvSpPr>
        <p:spPr>
          <a:xfrm>
            <a:off x="2927648" y="655313"/>
            <a:ext cx="763284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Public-key crypto indirection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16" y="116633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2749830" y="1628800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715490" y="2600860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1935194" y="2617812"/>
            <a:ext cx="1712534" cy="811189"/>
            <a:chOff x="4823289" y="2137212"/>
            <a:chExt cx="1712534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80112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7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54" y="3789040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Skupina 17"/>
          <p:cNvGrpSpPr/>
          <p:nvPr/>
        </p:nvGrpSpPr>
        <p:grpSpPr>
          <a:xfrm>
            <a:off x="2376723" y="5335046"/>
            <a:ext cx="1336019" cy="1384460"/>
            <a:chOff x="1774242" y="4798447"/>
            <a:chExt cx="1943534" cy="1944216"/>
          </a:xfrm>
        </p:grpSpPr>
        <p:pic>
          <p:nvPicPr>
            <p:cNvPr id="19" name="Picture 2" descr="D:\Documents\Obrázky\is2\Body-Brain-icon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242" y="4798447"/>
              <a:ext cx="1943534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 descr="D:\Documents\Obrázky\is2\Key-icon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2" r="21600"/>
            <a:stretch/>
          </p:blipFill>
          <p:spPr bwMode="auto">
            <a:xfrm rot="5400000">
              <a:off x="2463265" y="5161960"/>
              <a:ext cx="641200" cy="121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5" descr="D:\Documents\Obrázky\is2\Key-icon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679659" y="4086635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2422179" y="5827221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927648" y="4294616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4" name="Přímá spojnice 23"/>
          <p:cNvCxnSpPr/>
          <p:nvPr/>
        </p:nvCxnSpPr>
        <p:spPr>
          <a:xfrm flipV="1">
            <a:off x="3806611" y="3645024"/>
            <a:ext cx="0" cy="5542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délník se zakulaceným příčným rohem 24"/>
          <p:cNvSpPr/>
          <p:nvPr/>
        </p:nvSpPr>
        <p:spPr>
          <a:xfrm>
            <a:off x="5663952" y="3523248"/>
            <a:ext cx="4896544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000" dirty="0">
                <a:solidFill>
                  <a:schemeClr val="tx1"/>
                </a:solidFill>
              </a:rPr>
              <a:t>Public-key crypto indirection allows for asynchronous change of K</a:t>
            </a:r>
          </a:p>
        </p:txBody>
      </p:sp>
      <p:sp>
        <p:nvSpPr>
          <p:cNvPr id="26" name="Obdélník se zakulaceným příčným rohem 25"/>
          <p:cNvSpPr/>
          <p:nvPr/>
        </p:nvSpPr>
        <p:spPr>
          <a:xfrm>
            <a:off x="5663952" y="5212405"/>
            <a:ext cx="4811592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Long private key can be also stored on Service   </a:t>
            </a:r>
          </a:p>
        </p:txBody>
      </p:sp>
      <p:pic>
        <p:nvPicPr>
          <p:cNvPr id="5122" name="Picture 2" descr="D:\Documents\Obrázky\is2\User-Group-icon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177" y="1301596"/>
            <a:ext cx="2071343" cy="207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Přímá spojnice se šipkou 27"/>
          <p:cNvCxnSpPr/>
          <p:nvPr/>
        </p:nvCxnSpPr>
        <p:spPr>
          <a:xfrm flipH="1">
            <a:off x="5951984" y="2097142"/>
            <a:ext cx="1440160" cy="216025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ovéPole 30"/>
          <p:cNvSpPr txBox="1"/>
          <p:nvPr/>
        </p:nvSpPr>
        <p:spPr>
          <a:xfrm>
            <a:off x="5990417" y="1789364"/>
            <a:ext cx="13965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K’,K’’,K’’’…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6168008" y="2308810"/>
            <a:ext cx="1362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[K’]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Pub_U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629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31" grpId="0"/>
      <p:bldP spid="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bdélník se zakulaceným příčným rohem 44"/>
          <p:cNvSpPr/>
          <p:nvPr/>
        </p:nvSpPr>
        <p:spPr>
          <a:xfrm>
            <a:off x="2927648" y="655313"/>
            <a:ext cx="763284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Weak password?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216" y="116633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791" y="109968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grpSp>
        <p:nvGrpSpPr>
          <p:cNvPr id="5" name="Skupina 4"/>
          <p:cNvGrpSpPr/>
          <p:nvPr/>
        </p:nvGrpSpPr>
        <p:grpSpPr>
          <a:xfrm>
            <a:off x="2749830" y="1628800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715490" y="2600860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1935194" y="2617812"/>
            <a:ext cx="1712534" cy="811189"/>
            <a:chOff x="4823289" y="2137212"/>
            <a:chExt cx="1712534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80112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7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54" y="3789040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Skupina 17"/>
          <p:cNvGrpSpPr/>
          <p:nvPr/>
        </p:nvGrpSpPr>
        <p:grpSpPr>
          <a:xfrm>
            <a:off x="2376723" y="5335046"/>
            <a:ext cx="1336019" cy="1384460"/>
            <a:chOff x="1774242" y="4798447"/>
            <a:chExt cx="1943534" cy="1944216"/>
          </a:xfrm>
        </p:grpSpPr>
        <p:pic>
          <p:nvPicPr>
            <p:cNvPr id="19" name="Picture 2" descr="D:\Documents\Obrázky\is2\Body-Brain-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4242" y="4798447"/>
              <a:ext cx="1943534" cy="1944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" descr="D:\Documents\Obrázky\is2\Key-icon.pn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722" r="21600"/>
            <a:stretch/>
          </p:blipFill>
          <p:spPr bwMode="auto">
            <a:xfrm rot="5400000">
              <a:off x="2463265" y="5161960"/>
              <a:ext cx="641200" cy="121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" name="Picture 5" descr="D:\Documents\Obrázky\is2\Key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679659" y="4086635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ovéPole 21"/>
          <p:cNvSpPr txBox="1"/>
          <p:nvPr/>
        </p:nvSpPr>
        <p:spPr>
          <a:xfrm>
            <a:off x="2422179" y="5827221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2927648" y="4294616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4" name="Přímá spojnice 23"/>
          <p:cNvCxnSpPr/>
          <p:nvPr/>
        </p:nvCxnSpPr>
        <p:spPr>
          <a:xfrm flipV="1">
            <a:off x="3806611" y="3645024"/>
            <a:ext cx="0" cy="554264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ovéPole 32"/>
          <p:cNvSpPr txBox="1"/>
          <p:nvPr/>
        </p:nvSpPr>
        <p:spPr>
          <a:xfrm>
            <a:off x="2423592" y="5837202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2927648" y="4295711"/>
            <a:ext cx="2651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H(‘Password’)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5123401" y="3100898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</a:t>
            </a:r>
            <a:endParaRPr lang="cs-CZ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4041315" y="2613619"/>
            <a:ext cx="1313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Priv_U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2251299" y="2617748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endParaRPr lang="cs-CZ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4539594" y="2094592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</a:t>
            </a:r>
            <a:endParaRPr lang="cs-CZ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1" name="TextovéPole 40"/>
          <p:cNvSpPr txBox="1"/>
          <p:nvPr/>
        </p:nvSpPr>
        <p:spPr>
          <a:xfrm>
            <a:off x="2747137" y="1628801"/>
            <a:ext cx="2062609" cy="584775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</p:txBody>
      </p:sp>
      <p:sp>
        <p:nvSpPr>
          <p:cNvPr id="43" name="Obdélník se zakulaceným příčným rohem 42"/>
          <p:cNvSpPr/>
          <p:nvPr/>
        </p:nvSpPr>
        <p:spPr>
          <a:xfrm>
            <a:off x="5750938" y="4076800"/>
            <a:ext cx="4855384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  <a:sym typeface="Symbol"/>
              </a:rPr>
              <a:t>Attacker has motivation for attacking the Service!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sp>
        <p:nvSpPr>
          <p:cNvPr id="44" name="Obdélník se zakulaceným příčným rohem 43"/>
          <p:cNvSpPr/>
          <p:nvPr/>
        </p:nvSpPr>
        <p:spPr>
          <a:xfrm>
            <a:off x="6023993" y="1958272"/>
            <a:ext cx="4561917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  <a:sym typeface="Symbol"/>
              </a:rPr>
              <a:t>Users tend to have weak passwords…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25" name="Zástupný symbol pro číslo snímku 2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903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7" grpId="0"/>
      <p:bldP spid="38" grpId="0"/>
      <p:bldP spid="39" grpId="0"/>
      <p:bldP spid="40" grpId="0"/>
      <p:bldP spid="41" grpId="0"/>
      <p:bldP spid="43" grpId="0" animBg="1"/>
      <p:bldP spid="4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D:\Documents\Obrázky\is2\Home-Server-icon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468288"/>
            <a:ext cx="2312640" cy="23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D:\Documents\Obrázky\is2\Home-Server-icon.pn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257" y="905373"/>
            <a:ext cx="2312640" cy="23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Obdélník se zakulaceným příčným rohem 33"/>
          <p:cNvSpPr/>
          <p:nvPr/>
        </p:nvSpPr>
        <p:spPr>
          <a:xfrm>
            <a:off x="2927648" y="548680"/>
            <a:ext cx="763284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Trusted element</a:t>
            </a:r>
            <a:endParaRPr lang="en-US" altLang="cs-CZ" sz="3200" dirty="0">
              <a:solidFill>
                <a:schemeClr val="tx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3" y="-299703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2648087" y="1212465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613747" y="2184525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1833451" y="2201477"/>
            <a:ext cx="1640526" cy="811189"/>
            <a:chOff x="4823289" y="2137212"/>
            <a:chExt cx="1640526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08104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7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657" y="3771229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563" y="5504963"/>
            <a:ext cx="1336019" cy="13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710562" y="4068824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1712754" y="5997138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351584" y="4397042"/>
            <a:ext cx="26100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2" name="Přímá spojnice 21"/>
          <p:cNvCxnSpPr/>
          <p:nvPr/>
        </p:nvCxnSpPr>
        <p:spPr>
          <a:xfrm flipV="1">
            <a:off x="3704868" y="3262108"/>
            <a:ext cx="0" cy="9589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D:\Documents\Obrázky\is2\Home-Server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0" y="1045156"/>
            <a:ext cx="2312640" cy="23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Přímá spojnice se šipkou 24"/>
          <p:cNvCxnSpPr/>
          <p:nvPr/>
        </p:nvCxnSpPr>
        <p:spPr>
          <a:xfrm flipH="1">
            <a:off x="6240016" y="3084674"/>
            <a:ext cx="1368152" cy="1338417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ovéPole 26"/>
          <p:cNvSpPr txBox="1"/>
          <p:nvPr/>
        </p:nvSpPr>
        <p:spPr>
          <a:xfrm rot="19022868">
            <a:off x="5944111" y="3397096"/>
            <a:ext cx="16129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8" name="Zaoblený obdélník 27"/>
          <p:cNvSpPr/>
          <p:nvPr/>
        </p:nvSpPr>
        <p:spPr>
          <a:xfrm>
            <a:off x="7751752" y="1797240"/>
            <a:ext cx="2160673" cy="910504"/>
          </a:xfrm>
          <a:prstGeom prst="roundRect">
            <a:avLst/>
          </a:prstGeom>
          <a:solidFill>
            <a:srgbClr val="92D050">
              <a:alpha val="7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User1:SecretData</a:t>
            </a: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User2:SecretData’</a:t>
            </a: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endParaRPr lang="cs-C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 rot="18853650">
            <a:off x="6599833" y="3248106"/>
            <a:ext cx="230383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SecretData1,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SecretData2,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SecretData3…</a:t>
            </a:r>
          </a:p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Threshold crypto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8" name="Obdélník se zakulaceným příčným rohem 37"/>
          <p:cNvSpPr/>
          <p:nvPr/>
        </p:nvSpPr>
        <p:spPr>
          <a:xfrm>
            <a:off x="5609194" y="5075221"/>
            <a:ext cx="4840346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Separate trusted entities provide additional data</a:t>
            </a:r>
          </a:p>
        </p:txBody>
      </p:sp>
      <p:sp>
        <p:nvSpPr>
          <p:cNvPr id="6149" name="TextovéPole 6148"/>
          <p:cNvSpPr txBox="1"/>
          <p:nvPr/>
        </p:nvSpPr>
        <p:spPr>
          <a:xfrm>
            <a:off x="4717938" y="4400616"/>
            <a:ext cx="1904689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|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endParaRPr lang="cs-CZ" dirty="0"/>
          </a:p>
        </p:txBody>
      </p:sp>
      <p:pic>
        <p:nvPicPr>
          <p:cNvPr id="40" name="Picture 5" descr="devi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3421339"/>
            <a:ext cx="1152314" cy="200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ástupný symbol pro zápatí 2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200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37" grpId="0"/>
      <p:bldP spid="38" grpId="0" animBg="1"/>
      <p:bldP spid="614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3" y="-299703"/>
            <a:ext cx="4722793" cy="472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2648087" y="1212465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613747" y="2184525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1833451" y="2201477"/>
            <a:ext cx="1640526" cy="811189"/>
            <a:chOff x="4823289" y="2137212"/>
            <a:chExt cx="1640526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08104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7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657" y="3771229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563" y="5504963"/>
            <a:ext cx="1336019" cy="13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3710562" y="4068824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1712754" y="5997138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2351585" y="4397042"/>
            <a:ext cx="44085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KEK = H(‘Password’ |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SecretData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)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22" name="Přímá spojnice 21"/>
          <p:cNvCxnSpPr/>
          <p:nvPr/>
        </p:nvCxnSpPr>
        <p:spPr>
          <a:xfrm flipV="1">
            <a:off x="3704868" y="3262108"/>
            <a:ext cx="0" cy="95898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D:\Documents\Obrázky\is2\Home-Server-icon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224" y="1045156"/>
            <a:ext cx="2312640" cy="23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Přímá spojnice se šipkou 24"/>
          <p:cNvCxnSpPr/>
          <p:nvPr/>
        </p:nvCxnSpPr>
        <p:spPr>
          <a:xfrm flipH="1">
            <a:off x="5879976" y="2361629"/>
            <a:ext cx="2304256" cy="0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aoblený obdélník 27"/>
          <p:cNvSpPr/>
          <p:nvPr/>
        </p:nvSpPr>
        <p:spPr>
          <a:xfrm>
            <a:off x="8327816" y="1797240"/>
            <a:ext cx="2160673" cy="910504"/>
          </a:xfrm>
          <a:prstGeom prst="roundRect">
            <a:avLst/>
          </a:prstGeom>
          <a:solidFill>
            <a:srgbClr val="92D050">
              <a:alpha val="73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User1:SecretData</a:t>
            </a: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User2:SecretData’</a:t>
            </a:r>
          </a:p>
          <a:p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…</a:t>
            </a:r>
            <a:endParaRPr lang="cs-CZ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2" name="Picture 8" descr="D:\Documents\Obrázky\is2\nokia_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6161" y="4539915"/>
            <a:ext cx="1994433" cy="193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Přímá spojnice se šipkou 32"/>
          <p:cNvCxnSpPr/>
          <p:nvPr/>
        </p:nvCxnSpPr>
        <p:spPr>
          <a:xfrm flipH="1">
            <a:off x="8760296" y="3501009"/>
            <a:ext cx="432048" cy="1096089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8533377" y="3835409"/>
            <a:ext cx="877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SMS: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7" name="Přímá spojnice se šipkou 36"/>
          <p:cNvCxnSpPr/>
          <p:nvPr/>
        </p:nvCxnSpPr>
        <p:spPr>
          <a:xfrm flipH="1">
            <a:off x="5694331" y="5661248"/>
            <a:ext cx="2201870" cy="0"/>
          </a:xfrm>
          <a:prstGeom prst="straightConnector1">
            <a:avLst/>
          </a:prstGeom>
          <a:ln w="2540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5" descr="D:\Documents\Obrázky\is2\Key-icon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9130710" y="3789218"/>
            <a:ext cx="645921" cy="6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Skupina 38"/>
          <p:cNvGrpSpPr/>
          <p:nvPr/>
        </p:nvGrpSpPr>
        <p:grpSpPr>
          <a:xfrm>
            <a:off x="6226956" y="1762182"/>
            <a:ext cx="1826449" cy="629322"/>
            <a:chOff x="4702955" y="1762182"/>
            <a:chExt cx="1826449" cy="629322"/>
          </a:xfrm>
        </p:grpSpPr>
        <p:sp>
          <p:nvSpPr>
            <p:cNvPr id="42" name="TextovéPole 41"/>
            <p:cNvSpPr txBox="1"/>
            <p:nvPr/>
          </p:nvSpPr>
          <p:spPr>
            <a:xfrm>
              <a:off x="4702955" y="1762182"/>
              <a:ext cx="1401954" cy="338554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SecretData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3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4727" y="1858902"/>
              <a:ext cx="452554" cy="45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6111950" y="1974050"/>
              <a:ext cx="417454" cy="417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6" name="Picture 5" descr="D:\Documents\Obrázky\is2\Key-icon.png"/>
          <p:cNvPicPr>
            <a:picLocks noChangeAspect="1" noChangeArrowheads="1"/>
          </p:cNvPicPr>
          <p:nvPr/>
        </p:nvPicPr>
        <p:blipFill>
          <a:blip r:embed="rId10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6604973" y="4922354"/>
            <a:ext cx="645921" cy="645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0" name="Skupina 49"/>
          <p:cNvGrpSpPr/>
          <p:nvPr/>
        </p:nvGrpSpPr>
        <p:grpSpPr>
          <a:xfrm>
            <a:off x="2719727" y="3533064"/>
            <a:ext cx="1826449" cy="629322"/>
            <a:chOff x="1195726" y="3533064"/>
            <a:chExt cx="1826449" cy="629322"/>
          </a:xfrm>
        </p:grpSpPr>
        <p:sp>
          <p:nvSpPr>
            <p:cNvPr id="47" name="TextovéPole 46"/>
            <p:cNvSpPr txBox="1"/>
            <p:nvPr/>
          </p:nvSpPr>
          <p:spPr>
            <a:xfrm>
              <a:off x="1195726" y="3533064"/>
              <a:ext cx="1401954" cy="338554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SecretData</a:t>
              </a:r>
              <a:endPara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48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7498" y="3629784"/>
              <a:ext cx="452554" cy="4525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5" descr="D:\Documents\Obrázky\is2\Key-icon.png"/>
            <p:cNvPicPr>
              <a:picLocks noChangeAspect="1" noChangeArrowheads="1"/>
            </p:cNvPicPr>
            <p:nvPr/>
          </p:nvPicPr>
          <p:blipFill>
            <a:blip r:embed="rId13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861">
              <a:off x="2604721" y="3744932"/>
              <a:ext cx="417454" cy="4174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Zástupný symbol pro zápatí 2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24" name="Zástupný symbol pro číslo snímku 2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32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délník se zakulaceným příčným rohem 38"/>
          <p:cNvSpPr/>
          <p:nvPr/>
        </p:nvSpPr>
        <p:spPr>
          <a:xfrm>
            <a:off x="4694788" y="836712"/>
            <a:ext cx="586570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altLang="cs-CZ" sz="3200" dirty="0">
                <a:solidFill>
                  <a:schemeClr val="tx1"/>
                </a:solidFill>
              </a:rPr>
              <a:t>Multiple devices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 descr="D:\Documents\Obrázky\is2\Plain-Blue-ic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6" t="12361" r="3694" b="24292"/>
          <a:stretch/>
        </p:blipFill>
        <p:spPr bwMode="auto">
          <a:xfrm>
            <a:off x="1595022" y="284086"/>
            <a:ext cx="6445195" cy="3792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4318348" y="908720"/>
            <a:ext cx="2194043" cy="908522"/>
            <a:chOff x="5158419" y="1340768"/>
            <a:chExt cx="2194043" cy="908522"/>
          </a:xfrm>
        </p:grpSpPr>
        <p:sp>
          <p:nvSpPr>
            <p:cNvPr id="6" name="TextovéPole 5"/>
            <p:cNvSpPr txBox="1"/>
            <p:nvPr/>
          </p:nvSpPr>
          <p:spPr>
            <a:xfrm>
              <a:off x="5158419" y="1340768"/>
              <a:ext cx="2062609" cy="584775"/>
            </a:xfrm>
            <a:prstGeom prst="rect">
              <a:avLst/>
            </a:prstGeom>
            <a:noFill/>
            <a:ln w="25400">
              <a:solidFill>
                <a:srgbClr val="FFC000"/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Google:</a:t>
              </a:r>
            </a:p>
            <a:p>
              <a:pPr>
                <a:defRPr/>
              </a:pPr>
              <a:r>
                <a:rPr lang="en-US" sz="1600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Sfdlk2c&amp;432mo%</a:t>
              </a:r>
            </a:p>
          </p:txBody>
        </p:sp>
        <p:pic>
          <p:nvPicPr>
            <p:cNvPr id="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0232" y="1544370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ovéPole 7"/>
            <p:cNvSpPr txBox="1"/>
            <p:nvPr/>
          </p:nvSpPr>
          <p:spPr>
            <a:xfrm>
              <a:off x="6966544" y="184918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4723602" y="1880780"/>
            <a:ext cx="2092479" cy="900149"/>
            <a:chOff x="4823289" y="3100754"/>
            <a:chExt cx="2092479" cy="900149"/>
          </a:xfrm>
        </p:grpSpPr>
        <p:pic>
          <p:nvPicPr>
            <p:cNvPr id="10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3538" y="3277859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ovéPole 10"/>
            <p:cNvSpPr txBox="1"/>
            <p:nvPr/>
          </p:nvSpPr>
          <p:spPr>
            <a:xfrm>
              <a:off x="4823289" y="3100754"/>
              <a:ext cx="1779654" cy="523220"/>
            </a:xfrm>
            <a:prstGeom prst="rect">
              <a:avLst/>
            </a:prstGeom>
            <a:solidFill>
              <a:srgbClr val="FFC000">
                <a:alpha val="59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28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Priv_U</a:t>
              </a:r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2" name="TextovéPole 11"/>
            <p:cNvSpPr txBox="1"/>
            <p:nvPr/>
          </p:nvSpPr>
          <p:spPr>
            <a:xfrm>
              <a:off x="6244719" y="3600793"/>
              <a:ext cx="6591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2943306" y="1897732"/>
            <a:ext cx="1640526" cy="811189"/>
            <a:chOff x="4823289" y="2137212"/>
            <a:chExt cx="1640526" cy="811189"/>
          </a:xfrm>
        </p:grpSpPr>
        <p:sp>
          <p:nvSpPr>
            <p:cNvPr id="14" name="TextovéPole 13"/>
            <p:cNvSpPr txBox="1"/>
            <p:nvPr/>
          </p:nvSpPr>
          <p:spPr>
            <a:xfrm>
              <a:off x="4823289" y="2137212"/>
              <a:ext cx="1026243" cy="523220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  K  </a:t>
              </a:r>
              <a:endParaRPr lang="cs-C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5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358" y="2252762"/>
              <a:ext cx="692230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508104" y="2548291"/>
              <a:ext cx="95571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Pub_U</a:t>
              </a:r>
              <a:endParaRPr lang="cs-CZ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7" name="Skupina 16"/>
          <p:cNvGrpSpPr/>
          <p:nvPr/>
        </p:nvGrpSpPr>
        <p:grpSpPr>
          <a:xfrm>
            <a:off x="2063552" y="2954780"/>
            <a:ext cx="1435130" cy="834260"/>
            <a:chOff x="5197506" y="2137212"/>
            <a:chExt cx="1435130" cy="834260"/>
          </a:xfrm>
        </p:grpSpPr>
        <p:sp>
          <p:nvSpPr>
            <p:cNvPr id="18" name="TextovéPole 17"/>
            <p:cNvSpPr txBox="1"/>
            <p:nvPr/>
          </p:nvSpPr>
          <p:spPr>
            <a:xfrm>
              <a:off x="5197506" y="2137212"/>
              <a:ext cx="1096056" cy="461665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  </a:t>
              </a:r>
              <a:endPara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19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293" y="2252762"/>
              <a:ext cx="834343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ovéPole 19"/>
            <p:cNvSpPr txBox="1"/>
            <p:nvPr/>
          </p:nvSpPr>
          <p:spPr>
            <a:xfrm>
              <a:off x="5845578" y="2602140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Dev1</a:t>
              </a:r>
              <a:endPara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1" name="Skupina 20"/>
          <p:cNvGrpSpPr/>
          <p:nvPr/>
        </p:nvGrpSpPr>
        <p:grpSpPr>
          <a:xfrm>
            <a:off x="3580750" y="2924944"/>
            <a:ext cx="1435130" cy="834260"/>
            <a:chOff x="5197506" y="2137212"/>
            <a:chExt cx="1435130" cy="834260"/>
          </a:xfrm>
        </p:grpSpPr>
        <p:sp>
          <p:nvSpPr>
            <p:cNvPr id="22" name="TextovéPole 21"/>
            <p:cNvSpPr txBox="1"/>
            <p:nvPr/>
          </p:nvSpPr>
          <p:spPr>
            <a:xfrm>
              <a:off x="5197506" y="2137212"/>
              <a:ext cx="1096056" cy="461665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  </a:t>
              </a:r>
              <a:endPara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23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293" y="2252762"/>
              <a:ext cx="834343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ovéPole 23"/>
            <p:cNvSpPr txBox="1"/>
            <p:nvPr/>
          </p:nvSpPr>
          <p:spPr>
            <a:xfrm>
              <a:off x="5845578" y="2602140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Dev2</a:t>
              </a:r>
              <a:endPara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5092918" y="2924944"/>
            <a:ext cx="1435130" cy="834260"/>
            <a:chOff x="5197506" y="2137212"/>
            <a:chExt cx="1435130" cy="834260"/>
          </a:xfrm>
        </p:grpSpPr>
        <p:sp>
          <p:nvSpPr>
            <p:cNvPr id="26" name="TextovéPole 25"/>
            <p:cNvSpPr txBox="1"/>
            <p:nvPr/>
          </p:nvSpPr>
          <p:spPr>
            <a:xfrm>
              <a:off x="5197506" y="2137212"/>
              <a:ext cx="1096056" cy="461665"/>
            </a:xfrm>
            <a:prstGeom prst="rect">
              <a:avLst/>
            </a:prstGeom>
            <a:solidFill>
              <a:srgbClr val="FFC000">
                <a:alpha val="58000"/>
              </a:srgbClr>
            </a:solidFill>
            <a:ln w="25400"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KEK  </a:t>
              </a:r>
              <a:endParaRPr lang="cs-CZ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  <p:pic>
          <p:nvPicPr>
            <p:cNvPr id="27" name="Picture 8" descr="D:\Documents\Obrázky\is2\Lock-ico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CrisscrossEtching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8293" y="2252762"/>
              <a:ext cx="834343" cy="6922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ovéPole 27"/>
            <p:cNvSpPr txBox="1"/>
            <p:nvPr/>
          </p:nvSpPr>
          <p:spPr>
            <a:xfrm>
              <a:off x="5845578" y="2602140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Dev3</a:t>
              </a:r>
              <a:endPara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9" name="Picture 2" descr="D:\Documents\Obrázky\is2\Phone-icon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48" y="3185612"/>
            <a:ext cx="1861592" cy="18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D:\Documents\Obrázky\is2\ipad-black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94" y="4873094"/>
            <a:ext cx="1499369" cy="191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685" y="4669244"/>
            <a:ext cx="2044446" cy="211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ovéPole 31"/>
          <p:cNvSpPr txBox="1"/>
          <p:nvPr/>
        </p:nvSpPr>
        <p:spPr>
          <a:xfrm>
            <a:off x="3040865" y="5366592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Dev1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6590360" y="5495389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Dev2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8688289" y="3647482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Dev3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35" name="Přímá spojnice 34"/>
          <p:cNvCxnSpPr>
            <a:endCxn id="20" idx="2"/>
          </p:cNvCxnSpPr>
          <p:nvPr/>
        </p:nvCxnSpPr>
        <p:spPr>
          <a:xfrm flipH="1" flipV="1">
            <a:off x="3078873" y="3789040"/>
            <a:ext cx="549249" cy="157755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Přímá spojnice 37"/>
          <p:cNvCxnSpPr>
            <a:stCxn id="30" idx="0"/>
          </p:cNvCxnSpPr>
          <p:nvPr/>
        </p:nvCxnSpPr>
        <p:spPr>
          <a:xfrm flipH="1" flipV="1">
            <a:off x="4963318" y="3762561"/>
            <a:ext cx="2084860" cy="1110533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>
            <a:endCxn id="27" idx="3"/>
          </p:cNvCxnSpPr>
          <p:nvPr/>
        </p:nvCxnSpPr>
        <p:spPr>
          <a:xfrm flipH="1" flipV="1">
            <a:off x="6528048" y="3386610"/>
            <a:ext cx="1944216" cy="402431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ástupný symbol pro zápatí 3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37" name="Zástupný symbol pro číslo snímku 3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468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2" grpId="0"/>
      <p:bldP spid="33" grpId="0"/>
      <p:bldP spid="3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1">
            <a:extLst>
              <a:ext uri="{FF2B5EF4-FFF2-40B4-BE49-F238E27FC236}">
                <a16:creationId xmlns:a16="http://schemas.microsoft.com/office/drawing/2014/main" id="{056D9900-2419-4138-A9B9-A61627C21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Device management (new, remove, revoke)</a:t>
            </a:r>
          </a:p>
          <a:p>
            <a:r>
              <a:rPr lang="en-US"/>
              <a:t>Device authentication</a:t>
            </a:r>
          </a:p>
          <a:p>
            <a:r>
              <a:rPr lang="en-US"/>
              <a:t>Group management (users, boards, secrets)</a:t>
            </a:r>
          </a:p>
          <a:p>
            <a:r>
              <a:rPr lang="en-US"/>
              <a:t>Password change, private key change</a:t>
            </a:r>
          </a:p>
          <a:p>
            <a:r>
              <a:rPr lang="en-US"/>
              <a:t>Access recovery</a:t>
            </a:r>
          </a:p>
          <a:p>
            <a:r>
              <a:rPr lang="en-US"/>
              <a:t>…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38</a:t>
            </a:fld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5609194" y="4869161"/>
            <a:ext cx="4840346" cy="1542737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Devil is in the details…</a:t>
            </a:r>
          </a:p>
        </p:txBody>
      </p:sp>
      <p:sp>
        <p:nvSpPr>
          <p:cNvPr id="5" name="Obdélník se zakulaceným příčným rohem 4"/>
          <p:cNvSpPr/>
          <p:nvPr/>
        </p:nvSpPr>
        <p:spPr>
          <a:xfrm>
            <a:off x="548216" y="908720"/>
            <a:ext cx="5865708" cy="1018076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Other operations</a:t>
            </a:r>
          </a:p>
        </p:txBody>
      </p:sp>
      <p:pic>
        <p:nvPicPr>
          <p:cNvPr id="6" name="Picture 5" descr="dev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947" y="5315529"/>
            <a:ext cx="504242" cy="876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389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Do we have some implementations?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Apple’s service showcased in 2013</a:t>
            </a:r>
          </a:p>
          <a:p>
            <a:r>
              <a:rPr lang="en-US" dirty="0"/>
              <a:t>Lack of details until iOS Security report 02/2014</a:t>
            </a:r>
          </a:p>
          <a:p>
            <a:pPr lvl="1"/>
            <a:r>
              <a:rPr lang="en-US" dirty="0">
                <a:hlinkClick r:id="rId2"/>
              </a:rPr>
              <a:t>https://www.apple.com/business/docs/iOS_Security_Guide.pdf</a:t>
            </a:r>
            <a:endParaRPr lang="en-US" dirty="0"/>
          </a:p>
          <a:p>
            <a:r>
              <a:rPr lang="en-US" dirty="0">
                <a:hlinkClick r:id="rId3"/>
              </a:rPr>
              <a:t>https://blog.cryptographyengineering.com/2016/08/13/is-apples-cloud-key-vault-crypto/</a:t>
            </a:r>
            <a:r>
              <a:rPr lang="en-US" dirty="0"/>
              <a:t> (</a:t>
            </a:r>
            <a:r>
              <a:rPr lang="en-US" dirty="0" err="1"/>
              <a:t>M.Green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39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pic>
        <p:nvPicPr>
          <p:cNvPr id="2050" name="Picture 2" descr="D:\Documents\Obrázky\is2\24591_icloud-keychain-660x3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193" y="4086266"/>
            <a:ext cx="5047085" cy="2676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253766">
            <a:off x="6346861" y="4448175"/>
            <a:ext cx="2505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Apple iCloud Keychain</a:t>
            </a:r>
            <a:endParaRPr lang="cs-CZ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97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terms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Identification</a:t>
            </a:r>
          </a:p>
          <a:p>
            <a:pPr lvl="1"/>
            <a:r>
              <a:rPr lang="en-GB" dirty="0"/>
              <a:t>Establish what the (previously unknown) entity is</a:t>
            </a:r>
          </a:p>
          <a:p>
            <a:r>
              <a:rPr lang="en-GB" dirty="0">
                <a:solidFill>
                  <a:srgbClr val="0070C0"/>
                </a:solidFill>
              </a:rPr>
              <a:t>Authentication</a:t>
            </a:r>
          </a:p>
          <a:p>
            <a:pPr lvl="1"/>
            <a:r>
              <a:rPr lang="en-GB" dirty="0"/>
              <a:t>Verify if entity is really what it claims to be</a:t>
            </a:r>
          </a:p>
          <a:p>
            <a:r>
              <a:rPr lang="en-GB" dirty="0">
                <a:solidFill>
                  <a:srgbClr val="0070C0"/>
                </a:solidFill>
              </a:rPr>
              <a:t>Authorization</a:t>
            </a:r>
            <a:r>
              <a:rPr lang="en-GB" dirty="0"/>
              <a:t> (access control)</a:t>
            </a:r>
          </a:p>
          <a:p>
            <a:pPr lvl="1"/>
            <a:r>
              <a:rPr lang="en-GB" dirty="0"/>
              <a:t>Define an access policy to use specified resource</a:t>
            </a:r>
          </a:p>
          <a:p>
            <a:pPr lvl="1"/>
            <a:r>
              <a:rPr lang="en-GB" dirty="0"/>
              <a:t>Check if entity is allowed (authorized) to use resource</a:t>
            </a:r>
          </a:p>
          <a:p>
            <a:r>
              <a:rPr lang="en-GB" dirty="0"/>
              <a:t>Authentication may be required before an entity allowed to use resource to which is authorized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4723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 Apple’s iCloud Keychain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Multiple similarities to the described example  </a:t>
            </a:r>
          </a:p>
          <a:p>
            <a:pPr lvl="1"/>
            <a:r>
              <a:rPr lang="en-US" sz="2000" dirty="0"/>
              <a:t>Layer of indirection via asymmetric cryptography</a:t>
            </a:r>
          </a:p>
          <a:p>
            <a:pPr lvl="1"/>
            <a:r>
              <a:rPr lang="en-US" sz="2000" dirty="0"/>
              <a:t>Support for multiple devices</a:t>
            </a:r>
          </a:p>
          <a:p>
            <a:pPr lvl="1"/>
            <a:r>
              <a:rPr lang="en-US" sz="2000" dirty="0"/>
              <a:t>Asynchronous operations via application tickets</a:t>
            </a:r>
          </a:p>
          <a:p>
            <a:pPr lvl="1"/>
            <a:r>
              <a:rPr lang="en-US" sz="2000" dirty="0"/>
              <a:t>Authorization and signature of additional devices</a:t>
            </a:r>
          </a:p>
          <a:p>
            <a:pPr lvl="1"/>
            <a:r>
              <a:rPr lang="en-US" sz="2000" dirty="0"/>
              <a:t>User phone registered and required</a:t>
            </a:r>
          </a:p>
          <a:p>
            <a:r>
              <a:rPr lang="en-US" sz="2400" dirty="0"/>
              <a:t>Still reliance on user’s (potentially weak) password</a:t>
            </a:r>
          </a:p>
          <a:p>
            <a:pPr lvl="1"/>
            <a:r>
              <a:rPr lang="en-US" sz="2000" dirty="0"/>
              <a:t>But limited number of tries allowed</a:t>
            </a:r>
          </a:p>
          <a:p>
            <a:r>
              <a:rPr lang="en-US" sz="2400" dirty="0"/>
              <a:t>Trusted component of iCloud realized via internal HSM</a:t>
            </a:r>
          </a:p>
          <a:p>
            <a:pPr lvl="1"/>
            <a:r>
              <a:rPr lang="en-US" sz="2000" dirty="0"/>
              <a:t>Recovery mode with 4 digit code (default, can be set longer)</a:t>
            </a:r>
          </a:p>
          <a:p>
            <a:pPr lvl="1"/>
            <a:r>
              <a:rPr lang="en-US" sz="2000" dirty="0"/>
              <a:t>HSM will decrypt recovery key only after code validation</a:t>
            </a:r>
          </a:p>
          <a:p>
            <a:pPr lvl="1"/>
            <a:r>
              <a:rPr lang="en-US" sz="2000" dirty="0"/>
              <a:t>4 digits length is not an issue here – HSM enforce limited # retries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280" y="748308"/>
            <a:ext cx="1905000" cy="1905000"/>
          </a:xfrm>
          <a:prstGeom prst="rect">
            <a:avLst/>
          </a:prstGeom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2439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D02E171-9E6E-4565-99D4-5D42DF95A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Idea: Have unique password for every authentication attempt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68063A06-E2AA-4B2C-8DEE-3BA81B990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CAF8DD-2C92-4821-B8ED-721837770B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10CB26-155E-4E41-98FE-840D002AC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603101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One-time Passwords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PV204 Authentication and passwords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42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72915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Recall: Problems associated with passwords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to create secure password?</a:t>
            </a:r>
          </a:p>
          <a:p>
            <a:r>
              <a:rPr lang="en-GB" dirty="0"/>
              <a:t>How to use password securely?</a:t>
            </a:r>
          </a:p>
          <a:p>
            <a:r>
              <a:rPr lang="en-GB" dirty="0"/>
              <a:t>How to store password securely?</a:t>
            </a:r>
          </a:p>
          <a:p>
            <a:r>
              <a:rPr lang="en-GB" dirty="0"/>
              <a:t>Same value is used for the long time (exposure)</a:t>
            </a:r>
          </a:p>
          <a:p>
            <a:r>
              <a:rPr lang="en-GB" dirty="0"/>
              <a:t>Value of password is independent from target operation (e.g., authorization of request)</a:t>
            </a:r>
          </a:p>
          <a:p>
            <a:r>
              <a:rPr lang="en-GB" dirty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0" y="4900066"/>
            <a:ext cx="977206" cy="977206"/>
          </a:xfrm>
          <a:prstGeom prst="rect">
            <a:avLst/>
          </a:prstGeom>
        </p:spPr>
      </p:pic>
      <p:sp>
        <p:nvSpPr>
          <p:cNvPr id="7" name="Ohnutý roh 6"/>
          <p:cNvSpPr/>
          <p:nvPr/>
        </p:nvSpPr>
        <p:spPr>
          <a:xfrm>
            <a:off x="6617775" y="4890008"/>
            <a:ext cx="3672408" cy="956438"/>
          </a:xfrm>
          <a:prstGeom prst="foldedCorner">
            <a:avLst/>
          </a:prstGeom>
          <a:solidFill>
            <a:srgbClr val="92D050">
              <a:alpha val="65000"/>
            </a:srgb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</a:rPr>
              <a:t>One-time passwords tries to address these issues</a:t>
            </a:r>
          </a:p>
        </p:txBody>
      </p:sp>
    </p:spTree>
    <p:extLst>
      <p:ext uri="{BB962C8B-B14F-4D97-AF65-F5344CB8AC3E}">
        <p14:creationId xmlns:p14="http://schemas.microsoft.com/office/powerpoint/2010/main" val="183469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52012A1-AC12-4918-ACAE-53B1644A1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9" r="9762" b="37674"/>
          <a:stretch/>
        </p:blipFill>
        <p:spPr>
          <a:xfrm>
            <a:off x="7931696" y="4316438"/>
            <a:ext cx="2736304" cy="2712962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HMAC-</a:t>
            </a:r>
            <a:r>
              <a:rPr lang="cs-CZ" sz="2800" dirty="0" err="1"/>
              <a:t>based</a:t>
            </a:r>
            <a:r>
              <a:rPr lang="cs-CZ" sz="2800" dirty="0"/>
              <a:t> </a:t>
            </a:r>
            <a:r>
              <a:rPr lang="cs-CZ" sz="2800" dirty="0" err="1"/>
              <a:t>One-time</a:t>
            </a:r>
            <a:r>
              <a:rPr lang="cs-CZ" sz="2800" dirty="0"/>
              <a:t> </a:t>
            </a:r>
            <a:r>
              <a:rPr lang="cs-CZ" sz="2800" dirty="0" err="1"/>
              <a:t>Password</a:t>
            </a:r>
            <a:r>
              <a:rPr lang="cs-CZ" sz="2800" dirty="0"/>
              <a:t> </a:t>
            </a:r>
            <a:r>
              <a:rPr lang="cs-CZ" sz="2800" dirty="0" err="1"/>
              <a:t>Algorithm</a:t>
            </a:r>
            <a:r>
              <a:rPr lang="en-GB" sz="2800" dirty="0"/>
              <a:t> (RFC 4226)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HMAC-</a:t>
            </a:r>
            <a:r>
              <a:rPr lang="cs-CZ" sz="2400" dirty="0" err="1"/>
              <a:t>based</a:t>
            </a:r>
            <a:r>
              <a:rPr lang="cs-CZ" sz="2400" dirty="0"/>
              <a:t> </a:t>
            </a:r>
            <a:r>
              <a:rPr lang="cs-CZ" sz="2400" dirty="0" err="1"/>
              <a:t>One-time</a:t>
            </a:r>
            <a:r>
              <a:rPr lang="cs-CZ" sz="2400" dirty="0"/>
              <a:t> </a:t>
            </a:r>
            <a:r>
              <a:rPr lang="cs-CZ" sz="2400" dirty="0" err="1"/>
              <a:t>Password</a:t>
            </a:r>
            <a:r>
              <a:rPr lang="cs-CZ" sz="2400" dirty="0"/>
              <a:t> </a:t>
            </a:r>
            <a:r>
              <a:rPr lang="cs-CZ" sz="2400" dirty="0" err="1"/>
              <a:t>Algorithm</a:t>
            </a:r>
            <a:r>
              <a:rPr lang="en-GB" sz="2400" dirty="0"/>
              <a:t> (HOTP)</a:t>
            </a:r>
            <a:endParaRPr lang="en-US" sz="2400" dirty="0"/>
          </a:p>
          <a:p>
            <a:pPr lvl="1"/>
            <a:r>
              <a:rPr lang="en-US" sz="2000" dirty="0"/>
              <a:t>Secret key K</a:t>
            </a:r>
          </a:p>
          <a:p>
            <a:pPr lvl="1"/>
            <a:r>
              <a:rPr lang="en-US" sz="2000" dirty="0"/>
              <a:t>Counter (challenge) C</a:t>
            </a:r>
          </a:p>
          <a:p>
            <a:pPr lvl="1"/>
            <a:r>
              <a:rPr lang="cs-CZ" sz="2000" i="1" dirty="0"/>
              <a:t>HMAC</a:t>
            </a:r>
            <a:r>
              <a:rPr lang="cs-CZ" sz="2000" dirty="0"/>
              <a:t>(</a:t>
            </a:r>
            <a:r>
              <a:rPr lang="cs-CZ" sz="2000" i="1" dirty="0"/>
              <a:t>K</a:t>
            </a:r>
            <a:r>
              <a:rPr lang="cs-CZ" sz="2000" dirty="0"/>
              <a:t>,</a:t>
            </a:r>
            <a:r>
              <a:rPr lang="cs-CZ" sz="2000" i="1" dirty="0"/>
              <a:t>C</a:t>
            </a:r>
            <a:r>
              <a:rPr lang="cs-CZ" sz="2000" dirty="0"/>
              <a:t>) = SHA1(</a:t>
            </a:r>
            <a:r>
              <a:rPr lang="cs-CZ" sz="2000" i="1" dirty="0"/>
              <a:t>K</a:t>
            </a:r>
            <a:r>
              <a:rPr lang="cs-CZ" sz="2000" dirty="0"/>
              <a:t> ⊕ 0x5c5c… ∥ SHA1(</a:t>
            </a:r>
            <a:r>
              <a:rPr lang="cs-CZ" sz="2000" i="1" dirty="0"/>
              <a:t>K</a:t>
            </a:r>
            <a:r>
              <a:rPr lang="cs-CZ" sz="2000" dirty="0"/>
              <a:t> ⊕ 0x3636… ∥ </a:t>
            </a:r>
            <a:r>
              <a:rPr lang="cs-CZ" sz="2000" i="1" dirty="0"/>
              <a:t>C</a:t>
            </a:r>
            <a:r>
              <a:rPr lang="cs-CZ" sz="2000" dirty="0"/>
              <a:t>))</a:t>
            </a:r>
            <a:endParaRPr lang="en-US" sz="2000" dirty="0"/>
          </a:p>
          <a:p>
            <a:pPr lvl="1"/>
            <a:r>
              <a:rPr lang="cs-CZ" sz="2000" dirty="0"/>
              <a:t>HOTP(</a:t>
            </a:r>
            <a:r>
              <a:rPr lang="cs-CZ" sz="2000" i="1" dirty="0"/>
              <a:t>K</a:t>
            </a:r>
            <a:r>
              <a:rPr lang="cs-CZ" sz="2000" dirty="0"/>
              <a:t>,</a:t>
            </a:r>
            <a:r>
              <a:rPr lang="cs-CZ" sz="2000" i="1" dirty="0"/>
              <a:t>C</a:t>
            </a:r>
            <a:r>
              <a:rPr lang="cs-CZ" sz="2000" dirty="0"/>
              <a:t>) = </a:t>
            </a:r>
            <a:r>
              <a:rPr lang="cs-CZ" sz="2000" i="1" dirty="0" err="1"/>
              <a:t>Truncate</a:t>
            </a:r>
            <a:r>
              <a:rPr lang="cs-CZ" sz="2000" dirty="0"/>
              <a:t>(</a:t>
            </a:r>
            <a:r>
              <a:rPr lang="cs-CZ" sz="2000" i="1" dirty="0"/>
              <a:t>HMAC</a:t>
            </a:r>
            <a:r>
              <a:rPr lang="cs-CZ" sz="2000" dirty="0"/>
              <a:t>(</a:t>
            </a:r>
            <a:r>
              <a:rPr lang="cs-CZ" sz="2000" i="1" dirty="0"/>
              <a:t>K</a:t>
            </a:r>
            <a:r>
              <a:rPr lang="cs-CZ" sz="2000" dirty="0"/>
              <a:t>,</a:t>
            </a:r>
            <a:r>
              <a:rPr lang="cs-CZ" sz="2000" i="1" dirty="0"/>
              <a:t>C</a:t>
            </a:r>
            <a:r>
              <a:rPr lang="cs-CZ" sz="2000" dirty="0"/>
              <a:t>)) &amp; 0x7FFFFFFF</a:t>
            </a:r>
            <a:endParaRPr lang="en-US" sz="2000" dirty="0"/>
          </a:p>
          <a:p>
            <a:pPr lvl="1"/>
            <a:r>
              <a:rPr lang="cs-CZ" sz="2000" dirty="0"/>
              <a:t>0x7FFFFFFF</a:t>
            </a:r>
            <a:r>
              <a:rPr lang="en-US" sz="2000" dirty="0"/>
              <a:t> mask to drop most significant bit (portability)</a:t>
            </a:r>
          </a:p>
          <a:p>
            <a:pPr lvl="1"/>
            <a:r>
              <a:rPr lang="cs-CZ" sz="2000" dirty="0"/>
              <a:t>HOTP-</a:t>
            </a:r>
            <a:r>
              <a:rPr lang="cs-CZ" sz="2000" dirty="0" err="1"/>
              <a:t>Value</a:t>
            </a:r>
            <a:r>
              <a:rPr lang="cs-CZ" sz="2000" dirty="0"/>
              <a:t> = HOTP(</a:t>
            </a:r>
            <a:r>
              <a:rPr lang="cs-CZ" sz="2000" i="1" dirty="0"/>
              <a:t>K</a:t>
            </a:r>
            <a:r>
              <a:rPr lang="cs-CZ" sz="2000" dirty="0"/>
              <a:t>,</a:t>
            </a:r>
            <a:r>
              <a:rPr lang="cs-CZ" sz="2000" i="1" dirty="0"/>
              <a:t>C</a:t>
            </a:r>
            <a:r>
              <a:rPr lang="cs-CZ" sz="2000" dirty="0"/>
              <a:t>) </a:t>
            </a:r>
            <a:r>
              <a:rPr lang="cs-CZ" sz="2000" dirty="0" err="1"/>
              <a:t>mod</a:t>
            </a:r>
            <a:r>
              <a:rPr lang="cs-CZ" sz="2000" dirty="0"/>
              <a:t> 10</a:t>
            </a:r>
            <a:r>
              <a:rPr lang="cs-CZ" sz="2000" i="1" baseline="30000" dirty="0"/>
              <a:t>d</a:t>
            </a:r>
            <a:r>
              <a:rPr lang="en-GB" sz="2000" i="1" baseline="30000" dirty="0"/>
              <a:t>     </a:t>
            </a:r>
            <a:r>
              <a:rPr lang="en-GB" sz="2000" dirty="0"/>
              <a:t>(d … # of digits)</a:t>
            </a:r>
            <a:endParaRPr lang="en-US" sz="2000" dirty="0"/>
          </a:p>
          <a:p>
            <a:r>
              <a:rPr lang="en-US" sz="2400" dirty="0"/>
              <a:t>Many practical implementations</a:t>
            </a:r>
          </a:p>
          <a:p>
            <a:pPr lvl="1"/>
            <a:r>
              <a:rPr lang="en-US" sz="2000" dirty="0"/>
              <a:t>E.g., Google Authenticator </a:t>
            </a:r>
          </a:p>
          <a:p>
            <a:r>
              <a:rPr lang="cs-CZ" sz="2400" dirty="0">
                <a:hlinkClick r:id="rId3"/>
              </a:rPr>
              <a:t>https://en.wikipedia.org/wiki/HOTP</a:t>
            </a:r>
            <a:endParaRPr lang="en-US" sz="2400" dirty="0"/>
          </a:p>
          <a:p>
            <a:endParaRPr lang="cs-CZ" sz="2400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3009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HOTP – items, operations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Logical operations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Generate initial state for new user and distribute key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Generate HOTP code and update state (user)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US" dirty="0"/>
              <a:t>Verify HOTP code and update state (auth. server)</a:t>
            </a:r>
          </a:p>
          <a:p>
            <a:r>
              <a:rPr lang="en-US" dirty="0"/>
              <a:t>Security considerations of HOTP</a:t>
            </a:r>
          </a:p>
          <a:p>
            <a:pPr lvl="1"/>
            <a:r>
              <a:rPr lang="en-US" dirty="0"/>
              <a:t>Client compromise</a:t>
            </a:r>
          </a:p>
          <a:p>
            <a:pPr lvl="1"/>
            <a:r>
              <a:rPr lang="en-US" dirty="0"/>
              <a:t>Server compromise</a:t>
            </a:r>
          </a:p>
          <a:p>
            <a:pPr lvl="1"/>
            <a:r>
              <a:rPr lang="en-US" dirty="0"/>
              <a:t>Repeat of counter/challenge</a:t>
            </a:r>
          </a:p>
          <a:p>
            <a:pPr lvl="1"/>
            <a:r>
              <a:rPr lang="en-US" dirty="0"/>
              <a:t>Counter mismatch tolerance window</a:t>
            </a:r>
          </a:p>
          <a:p>
            <a:endParaRPr lang="cs-CZ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956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kupina 7"/>
          <p:cNvGrpSpPr/>
          <p:nvPr/>
        </p:nvGrpSpPr>
        <p:grpSpPr>
          <a:xfrm>
            <a:off x="7176121" y="1700809"/>
            <a:ext cx="3366471" cy="1904419"/>
            <a:chOff x="5366367" y="4667831"/>
            <a:chExt cx="3366471" cy="1904419"/>
          </a:xfrm>
        </p:grpSpPr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6367" y="4667831"/>
              <a:ext cx="3366471" cy="1904419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6156176" y="6295251"/>
              <a:ext cx="11144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i="1" dirty="0">
                  <a:solidFill>
                    <a:schemeClr val="bg1">
                      <a:lumMod val="75000"/>
                    </a:schemeClr>
                  </a:solidFill>
                </a:rPr>
                <a:t>Sylvain </a:t>
              </a:r>
              <a:r>
                <a:rPr lang="en-GB" sz="1200" i="1" dirty="0" err="1">
                  <a:solidFill>
                    <a:schemeClr val="bg1">
                      <a:lumMod val="75000"/>
                    </a:schemeClr>
                  </a:solidFill>
                </a:rPr>
                <a:t>Maret</a:t>
              </a:r>
              <a:endParaRPr lang="en-GB" sz="1200" i="1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Time-based O</a:t>
            </a:r>
            <a:r>
              <a:rPr lang="cs-CZ" dirty="0"/>
              <a:t>ne-</a:t>
            </a:r>
            <a:r>
              <a:rPr lang="cs-CZ" dirty="0" err="1"/>
              <a:t>time</a:t>
            </a:r>
            <a:r>
              <a:rPr lang="cs-CZ" dirty="0"/>
              <a:t> </a:t>
            </a:r>
            <a:r>
              <a:rPr lang="cs-CZ" dirty="0" err="1"/>
              <a:t>Password</a:t>
            </a:r>
            <a:r>
              <a:rPr lang="cs-CZ" dirty="0"/>
              <a:t> </a:t>
            </a:r>
            <a:r>
              <a:rPr lang="cs-CZ" dirty="0" err="1"/>
              <a:t>Algorithm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Very similar to HOTP</a:t>
            </a:r>
          </a:p>
          <a:p>
            <a:pPr lvl="1"/>
            <a:r>
              <a:rPr lang="en-GB" dirty="0"/>
              <a:t>Time used instead of counter</a:t>
            </a:r>
          </a:p>
          <a:p>
            <a:r>
              <a:rPr lang="en-GB" dirty="0"/>
              <a:t>Requires synchronized clocks</a:t>
            </a:r>
          </a:p>
          <a:p>
            <a:pPr lvl="1"/>
            <a:r>
              <a:rPr lang="en-GB" dirty="0"/>
              <a:t>In practice realized as time window</a:t>
            </a:r>
          </a:p>
          <a:p>
            <a:r>
              <a:rPr lang="en-GB" dirty="0"/>
              <a:t>Tolerance to gradual desynchronization possible</a:t>
            </a:r>
          </a:p>
          <a:p>
            <a:pPr lvl="1"/>
            <a:r>
              <a:rPr lang="en-GB" dirty="0"/>
              <a:t>Server keeps device’s desynchronization offset</a:t>
            </a:r>
          </a:p>
          <a:p>
            <a:pPr lvl="1"/>
            <a:r>
              <a:rPr lang="en-GB" dirty="0"/>
              <a:t>Updates with every successful login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70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OCRA: OATH Challenge-Response Algorithm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Initiative for Open Authentication (OATH)</a:t>
            </a:r>
          </a:p>
          <a:p>
            <a:r>
              <a:rPr lang="en-GB" sz="2400" dirty="0"/>
              <a:t>OCRA is authentication algorithm based on HOTP</a:t>
            </a:r>
          </a:p>
          <a:p>
            <a:r>
              <a:rPr lang="en-GB" sz="2400" dirty="0"/>
              <a:t>OCRA code = </a:t>
            </a:r>
            <a:r>
              <a:rPr lang="en-GB" sz="2400" dirty="0" err="1"/>
              <a:t>CryptoFunction</a:t>
            </a:r>
            <a:r>
              <a:rPr lang="en-GB" sz="2400" dirty="0"/>
              <a:t>(K, </a:t>
            </a:r>
            <a:r>
              <a:rPr lang="en-GB" sz="2400" dirty="0" err="1"/>
              <a:t>DataInput</a:t>
            </a:r>
            <a:r>
              <a:rPr lang="en-GB" sz="2400" dirty="0"/>
              <a:t>)</a:t>
            </a:r>
          </a:p>
          <a:p>
            <a:pPr lvl="1"/>
            <a:r>
              <a:rPr lang="en-GB" sz="2000" i="1" dirty="0"/>
              <a:t>K</a:t>
            </a:r>
            <a:r>
              <a:rPr lang="en-GB" sz="2000" dirty="0"/>
              <a:t>: a shared secret key known to both parties</a:t>
            </a:r>
          </a:p>
          <a:p>
            <a:pPr lvl="1"/>
            <a:r>
              <a:rPr lang="en-GB" sz="2000" i="1" dirty="0" err="1"/>
              <a:t>DataInput</a:t>
            </a:r>
            <a:r>
              <a:rPr lang="en-GB" sz="2000" dirty="0"/>
              <a:t>: concatenation of the various input data values</a:t>
            </a:r>
          </a:p>
          <a:p>
            <a:pPr lvl="2"/>
            <a:r>
              <a:rPr lang="en-GB" sz="2000" dirty="0"/>
              <a:t>Counter, challenges, H(PIN/</a:t>
            </a:r>
            <a:r>
              <a:rPr lang="en-GB" sz="2000" dirty="0" err="1"/>
              <a:t>Passwd</a:t>
            </a:r>
            <a:r>
              <a:rPr lang="en-GB" sz="2000" dirty="0"/>
              <a:t>), session info, H(time)</a:t>
            </a:r>
          </a:p>
          <a:p>
            <a:pPr lvl="1"/>
            <a:r>
              <a:rPr lang="en-GB" sz="2000" dirty="0"/>
              <a:t>Default </a:t>
            </a:r>
            <a:r>
              <a:rPr lang="en-GB" sz="2000" i="1" dirty="0" err="1"/>
              <a:t>CryptoFunction</a:t>
            </a:r>
            <a:r>
              <a:rPr lang="en-GB" sz="2000" dirty="0"/>
              <a:t> is HOTP-SHA1-6</a:t>
            </a:r>
          </a:p>
          <a:p>
            <a:pPr lvl="1"/>
            <a:r>
              <a:rPr lang="cs-CZ" sz="2000" dirty="0">
                <a:hlinkClick r:id="rId2"/>
              </a:rPr>
              <a:t>https://tools.ietf.org/html/rfc6287</a:t>
            </a:r>
            <a:endParaRPr lang="en-GB" sz="2000" dirty="0"/>
          </a:p>
          <a:p>
            <a:r>
              <a:rPr lang="en-GB" sz="2400" dirty="0"/>
              <a:t>Don’t confuse with </a:t>
            </a:r>
            <a:r>
              <a:rPr lang="en-GB" sz="2400" dirty="0" err="1"/>
              <a:t>Oauth</a:t>
            </a:r>
            <a:r>
              <a:rPr lang="en-GB" sz="2400" dirty="0"/>
              <a:t> (delegation of authentication)</a:t>
            </a:r>
          </a:p>
          <a:p>
            <a:pPr lvl="1"/>
            <a:r>
              <a:rPr lang="en-GB" sz="2000" dirty="0"/>
              <a:t>The OAuth 2.0 Authorization Framework (RFC6749)</a:t>
            </a:r>
          </a:p>
          <a:p>
            <a:pPr lvl="1"/>
            <a:r>
              <a:rPr lang="en-GB" sz="2000" dirty="0"/>
              <a:t>TLS-based security protocol for accessing HTTP service</a:t>
            </a:r>
            <a:endParaRPr lang="en-GB" sz="24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31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6"/>
          <a:stretch/>
        </p:blipFill>
        <p:spPr>
          <a:xfrm>
            <a:off x="1775521" y="620688"/>
            <a:ext cx="8681605" cy="5616624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1752640" y="2033687"/>
            <a:ext cx="5927536" cy="1395314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3014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Increased risk at *OTP verification server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secure against client compromise </a:t>
            </a:r>
          </a:p>
          <a:p>
            <a:pPr lvl="1"/>
            <a:r>
              <a:rPr lang="en-US" dirty="0"/>
              <a:t>Using OTP instead of passwords, KDF(</a:t>
            </a:r>
            <a:r>
              <a:rPr lang="en-US" dirty="0" err="1"/>
              <a:t>time|key</a:t>
            </a:r>
            <a:r>
              <a:rPr lang="en-US" dirty="0"/>
              <a:t>), </a:t>
            </a:r>
          </a:p>
          <a:p>
            <a:r>
              <a:rPr lang="en-US" dirty="0"/>
              <a:t>But what if server is compromised?</a:t>
            </a:r>
          </a:p>
          <a:p>
            <a:pPr lvl="1"/>
            <a:r>
              <a:rPr lang="en-US" dirty="0"/>
              <a:t>database hacks, temporal attacker presence</a:t>
            </a:r>
          </a:p>
          <a:p>
            <a:pPr lvl="1"/>
            <a:r>
              <a:rPr lang="en-US" dirty="0"/>
              <a:t>E.g., Heartbleed – dump of OTP keys</a:t>
            </a:r>
          </a:p>
          <a:p>
            <a:r>
              <a:rPr lang="en-US" dirty="0"/>
              <a:t>Possible solution</a:t>
            </a:r>
          </a:p>
          <a:p>
            <a:pPr lvl="1"/>
            <a:r>
              <a:rPr lang="en-US" dirty="0"/>
              <a:t>Trusted hardware on the server</a:t>
            </a:r>
          </a:p>
          <a:p>
            <a:pPr lvl="1"/>
            <a:r>
              <a:rPr lang="en-US" dirty="0"/>
              <a:t>OTP code verified inside trusted environment</a:t>
            </a:r>
          </a:p>
          <a:p>
            <a:pPr lvl="1"/>
            <a:r>
              <a:rPr lang="en-US" dirty="0"/>
              <a:t>OTP key never leaves the hardware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952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1290E9-3C00-4E79-9BD0-2DB53B3AA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Options for authentication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06D0D0-0BA7-4911-8AB0-707E4EB62A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Something you: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Know (password, key)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Have (token, smartcard)</a:t>
            </a:r>
          </a:p>
          <a:p>
            <a:pPr marL="819150" lvl="1" indent="-457200">
              <a:buFont typeface="+mj-lt"/>
              <a:buAutoNum type="arabicPeriod"/>
            </a:pPr>
            <a:r>
              <a:rPr lang="en-GB" dirty="0"/>
              <a:t>Are (biometrics)</a:t>
            </a:r>
          </a:p>
          <a:p>
            <a:r>
              <a:rPr lang="en-GB" dirty="0"/>
              <a:t>Combination of multiple options – two-factor authentication (or more)</a:t>
            </a:r>
          </a:p>
          <a:p>
            <a:endParaRPr lang="en-GB" dirty="0"/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Registration phase (how is new user added)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Verification phase (how is user’s claimed identity verified)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Recovery phase (what if user forgot/lost authentication credentials)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18DD7D1-E691-4279-ADB4-9638DEB6C9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FD8E0D-9E85-4710-98E1-35D5846CB6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924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537" y="1124744"/>
            <a:ext cx="8107327" cy="5112568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50</a:t>
            </a:fld>
            <a:endParaRPr lang="cs-CZ" dirty="0"/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C532B473-0D53-4A3E-BD8B-336AF57C6FA9}"/>
              </a:ext>
            </a:extLst>
          </p:cNvPr>
          <p:cNvSpPr/>
          <p:nvPr/>
        </p:nvSpPr>
        <p:spPr>
          <a:xfrm>
            <a:off x="7320136" y="4219348"/>
            <a:ext cx="4752528" cy="172993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Problems: </a:t>
            </a:r>
            <a:br>
              <a:rPr lang="en-GB" sz="2400" dirty="0"/>
            </a:br>
            <a:r>
              <a:rPr lang="en-GB" sz="2400" dirty="0"/>
              <a:t>1. Is OTP code fresh?</a:t>
            </a:r>
            <a:br>
              <a:rPr lang="en-GB" sz="2400" dirty="0"/>
            </a:br>
            <a:r>
              <a:rPr lang="en-GB" sz="2400" dirty="0"/>
              <a:t>2. Is OTP generated for correct domain (not phishing)?</a:t>
            </a:r>
          </a:p>
        </p:txBody>
      </p:sp>
    </p:spTree>
    <p:extLst>
      <p:ext uri="{BB962C8B-B14F-4D97-AF65-F5344CB8AC3E}">
        <p14:creationId xmlns:p14="http://schemas.microsoft.com/office/powerpoint/2010/main" val="64828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password</a:t>
            </a:r>
            <a:r>
              <a:rPr lang="cs-CZ" dirty="0"/>
              <a:t> </a:t>
            </a:r>
            <a:r>
              <a:rPr lang="cs-CZ" dirty="0" err="1"/>
              <a:t>replacements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Cambridge’s TR – wide range of possibilities listed</a:t>
            </a:r>
          </a:p>
          <a:p>
            <a:pPr lvl="1"/>
            <a:r>
              <a:rPr lang="en-GB" i="1" dirty="0"/>
              <a:t>The quest to replace passwords: a framework for comparative evaluation of Web authentication schemes</a:t>
            </a:r>
            <a:endParaRPr lang="en-US" sz="2000" i="1" dirty="0">
              <a:hlinkClick r:id="rId2"/>
            </a:endParaRPr>
          </a:p>
          <a:p>
            <a:pPr lvl="1"/>
            <a:r>
              <a:rPr lang="en-US" sz="2000" dirty="0">
                <a:hlinkClick r:id="rId2"/>
              </a:rPr>
              <a:t>https://www.cl.cam.ac.uk/techreports/UCAM-CL-TR-817.pdf</a:t>
            </a:r>
            <a:endParaRPr lang="en-US" sz="2000" dirty="0"/>
          </a:p>
          <a:p>
            <a:r>
              <a:rPr lang="en-US" dirty="0"/>
              <a:t>Many different possibilities, but passwords are cheap to start with, a lot of legacy code exists and no mechanism offers all benefits</a:t>
            </a:r>
          </a:p>
          <a:p>
            <a:r>
              <a:rPr lang="en-US" dirty="0">
                <a:solidFill>
                  <a:srgbClr val="0070C0"/>
                </a:solidFill>
              </a:rPr>
              <a:t>Mandatory reading: UCAM-CL-817 </a:t>
            </a:r>
          </a:p>
          <a:p>
            <a:pPr lvl="1"/>
            <a:r>
              <a:rPr lang="en-US" dirty="0"/>
              <a:t>At least chapters: II. Benefits, V. Discussion </a:t>
            </a:r>
          </a:p>
          <a:p>
            <a:pPr lvl="1"/>
            <a:r>
              <a:rPr lang="en-US" dirty="0"/>
              <a:t>Whole report is highly recommended</a:t>
            </a:r>
          </a:p>
          <a:p>
            <a:pPr lvl="1"/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945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D02E171-9E6E-4565-99D4-5D42DF95A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4" y="4406901"/>
            <a:ext cx="10893556" cy="1362075"/>
          </a:xfrm>
        </p:spPr>
        <p:txBody>
          <a:bodyPr/>
          <a:lstStyle/>
          <a:p>
            <a:r>
              <a:rPr lang="en-GB" dirty="0"/>
              <a:t>Idea: Replace password by smartcard with asymmetric keypair, challenge-response protocol and prevent phishing</a:t>
            </a:r>
          </a:p>
        </p:txBody>
      </p:sp>
      <p:sp>
        <p:nvSpPr>
          <p:cNvPr id="7" name="Zástupný symbol pro text 6">
            <a:extLst>
              <a:ext uri="{FF2B5EF4-FFF2-40B4-BE49-F238E27FC236}">
                <a16:creationId xmlns:a16="http://schemas.microsoft.com/office/drawing/2014/main" id="{68063A06-E2AA-4B2C-8DEE-3BA81B990A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CAF8DD-2C92-4821-B8ED-721837770B8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10CB26-155E-4E41-98FE-840D002AC6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54412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61AA58-E5BE-4605-B02B-DCF1CF479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FIDO U2F protocol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4DF8461-6CF0-4D4C-895B-65C809A6AE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BF7AB6A-40E9-40E7-A98F-843DAFEBFA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53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8E5A118-B9B3-46C4-8A79-DA8BD1D25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39988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BE0EA1DB-1913-4F21-9083-8B31B0834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0" y="1412776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C40C94-1302-448D-9CBC-66831157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Revision 1: ECC-based challenge-response</a:t>
            </a:r>
            <a:endParaRPr lang="en-GB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93E150DD-3F18-4C55-AE34-8729BA55F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1" y="1988841"/>
            <a:ext cx="773981" cy="773981"/>
          </a:xfr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1C960F-B395-428A-93CC-D5A62AEB6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F77C3B-6AC8-43AE-9EAF-8FB1493D2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CC0411-2285-400A-AFBF-8C2D16455182}"/>
              </a:ext>
            </a:extLst>
          </p:cNvPr>
          <p:cNvSpPr txBox="1"/>
          <p:nvPr/>
        </p:nvSpPr>
        <p:spPr>
          <a:xfrm>
            <a:off x="1556049" y="6156112"/>
            <a:ext cx="695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https://developers.yubico.com/U2F/Protocol_details/Overview.html</a:t>
            </a:r>
          </a:p>
        </p:txBody>
      </p:sp>
      <p:sp>
        <p:nvSpPr>
          <p:cNvPr id="9" name="Obdélník se zakulaceným příčným rohem 4">
            <a:extLst>
              <a:ext uri="{FF2B5EF4-FFF2-40B4-BE49-F238E27FC236}">
                <a16:creationId xmlns:a16="http://schemas.microsoft.com/office/drawing/2014/main" id="{4C19ED94-37B4-4AA5-967A-7BF8262949C8}"/>
              </a:ext>
            </a:extLst>
          </p:cNvPr>
          <p:cNvSpPr/>
          <p:nvPr/>
        </p:nvSpPr>
        <p:spPr>
          <a:xfrm>
            <a:off x="1616076" y="5327528"/>
            <a:ext cx="5400600" cy="838994"/>
          </a:xfrm>
          <a:prstGeom prst="round2DiagRect">
            <a:avLst/>
          </a:prstGeom>
          <a:solidFill>
            <a:schemeClr val="accent6">
              <a:lumMod val="75000"/>
              <a:alpha val="64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Problems: phishing, </a:t>
            </a:r>
            <a:r>
              <a:rPr lang="en-GB" sz="3200" dirty="0" err="1">
                <a:solidFill>
                  <a:schemeClr val="tx1"/>
                </a:solidFill>
              </a:rPr>
              <a:t>MiTM</a:t>
            </a:r>
            <a:r>
              <a:rPr lang="en-GB" sz="3200" dirty="0">
                <a:solidFill>
                  <a:schemeClr val="tx1"/>
                </a:solidFill>
              </a:rPr>
              <a:t>…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EDCA8C3-5E0A-4374-8185-CDEE6382A5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57" y="1576909"/>
            <a:ext cx="823863" cy="82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3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89BF3882-FC2F-41F8-AEC7-B17BCBFB9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0" y="1412776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C40C94-1302-448D-9CBC-66831157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Revision 2: URI + TLS channel id added</a:t>
            </a:r>
            <a:endParaRPr lang="en-GB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4CA291-9947-436E-890A-99DB7C9E9C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1C960F-B395-428A-93CC-D5A62AEB6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F77C3B-6AC8-43AE-9EAF-8FB1493D2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CC0411-2285-400A-AFBF-8C2D16455182}"/>
              </a:ext>
            </a:extLst>
          </p:cNvPr>
          <p:cNvSpPr txBox="1"/>
          <p:nvPr/>
        </p:nvSpPr>
        <p:spPr>
          <a:xfrm>
            <a:off x="1556049" y="6156112"/>
            <a:ext cx="695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https://developers.yubico.com/U2F/Protocol_details/Overview.html</a:t>
            </a:r>
          </a:p>
        </p:txBody>
      </p:sp>
      <p:sp>
        <p:nvSpPr>
          <p:cNvPr id="8" name="Obdélník se zakulaceným příčným rohem 4">
            <a:extLst>
              <a:ext uri="{FF2B5EF4-FFF2-40B4-BE49-F238E27FC236}">
                <a16:creationId xmlns:a16="http://schemas.microsoft.com/office/drawing/2014/main" id="{611A7314-F000-4905-9413-27C12284C761}"/>
              </a:ext>
            </a:extLst>
          </p:cNvPr>
          <p:cNvSpPr/>
          <p:nvPr/>
        </p:nvSpPr>
        <p:spPr>
          <a:xfrm>
            <a:off x="1775520" y="5085185"/>
            <a:ext cx="7239581" cy="1083751"/>
          </a:xfrm>
          <a:prstGeom prst="round2DiagRect">
            <a:avLst/>
          </a:prstGeom>
          <a:solidFill>
            <a:schemeClr val="accent6">
              <a:lumMod val="75000"/>
              <a:alpha val="64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Problem: using same device =&gt; detectable by services (same </a:t>
            </a:r>
            <a:r>
              <a:rPr lang="en-GB" sz="3200" dirty="0" err="1">
                <a:solidFill>
                  <a:schemeClr val="tx1"/>
                </a:solidFill>
              </a:rPr>
              <a:t>k</a:t>
            </a:r>
            <a:r>
              <a:rPr lang="en-GB" sz="3200" baseline="-25000" dirty="0" err="1">
                <a:solidFill>
                  <a:schemeClr val="tx1"/>
                </a:solidFill>
              </a:rPr>
              <a:t>pub</a:t>
            </a:r>
            <a:r>
              <a:rPr lang="en-GB" sz="3200" dirty="0">
                <a:solidFill>
                  <a:schemeClr val="tx1"/>
                </a:solidFill>
              </a:rPr>
              <a:t>)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E27047BD-E13F-4DBB-8233-E24DCDC22D2D}"/>
              </a:ext>
            </a:extLst>
          </p:cNvPr>
          <p:cNvSpPr>
            <a:spLocks/>
          </p:cNvSpPr>
          <p:nvPr/>
        </p:nvSpPr>
        <p:spPr bwMode="auto">
          <a:xfrm>
            <a:off x="6240016" y="2630047"/>
            <a:ext cx="4536504" cy="438913"/>
          </a:xfrm>
          <a:prstGeom prst="borderCallout2">
            <a:avLst>
              <a:gd name="adj1" fmla="val 62329"/>
              <a:gd name="adj2" fmla="val -5290"/>
              <a:gd name="adj3" fmla="val 62549"/>
              <a:gd name="adj4" fmla="val -15281"/>
              <a:gd name="adj5" fmla="val 130976"/>
              <a:gd name="adj6" fmla="val -31791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https://accounts.google.com/ServiceLogin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1D3CB0C4-D2B9-47A4-8048-79CE07DB8E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561" y="1988841"/>
            <a:ext cx="773981" cy="77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19C5AAE-72BE-4115-88F1-A3745927EA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57" y="1576909"/>
            <a:ext cx="823863" cy="82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20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D1EC9FAD-AC22-4FDA-A507-C5C79FBD3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2556" y="1476440"/>
            <a:ext cx="8857940" cy="4982592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C40C94-1302-448D-9CBC-66831157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Revision 3: Application-specific key added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1C960F-B395-428A-93CC-D5A62AEB6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F77C3B-6AC8-43AE-9EAF-8FB1493D2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CC0411-2285-400A-AFBF-8C2D16455182}"/>
              </a:ext>
            </a:extLst>
          </p:cNvPr>
          <p:cNvSpPr txBox="1"/>
          <p:nvPr/>
        </p:nvSpPr>
        <p:spPr>
          <a:xfrm>
            <a:off x="1556049" y="6156112"/>
            <a:ext cx="695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https://developers.yubico.com/U2F/Protocol_details/Overview.html</a:t>
            </a:r>
          </a:p>
        </p:txBody>
      </p:sp>
      <p:sp>
        <p:nvSpPr>
          <p:cNvPr id="8" name="Obdélník se zakulaceným příčným rohem 4">
            <a:extLst>
              <a:ext uri="{FF2B5EF4-FFF2-40B4-BE49-F238E27FC236}">
                <a16:creationId xmlns:a16="http://schemas.microsoft.com/office/drawing/2014/main" id="{611A7314-F000-4905-9413-27C12284C761}"/>
              </a:ext>
            </a:extLst>
          </p:cNvPr>
          <p:cNvSpPr/>
          <p:nvPr/>
        </p:nvSpPr>
        <p:spPr>
          <a:xfrm>
            <a:off x="1775520" y="5085185"/>
            <a:ext cx="7200800" cy="1083751"/>
          </a:xfrm>
          <a:prstGeom prst="round2DiagRect">
            <a:avLst/>
          </a:prstGeom>
          <a:solidFill>
            <a:schemeClr val="accent6">
              <a:lumMod val="75000"/>
              <a:alpha val="64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Problem: Undetectable device cloning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E27047BD-E13F-4DBB-8233-E24DCDC22D2D}"/>
              </a:ext>
            </a:extLst>
          </p:cNvPr>
          <p:cNvSpPr>
            <a:spLocks/>
          </p:cNvSpPr>
          <p:nvPr/>
        </p:nvSpPr>
        <p:spPr bwMode="auto">
          <a:xfrm>
            <a:off x="3287688" y="2060848"/>
            <a:ext cx="2600102" cy="1025388"/>
          </a:xfrm>
          <a:prstGeom prst="borderCallout2">
            <a:avLst>
              <a:gd name="adj1" fmla="val 62329"/>
              <a:gd name="adj2" fmla="val -5290"/>
              <a:gd name="adj3" fmla="val 62549"/>
              <a:gd name="adj4" fmla="val -15281"/>
              <a:gd name="adj5" fmla="val 130464"/>
              <a:gd name="adj6" fmla="val -35227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GB" sz="2000" dirty="0"/>
              <a:t>new key pair and key handle for each registration</a:t>
            </a:r>
            <a:endParaRPr lang="en-US" altLang="en-US" sz="1400" dirty="0"/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18AAEEE9-C789-4229-B344-7EB8331897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79577" y="1988841"/>
            <a:ext cx="773981" cy="77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D38EBA-FA8E-4714-99C3-EA0FA5F0BA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57" y="1576909"/>
            <a:ext cx="823863" cy="82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9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E9E61E91-74E8-4E72-A5EF-C6B4E0AD3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0" y="1381844"/>
            <a:ext cx="9144000" cy="5143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C40C94-1302-448D-9CBC-66831157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Revision 4: Authentication counter added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1C960F-B395-428A-93CC-D5A62AEB6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57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F77C3B-6AC8-43AE-9EAF-8FB1493D2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CC0411-2285-400A-AFBF-8C2D16455182}"/>
              </a:ext>
            </a:extLst>
          </p:cNvPr>
          <p:cNvSpPr txBox="1"/>
          <p:nvPr/>
        </p:nvSpPr>
        <p:spPr>
          <a:xfrm>
            <a:off x="1556049" y="6156112"/>
            <a:ext cx="695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https://developers.yubico.com/U2F/Protocol_details/Overview.html</a:t>
            </a:r>
          </a:p>
        </p:txBody>
      </p:sp>
      <p:sp>
        <p:nvSpPr>
          <p:cNvPr id="8" name="Obdélník se zakulaceným příčným rohem 4">
            <a:extLst>
              <a:ext uri="{FF2B5EF4-FFF2-40B4-BE49-F238E27FC236}">
                <a16:creationId xmlns:a16="http://schemas.microsoft.com/office/drawing/2014/main" id="{611A7314-F000-4905-9413-27C12284C761}"/>
              </a:ext>
            </a:extLst>
          </p:cNvPr>
          <p:cNvSpPr/>
          <p:nvPr/>
        </p:nvSpPr>
        <p:spPr>
          <a:xfrm>
            <a:off x="1775520" y="5085185"/>
            <a:ext cx="7200800" cy="1083751"/>
          </a:xfrm>
          <a:prstGeom prst="round2DiagRect">
            <a:avLst/>
          </a:prstGeom>
          <a:solidFill>
            <a:schemeClr val="accent6">
              <a:lumMod val="75000"/>
              <a:alpha val="64000"/>
            </a:schemeClr>
          </a:solidFill>
          <a:ln w="508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Option: What if server wants to verify device properties before register?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E27047BD-E13F-4DBB-8233-E24DCDC22D2D}"/>
              </a:ext>
            </a:extLst>
          </p:cNvPr>
          <p:cNvSpPr>
            <a:spLocks/>
          </p:cNvSpPr>
          <p:nvPr/>
        </p:nvSpPr>
        <p:spPr bwMode="auto">
          <a:xfrm>
            <a:off x="2855640" y="2478593"/>
            <a:ext cx="2592288" cy="438914"/>
          </a:xfrm>
          <a:prstGeom prst="borderCallout2">
            <a:avLst>
              <a:gd name="adj1" fmla="val 62329"/>
              <a:gd name="adj2" fmla="val -5290"/>
              <a:gd name="adj3" fmla="val 62549"/>
              <a:gd name="adj4" fmla="val -15281"/>
              <a:gd name="adj5" fmla="val 404095"/>
              <a:gd name="adj6" fmla="val -37231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Incremental counter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18AAADF2-5BB5-40FC-8055-915132285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1" y="1988841"/>
            <a:ext cx="773981" cy="773981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2A4F9612-D103-4F6A-88AB-5DCB41C31EC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557" y="1576909"/>
            <a:ext cx="823863" cy="82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65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8390C946-82AC-4E55-A608-9AFEE6145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24000" y="2143844"/>
            <a:ext cx="9144000" cy="43815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FC40C94-1302-448D-9CBC-668311575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/>
              <a:t>Revision 5: Device attestation added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61C960F-B395-428A-93CC-D5A62AEB6A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58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4F77C3B-6AC8-43AE-9EAF-8FB1493D27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BCC0411-2285-400A-AFBF-8C2D16455182}"/>
              </a:ext>
            </a:extLst>
          </p:cNvPr>
          <p:cNvSpPr txBox="1"/>
          <p:nvPr/>
        </p:nvSpPr>
        <p:spPr>
          <a:xfrm>
            <a:off x="1556049" y="6156112"/>
            <a:ext cx="6955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https://developers.yubico.com/U2F/Protocol_details/Overview.html</a:t>
            </a:r>
          </a:p>
        </p:txBody>
      </p:sp>
      <p:sp>
        <p:nvSpPr>
          <p:cNvPr id="9" name="AutoShape 6">
            <a:extLst>
              <a:ext uri="{FF2B5EF4-FFF2-40B4-BE49-F238E27FC236}">
                <a16:creationId xmlns:a16="http://schemas.microsoft.com/office/drawing/2014/main" id="{E27047BD-E13F-4DBB-8233-E24DCDC22D2D}"/>
              </a:ext>
            </a:extLst>
          </p:cNvPr>
          <p:cNvSpPr>
            <a:spLocks/>
          </p:cNvSpPr>
          <p:nvPr/>
        </p:nvSpPr>
        <p:spPr bwMode="auto">
          <a:xfrm>
            <a:off x="6744072" y="3580770"/>
            <a:ext cx="2592288" cy="767825"/>
          </a:xfrm>
          <a:prstGeom prst="borderCallout2">
            <a:avLst>
              <a:gd name="adj1" fmla="val 62329"/>
              <a:gd name="adj2" fmla="val -5290"/>
              <a:gd name="adj3" fmla="val 62549"/>
              <a:gd name="adj4" fmla="val -15281"/>
              <a:gd name="adj5" fmla="val 132241"/>
              <a:gd name="adj6" fmla="val -94091"/>
            </a:avLst>
          </a:prstGeom>
          <a:solidFill>
            <a:srgbClr val="00FF00">
              <a:alpha val="36862"/>
            </a:srgbClr>
          </a:solidFill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F02D32"/>
              </a:buClr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31313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69696"/>
              </a:buClr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●"/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800" dirty="0"/>
              <a:t>Attestation certificate signed with TTP</a:t>
            </a:r>
          </a:p>
        </p:txBody>
      </p:sp>
      <p:sp>
        <p:nvSpPr>
          <p:cNvPr id="12" name="Zástupný symbol pro obsah 11">
            <a:extLst>
              <a:ext uri="{FF2B5EF4-FFF2-40B4-BE49-F238E27FC236}">
                <a16:creationId xmlns:a16="http://schemas.microsoft.com/office/drawing/2014/main" id="{1DBEC2F9-F965-4993-89E7-7AD1CCEFC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Obdélník se zakulaceným příčným rohem 4">
            <a:extLst>
              <a:ext uri="{FF2B5EF4-FFF2-40B4-BE49-F238E27FC236}">
                <a16:creationId xmlns:a16="http://schemas.microsoft.com/office/drawing/2014/main" id="{E075225A-6CCB-471E-9A57-737B99615168}"/>
              </a:ext>
            </a:extLst>
          </p:cNvPr>
          <p:cNvSpPr/>
          <p:nvPr/>
        </p:nvSpPr>
        <p:spPr>
          <a:xfrm>
            <a:off x="1775520" y="5445225"/>
            <a:ext cx="5904656" cy="723711"/>
          </a:xfrm>
          <a:prstGeom prst="round2DiagRect">
            <a:avLst/>
          </a:prstGeom>
          <a:solidFill>
            <a:schemeClr val="accent3">
              <a:alpha val="82000"/>
            </a:schemeClr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3200" dirty="0">
                <a:solidFill>
                  <a:schemeClr val="tx1"/>
                </a:solidFill>
              </a:rPr>
              <a:t>ECDSA NIST secp256r1 used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36A38949-EA25-4C77-90F0-B6AFC1739A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5561" y="2611503"/>
            <a:ext cx="773981" cy="77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158423B0-C1D2-4BF7-B40C-136351E0C4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94" y="2143745"/>
            <a:ext cx="823863" cy="82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2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61EAB6A5-DDD3-4D03-AE95-E5B1727B5F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20452" r="26375" b="46307"/>
          <a:stretch/>
        </p:blipFill>
        <p:spPr>
          <a:xfrm>
            <a:off x="8112224" y="5488869"/>
            <a:ext cx="2523731" cy="9208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E48168D-2352-48B9-A57E-76198A7F9D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3" t="26881" r="15799" b="27836"/>
          <a:stretch/>
        </p:blipFill>
        <p:spPr>
          <a:xfrm>
            <a:off x="9223582" y="837405"/>
            <a:ext cx="2232248" cy="108012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C5B57F7-EA1F-43A3-B6A9-E81B2491B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FIDO U2F devices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276676-B9B4-4C5F-8288-97898E2C1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Why have button? Is missing display problem?</a:t>
            </a:r>
          </a:p>
          <a:p>
            <a:r>
              <a:rPr lang="en-GB" dirty="0"/>
              <a:t>Recent problem: direct </a:t>
            </a:r>
            <a:r>
              <a:rPr lang="en-GB" dirty="0" err="1"/>
              <a:t>WebUSB</a:t>
            </a:r>
            <a:r>
              <a:rPr lang="en-GB" dirty="0"/>
              <a:t> API in Chrome</a:t>
            </a:r>
          </a:p>
          <a:p>
            <a:pPr lvl="1"/>
            <a:r>
              <a:rPr lang="en-GB" dirty="0"/>
              <a:t>Malware bypass U2F API checking the URL</a:t>
            </a:r>
          </a:p>
          <a:p>
            <a:pPr lvl="1"/>
            <a:r>
              <a:rPr lang="en-GB" dirty="0"/>
              <a:t>Legitimate URL is send from malicious page</a:t>
            </a:r>
          </a:p>
          <a:p>
            <a:pPr lvl="1"/>
            <a:r>
              <a:rPr lang="en-GB" dirty="0">
                <a:hlinkClick r:id="rId4"/>
              </a:rPr>
              <a:t>https://www.wired.com/story/chrome-yubikey-phishing-webusb/</a:t>
            </a:r>
            <a:endParaRPr lang="en-GB" dirty="0"/>
          </a:p>
          <a:p>
            <a:pPr lvl="1"/>
            <a:r>
              <a:rPr lang="en-GB" dirty="0"/>
              <a:t>APDU-level communication: </a:t>
            </a:r>
            <a:r>
              <a:rPr lang="en-GB" dirty="0">
                <a:hlinkClick r:id="rId5"/>
              </a:rPr>
              <a:t>https://npmccallum.gitlab.io/post/u2f-protocol-overview/</a:t>
            </a:r>
            <a:r>
              <a:rPr lang="en-GB" dirty="0"/>
              <a:t> </a:t>
            </a:r>
          </a:p>
          <a:p>
            <a:r>
              <a:rPr lang="en-GB" dirty="0"/>
              <a:t>Well known is </a:t>
            </a:r>
            <a:r>
              <a:rPr lang="en-GB" dirty="0" err="1"/>
              <a:t>Yubikey</a:t>
            </a:r>
            <a:r>
              <a:rPr lang="en-GB" dirty="0"/>
              <a:t>, but open-source hardware and software-only implementations also possible</a:t>
            </a:r>
          </a:p>
          <a:p>
            <a:pPr lvl="1"/>
            <a:r>
              <a:rPr lang="en-GB" dirty="0">
                <a:hlinkClick r:id="rId6"/>
              </a:rPr>
              <a:t>https://github.com/conorpp/u2f-zero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3685CEB-BAE9-4CA8-B0D3-DFDF577108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59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1F4D29-2A91-44EF-AD89-9CB70142FA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142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3C51484C-BF28-473A-998B-244A20E6A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Group activity </a:t>
            </a:r>
          </a:p>
        </p:txBody>
      </p:sp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3700EEB6-CB79-42D2-BE27-DE4355668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Form group of 3-4 members (mix, not your neighbours)</a:t>
            </a:r>
          </a:p>
          <a:p>
            <a:pPr lvl="1"/>
            <a:r>
              <a:rPr lang="en-GB" dirty="0"/>
              <a:t>Introduce yourself with your name</a:t>
            </a:r>
          </a:p>
          <a:p>
            <a:r>
              <a:rPr lang="en-GB" dirty="0"/>
              <a:t>Discuss and write down on paper:</a:t>
            </a:r>
          </a:p>
          <a:p>
            <a:pPr lvl="1"/>
            <a:r>
              <a:rPr lang="en-GB" dirty="0"/>
              <a:t>What you use for authentication (password…)</a:t>
            </a:r>
          </a:p>
          <a:p>
            <a:pPr lvl="1"/>
            <a:r>
              <a:rPr lang="en-GB" dirty="0"/>
              <a:t>How you store the authentication secret? (brain-only…)</a:t>
            </a:r>
          </a:p>
          <a:p>
            <a:r>
              <a:rPr lang="en-GB" dirty="0"/>
              <a:t>Time limit: 5 minutes</a:t>
            </a:r>
          </a:p>
          <a:p>
            <a:endParaRPr lang="en-GB" dirty="0"/>
          </a:p>
          <a:p>
            <a:r>
              <a:rPr lang="en-GB" dirty="0"/>
              <a:t>Now return back to your original seat (if you wish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r>
              <a:rPr lang="en-GB" dirty="0"/>
              <a:t>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ECB893A-CEDD-4814-B4F2-B02027A94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1680743-CBE0-47B4-AAE5-E2EE5962FD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9785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DC6647D3-F6C3-4A15-9FE8-711946AAAD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85" b="-1"/>
          <a:stretch/>
        </p:blipFill>
        <p:spPr>
          <a:xfrm>
            <a:off x="4223792" y="3990899"/>
            <a:ext cx="6336704" cy="2822477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95E441A-477D-4ED9-989E-32B321519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Always dig for implementation details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5D2A8E-6CC6-4CB3-87D7-A7C4F9637A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are ECC keys generated and stored? </a:t>
            </a:r>
          </a:p>
          <a:p>
            <a:r>
              <a:rPr lang="en-GB" dirty="0" err="1"/>
              <a:t>Yubikey</a:t>
            </a:r>
            <a:r>
              <a:rPr lang="en-GB" dirty="0"/>
              <a:t> saves storage memory by deriving ECC private keys from master secret instead of randomly generating new one</a:t>
            </a:r>
          </a:p>
          <a:p>
            <a:pPr lvl="1"/>
            <a:r>
              <a:rPr lang="en-GB" dirty="0"/>
              <a:t>Possible as the ECC private key is random value</a:t>
            </a:r>
          </a:p>
          <a:p>
            <a:r>
              <a:rPr lang="en-GB" dirty="0"/>
              <a:t>Device secret generated during manufacturing</a:t>
            </a:r>
          </a:p>
          <a:p>
            <a:r>
              <a:rPr lang="en-GB" dirty="0"/>
              <a:t>What is the possible attack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578E38-E7E6-48F4-90E8-57E0721431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60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2638442-D73F-40CA-9B82-577ACB5F5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0E194EF-FA81-4809-B110-43230FB2153A}"/>
              </a:ext>
            </a:extLst>
          </p:cNvPr>
          <p:cNvSpPr txBox="1"/>
          <p:nvPr/>
        </p:nvSpPr>
        <p:spPr>
          <a:xfrm>
            <a:off x="1775520" y="6118147"/>
            <a:ext cx="7622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>
                <a:solidFill>
                  <a:schemeClr val="bg1">
                    <a:lumMod val="50000"/>
                  </a:schemeClr>
                </a:solidFill>
              </a:rPr>
              <a:t>https://developers.yubico.com/U2F/Protocol_details/Key_generation.html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B883134-9021-4C86-B492-0F9235EED0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017" y="3990899"/>
            <a:ext cx="773147" cy="773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46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4A66C-69E1-4325-8CD1-359604D04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True2F FIDO U2F token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F672CB3-83D0-4E85-82C8-5EB4229AE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err="1"/>
              <a:t>Yubikey</a:t>
            </a:r>
            <a:r>
              <a:rPr lang="en-GB" sz="2800" dirty="0"/>
              <a:t> 4 has single master key</a:t>
            </a:r>
          </a:p>
          <a:p>
            <a:pPr lvl="1"/>
            <a:r>
              <a:rPr lang="en-GB" sz="2400" dirty="0"/>
              <a:t>To efficiently derive keypairs for separate Relying parties (Google, GitHub…)</a:t>
            </a:r>
          </a:p>
          <a:p>
            <a:pPr lvl="1"/>
            <a:r>
              <a:rPr lang="en-GB" sz="2400" dirty="0"/>
              <a:t>Inserted during manufacturing phase (what if compromised?)</a:t>
            </a:r>
          </a:p>
          <a:p>
            <a:r>
              <a:rPr lang="en-GB" sz="2800" dirty="0"/>
              <a:t>Additional SMPC protocols (protection against backdoored token)</a:t>
            </a:r>
          </a:p>
          <a:p>
            <a:pPr lvl="1"/>
            <a:r>
              <a:rPr lang="en-GB" sz="2400" dirty="0"/>
              <a:t>Secure Multi-Party Computation (SMPC) will be covered later</a:t>
            </a:r>
          </a:p>
          <a:p>
            <a:pPr lvl="1"/>
            <a:r>
              <a:rPr lang="en-GB" sz="2400" dirty="0"/>
              <a:t>Verifiable insertion of browser randomness into final keypairs</a:t>
            </a:r>
          </a:p>
          <a:p>
            <a:pPr lvl="1"/>
            <a:r>
              <a:rPr lang="en-GB" sz="2400" dirty="0"/>
              <a:t>Prevention of private key leakage via ECDSA padding</a:t>
            </a:r>
          </a:p>
          <a:p>
            <a:endParaRPr lang="en-GB" sz="2800" dirty="0"/>
          </a:p>
          <a:p>
            <a:r>
              <a:rPr lang="en-GB" sz="2800" dirty="0"/>
              <a:t>Backward-compatible (Relying party, HW)</a:t>
            </a:r>
          </a:p>
          <a:p>
            <a:r>
              <a:rPr lang="en-GB" sz="2800" dirty="0"/>
              <a:t>Efficient: 57ms vs. 23ms to authenticate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D486A93-3C6D-4DEE-934D-669CC32310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61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53AFA96-8891-45EF-9791-199D8693EF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827B456-B43D-4684-8CB8-152D60E6F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288" y="4797152"/>
            <a:ext cx="3405083" cy="169466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16540D3-2EAA-4D94-96F8-5FAD6D97134B}"/>
              </a:ext>
            </a:extLst>
          </p:cNvPr>
          <p:cNvSpPr txBox="1"/>
          <p:nvPr/>
        </p:nvSpPr>
        <p:spPr>
          <a:xfrm>
            <a:off x="6914617" y="890718"/>
            <a:ext cx="3796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https://arxiv.org/pdf/1810.04660.pdf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83044859-CF4F-4A1A-BF1D-248FA96F2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617" y="862154"/>
            <a:ext cx="5000131" cy="133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2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35108010-1CDD-4656-976A-7365EE1660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936" y="3274732"/>
            <a:ext cx="6512328" cy="358326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B3ADB7A-3973-4384-8C8F-40B82C31E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WebAuthn</a:t>
            </a:r>
            <a:r>
              <a:rPr lang="en-GB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4DA97B5-86BA-40B1-9019-0E515A709B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 API for accessing Public Key Credentials Level 1</a:t>
            </a:r>
          </a:p>
          <a:p>
            <a:r>
              <a:rPr lang="en-GB" dirty="0">
                <a:hlinkClick r:id="rId3"/>
              </a:rPr>
              <a:t>https://www.w3.org/TR/webauthn/</a:t>
            </a:r>
            <a:endParaRPr lang="en-GB" dirty="0"/>
          </a:p>
          <a:p>
            <a:r>
              <a:rPr lang="en-GB" dirty="0"/>
              <a:t>Similar, but more complex standard than U2F =&gt; expect additional problems (not yet scrutinized enough)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9156FAC-5D6B-4481-B820-AB338E5EB1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62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B7FAFDC-6835-4A1C-992D-CBC97A3BF0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739768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45D249-6F5D-4DAC-96D2-91637EE6C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Activity: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7B65B9-7806-41BE-AFB9-BAD558E28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Think about one or two surprising things from this lecture</a:t>
            </a:r>
          </a:p>
          <a:p>
            <a:endParaRPr lang="en-GB" dirty="0"/>
          </a:p>
          <a:p>
            <a:r>
              <a:rPr lang="en-GB" dirty="0"/>
              <a:t>I want to hear at least 5 of these, tell me please </a:t>
            </a:r>
            <a:r>
              <a:rPr lang="en-GB" dirty="0">
                <a:sym typeface="Wingdings" panose="05000000000000000000" pitchFamily="2" charset="2"/>
              </a:rPr>
              <a:t></a:t>
            </a:r>
            <a:endParaRPr lang="en-GB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EDF9003-7BA8-4D41-B9E6-CCA93999B3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63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7F0272B-CA8F-42CA-9030-D262575D85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488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Passwords have multiple issues, but are hard to be replaced</a:t>
            </a:r>
          </a:p>
          <a:p>
            <a:r>
              <a:rPr lang="en-GB" dirty="0"/>
              <a:t>Major server-side breaches now very common</a:t>
            </a:r>
          </a:p>
          <a:p>
            <a:r>
              <a:rPr lang="en-GB" dirty="0"/>
              <a:t>Important to use passwords securely (guidelines)</a:t>
            </a:r>
          </a:p>
          <a:p>
            <a:r>
              <a:rPr lang="en-GB" dirty="0"/>
              <a:t>One-time passwords and tokens getting more used</a:t>
            </a:r>
          </a:p>
          <a:p>
            <a:r>
              <a:rPr lang="en-GB" dirty="0"/>
              <a:t>Password manager with synchronization over multiple devices is not straightforward, but doable (e.g., </a:t>
            </a:r>
            <a:r>
              <a:rPr lang="en-US" altLang="cs-CZ" dirty="0"/>
              <a:t>Apple’s iCloud Keychain</a:t>
            </a:r>
            <a:r>
              <a:rPr lang="en-GB" dirty="0"/>
              <a:t>) </a:t>
            </a:r>
          </a:p>
          <a:p>
            <a:r>
              <a:rPr lang="en-US" dirty="0">
                <a:solidFill>
                  <a:srgbClr val="0070C0"/>
                </a:solidFill>
              </a:rPr>
              <a:t>Mandatory reading</a:t>
            </a:r>
            <a:r>
              <a:rPr lang="en-US" dirty="0"/>
              <a:t>: UCAM-CL-817 </a:t>
            </a:r>
          </a:p>
          <a:p>
            <a:pPr lvl="1"/>
            <a:r>
              <a:rPr lang="en-US" dirty="0"/>
              <a:t>At least chapters: II. Benefits, V. Discussion </a:t>
            </a:r>
          </a:p>
          <a:p>
            <a:pPr lvl="1"/>
            <a:r>
              <a:rPr lang="en-US" dirty="0"/>
              <a:t>Whole report is highly recommended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413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0F77CE-078B-415F-8822-3EC43FA30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92B9D0-2A8C-467A-9CAB-D261EAC96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A65A52D-44EC-452D-BC55-0C6D718BCF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65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4E7284B-BD29-43B9-A01C-D40102670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598127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authentication and </a:t>
            </a:r>
            <a:br>
              <a:rPr lang="en-US" dirty="0"/>
            </a:br>
            <a:r>
              <a:rPr lang="en-US" dirty="0"/>
              <a:t>key establishment goals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pic>
        <p:nvPicPr>
          <p:cNvPr id="7170" name="Picture 2" descr="D:\Documents\Obrazky\keystablish_goal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1916832"/>
            <a:ext cx="666273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063552" y="6156594"/>
            <a:ext cx="8496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>
                    <a:lumMod val="50000"/>
                  </a:schemeClr>
                </a:solidFill>
              </a:rPr>
              <a:t>Protocols for Authentication and Key Establishment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</a:rPr>
              <a:t> By Colin Boyd, Anish </a:t>
            </a:r>
            <a:r>
              <a:rPr lang="en-US" sz="1600" i="1" dirty="0" err="1">
                <a:solidFill>
                  <a:schemeClr val="bg1">
                    <a:lumMod val="50000"/>
                  </a:schemeClr>
                </a:solidFill>
              </a:rPr>
              <a:t>Mathuria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66</a:t>
            </a:fld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492" y="156806"/>
            <a:ext cx="1798379" cy="27029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20331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(</a:t>
            </a:r>
            <a:r>
              <a:rPr lang="en-US" dirty="0" err="1"/>
              <a:t>mis</a:t>
            </a:r>
            <a:r>
              <a:rPr lang="en-US" dirty="0"/>
              <a:t>-)Assumptions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User has strong password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Server/service is hard to compromise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User have unique passwords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Different authentication channels are independent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cs-CZ" sz="2800" dirty="0"/>
              <a:t>Recovery </a:t>
            </a:r>
          </a:p>
          <a:p>
            <a:pPr marL="514350" indent="-514350">
              <a:buFont typeface="+mj-lt"/>
              <a:buAutoNum type="arabicPeriod"/>
            </a:pPr>
            <a:endParaRPr lang="en-US" altLang="cs-CZ" sz="2800" dirty="0"/>
          </a:p>
          <a:p>
            <a:pPr marL="514350" indent="-514350">
              <a:buFont typeface="+mj-lt"/>
              <a:buAutoNum type="arabicPeriod"/>
            </a:pPr>
            <a:endParaRPr lang="en-US" altLang="cs-CZ" sz="2800" dirty="0"/>
          </a:p>
          <a:p>
            <a:pPr marL="514350" indent="-514350">
              <a:buFont typeface="+mj-lt"/>
              <a:buAutoNum type="arabicPeriod"/>
            </a:pPr>
            <a:endParaRPr lang="en-US" altLang="cs-CZ" sz="2800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94063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359658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D:\Documents\Obrázky\is2\Places-server-databas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032" y="1714029"/>
            <a:ext cx="1482824" cy="148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435280" cy="1143000"/>
          </a:xfrm>
        </p:spPr>
        <p:txBody>
          <a:bodyPr/>
          <a:lstStyle/>
          <a:p>
            <a:r>
              <a:rPr lang="en-US" altLang="cs-CZ" dirty="0"/>
              <a:t>Human is still the weakest link</a:t>
            </a: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4595530" y="1916832"/>
            <a:ext cx="20626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Skype:</a:t>
            </a:r>
          </a:p>
          <a:p>
            <a:pPr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*(&amp;21mefd872!&amp;</a:t>
            </a:r>
            <a:endParaRPr lang="cs-CZ" sz="16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" name="Picture 8" descr="D:\Documents\Obrázky\is2\Lock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37" y="2554556"/>
            <a:ext cx="692230" cy="6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688" y="3822458"/>
            <a:ext cx="2753122" cy="284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se zakulaceným příčným rohem 3"/>
          <p:cNvSpPr/>
          <p:nvPr/>
        </p:nvSpPr>
        <p:spPr>
          <a:xfrm>
            <a:off x="6163357" y="5462770"/>
            <a:ext cx="4384469" cy="122396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>
                <a:solidFill>
                  <a:schemeClr val="tx1"/>
                </a:solidFill>
              </a:rPr>
              <a:t>More than 60% of users have weak passwords</a:t>
            </a:r>
          </a:p>
        </p:txBody>
      </p:sp>
      <p:pic>
        <p:nvPicPr>
          <p:cNvPr id="10" name="Picture 2" descr="D:\Documents\Obrázky\is2\Body-Brain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7" y="5382521"/>
            <a:ext cx="1336019" cy="1384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D:\Documents\Obrázky\is2\Key-icon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2" r="21600"/>
          <a:stretch/>
        </p:blipFill>
        <p:spPr bwMode="auto">
          <a:xfrm rot="5400000">
            <a:off x="3465393" y="5656392"/>
            <a:ext cx="456593" cy="83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5" descr="D:\Documents\Obrázky\is2\Key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4247403" y="4134110"/>
            <a:ext cx="983030" cy="98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Přímá spojnice 13"/>
          <p:cNvCxnSpPr/>
          <p:nvPr/>
        </p:nvCxnSpPr>
        <p:spPr>
          <a:xfrm flipV="1">
            <a:off x="4335675" y="3639441"/>
            <a:ext cx="0" cy="61206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5" descr="devil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297" y="1776530"/>
            <a:ext cx="1438845" cy="250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2" descr="D:\Documents\Obrázky\is2\Places-server-databas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358983"/>
            <a:ext cx="1482824" cy="148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D:\Documents\Obrázky\is2\Lock-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708" y="1947055"/>
            <a:ext cx="692230" cy="69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D:\Documents\Obrázky\is2\Plain-Blue-icon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696" y="476672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ovéPole 28"/>
          <p:cNvSpPr txBox="1"/>
          <p:nvPr/>
        </p:nvSpPr>
        <p:spPr>
          <a:xfrm>
            <a:off x="2722680" y="5834555"/>
            <a:ext cx="171713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password123</a:t>
            </a:r>
            <a:endParaRPr lang="cs-CZ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7534300" y="4278216"/>
            <a:ext cx="206260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Google:</a:t>
            </a:r>
          </a:p>
          <a:p>
            <a:pPr>
              <a:defRPr/>
            </a:pP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Sfdlk2c&amp;432mo%</a:t>
            </a:r>
          </a:p>
          <a:p>
            <a:pPr>
              <a:defRPr/>
            </a:pP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Skype:</a:t>
            </a:r>
          </a:p>
          <a:p>
            <a:pPr>
              <a:defRPr/>
            </a:pPr>
            <a:r>
              <a:rPr lang="en-US" sz="1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*(&amp;21mefd872!&amp;</a:t>
            </a:r>
            <a:endParaRPr lang="cs-CZ" sz="1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30723" name="Picture 3" descr="D:\Documents\Obrázky\is2\johntheripper1_10_design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558" y="2904112"/>
            <a:ext cx="1488065" cy="1350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139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9" grpId="0"/>
      <p:bldP spid="3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D:\Documents\Obrázky\is2\12240458-password-scri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718" y="620688"/>
            <a:ext cx="528676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Hardware tokens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6626" name="Picture 2" descr="D:\Documents\Obrázky\is2\gcr-smart-card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6" r="30993" b="18921"/>
          <a:stretch/>
        </p:blipFill>
        <p:spPr bwMode="auto">
          <a:xfrm>
            <a:off x="1271464" y="1438747"/>
            <a:ext cx="4149574" cy="257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" name="Picture 3" descr="D:\Documents\Obrázky\is2\multipas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863" y="4005064"/>
            <a:ext cx="3855270" cy="2289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D:\Documents\Obrázky\is2\passwordlockusb2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008" y="3429001"/>
            <a:ext cx="34290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 rot="3186040">
            <a:off x="5845311" y="5129746"/>
            <a:ext cx="2486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Evergreen password lock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 rot="21208322">
            <a:off x="6353096" y="2431651"/>
            <a:ext cx="3269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SmartArchitects’s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bg1">
                    <a:lumMod val="50000"/>
                  </a:schemeClr>
                </a:solidFill>
              </a:rPr>
              <a:t>Password</a:t>
            </a:r>
            <a:r>
              <a:rPr lang="cs-CZ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dirty="0" err="1">
                <a:solidFill>
                  <a:schemeClr val="bg1">
                    <a:lumMod val="50000"/>
                  </a:schemeClr>
                </a:solidFill>
              </a:rPr>
              <a:t>sCrib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2293397" y="6256930"/>
            <a:ext cx="2447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Hack-a-Day’s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Mooltipass</a:t>
            </a:r>
            <a:endParaRPr lang="cs-CZ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Obdélník se zakulaceným příčným rohem 10"/>
          <p:cNvSpPr/>
          <p:nvPr/>
        </p:nvSpPr>
        <p:spPr>
          <a:xfrm>
            <a:off x="4964787" y="5517232"/>
            <a:ext cx="5616624" cy="122396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200" dirty="0">
                <a:solidFill>
                  <a:schemeClr val="tx1"/>
                </a:solidFill>
              </a:rPr>
              <a:t>Price, usability, compatibility…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137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cs-CZ" dirty="0"/>
              <a:t>Passwords</a:t>
            </a:r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cs-CZ"/>
              <a:t>PV204 Authentication and passwords</a:t>
            </a:r>
            <a:endParaRPr lang="en-GB" altLang="cs-CZ"/>
          </a:p>
        </p:txBody>
      </p:sp>
      <p:sp>
        <p:nvSpPr>
          <p:cNvPr id="2" name="Zástupný symbol pro číslo snímk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F85801-738D-4AFC-9D72-B567D521F73E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6467517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cuments\Obrázky\is2\linkedin_ha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1" y="2057002"/>
            <a:ext cx="5437461" cy="446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cs-CZ" sz="2400" dirty="0"/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772557" y="764704"/>
            <a:ext cx="7269441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User has strong password</a:t>
            </a:r>
          </a:p>
        </p:txBody>
      </p:sp>
      <p:pic>
        <p:nvPicPr>
          <p:cNvPr id="1027" name="Picture 3" descr="D:\Documents\Obrázky\is2\linkedin_badpassw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446" y="1858519"/>
            <a:ext cx="4297241" cy="486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zápatí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132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Documents\Obrázky\is2\passwod_reu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011" y="116632"/>
            <a:ext cx="3979214" cy="383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938" y="860226"/>
            <a:ext cx="3774062" cy="2784798"/>
          </a:xfrm>
        </p:spPr>
      </p:pic>
      <p:pic>
        <p:nvPicPr>
          <p:cNvPr id="2050" name="Picture 2" descr="D:\Documents\Obrázky\is2\infoworld_passwordreus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1052736"/>
            <a:ext cx="4753474" cy="558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se zakulaceným příčným rohem 4"/>
          <p:cNvSpPr/>
          <p:nvPr/>
        </p:nvSpPr>
        <p:spPr>
          <a:xfrm>
            <a:off x="1803146" y="3797424"/>
            <a:ext cx="8712968" cy="2439888"/>
          </a:xfrm>
          <a:prstGeom prst="round2DiagRect">
            <a:avLst/>
          </a:prstGeom>
          <a:solidFill>
            <a:srgbClr val="92D050">
              <a:alpha val="84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2400" dirty="0">
                <a:solidFill>
                  <a:schemeClr val="tx1"/>
                </a:solidFill>
              </a:rPr>
              <a:t>Study: Gawker vs. root.com passwords leak</a:t>
            </a:r>
          </a:p>
          <a:p>
            <a:r>
              <a:rPr lang="en-US" altLang="cs-CZ" sz="2400" i="1" dirty="0">
                <a:solidFill>
                  <a:schemeClr val="tx1"/>
                </a:solidFill>
              </a:rPr>
              <a:t>“…[from successfully cracked passwords] </a:t>
            </a:r>
            <a:r>
              <a:rPr lang="en-US" sz="2400" i="1" dirty="0">
                <a:solidFill>
                  <a:schemeClr val="tx1"/>
                </a:solidFill>
              </a:rPr>
              <a:t>76% used the exact same password. A further 6% used passwords differing by only </a:t>
            </a:r>
            <a:r>
              <a:rPr lang="en-US" sz="2400" i="1" dirty="0" err="1">
                <a:solidFill>
                  <a:schemeClr val="tx1"/>
                </a:solidFill>
              </a:rPr>
              <a:t>capitalisation</a:t>
            </a:r>
            <a:r>
              <a:rPr lang="en-US" sz="2400" i="1" dirty="0">
                <a:solidFill>
                  <a:schemeClr val="tx1"/>
                </a:solidFill>
              </a:rPr>
              <a:t> or a small suffix (e.g. ‘password’ and ‘password1′).</a:t>
            </a:r>
            <a:r>
              <a:rPr lang="en-US" altLang="cs-CZ" sz="2400" i="1" dirty="0">
                <a:solidFill>
                  <a:schemeClr val="tx1"/>
                </a:solidFill>
              </a:rPr>
              <a:t>”</a:t>
            </a:r>
            <a:r>
              <a:rPr lang="en-US" altLang="cs-CZ" sz="2400" dirty="0">
                <a:solidFill>
                  <a:schemeClr val="tx1"/>
                </a:solidFill>
              </a:rPr>
              <a:t>, J. </a:t>
            </a:r>
            <a:r>
              <a:rPr lang="en-US" altLang="cs-CZ" sz="2400" dirty="0" err="1">
                <a:solidFill>
                  <a:schemeClr val="tx1"/>
                </a:solidFill>
              </a:rPr>
              <a:t>Bonneau</a:t>
            </a:r>
            <a:r>
              <a:rPr lang="en-US" altLang="cs-CZ" sz="1600" dirty="0">
                <a:solidFill>
                  <a:schemeClr val="tx1"/>
                </a:solidFill>
              </a:rPr>
              <a:t> </a:t>
            </a:r>
            <a:endParaRPr lang="en-US" altLang="cs-CZ" dirty="0">
              <a:solidFill>
                <a:schemeClr val="tx1"/>
              </a:solidFill>
            </a:endParaRPr>
          </a:p>
          <a:p>
            <a:r>
              <a:rPr lang="en-US" altLang="cs-CZ" sz="1400" dirty="0">
                <a:solidFill>
                  <a:schemeClr val="tx1"/>
                </a:solidFill>
              </a:rPr>
              <a:t>http://www.lightbluetouchpaper.org/2011/02/09/measuring-password-re-use-empirically/</a:t>
            </a:r>
            <a:endParaRPr lang="en-US" altLang="cs-CZ" sz="2000" dirty="0">
              <a:solidFill>
                <a:schemeClr val="tx1"/>
              </a:solidFill>
            </a:endParaRPr>
          </a:p>
        </p:txBody>
      </p:sp>
      <p:sp>
        <p:nvSpPr>
          <p:cNvPr id="8" name="Obdélník se zakulaceným příčným rohem 7"/>
          <p:cNvSpPr/>
          <p:nvPr/>
        </p:nvSpPr>
        <p:spPr>
          <a:xfrm>
            <a:off x="1631504" y="620688"/>
            <a:ext cx="5025732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User have unique passwords…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541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1746" name="Picture 2" descr="D:\Documents\Obrázky\is2\password breach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74"/>
          <a:stretch/>
        </p:blipFill>
        <p:spPr bwMode="auto">
          <a:xfrm>
            <a:off x="1703513" y="620690"/>
            <a:ext cx="3716353" cy="546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Documents\Obrázky\is2\password breach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42" b="26627"/>
          <a:stretch/>
        </p:blipFill>
        <p:spPr bwMode="auto">
          <a:xfrm>
            <a:off x="3935761" y="1412777"/>
            <a:ext cx="3716353" cy="507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ocuments\Obrázky\is2\password breache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422"/>
          <a:stretch/>
        </p:blipFill>
        <p:spPr bwMode="auto">
          <a:xfrm>
            <a:off x="6816081" y="2852937"/>
            <a:ext cx="3716353" cy="383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se zakulaceným příčným rohem 6"/>
          <p:cNvSpPr/>
          <p:nvPr/>
        </p:nvSpPr>
        <p:spPr>
          <a:xfrm>
            <a:off x="4915809" y="620862"/>
            <a:ext cx="5616624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Service is hard to compromise?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475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637412" y="836712"/>
            <a:ext cx="7698948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Services follow the best security principles</a:t>
            </a:r>
          </a:p>
        </p:txBody>
      </p:sp>
      <p:grpSp>
        <p:nvGrpSpPr>
          <p:cNvPr id="6" name="Skupina 5"/>
          <p:cNvGrpSpPr/>
          <p:nvPr/>
        </p:nvGrpSpPr>
        <p:grpSpPr>
          <a:xfrm>
            <a:off x="1637413" y="2060674"/>
            <a:ext cx="5050557" cy="3312542"/>
            <a:chOff x="113412" y="2060674"/>
            <a:chExt cx="5050557" cy="3312542"/>
          </a:xfrm>
        </p:grpSpPr>
        <p:pic>
          <p:nvPicPr>
            <p:cNvPr id="3075" name="Picture 3" descr="D:\Documents\Obrázky\is2\Yahoo_plaintextPassword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0155"/>
            <a:stretch/>
          </p:blipFill>
          <p:spPr bwMode="auto">
            <a:xfrm>
              <a:off x="113412" y="2060674"/>
              <a:ext cx="5050557" cy="33125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bdélník 4"/>
            <p:cNvSpPr/>
            <p:nvPr/>
          </p:nvSpPr>
          <p:spPr>
            <a:xfrm>
              <a:off x="1475656" y="4432017"/>
              <a:ext cx="2487230" cy="221119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pic>
        <p:nvPicPr>
          <p:cNvPr id="3074" name="Picture 2" descr="D:\Documents\Obrázky\is2\starbucks_plaintextpa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1664717"/>
            <a:ext cx="3972225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bdélník se zakulaceným příčným rohem 8"/>
          <p:cNvSpPr/>
          <p:nvPr/>
        </p:nvSpPr>
        <p:spPr>
          <a:xfrm>
            <a:off x="1643332" y="5445224"/>
            <a:ext cx="8845156" cy="122396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Service implementation is correct and bug-free</a:t>
            </a:r>
            <a:endParaRPr lang="cs-CZ" altLang="cs-CZ" sz="3200" dirty="0">
              <a:solidFill>
                <a:schemeClr val="tx1"/>
              </a:solidFill>
            </a:endParaRPr>
          </a:p>
        </p:txBody>
      </p:sp>
      <p:pic>
        <p:nvPicPr>
          <p:cNvPr id="10" name="Picture 2" descr="D:\Documents\Obrázky\is2\Heartbleed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264" y="3933056"/>
            <a:ext cx="1946411" cy="2327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ástupný symbol pro zápatí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571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752829" y="980728"/>
            <a:ext cx="6114772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Different authentication channels are independent</a:t>
            </a:r>
          </a:p>
        </p:txBody>
      </p:sp>
      <p:pic>
        <p:nvPicPr>
          <p:cNvPr id="9" name="Picture 4" descr="D:\Documents\Obrázky\is2\Computer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829" y="4701975"/>
            <a:ext cx="2033042" cy="210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Documents\Obrázky\is2\Backup-IBM-Server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165" y="1721482"/>
            <a:ext cx="2442890" cy="2442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5"/>
          <p:cNvCxnSpPr/>
          <p:nvPr/>
        </p:nvCxnSpPr>
        <p:spPr>
          <a:xfrm flipH="1">
            <a:off x="2711624" y="3789040"/>
            <a:ext cx="1224136" cy="912934"/>
          </a:xfrm>
          <a:prstGeom prst="line">
            <a:avLst/>
          </a:prstGeom>
          <a:ln w="254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6" name="Picture 8" descr="D:\Documents\Obrázky\is2\nokia_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647" y="4869160"/>
            <a:ext cx="1994433" cy="193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Přímá spojnice 16"/>
          <p:cNvCxnSpPr/>
          <p:nvPr/>
        </p:nvCxnSpPr>
        <p:spPr>
          <a:xfrm>
            <a:off x="5499368" y="4149081"/>
            <a:ext cx="144016" cy="720079"/>
          </a:xfrm>
          <a:prstGeom prst="line">
            <a:avLst/>
          </a:prstGeom>
          <a:ln w="25400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4120944" y="6021288"/>
            <a:ext cx="1224136" cy="0"/>
          </a:xfrm>
          <a:prstGeom prst="line">
            <a:avLst/>
          </a:prstGeom>
          <a:ln w="254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5" descr="D:\Documents\Obrázky\is2\Apps-firefox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138" y="467919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Documents\Obrázky\is2\SMS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007" y="467919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D:\Documents\Obrázky\is2\iPhone-icon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414" y="2928522"/>
            <a:ext cx="2392886" cy="239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D:\Documents\Obrázky\is2\Apps-firefox-ico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040" y="2480636"/>
            <a:ext cx="1092380" cy="109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D:\Documents\Obrázky\is2\Mail-icon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8139" y="4329099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D:\Documents\Obrázky\is2\SMS-ico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7633" y="2381929"/>
            <a:ext cx="1074267" cy="107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Přímá spojnice 32"/>
          <p:cNvCxnSpPr/>
          <p:nvPr/>
        </p:nvCxnSpPr>
        <p:spPr>
          <a:xfrm>
            <a:off x="5951985" y="3140968"/>
            <a:ext cx="1707625" cy="0"/>
          </a:xfrm>
          <a:prstGeom prst="line">
            <a:avLst/>
          </a:prstGeom>
          <a:ln w="25400"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Přímá spojnice 36"/>
          <p:cNvCxnSpPr/>
          <p:nvPr/>
        </p:nvCxnSpPr>
        <p:spPr>
          <a:xfrm>
            <a:off x="6023992" y="2480636"/>
            <a:ext cx="2973640" cy="0"/>
          </a:xfrm>
          <a:prstGeom prst="line">
            <a:avLst/>
          </a:prstGeom>
          <a:ln w="25400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39"/>
          <p:cNvCxnSpPr/>
          <p:nvPr/>
        </p:nvCxnSpPr>
        <p:spPr>
          <a:xfrm>
            <a:off x="6023993" y="3396146"/>
            <a:ext cx="1843609" cy="1184983"/>
          </a:xfrm>
          <a:prstGeom prst="line">
            <a:avLst/>
          </a:prstGeom>
          <a:ln w="25400"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Obdélník 2047"/>
          <p:cNvSpPr/>
          <p:nvPr/>
        </p:nvSpPr>
        <p:spPr>
          <a:xfrm>
            <a:off x="1631505" y="3988636"/>
            <a:ext cx="4969599" cy="2810620"/>
          </a:xfrm>
          <a:prstGeom prst="rect">
            <a:avLst/>
          </a:prstGeom>
          <a:solidFill>
            <a:schemeClr val="bg1">
              <a:lumMod val="8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779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cs-CZ" dirty="0"/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614713" y="836712"/>
            <a:ext cx="7433615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Security can be maintained “forever”</a:t>
            </a:r>
          </a:p>
        </p:txBody>
      </p:sp>
      <p:pic>
        <p:nvPicPr>
          <p:cNvPr id="1026" name="Picture 2" descr="D:\Documents\Obrázky\is2\basket-empty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2348706"/>
            <a:ext cx="2688704" cy="268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délník se zakulaceným příčným rohem 6"/>
          <p:cNvSpPr/>
          <p:nvPr/>
        </p:nvSpPr>
        <p:spPr>
          <a:xfrm>
            <a:off x="2351584" y="5445224"/>
            <a:ext cx="8064896" cy="122396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/>
            <a:r>
              <a:rPr lang="en-US" sz="3200" dirty="0">
                <a:solidFill>
                  <a:schemeClr val="tx1"/>
                </a:solidFill>
              </a:rPr>
              <a:t>Allow for some form of risk management</a:t>
            </a:r>
          </a:p>
        </p:txBody>
      </p:sp>
      <p:pic>
        <p:nvPicPr>
          <p:cNvPr id="1027" name="Picture 3" descr="D:\Documents\Obrázky\is2\Key-icon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7" y="2924945"/>
            <a:ext cx="1273671" cy="127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s\Obrázky\is2\System-Key-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882" y="2708920"/>
            <a:ext cx="1129655" cy="112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Documents\Obrázky\is2\key-icon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030" y="2945086"/>
            <a:ext cx="843954" cy="84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D:\Documents\Obrázky\is2\Key-icon.png"/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2861">
            <a:off x="5572445" y="3166764"/>
            <a:ext cx="876065" cy="87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557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5" name="Picture 3" descr="D:\Documents\Obrázky\is2\mothermaide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088" y="1096176"/>
            <a:ext cx="381000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076" name="Picture 4" descr="D:\Documents\Obrázky\is2\questions_gu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029" y="2564904"/>
            <a:ext cx="4640189" cy="346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Documents\Obrázky\is2\lost_N_twitt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9" y="2924945"/>
            <a:ext cx="6478737" cy="325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se zakulaceným příčným rohem 4"/>
          <p:cNvSpPr/>
          <p:nvPr/>
        </p:nvSpPr>
        <p:spPr>
          <a:xfrm>
            <a:off x="1703512" y="5589240"/>
            <a:ext cx="8064896" cy="1223962"/>
          </a:xfrm>
          <a:prstGeom prst="round2DiagRect">
            <a:avLst/>
          </a:prstGeom>
          <a:solidFill>
            <a:srgbClr val="92D050">
              <a:alpha val="62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3200" dirty="0">
                <a:solidFill>
                  <a:schemeClr val="tx1"/>
                </a:solidFill>
              </a:rPr>
              <a:t>Recovery info shared over multiple services…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PV204 Authentication and passwords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76</a:t>
            </a:fld>
            <a:endParaRPr lang="cs-CZ" dirty="0"/>
          </a:p>
        </p:txBody>
      </p:sp>
      <p:sp>
        <p:nvSpPr>
          <p:cNvPr id="4" name="Obdélník se zakulaceným příčným rohem 3"/>
          <p:cNvSpPr/>
          <p:nvPr/>
        </p:nvSpPr>
        <p:spPr>
          <a:xfrm>
            <a:off x="1658988" y="553973"/>
            <a:ext cx="8597850" cy="1223962"/>
          </a:xfrm>
          <a:prstGeom prst="round2DiagRect">
            <a:avLst/>
          </a:prstGeom>
          <a:solidFill>
            <a:schemeClr val="accent6">
              <a:lumMod val="75000"/>
              <a:alpha val="62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cs-CZ" sz="3200" dirty="0">
                <a:solidFill>
                  <a:schemeClr val="tx1"/>
                </a:solidFill>
              </a:rPr>
              <a:t>Access recovery is as secure as primary one</a:t>
            </a:r>
          </a:p>
        </p:txBody>
      </p:sp>
    </p:spTree>
    <p:extLst>
      <p:ext uri="{BB962C8B-B14F-4D97-AF65-F5344CB8AC3E}">
        <p14:creationId xmlns:p14="http://schemas.microsoft.com/office/powerpoint/2010/main" val="263934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Password cracking defenses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0984" y="1871664"/>
            <a:ext cx="11185656" cy="4149725"/>
          </a:xfrm>
        </p:spPr>
        <p:txBody>
          <a:bodyPr/>
          <a:lstStyle/>
          <a:p>
            <a:r>
              <a:rPr lang="en-US" dirty="0"/>
              <a:t>Don’t transmit or store in plaintext</a:t>
            </a:r>
          </a:p>
          <a:p>
            <a:r>
              <a:rPr lang="en-US" dirty="0"/>
              <a:t>Process password on client, transmit only digest</a:t>
            </a:r>
          </a:p>
          <a:p>
            <a:r>
              <a:rPr lang="en-US" dirty="0"/>
              <a:t>Don’t encrypt, hash instead</a:t>
            </a:r>
          </a:p>
          <a:p>
            <a:r>
              <a:rPr lang="en-US" dirty="0"/>
              <a:t>Use salt to prevent rainbow tables attack</a:t>
            </a:r>
          </a:p>
          <a:p>
            <a:r>
              <a:rPr lang="en-US" dirty="0"/>
              <a:t>Use memory-hard KDF algorithms</a:t>
            </a:r>
          </a:p>
          <a:p>
            <a:pPr lvl="1"/>
            <a:r>
              <a:rPr lang="en-US" dirty="0"/>
              <a:t>To slow down custom build hardware </a:t>
            </a:r>
          </a:p>
          <a:p>
            <a:pPr lvl="1"/>
            <a:r>
              <a:rPr lang="en-US" dirty="0"/>
              <a:t>Use strong KDF to derive keys (PBKDF2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Argon2)</a:t>
            </a:r>
          </a:p>
          <a:p>
            <a:r>
              <a:rPr lang="en-US" dirty="0"/>
              <a:t>Use password-authenticated key exchange instead of password check</a:t>
            </a:r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613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cs-CZ" dirty="0"/>
            </a:br>
            <a:r>
              <a:rPr lang="en-GB" dirty="0"/>
              <a:t>Handling passwords in source code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Limiting memory exposure</a:t>
            </a:r>
          </a:p>
          <a:p>
            <a:pPr lvl="1"/>
            <a:r>
              <a:rPr lang="en-US" dirty="0"/>
              <a:t>Load only when needed</a:t>
            </a:r>
          </a:p>
          <a:p>
            <a:pPr lvl="1"/>
            <a:r>
              <a:rPr lang="en-US" dirty="0"/>
              <a:t>Erase right after use</a:t>
            </a:r>
          </a:p>
          <a:p>
            <a:pPr lvl="1"/>
            <a:r>
              <a:rPr lang="en-US" dirty="0"/>
              <a:t>Pass by reference / pointer to prevent copy in memory</a:t>
            </a:r>
          </a:p>
          <a:p>
            <a:pPr lvl="1"/>
            <a:r>
              <a:rPr lang="en-US" dirty="0"/>
              <a:t>Derive session keys</a:t>
            </a:r>
          </a:p>
          <a:p>
            <a:r>
              <a:rPr lang="en-US" dirty="0"/>
              <a:t>Don’t hardcode password into application binary </a:t>
            </a:r>
          </a:p>
          <a:p>
            <a:r>
              <a:rPr lang="en-US" dirty="0"/>
              <a:t>Nice presentation (K. Kohli, examples how NOT to): </a:t>
            </a:r>
            <a:r>
              <a:rPr lang="cs-CZ" sz="2400" dirty="0">
                <a:hlinkClick r:id="rId2"/>
              </a:rPr>
              <a:t>http://www.slideshare.net/amiable_indian/insecure-implementation-of-security-best-practices-of-hashing-captchas-and-caching-presentation</a:t>
            </a:r>
            <a:endParaRPr lang="en-GB" sz="2400" dirty="0"/>
          </a:p>
          <a:p>
            <a:endParaRPr lang="en-US" dirty="0"/>
          </a:p>
          <a:p>
            <a:pPr lvl="1"/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93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Hard-coded password might be visible both in application binary and memory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5" y="1844824"/>
            <a:ext cx="8961909" cy="475252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DC5AC7-9BB2-4DD2-BB02-7C85363727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79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5228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Mode of usage for passwords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Verify by direct match (</a:t>
            </a:r>
            <a:r>
              <a:rPr lang="en-GB" dirty="0" err="1"/>
              <a:t>provided_password</a:t>
            </a:r>
            <a:r>
              <a:rPr lang="en-GB" dirty="0"/>
              <a:t> == </a:t>
            </a:r>
            <a:r>
              <a:rPr lang="en-GB" dirty="0" err="1"/>
              <a:t>expected_password</a:t>
            </a:r>
            <a:r>
              <a:rPr lang="en-GB" dirty="0"/>
              <a:t>?)</a:t>
            </a:r>
          </a:p>
          <a:p>
            <a:pPr lvl="1"/>
            <a:r>
              <a:rPr lang="en-GB" dirty="0"/>
              <a:t>Example: </a:t>
            </a:r>
            <a:r>
              <a:rPr lang="en-GB" i="1" dirty="0"/>
              <a:t>HTTP basic access </a:t>
            </a:r>
            <a:r>
              <a:rPr lang="en-GB" dirty="0"/>
              <a:t>authentication</a:t>
            </a:r>
          </a:p>
          <a:p>
            <a:pPr lvl="1"/>
            <a:r>
              <a:rPr lang="en-GB" dirty="0"/>
              <a:t>Be aware of plaintext storage on server</a:t>
            </a:r>
          </a:p>
          <a:p>
            <a:pPr lvl="1"/>
            <a:r>
              <a:rPr lang="en-GB" dirty="0"/>
              <a:t>Be aware of potential side-channels (mismatch on </a:t>
            </a:r>
            <a:r>
              <a:rPr lang="en-GB" dirty="0" err="1"/>
              <a:t>Xth</a:t>
            </a:r>
            <a:r>
              <a:rPr lang="en-GB" dirty="0"/>
              <a:t> character)</a:t>
            </a:r>
          </a:p>
          <a:p>
            <a:r>
              <a:rPr lang="en-GB" dirty="0"/>
              <a:t>Verify by match of derived value (hash(password | salt))</a:t>
            </a:r>
          </a:p>
          <a:p>
            <a:pPr lvl="1"/>
            <a:r>
              <a:rPr lang="en-GB" dirty="0"/>
              <a:t>Be aware of rainbow tables and brute-force crackers</a:t>
            </a:r>
          </a:p>
          <a:p>
            <a:r>
              <a:rPr lang="en-GB" dirty="0"/>
              <a:t>Derive key: Password </a:t>
            </a:r>
            <a:r>
              <a:rPr lang="en-GB" dirty="0">
                <a:sym typeface="Symbol" panose="05050102010706020507" pitchFamily="18" charset="2"/>
              </a:rPr>
              <a:t> cryptographic key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Example: key = PBKDF2(password) </a:t>
            </a:r>
          </a:p>
          <a:p>
            <a:r>
              <a:rPr lang="en-GB" dirty="0">
                <a:sym typeface="Symbol" panose="05050102010706020507" pitchFamily="18" charset="2"/>
              </a:rPr>
              <a:t>Used to establish authenticated key</a:t>
            </a:r>
          </a:p>
          <a:p>
            <a:pPr lvl="1"/>
            <a:r>
              <a:rPr lang="en-GB" dirty="0">
                <a:sym typeface="Symbol" panose="05050102010706020507" pitchFamily="18" charset="2"/>
              </a:rPr>
              <a:t>Example: Password + Diffie-Hellman  authenticated key</a:t>
            </a:r>
            <a:r>
              <a:rPr lang="en-GB" dirty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35A545-624B-40D2-AFF6-9618F12C24F0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8813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to hardcoded passwords/keys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Don’t use passwords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  <a:p>
            <a:r>
              <a:rPr lang="en-US" dirty="0"/>
              <a:t>Ask the user for a password</a:t>
            </a:r>
          </a:p>
          <a:p>
            <a:r>
              <a:rPr lang="en-US" dirty="0"/>
              <a:t>Keep secrets in a separate file</a:t>
            </a:r>
          </a:p>
          <a:p>
            <a:r>
              <a:rPr lang="en-US" dirty="0"/>
              <a:t>Encrypt stored secrets</a:t>
            </a:r>
          </a:p>
          <a:p>
            <a:r>
              <a:rPr lang="en-US" dirty="0"/>
              <a:t>Store secrets in protected database</a:t>
            </a:r>
          </a:p>
          <a:p>
            <a:r>
              <a:rPr lang="en-US" dirty="0"/>
              <a:t>Use already existing authentication credentials</a:t>
            </a:r>
          </a:p>
          <a:p>
            <a:r>
              <a:rPr lang="en-GB" dirty="0"/>
              <a:t>CERN guidelines</a:t>
            </a:r>
          </a:p>
          <a:p>
            <a:pPr lvl="1"/>
            <a:r>
              <a:rPr lang="cs-CZ" dirty="0">
                <a:hlinkClick r:id="rId2"/>
              </a:rPr>
              <a:t>https://security.web.cern.ch/security/recommendations/en/password_alternatives.shtml</a:t>
            </a:r>
            <a:endParaRPr lang="en-GB" dirty="0"/>
          </a:p>
          <a:p>
            <a:pPr lvl="1"/>
            <a:endParaRPr lang="en-US" dirty="0"/>
          </a:p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80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553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Problems associated with passwords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to create strong password?</a:t>
            </a:r>
          </a:p>
          <a:p>
            <a:r>
              <a:rPr lang="en-GB" dirty="0"/>
              <a:t>How to use password securely?</a:t>
            </a:r>
          </a:p>
          <a:p>
            <a:r>
              <a:rPr lang="en-GB" dirty="0"/>
              <a:t>How to store password securely?</a:t>
            </a:r>
          </a:p>
          <a:p>
            <a:r>
              <a:rPr lang="en-GB" dirty="0"/>
              <a:t>Same value is used for the long time (exposure)</a:t>
            </a:r>
          </a:p>
          <a:p>
            <a:r>
              <a:rPr lang="en-GB" dirty="0"/>
              <a:t>Value of password is independent from the target operation (e.g., authorization of bank transfer request)</a:t>
            </a:r>
          </a:p>
          <a:p>
            <a:r>
              <a:rPr lang="en-GB" dirty="0"/>
              <a:t>…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35A545-624B-40D2-AFF6-9618F12C24F0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PV204 Authentication and passwords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031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24092</TotalTime>
  <Words>3632</Words>
  <Application>Microsoft Office PowerPoint</Application>
  <PresentationFormat>Širokoúhlá obrazovka</PresentationFormat>
  <Paragraphs>703</Paragraphs>
  <Slides>80</Slides>
  <Notes>6</Notes>
  <HiddenSlides>23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80</vt:i4>
      </vt:variant>
    </vt:vector>
  </HeadingPairs>
  <TitlesOfParts>
    <vt:vector size="86" baseType="lpstr">
      <vt:lpstr>Arial</vt:lpstr>
      <vt:lpstr>Calibri</vt:lpstr>
      <vt:lpstr>Comic Sans MS</vt:lpstr>
      <vt:lpstr>Symbol</vt:lpstr>
      <vt:lpstr>Wingdings</vt:lpstr>
      <vt:lpstr>Motiv systému Office</vt:lpstr>
      <vt:lpstr>PV204 Security technologies</vt:lpstr>
      <vt:lpstr>Course trivia: PV204_00_CourseOverview_2019.ppt</vt:lpstr>
      <vt:lpstr>Authentication &amp; Authorization</vt:lpstr>
      <vt:lpstr>Basic terms</vt:lpstr>
      <vt:lpstr>Options for authentication</vt:lpstr>
      <vt:lpstr>Group activity </vt:lpstr>
      <vt:lpstr>Passwords</vt:lpstr>
      <vt:lpstr>Mode of usage for passwords</vt:lpstr>
      <vt:lpstr>Problems associated with passwords</vt:lpstr>
      <vt:lpstr>Where the passwords can be compromised?</vt:lpstr>
      <vt:lpstr>https://haveibeenpwned.com/ (Troy Hunt)</vt:lpstr>
      <vt:lpstr>https://haveibeenpwned.com/Passwords</vt:lpstr>
      <vt:lpstr>Prezentace aplikace PowerPoint</vt:lpstr>
      <vt:lpstr>(Hashed-)Password cracking</vt:lpstr>
      <vt:lpstr>Passwords reality (from many breaches + pwd cracking)</vt:lpstr>
      <vt:lpstr>Insecure password handling</vt:lpstr>
      <vt:lpstr>Password “hardening” ideas</vt:lpstr>
      <vt:lpstr>Idea: Slowdown cracking attempts</vt:lpstr>
      <vt:lpstr>Derivation of secrets from passwords</vt:lpstr>
      <vt:lpstr>scrypt – memory hard function </vt:lpstr>
      <vt:lpstr>Reuse of external PBKDF2 structure</vt:lpstr>
      <vt:lpstr>Argon2</vt:lpstr>
      <vt:lpstr>Problem solved?</vt:lpstr>
      <vt:lpstr>Idea: LONG, random and unique passwords</vt:lpstr>
      <vt:lpstr>Password managers</vt:lpstr>
      <vt:lpstr>Evolution of password (managers)</vt:lpstr>
      <vt:lpstr>Remote password managers</vt:lpstr>
      <vt:lpstr>Prezentace aplikace PowerPoint</vt:lpstr>
      <vt:lpstr>Password manager for multiple devices</vt:lpstr>
      <vt:lpstr>Functional and security assumptions</vt:lpstr>
      <vt:lpstr>Main security design principles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Do we have some implementations?</vt:lpstr>
      <vt:lpstr> Apple’s iCloud Keychain</vt:lpstr>
      <vt:lpstr>Idea: Have unique password for every authentication attempt</vt:lpstr>
      <vt:lpstr>One-time Passwords</vt:lpstr>
      <vt:lpstr>Recall: Problems associated with passwords</vt:lpstr>
      <vt:lpstr>HMAC-based One-time Password Algorithm (RFC 4226)</vt:lpstr>
      <vt:lpstr>HOTP – items, operations </vt:lpstr>
      <vt:lpstr>Time-based One-time Password Algorithm</vt:lpstr>
      <vt:lpstr>OCRA: OATH Challenge-Response Algorithm</vt:lpstr>
      <vt:lpstr>Prezentace aplikace PowerPoint</vt:lpstr>
      <vt:lpstr>Increased risk at *OTP verification server</vt:lpstr>
      <vt:lpstr>Prezentace aplikace PowerPoint</vt:lpstr>
      <vt:lpstr>Possible password replacements</vt:lpstr>
      <vt:lpstr>Idea: Replace password by smartcard with asymmetric keypair, challenge-response protocol and prevent phishing</vt:lpstr>
      <vt:lpstr>FIDO U2F protocol</vt:lpstr>
      <vt:lpstr>Revision 1: ECC-based challenge-response</vt:lpstr>
      <vt:lpstr>Revision 2: URI + TLS channel id added</vt:lpstr>
      <vt:lpstr>Revision 3: Application-specific key added</vt:lpstr>
      <vt:lpstr>Revision 4: Authentication counter added</vt:lpstr>
      <vt:lpstr>Revision 5: Device attestation added</vt:lpstr>
      <vt:lpstr>FIDO U2F devices</vt:lpstr>
      <vt:lpstr>Always dig for implementation details</vt:lpstr>
      <vt:lpstr>True2F FIDO U2F token</vt:lpstr>
      <vt:lpstr>WebAuthn </vt:lpstr>
      <vt:lpstr>Activity: </vt:lpstr>
      <vt:lpstr>Summary</vt:lpstr>
      <vt:lpstr>Prezentace aplikace PowerPoint</vt:lpstr>
      <vt:lpstr>Hierarchy of authentication and  key establishment goals</vt:lpstr>
      <vt:lpstr>Common (mis-)Assumptions</vt:lpstr>
      <vt:lpstr>Human is still the weakest link</vt:lpstr>
      <vt:lpstr>Hardware tokens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Password cracking defenses</vt:lpstr>
      <vt:lpstr> Handling passwords in source code </vt:lpstr>
      <vt:lpstr>Hard-coded password might be visible both in application binary and memory</vt:lpstr>
      <vt:lpstr>Alternative to hardcoded passwords/keys</vt:lpstr>
    </vt:vector>
  </TitlesOfParts>
  <Company>Omega Design,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sigut</dc:creator>
  <cp:lastModifiedBy>Petr Svenda</cp:lastModifiedBy>
  <cp:revision>6984</cp:revision>
  <cp:lastPrinted>2013-10-10T13:54:53Z</cp:lastPrinted>
  <dcterms:created xsi:type="dcterms:W3CDTF">2012-06-27T07:21:19Z</dcterms:created>
  <dcterms:modified xsi:type="dcterms:W3CDTF">2019-02-19T16:43:50Z</dcterms:modified>
</cp:coreProperties>
</file>