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4"/>
  </p:notesMasterIdLst>
  <p:handoutMasterIdLst>
    <p:handoutMasterId r:id="rId55"/>
  </p:handoutMasterIdLst>
  <p:sldIdLst>
    <p:sldId id="256" r:id="rId6"/>
    <p:sldId id="257" r:id="rId7"/>
    <p:sldId id="258" r:id="rId8"/>
    <p:sldId id="259" r:id="rId9"/>
    <p:sldId id="260" r:id="rId10"/>
    <p:sldId id="309" r:id="rId11"/>
    <p:sldId id="262" r:id="rId12"/>
    <p:sldId id="311" r:id="rId13"/>
    <p:sldId id="310" r:id="rId14"/>
    <p:sldId id="263" r:id="rId15"/>
    <p:sldId id="264" r:id="rId16"/>
    <p:sldId id="304" r:id="rId17"/>
    <p:sldId id="305" r:id="rId18"/>
    <p:sldId id="306" r:id="rId19"/>
    <p:sldId id="267" r:id="rId20"/>
    <p:sldId id="268" r:id="rId21"/>
    <p:sldId id="269" r:id="rId22"/>
    <p:sldId id="270" r:id="rId23"/>
    <p:sldId id="272" r:id="rId24"/>
    <p:sldId id="312" r:id="rId25"/>
    <p:sldId id="308" r:id="rId26"/>
    <p:sldId id="324" r:id="rId27"/>
    <p:sldId id="323" r:id="rId28"/>
    <p:sldId id="313" r:id="rId29"/>
    <p:sldId id="314" r:id="rId30"/>
    <p:sldId id="315" r:id="rId31"/>
    <p:sldId id="325" r:id="rId32"/>
    <p:sldId id="327" r:id="rId33"/>
    <p:sldId id="316" r:id="rId34"/>
    <p:sldId id="317" r:id="rId35"/>
    <p:sldId id="318" r:id="rId36"/>
    <p:sldId id="326" r:id="rId37"/>
    <p:sldId id="274" r:id="rId38"/>
    <p:sldId id="275" r:id="rId39"/>
    <p:sldId id="276" r:id="rId40"/>
    <p:sldId id="277" r:id="rId41"/>
    <p:sldId id="284" r:id="rId42"/>
    <p:sldId id="285" r:id="rId43"/>
    <p:sldId id="319" r:id="rId44"/>
    <p:sldId id="320" r:id="rId45"/>
    <p:sldId id="321" r:id="rId46"/>
    <p:sldId id="294" r:id="rId47"/>
    <p:sldId id="295" r:id="rId48"/>
    <p:sldId id="296" r:id="rId49"/>
    <p:sldId id="297" r:id="rId50"/>
    <p:sldId id="322" r:id="rId51"/>
    <p:sldId id="301" r:id="rId52"/>
    <p:sldId id="302" r:id="rId53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0648-FD80-4CEA-A28C-848642074333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AF6-25CA-4052-A886-858A2DFB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1120498" y="3313983"/>
            <a:ext cx="8963464" cy="31394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6342049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6342049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E1364BA-981C-4C61-ADFE-969D5A0C887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1022928" y="3372166"/>
            <a:ext cx="8187575" cy="3194619"/>
          </a:xfrm>
          <a:prstGeom prst="rect">
            <a:avLst/>
          </a:prstGeom>
        </p:spPr>
        <p:txBody>
          <a:bodyPr lIns="95400" tIns="47880" rIns="95400" bIns="4788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0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9526B63-D87D-4613-BEA9-6D9815546242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A579418-CCCB-4416-93FA-EB5F2FF6A0A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8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8E8DC65-E833-4B9E-9F59-E7DB5C4DB72D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B57E8D3-63BF-4A16-83FA-FA07B893ED2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02E739F-E1B3-4F03-AE20-3C6ADCB1573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33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5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E194CFA-DBB7-45F0-868F-F42B8C2B2B1C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37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E8C6255-3310-4487-84CF-5A464C01578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42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3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6178B07-60A3-41C3-B296-59E62FB7670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8/72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security.googleblog.com/2019/02/introducing-adiantum-encryption-for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3280" y="476280"/>
            <a:ext cx="5753880" cy="18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PV204 Security technologies</a:t>
            </a:r>
            <a:endParaRPr dirty="0"/>
          </a:p>
        </p:txBody>
      </p:sp>
      <p:sp>
        <p:nvSpPr>
          <p:cNvPr id="195" name="CustomShape 2"/>
          <p:cNvSpPr/>
          <p:nvPr/>
        </p:nvSpPr>
        <p:spPr>
          <a:xfrm>
            <a:off x="503280" y="3284640"/>
            <a:ext cx="817236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</a:t>
            </a:r>
            <a:r>
              <a:rPr lang="en-US" sz="28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  <a:endParaRPr sz="2800" dirty="0"/>
          </a:p>
        </p:txBody>
      </p:sp>
      <p:sp>
        <p:nvSpPr>
          <p:cNvPr id="196" name="CustomShape 3"/>
          <p:cNvSpPr/>
          <p:nvPr/>
        </p:nvSpPr>
        <p:spPr>
          <a:xfrm>
            <a:off x="503280" y="5254560"/>
            <a:ext cx="622836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Milan </a:t>
            </a:r>
            <a:r>
              <a:rPr lang="en-US" sz="1800" strike="noStrike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Brož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xbroz@fi.muni.cz</a:t>
            </a:r>
            <a:endParaRPr dirty="0"/>
          </a:p>
          <a:p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Petr </a:t>
            </a:r>
            <a:r>
              <a:rPr lang="en-US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Švenda</a:t>
            </a:r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svenda@fi.muni.cz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Informatics, Masaryk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Disk Encryption (FDE)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– transparent disk sector level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Disk, partition, VM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/ virtual plaintext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tomic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sector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(512 bytes, 4k,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64k)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Consecutive sector numbers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Sectors encrypted independently</a:t>
            </a:r>
            <a:endParaRPr sz="2400"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400" spc="-1" dirty="0"/>
              <a:t>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One </a:t>
            </a:r>
            <a:r>
              <a:rPr lang="en-US" sz="2800" b="1" spc="-1" dirty="0"/>
              <a:t>key </a:t>
            </a:r>
            <a:r>
              <a:rPr lang="en-US" sz="2800" b="1" spc="-1" dirty="0" smtClean="0"/>
              <a:t>decrypts the whole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Media (volume) key – one per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Unlocking passphrases/keys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Usually no integrity support (only confidentiality)</a:t>
            </a:r>
            <a:endParaRPr sz="2400" dirty="0"/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D40CE08-FD2F-44F5-AD47-F9ADB6980F7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Filesystem-level Encryption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6DF5386-2DAD-4803-B81B-6661380B0C4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File/Directory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Atomic unit is filesystem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are encrypted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filesystems with encryption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metadata can be kept in plaintext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(name, size,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Cryptographic filesystems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encrypted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stacked layer over generic filesystem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Multiple keys / multiple users</a:t>
            </a: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Full disk encryption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for notebook, external drives (offline protection)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transparent for filesystem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no user decision later what to </a:t>
            </a:r>
            <a:r>
              <a:rPr lang="en-US" sz="2400" dirty="0" smtClean="0"/>
              <a:t>encrypt</a:t>
            </a:r>
            <a:endParaRPr lang="en-US" sz="2400" dirty="0"/>
          </a:p>
          <a:p>
            <a:r>
              <a:rPr lang="en-US" sz="2400" dirty="0" smtClean="0"/>
              <a:t>	+ hibernation partition and swap encryption</a:t>
            </a:r>
            <a:endParaRPr lang="en-US" sz="2400" dirty="0"/>
          </a:p>
          <a:p>
            <a:r>
              <a:rPr lang="en-US" sz="2400" dirty="0" smtClean="0"/>
              <a:t>	- more </a:t>
            </a:r>
            <a:r>
              <a:rPr lang="en-US" sz="2400" dirty="0"/>
              <a:t>users – whole disk </a:t>
            </a:r>
            <a:r>
              <a:rPr lang="en-US" sz="2400" dirty="0" smtClean="0"/>
              <a:t>accessible</a:t>
            </a:r>
          </a:p>
          <a:p>
            <a:r>
              <a:rPr lang="en-US" sz="2400" dirty="0" smtClean="0"/>
              <a:t>	- key </a:t>
            </a:r>
            <a:r>
              <a:rPr lang="en-US" sz="2400" dirty="0"/>
              <a:t>disclosure – complete data </a:t>
            </a:r>
            <a:r>
              <a:rPr lang="en-US" sz="2400" dirty="0" smtClean="0"/>
              <a:t>leak</a:t>
            </a:r>
          </a:p>
          <a:p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usually no integrity protection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43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Filesystem based encryption</a:t>
            </a:r>
          </a:p>
          <a:p>
            <a:r>
              <a:rPr lang="en-US" sz="2400" dirty="0" smtClean="0"/>
              <a:t>	+ multiple users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+/- user can decide what to encrypt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copied files keeps encryption in-place</a:t>
            </a:r>
            <a:endParaRPr lang="en-US" sz="2400" dirty="0"/>
          </a:p>
          <a:p>
            <a:r>
              <a:rPr lang="en-US" sz="2400" dirty="0" smtClean="0"/>
              <a:t>	+ more effective (only really used blocks)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should provide integrity protection (not always!)</a:t>
            </a:r>
          </a:p>
          <a:p>
            <a:r>
              <a:rPr lang="en-US" sz="2400" dirty="0" smtClean="0"/>
              <a:t>	- more complicated </a:t>
            </a:r>
            <a:r>
              <a:rPr lang="en-US" sz="2400" dirty="0" err="1" smtClean="0"/>
              <a:t>sw</a:t>
            </a:r>
            <a:r>
              <a:rPr lang="en-US" sz="2400" dirty="0" smtClean="0"/>
              <a:t>, usually more bugs</a:t>
            </a:r>
          </a:p>
          <a:p>
            <a:r>
              <a:rPr lang="en-US" sz="2400" dirty="0" smtClean="0"/>
              <a:t>	- unusable for swap partitions</a:t>
            </a:r>
            <a:endParaRPr lang="en-US" sz="2400" dirty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91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disk &amp; file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Distributed storage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 also network layer encryption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Difference in network and storage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(replay attack resistance, integrity protection, …)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17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0DDEB74-65B1-4538-BC62-A48137D71CE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 primitives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</a:t>
            </a:r>
            <a:endParaRPr b="1"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ciphers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 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</a:t>
            </a:r>
            <a:endParaRPr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 b="1" dirty="0" smtClean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umber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enerators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(RNG)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erivation Functions (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KDF)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Asymmetric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ryptography</a:t>
            </a:r>
            <a:endParaRPr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/ Steganography</a:t>
            </a:r>
            <a:endParaRPr b="1" dirty="0"/>
          </a:p>
        </p:txBody>
      </p:sp>
      <p:sp>
        <p:nvSpPr>
          <p:cNvPr id="24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43E6B429-66FF-4689-8514-905F845671A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&amp; integrity</a:t>
            </a:r>
            <a:endParaRPr dirty="0"/>
          </a:p>
        </p:txBody>
      </p:sp>
      <p:sp>
        <p:nvSpPr>
          <p:cNvPr id="24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A11C610-37F6-408D-9D42-563897100282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Confidentiality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 are available only to authorized users.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are consistent.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Data has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 been modified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 unauthorized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All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modifications must be detected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Note: replay attack (revert to old snapshot) detection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cannot be provided without separate trusted store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(TEC – Tamper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vident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ounter, </a:t>
            </a:r>
            <a:r>
              <a:rPr lang="en-US" sz="2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Merkle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tree root hash, …) 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integrity / authenticated encryption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Poor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man's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authentication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(= no authentication)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User is able to detect unexpected change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Very limited, cannot prevent old content replacement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 – additional overhead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Where to store integrity data?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Encryption + separate integrity data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Authenticated modes (combines both)</a:t>
            </a:r>
            <a:endParaRPr sz="2400" dirty="0"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497A20A-517A-49FB-B6BD-81087E3797F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ENCRYPTION </a:t>
            </a: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098703A2-EE1A-4705-8458-C4FD6C87DF0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storage encryption 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encryption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Abstraction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layers,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acceleration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basic principles</a:t>
            </a:r>
            <a:endParaRPr lang="en-US" dirty="0"/>
          </a:p>
          <a:p>
            <a:pPr marL="1085760" lvl="2" indent="-266040"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integrity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ncryption modes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 examples</a:t>
            </a:r>
            <a:endParaRPr dirty="0" smtClean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and common issues</a:t>
            </a:r>
            <a:endParaRPr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attack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4D29A3F-912D-4204-A654-B3B13BE5D5E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 (examples)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buClr>
                <a:srgbClr val="1E4485"/>
              </a:buClr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AES, Serpent, </a:t>
            </a:r>
            <a:r>
              <a:rPr lang="en-US" sz="28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Twofish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Specks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Camellia,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Kuznyechik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Adiantum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Encryption-only modes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encryption mostly CBC,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XTS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Length-preserving encryption, block tweak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Authenticated modes (encryption + integrity)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protection often on higher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standards like IEEE 1619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FIPS/NIST</a:t>
            </a: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18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plaintext changes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655680" y="1782500"/>
            <a:ext cx="8228880" cy="4497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b="1" dirty="0" smtClean="0"/>
              <a:t>A change in the plaintext sector </a:t>
            </a:r>
            <a:r>
              <a:rPr lang="en-US" sz="2400" b="1" dirty="0"/>
              <a:t>s</a:t>
            </a:r>
            <a:r>
              <a:rPr lang="en-US" sz="2400" b="1" dirty="0" smtClean="0"/>
              <a:t>hould transform to randomly-looking change in the whole 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sector.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Ignore it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n-US" sz="2400" dirty="0" smtClean="0"/>
              <a:t>and decrease granularity of change</a:t>
            </a:r>
          </a:p>
          <a:p>
            <a:pPr lvl="2"/>
            <a:r>
              <a:rPr lang="en-US" sz="2400" dirty="0" smtClean="0"/>
              <a:t>=&gt; change location inside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wide </a:t>
            </a:r>
            <a:r>
              <a:rPr lang="en-US" sz="2400" dirty="0"/>
              <a:t>mode (encryption block </a:t>
            </a:r>
            <a:r>
              <a:rPr lang="en-US" sz="2400" dirty="0" smtClean="0"/>
              <a:t>size = sector size)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at least 2x encryption </a:t>
            </a:r>
            <a:r>
              <a:rPr lang="en-US" sz="2400" dirty="0" smtClean="0"/>
              <a:t>loop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odes </a:t>
            </a:r>
            <a:r>
              <a:rPr lang="en-US" sz="2400" dirty="0"/>
              <a:t>are patent </a:t>
            </a:r>
            <a:r>
              <a:rPr lang="en-US" sz="2400" dirty="0" smtClean="0"/>
              <a:t>encumbered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operations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Elephant </a:t>
            </a:r>
            <a:r>
              <a:rPr lang="en-US" sz="2400" dirty="0"/>
              <a:t>diffuser in </a:t>
            </a:r>
            <a:r>
              <a:rPr lang="en-US" sz="2400" dirty="0" smtClean="0"/>
              <a:t>Windows </a:t>
            </a:r>
            <a:r>
              <a:rPr lang="en-US" sz="2400" dirty="0" err="1" smtClean="0"/>
              <a:t>Bitlocker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Google </a:t>
            </a:r>
            <a:r>
              <a:rPr lang="en-US" sz="2400" dirty="0" err="1" smtClean="0"/>
              <a:t>Adiantum</a:t>
            </a:r>
            <a:r>
              <a:rPr lang="en-US" sz="2400" dirty="0"/>
              <a:t> </a:t>
            </a:r>
            <a:r>
              <a:rPr lang="en-US" sz="2400" dirty="0" smtClean="0"/>
              <a:t>(cipher composition)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356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example – AES-XTS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69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plaintext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err="1" smtClean="0"/>
              <a:t>ciphertext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65957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69" y="1923738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3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Wrongly used modes –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ciphertext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patterns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ECB mode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AES-XTS &amp; constant IV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270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0" y="3358298"/>
            <a:ext cx="7753350" cy="2719762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Cipher-Block-Chaining (CBC)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cannot be encrypted in 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decrypted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must be non-predictable (watermarking!)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7524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33" y="444865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45" y="323685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plaintext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874" y="4002982"/>
            <a:ext cx="1443690" cy="3693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AES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4" y="3093505"/>
            <a:ext cx="8636275" cy="2896075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XOR-Encrypt-XOR (XEX/XTS)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Encryption/decryption can be run in parallel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can be predictable nonce – sector number (offset)</a:t>
            </a: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6099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44" y="28744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995" y="3913130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4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CBC and XTS change propagation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4619"/>
            <a:ext cx="8500435" cy="4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79" y="2387561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4" y="2335463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AES-XTS IV mode – sector# vs random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IV is sector number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randomized IV</a:t>
            </a:r>
            <a:endParaRPr lang="en-US" sz="2400" dirty="0" smtClean="0"/>
          </a:p>
        </p:txBody>
      </p:sp>
      <p:sp>
        <p:nvSpPr>
          <p:cNvPr id="13" name="CustomShape 2"/>
          <p:cNvSpPr/>
          <p:nvPr/>
        </p:nvSpPr>
        <p:spPr>
          <a:xfrm>
            <a:off x="794044" y="1773991"/>
            <a:ext cx="7525635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Every 64 byte changed (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differences)</a:t>
            </a:r>
            <a:br>
              <a:rPr lang="en-US" sz="2400" b="1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0935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Adiantum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310551" y="1699920"/>
            <a:ext cx="8421609" cy="432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ow-end mobile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disk / file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Wide “mode”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HBSB composition:</a:t>
            </a: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Hash – NHPoly1305)</a:t>
            </a: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Cipher – AES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Stream Cipher – XChaCha12,20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Hash – NHPoly1305</a:t>
            </a:r>
          </a:p>
          <a:p>
            <a:pPr marL="457920" lvl="1"/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derivation</a:t>
            </a:r>
          </a:p>
          <a:p>
            <a:pPr marL="457920"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||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en-US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NHPoly</a:t>
            </a:r>
            <a:r>
              <a:rPr lang="en-US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</a:t>
            </a: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XChaCha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(K,1|0..0)</a:t>
            </a:r>
            <a:endParaRPr lang="en-US" baseline="-250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81" y="1088616"/>
            <a:ext cx="4088306" cy="5036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43656" y="311372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</a:t>
            </a:r>
            <a:r>
              <a:rPr lang="en-US" b="1" baseline="-25000" dirty="0" smtClean="0">
                <a:solidFill>
                  <a:schemeClr val="accent2"/>
                </a:solidFill>
              </a:rPr>
              <a:t>AES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776" y="284215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NHPoly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935" y="34011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0469" y="30825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#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09" y="5960258"/>
            <a:ext cx="7527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https://eprint.iacr.org/2018/720</a:t>
            </a:r>
            <a:endParaRPr lang="en-US" sz="1600" dirty="0"/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security.googleblog.com/2019/02/introducing-adiantum-encryption-for.html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6287" y="5628570"/>
            <a:ext cx="4088273" cy="43849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416" y="1148610"/>
            <a:ext cx="4088273" cy="43849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2045" y="565034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isk / fs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0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 / deniable encryption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Plausible deniability: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dirty="0" smtClean="0"/>
              <a:t>	existence of encrypted file/disk is deniable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/>
              <a:t>adversary cannot prove </a:t>
            </a:r>
            <a:r>
              <a:rPr lang="en-US" sz="2400" dirty="0" smtClean="0"/>
              <a:t>that it </a:t>
            </a:r>
            <a:r>
              <a:rPr lang="en-US" sz="2400" dirty="0"/>
              <a:t>exists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hiding data in another data object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Steganographic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file-systems</a:t>
            </a:r>
          </a:p>
          <a:p>
            <a:pPr marL="720">
              <a:lnSpc>
                <a:spcPct val="100000"/>
              </a:lnSpc>
            </a:pP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disk encryption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layers overview</a:t>
            </a:r>
            <a:endParaRPr dirty="0"/>
          </a:p>
        </p:txBody>
      </p:sp>
      <p:sp>
        <p:nvSpPr>
          <p:cNvPr id="202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51BDD487-9D4E-4C8F-AE3D-4835DEFD274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Vera</a:t>
            </a:r>
            <a:r>
              <a:rPr lang="en-US" sz="3200" b="1" strike="noStrike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hidden disk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 linear allocation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another disk in unallocated space</a:t>
            </a: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" y="2890355"/>
            <a:ext cx="8437245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8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problems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Side-channels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 activity that cannot be explained for decoy system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Software: link to recently open documents, …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Suspicious parameters (FAT), disabled TRIM, …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Hardware: internal SSD block allocations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(access to “unused” areas)</a:t>
            </a:r>
          </a:p>
          <a:p>
            <a:pPr marL="457920" lvl="1">
              <a:buClr>
                <a:srgbClr val="1E4485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engineering / “rubber hose” analysis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Incompatibility with new drives (TRIM)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06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 /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 and encryption</a:t>
            </a:r>
            <a:endParaRPr dirty="0"/>
          </a:p>
        </p:txBody>
      </p:sp>
      <p:sp>
        <p:nvSpPr>
          <p:cNvPr id="36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TRIM informs SSD drive about unused space</a:t>
            </a:r>
          </a:p>
          <a:p>
            <a:pPr marL="343080" indent="-342360">
              <a:buFont typeface="Arial"/>
              <a:buChar char="•"/>
            </a:pPr>
            <a:r>
              <a:rPr lang="en-US" sz="2400" dirty="0" smtClean="0"/>
              <a:t>Unused space is detectable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Pattern recognition example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Incompatible with deniable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6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D19CD54-0144-4C82-B1B4-36A243A3556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1026" name="Picture 2" descr="http://4.bp.blogspot.com/-uxlTIKZAseE/Tkg-UjNCBiI/AAAAAAAAADg/bvsfj3SoLJ4/s1600/fig_II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617444"/>
            <a:ext cx="5776080" cy="2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68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and disk encryption</a:t>
            </a:r>
            <a:endParaRPr dirty="0"/>
          </a:p>
        </p:txBody>
      </p:sp>
      <p:sp>
        <p:nvSpPr>
          <p:cNvPr id="26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9AE25483-47E3-4615-BEC3-AA32D73EA88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dirty="0"/>
          </a:p>
        </p:txBody>
      </p:sp>
      <p:sp>
        <p:nvSpPr>
          <p:cNvPr id="27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 key (~ Media Encryption Key – MEK)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encrypt device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means complete </a:t>
            </a:r>
            <a:r>
              <a:rPr lang="en-US" sz="2400" dirty="0" err="1" smtClean="0"/>
              <a:t>reencryption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generated by a secure RNG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Unlocking key (~ Key Encryption Key – KEK)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key change (MEK remains the same)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derived from passphrase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PBKDF2 (Password Based Key Derivation)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scrypt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Argon2 (memory-hard KDFs)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use key wrapping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4D2473B-EEB4-4E33-87D5-19413DA15F3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storage</a:t>
            </a:r>
            <a:endParaRPr dirty="0"/>
          </a:p>
        </p:txBody>
      </p:sp>
      <p:sp>
        <p:nvSpPr>
          <p:cNvPr id="27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Outside </a:t>
            </a:r>
            <a:r>
              <a:rPr lang="en-US" sz="2800" b="1" dirty="0"/>
              <a:t>of encrypted </a:t>
            </a:r>
            <a:r>
              <a:rPr lang="en-US" sz="2800" b="1" dirty="0" smtClean="0"/>
              <a:t>device / filesystem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device, file, token</a:t>
            </a:r>
            <a:r>
              <a:rPr lang="en-US" sz="2400" dirty="0"/>
              <a:t>, </a:t>
            </a:r>
            <a:r>
              <a:rPr lang="en-US" sz="2400" dirty="0" err="1"/>
              <a:t>SmartCard</a:t>
            </a:r>
            <a:r>
              <a:rPr lang="en-US" sz="2400" dirty="0"/>
              <a:t>, </a:t>
            </a:r>
            <a:r>
              <a:rPr lang="en-US" sz="2400" dirty="0" smtClean="0"/>
              <a:t>TPM, HSM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 key server (network)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Protected </a:t>
            </a:r>
            <a:r>
              <a:rPr lang="en-US" sz="2400" dirty="0"/>
              <a:t>by </a:t>
            </a:r>
            <a:r>
              <a:rPr lang="en-US" sz="2400" dirty="0" smtClean="0"/>
              <a:t>another key (KEK).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the same disk (with encrypted </a:t>
            </a:r>
            <a:r>
              <a:rPr lang="en-US" sz="2800" b="1" dirty="0" smtClean="0"/>
              <a:t>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</a:t>
            </a:r>
            <a:r>
              <a:rPr lang="en-US" sz="2400" dirty="0"/>
              <a:t>(</a:t>
            </a:r>
            <a:r>
              <a:rPr lang="en-US" sz="2400" dirty="0" smtClean="0"/>
              <a:t>header)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brute </a:t>
            </a:r>
            <a:r>
              <a:rPr lang="en-US" sz="2400" dirty="0"/>
              <a:t>force and dictionary attack </a:t>
            </a:r>
            <a:r>
              <a:rPr lang="en-US" sz="2400" dirty="0" smtClean="0"/>
              <a:t>resistance</a:t>
            </a:r>
          </a:p>
          <a:p>
            <a:r>
              <a:rPr lang="en-US" sz="2800" b="1" dirty="0" smtClean="0"/>
              <a:t>Integration </a:t>
            </a:r>
            <a:r>
              <a:rPr lang="en-US" sz="2800" b="1" dirty="0"/>
              <a:t>with key management </a:t>
            </a:r>
            <a:r>
              <a:rPr lang="en-US" sz="2800" b="1" dirty="0" smtClean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LDAP</a:t>
            </a:r>
            <a:r>
              <a:rPr lang="en-US" sz="2400" dirty="0"/>
              <a:t>, Active Directory, </a:t>
            </a:r>
            <a:r>
              <a:rPr lang="en-US" sz="2400" dirty="0" smtClean="0"/>
              <a:t>...</a:t>
            </a:r>
          </a:p>
          <a:p>
            <a:r>
              <a:rPr lang="en-US" sz="2800" b="1" dirty="0" smtClean="0"/>
              <a:t>Combination of above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2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6EF5FB7-F79B-4152-B4F4-BA6BCD5B743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and recovery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Key </a:t>
            </a:r>
            <a:r>
              <a:rPr lang="en-US" sz="2800" b="1" dirty="0"/>
              <a:t>removal (wipe of </a:t>
            </a:r>
            <a:r>
              <a:rPr lang="en-US" sz="2800" b="1" dirty="0" smtClean="0"/>
              <a:t>key) = </a:t>
            </a:r>
            <a:r>
              <a:rPr lang="en-US" sz="2800" b="1" dirty="0"/>
              <a:t>data </a:t>
            </a:r>
            <a:r>
              <a:rPr lang="en-US" sz="2800" b="1" dirty="0" smtClean="0"/>
              <a:t>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intended </a:t>
            </a:r>
            <a:r>
              <a:rPr lang="en-US" sz="2400" dirty="0"/>
              <a:t>(secure disk </a:t>
            </a:r>
            <a:r>
              <a:rPr lang="en-US" sz="2400" dirty="0" smtClean="0"/>
              <a:t>disposal)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unintended (error) =&gt; complete lost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 smtClean="0"/>
              <a:t>Key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Trade-off </a:t>
            </a:r>
            <a:r>
              <a:rPr lang="en-US" sz="2400" dirty="0"/>
              <a:t>between security and user-friendly </a:t>
            </a:r>
            <a:r>
              <a:rPr lang="en-US" sz="2400" dirty="0" smtClean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backups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metadata copies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Escrow (key backup to </a:t>
            </a:r>
            <a:r>
              <a:rPr lang="en-US" sz="2400" dirty="0" smtClean="0"/>
              <a:t>different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ecovery </a:t>
            </a:r>
            <a:r>
              <a:rPr lang="en-US" sz="2400" dirty="0"/>
              <a:t>key to regenerate encryption </a:t>
            </a:r>
            <a:r>
              <a:rPr lang="en-US" sz="2400" dirty="0" smtClean="0"/>
              <a:t>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B1A4480-CC9B-42B6-83B3-60779CF507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tools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0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0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1E83883-FD6F-4135-B380-962B4EDCCBF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Self-encrypting drives (SED), OPAL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the same chip providing media access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Chipset-based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controller chip (e.g. USB bridge)</a:t>
            </a:r>
          </a:p>
          <a:p>
            <a:pPr lvl="1"/>
            <a:endParaRPr lang="en-US" sz="2400"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acceleration</a:t>
            </a: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AES-NI, accelerators, ASICs, GPUs, …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Secure hardware / tokens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HSM, TPM,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SmartCards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80" y="2255332"/>
            <a:ext cx="2895120" cy="385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20381"/>
            <a:ext cx="4137699" cy="2994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19750" y="461771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00225" y="265556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6270" y="18158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SATA disk</a:t>
            </a:r>
            <a:br>
              <a:rPr lang="en-US" dirty="0" smtClean="0"/>
            </a:br>
            <a:r>
              <a:rPr lang="en-US" dirty="0" smtClean="0"/>
              <a:t>Encryption on USB-bridge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83160">
              <a:buSzPct val="75000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Offline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"Data at Rest"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notebook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external drives, data in cloud,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backups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removal = easy data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disposal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Confidentiality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company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encrypt all mobile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prevents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leaks (stolen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device)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(not often yet)</a:t>
            </a:r>
            <a:endParaRPr dirty="0"/>
          </a:p>
          <a:p>
            <a:pPr marL="108360">
              <a:lnSpc>
                <a:spcPct val="100000"/>
              </a:lnSpc>
              <a:buClr>
                <a:srgbClr val="FFFFFF"/>
              </a:buClr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D512A7B-46DC-4FE6-AC4A-2AB8F4FCE32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filesystem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EFS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eCryptfs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stacked encrypted file-system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fscrypt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API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support in ext4, F2FS, UBIFS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ZFS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(Solaris and ports)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GCM/CCM authenticated modes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498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full disk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Bitlocker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Optionally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eDrive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self-encrypting drives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with secure boot and TPM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LUKS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-verity (Android)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MacOS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FileVault</a:t>
            </a:r>
            <a:endParaRPr sz="2400" b="1"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117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35412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 EXAMPLES</a:t>
            </a:r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4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DFE85F7-5CC0-4CBE-B54A-578F8611A13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  <a:r>
              <a:rPr lang="en-US" dirty="0" smtClean="0"/>
              <a:t> </a:t>
            </a:r>
            <a:r>
              <a:rPr lang="en-US" b="1" dirty="0" smtClean="0"/>
              <a:t>always get better, they never get worse.</a:t>
            </a:r>
            <a:endParaRPr b="1" dirty="0"/>
          </a:p>
        </p:txBody>
      </p:sp>
      <p:sp>
        <p:nvSpPr>
          <p:cNvPr id="3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Against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Wrongly used encryption mode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initialization vector</a:t>
            </a:r>
            <a:endParaRPr sz="2400" dirty="0"/>
          </a:p>
          <a:p>
            <a:pPr marL="3436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implementation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entropy (broken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RNG)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derivation from weak passwords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Side channels</a:t>
            </a:r>
            <a:endParaRPr lang="en-US" sz="2400" dirty="0"/>
          </a:p>
          <a:p>
            <a:pPr marL="343080" indent="-342360">
              <a:buFont typeface="Arial"/>
              <a:buChar char="•"/>
            </a:pPr>
            <a:r>
              <a:rPr lang="en-US" sz="2400" b="1" dirty="0" smtClean="0"/>
              <a:t>Obtaining </a:t>
            </a:r>
            <a:r>
              <a:rPr lang="en-US" sz="2400" b="1" dirty="0"/>
              <a:t>key or passphrase in open </a:t>
            </a:r>
            <a:r>
              <a:rPr lang="en-US" sz="2400" b="1" dirty="0" smtClean="0"/>
              <a:t>form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Cold Boot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“Black bag analysis” - Malware, key-logger</a:t>
            </a:r>
            <a:endParaRPr lang="en-US" sz="2400" dirty="0"/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Social engineering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Rubber-hose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cryptoanalysis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en-US" sz="2400" dirty="0" smtClean="0"/>
          </a:p>
        </p:txBody>
      </p:sp>
      <p:sp>
        <p:nvSpPr>
          <p:cNvPr id="3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47EE893-6D2F-4192-A5A1-B82D25050FC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Integrity attacks</a:t>
            </a: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integrity protection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erted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undetected data corruption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Inserted block from other part of disk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error (RAM bit flip)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“silent data corruption”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/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integrity protection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serted previous content of (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block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=&gt; replay attack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388A4A6F-9127-4149-9D0E-1E230855500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Sony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PlayStation attack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need to know the exact key value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Device works as decryption service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disk image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your own file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second image and make diff (location file)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Insert data you want into file’s place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PS and ask for your file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Decrypted new data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is same for all blocks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Disk encryption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chipsets 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ECB mode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 derivation (brute-force possible)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unlocking mode (1-bit password is ok/bad)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key-escrow (backup key in EEPROM, …)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s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witch </a:t>
            </a: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attacks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ransomware and </a:t>
            </a:r>
            <a:r>
              <a:rPr lang="en-US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unconfigured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passphrase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boot – key in memory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loggers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RNG (key is not random)</a:t>
            </a:r>
          </a:p>
          <a:p>
            <a:pPr marL="720">
              <a:lnSpc>
                <a:spcPct val="100000"/>
              </a:lnSpc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226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AC7E115-6C7E-4867-9850-BCE41DE556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4656600" y="2205000"/>
            <a:ext cx="285696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– FDE attack examples</a:t>
            </a:r>
            <a:endParaRPr dirty="0"/>
          </a:p>
        </p:txBody>
      </p:sp>
      <p:sp>
        <p:nvSpPr>
          <p:cNvPr id="379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understanding of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tools and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LUKS, chip-based encryption</a:t>
            </a:r>
          </a:p>
          <a:p>
            <a:pPr marL="720">
              <a:lnSpc>
                <a:spcPct val="100000"/>
              </a:lnSpc>
            </a:pP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Scanning memory image for encryption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</a:t>
            </a:r>
            <a:endParaRPr lang="en-US" sz="2800" b="1" dirty="0"/>
          </a:p>
          <a:p>
            <a:pPr marL="72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ColdBoot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principle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Optional: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flawed algorithm and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watermarking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Revealing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hidden disk existence (CBC)</a:t>
            </a:r>
            <a:endParaRPr sz="2400" dirty="0"/>
          </a:p>
          <a:p>
            <a:pPr marL="648000" lvl="2" indent="-21600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key-logger attack</a:t>
            </a:r>
            <a:endParaRPr sz="28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80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1E52159-E65A-45C7-B838-E5DAF017B2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48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  <a:endParaRPr dirty="0"/>
          </a:p>
        </p:txBody>
      </p:sp>
      <p:sp>
        <p:nvSpPr>
          <p:cNvPr id="2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(Distributed) Storage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tack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layers accessing storage through blocks (sectors)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near future: non-volatile byte-addressable memory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distributed =&gt; adding network layer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Full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isk Encryption (FDE)</a:t>
            </a:r>
          </a:p>
          <a:p>
            <a:pPr marL="108360" lvl="1">
              <a:buClr>
                <a:srgbClr val="FFFFFF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self-encrypted drives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(software) sector-level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Filesystem-level encryption</a:t>
            </a:r>
            <a:endParaRPr lang="en-US"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general-purpose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 with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cryptographic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systems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8844196-8EA8-4544-AC1F-8B8FFB05D1B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stack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encryption layers</a:t>
            </a: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201A47A-728B-4A17-8AF9-E22751DED4A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4923"/>
              </p:ext>
            </p:extLst>
          </p:nvPr>
        </p:nvGraphicFramePr>
        <p:xfrm>
          <a:off x="356062" y="1605392"/>
          <a:ext cx="8505997" cy="4863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338"/>
                <a:gridCol w="3695700"/>
                <a:gridCol w="3108959"/>
              </a:tblGrid>
              <a:tr h="647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Userspace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(Application specific)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OS</a:t>
                      </a:r>
                      <a:r>
                        <a:rPr lang="en-US" b="1" baseline="0" dirty="0" smtClean="0"/>
                        <a:t> kernel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r>
                        <a:rPr lang="en-US" b="1" baseline="0" dirty="0" smtClean="0"/>
                        <a:t> file-system</a:t>
                      </a:r>
                      <a:br>
                        <a:rPr lang="en-US" b="1" baseline="0" dirty="0" smtClean="0"/>
                      </a:br>
                      <a:r>
                        <a:rPr lang="en-US" dirty="0" smtClean="0"/>
                        <a:t>(directories, files,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File-system encryption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Specific file-system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(NTFS, ext4,</a:t>
                      </a:r>
                      <a:r>
                        <a:rPr lang="en-US" baseline="0" dirty="0" smtClean="0"/>
                        <a:t> XFS, …)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Volume Management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(partitions,</a:t>
                      </a:r>
                      <a:r>
                        <a:rPr lang="en-US" baseline="0" dirty="0" smtClean="0"/>
                        <a:t> on-demand allocation,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snapshots, deduplication, …)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Disk encryption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Block layer</a:t>
                      </a:r>
                      <a:r>
                        <a:rPr lang="en-US" dirty="0" smtClean="0"/>
                        <a:t> (sectors I/O)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Storage transport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(USB, SCSI,</a:t>
                      </a:r>
                      <a:r>
                        <a:rPr lang="en-US" baseline="0" dirty="0" smtClean="0"/>
                        <a:t> SAS, SATA, FC, …)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HW-based disk encryption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self-encrypted</a:t>
                      </a:r>
                      <a:r>
                        <a:rPr lang="en-US" baseline="0" dirty="0" smtClean="0"/>
                        <a:t> drives,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chipset-based encryption,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hardware security module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 drivers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“Hardware”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Hardware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(I/O controllers, disks,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7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and distributed storage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cooperating nodes</a:t>
            </a: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storage + network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 </a:t>
            </a: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Defined </a:t>
            </a: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SDS, SDN)</a:t>
            </a:r>
          </a:p>
          <a:p>
            <a:pPr marL="0" lvl="1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commodity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with abstracted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 logic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encryption is “just” one logic function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usually combination with classic storage (and encryption)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/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&amp; encryption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volumes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(redundancy)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disk encryption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file-system</a:t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file-system encryption</a:t>
            </a:r>
          </a:p>
          <a:p>
            <a:pPr>
              <a:lnSpc>
                <a:spcPct val="100000"/>
              </a:lnSpc>
            </a:pPr>
            <a:endParaRPr lang="en-GB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Object Store</a:t>
            </a:r>
          </a:p>
          <a:p>
            <a:pPr marL="914400" lvl="1" indent="-457200">
              <a:buFontTx/>
              <a:buChar char="-"/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object encryption or</a:t>
            </a:r>
          </a:p>
          <a:p>
            <a:pPr marL="914400" lvl="1" indent="-457200">
              <a:buFontTx/>
              <a:buChar char="-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Underlying storage encryption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441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&amp; encryption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users with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storage backend</a:t>
            </a:r>
          </a:p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 &amp; Deduplication &amp; Snapshots …</a:t>
            </a: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client side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</a:t>
            </a: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nd-to-end)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efficiency for deduplication/compression is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~ in future homomorphic encryption?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server side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confidentiality for clients is partially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server has access to plaintext</a:t>
            </a: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0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On-screen Show (4:3)</PresentationFormat>
  <Paragraphs>456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PV204 - File and disk encryption</dc:title>
  <dc:creator/>
  <cp:lastModifiedBy/>
  <cp:revision>1</cp:revision>
  <dcterms:created xsi:type="dcterms:W3CDTF">2017-05-09T06:48:29Z</dcterms:created>
  <dcterms:modified xsi:type="dcterms:W3CDTF">2019-04-08T08:58:44Z</dcterms:modified>
  <dc:language/>
</cp:coreProperties>
</file>