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960" r:id="rId1"/>
  </p:sldMasterIdLst>
  <p:notesMasterIdLst>
    <p:notesMasterId r:id="rId21"/>
  </p:notesMasterIdLst>
  <p:handoutMasterIdLst>
    <p:handoutMasterId r:id="rId22"/>
  </p:handoutMasterIdLst>
  <p:sldIdLst>
    <p:sldId id="815" r:id="rId2"/>
    <p:sldId id="1022" r:id="rId3"/>
    <p:sldId id="1023" r:id="rId4"/>
    <p:sldId id="1024" r:id="rId5"/>
    <p:sldId id="1025" r:id="rId6"/>
    <p:sldId id="1026" r:id="rId7"/>
    <p:sldId id="1027" r:id="rId8"/>
    <p:sldId id="1028" r:id="rId9"/>
    <p:sldId id="1029" r:id="rId10"/>
    <p:sldId id="1030" r:id="rId11"/>
    <p:sldId id="1031" r:id="rId12"/>
    <p:sldId id="1032" r:id="rId13"/>
    <p:sldId id="1033" r:id="rId14"/>
    <p:sldId id="1034" r:id="rId15"/>
    <p:sldId id="1035" r:id="rId16"/>
    <p:sldId id="1036" r:id="rId17"/>
    <p:sldId id="1037" r:id="rId18"/>
    <p:sldId id="1038" r:id="rId19"/>
    <p:sldId id="1039" r:id="rId2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9">
          <p15:clr>
            <a:srgbClr val="A4A3A4"/>
          </p15:clr>
        </p15:guide>
        <p15:guide id="2" pos="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566"/>
    <a:srgbClr val="9EC5E6"/>
    <a:srgbClr val="678DC5"/>
    <a:srgbClr val="FFFF99"/>
    <a:srgbClr val="C0C0C4"/>
    <a:srgbClr val="3E67A4"/>
    <a:srgbClr val="3E8DC5"/>
    <a:srgbClr val="5F5F65"/>
    <a:srgbClr val="7E7E8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5078" autoAdjust="0"/>
  </p:normalViewPr>
  <p:slideViewPr>
    <p:cSldViewPr snapToGrid="0" showGuides="1">
      <p:cViewPr>
        <p:scale>
          <a:sx n="70" d="100"/>
          <a:sy n="70" d="100"/>
        </p:scale>
        <p:origin x="-2814" y="-1326"/>
      </p:cViewPr>
      <p:guideLst>
        <p:guide orient="horz" pos="2169"/>
        <p:guide pos="1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90"/>
    </p:cViewPr>
  </p:sorterViewPr>
  <p:notesViewPr>
    <p:cSldViewPr snapToGrid="0" showGuides="1">
      <p:cViewPr>
        <p:scale>
          <a:sx n="100" d="100"/>
          <a:sy n="100" d="100"/>
        </p:scale>
        <p:origin x="-1500" y="23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</a:t>
            </a:r>
            <a:r>
              <a:rPr lang="en-US" sz="800" dirty="0" smtClean="0"/>
              <a:t>2010, </a:t>
            </a:r>
            <a:r>
              <a:rPr lang="en-US" sz="800" dirty="0"/>
              <a:t>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  <a:defRPr/>
            </a:pPr>
            <a:fld id="{AEAAA42D-7350-4E1A-927F-F0F0D6BE9213}" type="slidenum">
              <a:rPr lang="en-US" sz="800"/>
              <a:pPr algn="r" defTabSz="903288">
                <a:lnSpc>
                  <a:spcPct val="100000"/>
                </a:lnSpc>
                <a:defRPr/>
              </a:pPr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4342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22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2006, Cisco Systems, Inc. All rights </a:t>
            </a:r>
            <a:r>
              <a:rPr lang="en-US" sz="800"/>
              <a:t>reserved</a:t>
            </a:r>
            <a:r>
              <a:rPr lang="en-US" sz="800" smtClean="0"/>
              <a:t>.</a:t>
            </a:r>
            <a:endParaRPr lang="en-US" sz="800" dirty="0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/>
            </a:lvl1pPr>
          </a:lstStyle>
          <a:p>
            <a:pPr>
              <a:defRPr/>
            </a:pPr>
            <a:fld id="{48A860EF-3C9C-408F-AA5B-BAB3242BE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438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619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8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Using new technologies like VSS (Virtual Switching System)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vPC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(Virtual Port Channel), a port channel can be created across two aggregation switches from the same access layer to provide better redundancy.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2713" marR="0" lvl="1" indent="-112713" algn="l" defTabSz="1020763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dirty="0" smtClean="0"/>
              <a:t>The port priority and the port number form the port identifier. The switch uses the port priority to decide which ports to put in standby mode when a hardware limitation prevents all compatible </a:t>
            </a:r>
            <a:r>
              <a:rPr lang="pt-PT" dirty="0" err="1" smtClean="0"/>
              <a:t>ports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aggregating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0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 if configured speed, duplex, or VLAN of a port in</a:t>
            </a:r>
            <a:r>
              <a:rPr lang="en-US" baseline="0" dirty="0" smtClean="0"/>
              <a:t> </a:t>
            </a:r>
            <a:r>
              <a:rPr lang="en-US" dirty="0" smtClean="0"/>
              <a:t>a bundle is changed, </a:t>
            </a:r>
            <a:r>
              <a:rPr lang="en-US" dirty="0" err="1" smtClean="0"/>
              <a:t>PAgP</a:t>
            </a:r>
            <a:r>
              <a:rPr lang="en-US" dirty="0" smtClean="0"/>
              <a:t> reconfigures that parameter for all ports in the bundle. 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7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 verify load-balancing options available on the device, use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port-channel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loadbalance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PT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? </a:t>
            </a:r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global </a:t>
            </a:r>
            <a:r>
              <a:rPr lang="pt-PT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configuration</a:t>
            </a:r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PT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command</a:t>
            </a:r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endParaRPr lang="pt-PT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Default configuration can differ from switch to switch, but commonly the default option is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src-dst-ip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It is not possible to have different load-balancing methods for different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EtherChannels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on one switch. If the load-balancing method is changed, it is applicable for all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EtherChannels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2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PPt_4face_02120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C0C0C4"/>
                </a:solidFill>
              </a:rPr>
              <a:t>© </a:t>
            </a:r>
            <a:r>
              <a:rPr lang="en-US" sz="700" dirty="0" smtClean="0">
                <a:solidFill>
                  <a:srgbClr val="C0C0C4"/>
                </a:solidFill>
              </a:rPr>
              <a:t>2007 – 2016, </a:t>
            </a:r>
            <a:r>
              <a:rPr lang="en-US" sz="700" dirty="0">
                <a:solidFill>
                  <a:srgbClr val="C0C0C4"/>
                </a:solidFill>
              </a:rPr>
              <a:t>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>
                <a:solidFill>
                  <a:srgbClr val="C0C0C4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1699671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</a:rPr>
              <a:t>SWITCH v7 Chapter </a:t>
            </a:r>
            <a:r>
              <a:rPr lang="en-US" sz="7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F03A2297-76DB-42C1-A7DF-76792C553C4F}" type="slidenum">
              <a:rPr lang="en-US" sz="1000">
                <a:solidFill>
                  <a:schemeClr val="tx1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581836"/>
            <a:ext cx="4174789" cy="1021976"/>
          </a:xfrm>
          <a:prstGeom prst="rect">
            <a:avLst/>
          </a:prstGeom>
          <a:ln/>
        </p:spPr>
        <p:txBody>
          <a:bodyPr anchor="ctr">
            <a:normAutofit/>
          </a:bodyPr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49" y="4672013"/>
            <a:ext cx="8510122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2" name="Picture 331" descr="Cisco_New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man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Command Example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9400" y="1193356"/>
            <a:ext cx="8316913" cy="491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33" y="1731395"/>
            <a:ext cx="7745412" cy="377078"/>
          </a:xfrm>
        </p:spPr>
        <p:txBody>
          <a:bodyPr/>
          <a:lstStyle>
            <a:lvl1pPr>
              <a:buNone/>
              <a:defRPr sz="1600" b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Router(config)#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5326" y="2191282"/>
            <a:ext cx="7745412" cy="377078"/>
          </a:xfrm>
          <a:ln w="28575">
            <a:solidFill>
              <a:schemeClr val="tx1"/>
            </a:solidFill>
          </a:ln>
        </p:spPr>
        <p:txBody>
          <a:bodyPr/>
          <a:lstStyle>
            <a:lvl1pPr>
              <a:buNone/>
              <a:defRPr sz="1600" b="1" i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Command parameters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279400" y="2852057"/>
            <a:ext cx="8316913" cy="3320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2 Rows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206653"/>
            <a:ext cx="8520354" cy="2526255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9400" y="3797451"/>
            <a:ext cx="8520354" cy="2669685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Rows Graph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2 Rows Graphic Top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9400" y="3897849"/>
            <a:ext cx="8520354" cy="2526255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79400" y="1076325"/>
            <a:ext cx="8531225" cy="2732088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Rows Graph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2 Rows Graphic Bottom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174380"/>
            <a:ext cx="8520354" cy="2160492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79400" y="3443288"/>
            <a:ext cx="8520113" cy="3097212"/>
          </a:xfrm>
        </p:spPr>
        <p:txBody>
          <a:bodyPr>
            <a:normAutofit/>
          </a:bodyPr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Comman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Config Example 2 Rows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174379"/>
            <a:ext cx="8520354" cy="2496283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279400" y="3762102"/>
            <a:ext cx="8520113" cy="277839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Config example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ig Examp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32159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Config Example 2 column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279399" y="1186191"/>
            <a:ext cx="4152751" cy="395776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4659554" y="1186191"/>
            <a:ext cx="4152751" cy="395776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279400" y="5254375"/>
            <a:ext cx="8552628" cy="1178698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8143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aseline="0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RTB(config-if)# </a:t>
            </a:r>
            <a:r>
              <a:rPr lang="en-US" sz="1800" b="1" smtClean="0">
                <a:latin typeface="Courier New" pitchFamily="49" charset="0"/>
              </a:rPr>
              <a:t>ip ospf network non-broadcast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network 3.1.1.0 0.0.0.255 area 0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3.1.1.1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3.1.1.3 </a:t>
            </a: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32159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Output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9399" y="1183340"/>
            <a:ext cx="8531114" cy="5217459"/>
          </a:xfrm>
          <a:ln w="19050">
            <a:solidFill>
              <a:schemeClr val="tx1"/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Router# show command</a:t>
            </a:r>
          </a:p>
          <a:p>
            <a:pPr lvl="0"/>
            <a:r>
              <a:rPr lang="en-US" smtClean="0"/>
              <a:t>Output output output output output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pu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32159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Output with Explanation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9399" y="2000922"/>
            <a:ext cx="8531114" cy="4399878"/>
          </a:xfrm>
          <a:ln w="19050">
            <a:solidFill>
              <a:schemeClr val="tx1"/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Router# show command</a:t>
            </a:r>
          </a:p>
          <a:p>
            <a:pPr lvl="0"/>
            <a:r>
              <a:rPr lang="en-US" smtClean="0"/>
              <a:t>Output output output output output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279400" y="1215615"/>
            <a:ext cx="8520113" cy="687798"/>
          </a:xfrm>
        </p:spPr>
        <p:txBody>
          <a:bodyPr>
            <a:normAutofit/>
          </a:bodyPr>
          <a:lstStyle>
            <a:lvl1pPr marL="11113" indent="-11113">
              <a:buNone/>
              <a:defRPr sz="2000" b="0"/>
            </a:lvl1pPr>
          </a:lstStyle>
          <a:p>
            <a:pPr lvl="0"/>
            <a:r>
              <a:rPr lang="en-US" smtClean="0"/>
              <a:t>Brief explanation of the command.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olum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65379"/>
            <a:ext cx="8521700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152863"/>
            <a:ext cx="8520354" cy="2526255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9400" y="3897849"/>
            <a:ext cx="8520354" cy="2526255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97" y="69551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man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9400" y="1139566"/>
            <a:ext cx="8316913" cy="491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33" y="1677605"/>
            <a:ext cx="7745412" cy="377078"/>
          </a:xfrm>
        </p:spPr>
        <p:txBody>
          <a:bodyPr/>
          <a:lstStyle>
            <a:lvl1pPr>
              <a:buNone/>
              <a:defRPr sz="1600" b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Router(config)#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5326" y="2137492"/>
            <a:ext cx="7745412" cy="377078"/>
          </a:xfrm>
          <a:ln w="28575">
            <a:solidFill>
              <a:schemeClr val="tx1"/>
            </a:solidFill>
          </a:ln>
        </p:spPr>
        <p:txBody>
          <a:bodyPr/>
          <a:lstStyle>
            <a:lvl1pPr>
              <a:buNone/>
              <a:defRPr sz="1600" b="1" i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Command parameters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9401" y="1122948"/>
            <a:ext cx="4066688" cy="5191792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589" y="1122948"/>
            <a:ext cx="4066688" cy="5191792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ig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279399" y="1078611"/>
            <a:ext cx="4152751" cy="395776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4659554" y="1078611"/>
            <a:ext cx="4152751" cy="395776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279400" y="5254375"/>
            <a:ext cx="8552628" cy="995821"/>
          </a:xfrm>
        </p:spPr>
        <p:txBody>
          <a:bodyPr/>
          <a:lstStyle>
            <a:lvl1pPr marL="0" indent="0" algn="l" defTabSz="814388">
              <a:lnSpc>
                <a:spcPts val="1800"/>
              </a:lnSpc>
              <a:spcBef>
                <a:spcPts val="0"/>
              </a:spcBef>
              <a:buNone/>
              <a:defRPr sz="1600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aseline="0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RTB(config-if)# </a:t>
            </a:r>
            <a:r>
              <a:rPr lang="en-US" sz="1800" b="1" smtClean="0">
                <a:latin typeface="Courier New" pitchFamily="49" charset="0"/>
              </a:rPr>
              <a:t>ip ospf network non-broadcast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network 3.1.1.0 0.0.0.255 area 0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3.1.1.1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3.1.1.3 </a:t>
            </a: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9401" y="1122948"/>
            <a:ext cx="8520354" cy="5191792"/>
          </a:xfrm>
          <a:ln w="25400"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latin typeface="Courier New" pitchFamily="49" charset="0"/>
                <a:cs typeface="Courier New" pitchFamily="49" charset="0"/>
              </a:defRPr>
            </a:lvl1pPr>
            <a:lvl2pPr marL="461963" indent="-236538">
              <a:buFont typeface="Arial" pitchFamily="34" charset="0"/>
              <a:buNone/>
              <a:defRPr sz="2000">
                <a:latin typeface="Courier New" pitchFamily="49" charset="0"/>
                <a:cs typeface="Courier New" pitchFamily="49" charset="0"/>
              </a:defRPr>
            </a:lvl2pPr>
            <a:lvl3pPr marL="688975" indent="-227013">
              <a:buFont typeface="Arial" pitchFamily="34" charset="0"/>
              <a:buNone/>
              <a:defRPr sz="1800">
                <a:latin typeface="Courier New" pitchFamily="49" charset="0"/>
                <a:cs typeface="Courier New" pitchFamily="49" charset="0"/>
              </a:defRPr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algn="l">
              <a:lnSpc>
                <a:spcPct val="100000"/>
              </a:lnSpc>
              <a:defRPr/>
            </a:pPr>
            <a:r>
              <a:rPr lang="en-US" sz="1000" b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RouterA# </a:t>
            </a:r>
            <a:r>
              <a:rPr lang="en-US" sz="1000" b="1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show command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000" b="1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OSPF Router with ID (10.0.0.11) (Process ID 1)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Router Link States (Area 0)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Link ID         ADV Router      Age         Seq#       Checksum Link count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10.0.0.11       10.0.0.11       548         0x80000002 0x00401A 1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10.0.0.12       10.0.0.12       549         0x80000004 0x003A1B 1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100.100.100.100 100.100.100.100 548         0x800002D7 0x00EEA9 2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Net Link States (Area 0)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Link ID         ADV Router      Age         Seq#       Checksum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172.31.1.3      100.100.100.100 549         0x80000001 0x004EC9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Summary Net Link States (Area 0)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Link ID         ADV Router      Age         Seq#       Checksum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10.1.0.0        10.0.0.11       654         0x80000001 0x00FB11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10.1.0.0        10.0.0.12       601         0x80000001 0x00F516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&lt;output omitted&gt;</a:t>
            </a:r>
            <a:endParaRPr lang="en-US" sz="10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761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Only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8"/>
            <a:ext cx="8521700" cy="7426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and Content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1183340"/>
            <a:ext cx="8520354" cy="5131399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sub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760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with Subtext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279400" y="1161826"/>
            <a:ext cx="8423275" cy="774924"/>
          </a:xfrm>
        </p:spPr>
        <p:txBody>
          <a:bodyPr>
            <a:normAutofit/>
          </a:bodyPr>
          <a:lstStyle>
            <a:lvl1pPr marL="11113" indent="-11113">
              <a:buNone/>
              <a:defRPr sz="2000" b="0" baseline="0"/>
            </a:lvl1pPr>
          </a:lstStyle>
          <a:p>
            <a:pPr lvl="0"/>
            <a:r>
              <a:rPr lang="en-US" smtClean="0"/>
              <a:t>Subtext here to describe graphic below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79400" y="2033588"/>
            <a:ext cx="8445500" cy="44958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and Graphic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9400" y="1226372"/>
            <a:ext cx="8509000" cy="5314128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2 Column Content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9401" y="1198254"/>
            <a:ext cx="4066688" cy="5191792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589" y="1198254"/>
            <a:ext cx="4066688" cy="5191792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80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Table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2592592"/>
            <a:ext cx="8488082" cy="3711389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9400" y="1516063"/>
            <a:ext cx="8499475" cy="1001712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1600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sz="16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6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6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Command keywords and parameters. Keywords in bold, parameters italic, not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79400" y="1130300"/>
            <a:ext cx="5024438" cy="3651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sz="1800" smtClean="0">
                <a:latin typeface="Courier New" pitchFamily="49" charset="0"/>
                <a:cs typeface="Courier New" pitchFamily="49" charset="0"/>
              </a:rPr>
              <a:t>Router(config)#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able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80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Table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1204856"/>
            <a:ext cx="8316913" cy="50991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20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</a:rPr>
              <a:t>Chapter 3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289221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BD5F09F1-C393-45BD-BF68-67F6E7FD2B5F}" type="slidenum">
              <a:rPr lang="en-US" sz="1000">
                <a:solidFill>
                  <a:schemeClr val="tx1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106906"/>
            <a:ext cx="8316914" cy="52081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89224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</a:t>
            </a:r>
            <a:r>
              <a:rPr lang="en-US" sz="700" dirty="0" smtClean="0">
                <a:solidFill>
                  <a:srgbClr val="D3D3D3"/>
                </a:solidFill>
              </a:rPr>
              <a:t>2007 – 2016, </a:t>
            </a:r>
            <a:r>
              <a:rPr lang="en-US" sz="700" dirty="0">
                <a:solidFill>
                  <a:srgbClr val="D3D3D3"/>
                </a:solidFill>
              </a:rPr>
              <a:t>Cisco Systems, Inc. All rights reserved.</a:t>
            </a:r>
          </a:p>
        </p:txBody>
      </p:sp>
      <p:sp>
        <p:nvSpPr>
          <p:cNvPr id="1289225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  <p:pic>
        <p:nvPicPr>
          <p:cNvPr id="12" name="Picture 8" descr="Rev08_Cisco_BrandBar10_060408.png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  <p:sldLayoutId id="2147483958" r:id="rId19"/>
    <p:sldLayoutId id="2147483959" r:id="rId20"/>
    <p:sldLayoutId id="2147483879" r:id="rId21"/>
    <p:sldLayoutId id="2147483886" r:id="rId22"/>
    <p:sldLayoutId id="2147483888" r:id="rId23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36538" algn="l" defTabSz="814388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rgbClr val="708CA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688975" indent="-227013" algn="l" defTabSz="814388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rgbClr val="708CA1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1254125" indent="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s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" name="Rectangle 32"/>
          <p:cNvSpPr txBox="1">
            <a:spLocks noChangeArrowheads="1"/>
          </p:cNvSpPr>
          <p:nvPr/>
        </p:nvSpPr>
        <p:spPr>
          <a:xfrm>
            <a:off x="293688" y="1841863"/>
            <a:ext cx="3233284" cy="2743200"/>
          </a:xfrm>
          <a:prstGeom prst="rect">
            <a:avLst/>
          </a:prstGeom>
          <a:noFill/>
        </p:spPr>
        <p:txBody>
          <a:bodyPr anchor="ctr"/>
          <a:lstStyle/>
          <a:p>
            <a:pPr lvl="0" algn="l" defTabSz="814388" eaLnBrk="1" hangingPunct="1">
              <a:defRPr/>
            </a:pPr>
            <a:r>
              <a:rPr lang="en-US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Implementing </a:t>
            </a:r>
            <a:r>
              <a:rPr lang="en-US" sz="2800" b="1" kern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EtherChannel</a:t>
            </a:r>
            <a:r>
              <a:rPr lang="en-US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in a Switched Network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PAgP</a:t>
            </a:r>
            <a:r>
              <a:rPr lang="en-US" dirty="0"/>
              <a:t> </a:t>
            </a:r>
            <a:r>
              <a:rPr lang="en-US" dirty="0" smtClean="0"/>
              <a:t>Modes </a:t>
            </a:r>
            <a:r>
              <a:rPr lang="en-US" dirty="0"/>
              <a:t>of </a:t>
            </a:r>
            <a:r>
              <a:rPr lang="en-US" dirty="0" smtClean="0"/>
              <a:t>Operation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These are the following two </a:t>
            </a:r>
            <a:r>
              <a:rPr lang="en-US" dirty="0" err="1"/>
              <a:t>PAgP</a:t>
            </a:r>
            <a:r>
              <a:rPr lang="en-US" dirty="0"/>
              <a:t> modes of operation:</a:t>
            </a:r>
          </a:p>
          <a:p>
            <a:r>
              <a:rPr lang="pt-PT" dirty="0"/>
              <a:t>■ </a:t>
            </a:r>
            <a:r>
              <a:rPr lang="pt-PT" b="1" dirty="0" err="1"/>
              <a:t>Desirable</a:t>
            </a:r>
            <a:r>
              <a:rPr lang="pt-PT" b="1" dirty="0"/>
              <a:t>: </a:t>
            </a:r>
            <a:r>
              <a:rPr lang="pt-PT" dirty="0" err="1"/>
              <a:t>Enable</a:t>
            </a:r>
            <a:r>
              <a:rPr lang="pt-PT" dirty="0"/>
              <a:t> </a:t>
            </a:r>
            <a:r>
              <a:rPr lang="pt-PT" dirty="0" err="1"/>
              <a:t>PAgP</a:t>
            </a:r>
            <a:endParaRPr lang="pt-PT" dirty="0"/>
          </a:p>
          <a:p>
            <a:r>
              <a:rPr lang="en-US" dirty="0"/>
              <a:t>■ </a:t>
            </a:r>
            <a:r>
              <a:rPr lang="en-US" b="1" dirty="0"/>
              <a:t>Auto: </a:t>
            </a:r>
            <a:r>
              <a:rPr lang="en-US" dirty="0"/>
              <a:t>Enable </a:t>
            </a:r>
            <a:r>
              <a:rPr lang="en-US" dirty="0" err="1"/>
              <a:t>PAgP</a:t>
            </a:r>
            <a:r>
              <a:rPr lang="en-US" dirty="0"/>
              <a:t> only if a </a:t>
            </a:r>
            <a:r>
              <a:rPr lang="en-US" dirty="0" err="1"/>
              <a:t>PAgP</a:t>
            </a:r>
            <a:r>
              <a:rPr lang="en-US" dirty="0"/>
              <a:t> device is </a:t>
            </a:r>
            <a:r>
              <a:rPr lang="en-US" dirty="0" err="1" smtClean="0"/>
              <a:t>detecte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 Bundle Links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Negotiation </a:t>
            </a:r>
            <a:r>
              <a:rPr lang="en-US" dirty="0"/>
              <a:t>with either LACP or </a:t>
            </a:r>
            <a:r>
              <a:rPr lang="en-US" dirty="0" err="1"/>
              <a:t>PAgP</a:t>
            </a:r>
            <a:r>
              <a:rPr lang="en-US" dirty="0"/>
              <a:t> introduces overhead and delay </a:t>
            </a:r>
            <a:r>
              <a:rPr lang="en-US" dirty="0" smtClean="0"/>
              <a:t>in initialization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an alternative, you can statically bundle links into an </a:t>
            </a:r>
            <a:r>
              <a:rPr lang="en-US" dirty="0" err="1"/>
              <a:t>EtherChannel</a:t>
            </a:r>
            <a:r>
              <a:rPr lang="en-US" dirty="0"/>
              <a:t>.</a:t>
            </a:r>
          </a:p>
          <a:p>
            <a:r>
              <a:rPr lang="en-US" dirty="0"/>
              <a:t>This method introduces no delays but can cause problems if not properly </a:t>
            </a:r>
            <a:r>
              <a:rPr lang="en-US" dirty="0" smtClean="0"/>
              <a:t>configured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/>
              <a:t>both</a:t>
            </a:r>
            <a:r>
              <a:rPr lang="pt-PT" dirty="0"/>
              <a:t> </a:t>
            </a:r>
            <a:r>
              <a:rPr lang="pt-PT" dirty="0" err="1"/>
              <a:t>ends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6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Layer</a:t>
            </a:r>
            <a:r>
              <a:rPr lang="pt-PT" dirty="0"/>
              <a:t> 2 </a:t>
            </a:r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Configuration</a:t>
            </a:r>
            <a:r>
              <a:rPr lang="pt-PT" dirty="0"/>
              <a:t> </a:t>
            </a:r>
            <a:r>
              <a:rPr lang="pt-PT" dirty="0" err="1"/>
              <a:t>Guidelines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Before implementing </a:t>
            </a:r>
            <a:r>
              <a:rPr lang="en-US" dirty="0" err="1"/>
              <a:t>EtherChannel</a:t>
            </a:r>
            <a:r>
              <a:rPr lang="en-US" dirty="0"/>
              <a:t> in a network, plan the following steps necessary </a:t>
            </a:r>
            <a:r>
              <a:rPr lang="en-US" dirty="0" smtClean="0"/>
              <a:t>to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successful</a:t>
            </a:r>
            <a:r>
              <a:rPr lang="pt-PT" dirty="0"/>
              <a:t>:</a:t>
            </a:r>
          </a:p>
          <a:p>
            <a:r>
              <a:rPr lang="en-US" dirty="0" smtClean="0"/>
              <a:t>The </a:t>
            </a:r>
            <a:r>
              <a:rPr lang="en-US" dirty="0"/>
              <a:t>first step is to identify the ports that you will use for the </a:t>
            </a:r>
            <a:r>
              <a:rPr lang="en-US" dirty="0" err="1"/>
              <a:t>EtherChannel</a:t>
            </a:r>
            <a:r>
              <a:rPr lang="en-US" dirty="0"/>
              <a:t> on </a:t>
            </a:r>
            <a:r>
              <a:rPr lang="en-US" dirty="0" smtClean="0"/>
              <a:t>both switches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interface should have the appropriate protocol identified (</a:t>
            </a:r>
            <a:r>
              <a:rPr lang="en-US" dirty="0" err="1"/>
              <a:t>PAgP</a:t>
            </a:r>
            <a:r>
              <a:rPr lang="en-US" dirty="0"/>
              <a:t> or LACP</a:t>
            </a:r>
            <a:r>
              <a:rPr lang="en-US" dirty="0" smtClean="0"/>
              <a:t>), have </a:t>
            </a:r>
            <a:r>
              <a:rPr lang="en-US" dirty="0"/>
              <a:t>a channel group number to associate all the given interfaces with a port </a:t>
            </a:r>
            <a:r>
              <a:rPr lang="en-US" dirty="0" smtClean="0"/>
              <a:t>group, and </a:t>
            </a:r>
            <a:r>
              <a:rPr lang="en-US" dirty="0"/>
              <a:t>be configured whether negotiation should occur.</a:t>
            </a:r>
          </a:p>
          <a:p>
            <a:r>
              <a:rPr lang="en-US" dirty="0" smtClean="0"/>
              <a:t>After </a:t>
            </a:r>
            <a:r>
              <a:rPr lang="en-US" dirty="0"/>
              <a:t>the connections are established, make sure that both sides of </a:t>
            </a:r>
            <a:r>
              <a:rPr lang="en-US" dirty="0" smtClean="0"/>
              <a:t>the </a:t>
            </a:r>
            <a:r>
              <a:rPr lang="en-US" dirty="0" err="1" smtClean="0"/>
              <a:t>EtherChannel</a:t>
            </a:r>
            <a:r>
              <a:rPr lang="en-US" dirty="0" smtClean="0"/>
              <a:t> </a:t>
            </a:r>
            <a:r>
              <a:rPr lang="en-US" dirty="0"/>
              <a:t>have formed and are providing aggregated bandwidth.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93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Layer</a:t>
            </a:r>
            <a:r>
              <a:rPr lang="pt-PT" dirty="0"/>
              <a:t> 2 </a:t>
            </a:r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Configuration</a:t>
            </a:r>
            <a:r>
              <a:rPr lang="pt-PT" dirty="0"/>
              <a:t> </a:t>
            </a:r>
            <a:r>
              <a:rPr lang="pt-PT" dirty="0" err="1"/>
              <a:t>Guidelines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Follow these guidelines and restrictions when configuring </a:t>
            </a:r>
            <a:r>
              <a:rPr lang="en-US" dirty="0" err="1"/>
              <a:t>EtherChannel</a:t>
            </a:r>
            <a:r>
              <a:rPr lang="en-US" dirty="0"/>
              <a:t> interfaces:</a:t>
            </a:r>
          </a:p>
          <a:p>
            <a:r>
              <a:rPr lang="en-US" b="1" dirty="0" err="1" smtClean="0"/>
              <a:t>EtherChannel</a:t>
            </a:r>
            <a:r>
              <a:rPr lang="en-US" b="1" dirty="0" smtClean="0"/>
              <a:t> support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Ethernet interfaces on all modules </a:t>
            </a:r>
            <a:r>
              <a:rPr lang="en-US" dirty="0" smtClean="0"/>
              <a:t>support </a:t>
            </a:r>
            <a:r>
              <a:rPr lang="en-US" dirty="0" err="1" smtClean="0"/>
              <a:t>EtherChannel</a:t>
            </a:r>
            <a:r>
              <a:rPr lang="en-US" dirty="0"/>
              <a:t>, with no requirement that interfaces be physically contiguous or </a:t>
            </a:r>
            <a:r>
              <a:rPr lang="en-US" dirty="0" smtClean="0"/>
              <a:t>on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same</a:t>
            </a:r>
            <a:r>
              <a:rPr lang="pt-PT" dirty="0"/>
              <a:t> module.</a:t>
            </a:r>
          </a:p>
          <a:p>
            <a:r>
              <a:rPr lang="en-US" b="1" dirty="0" smtClean="0"/>
              <a:t>Speed </a:t>
            </a:r>
            <a:r>
              <a:rPr lang="en-US" b="1" dirty="0"/>
              <a:t>and </a:t>
            </a:r>
            <a:r>
              <a:rPr lang="en-US" b="1" dirty="0" smtClean="0"/>
              <a:t>duplex</a:t>
            </a:r>
          </a:p>
          <a:p>
            <a:pPr lvl="1"/>
            <a:r>
              <a:rPr lang="en-US" dirty="0" smtClean="0"/>
              <a:t>Configure </a:t>
            </a:r>
            <a:r>
              <a:rPr lang="en-US" dirty="0"/>
              <a:t>all interfaces in an </a:t>
            </a:r>
            <a:r>
              <a:rPr lang="en-US" dirty="0" err="1"/>
              <a:t>EtherChannel</a:t>
            </a:r>
            <a:r>
              <a:rPr lang="en-US" dirty="0"/>
              <a:t> </a:t>
            </a:r>
            <a:r>
              <a:rPr lang="en-US" u="sng" dirty="0"/>
              <a:t>to operate at </a:t>
            </a:r>
            <a:r>
              <a:rPr lang="en-US" u="sng" dirty="0" smtClean="0"/>
              <a:t>the same </a:t>
            </a:r>
            <a:r>
              <a:rPr lang="en-US" u="sng" dirty="0"/>
              <a:t>speed and in the same duplex </a:t>
            </a:r>
            <a:r>
              <a:rPr lang="en-US" u="sng" dirty="0" smtClean="0"/>
              <a:t>mode</a:t>
            </a:r>
            <a:r>
              <a:rPr lang="pt-PT" dirty="0" smtClean="0"/>
              <a:t>.</a:t>
            </a:r>
            <a:endParaRPr lang="pt-PT" dirty="0"/>
          </a:p>
          <a:p>
            <a:r>
              <a:rPr lang="en-US" b="1" dirty="0" smtClean="0"/>
              <a:t>VLAN match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interfaces in the </a:t>
            </a:r>
            <a:r>
              <a:rPr lang="en-US" dirty="0" err="1"/>
              <a:t>EtherChannel</a:t>
            </a:r>
            <a:r>
              <a:rPr lang="en-US" dirty="0"/>
              <a:t> bundle must be assigned to </a:t>
            </a:r>
            <a:r>
              <a:rPr lang="en-US" dirty="0" smtClean="0"/>
              <a:t>the same </a:t>
            </a:r>
            <a:r>
              <a:rPr lang="en-US" dirty="0"/>
              <a:t>VLAN or be configured as a trunk.</a:t>
            </a:r>
          </a:p>
          <a:p>
            <a:r>
              <a:rPr lang="en-US" b="1" dirty="0" smtClean="0"/>
              <a:t>Range </a:t>
            </a:r>
            <a:r>
              <a:rPr lang="en-US" b="1" dirty="0"/>
              <a:t>of </a:t>
            </a:r>
            <a:r>
              <a:rPr lang="en-US" b="1" dirty="0" smtClean="0"/>
              <a:t>VLANs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/>
              <a:t>EtherChannel</a:t>
            </a:r>
            <a:r>
              <a:rPr lang="en-US" dirty="0"/>
              <a:t> supports the same allowed range of VLANs </a:t>
            </a:r>
            <a:r>
              <a:rPr lang="en-US" dirty="0" smtClean="0"/>
              <a:t>on all </a:t>
            </a:r>
            <a:r>
              <a:rPr lang="en-US" dirty="0"/>
              <a:t>the interfaces in a </a:t>
            </a:r>
            <a:r>
              <a:rPr lang="en-US" dirty="0" err="1"/>
              <a:t>trunking</a:t>
            </a:r>
            <a:r>
              <a:rPr lang="en-US" dirty="0"/>
              <a:t> Layer 2 </a:t>
            </a:r>
            <a:r>
              <a:rPr lang="en-US" dirty="0" err="1"/>
              <a:t>EtherChannel</a:t>
            </a:r>
            <a:r>
              <a:rPr lang="en-US" dirty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7081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Layer</a:t>
            </a:r>
            <a:r>
              <a:rPr lang="pt-PT" dirty="0"/>
              <a:t> 2 </a:t>
            </a:r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Configuration</a:t>
            </a:r>
            <a:r>
              <a:rPr lang="pt-PT" dirty="0"/>
              <a:t> </a:t>
            </a:r>
            <a:r>
              <a:rPr lang="pt-PT" dirty="0" err="1"/>
              <a:t>Guidelines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STP </a:t>
            </a:r>
            <a:r>
              <a:rPr lang="en-US" b="1" dirty="0"/>
              <a:t>path </a:t>
            </a:r>
            <a:r>
              <a:rPr lang="en-US" b="1" dirty="0" smtClean="0"/>
              <a:t>cost</a:t>
            </a:r>
          </a:p>
          <a:p>
            <a:pPr lvl="1"/>
            <a:r>
              <a:rPr lang="en-US" dirty="0" smtClean="0"/>
              <a:t>Interfaces </a:t>
            </a:r>
            <a:r>
              <a:rPr lang="en-US" dirty="0"/>
              <a:t>with different STP port path costs can form </a:t>
            </a:r>
            <a:r>
              <a:rPr lang="en-US" dirty="0" smtClean="0"/>
              <a:t>an </a:t>
            </a:r>
            <a:r>
              <a:rPr lang="en-US" dirty="0" err="1" smtClean="0"/>
              <a:t>EtherChannel</a:t>
            </a:r>
            <a:r>
              <a:rPr lang="en-US" dirty="0" smtClean="0"/>
              <a:t> </a:t>
            </a:r>
            <a:r>
              <a:rPr lang="en-US" dirty="0"/>
              <a:t>as long as they are compatibly configured. </a:t>
            </a:r>
            <a:endParaRPr lang="en-US" dirty="0" smtClean="0"/>
          </a:p>
          <a:p>
            <a:pPr lvl="1"/>
            <a:r>
              <a:rPr lang="en-US" dirty="0" smtClean="0"/>
              <a:t>Setting </a:t>
            </a:r>
            <a:r>
              <a:rPr lang="en-US" dirty="0"/>
              <a:t>different STP </a:t>
            </a:r>
            <a:r>
              <a:rPr lang="en-US" dirty="0" smtClean="0"/>
              <a:t>port path </a:t>
            </a:r>
            <a:r>
              <a:rPr lang="en-US" dirty="0"/>
              <a:t>costs does not, by itself, make interfaces incompatible for the formation of </a:t>
            </a:r>
            <a:r>
              <a:rPr lang="en-US" dirty="0" smtClean="0"/>
              <a:t>an </a:t>
            </a:r>
            <a:r>
              <a:rPr lang="pt-PT" dirty="0" err="1" smtClean="0"/>
              <a:t>EtherChannel</a:t>
            </a:r>
            <a:r>
              <a:rPr lang="pt-PT" dirty="0"/>
              <a:t>.</a:t>
            </a:r>
          </a:p>
          <a:p>
            <a:r>
              <a:rPr lang="pt-PT" b="1" dirty="0" err="1" smtClean="0"/>
              <a:t>Port</a:t>
            </a:r>
            <a:r>
              <a:rPr lang="pt-PT" b="1" dirty="0" smtClean="0"/>
              <a:t> </a:t>
            </a:r>
            <a:r>
              <a:rPr lang="pt-PT" b="1" dirty="0" err="1"/>
              <a:t>channel</a:t>
            </a:r>
            <a:r>
              <a:rPr lang="pt-PT" b="1" dirty="0"/>
              <a:t> versus interface </a:t>
            </a:r>
            <a:r>
              <a:rPr lang="pt-PT" b="1" dirty="0" err="1" smtClean="0"/>
              <a:t>configuration</a:t>
            </a:r>
            <a:endParaRPr lang="pt-PT" b="1" dirty="0" smtClean="0"/>
          </a:p>
          <a:p>
            <a:pPr lvl="1"/>
            <a:r>
              <a:rPr lang="pt-PT" dirty="0" err="1" smtClean="0"/>
              <a:t>After</a:t>
            </a:r>
            <a:r>
              <a:rPr lang="pt-PT" dirty="0" smtClean="0"/>
              <a:t> </a:t>
            </a:r>
            <a:r>
              <a:rPr lang="pt-PT" dirty="0" err="1"/>
              <a:t>you</a:t>
            </a:r>
            <a:r>
              <a:rPr lang="pt-PT" dirty="0"/>
              <a:t> configure </a:t>
            </a:r>
            <a:r>
              <a:rPr lang="pt-PT" dirty="0" err="1"/>
              <a:t>an</a:t>
            </a:r>
            <a:r>
              <a:rPr lang="pt-PT" dirty="0"/>
              <a:t> </a:t>
            </a:r>
            <a:r>
              <a:rPr lang="pt-PT" dirty="0" err="1" smtClean="0"/>
              <a:t>EtherChannel</a:t>
            </a:r>
            <a:r>
              <a:rPr lang="pt-PT" dirty="0" smtClean="0"/>
              <a:t>, </a:t>
            </a:r>
            <a:r>
              <a:rPr lang="en-US" dirty="0" smtClean="0"/>
              <a:t>any </a:t>
            </a:r>
            <a:r>
              <a:rPr lang="en-US" dirty="0"/>
              <a:t>configuration that you apply to the port channel interface affects </a:t>
            </a:r>
            <a:r>
              <a:rPr lang="en-US" dirty="0" smtClean="0"/>
              <a:t>the </a:t>
            </a:r>
            <a:r>
              <a:rPr lang="en-US" dirty="0" err="1" smtClean="0"/>
              <a:t>EtherChannel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configuration that you apply to the physical interfaces </a:t>
            </a:r>
            <a:r>
              <a:rPr lang="en-US" dirty="0" smtClean="0"/>
              <a:t>affects only </a:t>
            </a:r>
            <a:r>
              <a:rPr lang="en-US" dirty="0"/>
              <a:t>the specific interface that you configured.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17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Load-Balancing</a:t>
            </a:r>
            <a:r>
              <a:rPr lang="pt-PT" dirty="0"/>
              <a:t> </a:t>
            </a:r>
            <a:r>
              <a:rPr lang="pt-PT" dirty="0" err="1"/>
              <a:t>Options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78" y="1665962"/>
            <a:ext cx="8453599" cy="398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</a:t>
            </a:r>
            <a:r>
              <a:rPr lang="en-US" dirty="0" err="1"/>
              <a:t>EtherChannel</a:t>
            </a:r>
            <a:r>
              <a:rPr lang="en-US" dirty="0"/>
              <a:t> in a Switched </a:t>
            </a:r>
            <a:r>
              <a:rPr lang="en-US" dirty="0" smtClean="0"/>
              <a:t>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396" y="1402671"/>
            <a:ext cx="6297125" cy="3491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81" y="4208745"/>
            <a:ext cx="6420562" cy="203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</a:t>
            </a:r>
            <a:r>
              <a:rPr lang="en-US" dirty="0" err="1"/>
              <a:t>EtherChannel</a:t>
            </a:r>
            <a:r>
              <a:rPr lang="en-US" dirty="0"/>
              <a:t> in a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Step 1.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Configure </a:t>
            </a:r>
            <a:r>
              <a:rPr lang="en-US" dirty="0"/>
              <a:t>the two ports that connect </a:t>
            </a:r>
            <a:r>
              <a:rPr lang="en-US" dirty="0" smtClean="0"/>
              <a:t>each switch to </a:t>
            </a:r>
            <a:r>
              <a:rPr lang="en-US" dirty="0"/>
              <a:t>use </a:t>
            </a:r>
            <a:r>
              <a:rPr lang="en-US" dirty="0" smtClean="0"/>
              <a:t>channel group </a:t>
            </a:r>
            <a:r>
              <a:rPr lang="en-US" dirty="0"/>
              <a:t>1 and LACP active mode: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Switch1# </a:t>
            </a:r>
            <a:r>
              <a:rPr lang="pt-PT" sz="2000" b="1" dirty="0">
                <a:latin typeface="Consolas" panose="020B0609020204030204" pitchFamily="49" charset="0"/>
              </a:rPr>
              <a:t>configure terminal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Switch1(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)# </a:t>
            </a:r>
            <a:r>
              <a:rPr lang="en-US" sz="2000" b="1" dirty="0">
                <a:latin typeface="Consolas" panose="020B0609020204030204" pitchFamily="49" charset="0"/>
              </a:rPr>
              <a:t>interface range Ethernet 1/1-2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Switch1(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-if-range)# </a:t>
            </a:r>
            <a:r>
              <a:rPr lang="en-US" sz="2000" b="1" dirty="0">
                <a:latin typeface="Consolas" panose="020B0609020204030204" pitchFamily="49" charset="0"/>
              </a:rPr>
              <a:t>channel-group 1 mode active</a:t>
            </a:r>
          </a:p>
          <a:p>
            <a:r>
              <a:rPr lang="fr-FR" sz="2000" dirty="0" err="1">
                <a:latin typeface="Consolas" panose="020B0609020204030204" pitchFamily="49" charset="0"/>
              </a:rPr>
              <a:t>Creating</a:t>
            </a:r>
            <a:r>
              <a:rPr lang="fr-FR" sz="2000" dirty="0">
                <a:latin typeface="Consolas" panose="020B0609020204030204" pitchFamily="49" charset="0"/>
              </a:rPr>
              <a:t> a port-</a:t>
            </a:r>
            <a:r>
              <a:rPr lang="fr-FR" sz="2000" dirty="0" err="1">
                <a:latin typeface="Consolas" panose="020B0609020204030204" pitchFamily="49" charset="0"/>
              </a:rPr>
              <a:t>channel</a:t>
            </a:r>
            <a:r>
              <a:rPr lang="fr-FR" sz="2000" dirty="0">
                <a:latin typeface="Consolas" panose="020B0609020204030204" pitchFamily="49" charset="0"/>
              </a:rPr>
              <a:t> interface Port-</a:t>
            </a:r>
            <a:r>
              <a:rPr lang="fr-FR" sz="2000" dirty="0" err="1">
                <a:latin typeface="Consolas" panose="020B0609020204030204" pitchFamily="49" charset="0"/>
              </a:rPr>
              <a:t>channel</a:t>
            </a:r>
            <a:r>
              <a:rPr lang="fr-FR" sz="2000" dirty="0">
                <a:latin typeface="Consolas" panose="020B0609020204030204" pitchFamily="49" charset="0"/>
              </a:rPr>
              <a:t> </a:t>
            </a:r>
            <a:r>
              <a:rPr lang="fr-FR" sz="2000" dirty="0" smtClean="0">
                <a:latin typeface="Consolas" panose="020B0609020204030204" pitchFamily="49" charset="0"/>
              </a:rPr>
              <a:t>1</a:t>
            </a:r>
          </a:p>
          <a:p>
            <a:pPr marL="0" indent="0">
              <a:buNone/>
            </a:pPr>
            <a:r>
              <a:rPr lang="en-US" b="1" dirty="0"/>
              <a:t>Step 2.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Enter </a:t>
            </a:r>
            <a:r>
              <a:rPr lang="en-US" dirty="0"/>
              <a:t>interface configuration mode for the newly created port channel </a:t>
            </a:r>
            <a:r>
              <a:rPr lang="en-US" dirty="0" smtClean="0"/>
              <a:t>interface and </a:t>
            </a:r>
            <a:r>
              <a:rPr lang="en-US" dirty="0"/>
              <a:t>configure it for trunk mode using dot1Q: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Switch1(</a:t>
            </a:r>
            <a:r>
              <a:rPr lang="pt-PT" sz="2000" dirty="0" err="1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interface </a:t>
            </a:r>
            <a:r>
              <a:rPr lang="pt-PT" sz="2000" b="1" dirty="0" err="1">
                <a:latin typeface="Consolas" panose="020B0609020204030204" pitchFamily="49" charset="0"/>
              </a:rPr>
              <a:t>port-channel</a:t>
            </a:r>
            <a:r>
              <a:rPr lang="pt-PT" sz="2000" b="1" dirty="0">
                <a:latin typeface="Consolas" panose="020B0609020204030204" pitchFamily="49" charset="0"/>
              </a:rPr>
              <a:t> 1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Switch1(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-if)# </a:t>
            </a:r>
            <a:r>
              <a:rPr lang="en-US" sz="2000" b="1" dirty="0" err="1">
                <a:latin typeface="Consolas" panose="020B0609020204030204" pitchFamily="49" charset="0"/>
              </a:rPr>
              <a:t>switchport</a:t>
            </a:r>
            <a:r>
              <a:rPr lang="en-US" sz="2000" b="1" dirty="0">
                <a:latin typeface="Consolas" panose="020B0609020204030204" pitchFamily="49" charset="0"/>
              </a:rPr>
              <a:t> trunk encapsulation dot1q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Switch1(</a:t>
            </a:r>
            <a:r>
              <a:rPr lang="pt-PT" sz="2000" dirty="0" err="1">
                <a:latin typeface="Consolas" panose="020B0609020204030204" pitchFamily="49" charset="0"/>
              </a:rPr>
              <a:t>config-if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switchport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mode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trunk</a:t>
            </a:r>
            <a:endParaRPr lang="pt-PT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3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</a:t>
            </a:r>
            <a:r>
              <a:rPr lang="en-US" dirty="0" err="1"/>
              <a:t>EtherChannel</a:t>
            </a:r>
            <a:r>
              <a:rPr lang="en-US" dirty="0"/>
              <a:t> in a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 3.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Switch 1, enter the </a:t>
            </a:r>
            <a:r>
              <a:rPr lang="en-US" sz="2000" b="1" dirty="0">
                <a:latin typeface="Consolas" panose="020B0609020204030204" pitchFamily="49" charset="0"/>
              </a:rPr>
              <a:t>show </a:t>
            </a:r>
            <a:r>
              <a:rPr lang="en-US" sz="2000" b="1" dirty="0" err="1">
                <a:latin typeface="Consolas" panose="020B0609020204030204" pitchFamily="49" charset="0"/>
              </a:rPr>
              <a:t>etherchannel</a:t>
            </a:r>
            <a:r>
              <a:rPr lang="en-US" sz="2000" b="1" dirty="0">
                <a:latin typeface="Consolas" panose="020B0609020204030204" pitchFamily="49" charset="0"/>
              </a:rPr>
              <a:t> summary </a:t>
            </a:r>
            <a:r>
              <a:rPr lang="en-US" dirty="0"/>
              <a:t>command: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53" y="2062580"/>
            <a:ext cx="5850449" cy="43274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15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</a:t>
            </a:r>
            <a:r>
              <a:rPr lang="en-US" dirty="0" err="1"/>
              <a:t>EtherChannel</a:t>
            </a:r>
            <a:r>
              <a:rPr lang="en-US" dirty="0"/>
              <a:t> in a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 4. </a:t>
            </a:r>
            <a:endParaRPr lang="en-US" b="1" dirty="0" smtClean="0"/>
          </a:p>
          <a:p>
            <a:r>
              <a:rPr lang="en-US" dirty="0" smtClean="0"/>
              <a:t>Enter </a:t>
            </a:r>
            <a:r>
              <a:rPr lang="en-US" dirty="0"/>
              <a:t>the </a:t>
            </a:r>
            <a:r>
              <a:rPr lang="en-US" b="1" dirty="0"/>
              <a:t>show </a:t>
            </a:r>
            <a:r>
              <a:rPr lang="en-US" b="1" dirty="0" err="1"/>
              <a:t>etherchannel</a:t>
            </a:r>
            <a:r>
              <a:rPr lang="en-US" b="1" dirty="0"/>
              <a:t> load-balance </a:t>
            </a:r>
            <a:r>
              <a:rPr lang="en-US" dirty="0"/>
              <a:t>command to verify which </a:t>
            </a:r>
            <a:r>
              <a:rPr lang="en-US" dirty="0" smtClean="0"/>
              <a:t>information </a:t>
            </a:r>
            <a:r>
              <a:rPr lang="en-US" dirty="0" err="1" smtClean="0"/>
              <a:t>EtherChannel</a:t>
            </a:r>
            <a:r>
              <a:rPr lang="en-US" dirty="0" smtClean="0"/>
              <a:t> </a:t>
            </a:r>
            <a:r>
              <a:rPr lang="en-US" dirty="0"/>
              <a:t>uses to load balance traffic: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644" y="3269293"/>
            <a:ext cx="5966187" cy="19835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42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</a:t>
            </a:r>
            <a:r>
              <a:rPr lang="en-US" dirty="0" err="1"/>
              <a:t>EtherChannel</a:t>
            </a:r>
            <a:r>
              <a:rPr lang="en-US" dirty="0"/>
              <a:t> in a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need for </a:t>
            </a:r>
            <a:r>
              <a:rPr lang="en-US" dirty="0" err="1"/>
              <a:t>EtherChannel</a:t>
            </a:r>
            <a:r>
              <a:rPr lang="en-US" dirty="0"/>
              <a:t> technology</a:t>
            </a:r>
          </a:p>
          <a:p>
            <a:r>
              <a:rPr lang="pt-PT" dirty="0" err="1" smtClean="0"/>
              <a:t>Port</a:t>
            </a:r>
            <a:r>
              <a:rPr lang="pt-PT" dirty="0" smtClean="0"/>
              <a:t> </a:t>
            </a:r>
            <a:r>
              <a:rPr lang="pt-PT" dirty="0" err="1"/>
              <a:t>aggregation</a:t>
            </a:r>
            <a:r>
              <a:rPr lang="pt-PT" dirty="0"/>
              <a:t> </a:t>
            </a:r>
            <a:r>
              <a:rPr lang="pt-PT" dirty="0" err="1"/>
              <a:t>negotiation</a:t>
            </a:r>
            <a:r>
              <a:rPr lang="pt-PT" dirty="0"/>
              <a:t> </a:t>
            </a:r>
            <a:r>
              <a:rPr lang="pt-PT" dirty="0" err="1"/>
              <a:t>protocols</a:t>
            </a:r>
            <a:endParaRPr lang="pt-PT" dirty="0"/>
          </a:p>
          <a:p>
            <a:r>
              <a:rPr lang="en-US" dirty="0" smtClean="0"/>
              <a:t>Configuration </a:t>
            </a:r>
            <a:r>
              <a:rPr lang="en-US" dirty="0"/>
              <a:t>steps for bundling interfaces into a Layer 2 </a:t>
            </a:r>
            <a:r>
              <a:rPr lang="en-US" dirty="0" err="1"/>
              <a:t>EtherChannel</a:t>
            </a:r>
            <a:endParaRPr lang="en-US" dirty="0"/>
          </a:p>
          <a:p>
            <a:r>
              <a:rPr lang="pt-PT" dirty="0" err="1" smtClean="0"/>
              <a:t>Configuring</a:t>
            </a:r>
            <a:r>
              <a:rPr lang="pt-PT" dirty="0" smtClean="0"/>
              <a:t> </a:t>
            </a:r>
            <a:r>
              <a:rPr lang="pt-PT" dirty="0" err="1"/>
              <a:t>EtherChannel</a:t>
            </a:r>
            <a:endParaRPr lang="pt-PT" dirty="0"/>
          </a:p>
          <a:p>
            <a:r>
              <a:rPr lang="pt-PT" dirty="0" err="1" smtClean="0"/>
              <a:t>Changing</a:t>
            </a:r>
            <a:r>
              <a:rPr lang="pt-PT" dirty="0" smtClean="0"/>
              <a:t> </a:t>
            </a:r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load-balancing</a:t>
            </a:r>
            <a:r>
              <a:rPr lang="pt-PT" dirty="0"/>
              <a:t> </a:t>
            </a:r>
            <a:r>
              <a:rPr lang="pt-PT" dirty="0" err="1"/>
              <a:t>behavior</a:t>
            </a:r>
            <a:endParaRPr lang="pt-PT" dirty="0"/>
          </a:p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load-balancing</a:t>
            </a:r>
            <a:r>
              <a:rPr lang="pt-PT" dirty="0"/>
              <a:t> </a:t>
            </a:r>
            <a:r>
              <a:rPr lang="pt-PT" dirty="0" err="1"/>
              <a:t>works</a:t>
            </a:r>
            <a:endParaRPr lang="pt-PT" dirty="0"/>
          </a:p>
          <a:p>
            <a:r>
              <a:rPr lang="en-US" dirty="0" smtClean="0"/>
              <a:t>The </a:t>
            </a:r>
            <a:r>
              <a:rPr lang="en-US" dirty="0"/>
              <a:t>role of </a:t>
            </a:r>
            <a:r>
              <a:rPr lang="en-US" dirty="0" err="1"/>
              <a:t>EtherChannel</a:t>
            </a:r>
            <a:r>
              <a:rPr lang="en-US" dirty="0"/>
              <a:t> Guard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409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Need</a:t>
            </a:r>
            <a:r>
              <a:rPr lang="pt-PT" dirty="0"/>
              <a:t> for </a:t>
            </a:r>
            <a:r>
              <a:rPr lang="pt-PT" dirty="0" err="1"/>
              <a:t>EtherChannel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07" y="1183340"/>
            <a:ext cx="3232752" cy="52502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165" y="1183340"/>
            <a:ext cx="3190216" cy="517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EtherChannel</a:t>
            </a:r>
            <a:r>
              <a:rPr lang="pt-PT" dirty="0" smtClean="0"/>
              <a:t> </a:t>
            </a:r>
            <a:r>
              <a:rPr lang="pt-PT" dirty="0" err="1" smtClean="0"/>
              <a:t>Overview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EtherChannel</a:t>
            </a:r>
            <a:r>
              <a:rPr lang="en-US" dirty="0"/>
              <a:t> is a technology that was originally developed by Cisco as a LAN </a:t>
            </a:r>
            <a:r>
              <a:rPr lang="en-US" dirty="0" err="1" smtClean="0"/>
              <a:t>switchto</a:t>
            </a:r>
            <a:r>
              <a:rPr lang="en-US" dirty="0" smtClean="0"/>
              <a:t>- switch </a:t>
            </a:r>
            <a:r>
              <a:rPr lang="en-US" dirty="0"/>
              <a:t>technique of grouping several Fast or Gigabit Ethernet ports into one </a:t>
            </a:r>
            <a:r>
              <a:rPr lang="en-US" dirty="0" smtClean="0"/>
              <a:t>logical channel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technology has many benefits: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relies on the existing switch ports. There is no need to upgrade the </a:t>
            </a:r>
            <a:r>
              <a:rPr lang="en-US" dirty="0" smtClean="0"/>
              <a:t>switch-to-switch link </a:t>
            </a:r>
            <a:r>
              <a:rPr lang="en-US" dirty="0"/>
              <a:t>to a faster and more expensive connection.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of the configuration tasks can be done on the </a:t>
            </a:r>
            <a:r>
              <a:rPr lang="en-US" dirty="0" err="1"/>
              <a:t>EtherChannel</a:t>
            </a:r>
            <a:r>
              <a:rPr lang="en-US" dirty="0"/>
              <a:t> interface </a:t>
            </a:r>
            <a:r>
              <a:rPr lang="en-US" dirty="0" smtClean="0"/>
              <a:t>instead of </a:t>
            </a:r>
            <a:r>
              <a:rPr lang="en-US" dirty="0"/>
              <a:t>on each individual port, thus ensuring configuration consistency throughout </a:t>
            </a:r>
            <a:r>
              <a:rPr lang="en-US" dirty="0" smtClean="0"/>
              <a:t>the </a:t>
            </a:r>
            <a:r>
              <a:rPr lang="pt-PT" dirty="0" err="1" smtClean="0"/>
              <a:t>switch</a:t>
            </a:r>
            <a:r>
              <a:rPr lang="pt-PT" dirty="0" smtClean="0"/>
              <a:t>-to-</a:t>
            </a:r>
            <a:r>
              <a:rPr lang="pt-PT" dirty="0" err="1" smtClean="0"/>
              <a:t>switch</a:t>
            </a:r>
            <a:r>
              <a:rPr lang="pt-PT" dirty="0" smtClean="0"/>
              <a:t> </a:t>
            </a:r>
            <a:r>
              <a:rPr lang="pt-PT" dirty="0"/>
              <a:t>links.</a:t>
            </a:r>
          </a:p>
          <a:p>
            <a:pPr lvl="1"/>
            <a:r>
              <a:rPr lang="en-US" dirty="0" smtClean="0"/>
              <a:t>Load </a:t>
            </a:r>
            <a:r>
              <a:rPr lang="en-US" dirty="0"/>
              <a:t>balancing is possible between the links that are part of the same </a:t>
            </a:r>
            <a:r>
              <a:rPr lang="en-US" dirty="0" err="1" smtClean="0"/>
              <a:t>EtherChannel</a:t>
            </a:r>
            <a:r>
              <a:rPr lang="en-US" dirty="0" smtClean="0"/>
              <a:t>. Depending </a:t>
            </a:r>
            <a:r>
              <a:rPr lang="en-US" dirty="0"/>
              <a:t>on the hardware platform, you can implement one or several </a:t>
            </a:r>
            <a:r>
              <a:rPr lang="en-US" dirty="0" smtClean="0"/>
              <a:t>methods, such </a:t>
            </a:r>
            <a:r>
              <a:rPr lang="en-US" dirty="0"/>
              <a:t>as source-MAC to destination-MAC or source-IP to destination-IP load </a:t>
            </a:r>
            <a:r>
              <a:rPr lang="en-US" dirty="0" smtClean="0"/>
              <a:t>balancing </a:t>
            </a:r>
            <a:r>
              <a:rPr lang="pt-PT" dirty="0" err="1" smtClean="0"/>
              <a:t>across</a:t>
            </a:r>
            <a:r>
              <a:rPr lang="pt-PT" dirty="0" smtClean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physical</a:t>
            </a:r>
            <a:r>
              <a:rPr lang="pt-PT" dirty="0"/>
              <a:t> links.</a:t>
            </a:r>
          </a:p>
        </p:txBody>
      </p:sp>
    </p:spTree>
    <p:extLst>
      <p:ext uri="{BB962C8B-B14F-4D97-AF65-F5344CB8AC3E}">
        <p14:creationId xmlns:p14="http://schemas.microsoft.com/office/powerpoint/2010/main" val="31675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Mode</a:t>
            </a:r>
            <a:r>
              <a:rPr lang="pt-PT" dirty="0"/>
              <a:t> </a:t>
            </a:r>
            <a:r>
              <a:rPr lang="pt-PT" dirty="0" err="1"/>
              <a:t>Interactions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EtherChannel</a:t>
            </a:r>
            <a:r>
              <a:rPr lang="en-US" dirty="0"/>
              <a:t> can be established using one of the following three </a:t>
            </a:r>
            <a:r>
              <a:rPr lang="en-US" dirty="0" smtClean="0"/>
              <a:t>mechanisms:</a:t>
            </a:r>
          </a:p>
          <a:p>
            <a:pPr lvl="1"/>
            <a:r>
              <a:rPr lang="pt-PT" b="1" dirty="0" smtClean="0"/>
              <a:t>LACP</a:t>
            </a:r>
            <a:r>
              <a:rPr lang="pt-PT" b="1" dirty="0"/>
              <a:t>: </a:t>
            </a:r>
            <a:r>
              <a:rPr lang="pt-PT" dirty="0" err="1"/>
              <a:t>IEEE’s</a:t>
            </a:r>
            <a:r>
              <a:rPr lang="pt-PT" dirty="0"/>
              <a:t> </a:t>
            </a:r>
            <a:r>
              <a:rPr lang="pt-PT" dirty="0" err="1"/>
              <a:t>negotiation</a:t>
            </a:r>
            <a:r>
              <a:rPr lang="pt-PT" dirty="0"/>
              <a:t> </a:t>
            </a:r>
            <a:r>
              <a:rPr lang="pt-PT" dirty="0" err="1"/>
              <a:t>protocol</a:t>
            </a:r>
            <a:endParaRPr lang="pt-PT" dirty="0"/>
          </a:p>
          <a:p>
            <a:pPr lvl="1"/>
            <a:r>
              <a:rPr lang="pt-PT" b="1" dirty="0" err="1" smtClean="0"/>
              <a:t>PAgP</a:t>
            </a:r>
            <a:r>
              <a:rPr lang="pt-PT" b="1" dirty="0"/>
              <a:t>: </a:t>
            </a:r>
            <a:r>
              <a:rPr lang="pt-PT" dirty="0" err="1"/>
              <a:t>Cisco’s</a:t>
            </a:r>
            <a:r>
              <a:rPr lang="pt-PT" dirty="0"/>
              <a:t> </a:t>
            </a:r>
            <a:r>
              <a:rPr lang="pt-PT" dirty="0" err="1"/>
              <a:t>negotiation</a:t>
            </a:r>
            <a:r>
              <a:rPr lang="pt-PT" dirty="0"/>
              <a:t> </a:t>
            </a:r>
            <a:r>
              <a:rPr lang="pt-PT" dirty="0" err="1"/>
              <a:t>protocol</a:t>
            </a:r>
            <a:endParaRPr lang="pt-PT" dirty="0"/>
          </a:p>
          <a:p>
            <a:pPr lvl="1"/>
            <a:r>
              <a:rPr lang="pt-PT" b="1" dirty="0" err="1" smtClean="0"/>
              <a:t>Static</a:t>
            </a:r>
            <a:r>
              <a:rPr lang="pt-PT" b="1" dirty="0" smtClean="0"/>
              <a:t> </a:t>
            </a:r>
            <a:r>
              <a:rPr lang="pt-PT" b="1" dirty="0" err="1"/>
              <a:t>persistence</a:t>
            </a:r>
            <a:r>
              <a:rPr lang="pt-PT" b="1" dirty="0"/>
              <a:t>: </a:t>
            </a:r>
            <a:r>
              <a:rPr lang="pt-PT" dirty="0"/>
              <a:t>No </a:t>
            </a:r>
            <a:r>
              <a:rPr lang="pt-PT" dirty="0" err="1"/>
              <a:t>negotiation</a:t>
            </a:r>
            <a:r>
              <a:rPr lang="pt-PT" dirty="0"/>
              <a:t> </a:t>
            </a:r>
            <a:r>
              <a:rPr lang="pt-PT" dirty="0" err="1"/>
              <a:t>protocol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31" y="3920646"/>
            <a:ext cx="8462893" cy="18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LACP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Aggregation Control Protocol (LACP) is part of an IEEE specification (</a:t>
            </a:r>
            <a:r>
              <a:rPr lang="en-US" dirty="0" smtClean="0"/>
              <a:t>802.3ad) that </a:t>
            </a:r>
            <a:r>
              <a:rPr lang="en-US" dirty="0"/>
              <a:t>allows several physical ports to be bundled together to form a single logical </a:t>
            </a:r>
            <a:r>
              <a:rPr lang="en-US" dirty="0" smtClean="0"/>
              <a:t>channel. LACP </a:t>
            </a:r>
            <a:r>
              <a:rPr lang="en-US" dirty="0"/>
              <a:t>allows a switch to negotiate an automatic bundle by sending LACP packets </a:t>
            </a:r>
            <a:r>
              <a:rPr lang="en-US" dirty="0" smtClean="0"/>
              <a:t>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peer</a:t>
            </a:r>
            <a:r>
              <a:rPr lang="pt-PT" dirty="0" smtClean="0"/>
              <a:t>.</a:t>
            </a:r>
          </a:p>
          <a:p>
            <a:r>
              <a:rPr lang="en-US" dirty="0"/>
              <a:t>It ensures that when </a:t>
            </a:r>
            <a:r>
              <a:rPr lang="en-US" dirty="0" err="1"/>
              <a:t>EtherChannel</a:t>
            </a:r>
            <a:r>
              <a:rPr lang="en-US" dirty="0"/>
              <a:t> </a:t>
            </a:r>
            <a:r>
              <a:rPr lang="en-US" dirty="0" smtClean="0"/>
              <a:t>is created</a:t>
            </a:r>
            <a:r>
              <a:rPr lang="en-US" dirty="0"/>
              <a:t>, all ports have the same type of configuration speed, duplex setting, and </a:t>
            </a:r>
            <a:r>
              <a:rPr lang="en-US" dirty="0" smtClean="0"/>
              <a:t>VLAN information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Any port modification after the creation of the channel will also change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other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>
                <a:solidFill>
                  <a:srgbClr val="FF0000"/>
                </a:solidFill>
              </a:rPr>
              <a:t>channel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ports</a:t>
            </a:r>
            <a:r>
              <a:rPr lang="pt-PT" dirty="0" smtClean="0"/>
              <a:t>.</a:t>
            </a:r>
          </a:p>
          <a:p>
            <a:r>
              <a:rPr lang="en-US" dirty="0"/>
              <a:t>The switch with the lowest system priority is allowed to </a:t>
            </a:r>
            <a:r>
              <a:rPr lang="en-US" dirty="0" smtClean="0"/>
              <a:t>make decisions </a:t>
            </a:r>
            <a:r>
              <a:rPr lang="en-US" dirty="0"/>
              <a:t>about what ports actively participate in </a:t>
            </a:r>
            <a:r>
              <a:rPr lang="en-US" dirty="0" err="1"/>
              <a:t>EtherChannel</a:t>
            </a:r>
            <a:r>
              <a:rPr lang="en-US" dirty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769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LACP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Ports become </a:t>
            </a:r>
            <a:r>
              <a:rPr lang="en-US" dirty="0" smtClean="0"/>
              <a:t>active according </a:t>
            </a:r>
            <a:r>
              <a:rPr lang="en-US" dirty="0"/>
              <a:t>to their port priority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lower number means higher priority. </a:t>
            </a:r>
            <a:endParaRPr lang="en-US" dirty="0" smtClean="0"/>
          </a:p>
          <a:p>
            <a:r>
              <a:rPr lang="en-US" dirty="0" smtClean="0"/>
              <a:t>Commonly</a:t>
            </a:r>
            <a:r>
              <a:rPr lang="en-US" dirty="0"/>
              <a:t> </a:t>
            </a:r>
            <a:r>
              <a:rPr lang="en-US" dirty="0" smtClean="0"/>
              <a:t>up </a:t>
            </a:r>
            <a:r>
              <a:rPr lang="en-US" dirty="0"/>
              <a:t>to 16 links can be assigned to an </a:t>
            </a:r>
            <a:r>
              <a:rPr lang="en-US" dirty="0" err="1"/>
              <a:t>EtherChannel</a:t>
            </a:r>
            <a:r>
              <a:rPr lang="en-US" dirty="0"/>
              <a:t>, but only 8 can be active at a time.</a:t>
            </a:r>
          </a:p>
          <a:p>
            <a:r>
              <a:rPr lang="en-US" dirty="0" err="1">
                <a:solidFill>
                  <a:srgbClr val="FF0000"/>
                </a:solidFill>
              </a:rPr>
              <a:t>Nonactive</a:t>
            </a:r>
            <a:r>
              <a:rPr lang="en-US" dirty="0">
                <a:solidFill>
                  <a:srgbClr val="FF0000"/>
                </a:solidFill>
              </a:rPr>
              <a:t> links are placed into a standby </a:t>
            </a:r>
            <a:r>
              <a:rPr lang="en-US" dirty="0"/>
              <a:t>state and are enabled if one of the active </a:t>
            </a:r>
            <a:r>
              <a:rPr lang="en-US" dirty="0" smtClean="0"/>
              <a:t>links </a:t>
            </a:r>
            <a:r>
              <a:rPr lang="pt-PT" dirty="0" err="1" smtClean="0"/>
              <a:t>goes</a:t>
            </a:r>
            <a:r>
              <a:rPr lang="pt-PT" dirty="0" smtClean="0"/>
              <a:t> </a:t>
            </a:r>
            <a:r>
              <a:rPr lang="pt-PT" dirty="0" err="1"/>
              <a:t>down</a:t>
            </a:r>
            <a:r>
              <a:rPr lang="pt-PT" dirty="0" smtClean="0"/>
              <a:t>.</a:t>
            </a:r>
          </a:p>
          <a:p>
            <a:r>
              <a:rPr lang="en-US" dirty="0"/>
              <a:t>The maximum number of active links in an </a:t>
            </a:r>
            <a:r>
              <a:rPr lang="en-US" dirty="0" err="1"/>
              <a:t>EtherChannel</a:t>
            </a:r>
            <a:r>
              <a:rPr lang="en-US" dirty="0"/>
              <a:t> varies between switches.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013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LACP Modes </a:t>
            </a:r>
            <a:r>
              <a:rPr lang="en-US" dirty="0"/>
              <a:t>of </a:t>
            </a:r>
            <a:r>
              <a:rPr lang="en-US" dirty="0" smtClean="0"/>
              <a:t>Operation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These are the LACP modes of operation:</a:t>
            </a:r>
          </a:p>
          <a:p>
            <a:r>
              <a:rPr lang="pt-PT" b="1" dirty="0" smtClean="0"/>
              <a:t>Active</a:t>
            </a:r>
            <a:r>
              <a:rPr lang="pt-PT" b="1" dirty="0"/>
              <a:t>: </a:t>
            </a:r>
            <a:r>
              <a:rPr lang="pt-PT" dirty="0" err="1"/>
              <a:t>Enable</a:t>
            </a:r>
            <a:r>
              <a:rPr lang="pt-PT" dirty="0"/>
              <a:t> LACP</a:t>
            </a:r>
          </a:p>
          <a:p>
            <a:r>
              <a:rPr lang="en-US" b="1" dirty="0" smtClean="0"/>
              <a:t>Passive</a:t>
            </a:r>
            <a:r>
              <a:rPr lang="en-US" b="1" dirty="0"/>
              <a:t>: </a:t>
            </a:r>
            <a:r>
              <a:rPr lang="en-US" dirty="0"/>
              <a:t>Enable LACP only if an LACP device is detected</a:t>
            </a:r>
          </a:p>
          <a:p>
            <a:pPr marL="0" indent="0">
              <a:buNone/>
            </a:pPr>
            <a:r>
              <a:rPr lang="en-US" dirty="0"/>
              <a:t>The following are some additional parameters that you can use when configuring LACP:</a:t>
            </a:r>
          </a:p>
          <a:p>
            <a:r>
              <a:rPr lang="en-US" b="1" dirty="0" smtClean="0"/>
              <a:t>System priority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switch running LACP must have a system priority. The </a:t>
            </a:r>
            <a:r>
              <a:rPr lang="en-US" dirty="0" smtClean="0"/>
              <a:t>system priority </a:t>
            </a:r>
            <a:r>
              <a:rPr lang="en-US" dirty="0"/>
              <a:t>can be specified automatically or through the CLI. The switch uses </a:t>
            </a:r>
            <a:r>
              <a:rPr lang="en-US" dirty="0" smtClean="0"/>
              <a:t>the MAC </a:t>
            </a:r>
            <a:r>
              <a:rPr lang="en-US" dirty="0"/>
              <a:t>address and the system priority to form the system ID.</a:t>
            </a:r>
          </a:p>
          <a:p>
            <a:r>
              <a:rPr lang="en-US" b="1" dirty="0" smtClean="0"/>
              <a:t>Port priority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port in the switch must have a port priority. The port </a:t>
            </a:r>
            <a:r>
              <a:rPr lang="en-US" dirty="0" smtClean="0"/>
              <a:t>priority can </a:t>
            </a:r>
            <a:r>
              <a:rPr lang="en-US" dirty="0"/>
              <a:t>be specified automatically or through the CLI. </a:t>
            </a:r>
            <a:endParaRPr lang="en-US" dirty="0" smtClean="0"/>
          </a:p>
          <a:p>
            <a:r>
              <a:rPr lang="en-US" b="1" dirty="0" smtClean="0"/>
              <a:t>Administrative key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port in the switch must have an administrative key </a:t>
            </a:r>
            <a:r>
              <a:rPr lang="en-US" dirty="0" smtClean="0"/>
              <a:t>value, which </a:t>
            </a:r>
            <a:r>
              <a:rPr lang="en-US" dirty="0"/>
              <a:t>can be specified automatically or through the CLI. The administrative </a:t>
            </a:r>
            <a:r>
              <a:rPr lang="en-US" dirty="0" smtClean="0"/>
              <a:t>key defines </a:t>
            </a:r>
            <a:r>
              <a:rPr lang="en-US" dirty="0"/>
              <a:t>the capability of a port to aggregate with other ports, determined by </a:t>
            </a:r>
            <a:r>
              <a:rPr lang="en-US" dirty="0" smtClean="0"/>
              <a:t>these factors</a:t>
            </a:r>
            <a:r>
              <a:rPr lang="en-US" dirty="0"/>
              <a:t>: the port’s physical characteristics, such as data rate, duplex capability, </a:t>
            </a:r>
            <a:r>
              <a:rPr lang="en-US" dirty="0" smtClean="0"/>
              <a:t>and </a:t>
            </a:r>
            <a:r>
              <a:rPr lang="pt-PT" dirty="0" err="1" smtClean="0"/>
              <a:t>point</a:t>
            </a:r>
            <a:r>
              <a:rPr lang="pt-PT" dirty="0" smtClean="0"/>
              <a:t>-to-</a:t>
            </a:r>
            <a:r>
              <a:rPr lang="pt-PT" dirty="0" err="1" smtClean="0"/>
              <a:t>point</a:t>
            </a:r>
            <a:r>
              <a:rPr lang="pt-PT" dirty="0" smtClean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shared</a:t>
            </a:r>
            <a:r>
              <a:rPr lang="pt-PT" dirty="0"/>
              <a:t> </a:t>
            </a:r>
            <a:r>
              <a:rPr lang="pt-PT" dirty="0" err="1"/>
              <a:t>medium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4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PAgP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Port Aggregation Protocol (</a:t>
            </a:r>
            <a:r>
              <a:rPr lang="en-US" dirty="0" err="1"/>
              <a:t>PAgP</a:t>
            </a:r>
            <a:r>
              <a:rPr lang="en-US" dirty="0"/>
              <a:t>) provides the same negotiation benefits as LACP.</a:t>
            </a:r>
          </a:p>
          <a:p>
            <a:r>
              <a:rPr lang="en-US" dirty="0" err="1"/>
              <a:t>PAgP</a:t>
            </a:r>
            <a:r>
              <a:rPr lang="en-US" dirty="0"/>
              <a:t> is a Cisco proprietary protocol, and it will work only on Cisco devices. </a:t>
            </a:r>
            <a:endParaRPr lang="en-US" dirty="0" smtClean="0"/>
          </a:p>
          <a:p>
            <a:r>
              <a:rPr lang="en-US" dirty="0" err="1" smtClean="0"/>
              <a:t>PAgP</a:t>
            </a:r>
            <a:r>
              <a:rPr lang="en-US" dirty="0" smtClean="0"/>
              <a:t> packets are </a:t>
            </a:r>
            <a:r>
              <a:rPr lang="en-US" dirty="0"/>
              <a:t>exchanged between switches over </a:t>
            </a:r>
            <a:r>
              <a:rPr lang="en-US" dirty="0" err="1"/>
              <a:t>EtherChannel</a:t>
            </a:r>
            <a:r>
              <a:rPr lang="en-US" dirty="0"/>
              <a:t>-capable ports. </a:t>
            </a:r>
            <a:endParaRPr lang="en-US" dirty="0" smtClean="0"/>
          </a:p>
          <a:p>
            <a:r>
              <a:rPr lang="en-US" dirty="0" smtClean="0"/>
              <a:t>Neighbors are identified </a:t>
            </a:r>
            <a:r>
              <a:rPr lang="en-US" dirty="0"/>
              <a:t>and capabilities are learned and compared with local switch capabilities. </a:t>
            </a:r>
            <a:endParaRPr lang="en-US" dirty="0" smtClean="0"/>
          </a:p>
          <a:p>
            <a:r>
              <a:rPr lang="en-US" dirty="0" smtClean="0"/>
              <a:t>Ports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have the same capabilities are bundled together into an </a:t>
            </a:r>
            <a:r>
              <a:rPr lang="en-US" dirty="0" err="1"/>
              <a:t>EtherChannel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PAgP</a:t>
            </a:r>
            <a:r>
              <a:rPr lang="en-US" dirty="0" smtClean="0"/>
              <a:t> forms an </a:t>
            </a:r>
            <a:r>
              <a:rPr lang="en-US" dirty="0" err="1"/>
              <a:t>EtherChannel</a:t>
            </a:r>
            <a:r>
              <a:rPr lang="en-US" dirty="0"/>
              <a:t> only on ports that are configured for identical VLANs or </a:t>
            </a:r>
            <a:r>
              <a:rPr lang="en-US" dirty="0" err="1"/>
              <a:t>trunking</a:t>
            </a:r>
            <a:r>
              <a:rPr lang="en-US" dirty="0"/>
              <a:t>.</a:t>
            </a:r>
          </a:p>
          <a:p>
            <a:r>
              <a:rPr lang="en-US" dirty="0" err="1"/>
              <a:t>PAgP</a:t>
            </a:r>
            <a:r>
              <a:rPr lang="en-US" dirty="0"/>
              <a:t> will automatically modify parameters of the </a:t>
            </a:r>
            <a:r>
              <a:rPr lang="en-US" dirty="0" err="1"/>
              <a:t>EtherChannel</a:t>
            </a:r>
            <a:r>
              <a:rPr lang="en-US" dirty="0"/>
              <a:t> if one of the ports </a:t>
            </a:r>
            <a:r>
              <a:rPr lang="en-US" dirty="0" smtClean="0"/>
              <a:t>in the </a:t>
            </a:r>
            <a:r>
              <a:rPr lang="en-US" dirty="0"/>
              <a:t>bundle is modified. </a:t>
            </a:r>
            <a:endParaRPr lang="en-US" dirty="0" smtClean="0"/>
          </a:p>
          <a:p>
            <a:r>
              <a:rPr lang="en-US" dirty="0" err="1" smtClean="0"/>
              <a:t>PAgP</a:t>
            </a:r>
            <a:r>
              <a:rPr lang="en-US" dirty="0" smtClean="0"/>
              <a:t> and </a:t>
            </a:r>
            <a:r>
              <a:rPr lang="en-US" dirty="0"/>
              <a:t>LACP are not compatible.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256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P Instructor PPT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en_ROUTE_v7_Ch01</Template>
  <TotalTime>13277</TotalTime>
  <Pages>28</Pages>
  <Words>1377</Words>
  <Application>Microsoft Office PowerPoint</Application>
  <PresentationFormat>Předvádění na obrazovce (4:3)</PresentationFormat>
  <Paragraphs>112</Paragraphs>
  <Slides>19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CCNP Instructor PPT</vt:lpstr>
      <vt:lpstr>Prezentace aplikace PowerPoint</vt:lpstr>
      <vt:lpstr>Implementing EtherChannel in a Switched Network</vt:lpstr>
      <vt:lpstr>The Need for EtherChannel</vt:lpstr>
      <vt:lpstr>EtherChannel Overview</vt:lpstr>
      <vt:lpstr>EtherChannel Mode Interactions</vt:lpstr>
      <vt:lpstr>LACP</vt:lpstr>
      <vt:lpstr>LACP</vt:lpstr>
      <vt:lpstr>LACP Modes of Operation</vt:lpstr>
      <vt:lpstr>PAgP</vt:lpstr>
      <vt:lpstr>PAgP Modes of Operation</vt:lpstr>
      <vt:lpstr>Statically Bundle Links</vt:lpstr>
      <vt:lpstr>Layer 2 EtherChannel Configuration Guidelines</vt:lpstr>
      <vt:lpstr>Layer 2 EtherChannel Configuration Guidelines</vt:lpstr>
      <vt:lpstr>Layer 2 EtherChannel Configuration Guidelines</vt:lpstr>
      <vt:lpstr>EtherChannel Load-Balancing Options</vt:lpstr>
      <vt:lpstr>Configuring EtherChannel in a Switched Network</vt:lpstr>
      <vt:lpstr>Configuring EtherChannel in a Switched Network</vt:lpstr>
      <vt:lpstr>Configuring EtherChannel in a Switched Network</vt:lpstr>
      <vt:lpstr>Configuring EtherChannel in a Switched Network</vt:lpstr>
    </vt:vector>
  </TitlesOfParts>
  <Company>Cisco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Chapter 1</dc:title>
  <dc:creator>Cisco Systems</dc:creator>
  <cp:lastModifiedBy>Dočkal</cp:lastModifiedBy>
  <cp:revision>574</cp:revision>
  <cp:lastPrinted>1999-01-27T00:54:54Z</cp:lastPrinted>
  <dcterms:created xsi:type="dcterms:W3CDTF">2010-07-05T20:10:47Z</dcterms:created>
  <dcterms:modified xsi:type="dcterms:W3CDTF">2017-03-13T11:20:48Z</dcterms:modified>
</cp:coreProperties>
</file>