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960" r:id="rId1"/>
  </p:sldMasterIdLst>
  <p:notesMasterIdLst>
    <p:notesMasterId r:id="rId66"/>
  </p:notesMasterIdLst>
  <p:handoutMasterIdLst>
    <p:handoutMasterId r:id="rId67"/>
  </p:handoutMasterIdLst>
  <p:sldIdLst>
    <p:sldId id="500" r:id="rId2"/>
    <p:sldId id="541" r:id="rId3"/>
    <p:sldId id="813" r:id="rId4"/>
    <p:sldId id="920" r:id="rId5"/>
    <p:sldId id="926" r:id="rId6"/>
    <p:sldId id="927" r:id="rId7"/>
    <p:sldId id="928" r:id="rId8"/>
    <p:sldId id="929" r:id="rId9"/>
    <p:sldId id="930" r:id="rId10"/>
    <p:sldId id="931" r:id="rId11"/>
    <p:sldId id="932" r:id="rId12"/>
    <p:sldId id="933" r:id="rId13"/>
    <p:sldId id="934" r:id="rId14"/>
    <p:sldId id="814" r:id="rId15"/>
    <p:sldId id="921" r:id="rId16"/>
    <p:sldId id="935" r:id="rId17"/>
    <p:sldId id="936" r:id="rId18"/>
    <p:sldId id="937" r:id="rId19"/>
    <p:sldId id="938" r:id="rId20"/>
    <p:sldId id="939" r:id="rId21"/>
    <p:sldId id="815" r:id="rId22"/>
    <p:sldId id="922" r:id="rId23"/>
    <p:sldId id="940" r:id="rId24"/>
    <p:sldId id="941" r:id="rId25"/>
    <p:sldId id="942" r:id="rId26"/>
    <p:sldId id="943" r:id="rId27"/>
    <p:sldId id="945" r:id="rId28"/>
    <p:sldId id="944" r:id="rId29"/>
    <p:sldId id="887" r:id="rId30"/>
    <p:sldId id="923" r:id="rId31"/>
    <p:sldId id="946" r:id="rId32"/>
    <p:sldId id="947" r:id="rId33"/>
    <p:sldId id="948" r:id="rId34"/>
    <p:sldId id="949" r:id="rId35"/>
    <p:sldId id="950" r:id="rId36"/>
    <p:sldId id="906" r:id="rId37"/>
    <p:sldId id="924" r:id="rId38"/>
    <p:sldId id="951" r:id="rId39"/>
    <p:sldId id="952" r:id="rId40"/>
    <p:sldId id="953" r:id="rId41"/>
    <p:sldId id="954" r:id="rId42"/>
    <p:sldId id="955" r:id="rId43"/>
    <p:sldId id="956" r:id="rId44"/>
    <p:sldId id="957" r:id="rId45"/>
    <p:sldId id="958" r:id="rId46"/>
    <p:sldId id="959" r:id="rId47"/>
    <p:sldId id="907" r:id="rId48"/>
    <p:sldId id="925" r:id="rId49"/>
    <p:sldId id="960" r:id="rId50"/>
    <p:sldId id="961" r:id="rId51"/>
    <p:sldId id="962" r:id="rId52"/>
    <p:sldId id="966" r:id="rId53"/>
    <p:sldId id="964" r:id="rId54"/>
    <p:sldId id="967" r:id="rId55"/>
    <p:sldId id="968" r:id="rId56"/>
    <p:sldId id="969" r:id="rId57"/>
    <p:sldId id="972" r:id="rId58"/>
    <p:sldId id="970" r:id="rId59"/>
    <p:sldId id="971" r:id="rId60"/>
    <p:sldId id="973" r:id="rId61"/>
    <p:sldId id="974" r:id="rId62"/>
    <p:sldId id="975" r:id="rId63"/>
    <p:sldId id="919" r:id="rId64"/>
    <p:sldId id="817" r:id="rId65"/>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9">
          <p15:clr>
            <a:srgbClr val="A4A3A4"/>
          </p15:clr>
        </p15:guide>
        <p15:guide id="2" pos="176">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566"/>
    <a:srgbClr val="9EC5E6"/>
    <a:srgbClr val="678DC5"/>
    <a:srgbClr val="FFFF99"/>
    <a:srgbClr val="C0C0C4"/>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67" autoAdjust="0"/>
    <p:restoredTop sz="77213" autoAdjust="0"/>
  </p:normalViewPr>
  <p:slideViewPr>
    <p:cSldViewPr snapToGrid="0" showGuides="1">
      <p:cViewPr varScale="1">
        <p:scale>
          <a:sx n="85" d="100"/>
          <a:sy n="85" d="100"/>
        </p:scale>
        <p:origin x="-2484" y="-90"/>
      </p:cViewPr>
      <p:guideLst>
        <p:guide orient="horz" pos="2169"/>
        <p:guide pos="176"/>
      </p:guideLst>
    </p:cSldViewPr>
  </p:slideViewPr>
  <p:notesTextViewPr>
    <p:cViewPr>
      <p:scale>
        <a:sx n="100" d="100"/>
        <a:sy n="100" d="100"/>
      </p:scale>
      <p:origin x="0" y="0"/>
    </p:cViewPr>
  </p:notesTextViewPr>
  <p:sorterViewPr>
    <p:cViewPr>
      <p:scale>
        <a:sx n="66" d="100"/>
        <a:sy n="66" d="100"/>
      </p:scale>
      <p:origin x="0" y="5190"/>
    </p:cViewPr>
  </p:sorterViewPr>
  <p:notesViewPr>
    <p:cSldViewPr snapToGrid="0" showGuides="1">
      <p:cViewPr>
        <p:scale>
          <a:sx n="100" d="100"/>
          <a:sy n="100" d="100"/>
        </p:scale>
        <p:origin x="-1500" y="233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a:t>
            </a:r>
            <a:r>
              <a:rPr lang="en-US" sz="800" dirty="0" smtClean="0"/>
              <a:t>2010, </a:t>
            </a:r>
            <a:r>
              <a:rPr lang="en-US" sz="800" dirty="0"/>
              <a:t>Cisco Systems, Inc. All rights reserved.</a:t>
            </a:r>
          </a:p>
          <a:p>
            <a:pPr algn="l" defTabSz="611188">
              <a:lnSpc>
                <a:spcPct val="100000"/>
              </a:lnSpc>
              <a:tabLst>
                <a:tab pos="2387600" algn="l"/>
                <a:tab pos="4830763" algn="l"/>
              </a:tabLst>
              <a:defRPr/>
            </a:pPr>
            <a:r>
              <a:rPr lang="en-US" sz="800" dirty="0"/>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a:lnSpc>
                <a:spcPct val="100000"/>
              </a:lnSpc>
              <a:defRPr/>
            </a:pPr>
            <a:fld id="{AEAAA42D-7350-4E1A-927F-F0F0D6BE9213}"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32434203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183305" name="Rectangle 9"/>
          <p:cNvSpPr>
            <a:spLocks noChangeArrowheads="1"/>
          </p:cNvSpPr>
          <p:nvPr/>
        </p:nvSpPr>
        <p:spPr bwMode="auto">
          <a:xfrm>
            <a:off x="57150" y="8785225"/>
            <a:ext cx="2619375" cy="224461"/>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a:t>
            </a:r>
            <a:r>
              <a:rPr lang="en-US" sz="800"/>
              <a:t>reserved</a:t>
            </a:r>
            <a:r>
              <a:rPr lang="en-US" sz="800" smtClean="0"/>
              <a:t>.</a:t>
            </a:r>
            <a:endParaRPr lang="en-US" sz="800" dirty="0"/>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48A860EF-3C9C-408F-AA5B-BAB3242BE1D0}" type="slidenum">
              <a:rPr lang="en-US"/>
              <a:pPr>
                <a:defRPr/>
              </a:pPr>
              <a:t>‹#›</a:t>
            </a:fld>
            <a:endParaRPr lang="en-US" dirty="0"/>
          </a:p>
        </p:txBody>
      </p:sp>
      <p:sp>
        <p:nvSpPr>
          <p:cNvPr id="1843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836196363"/>
      </p:ext>
    </p:extLst>
  </p:cSld>
  <p:clrMap bg1="lt1" tx1="dk1" bg2="lt2" tx2="dk2" accent1="accent1" accent2="accent2" accent3="accent3" accent4="accent4" accent5="accent5" accent6="accent6" hlink="hlink" folHlink="folHlink"/>
  <p:hf hdr="0" ftr="0" dt="0"/>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sldNum" sz="quarter" idx="5"/>
          </p:nvPr>
        </p:nvSpPr>
        <p:spPr>
          <a:noFill/>
        </p:spPr>
        <p:txBody>
          <a:bodyPr/>
          <a:lstStyle/>
          <a:p>
            <a:fld id="{2B30C949-4E15-4DB4-8A39-A23EF57DFAE1}" type="slidenum">
              <a:rPr lang="en-US" smtClean="0"/>
              <a:pPr/>
              <a:t>1</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
            </a:r>
            <a:br>
              <a:rPr lang="en-US" b="1" dirty="0" smtClean="0"/>
            </a:br>
            <a:endParaRPr lang="en-GB" b="1" dirty="0" smtClean="0"/>
          </a:p>
        </p:txBody>
      </p:sp>
    </p:spTree>
    <p:extLst>
      <p:ext uri="{BB962C8B-B14F-4D97-AF65-F5344CB8AC3E}">
        <p14:creationId xmlns:p14="http://schemas.microsoft.com/office/powerpoint/2010/main" val="88183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21</a:t>
            </a:fld>
            <a:endParaRPr lang="en-US" dirty="0"/>
          </a:p>
        </p:txBody>
      </p:sp>
    </p:spTree>
    <p:extLst>
      <p:ext uri="{BB962C8B-B14F-4D97-AF65-F5344CB8AC3E}">
        <p14:creationId xmlns:p14="http://schemas.microsoft.com/office/powerpoint/2010/main" val="2327787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Cisco highly recommends leveraging alternate and backup power sources when deploying </a:t>
            </a:r>
            <a:r>
              <a:rPr lang="en-US" sz="1200" b="0" i="0" u="none" strike="noStrike" kern="1200" baseline="0" dirty="0" err="1" smtClean="0">
                <a:solidFill>
                  <a:schemeClr val="tx1"/>
                </a:solidFill>
                <a:latin typeface="Arial" charset="0"/>
                <a:ea typeface="+mn-ea"/>
                <a:cs typeface="+mn-cs"/>
              </a:rPr>
              <a:t>PoE</a:t>
            </a:r>
            <a:r>
              <a:rPr lang="en-US" sz="1200" b="0" i="0" u="none" strike="noStrike" kern="1200" baseline="0" dirty="0" smtClean="0">
                <a:solidFill>
                  <a:schemeClr val="tx1"/>
                </a:solidFill>
                <a:latin typeface="Arial" charset="0"/>
                <a:ea typeface="+mn-ea"/>
                <a:cs typeface="+mn-cs"/>
              </a:rPr>
              <a:t> such as an uninterruptible backup supply (UPS) backup, generator power, and so on. Without backup power in the case of a power failure, Cisco IP phones will cease to function.</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23</a:t>
            </a:fld>
            <a:endParaRPr lang="en-US" dirty="0"/>
          </a:p>
        </p:txBody>
      </p:sp>
    </p:spTree>
    <p:extLst>
      <p:ext uri="{BB962C8B-B14F-4D97-AF65-F5344CB8AC3E}">
        <p14:creationId xmlns:p14="http://schemas.microsoft.com/office/powerpoint/2010/main" val="3260656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Because Cisco generally leads in technologies before standards are available, Cisco originally only supported the </a:t>
            </a:r>
            <a:r>
              <a:rPr lang="en-US" sz="1200" b="0" i="0" u="none" strike="noStrike" kern="1200" baseline="0" dirty="0" err="1" smtClean="0">
                <a:solidFill>
                  <a:schemeClr val="tx1"/>
                </a:solidFill>
                <a:latin typeface="Arial" charset="0"/>
                <a:ea typeface="+mn-ea"/>
                <a:cs typeface="+mn-cs"/>
              </a:rPr>
              <a:t>prestandard</a:t>
            </a:r>
            <a:r>
              <a:rPr lang="en-US" sz="1200" b="0" i="0" u="none" strike="noStrike" kern="1200" baseline="0" dirty="0" smtClean="0">
                <a:solidFill>
                  <a:schemeClr val="tx1"/>
                </a:solidFill>
                <a:latin typeface="Arial" charset="0"/>
                <a:ea typeface="+mn-ea"/>
                <a:cs typeface="+mn-cs"/>
              </a:rPr>
              <a:t> Cisco Inline Power standard (circa 2000).</a:t>
            </a:r>
          </a:p>
          <a:p>
            <a:r>
              <a:rPr lang="en-US" sz="1200" b="0" i="0" u="none" strike="noStrike" kern="1200" baseline="0" dirty="0" smtClean="0">
                <a:solidFill>
                  <a:schemeClr val="tx1"/>
                </a:solidFill>
                <a:latin typeface="Arial" charset="0"/>
                <a:ea typeface="+mn-ea"/>
                <a:cs typeface="+mn-cs"/>
              </a:rPr>
              <a:t>Eventually, standards committees released an IEEE standards-based power specification and more recently updated this power specification.</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25</a:t>
            </a:fld>
            <a:endParaRPr lang="en-US" dirty="0"/>
          </a:p>
        </p:txBody>
      </p:sp>
    </p:spTree>
    <p:extLst>
      <p:ext uri="{BB962C8B-B14F-4D97-AF65-F5344CB8AC3E}">
        <p14:creationId xmlns:p14="http://schemas.microsoft.com/office/powerpoint/2010/main" val="1858699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The original Cisco Inline Power method has a different method of negotiating power than both of the IEEE standards. The switch sends out a 340-kHz test tone on the Ethernet cable. A tone is transmitted instead of DC power because the switch must first detect the device before supplying it with power. The most appropriate power level is then determined by exchange of CDP information. The switch discovers the type of device (for example, a Cisco IP phone) and the power requirements of the </a:t>
            </a:r>
            <a:r>
              <a:rPr lang="pt-PT" sz="1200" b="0" i="0" u="none" strike="noStrike" kern="1200" baseline="0" dirty="0" err="1" smtClean="0">
                <a:solidFill>
                  <a:schemeClr val="tx1"/>
                </a:solidFill>
                <a:latin typeface="Arial" charset="0"/>
                <a:ea typeface="+mn-ea"/>
                <a:cs typeface="+mn-cs"/>
              </a:rPr>
              <a:t>device</a:t>
            </a:r>
            <a:r>
              <a:rPr lang="pt-PT" sz="1200" b="0" i="0" u="none" strike="noStrike" kern="1200" baseline="0" dirty="0" smtClean="0">
                <a:solidFill>
                  <a:schemeClr val="tx1"/>
                </a:solidFill>
                <a:latin typeface="Arial" charset="0"/>
                <a:ea typeface="+mn-ea"/>
                <a:cs typeface="+mn-cs"/>
              </a:rPr>
              <a: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27</a:t>
            </a:fld>
            <a:endParaRPr lang="en-US" dirty="0"/>
          </a:p>
        </p:txBody>
      </p:sp>
    </p:spTree>
    <p:extLst>
      <p:ext uri="{BB962C8B-B14F-4D97-AF65-F5344CB8AC3E}">
        <p14:creationId xmlns:p14="http://schemas.microsoft.com/office/powerpoint/2010/main" val="2674252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Switching Database Manager (SDM) templates on specific access layer switches (such as Cisco Catalyst 2960, 3560, or 3750) manages how Layer 2 and Layer 3 switching information is maintained in the ternary content-addressable memory (TCAM). So, different Cisco SDM templates are used for optimal use of system resources for specific features or feature set combination. Although the default SDM is configured for optimal use of all features simultaneously, SDM may be tweaked for those corner-case or specific </a:t>
            </a:r>
            <a:r>
              <a:rPr lang="pt-PT" sz="1200" b="0" i="0" u="none" strike="noStrike" kern="1200" baseline="0" dirty="0" err="1" smtClean="0">
                <a:solidFill>
                  <a:schemeClr val="tx1"/>
                </a:solidFill>
                <a:latin typeface="Arial" charset="0"/>
                <a:ea typeface="+mn-ea"/>
                <a:cs typeface="+mn-cs"/>
              </a:rPr>
              <a:t>scenarios</a:t>
            </a:r>
            <a:r>
              <a:rPr lang="pt-PT" sz="1200" b="0" i="0" u="none" strike="noStrike" kern="1200" baseline="0" dirty="0" smtClean="0">
                <a:solidFill>
                  <a:schemeClr val="tx1"/>
                </a:solidFill>
                <a:latin typeface="Arial" charset="0"/>
                <a:ea typeface="+mn-ea"/>
                <a:cs typeface="+mn-cs"/>
              </a:rPr>
              <a:t>.</a:t>
            </a:r>
          </a:p>
          <a:p>
            <a:r>
              <a:rPr lang="en-US" sz="1200" b="0" i="0" u="none" strike="noStrike" kern="1200" baseline="0" dirty="0" smtClean="0">
                <a:solidFill>
                  <a:schemeClr val="tx1"/>
                </a:solidFill>
                <a:latin typeface="Arial" charset="0"/>
                <a:ea typeface="+mn-ea"/>
                <a:cs typeface="+mn-cs"/>
              </a:rPr>
              <a:t>As an example, the most common SDM default modification action is when deploying a combination of both IPv4 and IPv6 (dual stack) because IPv6 functionality is not supported </a:t>
            </a:r>
            <a:r>
              <a:rPr lang="pt-PT" sz="1200" b="0" i="0" u="none" strike="noStrike" kern="1200" baseline="0" dirty="0" err="1" smtClean="0">
                <a:solidFill>
                  <a:schemeClr val="tx1"/>
                </a:solidFill>
                <a:latin typeface="Arial" charset="0"/>
                <a:ea typeface="+mn-ea"/>
                <a:cs typeface="+mn-cs"/>
              </a:rPr>
              <a:t>with</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the</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default</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template</a:t>
            </a:r>
            <a:r>
              <a:rPr lang="pt-PT" sz="1200" b="0" i="0" u="none" strike="noStrike" kern="1200" baseline="0" dirty="0" smtClean="0">
                <a:solidFill>
                  <a:schemeClr val="tx1"/>
                </a:solidFill>
                <a:latin typeface="Arial" charset="0"/>
                <a:ea typeface="+mn-ea"/>
                <a:cs typeface="+mn-cs"/>
              </a:rPr>
              <a: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30</a:t>
            </a:fld>
            <a:endParaRPr lang="en-US" dirty="0"/>
          </a:p>
        </p:txBody>
      </p:sp>
    </p:spTree>
    <p:extLst>
      <p:ext uri="{BB962C8B-B14F-4D97-AF65-F5344CB8AC3E}">
        <p14:creationId xmlns:p14="http://schemas.microsoft.com/office/powerpoint/2010/main" val="1403739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concept of SDM templates is applicable to Cisco Catalyst 3750 and other platforms; specific Catalyst platforms such as the Catalyst 6500 that do not use SDM templates have a similar method to adjust allocation of finite resources.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35</a:t>
            </a:fld>
            <a:endParaRPr lang="en-US" dirty="0"/>
          </a:p>
        </p:txBody>
      </p:sp>
    </p:spTree>
    <p:extLst>
      <p:ext uri="{BB962C8B-B14F-4D97-AF65-F5344CB8AC3E}">
        <p14:creationId xmlns:p14="http://schemas.microsoft.com/office/powerpoint/2010/main" val="4238640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36</a:t>
            </a:fld>
            <a:endParaRPr lang="en-US" dirty="0"/>
          </a:p>
        </p:txBody>
      </p:sp>
    </p:spTree>
    <p:extLst>
      <p:ext uri="{BB962C8B-B14F-4D97-AF65-F5344CB8AC3E}">
        <p14:creationId xmlns:p14="http://schemas.microsoft.com/office/powerpoint/2010/main" val="3209437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Because switches do not flood traffic on all ports, use of the Switch Port Analyzer (SPAN) feature is necessary to ensure appropriate traffic is fed to these traffic sniffers.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37</a:t>
            </a:fld>
            <a:endParaRPr lang="en-US" dirty="0"/>
          </a:p>
        </p:txBody>
      </p:sp>
    </p:spTree>
    <p:extLst>
      <p:ext uri="{BB962C8B-B14F-4D97-AF65-F5344CB8AC3E}">
        <p14:creationId xmlns:p14="http://schemas.microsoft.com/office/powerpoint/2010/main" val="4129691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Your monitored traffic is flooded into RSPAN VLAN that is dedicated for the RSPAN session in all participating switches. RSPAN destination port can then be anywhere </a:t>
            </a:r>
            <a:r>
              <a:rPr lang="pt-PT" sz="1200" b="0" i="0" u="none" strike="noStrike" kern="1200" baseline="0" dirty="0" smtClean="0">
                <a:solidFill>
                  <a:schemeClr val="tx1"/>
                </a:solidFill>
                <a:latin typeface="Arial" charset="0"/>
                <a:ea typeface="+mn-ea"/>
                <a:cs typeface="+mn-cs"/>
              </a:rPr>
              <a:t>in </a:t>
            </a:r>
            <a:r>
              <a:rPr lang="pt-PT" sz="1200" b="0" i="0" u="none" strike="noStrike" kern="1200" baseline="0" dirty="0" err="1" smtClean="0">
                <a:solidFill>
                  <a:schemeClr val="tx1"/>
                </a:solidFill>
                <a:latin typeface="Arial" charset="0"/>
                <a:ea typeface="+mn-ea"/>
                <a:cs typeface="+mn-cs"/>
              </a:rPr>
              <a:t>that</a:t>
            </a:r>
            <a:r>
              <a:rPr lang="pt-PT" sz="1200" b="0" i="0" u="none" strike="noStrike" kern="1200" baseline="0" dirty="0" smtClean="0">
                <a:solidFill>
                  <a:schemeClr val="tx1"/>
                </a:solidFill>
                <a:latin typeface="Arial" charset="0"/>
                <a:ea typeface="+mn-ea"/>
                <a:cs typeface="+mn-cs"/>
              </a:rPr>
              <a:t> VLAN.</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41</a:t>
            </a:fld>
            <a:endParaRPr lang="en-US" dirty="0"/>
          </a:p>
        </p:txBody>
      </p:sp>
    </p:spTree>
    <p:extLst>
      <p:ext uri="{BB962C8B-B14F-4D97-AF65-F5344CB8AC3E}">
        <p14:creationId xmlns:p14="http://schemas.microsoft.com/office/powerpoint/2010/main" val="103930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47</a:t>
            </a:fld>
            <a:endParaRPr lang="en-US" dirty="0"/>
          </a:p>
        </p:txBody>
      </p:sp>
    </p:spTree>
    <p:extLst>
      <p:ext uri="{BB962C8B-B14F-4D97-AF65-F5344CB8AC3E}">
        <p14:creationId xmlns:p14="http://schemas.microsoft.com/office/powerpoint/2010/main" val="1942479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sldNum" sz="quarter" idx="5"/>
          </p:nvPr>
        </p:nvSpPr>
        <p:spPr>
          <a:noFill/>
        </p:spPr>
        <p:txBody>
          <a:bodyPr/>
          <a:lstStyle/>
          <a:p>
            <a:fld id="{13B72244-6AB2-4E00-BFE3-D584A305B2C8}" type="slidenum">
              <a:rPr lang="en-US" smtClean="0"/>
              <a:pPr/>
              <a:t>2</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a:buFontTx/>
              <a:buNone/>
            </a:pPr>
            <a:r>
              <a:rPr lang="en-US" b="1" dirty="0" smtClean="0"/>
              <a:t>Chapter 1 Objectives</a:t>
            </a:r>
          </a:p>
        </p:txBody>
      </p:sp>
    </p:spTree>
    <p:extLst>
      <p:ext uri="{BB962C8B-B14F-4D97-AF65-F5344CB8AC3E}">
        <p14:creationId xmlns:p14="http://schemas.microsoft.com/office/powerpoint/2010/main" val="2066330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The networking department can use the SLAs to verify that the service provider is meeting its own SLAs or to define service levels for critical business applications. </a:t>
            </a:r>
          </a:p>
          <a:p>
            <a:r>
              <a:rPr lang="en-US" sz="1200" b="0" i="0" u="none" strike="noStrike" kern="1200" baseline="0" dirty="0" smtClean="0">
                <a:solidFill>
                  <a:schemeClr val="tx1"/>
                </a:solidFill>
                <a:latin typeface="Arial" charset="0"/>
                <a:ea typeface="+mn-ea"/>
                <a:cs typeface="+mn-cs"/>
              </a:rPr>
              <a:t>Typically, the technical components of an SLA contain a guaranteed level for network availability, network performance in terms of round-trip-time (RTT), and network response in terms of latency, jitter, and packet loss. The specifics of an SLA vary depending on the applications that an organization is supporting in the network.</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49</a:t>
            </a:fld>
            <a:endParaRPr lang="en-US" dirty="0"/>
          </a:p>
        </p:txBody>
      </p:sp>
    </p:spTree>
    <p:extLst>
      <p:ext uri="{BB962C8B-B14F-4D97-AF65-F5344CB8AC3E}">
        <p14:creationId xmlns:p14="http://schemas.microsoft.com/office/powerpoint/2010/main" val="797873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a:t>
            </a:r>
            <a:r>
              <a:rPr lang="en-US" sz="1200" b="1" i="0" u="none" strike="noStrike" kern="1200" baseline="0" dirty="0" err="1" smtClean="0">
                <a:solidFill>
                  <a:schemeClr val="tx1"/>
                </a:solidFill>
                <a:latin typeface="Arial" charset="0"/>
                <a:ea typeface="+mn-ea"/>
                <a:cs typeface="+mn-cs"/>
              </a:rPr>
              <a:t>ip</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sla</a:t>
            </a:r>
            <a:r>
              <a:rPr lang="en-US" sz="1200" b="1" i="0" u="none" strike="noStrike" kern="1200" baseline="0" dirty="0" smtClean="0">
                <a:solidFill>
                  <a:schemeClr val="tx1"/>
                </a:solidFill>
                <a:latin typeface="Arial" charset="0"/>
                <a:ea typeface="+mn-ea"/>
                <a:cs typeface="+mn-cs"/>
              </a:rPr>
              <a:t> </a:t>
            </a:r>
            <a:r>
              <a:rPr lang="en-US" sz="1200" b="0" i="1" u="none" strike="noStrike" kern="1200" baseline="0" dirty="0" smtClean="0">
                <a:solidFill>
                  <a:schemeClr val="tx1"/>
                </a:solidFill>
                <a:latin typeface="Arial" charset="0"/>
                <a:ea typeface="+mn-ea"/>
                <a:cs typeface="+mn-cs"/>
              </a:rPr>
              <a:t>operation-number </a:t>
            </a:r>
            <a:r>
              <a:rPr lang="en-US" sz="1200" b="0" i="0" u="none" strike="noStrike" kern="1200" baseline="0" dirty="0" smtClean="0">
                <a:solidFill>
                  <a:schemeClr val="tx1"/>
                </a:solidFill>
                <a:latin typeface="Arial" charset="0"/>
                <a:ea typeface="+mn-ea"/>
                <a:cs typeface="+mn-cs"/>
              </a:rPr>
              <a:t>command creates the IP SLA instance and enters the IP SLA configuration mode. The </a:t>
            </a:r>
            <a:r>
              <a:rPr lang="en-US" sz="1200" b="1" i="0" u="none" strike="noStrike" kern="1200" baseline="0" dirty="0" err="1" smtClean="0">
                <a:solidFill>
                  <a:schemeClr val="tx1"/>
                </a:solidFill>
                <a:latin typeface="Arial" charset="0"/>
                <a:ea typeface="+mn-ea"/>
                <a:cs typeface="+mn-cs"/>
              </a:rPr>
              <a:t>icmp</a:t>
            </a:r>
            <a:r>
              <a:rPr lang="en-US" sz="1200" b="1" i="0" u="none" strike="noStrike" kern="1200" baseline="0" dirty="0" smtClean="0">
                <a:solidFill>
                  <a:schemeClr val="tx1"/>
                </a:solidFill>
                <a:latin typeface="Arial" charset="0"/>
                <a:ea typeface="+mn-ea"/>
                <a:cs typeface="+mn-cs"/>
              </a:rPr>
              <a:t>-echo </a:t>
            </a:r>
            <a:r>
              <a:rPr lang="en-US" sz="1200" b="0" i="0" u="none" strike="noStrike" kern="1200" baseline="0" dirty="0" smtClean="0">
                <a:solidFill>
                  <a:schemeClr val="tx1"/>
                </a:solidFill>
                <a:latin typeface="Arial" charset="0"/>
                <a:ea typeface="+mn-ea"/>
                <a:cs typeface="+mn-cs"/>
              </a:rPr>
              <a:t>command has many options. The full command </a:t>
            </a:r>
            <a:r>
              <a:rPr lang="pt-PT" sz="1200" b="0" i="0" u="none" strike="noStrike" kern="1200" baseline="0" dirty="0" err="1" smtClean="0">
                <a:solidFill>
                  <a:schemeClr val="tx1"/>
                </a:solidFill>
                <a:latin typeface="Arial" charset="0"/>
                <a:ea typeface="+mn-ea"/>
                <a:cs typeface="+mn-cs"/>
              </a:rPr>
              <a:t>syntax</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is</a:t>
            </a:r>
            <a:r>
              <a:rPr lang="pt-PT" sz="1200" b="0" i="0" u="none" strike="noStrike" kern="1200" baseline="0" dirty="0" smtClean="0">
                <a:solidFill>
                  <a:schemeClr val="tx1"/>
                </a:solidFill>
                <a:latin typeface="Arial" charset="0"/>
                <a:ea typeface="+mn-ea"/>
                <a:cs typeface="+mn-cs"/>
              </a:rPr>
              <a:t> as </a:t>
            </a:r>
            <a:r>
              <a:rPr lang="pt-PT" sz="1200" b="0" i="0" u="none" strike="noStrike" kern="1200" baseline="0" dirty="0" err="1" smtClean="0">
                <a:solidFill>
                  <a:schemeClr val="tx1"/>
                </a:solidFill>
                <a:latin typeface="Arial" charset="0"/>
                <a:ea typeface="+mn-ea"/>
                <a:cs typeface="+mn-cs"/>
              </a:rPr>
              <a:t>follows</a:t>
            </a:r>
            <a:r>
              <a:rPr lang="pt-PT" sz="1200" b="0" i="0" u="none" strike="noStrike" kern="1200" baseline="0" dirty="0" smtClean="0">
                <a:solidFill>
                  <a:schemeClr val="tx1"/>
                </a:solidFill>
                <a:latin typeface="Arial" charset="0"/>
                <a:ea typeface="+mn-ea"/>
                <a:cs typeface="+mn-cs"/>
              </a:rPr>
              <a:t>: </a:t>
            </a:r>
            <a:r>
              <a:rPr lang="pt-PT" sz="1200" b="1" i="0" u="none" strike="noStrike" kern="1200" baseline="0" dirty="0" err="1" smtClean="0">
                <a:solidFill>
                  <a:schemeClr val="tx1"/>
                </a:solidFill>
                <a:latin typeface="Arial" charset="0"/>
                <a:ea typeface="+mn-ea"/>
                <a:cs typeface="+mn-cs"/>
              </a:rPr>
              <a:t>icmp-echo</a:t>
            </a:r>
            <a:r>
              <a:rPr lang="pt-PT" sz="1200" b="1" i="0" u="none" strike="noStrike" kern="1200" baseline="0" dirty="0" smtClean="0">
                <a:solidFill>
                  <a:schemeClr val="tx1"/>
                </a:solidFill>
                <a:latin typeface="Arial" charset="0"/>
                <a:ea typeface="+mn-ea"/>
                <a:cs typeface="+mn-cs"/>
              </a:rPr>
              <a:t> </a:t>
            </a:r>
            <a:r>
              <a:rPr lang="pt-PT" sz="1200" b="0" i="0" u="none" strike="noStrike" kern="1200" baseline="0" dirty="0" smtClean="0">
                <a:solidFill>
                  <a:schemeClr val="tx1"/>
                </a:solidFill>
                <a:latin typeface="Arial" charset="0"/>
                <a:ea typeface="+mn-ea"/>
                <a:cs typeface="+mn-cs"/>
              </a:rPr>
              <a:t>{ </a:t>
            </a:r>
            <a:r>
              <a:rPr lang="pt-PT" sz="1200" b="0" i="1" u="none" strike="noStrike" kern="1200" baseline="0" dirty="0" err="1" smtClean="0">
                <a:solidFill>
                  <a:schemeClr val="tx1"/>
                </a:solidFill>
                <a:latin typeface="Arial" charset="0"/>
                <a:ea typeface="+mn-ea"/>
                <a:cs typeface="+mn-cs"/>
              </a:rPr>
              <a:t>destination-ip-address</a:t>
            </a:r>
            <a:r>
              <a:rPr lang="pt-PT" sz="1200" b="0" i="1" u="none" strike="noStrike" kern="1200" baseline="0" dirty="0" smtClean="0">
                <a:solidFill>
                  <a:schemeClr val="tx1"/>
                </a:solidFill>
                <a:latin typeface="Arial" charset="0"/>
                <a:ea typeface="+mn-ea"/>
                <a:cs typeface="+mn-cs"/>
              </a:rPr>
              <a:t> </a:t>
            </a:r>
            <a:r>
              <a:rPr lang="pt-PT" sz="1200" b="0" i="0" u="none" strike="noStrike" kern="1200" baseline="0" dirty="0" smtClean="0">
                <a:solidFill>
                  <a:schemeClr val="tx1"/>
                </a:solidFill>
                <a:latin typeface="Arial" charset="0"/>
                <a:ea typeface="+mn-ea"/>
                <a:cs typeface="+mn-cs"/>
              </a:rPr>
              <a:t>| </a:t>
            </a:r>
            <a:r>
              <a:rPr lang="pt-PT" sz="1200" b="0" i="1" u="none" strike="noStrike" kern="1200" baseline="0" dirty="0" err="1" smtClean="0">
                <a:solidFill>
                  <a:schemeClr val="tx1"/>
                </a:solidFill>
                <a:latin typeface="Arial" charset="0"/>
                <a:ea typeface="+mn-ea"/>
                <a:cs typeface="+mn-cs"/>
              </a:rPr>
              <a:t>destination-hostname</a:t>
            </a:r>
            <a:r>
              <a:rPr lang="pt-PT" sz="1200" b="0" i="1" u="none" strike="noStrike" kern="1200" baseline="0" dirty="0" smtClean="0">
                <a:solidFill>
                  <a:schemeClr val="tx1"/>
                </a:solidFill>
                <a:latin typeface="Arial" charset="0"/>
                <a:ea typeface="+mn-ea"/>
                <a:cs typeface="+mn-cs"/>
              </a:rPr>
              <a:t> </a:t>
            </a:r>
            <a:r>
              <a:rPr lang="pt-PT" sz="1200" b="0" i="0"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 </a:t>
            </a:r>
            <a:r>
              <a:rPr lang="en-US" sz="1200" b="1" i="0" u="none" strike="noStrike" kern="1200" baseline="0" dirty="0" smtClean="0">
                <a:solidFill>
                  <a:schemeClr val="tx1"/>
                </a:solidFill>
                <a:latin typeface="Arial" charset="0"/>
                <a:ea typeface="+mn-ea"/>
                <a:cs typeface="+mn-cs"/>
              </a:rPr>
              <a:t>source-</a:t>
            </a:r>
            <a:r>
              <a:rPr lang="en-US" sz="1200" b="1" i="0" u="none" strike="noStrike" kern="1200" baseline="0" dirty="0" err="1" smtClean="0">
                <a:solidFill>
                  <a:schemeClr val="tx1"/>
                </a:solidFill>
                <a:latin typeface="Arial" charset="0"/>
                <a:ea typeface="+mn-ea"/>
                <a:cs typeface="+mn-cs"/>
              </a:rPr>
              <a:t>ip</a:t>
            </a:r>
            <a:r>
              <a:rPr lang="en-US" sz="1200" b="1" i="0"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 </a:t>
            </a:r>
            <a:r>
              <a:rPr lang="en-US" sz="1200" b="0" i="1" u="none" strike="noStrike" kern="1200" baseline="0" dirty="0" err="1" smtClean="0">
                <a:solidFill>
                  <a:schemeClr val="tx1"/>
                </a:solidFill>
                <a:latin typeface="Arial" charset="0"/>
                <a:ea typeface="+mn-ea"/>
                <a:cs typeface="+mn-cs"/>
              </a:rPr>
              <a:t>ip</a:t>
            </a:r>
            <a:r>
              <a:rPr lang="en-US" sz="1200" b="0" i="1" u="none" strike="noStrike" kern="1200" baseline="0" dirty="0" smtClean="0">
                <a:solidFill>
                  <a:schemeClr val="tx1"/>
                </a:solidFill>
                <a:latin typeface="Arial" charset="0"/>
                <a:ea typeface="+mn-ea"/>
                <a:cs typeface="+mn-cs"/>
              </a:rPr>
              <a:t>-address </a:t>
            </a:r>
            <a:r>
              <a:rPr lang="en-US" sz="1200" b="0" i="0" u="none" strike="noStrike" kern="1200" baseline="0" dirty="0" smtClean="0">
                <a:solidFill>
                  <a:schemeClr val="tx1"/>
                </a:solidFill>
                <a:latin typeface="Arial" charset="0"/>
                <a:ea typeface="+mn-ea"/>
                <a:cs typeface="+mn-cs"/>
              </a:rPr>
              <a:t>| </a:t>
            </a:r>
            <a:r>
              <a:rPr lang="en-US" sz="1200" b="0" i="1" u="none" strike="noStrike" kern="1200" baseline="0" dirty="0" smtClean="0">
                <a:solidFill>
                  <a:schemeClr val="tx1"/>
                </a:solidFill>
                <a:latin typeface="Arial" charset="0"/>
                <a:ea typeface="+mn-ea"/>
                <a:cs typeface="+mn-cs"/>
              </a:rPr>
              <a:t>hostname </a:t>
            </a:r>
            <a:r>
              <a:rPr lang="en-US" sz="1200" b="0" i="0" u="none" strike="noStrike" kern="1200" baseline="0" dirty="0" smtClean="0">
                <a:solidFill>
                  <a:schemeClr val="tx1"/>
                </a:solidFill>
                <a:latin typeface="Arial" charset="0"/>
                <a:ea typeface="+mn-ea"/>
                <a:cs typeface="+mn-cs"/>
              </a:rPr>
              <a:t>} | </a:t>
            </a:r>
            <a:r>
              <a:rPr lang="en-US" sz="1200" b="1" i="0" u="none" strike="noStrike" kern="1200" baseline="0" dirty="0" smtClean="0">
                <a:solidFill>
                  <a:schemeClr val="tx1"/>
                </a:solidFill>
                <a:latin typeface="Arial" charset="0"/>
                <a:ea typeface="+mn-ea"/>
                <a:cs typeface="+mn-cs"/>
              </a:rPr>
              <a:t>source-interface </a:t>
            </a:r>
            <a:r>
              <a:rPr lang="en-US" sz="1200" b="0" i="1" u="none" strike="noStrike" kern="1200" baseline="0" dirty="0" smtClean="0">
                <a:solidFill>
                  <a:schemeClr val="tx1"/>
                </a:solidFill>
                <a:latin typeface="Arial" charset="0"/>
                <a:ea typeface="+mn-ea"/>
                <a:cs typeface="+mn-cs"/>
              </a:rPr>
              <a:t>interface-id </a:t>
            </a:r>
            <a:r>
              <a:rPr lang="en-US" sz="1200" b="0" i="0" u="none" strike="noStrike" kern="1200" baseline="0" dirty="0" smtClean="0">
                <a:solidFill>
                  <a:schemeClr val="tx1"/>
                </a:solidFill>
                <a:latin typeface="Arial" charset="0"/>
                <a:ea typeface="+mn-ea"/>
                <a:cs typeface="+mn-cs"/>
              </a:rPr>
              <a:t>]. In Example 8-9 , the destination IP address is explicitly defined; however, the command does support hostnames and sourcing the echo from specific IP addresses or interfaces. The command has a default of 60 seconds and configures the rate at which IP SLAs are repeated. In this case, the echoes will occur every 30 seconds.</a:t>
            </a:r>
          </a:p>
          <a:p>
            <a:r>
              <a:rPr lang="en-US" sz="1200" b="0" i="0" u="none" strike="noStrike" kern="1200" baseline="0" dirty="0" smtClean="0">
                <a:solidFill>
                  <a:schemeClr val="tx1"/>
                </a:solidFill>
                <a:latin typeface="Arial" charset="0"/>
                <a:ea typeface="+mn-ea"/>
                <a:cs typeface="+mn-cs"/>
              </a:rPr>
              <a:t>The </a:t>
            </a:r>
            <a:r>
              <a:rPr lang="en-US" sz="1200" b="1" i="0" u="none" strike="noStrike" kern="1200" baseline="0" dirty="0" err="1" smtClean="0">
                <a:solidFill>
                  <a:schemeClr val="tx1"/>
                </a:solidFill>
                <a:latin typeface="Arial" charset="0"/>
                <a:ea typeface="+mn-ea"/>
                <a:cs typeface="+mn-cs"/>
              </a:rPr>
              <a:t>ip</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sla</a:t>
            </a:r>
            <a:r>
              <a:rPr lang="en-US" sz="1200" b="1" i="0" u="none" strike="noStrike" kern="1200" baseline="0" dirty="0" smtClean="0">
                <a:solidFill>
                  <a:schemeClr val="tx1"/>
                </a:solidFill>
                <a:latin typeface="Arial" charset="0"/>
                <a:ea typeface="+mn-ea"/>
                <a:cs typeface="+mn-cs"/>
              </a:rPr>
              <a:t> schedule </a:t>
            </a:r>
            <a:r>
              <a:rPr lang="en-US" sz="1200" b="0" i="0" u="none" strike="noStrike" kern="1200" baseline="0" dirty="0" smtClean="0">
                <a:solidFill>
                  <a:schemeClr val="tx1"/>
                </a:solidFill>
                <a:latin typeface="Arial" charset="0"/>
                <a:ea typeface="+mn-ea"/>
                <a:cs typeface="+mn-cs"/>
              </a:rPr>
              <a:t>global schedule command controls the scheduling parameters of the individual IP SLA operation. The full syntax of the command is as follows: </a:t>
            </a:r>
            <a:r>
              <a:rPr lang="en-US" sz="1200" b="1" i="0" u="none" strike="noStrike" kern="1200" baseline="0" dirty="0" err="1" smtClean="0">
                <a:solidFill>
                  <a:schemeClr val="tx1"/>
                </a:solidFill>
                <a:latin typeface="Arial" charset="0"/>
                <a:ea typeface="+mn-ea"/>
                <a:cs typeface="+mn-cs"/>
              </a:rPr>
              <a:t>ip</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sla</a:t>
            </a:r>
            <a:r>
              <a:rPr lang="en-US" sz="1200" b="1" i="0" u="none" strike="noStrike" kern="1200" baseline="0" dirty="0" smtClean="0">
                <a:solidFill>
                  <a:schemeClr val="tx1"/>
                </a:solidFill>
                <a:latin typeface="Arial" charset="0"/>
                <a:ea typeface="+mn-ea"/>
                <a:cs typeface="+mn-cs"/>
              </a:rPr>
              <a:t> schedule </a:t>
            </a:r>
            <a:r>
              <a:rPr lang="en-US" sz="1200" b="0" i="1" u="none" strike="noStrike" kern="1200" baseline="0" dirty="0" smtClean="0">
                <a:solidFill>
                  <a:schemeClr val="tx1"/>
                </a:solidFill>
                <a:latin typeface="Arial" charset="0"/>
                <a:ea typeface="+mn-ea"/>
                <a:cs typeface="+mn-cs"/>
              </a:rPr>
              <a:t>operation-number </a:t>
            </a:r>
            <a:r>
              <a:rPr lang="en-US" sz="1200" b="0" i="0" u="none" strike="noStrike" kern="1200" baseline="0" dirty="0" smtClean="0">
                <a:solidFill>
                  <a:schemeClr val="tx1"/>
                </a:solidFill>
                <a:latin typeface="Arial" charset="0"/>
                <a:ea typeface="+mn-ea"/>
                <a:cs typeface="+mn-cs"/>
              </a:rPr>
              <a:t>[ </a:t>
            </a:r>
            <a:r>
              <a:rPr lang="en-US" sz="1200" b="1" i="0" u="none" strike="noStrike" kern="1200" baseline="0" dirty="0" smtClean="0">
                <a:solidFill>
                  <a:schemeClr val="tx1"/>
                </a:solidFill>
                <a:latin typeface="Arial" charset="0"/>
                <a:ea typeface="+mn-ea"/>
                <a:cs typeface="+mn-cs"/>
              </a:rPr>
              <a:t>life </a:t>
            </a:r>
            <a:r>
              <a:rPr lang="en-US" sz="1200" b="0" i="0" u="none" strike="noStrike" kern="1200" baseline="0" dirty="0" smtClean="0">
                <a:solidFill>
                  <a:schemeClr val="tx1"/>
                </a:solidFill>
                <a:latin typeface="Arial" charset="0"/>
                <a:ea typeface="+mn-ea"/>
                <a:cs typeface="+mn-cs"/>
              </a:rPr>
              <a:t>{ </a:t>
            </a:r>
            <a:r>
              <a:rPr lang="en-US" sz="1200" b="1" i="0" u="none" strike="noStrike" kern="1200" baseline="0" dirty="0" smtClean="0">
                <a:solidFill>
                  <a:schemeClr val="tx1"/>
                </a:solidFill>
                <a:latin typeface="Arial" charset="0"/>
                <a:ea typeface="+mn-ea"/>
                <a:cs typeface="+mn-cs"/>
              </a:rPr>
              <a:t>forever </a:t>
            </a:r>
            <a:r>
              <a:rPr lang="en-US" sz="1200" b="0" i="0" u="none" strike="noStrike" kern="1200" baseline="0" dirty="0" smtClean="0">
                <a:solidFill>
                  <a:schemeClr val="tx1"/>
                </a:solidFill>
                <a:latin typeface="Arial" charset="0"/>
                <a:ea typeface="+mn-ea"/>
                <a:cs typeface="+mn-cs"/>
              </a:rPr>
              <a:t>| </a:t>
            </a:r>
            <a:r>
              <a:rPr lang="en-US" sz="1200" b="0" i="1" u="none" strike="noStrike" kern="1200" baseline="0" dirty="0" smtClean="0">
                <a:solidFill>
                  <a:schemeClr val="tx1"/>
                </a:solidFill>
                <a:latin typeface="Arial" charset="0"/>
                <a:ea typeface="+mn-ea"/>
                <a:cs typeface="+mn-cs"/>
              </a:rPr>
              <a:t>seconds </a:t>
            </a:r>
            <a:r>
              <a:rPr lang="en-US" sz="1200" b="0" i="0" u="none" strike="noStrike" kern="1200" baseline="0" dirty="0" smtClean="0">
                <a:solidFill>
                  <a:schemeClr val="tx1"/>
                </a:solidFill>
                <a:latin typeface="Arial" charset="0"/>
                <a:ea typeface="+mn-ea"/>
                <a:cs typeface="+mn-cs"/>
              </a:rPr>
              <a:t>}] [ </a:t>
            </a:r>
            <a:r>
              <a:rPr lang="en-US" sz="1200" b="1" i="0" u="none" strike="noStrike" kern="1200" baseline="0" dirty="0" smtClean="0">
                <a:solidFill>
                  <a:schemeClr val="tx1"/>
                </a:solidFill>
                <a:latin typeface="Arial" charset="0"/>
                <a:ea typeface="+mn-ea"/>
                <a:cs typeface="+mn-cs"/>
              </a:rPr>
              <a:t>start-time </a:t>
            </a:r>
            <a:r>
              <a:rPr lang="en-US" sz="1200" b="0" i="0" u="none" strike="noStrike" kern="1200" baseline="0" dirty="0" smtClean="0">
                <a:solidFill>
                  <a:schemeClr val="tx1"/>
                </a:solidFill>
                <a:latin typeface="Arial" charset="0"/>
                <a:ea typeface="+mn-ea"/>
                <a:cs typeface="+mn-cs"/>
              </a:rPr>
              <a:t>{ </a:t>
            </a:r>
            <a:r>
              <a:rPr lang="en-US" sz="1200" b="0" i="1" u="none" strike="noStrike" kern="1200" baseline="0" dirty="0" err="1" smtClean="0">
                <a:solidFill>
                  <a:schemeClr val="tx1"/>
                </a:solidFill>
                <a:latin typeface="Arial" charset="0"/>
                <a:ea typeface="+mn-ea"/>
                <a:cs typeface="+mn-cs"/>
              </a:rPr>
              <a:t>hh</a:t>
            </a:r>
            <a:r>
              <a:rPr lang="en-US" sz="1200" b="0" i="1"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 </a:t>
            </a:r>
            <a:r>
              <a:rPr lang="en-US" sz="1200" b="0" i="1" u="none" strike="noStrike" kern="1200" baseline="0" dirty="0" smtClean="0">
                <a:solidFill>
                  <a:schemeClr val="tx1"/>
                </a:solidFill>
                <a:latin typeface="Arial" charset="0"/>
                <a:ea typeface="+mn-ea"/>
                <a:cs typeface="+mn-cs"/>
              </a:rPr>
              <a:t>mm </a:t>
            </a:r>
            <a:r>
              <a:rPr lang="en-US" sz="1200" b="0" i="0" u="none" strike="noStrike" kern="1200" baseline="0" dirty="0" smtClean="0">
                <a:solidFill>
                  <a:schemeClr val="tx1"/>
                </a:solidFill>
                <a:latin typeface="Arial" charset="0"/>
                <a:ea typeface="+mn-ea"/>
                <a:cs typeface="+mn-cs"/>
              </a:rPr>
              <a:t>[: </a:t>
            </a:r>
            <a:r>
              <a:rPr lang="en-US" sz="1200" b="0" i="1" u="none" strike="noStrike" kern="1200" baseline="0" dirty="0" err="1" smtClean="0">
                <a:solidFill>
                  <a:schemeClr val="tx1"/>
                </a:solidFill>
                <a:latin typeface="Arial" charset="0"/>
                <a:ea typeface="+mn-ea"/>
                <a:cs typeface="+mn-cs"/>
              </a:rPr>
              <a:t>ss</a:t>
            </a:r>
            <a:r>
              <a:rPr lang="en-US" sz="1200" b="0" i="1"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 [ </a:t>
            </a:r>
            <a:r>
              <a:rPr lang="en-US" sz="1200" b="0" i="1" u="none" strike="noStrike" kern="1200" baseline="0" dirty="0" smtClean="0">
                <a:solidFill>
                  <a:schemeClr val="tx1"/>
                </a:solidFill>
                <a:latin typeface="Arial" charset="0"/>
                <a:ea typeface="+mn-ea"/>
                <a:cs typeface="+mn-cs"/>
              </a:rPr>
              <a:t>month day </a:t>
            </a:r>
            <a:r>
              <a:rPr lang="en-US" sz="1200" b="0" i="0" u="none" strike="noStrike" kern="1200" baseline="0" dirty="0" smtClean="0">
                <a:solidFill>
                  <a:schemeClr val="tx1"/>
                </a:solidFill>
                <a:latin typeface="Arial" charset="0"/>
                <a:ea typeface="+mn-ea"/>
                <a:cs typeface="+mn-cs"/>
              </a:rPr>
              <a:t>| </a:t>
            </a:r>
            <a:r>
              <a:rPr lang="en-US" sz="1200" b="0" i="1" u="none" strike="noStrike" kern="1200" baseline="0" dirty="0" smtClean="0">
                <a:solidFill>
                  <a:schemeClr val="tx1"/>
                </a:solidFill>
                <a:latin typeface="Arial" charset="0"/>
                <a:ea typeface="+mn-ea"/>
                <a:cs typeface="+mn-cs"/>
              </a:rPr>
              <a:t>day month </a:t>
            </a:r>
            <a:r>
              <a:rPr lang="en-US" sz="1200" b="0" i="0" u="none" strike="noStrike" kern="1200" baseline="0" dirty="0" smtClean="0">
                <a:solidFill>
                  <a:schemeClr val="tx1"/>
                </a:solidFill>
                <a:latin typeface="Arial" charset="0"/>
                <a:ea typeface="+mn-ea"/>
                <a:cs typeface="+mn-cs"/>
              </a:rPr>
              <a:t>] | </a:t>
            </a:r>
            <a:r>
              <a:rPr lang="en-US" sz="1200" b="1" i="0" u="none" strike="noStrike" kern="1200" baseline="0" dirty="0" smtClean="0">
                <a:solidFill>
                  <a:schemeClr val="tx1"/>
                </a:solidFill>
                <a:latin typeface="Arial" charset="0"/>
                <a:ea typeface="+mn-ea"/>
                <a:cs typeface="+mn-cs"/>
              </a:rPr>
              <a:t>pending </a:t>
            </a:r>
            <a:r>
              <a:rPr lang="en-US" sz="1200" b="0" i="0" u="none" strike="noStrike" kern="1200" baseline="0" dirty="0" smtClean="0">
                <a:solidFill>
                  <a:schemeClr val="tx1"/>
                </a:solidFill>
                <a:latin typeface="Arial" charset="0"/>
                <a:ea typeface="+mn-ea"/>
                <a:cs typeface="+mn-cs"/>
              </a:rPr>
              <a:t>| </a:t>
            </a:r>
            <a:r>
              <a:rPr lang="en-US" sz="1200" b="1" i="0" u="none" strike="noStrike" kern="1200" baseline="0" dirty="0" smtClean="0">
                <a:solidFill>
                  <a:schemeClr val="tx1"/>
                </a:solidFill>
                <a:latin typeface="Arial" charset="0"/>
                <a:ea typeface="+mn-ea"/>
                <a:cs typeface="+mn-cs"/>
              </a:rPr>
              <a:t>now </a:t>
            </a:r>
            <a:r>
              <a:rPr lang="en-US" sz="1200" b="0" i="0" u="none" strike="noStrike" kern="1200" baseline="0" dirty="0" smtClean="0">
                <a:solidFill>
                  <a:schemeClr val="tx1"/>
                </a:solidFill>
                <a:latin typeface="Arial" charset="0"/>
                <a:ea typeface="+mn-ea"/>
                <a:cs typeface="+mn-cs"/>
              </a:rPr>
              <a:t>| </a:t>
            </a:r>
            <a:r>
              <a:rPr lang="en-US" sz="1200" b="1" i="0" u="none" strike="noStrike" kern="1200" baseline="0" dirty="0" smtClean="0">
                <a:solidFill>
                  <a:schemeClr val="tx1"/>
                </a:solidFill>
                <a:latin typeface="Arial" charset="0"/>
                <a:ea typeface="+mn-ea"/>
                <a:cs typeface="+mn-cs"/>
              </a:rPr>
              <a:t>after </a:t>
            </a:r>
            <a:r>
              <a:rPr lang="en-US" sz="1200" b="0" i="1" u="none" strike="noStrike" kern="1200" baseline="0" dirty="0" err="1" smtClean="0">
                <a:solidFill>
                  <a:schemeClr val="tx1"/>
                </a:solidFill>
                <a:latin typeface="Arial" charset="0"/>
                <a:ea typeface="+mn-ea"/>
                <a:cs typeface="+mn-cs"/>
              </a:rPr>
              <a:t>hh:mm:ss</a:t>
            </a:r>
            <a:r>
              <a:rPr lang="en-US" sz="1200" b="0" i="1"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 [ </a:t>
            </a:r>
            <a:r>
              <a:rPr lang="en-US" sz="1200" b="1" i="0" u="none" strike="noStrike" kern="1200" baseline="0" dirty="0" err="1" smtClean="0">
                <a:solidFill>
                  <a:schemeClr val="tx1"/>
                </a:solidFill>
                <a:latin typeface="Arial" charset="0"/>
                <a:ea typeface="+mn-ea"/>
                <a:cs typeface="+mn-cs"/>
              </a:rPr>
              <a:t>ageout</a:t>
            </a:r>
            <a:r>
              <a:rPr lang="en-US" sz="1200" b="1" i="0" u="none" strike="noStrike" kern="1200" baseline="0" dirty="0" smtClean="0">
                <a:solidFill>
                  <a:schemeClr val="tx1"/>
                </a:solidFill>
                <a:latin typeface="Arial" charset="0"/>
                <a:ea typeface="+mn-ea"/>
                <a:cs typeface="+mn-cs"/>
              </a:rPr>
              <a:t> </a:t>
            </a:r>
            <a:r>
              <a:rPr lang="en-US" sz="1200" b="0" i="1" u="none" strike="noStrike" kern="1200" baseline="0" dirty="0" smtClean="0">
                <a:solidFill>
                  <a:schemeClr val="tx1"/>
                </a:solidFill>
                <a:latin typeface="Arial" charset="0"/>
                <a:ea typeface="+mn-ea"/>
                <a:cs typeface="+mn-cs"/>
              </a:rPr>
              <a:t>seconds </a:t>
            </a:r>
            <a:r>
              <a:rPr lang="en-US" sz="1200" b="0" i="0" u="none" strike="noStrike" kern="1200" baseline="0" dirty="0" smtClean="0">
                <a:solidFill>
                  <a:schemeClr val="tx1"/>
                </a:solidFill>
                <a:latin typeface="Arial" charset="0"/>
                <a:ea typeface="+mn-ea"/>
                <a:cs typeface="+mn-cs"/>
              </a:rPr>
              <a:t>] [ </a:t>
            </a:r>
            <a:r>
              <a:rPr lang="en-US" sz="1200" b="1" i="0" u="none" strike="noStrike" kern="1200" baseline="0" dirty="0" smtClean="0">
                <a:solidFill>
                  <a:schemeClr val="tx1"/>
                </a:solidFill>
                <a:latin typeface="Arial" charset="0"/>
                <a:ea typeface="+mn-ea"/>
                <a:cs typeface="+mn-cs"/>
              </a:rPr>
              <a:t>recurring </a:t>
            </a:r>
            <a:r>
              <a:rPr lang="en-US" sz="1200" b="0" i="0" u="none" strike="noStrike" kern="1200" baseline="0" dirty="0" smtClean="0">
                <a:solidFill>
                  <a:schemeClr val="tx1"/>
                </a:solidFill>
                <a:latin typeface="Arial" charset="0"/>
                <a:ea typeface="+mn-ea"/>
                <a:cs typeface="+mn-cs"/>
              </a:rPr>
              <a:t>]. In Example 8-8 , the IP SLA will start immediately after the command is issued and will run </a:t>
            </a:r>
            <a:r>
              <a:rPr lang="en-US" sz="1200" b="1" i="0" u="none" strike="noStrike" kern="1200" baseline="0" dirty="0" smtClean="0">
                <a:solidFill>
                  <a:schemeClr val="tx1"/>
                </a:solidFill>
                <a:latin typeface="Arial" charset="0"/>
                <a:ea typeface="+mn-ea"/>
                <a:cs typeface="+mn-cs"/>
              </a:rPr>
              <a:t>forever </a:t>
            </a:r>
            <a:r>
              <a:rPr lang="en-US" sz="1200" b="0" i="0" u="none" strike="noStrike" kern="1200" baseline="0" dirty="0" smtClean="0">
                <a:solidFill>
                  <a:schemeClr val="tx1"/>
                </a:solidFill>
                <a:latin typeface="Arial" charset="0"/>
                <a:ea typeface="+mn-ea"/>
                <a:cs typeface="+mn-cs"/>
              </a:rPr>
              <a:t>. As indicated in the command options, IP SLA supports specific start times, end times, age out, and reoccurrence.</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55</a:t>
            </a:fld>
            <a:endParaRPr lang="en-US" dirty="0"/>
          </a:p>
        </p:txBody>
      </p:sp>
    </p:spTree>
    <p:extLst>
      <p:ext uri="{BB962C8B-B14F-4D97-AF65-F5344CB8AC3E}">
        <p14:creationId xmlns:p14="http://schemas.microsoft.com/office/powerpoint/2010/main" val="3948819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1. </a:t>
            </a:r>
            <a:r>
              <a:rPr lang="en-US" sz="1200" b="0" i="0" u="none" strike="noStrike" kern="1200" baseline="0" dirty="0" smtClean="0">
                <a:solidFill>
                  <a:schemeClr val="tx1"/>
                </a:solidFill>
                <a:latin typeface="Arial" charset="0"/>
                <a:ea typeface="+mn-ea"/>
                <a:cs typeface="+mn-cs"/>
              </a:rPr>
              <a:t>At the start of the control phase, the IP SLA source sends a control message with the configured IP SLA operation information to IP SLA control port UDP 1967 on the target router. The control message carries information such as protocol, port </a:t>
            </a:r>
            <a:r>
              <a:rPr lang="pt-PT" sz="1200" b="0" i="0" u="none" strike="noStrike" kern="1200" baseline="0" dirty="0" err="1" smtClean="0">
                <a:solidFill>
                  <a:schemeClr val="tx1"/>
                </a:solidFill>
                <a:latin typeface="Arial" charset="0"/>
                <a:ea typeface="+mn-ea"/>
                <a:cs typeface="+mn-cs"/>
              </a:rPr>
              <a:t>number</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and</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duration</a:t>
            </a:r>
            <a:r>
              <a:rPr lang="pt-PT" sz="1200" b="0" i="0" u="none" strike="noStrike" kern="1200" baseline="0" dirty="0" smtClean="0">
                <a:solidFill>
                  <a:schemeClr val="tx1"/>
                </a:solidFill>
                <a:latin typeface="Arial" charset="0"/>
                <a:ea typeface="+mn-ea"/>
                <a:cs typeface="+mn-cs"/>
              </a:rPr>
              <a:t>.</a:t>
            </a:r>
          </a:p>
          <a:p>
            <a:pPr lvl="1"/>
            <a:r>
              <a:rPr lang="en-US" sz="1200" b="0" i="0" u="none" strike="noStrike" kern="1200" baseline="0" dirty="0" smtClean="0">
                <a:solidFill>
                  <a:schemeClr val="tx1"/>
                </a:solidFill>
                <a:latin typeface="Arial" charset="0"/>
                <a:ea typeface="+mn-ea"/>
                <a:cs typeface="+mn-cs"/>
              </a:rPr>
              <a:t>If MD5 authentication is enabled, message digest 5 (MD5) algorithm checksum is sent with the control message.</a:t>
            </a:r>
          </a:p>
          <a:p>
            <a:pPr lvl="1"/>
            <a:r>
              <a:rPr lang="en-US" sz="1200" b="0" i="0" u="none" strike="noStrike" kern="1200" baseline="0" dirty="0" smtClean="0">
                <a:solidFill>
                  <a:schemeClr val="tx1"/>
                </a:solidFill>
                <a:latin typeface="Arial" charset="0"/>
                <a:ea typeface="+mn-ea"/>
                <a:cs typeface="+mn-cs"/>
              </a:rPr>
              <a:t>If the authentication of the message is enabled, the responder verifies it; if the authentication fails, the responder returns an authentication failure message.</a:t>
            </a:r>
          </a:p>
          <a:p>
            <a:pPr lvl="1"/>
            <a:r>
              <a:rPr lang="en-US" sz="1200" b="0" i="0" u="none" strike="noStrike" kern="1200" baseline="0" dirty="0" smtClean="0">
                <a:solidFill>
                  <a:schemeClr val="tx1"/>
                </a:solidFill>
                <a:latin typeface="Arial" charset="0"/>
                <a:ea typeface="+mn-ea"/>
                <a:cs typeface="+mn-cs"/>
              </a:rPr>
              <a:t>If the IP SLA measurement operation does not receive a response from a responder, it tries to retransmit the control message and eventually times out.</a:t>
            </a:r>
          </a:p>
          <a:p>
            <a:r>
              <a:rPr lang="en-US" sz="1200" b="1" i="0" u="none" strike="noStrike" kern="1200" baseline="0" dirty="0" smtClean="0">
                <a:solidFill>
                  <a:schemeClr val="tx1"/>
                </a:solidFill>
                <a:latin typeface="Arial" charset="0"/>
                <a:ea typeface="+mn-ea"/>
                <a:cs typeface="+mn-cs"/>
              </a:rPr>
              <a:t>2. </a:t>
            </a:r>
            <a:r>
              <a:rPr lang="en-US" sz="1200" b="0" i="0" u="none" strike="noStrike" kern="1200" baseline="0" dirty="0" smtClean="0">
                <a:solidFill>
                  <a:schemeClr val="tx1"/>
                </a:solidFill>
                <a:latin typeface="Arial" charset="0"/>
                <a:ea typeface="+mn-ea"/>
                <a:cs typeface="+mn-cs"/>
              </a:rPr>
              <a:t>If the responder processes the control message, it sends an OK message to the source router and listens on the port that is specified in the control message for a specified duration. If the responder cannot process the control message, it returns an error. In the figure, UDP port 2020 is used for the IP SLA test packets.</a:t>
            </a:r>
          </a:p>
          <a:p>
            <a:r>
              <a:rPr lang="en-US" sz="1200" b="1" i="0" u="none" strike="noStrike" kern="1200" baseline="0" dirty="0" smtClean="0">
                <a:solidFill>
                  <a:schemeClr val="tx1"/>
                </a:solidFill>
                <a:latin typeface="Arial" charset="0"/>
                <a:ea typeface="+mn-ea"/>
                <a:cs typeface="+mn-cs"/>
              </a:rPr>
              <a:t>3. </a:t>
            </a:r>
            <a:r>
              <a:rPr lang="en-US" sz="1200" b="0" i="0" u="none" strike="noStrike" kern="1200" baseline="0" dirty="0" smtClean="0">
                <a:solidFill>
                  <a:schemeClr val="tx1"/>
                </a:solidFill>
                <a:latin typeface="Arial" charset="0"/>
                <a:ea typeface="+mn-ea"/>
                <a:cs typeface="+mn-cs"/>
              </a:rPr>
              <a:t>If the return code of the control message is OK, the IP SLA operation moves to the probing phase, where it will send one or more test packets to the responder for response time computations. The return code is available with the </a:t>
            </a:r>
            <a:r>
              <a:rPr lang="en-US" sz="1200" b="1" i="0" u="none" strike="noStrike" kern="1200" baseline="0" dirty="0" smtClean="0">
                <a:solidFill>
                  <a:schemeClr val="tx1"/>
                </a:solidFill>
                <a:latin typeface="Arial" charset="0"/>
                <a:ea typeface="+mn-ea"/>
                <a:cs typeface="+mn-cs"/>
              </a:rPr>
              <a:t>show </a:t>
            </a:r>
            <a:r>
              <a:rPr lang="en-US" sz="1200" b="1" i="0" u="none" strike="noStrike" kern="1200" baseline="0" dirty="0" err="1" smtClean="0">
                <a:solidFill>
                  <a:schemeClr val="tx1"/>
                </a:solidFill>
                <a:latin typeface="Arial" charset="0"/>
                <a:ea typeface="+mn-ea"/>
                <a:cs typeface="+mn-cs"/>
              </a:rPr>
              <a:t>ip</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sla</a:t>
            </a:r>
            <a:r>
              <a:rPr lang="en-US" sz="1200" b="1" i="0" u="none" strike="noStrike" kern="1200" baseline="0" dirty="0" smtClean="0">
                <a:solidFill>
                  <a:schemeClr val="tx1"/>
                </a:solidFill>
                <a:latin typeface="Arial" charset="0"/>
                <a:ea typeface="+mn-ea"/>
                <a:cs typeface="+mn-cs"/>
              </a:rPr>
              <a:t> statistics </a:t>
            </a:r>
            <a:r>
              <a:rPr lang="en-US" sz="1200" b="0" i="0" u="none" strike="noStrike" kern="1200" baseline="0" dirty="0" smtClean="0">
                <a:solidFill>
                  <a:schemeClr val="tx1"/>
                </a:solidFill>
                <a:latin typeface="Arial" charset="0"/>
                <a:ea typeface="+mn-ea"/>
                <a:cs typeface="+mn-cs"/>
              </a:rPr>
              <a:t>command. In Figure 8-9 , these test messages are sent on control port </a:t>
            </a:r>
            <a:r>
              <a:rPr lang="pt-PT" sz="1200" b="0" i="0" u="none" strike="noStrike" kern="1200" baseline="0" dirty="0" smtClean="0">
                <a:solidFill>
                  <a:schemeClr val="tx1"/>
                </a:solidFill>
                <a:latin typeface="Arial" charset="0"/>
                <a:ea typeface="+mn-ea"/>
                <a:cs typeface="+mn-cs"/>
              </a:rPr>
              <a:t>2020.</a:t>
            </a:r>
          </a:p>
          <a:p>
            <a:r>
              <a:rPr lang="en-US" sz="1200" b="1" i="0" u="none" strike="noStrike" kern="1200" baseline="0" dirty="0" smtClean="0">
                <a:solidFill>
                  <a:schemeClr val="tx1"/>
                </a:solidFill>
                <a:latin typeface="Arial" charset="0"/>
                <a:ea typeface="+mn-ea"/>
                <a:cs typeface="+mn-cs"/>
              </a:rPr>
              <a:t>4. </a:t>
            </a:r>
            <a:r>
              <a:rPr lang="en-US" sz="1200" b="0" i="0" u="none" strike="noStrike" kern="1200" baseline="0" dirty="0" smtClean="0">
                <a:solidFill>
                  <a:schemeClr val="tx1"/>
                </a:solidFill>
                <a:latin typeface="Arial" charset="0"/>
                <a:ea typeface="+mn-ea"/>
                <a:cs typeface="+mn-cs"/>
              </a:rPr>
              <a:t>The responder accepts the test packets and responds. Based on the type of operation, the responder may add an “in” time stamp and an “out” time stamp in the response packet payload to account for CPU time that is spent in measuring unidirectional packet loss, latency, and jitter to a Cisco device. These time stamps help the IP SLA source to make accurate assessments on one-way delay and the processing time in the target routers. The responder disables the user-specified port after it responds to the IP SLA measurements packet or when a specified time </a:t>
            </a:r>
            <a:r>
              <a:rPr lang="pt-PT" sz="1200" b="0" i="0" u="none" strike="noStrike" kern="1200" baseline="0" dirty="0" smtClean="0">
                <a:solidFill>
                  <a:schemeClr val="tx1"/>
                </a:solidFill>
                <a:latin typeface="Arial" charset="0"/>
                <a:ea typeface="+mn-ea"/>
                <a:cs typeface="+mn-cs"/>
              </a:rPr>
              <a:t>Expires.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58</a:t>
            </a:fld>
            <a:endParaRPr lang="en-US" dirty="0"/>
          </a:p>
        </p:txBody>
      </p:sp>
    </p:spTree>
    <p:extLst>
      <p:ext uri="{BB962C8B-B14F-4D97-AF65-F5344CB8AC3E}">
        <p14:creationId xmlns:p14="http://schemas.microsoft.com/office/powerpoint/2010/main" val="235770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0" i="0" u="none" strike="noStrike" kern="1200" baseline="0" dirty="0" err="1" smtClean="0">
                <a:solidFill>
                  <a:schemeClr val="tx1"/>
                </a:solidFill>
                <a:latin typeface="Arial" charset="0"/>
                <a:ea typeface="+mn-ea"/>
                <a:cs typeface="+mn-cs"/>
              </a:rPr>
              <a:t>Switch</a:t>
            </a:r>
            <a:r>
              <a:rPr lang="pt-PT" sz="1200" b="0" i="0" u="none" strike="noStrike" kern="1200" baseline="0" dirty="0" smtClean="0">
                <a:solidFill>
                  <a:schemeClr val="tx1"/>
                </a:solidFill>
                <a:latin typeface="Arial" charset="0"/>
                <a:ea typeface="+mn-ea"/>
                <a:cs typeface="+mn-cs"/>
              </a:rPr>
              <a:t>(</a:t>
            </a:r>
            <a:r>
              <a:rPr lang="pt-PT" sz="1200" b="0" i="0" u="none" strike="noStrike" kern="1200" baseline="0" dirty="0" err="1" smtClean="0">
                <a:solidFill>
                  <a:schemeClr val="tx1"/>
                </a:solidFill>
                <a:latin typeface="Arial" charset="0"/>
                <a:ea typeface="+mn-ea"/>
                <a:cs typeface="+mn-cs"/>
              </a:rPr>
              <a:t>config-ip-sla</a:t>
            </a:r>
            <a:r>
              <a:rPr lang="pt-PT" sz="1200" b="0" i="0" u="none" strike="noStrike" kern="1200" baseline="0" dirty="0" smtClean="0">
                <a:solidFill>
                  <a:schemeClr val="tx1"/>
                </a:solidFill>
                <a:latin typeface="Arial" charset="0"/>
                <a:ea typeface="+mn-ea"/>
                <a:cs typeface="+mn-cs"/>
              </a:rPr>
              <a:t>)# </a:t>
            </a:r>
            <a:r>
              <a:rPr lang="pt-PT" sz="1200" b="1" i="0" u="none" strike="noStrike" kern="1200" baseline="0" dirty="0" err="1" smtClean="0">
                <a:solidFill>
                  <a:schemeClr val="tx1"/>
                </a:solidFill>
                <a:latin typeface="Arial" charset="0"/>
                <a:ea typeface="+mn-ea"/>
                <a:cs typeface="+mn-cs"/>
              </a:rPr>
              <a:t>udp-jitter</a:t>
            </a:r>
            <a:r>
              <a:rPr lang="pt-PT" sz="1200" b="1" i="0" u="none" strike="noStrike" kern="1200" baseline="0" dirty="0" smtClean="0">
                <a:solidFill>
                  <a:schemeClr val="tx1"/>
                </a:solidFill>
                <a:latin typeface="Arial" charset="0"/>
                <a:ea typeface="+mn-ea"/>
                <a:cs typeface="+mn-cs"/>
              </a:rPr>
              <a:t> </a:t>
            </a:r>
            <a:r>
              <a:rPr lang="pt-PT" sz="1200" b="0" i="1" u="none" strike="noStrike" kern="1200" baseline="0" dirty="0" err="1" smtClean="0">
                <a:solidFill>
                  <a:schemeClr val="tx1"/>
                </a:solidFill>
                <a:latin typeface="Arial" charset="0"/>
                <a:ea typeface="+mn-ea"/>
                <a:cs typeface="+mn-cs"/>
              </a:rPr>
              <a:t>dest-ip-add</a:t>
            </a:r>
            <a:r>
              <a:rPr lang="pt-PT" sz="1200" b="0" i="1" u="none" strike="noStrike" kern="1200" baseline="0" dirty="0" smtClean="0">
                <a:solidFill>
                  <a:schemeClr val="tx1"/>
                </a:solidFill>
                <a:latin typeface="Arial" charset="0"/>
                <a:ea typeface="+mn-ea"/>
                <a:cs typeface="+mn-cs"/>
              </a:rPr>
              <a:t> </a:t>
            </a:r>
            <a:r>
              <a:rPr lang="pt-PT" sz="1200" b="0" i="1" u="none" strike="noStrike" kern="1200" baseline="0" dirty="0" err="1" smtClean="0">
                <a:solidFill>
                  <a:schemeClr val="tx1"/>
                </a:solidFill>
                <a:latin typeface="Arial" charset="0"/>
                <a:ea typeface="+mn-ea"/>
                <a:cs typeface="+mn-cs"/>
              </a:rPr>
              <a:t>dest-udp-port</a:t>
            </a:r>
            <a:r>
              <a:rPr lang="pt-PT" sz="1200" b="0" i="1" u="none" strike="noStrike" kern="1200" baseline="0" dirty="0" smtClean="0">
                <a:solidFill>
                  <a:schemeClr val="tx1"/>
                </a:solidFill>
                <a:latin typeface="Arial" charset="0"/>
                <a:ea typeface="+mn-ea"/>
                <a:cs typeface="+mn-cs"/>
              </a:rPr>
              <a:t> </a:t>
            </a:r>
            <a:r>
              <a:rPr lang="pt-PT" sz="1200" b="0" i="0" u="none" strike="noStrike" kern="1200" baseline="0" dirty="0" smtClean="0">
                <a:solidFill>
                  <a:schemeClr val="tx1"/>
                </a:solidFill>
                <a:latin typeface="Arial" charset="0"/>
                <a:ea typeface="+mn-ea"/>
                <a:cs typeface="+mn-cs"/>
              </a:rPr>
              <a:t>[ </a:t>
            </a:r>
            <a:r>
              <a:rPr lang="pt-PT" sz="1200" b="1" i="0" u="none" strike="noStrike" kern="1200" baseline="0" dirty="0" err="1" smtClean="0">
                <a:solidFill>
                  <a:schemeClr val="tx1"/>
                </a:solidFill>
                <a:latin typeface="Arial" charset="0"/>
                <a:ea typeface="+mn-ea"/>
                <a:cs typeface="+mn-cs"/>
              </a:rPr>
              <a:t>source-ip</a:t>
            </a:r>
            <a:r>
              <a:rPr lang="pt-PT" sz="1200" b="1" i="0" u="none" strike="noStrike" kern="1200" baseline="0" dirty="0" smtClean="0">
                <a:solidFill>
                  <a:schemeClr val="tx1"/>
                </a:solidFill>
                <a:latin typeface="Arial" charset="0"/>
                <a:ea typeface="+mn-ea"/>
                <a:cs typeface="+mn-cs"/>
              </a:rPr>
              <a:t> </a:t>
            </a:r>
            <a:r>
              <a:rPr lang="pt-PT" sz="1200" b="0" i="1" u="none" strike="noStrike" kern="1200" baseline="0" dirty="0" err="1" smtClean="0">
                <a:solidFill>
                  <a:schemeClr val="tx1"/>
                </a:solidFill>
                <a:latin typeface="Arial" charset="0"/>
                <a:ea typeface="+mn-ea"/>
                <a:cs typeface="+mn-cs"/>
              </a:rPr>
              <a:t>src-ip-add</a:t>
            </a:r>
            <a:r>
              <a:rPr lang="pt-PT" sz="1200" b="0" i="1" u="none" strike="noStrike" kern="1200" baseline="0" dirty="0" smtClean="0">
                <a:solidFill>
                  <a:schemeClr val="tx1"/>
                </a:solidFill>
                <a:latin typeface="Arial" charset="0"/>
                <a:ea typeface="+mn-ea"/>
                <a:cs typeface="+mn-cs"/>
              </a:rPr>
              <a:t> </a:t>
            </a:r>
            <a:r>
              <a:rPr lang="pt-PT" sz="1200" b="0" i="0" u="none" strike="noStrike" kern="1200" baseline="0" dirty="0" smtClean="0">
                <a:solidFill>
                  <a:schemeClr val="tx1"/>
                </a:solidFill>
                <a:latin typeface="Arial" charset="0"/>
                <a:ea typeface="+mn-ea"/>
                <a:cs typeface="+mn-cs"/>
              </a:rPr>
              <a:t>] [ </a:t>
            </a:r>
            <a:r>
              <a:rPr lang="pt-PT" sz="1200" b="1" i="0" u="none" strike="noStrike" kern="1200" baseline="0" dirty="0" err="1" smtClean="0">
                <a:solidFill>
                  <a:schemeClr val="tx1"/>
                </a:solidFill>
                <a:latin typeface="Arial" charset="0"/>
                <a:ea typeface="+mn-ea"/>
                <a:cs typeface="+mn-cs"/>
              </a:rPr>
              <a:t>source-port</a:t>
            </a:r>
            <a:r>
              <a:rPr lang="pt-PT" sz="1200" b="1"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src-udp-port</a:t>
            </a:r>
            <a:r>
              <a:rPr lang="pt-PT" sz="1200" b="0" i="0" u="none" strike="noStrike" kern="1200" baseline="0" dirty="0" smtClean="0">
                <a:solidFill>
                  <a:schemeClr val="tx1"/>
                </a:solidFill>
                <a:latin typeface="Arial" charset="0"/>
                <a:ea typeface="+mn-ea"/>
                <a:cs typeface="+mn-cs"/>
              </a:rPr>
              <a:t>] [ </a:t>
            </a:r>
            <a:r>
              <a:rPr lang="pt-PT" sz="1200" b="1" i="0" u="none" strike="noStrike" kern="1200" baseline="0" dirty="0" smtClean="0">
                <a:solidFill>
                  <a:schemeClr val="tx1"/>
                </a:solidFill>
                <a:latin typeface="Arial" charset="0"/>
                <a:ea typeface="+mn-ea"/>
                <a:cs typeface="+mn-cs"/>
              </a:rPr>
              <a:t>num-</a:t>
            </a:r>
            <a:r>
              <a:rPr lang="pt-PT" sz="1200" b="1" i="0" u="none" strike="noStrike" kern="1200" baseline="0" dirty="0" err="1" smtClean="0">
                <a:solidFill>
                  <a:schemeClr val="tx1"/>
                </a:solidFill>
                <a:latin typeface="Arial" charset="0"/>
                <a:ea typeface="+mn-ea"/>
                <a:cs typeface="+mn-cs"/>
              </a:rPr>
              <a:t>packets</a:t>
            </a:r>
            <a:r>
              <a:rPr lang="pt-PT" sz="1200" b="1" i="0" u="none" strike="noStrike" kern="1200" baseline="0" dirty="0" smtClean="0">
                <a:solidFill>
                  <a:schemeClr val="tx1"/>
                </a:solidFill>
                <a:latin typeface="Arial" charset="0"/>
                <a:ea typeface="+mn-ea"/>
                <a:cs typeface="+mn-cs"/>
              </a:rPr>
              <a:t> </a:t>
            </a:r>
            <a:r>
              <a:rPr lang="pt-PT" sz="1200" b="0" i="1" u="none" strike="noStrike" kern="1200" baseline="0" dirty="0" smtClean="0">
                <a:solidFill>
                  <a:schemeClr val="tx1"/>
                </a:solidFill>
                <a:latin typeface="Arial" charset="0"/>
                <a:ea typeface="+mn-ea"/>
                <a:cs typeface="+mn-cs"/>
              </a:rPr>
              <a:t>num-</a:t>
            </a:r>
            <a:r>
              <a:rPr lang="pt-PT" sz="1200" b="0" i="1" u="none" strike="noStrike" kern="1200" baseline="0" dirty="0" err="1" smtClean="0">
                <a:solidFill>
                  <a:schemeClr val="tx1"/>
                </a:solidFill>
                <a:latin typeface="Arial" charset="0"/>
                <a:ea typeface="+mn-ea"/>
                <a:cs typeface="+mn-cs"/>
              </a:rPr>
              <a:t>of</a:t>
            </a:r>
            <a:r>
              <a:rPr lang="pt-PT" sz="1200" b="0" i="1" u="none" strike="noStrike" kern="1200" baseline="0" dirty="0" smtClean="0">
                <a:solidFill>
                  <a:schemeClr val="tx1"/>
                </a:solidFill>
                <a:latin typeface="Arial" charset="0"/>
                <a:ea typeface="+mn-ea"/>
                <a:cs typeface="+mn-cs"/>
              </a:rPr>
              <a:t>-</a:t>
            </a:r>
            <a:r>
              <a:rPr lang="pt-PT" sz="1200" b="0" i="1" u="none" strike="noStrike" kern="1200" baseline="0" dirty="0" err="1" smtClean="0">
                <a:solidFill>
                  <a:schemeClr val="tx1"/>
                </a:solidFill>
                <a:latin typeface="Arial" charset="0"/>
                <a:ea typeface="+mn-ea"/>
                <a:cs typeface="+mn-cs"/>
              </a:rPr>
              <a:t>packets</a:t>
            </a:r>
            <a:r>
              <a:rPr lang="pt-PT" sz="1200" b="0" i="1" u="none" strike="noStrike" kern="1200" baseline="0" dirty="0" smtClean="0">
                <a:solidFill>
                  <a:schemeClr val="tx1"/>
                </a:solidFill>
                <a:latin typeface="Arial" charset="0"/>
                <a:ea typeface="+mn-ea"/>
                <a:cs typeface="+mn-cs"/>
              </a:rPr>
              <a:t> </a:t>
            </a:r>
            <a:r>
              <a:rPr lang="pt-PT" sz="1200" b="0" i="0" u="none" strike="noStrike" kern="1200" baseline="0" dirty="0" smtClean="0">
                <a:solidFill>
                  <a:schemeClr val="tx1"/>
                </a:solidFill>
                <a:latin typeface="Arial" charset="0"/>
                <a:ea typeface="+mn-ea"/>
                <a:cs typeface="+mn-cs"/>
              </a:rPr>
              <a:t>] [ </a:t>
            </a:r>
            <a:r>
              <a:rPr lang="pt-PT" sz="1200" b="1" i="0" u="none" strike="noStrike" kern="1200" baseline="0" dirty="0" err="1" smtClean="0">
                <a:solidFill>
                  <a:schemeClr val="tx1"/>
                </a:solidFill>
                <a:latin typeface="Arial" charset="0"/>
                <a:ea typeface="+mn-ea"/>
                <a:cs typeface="+mn-cs"/>
              </a:rPr>
              <a:t>interval</a:t>
            </a:r>
            <a:r>
              <a:rPr lang="pt-PT" sz="1200" b="1" i="0" u="none" strike="noStrike" kern="1200" baseline="0" dirty="0" smtClean="0">
                <a:solidFill>
                  <a:schemeClr val="tx1"/>
                </a:solidFill>
                <a:latin typeface="Arial" charset="0"/>
                <a:ea typeface="+mn-ea"/>
                <a:cs typeface="+mn-cs"/>
              </a:rPr>
              <a:t> </a:t>
            </a:r>
            <a:r>
              <a:rPr lang="pt-PT" sz="1200" b="0" i="1" u="none" strike="noStrike" kern="1200" baseline="0" dirty="0" err="1" smtClean="0">
                <a:solidFill>
                  <a:schemeClr val="tx1"/>
                </a:solidFill>
                <a:latin typeface="Arial" charset="0"/>
                <a:ea typeface="+mn-ea"/>
                <a:cs typeface="+mn-cs"/>
              </a:rPr>
              <a:t>packet-interval</a:t>
            </a:r>
            <a:r>
              <a:rPr lang="pt-PT" sz="1200" b="0" i="1" u="none" strike="noStrike" kern="1200" baseline="0" dirty="0" smtClean="0">
                <a:solidFill>
                  <a:schemeClr val="tx1"/>
                </a:solidFill>
                <a:latin typeface="Arial" charset="0"/>
                <a:ea typeface="+mn-ea"/>
                <a:cs typeface="+mn-cs"/>
              </a:rPr>
              <a:t> </a:t>
            </a:r>
            <a:r>
              <a:rPr lang="pt-PT" sz="1200" b="0" i="0" u="none" strike="noStrike" kern="1200" baseline="0" dirty="0" smtClean="0">
                <a:solidFill>
                  <a:schemeClr val="tx1"/>
                </a:solidFill>
                <a:latin typeface="Arial" charset="0"/>
                <a:ea typeface="+mn-ea"/>
                <a:cs typeface="+mn-cs"/>
              </a:rPr>
              <a:t>]</a:t>
            </a:r>
          </a:p>
          <a:p>
            <a:r>
              <a:rPr lang="pt-PT" sz="1200" b="1" i="0" u="none" strike="noStrike" kern="1200" baseline="0" dirty="0" err="1" smtClean="0">
                <a:solidFill>
                  <a:schemeClr val="tx1"/>
                </a:solidFill>
                <a:latin typeface="Arial" charset="0"/>
                <a:ea typeface="+mn-ea"/>
                <a:cs typeface="+mn-cs"/>
              </a:rPr>
              <a:t>request</a:t>
            </a:r>
            <a:r>
              <a:rPr lang="pt-PT" sz="1200" b="1" i="0" u="none" strike="noStrike" kern="1200" baseline="0" dirty="0" smtClean="0">
                <a:solidFill>
                  <a:schemeClr val="tx1"/>
                </a:solidFill>
                <a:latin typeface="Arial" charset="0"/>
                <a:ea typeface="+mn-ea"/>
                <a:cs typeface="+mn-cs"/>
              </a:rPr>
              <a:t>-data-</a:t>
            </a:r>
            <a:r>
              <a:rPr lang="pt-PT" sz="1200" b="1" i="0" u="none" strike="noStrike" kern="1200" baseline="0" dirty="0" err="1" smtClean="0">
                <a:solidFill>
                  <a:schemeClr val="tx1"/>
                </a:solidFill>
                <a:latin typeface="Arial" charset="0"/>
                <a:ea typeface="+mn-ea"/>
                <a:cs typeface="+mn-cs"/>
              </a:rPr>
              <a:t>size</a:t>
            </a:r>
            <a:r>
              <a:rPr lang="pt-PT" sz="1200" b="1" i="0" u="none" strike="noStrike" kern="1200" baseline="0" dirty="0" smtClean="0">
                <a:solidFill>
                  <a:schemeClr val="tx1"/>
                </a:solidFill>
                <a:latin typeface="Arial" charset="0"/>
                <a:ea typeface="+mn-ea"/>
                <a:cs typeface="+mn-cs"/>
              </a:rPr>
              <a:t> 160 (</a:t>
            </a:r>
            <a:r>
              <a:rPr lang="pt-PT" sz="1200" b="1" i="0" u="none" strike="noStrike" kern="1200" baseline="0" dirty="0" err="1" smtClean="0">
                <a:solidFill>
                  <a:schemeClr val="tx1"/>
                </a:solidFill>
                <a:latin typeface="Arial" charset="0"/>
                <a:ea typeface="+mn-ea"/>
                <a:cs typeface="+mn-cs"/>
              </a:rPr>
              <a:t>syze</a:t>
            </a:r>
            <a:r>
              <a:rPr lang="pt-PT" sz="1200" b="1" i="0" u="none" strike="noStrike" kern="1200" baseline="0" dirty="0" smtClean="0">
                <a:solidFill>
                  <a:schemeClr val="tx1"/>
                </a:solidFill>
                <a:latin typeface="Arial" charset="0"/>
                <a:ea typeface="+mn-ea"/>
                <a:cs typeface="+mn-cs"/>
              </a:rPr>
              <a:t> in bytes - </a:t>
            </a:r>
            <a:r>
              <a:rPr lang="pt-PT" sz="1200" b="1" i="0" u="none" strike="noStrike" kern="1200" baseline="0" dirty="0" err="1" smtClean="0">
                <a:solidFill>
                  <a:schemeClr val="tx1"/>
                </a:solidFill>
                <a:latin typeface="Arial" charset="0"/>
                <a:ea typeface="+mn-ea"/>
                <a:cs typeface="+mn-cs"/>
              </a:rPr>
              <a:t>payload</a:t>
            </a:r>
            <a:r>
              <a:rPr lang="pt-PT" sz="1200" b="1" i="0" u="none" strike="noStrike" kern="1200" baseline="0" dirty="0" smtClean="0">
                <a:solidFill>
                  <a:schemeClr val="tx1"/>
                </a:solidFill>
                <a:latin typeface="Arial" charset="0"/>
                <a:ea typeface="+mn-ea"/>
                <a:cs typeface="+mn-cs"/>
              </a:rPr>
              <a: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61</a:t>
            </a:fld>
            <a:endParaRPr lang="en-US" dirty="0"/>
          </a:p>
        </p:txBody>
      </p:sp>
    </p:spTree>
    <p:extLst>
      <p:ext uri="{BB962C8B-B14F-4D97-AF65-F5344CB8AC3E}">
        <p14:creationId xmlns:p14="http://schemas.microsoft.com/office/powerpoint/2010/main" val="1279969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63</a:t>
            </a:fld>
            <a:endParaRPr lang="en-US" dirty="0"/>
          </a:p>
        </p:txBody>
      </p:sp>
    </p:spTree>
    <p:extLst>
      <p:ext uri="{BB962C8B-B14F-4D97-AF65-F5344CB8AC3E}">
        <p14:creationId xmlns:p14="http://schemas.microsoft.com/office/powerpoint/2010/main" val="4089736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8A860EF-3C9C-408F-AA5B-BAB3242BE1D0}" type="slidenum">
              <a:rPr lang="en-US" smtClean="0"/>
              <a:pPr>
                <a:defRPr/>
              </a:pPr>
              <a:t>64</a:t>
            </a:fld>
            <a:endParaRPr lang="en-US" dirty="0"/>
          </a:p>
        </p:txBody>
      </p:sp>
    </p:spTree>
    <p:extLst>
      <p:ext uri="{BB962C8B-B14F-4D97-AF65-F5344CB8AC3E}">
        <p14:creationId xmlns:p14="http://schemas.microsoft.com/office/powerpoint/2010/main" val="203031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Because of the industry standard requirements around network designs, many campus networks are now leveraging LLDP over CDP. </a:t>
            </a:r>
          </a:p>
          <a:p>
            <a:r>
              <a:rPr lang="en-US" sz="1200" b="0" i="0" u="none" strike="noStrike" kern="1200" baseline="0" dirty="0" smtClean="0">
                <a:solidFill>
                  <a:schemeClr val="tx1"/>
                </a:solidFill>
                <a:latin typeface="Arial" charset="0"/>
                <a:ea typeface="+mn-ea"/>
                <a:cs typeface="+mn-cs"/>
              </a:rPr>
              <a:t>By definition, LLDP is a neighbor discovery protocol that is used for network devices to advertise information about themselves to other devices on the network. </a:t>
            </a:r>
          </a:p>
          <a:p>
            <a:r>
              <a:rPr lang="en-US" sz="1200" b="0" i="0" u="none" strike="noStrike" kern="1200" baseline="0" dirty="0" smtClean="0">
                <a:solidFill>
                  <a:schemeClr val="tx1"/>
                </a:solidFill>
                <a:latin typeface="Arial" charset="0"/>
                <a:ea typeface="+mn-ea"/>
                <a:cs typeface="+mn-cs"/>
              </a:rPr>
              <a:t>This protocol runs over the </a:t>
            </a:r>
            <a:r>
              <a:rPr lang="en-US" sz="1200" b="1" i="0" u="none" strike="noStrike" kern="1200" baseline="0" dirty="0" smtClean="0">
                <a:solidFill>
                  <a:schemeClr val="tx1"/>
                </a:solidFill>
                <a:latin typeface="Arial" charset="0"/>
                <a:ea typeface="+mn-ea"/>
                <a:cs typeface="+mn-cs"/>
              </a:rPr>
              <a:t>data link layer</a:t>
            </a:r>
            <a:r>
              <a:rPr lang="en-US" sz="1200" b="0" i="0" u="none" strike="noStrike" kern="1200" baseline="0" dirty="0" smtClean="0">
                <a:solidFill>
                  <a:schemeClr val="tx1"/>
                </a:solidFill>
                <a:latin typeface="Arial" charset="0"/>
                <a:ea typeface="+mn-ea"/>
                <a:cs typeface="+mn-cs"/>
              </a:rPr>
              <a:t>, which allows two systems running different network layer protocols to learn about each other. </a:t>
            </a:r>
          </a:p>
          <a:p>
            <a:r>
              <a:rPr lang="en-US" sz="1200" b="0" i="0" u="none" strike="noStrike" kern="1200" baseline="0" dirty="0" smtClean="0">
                <a:solidFill>
                  <a:schemeClr val="tx1"/>
                </a:solidFill>
                <a:latin typeface="Arial" charset="0"/>
                <a:ea typeface="+mn-ea"/>
                <a:cs typeface="+mn-cs"/>
              </a:rPr>
              <a:t>LLDP is locally significant, and the switch does not forward LLDP information; the switch only processes the information.</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a:t>
            </a:fld>
            <a:endParaRPr lang="en-US" dirty="0"/>
          </a:p>
        </p:txBody>
      </p:sp>
    </p:spTree>
    <p:extLst>
      <p:ext uri="{BB962C8B-B14F-4D97-AF65-F5344CB8AC3E}">
        <p14:creationId xmlns:p14="http://schemas.microsoft.com/office/powerpoint/2010/main" val="2293982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Because LLDP is enabled by default on select platforms and software versions, the </a:t>
            </a:r>
            <a:r>
              <a:rPr lang="en-US" sz="1200" b="1" i="0" u="none" strike="noStrike" kern="1200" baseline="0" dirty="0" err="1" smtClean="0">
                <a:solidFill>
                  <a:schemeClr val="tx1"/>
                </a:solidFill>
                <a:latin typeface="Arial" charset="0"/>
                <a:ea typeface="+mn-ea"/>
                <a:cs typeface="+mn-cs"/>
              </a:rPr>
              <a:t>lldp</a:t>
            </a:r>
            <a:r>
              <a:rPr lang="en-US" sz="1200" b="1" i="0" u="none" strike="noStrike" kern="1200" baseline="0" dirty="0" smtClean="0">
                <a:solidFill>
                  <a:schemeClr val="tx1"/>
                </a:solidFill>
                <a:latin typeface="Arial" charset="0"/>
                <a:ea typeface="+mn-ea"/>
                <a:cs typeface="+mn-cs"/>
              </a:rPr>
              <a:t> receive </a:t>
            </a:r>
            <a:r>
              <a:rPr lang="en-US" sz="1200" b="0" i="0" u="none" strike="noStrike" kern="1200" baseline="0" dirty="0" smtClean="0">
                <a:solidFill>
                  <a:schemeClr val="tx1"/>
                </a:solidFill>
                <a:latin typeface="Arial" charset="0"/>
                <a:ea typeface="+mn-ea"/>
                <a:cs typeface="+mn-cs"/>
              </a:rPr>
              <a:t>and </a:t>
            </a:r>
            <a:r>
              <a:rPr lang="en-US" sz="1200" b="1" i="0" u="none" strike="noStrike" kern="1200" baseline="0" dirty="0" err="1" smtClean="0">
                <a:solidFill>
                  <a:schemeClr val="tx1"/>
                </a:solidFill>
                <a:latin typeface="Arial" charset="0"/>
                <a:ea typeface="+mn-ea"/>
                <a:cs typeface="+mn-cs"/>
              </a:rPr>
              <a:t>lldp</a:t>
            </a:r>
            <a:r>
              <a:rPr lang="en-US" sz="1200" b="1" i="0" u="none" strike="noStrike" kern="1200" baseline="0" dirty="0" smtClean="0">
                <a:solidFill>
                  <a:schemeClr val="tx1"/>
                </a:solidFill>
                <a:latin typeface="Arial" charset="0"/>
                <a:ea typeface="+mn-ea"/>
                <a:cs typeface="+mn-cs"/>
              </a:rPr>
              <a:t> transmit </a:t>
            </a:r>
            <a:r>
              <a:rPr lang="en-US" sz="1200" b="0" i="0" u="none" strike="noStrike" kern="1200" baseline="0" dirty="0" smtClean="0">
                <a:solidFill>
                  <a:schemeClr val="tx1"/>
                </a:solidFill>
                <a:latin typeface="Arial" charset="0"/>
                <a:ea typeface="+mn-ea"/>
                <a:cs typeface="+mn-cs"/>
              </a:rPr>
              <a:t>commands will not appear in the configuration by </a:t>
            </a:r>
            <a:r>
              <a:rPr lang="pt-PT" sz="1200" b="0" i="0" u="none" strike="noStrike" kern="1200" baseline="0" dirty="0" err="1" smtClean="0">
                <a:solidFill>
                  <a:schemeClr val="tx1"/>
                </a:solidFill>
                <a:latin typeface="Arial" charset="0"/>
                <a:ea typeface="+mn-ea"/>
                <a:cs typeface="+mn-cs"/>
              </a:rPr>
              <a:t>default</a:t>
            </a:r>
            <a:r>
              <a:rPr lang="pt-PT" sz="1200" b="0" i="0" u="none" strike="noStrike" kern="1200" baseline="0" dirty="0" smtClean="0">
                <a:solidFill>
                  <a:schemeClr val="tx1"/>
                </a:solidFill>
                <a:latin typeface="Arial" charset="0"/>
                <a:ea typeface="+mn-ea"/>
                <a:cs typeface="+mn-cs"/>
              </a:rPr>
              <a: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a:t>
            </a:fld>
            <a:endParaRPr lang="en-US" dirty="0"/>
          </a:p>
        </p:txBody>
      </p:sp>
    </p:spTree>
    <p:extLst>
      <p:ext uri="{BB962C8B-B14F-4D97-AF65-F5344CB8AC3E}">
        <p14:creationId xmlns:p14="http://schemas.microsoft.com/office/powerpoint/2010/main" val="1923917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14</a:t>
            </a:fld>
            <a:endParaRPr lang="en-US" dirty="0"/>
          </a:p>
        </p:txBody>
      </p:sp>
    </p:spTree>
    <p:extLst>
      <p:ext uri="{BB962C8B-B14F-4D97-AF65-F5344CB8AC3E}">
        <p14:creationId xmlns:p14="http://schemas.microsoft.com/office/powerpoint/2010/main" val="3661867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A unidirectional link occurs when traffic is transmitted between neighbors in one direction only. </a:t>
            </a:r>
          </a:p>
          <a:p>
            <a:r>
              <a:rPr lang="en-US" sz="1200" b="0" i="0" u="none" strike="noStrike" kern="1200" baseline="0" dirty="0" smtClean="0">
                <a:solidFill>
                  <a:schemeClr val="tx1"/>
                </a:solidFill>
                <a:latin typeface="Arial" charset="0"/>
                <a:ea typeface="+mn-ea"/>
                <a:cs typeface="+mn-cs"/>
              </a:rPr>
              <a:t>Most Layer 1 mechanisms built in to the Ethernet specification detect this connection and either prevent the link from ever establishing or bring the link up. </a:t>
            </a:r>
          </a:p>
          <a:p>
            <a:r>
              <a:rPr lang="en-US" sz="1200" b="0" i="0" u="none" strike="noStrike" kern="1200" baseline="0" dirty="0" smtClean="0">
                <a:solidFill>
                  <a:schemeClr val="tx1"/>
                </a:solidFill>
                <a:latin typeface="Arial" charset="0"/>
                <a:ea typeface="+mn-ea"/>
                <a:cs typeface="+mn-cs"/>
              </a:rPr>
              <a:t>However, in some situations, Layer 1 may be operating correctly from a link level but at Layer 2 traffic is unidirectional.</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15</a:t>
            </a:fld>
            <a:endParaRPr lang="en-US" dirty="0"/>
          </a:p>
        </p:txBody>
      </p:sp>
    </p:spTree>
    <p:extLst>
      <p:ext uri="{BB962C8B-B14F-4D97-AF65-F5344CB8AC3E}">
        <p14:creationId xmlns:p14="http://schemas.microsoft.com/office/powerpoint/2010/main" val="1693152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conditions where a Layer 1 link is up but Layer 2 is adversely operating are mostly anomalous conditions. </a:t>
            </a:r>
          </a:p>
          <a:p>
            <a:r>
              <a:rPr lang="en-US" sz="1200" b="0" i="0" u="none" strike="noStrike" kern="1200" baseline="0" dirty="0" smtClean="0">
                <a:solidFill>
                  <a:schemeClr val="tx1"/>
                </a:solidFill>
                <a:latin typeface="Arial" charset="0"/>
                <a:ea typeface="+mn-ea"/>
                <a:cs typeface="+mn-cs"/>
              </a:rPr>
              <a:t>For example, although the Cisco switch is designed with the utmost resiliency, it is possible that a transient hardware failure may lead to the described condition. This transient hardware condition may be fixed with a simple reboot, similar to a malfunctioning laptop needing a reboot.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16</a:t>
            </a:fld>
            <a:endParaRPr lang="en-US" dirty="0"/>
          </a:p>
        </p:txBody>
      </p:sp>
    </p:spTree>
    <p:extLst>
      <p:ext uri="{BB962C8B-B14F-4D97-AF65-F5344CB8AC3E}">
        <p14:creationId xmlns:p14="http://schemas.microsoft.com/office/powerpoint/2010/main" val="2973774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Obviously, the recommended best practice is aggressive mode because normal mode takes no action to prevent a network disaster other than just notification. </a:t>
            </a:r>
            <a:endParaRPr lang="pt-PT" dirty="0" smtClean="0"/>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18</a:t>
            </a:fld>
            <a:endParaRPr lang="en-US" dirty="0"/>
          </a:p>
        </p:txBody>
      </p:sp>
    </p:spTree>
    <p:extLst>
      <p:ext uri="{BB962C8B-B14F-4D97-AF65-F5344CB8AC3E}">
        <p14:creationId xmlns:p14="http://schemas.microsoft.com/office/powerpoint/2010/main" val="30657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Cisco Catalyst switches support configuration of UDLD on a per-port basis. However, there is an option to enable UDLD on fiber-optic ports globally.</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19</a:t>
            </a:fld>
            <a:endParaRPr lang="en-US" dirty="0"/>
          </a:p>
        </p:txBody>
      </p:sp>
    </p:spTree>
    <p:extLst>
      <p:ext uri="{BB962C8B-B14F-4D97-AF65-F5344CB8AC3E}">
        <p14:creationId xmlns:p14="http://schemas.microsoft.com/office/powerpoint/2010/main" val="1172957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C0C0C4"/>
                </a:solidFill>
              </a:rPr>
              <a:t>© </a:t>
            </a:r>
            <a:r>
              <a:rPr lang="en-US" sz="700" dirty="0" smtClean="0">
                <a:solidFill>
                  <a:srgbClr val="C0C0C4"/>
                </a:solidFill>
              </a:rPr>
              <a:t>2007 – 2016, </a:t>
            </a:r>
            <a:r>
              <a:rPr lang="en-US" sz="700" dirty="0">
                <a:solidFill>
                  <a:srgbClr val="C0C0C4"/>
                </a:solidFill>
              </a:rPr>
              <a:t>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C0C0C4"/>
                </a:solidFill>
              </a:rPr>
              <a:t>Cisco Public</a:t>
            </a:r>
          </a:p>
        </p:txBody>
      </p:sp>
      <p:sp>
        <p:nvSpPr>
          <p:cNvPr id="7" name="Rectangle 5"/>
          <p:cNvSpPr>
            <a:spLocks noChangeArrowheads="1"/>
          </p:cNvSpPr>
          <p:nvPr/>
        </p:nvSpPr>
        <p:spPr bwMode="auto">
          <a:xfrm>
            <a:off x="193675" y="6562725"/>
            <a:ext cx="1699671" cy="190646"/>
          </a:xfrm>
          <a:prstGeom prst="rect">
            <a:avLst/>
          </a:prstGeom>
          <a:noFill/>
          <a:ln w="9525">
            <a:noFill/>
            <a:miter lim="800000"/>
            <a:headEnd/>
            <a:tailEnd/>
          </a:ln>
          <a:effectLst/>
        </p:spPr>
        <p:txBody>
          <a:bodyPr wrap="square" lIns="82124" tIns="41061" rIns="82124" bIns="41061" anchor="b">
            <a:spAutoFit/>
          </a:bodyPr>
          <a:lstStyle/>
          <a:p>
            <a:pPr algn="l" defTabSz="814388">
              <a:lnSpc>
                <a:spcPct val="100000"/>
              </a:lnSpc>
              <a:defRPr/>
            </a:pPr>
            <a:r>
              <a:rPr lang="en-US" sz="700" dirty="0" smtClean="0">
                <a:solidFill>
                  <a:schemeClr val="tx1"/>
                </a:solidFill>
              </a:rPr>
              <a:t>SWITCH v7 Chapter </a:t>
            </a:r>
            <a:r>
              <a:rPr lang="en-US" sz="700" dirty="0">
                <a:solidFill>
                  <a:schemeClr val="tx1"/>
                </a:solidFill>
              </a:rPr>
              <a:t>8</a:t>
            </a: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F03A2297-76DB-42C1-A7DF-76792C553C4F}" type="slidenum">
              <a:rPr lang="en-US" sz="1000">
                <a:solidFill>
                  <a:schemeClr val="tx1"/>
                </a:solidFill>
              </a:rPr>
              <a:pPr algn="r" defTabSz="814388">
                <a:lnSpc>
                  <a:spcPct val="100000"/>
                </a:lnSpc>
                <a:defRPr/>
              </a:pPr>
              <a:t>‹#›</a:t>
            </a:fld>
            <a:endParaRPr lang="en-US" sz="1000">
              <a:solidFill>
                <a:schemeClr val="tx1"/>
              </a:solidFill>
            </a:endParaRPr>
          </a:p>
        </p:txBody>
      </p:sp>
      <p:sp>
        <p:nvSpPr>
          <p:cNvPr id="1290247" name="Rectangle 7"/>
          <p:cNvSpPr>
            <a:spLocks noGrp="1" noChangeArrowheads="1"/>
          </p:cNvSpPr>
          <p:nvPr>
            <p:ph type="ctrTitle"/>
          </p:nvPr>
        </p:nvSpPr>
        <p:spPr bwMode="white">
          <a:xfrm>
            <a:off x="311150" y="2581836"/>
            <a:ext cx="4174789" cy="1021976"/>
          </a:xfrm>
          <a:prstGeom prst="rect">
            <a:avLst/>
          </a:prstGeom>
          <a:ln/>
        </p:spPr>
        <p:txBody>
          <a:bodyPr anchor="ctr">
            <a:normAutofit/>
          </a:bodyPr>
          <a:lstStyle>
            <a:lvl1pPr>
              <a:defRPr sz="3000" b="0">
                <a:solidFill>
                  <a:srgbClr val="FFFFFF"/>
                </a:solidFill>
              </a:defRPr>
            </a:lvl1pPr>
          </a:lstStyle>
          <a:p>
            <a:r>
              <a:rPr lang="en-US" smtClean="0"/>
              <a:t>Click to edit Master title style</a:t>
            </a:r>
            <a:endParaRPr lang="en-US"/>
          </a:p>
        </p:txBody>
      </p:sp>
      <p:sp>
        <p:nvSpPr>
          <p:cNvPr id="1290248" name="Rectangle 8"/>
          <p:cNvSpPr>
            <a:spLocks noGrp="1" noChangeArrowheads="1"/>
          </p:cNvSpPr>
          <p:nvPr>
            <p:ph type="subTitle" idx="1"/>
          </p:nvPr>
        </p:nvSpPr>
        <p:spPr>
          <a:xfrm>
            <a:off x="311149" y="4672013"/>
            <a:ext cx="8510122"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pic>
        <p:nvPicPr>
          <p:cNvPr id="12"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Command Example</a:t>
            </a:r>
            <a:endParaRPr lang="en-US"/>
          </a:p>
        </p:txBody>
      </p:sp>
      <p:sp>
        <p:nvSpPr>
          <p:cNvPr id="7" name="Content Placeholder 2"/>
          <p:cNvSpPr>
            <a:spLocks noGrp="1"/>
          </p:cNvSpPr>
          <p:nvPr>
            <p:ph idx="1"/>
          </p:nvPr>
        </p:nvSpPr>
        <p:spPr>
          <a:xfrm>
            <a:off x="279400" y="119335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73139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9128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
        <p:nvSpPr>
          <p:cNvPr id="6" name="Content Placeholder 2"/>
          <p:cNvSpPr>
            <a:spLocks noGrp="1"/>
          </p:cNvSpPr>
          <p:nvPr>
            <p:ph idx="12"/>
          </p:nvPr>
        </p:nvSpPr>
        <p:spPr>
          <a:xfrm>
            <a:off x="279400" y="2852057"/>
            <a:ext cx="8316913" cy="3320143"/>
          </a:xfrm>
        </p:spPr>
        <p:txBody>
          <a:body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a:t>
            </a:r>
            <a:endParaRPr lang="en-US"/>
          </a:p>
        </p:txBody>
      </p:sp>
      <p:sp>
        <p:nvSpPr>
          <p:cNvPr id="4" name="Content Placeholder 2"/>
          <p:cNvSpPr>
            <a:spLocks noGrp="1"/>
          </p:cNvSpPr>
          <p:nvPr>
            <p:ph idx="10"/>
          </p:nvPr>
        </p:nvSpPr>
        <p:spPr>
          <a:xfrm>
            <a:off x="279400" y="1206653"/>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797451"/>
            <a:ext cx="8520354" cy="266968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Rows Graphic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Top</a:t>
            </a:r>
            <a:endParaRPr lang="en-US"/>
          </a:p>
        </p:txBody>
      </p:sp>
      <p:sp>
        <p:nvSpPr>
          <p:cNvPr id="5" name="Content Placeholder 2"/>
          <p:cNvSpPr>
            <a:spLocks noGrp="1"/>
          </p:cNvSpPr>
          <p:nvPr>
            <p:ph idx="11"/>
          </p:nvPr>
        </p:nvSpPr>
        <p:spPr>
          <a:xfrm>
            <a:off x="279400" y="3897849"/>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2"/>
          </p:nvPr>
        </p:nvSpPr>
        <p:spPr>
          <a:xfrm>
            <a:off x="279400" y="1076325"/>
            <a:ext cx="8531225" cy="273208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Rows Graphic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Bottom</a:t>
            </a:r>
            <a:endParaRPr lang="en-US"/>
          </a:p>
        </p:txBody>
      </p:sp>
      <p:sp>
        <p:nvSpPr>
          <p:cNvPr id="4" name="Content Placeholder 2"/>
          <p:cNvSpPr>
            <a:spLocks noGrp="1"/>
          </p:cNvSpPr>
          <p:nvPr>
            <p:ph idx="10"/>
          </p:nvPr>
        </p:nvSpPr>
        <p:spPr>
          <a:xfrm>
            <a:off x="279400" y="1174380"/>
            <a:ext cx="8520354" cy="21604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p:nvPr>
        </p:nvSpPr>
        <p:spPr>
          <a:xfrm>
            <a:off x="279400" y="3443288"/>
            <a:ext cx="8520113" cy="3097212"/>
          </a:xfrm>
        </p:spPr>
        <p:txBody>
          <a:bodyPr>
            <a:normAutofit/>
          </a:bodyPr>
          <a:lstStyle>
            <a:lvl1pPr>
              <a:buNone/>
              <a:defRPr/>
            </a:lvl1pPr>
            <a:lvl2pPr>
              <a:buNone/>
              <a:defRPr/>
            </a:lvl2pPr>
            <a:lvl3pPr>
              <a:buNone/>
              <a:defRPr/>
            </a:lvl3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Config Example 2 Rows</a:t>
            </a:r>
            <a:endParaRPr lang="en-US"/>
          </a:p>
        </p:txBody>
      </p:sp>
      <p:sp>
        <p:nvSpPr>
          <p:cNvPr id="4" name="Content Placeholder 2"/>
          <p:cNvSpPr>
            <a:spLocks noGrp="1"/>
          </p:cNvSpPr>
          <p:nvPr>
            <p:ph idx="10"/>
          </p:nvPr>
        </p:nvSpPr>
        <p:spPr>
          <a:xfrm>
            <a:off x="279400" y="1174379"/>
            <a:ext cx="8520354" cy="2496283"/>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hasCustomPrompt="1"/>
          </p:nvPr>
        </p:nvSpPr>
        <p:spPr>
          <a:xfrm>
            <a:off x="279400" y="3762102"/>
            <a:ext cx="8520113" cy="2778397"/>
          </a:xfrm>
          <a:ln>
            <a:solidFill>
              <a:schemeClr val="tx1"/>
            </a:solidFill>
          </a:ln>
        </p:spPr>
        <p:txBody>
          <a:bodyPr>
            <a:normAutofit/>
          </a:bodyPr>
          <a:lstStyle>
            <a:lvl1pPr marL="0" indent="0">
              <a:lnSpc>
                <a:spcPct val="100000"/>
              </a:lnSpc>
              <a:spcBef>
                <a:spcPts val="0"/>
              </a:spcBef>
              <a:spcAft>
                <a:spcPts val="0"/>
              </a:spcAft>
              <a:buNone/>
              <a:defRPr sz="1600">
                <a:latin typeface="Courier New" pitchFamily="49" charset="0"/>
                <a:cs typeface="Courier New" pitchFamily="49" charset="0"/>
              </a:defRPr>
            </a:lvl1pPr>
            <a:lvl2pPr>
              <a:buNone/>
              <a:defRPr/>
            </a:lvl2pPr>
            <a:lvl3pPr>
              <a:buNone/>
              <a:defRPr/>
            </a:lvl3pPr>
          </a:lstStyle>
          <a:p>
            <a:pPr lvl="0"/>
            <a:r>
              <a:rPr lang="en-US" smtClean="0"/>
              <a:t>Config example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fig Example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Config Example 2 column</a:t>
            </a:r>
            <a:endParaRPr lang="en-US"/>
          </a:p>
        </p:txBody>
      </p:sp>
      <p:sp>
        <p:nvSpPr>
          <p:cNvPr id="8" name="Content Placeholder 3"/>
          <p:cNvSpPr>
            <a:spLocks noGrp="1"/>
          </p:cNvSpPr>
          <p:nvPr>
            <p:ph sz="half" idx="10"/>
          </p:nvPr>
        </p:nvSpPr>
        <p:spPr>
          <a:xfrm>
            <a:off x="279399"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1178698"/>
          </a:xfrm>
          <a:ln w="19050">
            <a:solidFill>
              <a:schemeClr val="tx1"/>
            </a:solidFill>
          </a:ln>
        </p:spPr>
        <p:txBody>
          <a:bodyPr>
            <a:noAutofit/>
          </a:bodyPr>
          <a:lstStyle>
            <a:lvl1pPr marL="0" indent="0" algn="l" defTabSz="814388">
              <a:lnSpc>
                <a:spcPct val="100000"/>
              </a:lnSpc>
              <a:spcBef>
                <a:spcPts val="0"/>
              </a:spcBef>
              <a:spcAft>
                <a:spcPts val="0"/>
              </a:spcAft>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utp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a:t>
            </a:r>
            <a:endParaRPr lang="en-US"/>
          </a:p>
        </p:txBody>
      </p:sp>
      <p:sp>
        <p:nvSpPr>
          <p:cNvPr id="5" name="Text Placeholder 4"/>
          <p:cNvSpPr>
            <a:spLocks noGrp="1"/>
          </p:cNvSpPr>
          <p:nvPr>
            <p:ph type="body" sz="quarter" idx="10" hasCustomPrompt="1"/>
          </p:nvPr>
        </p:nvSpPr>
        <p:spPr>
          <a:xfrm>
            <a:off x="279399" y="1183340"/>
            <a:ext cx="8531114" cy="5217459"/>
          </a:xfrm>
          <a:ln w="19050">
            <a:solidFill>
              <a:schemeClr val="tx1"/>
            </a:solidFill>
          </a:ln>
        </p:spPr>
        <p:txBody>
          <a:bodyPr/>
          <a:lstStyle>
            <a:lvl1pPr marL="0" indent="0">
              <a:lnSpc>
                <a:spcPct val="100000"/>
              </a:lnSpc>
              <a:spcBef>
                <a:spcPts val="0"/>
              </a:spcBef>
              <a:spcAft>
                <a:spcPts val="0"/>
              </a:spcAft>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utpu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 with Explanation</a:t>
            </a:r>
            <a:endParaRPr lang="en-US"/>
          </a:p>
        </p:txBody>
      </p:sp>
      <p:sp>
        <p:nvSpPr>
          <p:cNvPr id="5" name="Text Placeholder 4"/>
          <p:cNvSpPr>
            <a:spLocks noGrp="1"/>
          </p:cNvSpPr>
          <p:nvPr>
            <p:ph type="body" sz="quarter" idx="10" hasCustomPrompt="1"/>
          </p:nvPr>
        </p:nvSpPr>
        <p:spPr>
          <a:xfrm>
            <a:off x="279399" y="2000922"/>
            <a:ext cx="8531114" cy="4399878"/>
          </a:xfrm>
          <a:ln w="19050">
            <a:solidFill>
              <a:schemeClr val="tx1"/>
            </a:solidFill>
          </a:ln>
        </p:spPr>
        <p:txBody>
          <a:bodyPr/>
          <a:lstStyle>
            <a:lvl1pPr marL="0" indent="0">
              <a:lnSpc>
                <a:spcPct val="100000"/>
              </a:lnSpc>
              <a:spcBef>
                <a:spcPts val="0"/>
              </a:spcBef>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
        <p:nvSpPr>
          <p:cNvPr id="6" name="Content Placeholder 5"/>
          <p:cNvSpPr>
            <a:spLocks noGrp="1"/>
          </p:cNvSpPr>
          <p:nvPr>
            <p:ph sz="quarter" idx="11" hasCustomPrompt="1"/>
          </p:nvPr>
        </p:nvSpPr>
        <p:spPr>
          <a:xfrm>
            <a:off x="279400" y="1215615"/>
            <a:ext cx="8520113" cy="687798"/>
          </a:xfrm>
        </p:spPr>
        <p:txBody>
          <a:bodyPr>
            <a:normAutofit/>
          </a:bodyPr>
          <a:lstStyle>
            <a:lvl1pPr marL="11113" indent="-11113">
              <a:buNone/>
              <a:defRPr sz="2000" b="0"/>
            </a:lvl1pPr>
          </a:lstStyle>
          <a:p>
            <a:pPr lvl="0"/>
            <a:r>
              <a:rPr lang="en-US" smtClean="0"/>
              <a:t>Brief explanation of the command.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2 column horizontal">
    <p:spTree>
      <p:nvGrpSpPr>
        <p:cNvPr id="1" name=""/>
        <p:cNvGrpSpPr/>
        <p:nvPr/>
      </p:nvGrpSpPr>
      <p:grpSpPr>
        <a:xfrm>
          <a:off x="0" y="0"/>
          <a:ext cx="0" cy="0"/>
          <a:chOff x="0" y="0"/>
          <a:chExt cx="0" cy="0"/>
        </a:xfrm>
      </p:grpSpPr>
      <p:sp>
        <p:nvSpPr>
          <p:cNvPr id="2" name="Title 1"/>
          <p:cNvSpPr>
            <a:spLocks noGrp="1"/>
          </p:cNvSpPr>
          <p:nvPr>
            <p:ph type="title"/>
          </p:nvPr>
        </p:nvSpPr>
        <p:spPr>
          <a:xfrm>
            <a:off x="279400" y="365379"/>
            <a:ext cx="8521700" cy="620712"/>
          </a:xfrm>
          <a:prstGeom prst="rect">
            <a:avLst/>
          </a:prstGeom>
        </p:spPr>
        <p:txBody>
          <a:bodyPr/>
          <a:lstStyle/>
          <a:p>
            <a:r>
              <a:rPr lang="en-US" smtClean="0"/>
              <a:t>Click to edit Master title style</a:t>
            </a:r>
            <a:endParaRPr lang="en-US"/>
          </a:p>
        </p:txBody>
      </p:sp>
      <p:sp>
        <p:nvSpPr>
          <p:cNvPr id="4" name="Content Placeholder 2"/>
          <p:cNvSpPr>
            <a:spLocks noGrp="1"/>
          </p:cNvSpPr>
          <p:nvPr>
            <p:ph idx="10"/>
          </p:nvPr>
        </p:nvSpPr>
        <p:spPr>
          <a:xfrm>
            <a:off x="279400" y="1152863"/>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897849"/>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797" y="695512"/>
            <a:ext cx="7772400" cy="1362075"/>
          </a:xfrm>
          <a:prstGeom prst="rect">
            <a:avLst/>
          </a:prstGeom>
        </p:spPr>
        <p:txBody>
          <a:bodyPr anchor="t"/>
          <a:lstStyle>
            <a:lvl1pPr algn="l">
              <a:defRPr sz="4000" b="1" cap="all"/>
            </a:lvl1p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mmand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7" name="Content Placeholder 2"/>
          <p:cNvSpPr>
            <a:spLocks noGrp="1"/>
          </p:cNvSpPr>
          <p:nvPr>
            <p:ph idx="1"/>
          </p:nvPr>
        </p:nvSpPr>
        <p:spPr>
          <a:xfrm>
            <a:off x="279400" y="113956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67760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3749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79401"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fig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8" name="Content Placeholder 3"/>
          <p:cNvSpPr>
            <a:spLocks noGrp="1"/>
          </p:cNvSpPr>
          <p:nvPr>
            <p:ph sz="half" idx="10"/>
          </p:nvPr>
        </p:nvSpPr>
        <p:spPr>
          <a:xfrm>
            <a:off x="279399"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995821"/>
          </a:xfrm>
        </p:spPr>
        <p:txBody>
          <a:bodyPr/>
          <a:lstStyle>
            <a:lvl1pPr marL="0" indent="0" algn="l" defTabSz="814388">
              <a:lnSpc>
                <a:spcPts val="1800"/>
              </a:lnSpc>
              <a:spcBef>
                <a:spcPts val="0"/>
              </a:spcBef>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utpu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hasCustomPrompt="1"/>
          </p:nvPr>
        </p:nvSpPr>
        <p:spPr>
          <a:xfrm>
            <a:off x="279401" y="1122948"/>
            <a:ext cx="8520354" cy="5191792"/>
          </a:xfrm>
          <a:ln w="25400">
            <a:solidFill>
              <a:schemeClr val="tx1"/>
            </a:solidFill>
          </a:ln>
        </p:spPr>
        <p:txBody>
          <a:bodyPr/>
          <a:lstStyle>
            <a:lvl1pPr marL="0" indent="0" algn="l">
              <a:lnSpc>
                <a:spcPct val="100000"/>
              </a:lnSpc>
              <a:spcBef>
                <a:spcPts val="0"/>
              </a:spcBef>
              <a:buNone/>
              <a:defRPr sz="1200">
                <a:latin typeface="Courier New" pitchFamily="49" charset="0"/>
                <a:cs typeface="Courier New" pitchFamily="49" charset="0"/>
              </a:defRPr>
            </a:lvl1pPr>
            <a:lvl2pPr marL="461963" indent="-236538">
              <a:buFont typeface="Arial" pitchFamily="34" charset="0"/>
              <a:buNone/>
              <a:defRPr sz="2000">
                <a:latin typeface="Courier New" pitchFamily="49" charset="0"/>
                <a:cs typeface="Courier New" pitchFamily="49" charset="0"/>
              </a:defRPr>
            </a:lvl2pPr>
            <a:lvl3pPr marL="688975" indent="-227013">
              <a:buFont typeface="Arial" pitchFamily="34" charset="0"/>
              <a:buNone/>
              <a:defRPr sz="1800">
                <a:latin typeface="Courier New" pitchFamily="49" charset="0"/>
                <a:cs typeface="Courier New" pitchFamily="49" charset="0"/>
              </a:defRPr>
            </a:lvl3pPr>
            <a:lvl4pPr marL="565150" indent="176213">
              <a:buFont typeface="Arial" pitchFamily="34" charset="0"/>
              <a:buChar char="•"/>
              <a:defRPr/>
            </a:lvl4pPr>
            <a:lvl5pPr marL="744538" indent="169863">
              <a:buFont typeface="Arial" pitchFamily="34" charset="0"/>
              <a:buChar char="•"/>
              <a:defRPr/>
            </a:lvl5pPr>
          </a:lstStyle>
          <a:p>
            <a:pPr algn="l">
              <a:lnSpc>
                <a:spcPct val="100000"/>
              </a:lnSpc>
              <a:defRPr/>
            </a:pPr>
            <a:r>
              <a:rPr lang="en-US" sz="1000" b="0" smtClean="0">
                <a:solidFill>
                  <a:srgbClr val="000000"/>
                </a:solidFill>
                <a:latin typeface="Courier New" pitchFamily="49" charset="0"/>
                <a:cs typeface="Times New Roman" pitchFamily="18" charset="0"/>
              </a:rPr>
              <a:t>RouterA# </a:t>
            </a:r>
            <a:r>
              <a:rPr lang="en-US" sz="1000" b="1" smtClean="0">
                <a:solidFill>
                  <a:schemeClr val="tx1"/>
                </a:solidFill>
                <a:latin typeface="Courier New" pitchFamily="49" charset="0"/>
                <a:cs typeface="Times New Roman" pitchFamily="18" charset="0"/>
              </a:rPr>
              <a:t>show command</a:t>
            </a:r>
          </a:p>
          <a:p>
            <a:pPr algn="l">
              <a:lnSpc>
                <a:spcPct val="100000"/>
              </a:lnSpc>
              <a:defRPr/>
            </a:pPr>
            <a:r>
              <a:rPr lang="en-US" sz="1000" b="1" smtClean="0">
                <a:solidFill>
                  <a:srgbClr val="000000"/>
                </a:solidFill>
                <a:latin typeface="Courier New" pitchFamily="49" charset="0"/>
                <a:cs typeface="Times New Roman" pitchFamily="18" charset="0"/>
              </a:rPr>
              <a:t>    </a:t>
            </a:r>
            <a:r>
              <a:rPr lang="en-US" sz="1000" b="1" smtClean="0">
                <a:solidFill>
                  <a:schemeClr val="accent2"/>
                </a:solidFill>
                <a:latin typeface="Courier New" pitchFamily="49" charset="0"/>
              </a:rPr>
              <a:t> </a:t>
            </a:r>
            <a:r>
              <a:rPr lang="en-US" sz="1000" b="1" smtClean="0">
                <a:solidFill>
                  <a:srgbClr val="000000"/>
                </a:solidFill>
                <a:latin typeface="Courier New" pitchFamily="49" charset="0"/>
                <a:cs typeface="Times New Roman" pitchFamily="18" charset="0"/>
              </a:rPr>
              <a:t>OSPF Router with ID (10.0.0.11) (Process ID 1)</a:t>
            </a:r>
          </a:p>
          <a:p>
            <a:pPr algn="l">
              <a:lnSpc>
                <a:spcPct val="100000"/>
              </a:lnSpc>
              <a:defRPr/>
            </a:pPr>
            <a:r>
              <a:rPr lang="en-US" sz="1000" b="1" smtClean="0">
                <a:solidFill>
                  <a:srgbClr val="000000"/>
                </a:solidFill>
                <a:latin typeface="Courier New" pitchFamily="49" charset="0"/>
                <a:cs typeface="Times New Roman" pitchFamily="18" charset="0"/>
              </a:rPr>
              <a:t>                Router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 Link count</a:t>
            </a:r>
          </a:p>
          <a:p>
            <a:pPr algn="l">
              <a:lnSpc>
                <a:spcPct val="100000"/>
              </a:lnSpc>
              <a:defRPr/>
            </a:pPr>
            <a:r>
              <a:rPr lang="en-US" sz="1000" b="1" smtClean="0">
                <a:solidFill>
                  <a:srgbClr val="000000"/>
                </a:solidFill>
                <a:latin typeface="Courier New" pitchFamily="49" charset="0"/>
                <a:cs typeface="Times New Roman" pitchFamily="18" charset="0"/>
              </a:rPr>
              <a:t>10.0.0.11       10.0.0.11       548         0x80000002 0x00401A 1</a:t>
            </a:r>
          </a:p>
          <a:p>
            <a:pPr algn="l">
              <a:lnSpc>
                <a:spcPct val="100000"/>
              </a:lnSpc>
              <a:defRPr/>
            </a:pPr>
            <a:r>
              <a:rPr lang="en-US" sz="1000" b="1" smtClean="0">
                <a:solidFill>
                  <a:srgbClr val="000000"/>
                </a:solidFill>
                <a:latin typeface="Courier New" pitchFamily="49" charset="0"/>
                <a:cs typeface="Times New Roman" pitchFamily="18" charset="0"/>
              </a:rPr>
              <a:t>10.0.0.12       10.0.0.12       549         0x80000004 0x003A1B 1</a:t>
            </a:r>
          </a:p>
          <a:p>
            <a:pPr algn="l">
              <a:lnSpc>
                <a:spcPct val="100000"/>
              </a:lnSpc>
              <a:defRPr/>
            </a:pPr>
            <a:r>
              <a:rPr lang="en-US" sz="1000" b="1" smtClean="0">
                <a:solidFill>
                  <a:srgbClr val="000000"/>
                </a:solidFill>
                <a:latin typeface="Courier New" pitchFamily="49" charset="0"/>
                <a:cs typeface="Times New Roman" pitchFamily="18" charset="0"/>
              </a:rPr>
              <a:t>100.100.100.100 100.100.100.100 548         0x800002D7 0x00EEA9 2</a:t>
            </a:r>
          </a:p>
          <a:p>
            <a:pPr algn="l">
              <a:lnSpc>
                <a:spcPct val="100000"/>
              </a:lnSpc>
              <a:defRPr/>
            </a:pPr>
            <a:r>
              <a:rPr lang="en-US" sz="1000" b="1" smtClean="0">
                <a:solidFill>
                  <a:srgbClr val="000000"/>
                </a:solidFill>
                <a:latin typeface="Courier New" pitchFamily="49" charset="0"/>
                <a:cs typeface="Times New Roman" pitchFamily="18" charset="0"/>
              </a:rPr>
              <a:t>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172.31.1.3      100.100.100.100 549         0x80000001 0x004EC9</a:t>
            </a:r>
          </a:p>
          <a:p>
            <a:pPr algn="l">
              <a:lnSpc>
                <a:spcPct val="100000"/>
              </a:lnSpc>
              <a:defRPr/>
            </a:pPr>
            <a:r>
              <a:rPr lang="en-US" sz="1000" b="1" smtClean="0">
                <a:solidFill>
                  <a:srgbClr val="000000"/>
                </a:solidFill>
                <a:latin typeface="Courier New" pitchFamily="49" charset="0"/>
                <a:cs typeface="Times New Roman" pitchFamily="18" charset="0"/>
              </a:rPr>
              <a:t>                Summary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10.1.0.0        10.0.0.11       654         0x80000001 0x00FB11</a:t>
            </a:r>
          </a:p>
          <a:p>
            <a:pPr algn="l">
              <a:lnSpc>
                <a:spcPct val="100000"/>
              </a:lnSpc>
              <a:defRPr/>
            </a:pPr>
            <a:r>
              <a:rPr lang="en-US" sz="1000" b="1" smtClean="0">
                <a:solidFill>
                  <a:srgbClr val="000000"/>
                </a:solidFill>
                <a:latin typeface="Courier New" pitchFamily="49" charset="0"/>
                <a:cs typeface="Times New Roman" pitchFamily="18" charset="0"/>
              </a:rPr>
              <a:t>10.1.0.0        10.0.0.12       601         0x80000001 0x00F516</a:t>
            </a:r>
          </a:p>
          <a:p>
            <a:pPr algn="l">
              <a:lnSpc>
                <a:spcPct val="100000"/>
              </a:lnSpc>
              <a:defRPr/>
            </a:pPr>
            <a:r>
              <a:rPr lang="en-US" sz="1000" b="1" smtClean="0">
                <a:solidFill>
                  <a:srgbClr val="000000"/>
                </a:solidFill>
                <a:latin typeface="Courier New" pitchFamily="49" charset="0"/>
                <a:cs typeface="Times New Roman" pitchFamily="18" charset="0"/>
              </a:rPr>
              <a:t>&lt;output omitted&gt;</a:t>
            </a:r>
            <a:endParaRPr lang="en-US" sz="1000" b="1">
              <a:solidFill>
                <a:srgbClr val="000000"/>
              </a:solidFill>
              <a:latin typeface="Courier New" pitchFamily="49"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1"/>
            <a:ext cx="8522208" cy="740664"/>
          </a:xfrm>
          <a:prstGeom prst="rect">
            <a:avLst/>
          </a:prstGeom>
        </p:spPr>
        <p:txBody>
          <a:bodyPr>
            <a:normAutofit/>
          </a:bodyPr>
          <a:lstStyle>
            <a:lvl1pPr>
              <a:defRPr/>
            </a:lvl1pPr>
          </a:lstStyle>
          <a:p>
            <a:r>
              <a:rPr lang="en-US" smtClean="0"/>
              <a:t>Title Only</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8"/>
            <a:ext cx="8521700" cy="742659"/>
          </a:xfrm>
          <a:prstGeom prst="rect">
            <a:avLst/>
          </a:prstGeom>
        </p:spPr>
        <p:txBody>
          <a:bodyPr>
            <a:normAutofit/>
          </a:bodyPr>
          <a:lstStyle>
            <a:lvl1pPr>
              <a:defRPr/>
            </a:lvl1pPr>
          </a:lstStyle>
          <a:p>
            <a:r>
              <a:rPr lang="en-US" smtClean="0"/>
              <a:t>Title and Content</a:t>
            </a:r>
            <a:endParaRPr lang="en-US"/>
          </a:p>
        </p:txBody>
      </p:sp>
      <p:sp>
        <p:nvSpPr>
          <p:cNvPr id="3" name="Content Placeholder 2"/>
          <p:cNvSpPr>
            <a:spLocks noGrp="1"/>
          </p:cNvSpPr>
          <p:nvPr>
            <p:ph idx="1"/>
          </p:nvPr>
        </p:nvSpPr>
        <p:spPr>
          <a:xfrm>
            <a:off x="279401" y="1183340"/>
            <a:ext cx="8520354" cy="5131399"/>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sub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0"/>
            <a:ext cx="8522208" cy="740664"/>
          </a:xfrm>
          <a:prstGeom prst="rect">
            <a:avLst/>
          </a:prstGeom>
        </p:spPr>
        <p:txBody>
          <a:bodyPr>
            <a:normAutofit/>
          </a:bodyPr>
          <a:lstStyle>
            <a:lvl1pPr>
              <a:defRPr/>
            </a:lvl1pPr>
          </a:lstStyle>
          <a:p>
            <a:r>
              <a:rPr lang="en-US" smtClean="0"/>
              <a:t>Title with Subtext</a:t>
            </a:r>
            <a:endParaRPr lang="en-US"/>
          </a:p>
        </p:txBody>
      </p:sp>
      <p:sp>
        <p:nvSpPr>
          <p:cNvPr id="4" name="Content Placeholder 3"/>
          <p:cNvSpPr>
            <a:spLocks noGrp="1"/>
          </p:cNvSpPr>
          <p:nvPr>
            <p:ph sz="quarter" idx="10" hasCustomPrompt="1"/>
          </p:nvPr>
        </p:nvSpPr>
        <p:spPr>
          <a:xfrm>
            <a:off x="279400" y="1161826"/>
            <a:ext cx="8423275" cy="774924"/>
          </a:xfrm>
        </p:spPr>
        <p:txBody>
          <a:bodyPr>
            <a:normAutofit/>
          </a:bodyPr>
          <a:lstStyle>
            <a:lvl1pPr marL="11113" indent="-11113">
              <a:buNone/>
              <a:defRPr sz="2000" b="0" baseline="0"/>
            </a:lvl1pPr>
          </a:lstStyle>
          <a:p>
            <a:pPr lvl="0"/>
            <a:r>
              <a:rPr lang="en-US" smtClean="0"/>
              <a:t>Subtext here to describe graphic below</a:t>
            </a:r>
          </a:p>
        </p:txBody>
      </p:sp>
      <p:sp>
        <p:nvSpPr>
          <p:cNvPr id="7" name="Content Placeholder 6"/>
          <p:cNvSpPr>
            <a:spLocks noGrp="1"/>
          </p:cNvSpPr>
          <p:nvPr>
            <p:ph sz="quarter" idx="11"/>
          </p:nvPr>
        </p:nvSpPr>
        <p:spPr>
          <a:xfrm>
            <a:off x="279400" y="2033588"/>
            <a:ext cx="8445500" cy="4495800"/>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a:lvl1pPr>
          </a:lstStyle>
          <a:p>
            <a:r>
              <a:rPr lang="en-US" smtClean="0"/>
              <a:t>Title and Graphic</a:t>
            </a:r>
            <a:endParaRPr lang="en-US"/>
          </a:p>
        </p:txBody>
      </p:sp>
      <p:sp>
        <p:nvSpPr>
          <p:cNvPr id="6" name="Content Placeholder 5"/>
          <p:cNvSpPr>
            <a:spLocks noGrp="1"/>
          </p:cNvSpPr>
          <p:nvPr>
            <p:ph sz="quarter" idx="10"/>
          </p:nvPr>
        </p:nvSpPr>
        <p:spPr>
          <a:xfrm>
            <a:off x="279400" y="1226372"/>
            <a:ext cx="8509000" cy="531412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2 Column Content</a:t>
            </a:r>
            <a:endParaRPr lang="en-US"/>
          </a:p>
        </p:txBody>
      </p:sp>
      <p:sp>
        <p:nvSpPr>
          <p:cNvPr id="6" name="Content Placeholder 2"/>
          <p:cNvSpPr>
            <a:spLocks noGrp="1"/>
          </p:cNvSpPr>
          <p:nvPr>
            <p:ph idx="1"/>
          </p:nvPr>
        </p:nvSpPr>
        <p:spPr>
          <a:xfrm>
            <a:off x="279401"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2592592"/>
            <a:ext cx="8488082" cy="3711389"/>
          </a:xfrm>
        </p:spPr>
        <p:txBody>
          <a:bodyPr/>
          <a:lstStyle/>
          <a:p>
            <a:pPr lvl="0"/>
            <a:r>
              <a:rPr lang="en-US" noProof="0" smtClean="0"/>
              <a:t>Click icon to add table</a:t>
            </a:r>
          </a:p>
        </p:txBody>
      </p:sp>
      <p:sp>
        <p:nvSpPr>
          <p:cNvPr id="7" name="Text Placeholder 6"/>
          <p:cNvSpPr>
            <a:spLocks noGrp="1"/>
          </p:cNvSpPr>
          <p:nvPr>
            <p:ph type="body" sz="quarter" idx="10" hasCustomPrompt="1"/>
          </p:nvPr>
        </p:nvSpPr>
        <p:spPr>
          <a:xfrm>
            <a:off x="279400" y="1516063"/>
            <a:ext cx="8499475" cy="1001712"/>
          </a:xfrm>
          <a:ln w="19050">
            <a:solidFill>
              <a:schemeClr val="tx1"/>
            </a:solidFill>
          </a:ln>
        </p:spPr>
        <p:txBody>
          <a:bodyPr>
            <a:noAutofit/>
          </a:bodyPr>
          <a:lstStyle>
            <a:lvl1pPr marL="0" indent="0">
              <a:lnSpc>
                <a:spcPct val="100000"/>
              </a:lnSpc>
              <a:spcBef>
                <a:spcPts val="0"/>
              </a:spcBef>
              <a:buNone/>
              <a:defRPr sz="1600" baseline="0">
                <a:latin typeface="Courier New" pitchFamily="49" charset="0"/>
                <a:cs typeface="Courier New" pitchFamily="49" charset="0"/>
              </a:defRPr>
            </a:lvl1pPr>
            <a:lvl2pPr>
              <a:buNone/>
              <a:defRPr sz="1600">
                <a:latin typeface="Courier New" pitchFamily="49" charset="0"/>
                <a:cs typeface="Courier New" pitchFamily="49" charset="0"/>
              </a:defRPr>
            </a:lvl2pPr>
            <a:lvl3pPr>
              <a:buNone/>
              <a:defRPr sz="1600">
                <a:latin typeface="Courier New" pitchFamily="49" charset="0"/>
                <a:cs typeface="Courier New" pitchFamily="49" charset="0"/>
              </a:defRPr>
            </a:lvl3pPr>
            <a:lvl4pPr>
              <a:buFont typeface="Arial" pitchFamily="34" charset="0"/>
              <a:buNone/>
              <a:defRPr sz="1600">
                <a:latin typeface="Courier New" pitchFamily="49" charset="0"/>
                <a:cs typeface="Courier New" pitchFamily="49" charset="0"/>
              </a:defRPr>
            </a:lvl4pPr>
            <a:lvl5pPr>
              <a:buFont typeface="Arial" pitchFamily="34" charset="0"/>
              <a:buNone/>
              <a:defRPr sz="1600">
                <a:latin typeface="Courier New" pitchFamily="49" charset="0"/>
                <a:cs typeface="Courier New" pitchFamily="49" charset="0"/>
              </a:defRPr>
            </a:lvl5pPr>
          </a:lstStyle>
          <a:p>
            <a:pPr lvl="0"/>
            <a:r>
              <a:rPr lang="en-US" smtClean="0"/>
              <a:t>Command keywords and parameters. Keywords in bold, parameters italic, not bold.</a:t>
            </a:r>
          </a:p>
        </p:txBody>
      </p:sp>
      <p:sp>
        <p:nvSpPr>
          <p:cNvPr id="9" name="Text Placeholder 8"/>
          <p:cNvSpPr>
            <a:spLocks noGrp="1"/>
          </p:cNvSpPr>
          <p:nvPr>
            <p:ph type="body" sz="quarter" idx="11" hasCustomPrompt="1"/>
          </p:nvPr>
        </p:nvSpPr>
        <p:spPr>
          <a:xfrm>
            <a:off x="279400" y="1130300"/>
            <a:ext cx="5024438" cy="365125"/>
          </a:xfrm>
        </p:spPr>
        <p:txBody>
          <a:bodyPr>
            <a:normAutofit/>
          </a:bodyPr>
          <a:lstStyle>
            <a:lvl1pPr marL="0" indent="0">
              <a:lnSpc>
                <a:spcPct val="100000"/>
              </a:lnSpc>
              <a:spcBef>
                <a:spcPts val="0"/>
              </a:spcBef>
              <a:buNone/>
              <a:defRPr sz="1800" baseline="0">
                <a:latin typeface="Courier New" pitchFamily="49" charset="0"/>
                <a:cs typeface="Courier New" pitchFamily="49" charset="0"/>
              </a:defRPr>
            </a:lvl1pPr>
          </a:lstStyle>
          <a:p>
            <a:pPr lvl="0"/>
            <a:r>
              <a:rPr lang="en-US" sz="1800" smtClean="0">
                <a:latin typeface="Courier New" pitchFamily="49" charset="0"/>
                <a:cs typeface="Courier New" pitchFamily="49" charset="0"/>
              </a:rPr>
              <a:t>Router(config)#</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able Full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1204856"/>
            <a:ext cx="8316913" cy="5099125"/>
          </a:xfrm>
        </p:spPr>
        <p:txBody>
          <a:bodyPr/>
          <a:lstStyle/>
          <a:p>
            <a:pPr lvl="0"/>
            <a:r>
              <a:rPr lang="en-US" noProof="0" smtClean="0"/>
              <a:t>Click icon to add table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9220" name="Rectangle 4"/>
          <p:cNvSpPr>
            <a:spLocks noChangeArrowheads="1"/>
          </p:cNvSpPr>
          <p:nvPr/>
        </p:nvSpPr>
        <p:spPr bwMode="auto">
          <a:xfrm>
            <a:off x="193675" y="6562725"/>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dirty="0" smtClean="0">
                <a:solidFill>
                  <a:schemeClr val="tx1"/>
                </a:solidFill>
              </a:rPr>
              <a:t>Chapter 8</a:t>
            </a:r>
            <a:endParaRPr lang="en-US" sz="700" dirty="0">
              <a:solidFill>
                <a:schemeClr val="tx1"/>
              </a:solidFill>
            </a:endParaRPr>
          </a:p>
        </p:txBody>
      </p:sp>
      <p:sp>
        <p:nvSpPr>
          <p:cNvPr id="1289221" name="Rectangle 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BD5F09F1-C393-45BD-BF68-67F6E7FD2B5F}" type="slidenum">
              <a:rPr lang="en-US" sz="1000">
                <a:solidFill>
                  <a:schemeClr val="tx1"/>
                </a:solidFill>
              </a:rPr>
              <a:pPr algn="r" defTabSz="814388">
                <a:lnSpc>
                  <a:spcPct val="100000"/>
                </a:lnSpc>
                <a:defRPr/>
              </a:pPr>
              <a:t>‹#›</a:t>
            </a:fld>
            <a:endParaRPr lang="en-US" sz="1000">
              <a:solidFill>
                <a:schemeClr val="tx1"/>
              </a:solidFill>
            </a:endParaRPr>
          </a:p>
        </p:txBody>
      </p:sp>
      <p:sp>
        <p:nvSpPr>
          <p:cNvPr id="1029" name="Rectangle 6"/>
          <p:cNvSpPr>
            <a:spLocks noGrp="1" noChangeArrowheads="1"/>
          </p:cNvSpPr>
          <p:nvPr>
            <p:ph type="body" idx="1"/>
          </p:nvPr>
        </p:nvSpPr>
        <p:spPr bwMode="auto">
          <a:xfrm>
            <a:off x="279400" y="1106906"/>
            <a:ext cx="8316914" cy="5208170"/>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p>
            <a:pPr lvl="0"/>
            <a:r>
              <a:rPr lang="en-US" dirty="0" smtClean="0"/>
              <a:t>Body Text</a:t>
            </a:r>
          </a:p>
          <a:p>
            <a:pPr lvl="1"/>
            <a:r>
              <a:rPr lang="en-US" dirty="0" smtClean="0"/>
              <a:t>Second Level</a:t>
            </a:r>
          </a:p>
          <a:p>
            <a:pPr lvl="2"/>
            <a:r>
              <a:rPr lang="en-US" dirty="0" smtClean="0"/>
              <a:t>Third Level</a:t>
            </a:r>
          </a:p>
        </p:txBody>
      </p:sp>
      <p:sp>
        <p:nvSpPr>
          <p:cNvPr id="1289224" name="Rectangle 8"/>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D3D3D3"/>
                </a:solidFill>
              </a:rPr>
              <a:t>© </a:t>
            </a:r>
            <a:r>
              <a:rPr lang="en-US" sz="700" dirty="0" smtClean="0">
                <a:solidFill>
                  <a:srgbClr val="D3D3D3"/>
                </a:solidFill>
              </a:rPr>
              <a:t>2007 – 2016, </a:t>
            </a:r>
            <a:r>
              <a:rPr lang="en-US" sz="700" dirty="0">
                <a:solidFill>
                  <a:srgbClr val="D3D3D3"/>
                </a:solidFill>
              </a:rPr>
              <a:t>Cisco Systems, Inc. All rights reserved.</a:t>
            </a:r>
          </a:p>
        </p:txBody>
      </p:sp>
      <p:sp>
        <p:nvSpPr>
          <p:cNvPr id="1289225" name="Rectangle 9"/>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D3D3D3"/>
                </a:solidFill>
              </a:rPr>
              <a:t>Cisco Public</a:t>
            </a:r>
          </a:p>
        </p:txBody>
      </p:sp>
      <p:pic>
        <p:nvPicPr>
          <p:cNvPr id="12" name="Picture 8" descr="Rev08_Cisco_BrandBar10_060408.png"/>
          <p:cNvPicPr>
            <a:picLocks noChangeAspect="1"/>
          </p:cNvPicPr>
          <p:nvPr/>
        </p:nvPicPr>
        <p:blipFill>
          <a:blip r:embed="rId25"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58" r:id="rId19"/>
    <p:sldLayoutId id="2147483959" r:id="rId20"/>
    <p:sldLayoutId id="2147483879" r:id="rId21"/>
    <p:sldLayoutId id="2147483886" r:id="rId22"/>
    <p:sldLayoutId id="2147483888" r:id="rId23"/>
  </p:sldLayoutIdLst>
  <p:txStyles>
    <p:titleStyle>
      <a:lvl1pPr algn="l" defTabSz="814388" rtl="0" eaLnBrk="1" fontAlgn="base" hangingPunct="1">
        <a:lnSpc>
          <a:spcPct val="90000"/>
        </a:lnSpc>
        <a:spcBef>
          <a:spcPct val="0"/>
        </a:spcBef>
        <a:spcAft>
          <a:spcPct val="0"/>
        </a:spcAft>
        <a:defRPr sz="3200" b="1">
          <a:solidFill>
            <a:srgbClr val="708CA1"/>
          </a:solidFill>
          <a:latin typeface="+mj-lt"/>
          <a:ea typeface="+mj-ea"/>
          <a:cs typeface="+mj-cs"/>
        </a:defRPr>
      </a:lvl1pPr>
      <a:lvl2pPr algn="l" defTabSz="814388" rtl="0" eaLnBrk="1" fontAlgn="base" hangingPunct="1">
        <a:lnSpc>
          <a:spcPct val="90000"/>
        </a:lnSpc>
        <a:spcBef>
          <a:spcPct val="0"/>
        </a:spcBef>
        <a:spcAft>
          <a:spcPct val="0"/>
        </a:spcAft>
        <a:defRPr sz="3200" b="1">
          <a:solidFill>
            <a:srgbClr val="708CA1"/>
          </a:solidFill>
          <a:latin typeface="Arial" charset="0"/>
        </a:defRPr>
      </a:lvl2pPr>
      <a:lvl3pPr algn="l" defTabSz="814388" rtl="0" eaLnBrk="1" fontAlgn="base" hangingPunct="1">
        <a:lnSpc>
          <a:spcPct val="90000"/>
        </a:lnSpc>
        <a:spcBef>
          <a:spcPct val="0"/>
        </a:spcBef>
        <a:spcAft>
          <a:spcPct val="0"/>
        </a:spcAft>
        <a:defRPr sz="3200" b="1">
          <a:solidFill>
            <a:srgbClr val="708CA1"/>
          </a:solidFill>
          <a:latin typeface="Arial" charset="0"/>
        </a:defRPr>
      </a:lvl3pPr>
      <a:lvl4pPr algn="l" defTabSz="814388" rtl="0" eaLnBrk="1" fontAlgn="base" hangingPunct="1">
        <a:lnSpc>
          <a:spcPct val="90000"/>
        </a:lnSpc>
        <a:spcBef>
          <a:spcPct val="0"/>
        </a:spcBef>
        <a:spcAft>
          <a:spcPct val="0"/>
        </a:spcAft>
        <a:defRPr sz="3200" b="1">
          <a:solidFill>
            <a:srgbClr val="708CA1"/>
          </a:solidFill>
          <a:latin typeface="Arial" charset="0"/>
        </a:defRPr>
      </a:lvl4pPr>
      <a:lvl5pPr algn="l" defTabSz="814388" rtl="0" eaLnBrk="1" fontAlgn="base" hangingPunct="1">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4.xml"/><Relationship Id="rId4" Type="http://schemas.openxmlformats.org/officeDocument/2006/relationships/image" Target="../media/image20.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ormAutofit fontScale="90000"/>
          </a:bodyPr>
          <a:lstStyle/>
          <a:p>
            <a:r>
              <a:rPr lang="pt-PT" dirty="0" err="1"/>
              <a:t>Switching</a:t>
            </a:r>
            <a:r>
              <a:rPr lang="pt-PT" dirty="0"/>
              <a:t> </a:t>
            </a:r>
            <a:r>
              <a:rPr lang="pt-PT" dirty="0" err="1"/>
              <a:t>Features</a:t>
            </a:r>
            <a:r>
              <a:rPr lang="pt-PT" dirty="0"/>
              <a:t> </a:t>
            </a:r>
            <a:r>
              <a:rPr lang="pt-PT" dirty="0" err="1"/>
              <a:t>and</a:t>
            </a:r>
            <a:r>
              <a:rPr lang="pt-PT" dirty="0"/>
              <a:t/>
            </a:r>
            <a:br>
              <a:rPr lang="pt-PT" dirty="0"/>
            </a:br>
            <a:r>
              <a:rPr lang="pt-PT" dirty="0"/>
              <a:t>Technologies for </a:t>
            </a:r>
            <a:r>
              <a:rPr lang="pt-PT" dirty="0" err="1"/>
              <a:t>the</a:t>
            </a:r>
            <a:r>
              <a:rPr lang="pt-PT" dirty="0"/>
              <a:t> </a:t>
            </a:r>
            <a:r>
              <a:rPr lang="pt-PT" dirty="0" smtClean="0"/>
              <a:t>Campus Network</a:t>
            </a:r>
            <a:endParaRPr lang="en-US" sz="2800" dirty="0" smtClean="0">
              <a:solidFill>
                <a:schemeClr val="folHlink"/>
              </a:solidFill>
            </a:endParaRPr>
          </a:p>
        </p:txBody>
      </p:sp>
      <p:sp>
        <p:nvSpPr>
          <p:cNvPr id="6147" name="Rectangle 3"/>
          <p:cNvSpPr>
            <a:spLocks noGrp="1" noChangeArrowheads="1"/>
          </p:cNvSpPr>
          <p:nvPr>
            <p:ph type="subTitle" idx="1"/>
          </p:nvPr>
        </p:nvSpPr>
        <p:spPr>
          <a:xfrm>
            <a:off x="311150" y="4672013"/>
            <a:ext cx="8628134" cy="658812"/>
          </a:xfrm>
        </p:spPr>
        <p:txBody>
          <a:bodyPr>
            <a:normAutofit fontScale="92500"/>
          </a:bodyPr>
          <a:lstStyle/>
          <a:p>
            <a:r>
              <a:rPr lang="en-US" sz="2400" dirty="0"/>
              <a:t>CCNP  SWITCH: Implementing Cisco IP Switched Networks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Konfigurace </a:t>
            </a:r>
            <a:r>
              <a:rPr lang="pt-PT" dirty="0" smtClean="0"/>
              <a:t>LLDP</a:t>
            </a:r>
            <a:endParaRPr lang="pt-PT" dirty="0"/>
          </a:p>
        </p:txBody>
      </p:sp>
      <p:grpSp>
        <p:nvGrpSpPr>
          <p:cNvPr id="9" name="Group 8"/>
          <p:cNvGrpSpPr/>
          <p:nvPr/>
        </p:nvGrpSpPr>
        <p:grpSpPr>
          <a:xfrm>
            <a:off x="2709747" y="847493"/>
            <a:ext cx="6434254" cy="6010507"/>
            <a:chOff x="1056577" y="234407"/>
            <a:chExt cx="6966001" cy="6398931"/>
          </a:xfrm>
        </p:grpSpPr>
        <p:pic>
          <p:nvPicPr>
            <p:cNvPr id="7" name="Picture 6"/>
            <p:cNvPicPr>
              <a:picLocks noChangeAspect="1"/>
            </p:cNvPicPr>
            <p:nvPr/>
          </p:nvPicPr>
          <p:blipFill>
            <a:blip r:embed="rId2"/>
            <a:stretch>
              <a:fillRect/>
            </a:stretch>
          </p:blipFill>
          <p:spPr>
            <a:xfrm>
              <a:off x="1056577" y="4155218"/>
              <a:ext cx="6966001" cy="2478120"/>
            </a:xfrm>
            <a:prstGeom prst="rect">
              <a:avLst/>
            </a:prstGeom>
          </p:spPr>
        </p:pic>
        <p:pic>
          <p:nvPicPr>
            <p:cNvPr id="8" name="Picture 7"/>
            <p:cNvPicPr>
              <a:picLocks noChangeAspect="1"/>
            </p:cNvPicPr>
            <p:nvPr/>
          </p:nvPicPr>
          <p:blipFill>
            <a:blip r:embed="rId3"/>
            <a:stretch>
              <a:fillRect/>
            </a:stretch>
          </p:blipFill>
          <p:spPr>
            <a:xfrm>
              <a:off x="1072057" y="234407"/>
              <a:ext cx="6935040" cy="3883160"/>
            </a:xfrm>
            <a:prstGeom prst="rect">
              <a:avLst/>
            </a:prstGeom>
          </p:spPr>
        </p:pic>
      </p:grpSp>
    </p:spTree>
    <p:extLst>
      <p:ext uri="{BB962C8B-B14F-4D97-AF65-F5344CB8AC3E}">
        <p14:creationId xmlns:p14="http://schemas.microsoft.com/office/powerpoint/2010/main" val="2072993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Sousedé </a:t>
            </a:r>
            <a:r>
              <a:rPr lang="pt-PT" dirty="0" smtClean="0"/>
              <a:t>LLDP</a:t>
            </a:r>
            <a:endParaRPr lang="pt-PT" dirty="0"/>
          </a:p>
        </p:txBody>
      </p:sp>
      <p:grpSp>
        <p:nvGrpSpPr>
          <p:cNvPr id="6" name="Group 5"/>
          <p:cNvGrpSpPr/>
          <p:nvPr/>
        </p:nvGrpSpPr>
        <p:grpSpPr>
          <a:xfrm>
            <a:off x="3166946" y="691377"/>
            <a:ext cx="5977054" cy="6166624"/>
            <a:chOff x="1088999" y="1271260"/>
            <a:chExt cx="6966001" cy="7071520"/>
          </a:xfrm>
        </p:grpSpPr>
        <p:pic>
          <p:nvPicPr>
            <p:cNvPr id="4" name="Picture 3"/>
            <p:cNvPicPr>
              <a:picLocks noChangeAspect="1"/>
            </p:cNvPicPr>
            <p:nvPr/>
          </p:nvPicPr>
          <p:blipFill>
            <a:blip r:embed="rId2"/>
            <a:stretch>
              <a:fillRect/>
            </a:stretch>
          </p:blipFill>
          <p:spPr>
            <a:xfrm>
              <a:off x="1104480" y="1271260"/>
              <a:ext cx="6935040" cy="4315480"/>
            </a:xfrm>
            <a:prstGeom prst="rect">
              <a:avLst/>
            </a:prstGeom>
          </p:spPr>
        </p:pic>
        <p:pic>
          <p:nvPicPr>
            <p:cNvPr id="5" name="Picture 4"/>
            <p:cNvPicPr>
              <a:picLocks noChangeAspect="1"/>
            </p:cNvPicPr>
            <p:nvPr/>
          </p:nvPicPr>
          <p:blipFill>
            <a:blip r:embed="rId3"/>
            <a:stretch>
              <a:fillRect/>
            </a:stretch>
          </p:blipFill>
          <p:spPr>
            <a:xfrm>
              <a:off x="1088999" y="5586740"/>
              <a:ext cx="6966001" cy="2756040"/>
            </a:xfrm>
            <a:prstGeom prst="rect">
              <a:avLst/>
            </a:prstGeom>
          </p:spPr>
        </p:pic>
      </p:grpSp>
    </p:spTree>
    <p:extLst>
      <p:ext uri="{BB962C8B-B14F-4D97-AF65-F5344CB8AC3E}">
        <p14:creationId xmlns:p14="http://schemas.microsoft.com/office/powerpoint/2010/main" val="3131009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Informace o provozu pomocí </a:t>
            </a:r>
            <a:r>
              <a:rPr lang="pt-PT" dirty="0" smtClean="0"/>
              <a:t>LLDP</a:t>
            </a:r>
            <a:endParaRPr lang="pt-PT" dirty="0"/>
          </a:p>
        </p:txBody>
      </p:sp>
      <p:pic>
        <p:nvPicPr>
          <p:cNvPr id="4" name="Content Placeholder 3"/>
          <p:cNvPicPr>
            <a:picLocks noGrp="1" noChangeAspect="1"/>
          </p:cNvPicPr>
          <p:nvPr>
            <p:ph idx="1"/>
          </p:nvPr>
        </p:nvPicPr>
        <p:blipFill>
          <a:blip r:embed="rId2"/>
          <a:stretch>
            <a:fillRect/>
          </a:stretch>
        </p:blipFill>
        <p:spPr>
          <a:xfrm>
            <a:off x="517766" y="2429302"/>
            <a:ext cx="8044967" cy="2567737"/>
          </a:xfrm>
          <a:prstGeom prst="rect">
            <a:avLst/>
          </a:prstGeom>
        </p:spPr>
      </p:pic>
    </p:spTree>
    <p:extLst>
      <p:ext uri="{BB962C8B-B14F-4D97-AF65-F5344CB8AC3E}">
        <p14:creationId xmlns:p14="http://schemas.microsoft.com/office/powerpoint/2010/main" val="2206850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Klíčové vlastnosti </a:t>
            </a:r>
            <a:r>
              <a:rPr lang="pt-PT" dirty="0" smtClean="0"/>
              <a:t>LLD</a:t>
            </a:r>
            <a:r>
              <a:rPr lang="cs-CZ" dirty="0" smtClean="0"/>
              <a:t>P</a:t>
            </a:r>
            <a:endParaRPr lang="pt-PT" dirty="0"/>
          </a:p>
        </p:txBody>
      </p:sp>
      <p:sp>
        <p:nvSpPr>
          <p:cNvPr id="3" name="Content Placeholder 2"/>
          <p:cNvSpPr>
            <a:spLocks noGrp="1"/>
          </p:cNvSpPr>
          <p:nvPr>
            <p:ph idx="1"/>
          </p:nvPr>
        </p:nvSpPr>
        <p:spPr/>
        <p:txBody>
          <a:bodyPr/>
          <a:lstStyle/>
          <a:p>
            <a:r>
              <a:rPr lang="cs-CZ" dirty="0"/>
              <a:t>LLDP umožňuje aplikacím správy sítě automaticky vyhledávat a dozvědět se o síťových </a:t>
            </a:r>
            <a:r>
              <a:rPr lang="cs-CZ" dirty="0" smtClean="0"/>
              <a:t>zařízeních.</a:t>
            </a:r>
          </a:p>
          <a:p>
            <a:r>
              <a:rPr lang="cs-CZ" dirty="0" smtClean="0"/>
              <a:t>LLDP </a:t>
            </a:r>
            <a:r>
              <a:rPr lang="cs-CZ" dirty="0"/>
              <a:t>je průmyslová standardní alternativa k </a:t>
            </a:r>
            <a:r>
              <a:rPr lang="cs-CZ" dirty="0" smtClean="0"/>
              <a:t>CDP.</a:t>
            </a:r>
          </a:p>
          <a:p>
            <a:r>
              <a:rPr lang="cs-CZ" dirty="0" smtClean="0"/>
              <a:t>LLDP </a:t>
            </a:r>
            <a:r>
              <a:rPr lang="cs-CZ" dirty="0"/>
              <a:t>podporuje povolit nebo zakázat přenosové nebo přijímací schopnosti na </a:t>
            </a:r>
            <a:r>
              <a:rPr lang="cs-CZ" dirty="0" smtClean="0"/>
              <a:t>portu.</a:t>
            </a:r>
          </a:p>
          <a:p>
            <a:r>
              <a:rPr lang="cs-CZ" dirty="0" smtClean="0"/>
              <a:t>Pro </a:t>
            </a:r>
            <a:r>
              <a:rPr lang="cs-CZ" dirty="0"/>
              <a:t>zobrazení sousedů LLDP použijte příkaz  </a:t>
            </a:r>
            <a:r>
              <a:rPr lang="cs-CZ" dirty="0" smtClean="0"/>
              <a:t>              </a:t>
            </a:r>
            <a:r>
              <a:rPr lang="cs-CZ" b="1" dirty="0" smtClean="0"/>
              <a:t>show </a:t>
            </a:r>
            <a:r>
              <a:rPr lang="cs-CZ" b="1" dirty="0" err="1"/>
              <a:t>lldp</a:t>
            </a:r>
            <a:r>
              <a:rPr lang="cs-CZ" b="1" dirty="0"/>
              <a:t> </a:t>
            </a:r>
            <a:r>
              <a:rPr lang="cs-CZ" b="1" dirty="0" err="1"/>
              <a:t>neighbors</a:t>
            </a:r>
            <a:r>
              <a:rPr lang="cs-CZ" b="1" dirty="0"/>
              <a:t> [</a:t>
            </a:r>
            <a:r>
              <a:rPr lang="cs-CZ" b="1" dirty="0" smtClean="0"/>
              <a:t>detaily].</a:t>
            </a:r>
            <a:endParaRPr lang="cs-CZ" b="1" dirty="0"/>
          </a:p>
        </p:txBody>
      </p:sp>
    </p:spTree>
    <p:extLst>
      <p:ext uri="{BB962C8B-B14F-4D97-AF65-F5344CB8AC3E}">
        <p14:creationId xmlns:p14="http://schemas.microsoft.com/office/powerpoint/2010/main" val="1627231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algn="l" defTabSz="814388" eaLnBrk="1" hangingPunct="1">
              <a:defRPr/>
            </a:pPr>
            <a:r>
              <a:rPr lang="cs-CZ" sz="3000" kern="0" noProof="0" dirty="0" smtClean="0">
                <a:solidFill>
                  <a:schemeClr val="bg1"/>
                </a:solidFill>
                <a:latin typeface="+mj-lt"/>
                <a:ea typeface="+mj-ea"/>
                <a:cs typeface="+mj-cs"/>
              </a:rPr>
              <a:t>Jednosměrná </a:t>
            </a:r>
            <a:r>
              <a:rPr lang="cs-CZ" sz="3000" kern="0" noProof="0" dirty="0" err="1" smtClean="0">
                <a:solidFill>
                  <a:schemeClr val="bg1"/>
                </a:solidFill>
                <a:latin typeface="+mj-lt"/>
                <a:ea typeface="+mj-ea"/>
                <a:cs typeface="+mj-cs"/>
              </a:rPr>
              <a:t>tetekce</a:t>
            </a:r>
            <a:r>
              <a:rPr lang="cs-CZ" sz="3000" kern="0" noProof="0" dirty="0" smtClean="0">
                <a:solidFill>
                  <a:schemeClr val="bg1"/>
                </a:solidFill>
                <a:latin typeface="+mj-lt"/>
                <a:ea typeface="+mj-ea"/>
                <a:cs typeface="+mj-cs"/>
              </a:rPr>
              <a:t> linky (</a:t>
            </a:r>
            <a:r>
              <a:rPr lang="en-US" sz="3000" kern="0" dirty="0">
                <a:solidFill>
                  <a:schemeClr val="bg1"/>
                </a:solidFill>
              </a:rPr>
              <a:t>Unidirectional Link </a:t>
            </a:r>
            <a:r>
              <a:rPr lang="en-US" sz="3000" kern="0" dirty="0" smtClean="0">
                <a:solidFill>
                  <a:schemeClr val="bg1"/>
                </a:solidFill>
              </a:rPr>
              <a:t>Detection</a:t>
            </a:r>
            <a:r>
              <a:rPr lang="cs-CZ" sz="3000" kern="0" dirty="0">
                <a:solidFill>
                  <a:schemeClr val="bg1"/>
                </a:solidFill>
                <a:latin typeface="+mj-lt"/>
                <a:ea typeface="+mj-ea"/>
                <a:cs typeface="+mj-cs"/>
              </a:rPr>
              <a:t>)</a:t>
            </a:r>
            <a:endParaRPr lang="en-US" sz="3000" kern="0" dirty="0">
              <a:solidFill>
                <a:schemeClr val="bg1"/>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UDLD</a:t>
            </a:r>
            <a:endParaRPr lang="pt-PT" dirty="0"/>
          </a:p>
        </p:txBody>
      </p:sp>
      <p:pic>
        <p:nvPicPr>
          <p:cNvPr id="4" name="Content Placeholder 3"/>
          <p:cNvPicPr>
            <a:picLocks noGrp="1" noChangeAspect="1"/>
          </p:cNvPicPr>
          <p:nvPr>
            <p:ph idx="1"/>
          </p:nvPr>
        </p:nvPicPr>
        <p:blipFill>
          <a:blip r:embed="rId3"/>
          <a:stretch>
            <a:fillRect/>
          </a:stretch>
        </p:blipFill>
        <p:spPr>
          <a:xfrm>
            <a:off x="379758" y="1610436"/>
            <a:ext cx="8415587" cy="4326340"/>
          </a:xfrm>
          <a:prstGeom prst="rect">
            <a:avLst/>
          </a:prstGeom>
        </p:spPr>
      </p:pic>
    </p:spTree>
    <p:extLst>
      <p:ext uri="{BB962C8B-B14F-4D97-AF65-F5344CB8AC3E}">
        <p14:creationId xmlns:p14="http://schemas.microsoft.com/office/powerpoint/2010/main" val="724065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UDLD</a:t>
            </a:r>
            <a:endParaRPr lang="pt-PT" dirty="0"/>
          </a:p>
        </p:txBody>
      </p:sp>
      <p:sp>
        <p:nvSpPr>
          <p:cNvPr id="3" name="Content Placeholder 2"/>
          <p:cNvSpPr>
            <a:spLocks noGrp="1"/>
          </p:cNvSpPr>
          <p:nvPr>
            <p:ph idx="1"/>
          </p:nvPr>
        </p:nvSpPr>
        <p:spPr/>
        <p:txBody>
          <a:bodyPr>
            <a:normAutofit/>
          </a:bodyPr>
          <a:lstStyle/>
          <a:p>
            <a:r>
              <a:rPr lang="en-US" dirty="0" smtClean="0"/>
              <a:t>The </a:t>
            </a:r>
            <a:r>
              <a:rPr lang="en-US" dirty="0"/>
              <a:t>unidirectional condition at Layer 2 is disastrous for any network because it </a:t>
            </a:r>
            <a:r>
              <a:rPr lang="en-US" dirty="0" smtClean="0"/>
              <a:t>will lead </a:t>
            </a:r>
            <a:r>
              <a:rPr lang="en-US" dirty="0"/>
              <a:t>to either spanning tree not blocking on a forwarding port or a routing black hole</a:t>
            </a:r>
            <a:r>
              <a:rPr lang="en-US" dirty="0" smtClean="0"/>
              <a:t>.</a:t>
            </a:r>
          </a:p>
          <a:p>
            <a:r>
              <a:rPr lang="en-US" dirty="0" smtClean="0"/>
              <a:t>In either </a:t>
            </a:r>
            <a:r>
              <a:rPr lang="en-US" dirty="0"/>
              <a:t>of these situations, the network will exhibit a total failure, become instable, </a:t>
            </a:r>
            <a:r>
              <a:rPr lang="en-US" dirty="0" smtClean="0"/>
              <a:t>and eventually </a:t>
            </a:r>
            <a:r>
              <a:rPr lang="en-US" dirty="0"/>
              <a:t>create a complete loss of connectivity for end users</a:t>
            </a:r>
            <a:r>
              <a:rPr lang="en-US" dirty="0" smtClean="0"/>
              <a:t>.</a:t>
            </a:r>
          </a:p>
          <a:p>
            <a:r>
              <a:rPr lang="en-US" dirty="0"/>
              <a:t>UDLD may </a:t>
            </a:r>
            <a:r>
              <a:rPr lang="en-US" dirty="0" smtClean="0"/>
              <a:t>protect the network from the following problems:</a:t>
            </a:r>
          </a:p>
          <a:p>
            <a:pPr lvl="1"/>
            <a:r>
              <a:rPr lang="pt-PT" dirty="0" err="1" smtClean="0"/>
              <a:t>Transient</a:t>
            </a:r>
            <a:r>
              <a:rPr lang="pt-PT" dirty="0" smtClean="0"/>
              <a:t> </a:t>
            </a:r>
            <a:r>
              <a:rPr lang="pt-PT" dirty="0"/>
              <a:t>hardware </a:t>
            </a:r>
            <a:r>
              <a:rPr lang="pt-PT" dirty="0" err="1"/>
              <a:t>condition</a:t>
            </a:r>
            <a:endParaRPr lang="pt-PT" dirty="0"/>
          </a:p>
          <a:p>
            <a:pPr lvl="1"/>
            <a:r>
              <a:rPr lang="pt-PT" dirty="0" smtClean="0"/>
              <a:t>Hardware </a:t>
            </a:r>
            <a:r>
              <a:rPr lang="pt-PT" dirty="0" err="1"/>
              <a:t>failure</a:t>
            </a:r>
            <a:endParaRPr lang="pt-PT" dirty="0"/>
          </a:p>
          <a:p>
            <a:pPr lvl="1"/>
            <a:r>
              <a:rPr lang="en-US" dirty="0" smtClean="0"/>
              <a:t>Optic/GBIC anomalous </a:t>
            </a:r>
            <a:r>
              <a:rPr lang="en-US" dirty="0"/>
              <a:t>behavior or failure</a:t>
            </a:r>
          </a:p>
          <a:p>
            <a:pPr lvl="1"/>
            <a:r>
              <a:rPr lang="pt-PT" dirty="0" err="1" smtClean="0"/>
              <a:t>Miswired</a:t>
            </a:r>
            <a:r>
              <a:rPr lang="pt-PT" dirty="0" smtClean="0"/>
              <a:t> </a:t>
            </a:r>
            <a:r>
              <a:rPr lang="pt-PT" dirty="0" err="1"/>
              <a:t>cabling</a:t>
            </a:r>
            <a:endParaRPr lang="pt-PT" dirty="0"/>
          </a:p>
          <a:p>
            <a:pPr lvl="1"/>
            <a:r>
              <a:rPr lang="pt-PT" dirty="0" smtClean="0"/>
              <a:t>Software </a:t>
            </a:r>
            <a:r>
              <a:rPr lang="pt-PT" dirty="0" err="1"/>
              <a:t>defect</a:t>
            </a:r>
            <a:r>
              <a:rPr lang="pt-PT" dirty="0"/>
              <a:t> </a:t>
            </a:r>
            <a:r>
              <a:rPr lang="pt-PT" dirty="0" err="1"/>
              <a:t>or</a:t>
            </a:r>
            <a:r>
              <a:rPr lang="pt-PT" dirty="0"/>
              <a:t> </a:t>
            </a:r>
            <a:r>
              <a:rPr lang="pt-PT" dirty="0" err="1"/>
              <a:t>condition</a:t>
            </a:r>
            <a:endParaRPr lang="pt-PT" dirty="0"/>
          </a:p>
          <a:p>
            <a:pPr lvl="1"/>
            <a:r>
              <a:rPr lang="en-US" dirty="0" smtClean="0"/>
              <a:t>Misconfigured </a:t>
            </a:r>
            <a:r>
              <a:rPr lang="en-US" dirty="0"/>
              <a:t>or malfunction of inline tap or </a:t>
            </a:r>
            <a:r>
              <a:rPr lang="en-US" dirty="0" smtClean="0"/>
              <a:t>sniffer	</a:t>
            </a:r>
            <a:endParaRPr lang="pt-PT" dirty="0"/>
          </a:p>
        </p:txBody>
      </p:sp>
    </p:spTree>
    <p:extLst>
      <p:ext uri="{BB962C8B-B14F-4D97-AF65-F5344CB8AC3E}">
        <p14:creationId xmlns:p14="http://schemas.microsoft.com/office/powerpoint/2010/main" val="24766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UDLD </a:t>
            </a:r>
            <a:r>
              <a:rPr lang="pt-PT" dirty="0" err="1"/>
              <a:t>Mechanisms</a:t>
            </a:r>
            <a:r>
              <a:rPr lang="pt-PT" dirty="0"/>
              <a:t> </a:t>
            </a:r>
            <a:r>
              <a:rPr lang="pt-PT" dirty="0" err="1"/>
              <a:t>and</a:t>
            </a:r>
            <a:r>
              <a:rPr lang="pt-PT" dirty="0"/>
              <a:t> </a:t>
            </a:r>
            <a:r>
              <a:rPr lang="pt-PT" dirty="0" err="1"/>
              <a:t>Specifics</a:t>
            </a:r>
            <a:endParaRPr lang="pt-PT" dirty="0"/>
          </a:p>
        </p:txBody>
      </p:sp>
      <p:sp>
        <p:nvSpPr>
          <p:cNvPr id="3" name="Content Placeholder 2"/>
          <p:cNvSpPr>
            <a:spLocks noGrp="1"/>
          </p:cNvSpPr>
          <p:nvPr>
            <p:ph idx="1"/>
          </p:nvPr>
        </p:nvSpPr>
        <p:spPr/>
        <p:txBody>
          <a:bodyPr>
            <a:normAutofit/>
          </a:bodyPr>
          <a:lstStyle/>
          <a:p>
            <a:r>
              <a:rPr lang="en-US" dirty="0"/>
              <a:t>UDLD is supported on all current Cisco Catalyst and Nexus switches. </a:t>
            </a:r>
            <a:endParaRPr lang="en-US" dirty="0" smtClean="0"/>
          </a:p>
          <a:p>
            <a:r>
              <a:rPr lang="en-US" dirty="0" smtClean="0"/>
              <a:t>UDLD functions by </a:t>
            </a:r>
            <a:r>
              <a:rPr lang="en-US" dirty="0"/>
              <a:t>transmitting Layer 2 packets to the well-known MAC address 01:00:0C:CC:CC:CC.</a:t>
            </a:r>
          </a:p>
          <a:p>
            <a:r>
              <a:rPr lang="en-US" dirty="0"/>
              <a:t>If the packets are not echoed back within a specific time frame, the link is flagged </a:t>
            </a:r>
            <a:r>
              <a:rPr lang="en-US" dirty="0" smtClean="0"/>
              <a:t>as unidirectional.</a:t>
            </a:r>
            <a:endParaRPr lang="en-US" dirty="0"/>
          </a:p>
          <a:p>
            <a:r>
              <a:rPr lang="en-US" dirty="0"/>
              <a:t>Devices on both ends of the link must support UDLD for the protocol to </a:t>
            </a:r>
            <a:r>
              <a:rPr lang="en-US" dirty="0" smtClean="0"/>
              <a:t>successfully identify </a:t>
            </a:r>
            <a:r>
              <a:rPr lang="en-US" dirty="0"/>
              <a:t>and disable unidirectional links.</a:t>
            </a:r>
          </a:p>
          <a:p>
            <a:r>
              <a:rPr lang="en-US" dirty="0"/>
              <a:t>UDLD messages are sent at regular intervals. </a:t>
            </a:r>
            <a:endParaRPr lang="en-US" dirty="0" smtClean="0"/>
          </a:p>
          <a:p>
            <a:pPr lvl="1"/>
            <a:r>
              <a:rPr lang="en-US" dirty="0" smtClean="0"/>
              <a:t>This </a:t>
            </a:r>
            <a:r>
              <a:rPr lang="en-US" dirty="0"/>
              <a:t>timer can be modified. </a:t>
            </a:r>
            <a:endParaRPr lang="en-US" dirty="0" smtClean="0"/>
          </a:p>
          <a:p>
            <a:pPr lvl="1"/>
            <a:r>
              <a:rPr lang="en-US" dirty="0" smtClean="0"/>
              <a:t>The </a:t>
            </a:r>
            <a:r>
              <a:rPr lang="en-US" dirty="0"/>
              <a:t>default </a:t>
            </a:r>
            <a:r>
              <a:rPr lang="en-US" dirty="0" smtClean="0"/>
              <a:t>setting varies </a:t>
            </a:r>
            <a:r>
              <a:rPr lang="en-US" dirty="0"/>
              <a:t>between platforms; however, the typical value is 15 seconds</a:t>
            </a:r>
            <a:r>
              <a:rPr lang="en-US" dirty="0" smtClean="0"/>
              <a:t>.</a:t>
            </a:r>
            <a:endParaRPr lang="en-US" dirty="0"/>
          </a:p>
        </p:txBody>
      </p:sp>
    </p:spTree>
    <p:extLst>
      <p:ext uri="{BB962C8B-B14F-4D97-AF65-F5344CB8AC3E}">
        <p14:creationId xmlns:p14="http://schemas.microsoft.com/office/powerpoint/2010/main" val="1561088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UDLD </a:t>
            </a:r>
            <a:r>
              <a:rPr lang="pt-PT" dirty="0" err="1" smtClean="0"/>
              <a:t>Behavior</a:t>
            </a:r>
            <a:endParaRPr lang="pt-PT" dirty="0"/>
          </a:p>
        </p:txBody>
      </p:sp>
      <p:sp>
        <p:nvSpPr>
          <p:cNvPr id="3" name="Content Placeholder 2"/>
          <p:cNvSpPr>
            <a:spLocks noGrp="1"/>
          </p:cNvSpPr>
          <p:nvPr>
            <p:ph idx="1"/>
          </p:nvPr>
        </p:nvSpPr>
        <p:spPr/>
        <p:txBody>
          <a:bodyPr>
            <a:normAutofit/>
          </a:bodyPr>
          <a:lstStyle/>
          <a:p>
            <a:r>
              <a:rPr lang="en-US" dirty="0"/>
              <a:t>The behavior of UDLD after it detects a unidirectional link is dependent on its operation mode, either normal mode or aggressive mode. The modes are described as follows:</a:t>
            </a:r>
          </a:p>
          <a:p>
            <a:pPr lvl="1"/>
            <a:r>
              <a:rPr lang="en-US" b="1" dirty="0"/>
              <a:t>Normal </a:t>
            </a:r>
            <a:r>
              <a:rPr lang="en-US" b="1" dirty="0" smtClean="0"/>
              <a:t>mode</a:t>
            </a:r>
          </a:p>
          <a:p>
            <a:pPr lvl="2"/>
            <a:r>
              <a:rPr lang="en-US" dirty="0" smtClean="0"/>
              <a:t>When </a:t>
            </a:r>
            <a:r>
              <a:rPr lang="en-US" dirty="0"/>
              <a:t>a unidirectional link is detected the port is allowed to continue its operation. UDLD just marks the port as having an undetermined state. A </a:t>
            </a:r>
            <a:r>
              <a:rPr lang="pt-PT" dirty="0" err="1"/>
              <a:t>syslog</a:t>
            </a:r>
            <a:r>
              <a:rPr lang="pt-PT" dirty="0"/>
              <a:t> </a:t>
            </a:r>
            <a:r>
              <a:rPr lang="pt-PT" dirty="0" err="1"/>
              <a:t>message</a:t>
            </a:r>
            <a:r>
              <a:rPr lang="pt-PT" dirty="0"/>
              <a:t> </a:t>
            </a:r>
            <a:r>
              <a:rPr lang="pt-PT" dirty="0" err="1"/>
              <a:t>is</a:t>
            </a:r>
            <a:r>
              <a:rPr lang="pt-PT" dirty="0"/>
              <a:t> </a:t>
            </a:r>
            <a:r>
              <a:rPr lang="pt-PT" dirty="0" err="1"/>
              <a:t>generated</a:t>
            </a:r>
            <a:r>
              <a:rPr lang="pt-PT" dirty="0"/>
              <a:t>.</a:t>
            </a:r>
          </a:p>
          <a:p>
            <a:pPr lvl="1"/>
            <a:r>
              <a:rPr lang="en-US" b="1" dirty="0"/>
              <a:t>Aggressive </a:t>
            </a:r>
            <a:r>
              <a:rPr lang="en-US" b="1" dirty="0" smtClean="0"/>
              <a:t>mode</a:t>
            </a:r>
          </a:p>
          <a:p>
            <a:pPr lvl="2"/>
            <a:r>
              <a:rPr lang="en-US" dirty="0" smtClean="0"/>
              <a:t>When </a:t>
            </a:r>
            <a:r>
              <a:rPr lang="en-US" dirty="0"/>
              <a:t>a unidirectional link is detected the switch tries to reestablish the link. It sends one message a second, for 8 seconds. If none of these messages are sent back, the port is placed in error-disabled state</a:t>
            </a:r>
            <a:r>
              <a:rPr lang="en-US" dirty="0" smtClean="0"/>
              <a:t>.</a:t>
            </a:r>
            <a:endParaRPr lang="en-US" dirty="0"/>
          </a:p>
        </p:txBody>
      </p:sp>
    </p:spTree>
    <p:extLst>
      <p:ext uri="{BB962C8B-B14F-4D97-AF65-F5344CB8AC3E}">
        <p14:creationId xmlns:p14="http://schemas.microsoft.com/office/powerpoint/2010/main" val="2300268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UDLD </a:t>
            </a:r>
            <a:r>
              <a:rPr lang="pt-PT" dirty="0" err="1"/>
              <a:t>Configuration</a:t>
            </a:r>
            <a:endParaRPr lang="pt-PT" dirty="0"/>
          </a:p>
        </p:txBody>
      </p:sp>
      <p:sp>
        <p:nvSpPr>
          <p:cNvPr id="3" name="Content Placeholder 2"/>
          <p:cNvSpPr>
            <a:spLocks noGrp="1"/>
          </p:cNvSpPr>
          <p:nvPr>
            <p:ph idx="1"/>
          </p:nvPr>
        </p:nvSpPr>
        <p:spPr/>
        <p:txBody>
          <a:bodyPr>
            <a:normAutofit/>
          </a:bodyPr>
          <a:lstStyle/>
          <a:p>
            <a:r>
              <a:rPr lang="en-US" dirty="0"/>
              <a:t>To configure a Cisco Catalyst switch for UDLD normal mode, use the </a:t>
            </a:r>
            <a:r>
              <a:rPr lang="en-US" sz="2000" b="1" dirty="0" err="1">
                <a:latin typeface="Consolas" panose="020B0609020204030204" pitchFamily="49" charset="0"/>
              </a:rPr>
              <a:t>udld</a:t>
            </a:r>
            <a:r>
              <a:rPr lang="en-US" sz="2000" b="1" dirty="0">
                <a:latin typeface="Consolas" panose="020B0609020204030204" pitchFamily="49" charset="0"/>
              </a:rPr>
              <a:t> enable </a:t>
            </a:r>
            <a:r>
              <a:rPr lang="en-US" dirty="0"/>
              <a:t>command.</a:t>
            </a:r>
          </a:p>
          <a:p>
            <a:r>
              <a:rPr lang="en-US" dirty="0"/>
              <a:t>Similarly, to enable UDLD in aggressive mode, use the </a:t>
            </a:r>
            <a:r>
              <a:rPr lang="en-US" sz="2000" b="1" dirty="0" err="1">
                <a:latin typeface="Consolas" panose="020B0609020204030204" pitchFamily="49" charset="0"/>
              </a:rPr>
              <a:t>udld</a:t>
            </a:r>
            <a:r>
              <a:rPr lang="en-US" sz="2000" b="1" dirty="0">
                <a:latin typeface="Consolas" panose="020B0609020204030204" pitchFamily="49" charset="0"/>
              </a:rPr>
              <a:t> aggressive</a:t>
            </a:r>
            <a:r>
              <a:rPr lang="en-US" b="1" dirty="0"/>
              <a:t> </a:t>
            </a:r>
            <a:r>
              <a:rPr lang="en-US" dirty="0"/>
              <a:t>keyword</a:t>
            </a:r>
            <a:r>
              <a:rPr lang="en-US" dirty="0" smtClean="0"/>
              <a:t>.</a:t>
            </a:r>
          </a:p>
          <a:p>
            <a:r>
              <a:rPr lang="en-US" dirty="0"/>
              <a:t>To display the UDLD status for the specified interface or for all interfaces, use the </a:t>
            </a:r>
            <a:r>
              <a:rPr lang="en-US" sz="2000" b="1" dirty="0" smtClean="0">
                <a:latin typeface="Consolas" panose="020B0609020204030204" pitchFamily="49" charset="0"/>
              </a:rPr>
              <a:t>show </a:t>
            </a:r>
            <a:r>
              <a:rPr lang="en-US" sz="2000" b="1" dirty="0" err="1" smtClean="0">
                <a:latin typeface="Consolas" panose="020B0609020204030204" pitchFamily="49" charset="0"/>
              </a:rPr>
              <a:t>udld</a:t>
            </a:r>
            <a:r>
              <a:rPr lang="en-US" sz="2000" b="1" dirty="0" smtClean="0">
                <a:latin typeface="Consolas" panose="020B0609020204030204" pitchFamily="49" charset="0"/>
              </a:rPr>
              <a:t> </a:t>
            </a:r>
            <a:r>
              <a:rPr lang="en-US" sz="2000" dirty="0">
                <a:latin typeface="Consolas" panose="020B0609020204030204" pitchFamily="49" charset="0"/>
              </a:rPr>
              <a:t>[ </a:t>
            </a:r>
            <a:r>
              <a:rPr lang="en-US" sz="2000" i="1" dirty="0">
                <a:latin typeface="Consolas" panose="020B0609020204030204" pitchFamily="49" charset="0"/>
              </a:rPr>
              <a:t>interface slot/number </a:t>
            </a:r>
            <a:r>
              <a:rPr lang="en-US" sz="2000" dirty="0">
                <a:latin typeface="Consolas" panose="020B0609020204030204" pitchFamily="49" charset="0"/>
              </a:rPr>
              <a:t>] </a:t>
            </a:r>
            <a:r>
              <a:rPr lang="en-US" dirty="0"/>
              <a:t>privileged EXEC command. </a:t>
            </a:r>
            <a:endParaRPr lang="en-US" dirty="0" smtClean="0"/>
          </a:p>
          <a:p>
            <a:r>
              <a:rPr lang="en-US" dirty="0" smtClean="0"/>
              <a:t>To </a:t>
            </a:r>
            <a:r>
              <a:rPr lang="en-US" dirty="0"/>
              <a:t>view UDLD neighbors, </a:t>
            </a:r>
            <a:r>
              <a:rPr lang="en-US" dirty="0" smtClean="0"/>
              <a:t>use </a:t>
            </a:r>
            <a:r>
              <a:rPr lang="pt-PT" dirty="0" err="1" smtClean="0"/>
              <a:t>the</a:t>
            </a:r>
            <a:r>
              <a:rPr lang="pt-PT" dirty="0" smtClean="0"/>
              <a:t> </a:t>
            </a:r>
            <a:r>
              <a:rPr lang="pt-PT" sz="2000" b="1" dirty="0">
                <a:latin typeface="Consolas" panose="020B0609020204030204" pitchFamily="49" charset="0"/>
              </a:rPr>
              <a:t>show </a:t>
            </a:r>
            <a:r>
              <a:rPr lang="pt-PT" sz="2000" b="1" dirty="0" err="1">
                <a:latin typeface="Consolas" panose="020B0609020204030204" pitchFamily="49" charset="0"/>
              </a:rPr>
              <a:t>udld</a:t>
            </a:r>
            <a:r>
              <a:rPr lang="pt-PT" sz="2000" b="1" dirty="0">
                <a:latin typeface="Consolas" panose="020B0609020204030204" pitchFamily="49" charset="0"/>
              </a:rPr>
              <a:t> </a:t>
            </a:r>
            <a:r>
              <a:rPr lang="pt-PT" sz="2000" b="1" dirty="0" err="1">
                <a:latin typeface="Consolas" panose="020B0609020204030204" pitchFamily="49" charset="0"/>
              </a:rPr>
              <a:t>neighbors</a:t>
            </a:r>
            <a:r>
              <a:rPr lang="pt-PT" sz="2000" b="1" dirty="0">
                <a:latin typeface="Consolas" panose="020B0609020204030204" pitchFamily="49" charset="0"/>
              </a:rPr>
              <a:t> </a:t>
            </a:r>
            <a:r>
              <a:rPr lang="pt-PT" dirty="0"/>
              <a:t>.</a:t>
            </a:r>
          </a:p>
          <a:p>
            <a:r>
              <a:rPr lang="en-US" dirty="0"/>
              <a:t>In addition, use </a:t>
            </a:r>
            <a:r>
              <a:rPr lang="en-US" sz="2000" b="1" dirty="0" err="1">
                <a:latin typeface="Consolas" panose="020B0609020204030204" pitchFamily="49" charset="0"/>
              </a:rPr>
              <a:t>udld</a:t>
            </a:r>
            <a:r>
              <a:rPr lang="en-US" sz="2000" b="1" dirty="0">
                <a:latin typeface="Consolas" panose="020B0609020204030204" pitchFamily="49" charset="0"/>
              </a:rPr>
              <a:t> reset </a:t>
            </a:r>
            <a:r>
              <a:rPr lang="en-US" dirty="0"/>
              <a:t>command to reset all the interfaces that were shut down </a:t>
            </a:r>
            <a:r>
              <a:rPr lang="en-US" dirty="0" smtClean="0"/>
              <a:t>by UDLD</a:t>
            </a:r>
            <a:r>
              <a:rPr lang="en-US" dirty="0"/>
              <a:t>. </a:t>
            </a:r>
            <a:endParaRPr lang="en-US" dirty="0" smtClean="0"/>
          </a:p>
          <a:p>
            <a:pPr lvl="1"/>
            <a:r>
              <a:rPr lang="en-US" dirty="0" smtClean="0"/>
              <a:t>You </a:t>
            </a:r>
            <a:r>
              <a:rPr lang="en-US" dirty="0"/>
              <a:t>can also achieve a UDLD reset by first shutting down the interface and </a:t>
            </a:r>
            <a:r>
              <a:rPr lang="en-US" dirty="0" smtClean="0"/>
              <a:t>then bringing </a:t>
            </a:r>
            <a:r>
              <a:rPr lang="en-US" dirty="0"/>
              <a:t>it back up (that is, </a:t>
            </a:r>
            <a:r>
              <a:rPr lang="en-US" sz="1800" b="1" dirty="0">
                <a:latin typeface="Consolas" panose="020B0609020204030204" pitchFamily="49" charset="0"/>
              </a:rPr>
              <a:t>shut</a:t>
            </a:r>
            <a:r>
              <a:rPr lang="en-US" b="1" dirty="0"/>
              <a:t> </a:t>
            </a:r>
            <a:r>
              <a:rPr lang="en-US" dirty="0"/>
              <a:t>, then </a:t>
            </a:r>
            <a:r>
              <a:rPr lang="en-US" sz="1800" b="1" dirty="0">
                <a:latin typeface="Consolas" panose="020B0609020204030204" pitchFamily="49" charset="0"/>
              </a:rPr>
              <a:t>no shut </a:t>
            </a:r>
            <a:r>
              <a:rPr lang="en-US" dirty="0"/>
              <a:t>).</a:t>
            </a:r>
            <a:endParaRPr lang="pt-PT" dirty="0"/>
          </a:p>
        </p:txBody>
      </p:sp>
    </p:spTree>
    <p:extLst>
      <p:ext uri="{BB962C8B-B14F-4D97-AF65-F5344CB8AC3E}">
        <p14:creationId xmlns:p14="http://schemas.microsoft.com/office/powerpoint/2010/main" val="9258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dirty="0" smtClean="0"/>
              <a:t>Cíle kapitoly</a:t>
            </a:r>
            <a:r>
              <a:rPr lang="en-US" dirty="0" smtClean="0"/>
              <a:t> 8</a:t>
            </a:r>
            <a:endParaRPr lang="en-US" dirty="0" smtClean="0"/>
          </a:p>
        </p:txBody>
      </p:sp>
      <p:sp>
        <p:nvSpPr>
          <p:cNvPr id="7" name="Content Placeholder 6"/>
          <p:cNvSpPr>
            <a:spLocks noGrp="1"/>
          </p:cNvSpPr>
          <p:nvPr>
            <p:ph idx="1"/>
          </p:nvPr>
        </p:nvSpPr>
        <p:spPr/>
        <p:txBody>
          <a:bodyPr/>
          <a:lstStyle/>
          <a:p>
            <a:pPr marL="0" indent="0">
              <a:buNone/>
            </a:pPr>
            <a:r>
              <a:rPr lang="cs-CZ" dirty="0" smtClean="0"/>
              <a:t>Tato kapitola je věnována následujícím vlastnostem přepínačů</a:t>
            </a:r>
            <a:r>
              <a:rPr lang="en-US" dirty="0" smtClean="0"/>
              <a:t>:</a:t>
            </a:r>
            <a:endParaRPr lang="en-US" dirty="0"/>
          </a:p>
          <a:p>
            <a:r>
              <a:rPr lang="pt-PT" dirty="0" err="1" smtClean="0"/>
              <a:t>Discovery</a:t>
            </a:r>
            <a:r>
              <a:rPr lang="pt-PT" dirty="0" smtClean="0"/>
              <a:t> </a:t>
            </a:r>
            <a:r>
              <a:rPr lang="pt-PT" dirty="0" err="1"/>
              <a:t>protocols</a:t>
            </a:r>
            <a:endParaRPr lang="pt-PT" dirty="0"/>
          </a:p>
          <a:p>
            <a:r>
              <a:rPr lang="pt-PT" dirty="0" err="1" smtClean="0"/>
              <a:t>Unidirectional</a:t>
            </a:r>
            <a:r>
              <a:rPr lang="pt-PT" dirty="0" smtClean="0"/>
              <a:t> </a:t>
            </a:r>
            <a:r>
              <a:rPr lang="pt-PT" dirty="0"/>
              <a:t>Link </a:t>
            </a:r>
            <a:r>
              <a:rPr lang="pt-PT" dirty="0" err="1"/>
              <a:t>Detection</a:t>
            </a:r>
            <a:endParaRPr lang="pt-PT" dirty="0"/>
          </a:p>
          <a:p>
            <a:r>
              <a:rPr lang="pt-PT" dirty="0" err="1" smtClean="0"/>
              <a:t>Power</a:t>
            </a:r>
            <a:r>
              <a:rPr lang="pt-PT" dirty="0" smtClean="0"/>
              <a:t> </a:t>
            </a:r>
            <a:r>
              <a:rPr lang="pt-PT" dirty="0" err="1"/>
              <a:t>over</a:t>
            </a:r>
            <a:r>
              <a:rPr lang="pt-PT" dirty="0"/>
              <a:t> Ethernet</a:t>
            </a:r>
          </a:p>
          <a:p>
            <a:r>
              <a:rPr lang="pt-PT" dirty="0" smtClean="0"/>
              <a:t>SDM </a:t>
            </a:r>
            <a:r>
              <a:rPr lang="pt-PT" dirty="0" err="1"/>
              <a:t>templates</a:t>
            </a:r>
            <a:endParaRPr lang="pt-PT" dirty="0"/>
          </a:p>
          <a:p>
            <a:r>
              <a:rPr lang="pt-PT" dirty="0" err="1" smtClean="0"/>
              <a:t>Monitoring</a:t>
            </a:r>
            <a:r>
              <a:rPr lang="pt-PT" dirty="0" smtClean="0"/>
              <a:t> </a:t>
            </a:r>
            <a:r>
              <a:rPr lang="pt-PT" dirty="0" err="1"/>
              <a:t>features</a:t>
            </a:r>
            <a:endParaRPr lang="pt-PT" dirty="0"/>
          </a:p>
          <a:p>
            <a:r>
              <a:rPr lang="pt-PT" dirty="0" smtClean="0"/>
              <a:t>IP </a:t>
            </a:r>
            <a:r>
              <a:rPr lang="pt-PT" dirty="0"/>
              <a:t>SLA</a:t>
            </a: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Loop Guard and UDLD Functionality Comparison</a:t>
            </a:r>
            <a:endParaRPr lang="pt-PT" dirty="0"/>
          </a:p>
        </p:txBody>
      </p:sp>
      <p:sp>
        <p:nvSpPr>
          <p:cNvPr id="3" name="Content Placeholder 2"/>
          <p:cNvSpPr>
            <a:spLocks noGrp="1"/>
          </p:cNvSpPr>
          <p:nvPr>
            <p:ph idx="1"/>
          </p:nvPr>
        </p:nvSpPr>
        <p:spPr/>
        <p:txBody>
          <a:bodyPr/>
          <a:lstStyle/>
          <a:p>
            <a:endParaRPr lang="pt-PT" dirty="0"/>
          </a:p>
        </p:txBody>
      </p:sp>
      <p:pic>
        <p:nvPicPr>
          <p:cNvPr id="5" name="Picture 4"/>
          <p:cNvPicPr>
            <a:picLocks noChangeAspect="1"/>
          </p:cNvPicPr>
          <p:nvPr/>
        </p:nvPicPr>
        <p:blipFill>
          <a:blip r:embed="rId2"/>
          <a:stretch>
            <a:fillRect/>
          </a:stretch>
        </p:blipFill>
        <p:spPr>
          <a:xfrm>
            <a:off x="279400" y="2088108"/>
            <a:ext cx="8559092" cy="3043451"/>
          </a:xfrm>
          <a:prstGeom prst="rect">
            <a:avLst/>
          </a:prstGeom>
        </p:spPr>
      </p:pic>
    </p:spTree>
    <p:extLst>
      <p:ext uri="{BB962C8B-B14F-4D97-AF65-F5344CB8AC3E}">
        <p14:creationId xmlns:p14="http://schemas.microsoft.com/office/powerpoint/2010/main" val="2863298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16" descr="ss3"/>
          <p:cNvPicPr>
            <a:picLocks noChangeAspect="1" noChangeArrowheads="1"/>
          </p:cNvPicPr>
          <p:nvPr/>
        </p:nvPicPr>
        <p:blipFill>
          <a:blip r:embed="rId3" cstate="print"/>
          <a:srcRect/>
          <a:stretch>
            <a:fillRect/>
          </a:stretch>
        </p:blipFill>
        <p:spPr bwMode="auto">
          <a:xfrm>
            <a:off x="0" y="1600200"/>
            <a:ext cx="9144000" cy="3170238"/>
          </a:xfrm>
          <a:prstGeom prst="rect">
            <a:avLst/>
          </a:prstGeom>
          <a:noFill/>
          <a:ln w="9525">
            <a:noFill/>
            <a:miter lim="800000"/>
            <a:headEnd/>
            <a:tailEnd/>
          </a:ln>
        </p:spPr>
      </p:pic>
      <p:sp>
        <p:nvSpPr>
          <p:cNvPr id="11267"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6"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2800" b="1" kern="0" dirty="0">
                <a:solidFill>
                  <a:schemeClr val="bg1"/>
                </a:solidFill>
                <a:latin typeface="+mj-lt"/>
                <a:ea typeface="+mj-ea"/>
                <a:cs typeface="+mj-cs"/>
              </a:rPr>
              <a:t>Power over Ethernet</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Power</a:t>
            </a:r>
            <a:r>
              <a:rPr lang="pt-PT" dirty="0"/>
              <a:t> </a:t>
            </a:r>
            <a:r>
              <a:rPr lang="pt-PT" dirty="0" err="1"/>
              <a:t>over</a:t>
            </a:r>
            <a:r>
              <a:rPr lang="pt-PT" dirty="0"/>
              <a:t> Ethernet</a:t>
            </a:r>
          </a:p>
        </p:txBody>
      </p:sp>
      <p:sp>
        <p:nvSpPr>
          <p:cNvPr id="3" name="Content Placeholder 2"/>
          <p:cNvSpPr>
            <a:spLocks noGrp="1"/>
          </p:cNvSpPr>
          <p:nvPr>
            <p:ph idx="1"/>
          </p:nvPr>
        </p:nvSpPr>
        <p:spPr/>
        <p:txBody>
          <a:bodyPr/>
          <a:lstStyle/>
          <a:p>
            <a:r>
              <a:rPr lang="en-US" dirty="0"/>
              <a:t>Power over Ethernet (</a:t>
            </a:r>
            <a:r>
              <a:rPr lang="en-US" dirty="0" err="1"/>
              <a:t>PoE</a:t>
            </a:r>
            <a:r>
              <a:rPr lang="en-US" dirty="0"/>
              <a:t>) </a:t>
            </a:r>
            <a:r>
              <a:rPr lang="cs-CZ" dirty="0" smtClean="0"/>
              <a:t>zajišťuje zásobení proudem prostřednictvím datového kabelu</a:t>
            </a:r>
            <a:r>
              <a:rPr lang="en-US" dirty="0" smtClean="0"/>
              <a:t>.</a:t>
            </a:r>
            <a:endParaRPr lang="pt-PT" dirty="0"/>
          </a:p>
        </p:txBody>
      </p:sp>
      <p:pic>
        <p:nvPicPr>
          <p:cNvPr id="4" name="Picture 3"/>
          <p:cNvPicPr>
            <a:picLocks noChangeAspect="1"/>
          </p:cNvPicPr>
          <p:nvPr/>
        </p:nvPicPr>
        <p:blipFill>
          <a:blip r:embed="rId2"/>
          <a:stretch>
            <a:fillRect/>
          </a:stretch>
        </p:blipFill>
        <p:spPr>
          <a:xfrm>
            <a:off x="1133978" y="2174922"/>
            <a:ext cx="6811200" cy="4215120"/>
          </a:xfrm>
          <a:prstGeom prst="rect">
            <a:avLst/>
          </a:prstGeom>
        </p:spPr>
      </p:pic>
    </p:spTree>
    <p:extLst>
      <p:ext uri="{BB962C8B-B14F-4D97-AF65-F5344CB8AC3E}">
        <p14:creationId xmlns:p14="http://schemas.microsoft.com/office/powerpoint/2010/main" val="3773285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Výhody </a:t>
            </a:r>
            <a:r>
              <a:rPr lang="pt-PT" dirty="0" smtClean="0"/>
              <a:t>PoE</a:t>
            </a:r>
            <a:endParaRPr lang="pt-PT" dirty="0"/>
          </a:p>
        </p:txBody>
      </p:sp>
      <p:sp>
        <p:nvSpPr>
          <p:cNvPr id="3" name="Content Placeholder 2"/>
          <p:cNvSpPr>
            <a:spLocks noGrp="1"/>
          </p:cNvSpPr>
          <p:nvPr>
            <p:ph idx="1"/>
          </p:nvPr>
        </p:nvSpPr>
        <p:spPr/>
        <p:txBody>
          <a:bodyPr/>
          <a:lstStyle/>
          <a:p>
            <a:r>
              <a:rPr lang="af-ZA" dirty="0" smtClean="0"/>
              <a:t>PoE přepínače podporují vzdálenou správu, kde napájecí adaptéry a injektory nemají.</a:t>
            </a:r>
          </a:p>
          <a:p>
            <a:r>
              <a:rPr lang="af-ZA" dirty="0" smtClean="0"/>
              <a:t>PoE přepínače umožňují centralizované metody zálohování.</a:t>
            </a:r>
          </a:p>
          <a:p>
            <a:r>
              <a:rPr lang="af-ZA" dirty="0" smtClean="0"/>
              <a:t>PoE vyžaduje méně konfigurace než lokální napájecí adaptér nebo injektor.</a:t>
            </a:r>
          </a:p>
          <a:p>
            <a:r>
              <a:rPr lang="af-ZA" dirty="0" smtClean="0"/>
              <a:t>PoE využívá infrastrukturu datové kabeláže – není nutný žádný další napájecí kabel, jako je tomu v případě napájecích adaptérů nebo injektorů.</a:t>
            </a:r>
            <a:endParaRPr lang="af-ZA" dirty="0"/>
          </a:p>
        </p:txBody>
      </p:sp>
    </p:spTree>
    <p:extLst>
      <p:ext uri="{BB962C8B-B14F-4D97-AF65-F5344CB8AC3E}">
        <p14:creationId xmlns:p14="http://schemas.microsoft.com/office/powerpoint/2010/main" val="4190423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Komponenty </a:t>
            </a:r>
            <a:r>
              <a:rPr lang="pt-PT" dirty="0" smtClean="0"/>
              <a:t>PoE</a:t>
            </a:r>
            <a:endParaRPr lang="pt-PT" dirty="0"/>
          </a:p>
        </p:txBody>
      </p:sp>
      <p:sp>
        <p:nvSpPr>
          <p:cNvPr id="3" name="Content Placeholder 2"/>
          <p:cNvSpPr>
            <a:spLocks noGrp="1"/>
          </p:cNvSpPr>
          <p:nvPr>
            <p:ph idx="1"/>
          </p:nvPr>
        </p:nvSpPr>
        <p:spPr/>
        <p:txBody>
          <a:bodyPr>
            <a:normAutofit/>
          </a:bodyPr>
          <a:lstStyle/>
          <a:p>
            <a:pPr marL="0" indent="0">
              <a:buNone/>
            </a:pPr>
            <a:r>
              <a:rPr lang="cs-CZ" dirty="0"/>
              <a:t>Terminologie </a:t>
            </a:r>
            <a:r>
              <a:rPr lang="cs-CZ" dirty="0" err="1"/>
              <a:t>PoE</a:t>
            </a:r>
            <a:r>
              <a:rPr lang="cs-CZ" dirty="0"/>
              <a:t> označuje tři typy </a:t>
            </a:r>
            <a:r>
              <a:rPr lang="cs-CZ" dirty="0" smtClean="0"/>
              <a:t>komponent:</a:t>
            </a:r>
          </a:p>
          <a:p>
            <a:pPr>
              <a:spcBef>
                <a:spcPts val="1200"/>
              </a:spcBef>
            </a:pPr>
            <a:r>
              <a:rPr lang="cs-CZ" dirty="0" smtClean="0"/>
              <a:t>Přepínače </a:t>
            </a:r>
            <a:r>
              <a:rPr lang="cs-CZ" dirty="0"/>
              <a:t>Cisco </a:t>
            </a:r>
            <a:r>
              <a:rPr lang="cs-CZ" dirty="0" err="1"/>
              <a:t>Catalyst</a:t>
            </a:r>
            <a:r>
              <a:rPr lang="cs-CZ" dirty="0"/>
              <a:t> a výkonové </a:t>
            </a:r>
            <a:r>
              <a:rPr lang="cs-CZ" dirty="0" smtClean="0"/>
              <a:t>injektory</a:t>
            </a:r>
          </a:p>
          <a:p>
            <a:pPr>
              <a:spcBef>
                <a:spcPts val="1200"/>
              </a:spcBef>
            </a:pPr>
            <a:r>
              <a:rPr lang="cs-CZ" dirty="0" smtClean="0"/>
              <a:t>Napájená </a:t>
            </a:r>
            <a:r>
              <a:rPr lang="cs-CZ" dirty="0"/>
              <a:t>zařízení</a:t>
            </a:r>
            <a:br>
              <a:rPr lang="cs-CZ" dirty="0"/>
            </a:br>
            <a:r>
              <a:rPr lang="cs-CZ" dirty="0"/>
              <a:t>Přístupové body, IP telefony a IP kamery.</a:t>
            </a:r>
            <a:br>
              <a:rPr lang="cs-CZ" dirty="0"/>
            </a:br>
            <a:r>
              <a:rPr lang="cs-CZ" dirty="0" smtClean="0"/>
              <a:t>Tencí klienti, </a:t>
            </a:r>
            <a:r>
              <a:rPr lang="cs-CZ" dirty="0"/>
              <a:t>senzory, nástěnné hodiny a tak dále.</a:t>
            </a:r>
            <a:br>
              <a:rPr lang="cs-CZ" dirty="0"/>
            </a:br>
            <a:r>
              <a:rPr lang="cs-CZ" dirty="0"/>
              <a:t>Dokonce i přepínače mohou být napájeny samotným </a:t>
            </a:r>
            <a:r>
              <a:rPr lang="cs-CZ" dirty="0" err="1" smtClean="0"/>
              <a:t>PoE</a:t>
            </a:r>
            <a:r>
              <a:rPr lang="cs-CZ" dirty="0" smtClean="0"/>
              <a:t>.</a:t>
            </a:r>
          </a:p>
          <a:p>
            <a:pPr>
              <a:spcBef>
                <a:spcPts val="1200"/>
              </a:spcBef>
            </a:pPr>
            <a:r>
              <a:rPr lang="cs-CZ" dirty="0" smtClean="0"/>
              <a:t>Kabely </a:t>
            </a:r>
            <a:r>
              <a:rPr lang="cs-CZ" dirty="0" err="1" smtClean="0"/>
              <a:t>Ethernetu</a:t>
            </a:r>
            <a:r>
              <a:rPr lang="cs-CZ" dirty="0" smtClean="0"/>
              <a:t>.</a:t>
            </a:r>
            <a:r>
              <a:rPr lang="cs-CZ" dirty="0"/>
              <a:t/>
            </a:r>
            <a:br>
              <a:rPr lang="cs-CZ" dirty="0"/>
            </a:br>
            <a:r>
              <a:rPr lang="cs-CZ" dirty="0"/>
              <a:t>Stejně jako u standardního </a:t>
            </a:r>
            <a:r>
              <a:rPr lang="cs-CZ" dirty="0" err="1"/>
              <a:t>Ethernetu</a:t>
            </a:r>
            <a:r>
              <a:rPr lang="cs-CZ" dirty="0"/>
              <a:t> je vzdálenost </a:t>
            </a:r>
            <a:r>
              <a:rPr lang="cs-CZ" dirty="0" err="1"/>
              <a:t>PoE</a:t>
            </a:r>
            <a:r>
              <a:rPr lang="cs-CZ" dirty="0"/>
              <a:t> omezena na 100 metrů s kabeláží kategorie 5.</a:t>
            </a:r>
          </a:p>
        </p:txBody>
      </p:sp>
    </p:spTree>
    <p:extLst>
      <p:ext uri="{BB962C8B-B14F-4D97-AF65-F5344CB8AC3E}">
        <p14:creationId xmlns:p14="http://schemas.microsoft.com/office/powerpoint/2010/main" val="906477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Standardy </a:t>
            </a:r>
            <a:r>
              <a:rPr lang="pt-PT" dirty="0" smtClean="0"/>
              <a:t>PoE</a:t>
            </a:r>
            <a:endParaRPr lang="pt-PT" dirty="0"/>
          </a:p>
        </p:txBody>
      </p:sp>
      <p:sp>
        <p:nvSpPr>
          <p:cNvPr id="3" name="Content Placeholder 2"/>
          <p:cNvSpPr>
            <a:spLocks noGrp="1"/>
          </p:cNvSpPr>
          <p:nvPr>
            <p:ph idx="1"/>
          </p:nvPr>
        </p:nvSpPr>
        <p:spPr/>
        <p:txBody>
          <a:bodyPr/>
          <a:lstStyle/>
          <a:p>
            <a:pPr marL="0" indent="0">
              <a:buNone/>
            </a:pPr>
            <a:r>
              <a:rPr lang="cs-CZ" b="1" dirty="0"/>
              <a:t>IEEE 802.3af (ratifikováno </a:t>
            </a:r>
            <a:r>
              <a:rPr lang="cs-CZ" b="1" dirty="0" smtClean="0"/>
              <a:t>2003)</a:t>
            </a:r>
          </a:p>
          <a:p>
            <a:r>
              <a:rPr lang="cs-CZ" dirty="0" smtClean="0"/>
              <a:t>Tato </a:t>
            </a:r>
            <a:r>
              <a:rPr lang="cs-CZ" dirty="0"/>
              <a:t>norma poskytuje interoperabilitu mezi různými </a:t>
            </a:r>
            <a:r>
              <a:rPr lang="cs-CZ" dirty="0" smtClean="0"/>
              <a:t>dodavateli.</a:t>
            </a:r>
          </a:p>
          <a:p>
            <a:r>
              <a:rPr lang="cs-CZ" dirty="0" smtClean="0"/>
              <a:t>Pro </a:t>
            </a:r>
            <a:r>
              <a:rPr lang="cs-CZ" dirty="0"/>
              <a:t>každé napájené zařízení je k dispozici až 15,4 W stejnosměrného proudu</a:t>
            </a:r>
            <a:r>
              <a:rPr lang="cs-CZ" dirty="0" smtClean="0"/>
              <a:t>.</a:t>
            </a:r>
          </a:p>
          <a:p>
            <a:pPr marL="0" indent="0">
              <a:buNone/>
            </a:pPr>
            <a:r>
              <a:rPr lang="cs-CZ" dirty="0"/>
              <a:t/>
            </a:r>
            <a:br>
              <a:rPr lang="cs-CZ" dirty="0"/>
            </a:br>
            <a:r>
              <a:rPr lang="cs-CZ" b="1" dirty="0"/>
              <a:t>IEEE 802.3at (ratifikováno v roce </a:t>
            </a:r>
            <a:r>
              <a:rPr lang="cs-CZ" b="1" dirty="0" smtClean="0"/>
              <a:t>2009)</a:t>
            </a:r>
          </a:p>
          <a:p>
            <a:r>
              <a:rPr lang="cs-CZ" dirty="0" smtClean="0"/>
              <a:t>Tento </a:t>
            </a:r>
            <a:r>
              <a:rPr lang="cs-CZ" dirty="0"/>
              <a:t>standard je vylepšením oproti standardu 802.3af a může poskytovat výkonná zařízení s výkonem až 25,5 </a:t>
            </a:r>
            <a:r>
              <a:rPr lang="cs-CZ" dirty="0" smtClean="0"/>
              <a:t>W.</a:t>
            </a:r>
          </a:p>
          <a:p>
            <a:r>
              <a:rPr lang="cs-CZ" dirty="0" smtClean="0"/>
              <a:t>Toto </a:t>
            </a:r>
            <a:r>
              <a:rPr lang="cs-CZ" dirty="0"/>
              <a:t>číslo může být zvýšeno na 50 W a více s implementacemi, které jsou mimo </a:t>
            </a:r>
            <a:r>
              <a:rPr lang="cs-CZ" dirty="0" smtClean="0"/>
              <a:t>standard.</a:t>
            </a:r>
          </a:p>
          <a:p>
            <a:r>
              <a:rPr lang="cs-CZ" dirty="0" smtClean="0"/>
              <a:t>Tento </a:t>
            </a:r>
            <a:r>
              <a:rPr lang="cs-CZ" dirty="0"/>
              <a:t>standard je také známý jako </a:t>
            </a:r>
            <a:r>
              <a:rPr lang="cs-CZ" dirty="0" err="1"/>
              <a:t>PoE</a:t>
            </a:r>
            <a:r>
              <a:rPr lang="cs-CZ" dirty="0"/>
              <a:t> + nebo </a:t>
            </a:r>
            <a:r>
              <a:rPr lang="cs-CZ" dirty="0" err="1"/>
              <a:t>PoE</a:t>
            </a:r>
            <a:r>
              <a:rPr lang="cs-CZ" dirty="0"/>
              <a:t> Plus.</a:t>
            </a:r>
          </a:p>
        </p:txBody>
      </p:sp>
    </p:spTree>
    <p:extLst>
      <p:ext uri="{BB962C8B-B14F-4D97-AF65-F5344CB8AC3E}">
        <p14:creationId xmlns:p14="http://schemas.microsoft.com/office/powerpoint/2010/main" val="2678494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Vyjednávání </a:t>
            </a:r>
            <a:r>
              <a:rPr lang="pt-PT" dirty="0" smtClean="0"/>
              <a:t>PoE</a:t>
            </a:r>
            <a:endParaRPr lang="pt-PT" dirty="0"/>
          </a:p>
        </p:txBody>
      </p:sp>
      <p:sp>
        <p:nvSpPr>
          <p:cNvPr id="3" name="Content Placeholder 2"/>
          <p:cNvSpPr>
            <a:spLocks noGrp="1"/>
          </p:cNvSpPr>
          <p:nvPr>
            <p:ph idx="1"/>
          </p:nvPr>
        </p:nvSpPr>
        <p:spPr>
          <a:xfrm>
            <a:off x="279401" y="1183340"/>
            <a:ext cx="8730784" cy="5131399"/>
          </a:xfrm>
        </p:spPr>
        <p:txBody>
          <a:bodyPr>
            <a:normAutofit/>
          </a:bodyPr>
          <a:lstStyle/>
          <a:p>
            <a:r>
              <a:rPr lang="cs-CZ" dirty="0"/>
              <a:t>Přepínače Cisco neposkytují napájení portu, pokud </a:t>
            </a:r>
            <a:r>
              <a:rPr lang="cs-CZ" dirty="0" smtClean="0"/>
              <a:t>nezjistí </a:t>
            </a:r>
            <a:r>
              <a:rPr lang="cs-CZ" dirty="0"/>
              <a:t>potřebu koncového </a:t>
            </a:r>
            <a:r>
              <a:rPr lang="cs-CZ" dirty="0" smtClean="0"/>
              <a:t>zařízení. To </a:t>
            </a:r>
            <a:r>
              <a:rPr lang="cs-CZ" dirty="0"/>
              <a:t>zabraňuje plýtvání zbytečnou energií a tak </a:t>
            </a:r>
            <a:r>
              <a:rPr lang="cs-CZ" dirty="0" smtClean="0"/>
              <a:t>dále.</a:t>
            </a:r>
          </a:p>
          <a:p>
            <a:r>
              <a:rPr lang="cs-CZ" dirty="0" smtClean="0"/>
              <a:t>S </a:t>
            </a:r>
            <a:r>
              <a:rPr lang="cs-CZ" dirty="0"/>
              <a:t>802.3af a 802.3at se přepínač pokouší detekovat napájené zařízení dodáváním malého napětí přes </a:t>
            </a:r>
            <a:r>
              <a:rPr lang="cs-CZ" dirty="0" err="1"/>
              <a:t>ethernetový</a:t>
            </a:r>
            <a:r>
              <a:rPr lang="cs-CZ" dirty="0"/>
              <a:t> </a:t>
            </a:r>
            <a:r>
              <a:rPr lang="cs-CZ" dirty="0" smtClean="0"/>
              <a:t>kabel.</a:t>
            </a:r>
          </a:p>
          <a:p>
            <a:r>
              <a:rPr lang="cs-CZ" dirty="0" smtClean="0"/>
              <a:t>Přepínač </a:t>
            </a:r>
            <a:r>
              <a:rPr lang="cs-CZ" dirty="0"/>
              <a:t>pak měří odpor. Pokud je naměřený odpor </a:t>
            </a:r>
            <a:r>
              <a:rPr lang="cs-CZ" dirty="0" smtClean="0"/>
              <a:t>25 </a:t>
            </a:r>
            <a:r>
              <a:rPr lang="cs-CZ" dirty="0" err="1" smtClean="0"/>
              <a:t>kΩ</a:t>
            </a:r>
            <a:r>
              <a:rPr lang="cs-CZ" dirty="0" smtClean="0"/>
              <a:t>, </a:t>
            </a:r>
            <a:r>
              <a:rPr lang="cs-CZ" dirty="0"/>
              <a:t>je k dispozici napájené </a:t>
            </a:r>
            <a:r>
              <a:rPr lang="cs-CZ" dirty="0" smtClean="0"/>
              <a:t>zařízení.</a:t>
            </a:r>
          </a:p>
          <a:p>
            <a:r>
              <a:rPr lang="cs-CZ" dirty="0" smtClean="0"/>
              <a:t>Napájené </a:t>
            </a:r>
            <a:r>
              <a:rPr lang="cs-CZ" dirty="0"/>
              <a:t>zařízení může poskytnout přepínač s informacemi o třídě </a:t>
            </a:r>
            <a:r>
              <a:rPr lang="cs-CZ" dirty="0" smtClean="0"/>
              <a:t>výkonu.</a:t>
            </a:r>
          </a:p>
          <a:p>
            <a:r>
              <a:rPr lang="cs-CZ" dirty="0" smtClean="0"/>
              <a:t>Výchozí </a:t>
            </a:r>
            <a:r>
              <a:rPr lang="cs-CZ" dirty="0"/>
              <a:t>třída 0 se používá, pokud přepínač nebo napájené zařízení nepodporuje zjišťování výkonu</a:t>
            </a:r>
          </a:p>
        </p:txBody>
      </p:sp>
    </p:spTree>
    <p:extLst>
      <p:ext uri="{BB962C8B-B14F-4D97-AF65-F5344CB8AC3E}">
        <p14:creationId xmlns:p14="http://schemas.microsoft.com/office/powerpoint/2010/main" val="2057396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9401" y="988401"/>
            <a:ext cx="8515124" cy="2717798"/>
          </a:xfrm>
          <a:prstGeom prst="rect">
            <a:avLst/>
          </a:prstGeom>
        </p:spPr>
      </p:pic>
      <p:sp>
        <p:nvSpPr>
          <p:cNvPr id="5" name="Nadpis 4"/>
          <p:cNvSpPr>
            <a:spLocks noGrp="1"/>
          </p:cNvSpPr>
          <p:nvPr>
            <p:ph type="title"/>
          </p:nvPr>
        </p:nvSpPr>
        <p:spPr/>
        <p:txBody>
          <a:bodyPr/>
          <a:lstStyle/>
          <a:p>
            <a:r>
              <a:rPr lang="cs-CZ" dirty="0" smtClean="0"/>
              <a:t>Třídy </a:t>
            </a:r>
            <a:r>
              <a:rPr lang="cs-CZ" dirty="0" err="1" smtClean="0"/>
              <a:t>PoE</a:t>
            </a:r>
            <a:endParaRPr lang="cs-CZ" dirty="0"/>
          </a:p>
        </p:txBody>
      </p:sp>
      <p:sp>
        <p:nvSpPr>
          <p:cNvPr id="6" name="Obdélník 5"/>
          <p:cNvSpPr/>
          <p:nvPr/>
        </p:nvSpPr>
        <p:spPr>
          <a:xfrm>
            <a:off x="323696" y="5116157"/>
            <a:ext cx="8426533" cy="1061829"/>
          </a:xfrm>
          <a:prstGeom prst="rect">
            <a:avLst/>
          </a:prstGeom>
        </p:spPr>
        <p:txBody>
          <a:bodyPr wrap="square">
            <a:spAutoFit/>
          </a:bodyPr>
          <a:lstStyle/>
          <a:p>
            <a:pPr algn="just"/>
            <a:r>
              <a:rPr lang="cs-CZ" sz="1400" dirty="0"/>
              <a:t>Původní metoda </a:t>
            </a:r>
            <a:r>
              <a:rPr lang="cs-CZ" sz="1400" b="1" dirty="0"/>
              <a:t>Cisco </a:t>
            </a:r>
            <a:r>
              <a:rPr lang="cs-CZ" sz="1400" b="1" dirty="0" err="1"/>
              <a:t>Inline</a:t>
            </a:r>
            <a:r>
              <a:rPr lang="cs-CZ" sz="1400" b="1" dirty="0"/>
              <a:t> </a:t>
            </a:r>
            <a:r>
              <a:rPr lang="cs-CZ" sz="1400" b="1" dirty="0" err="1"/>
              <a:t>Power</a:t>
            </a:r>
            <a:r>
              <a:rPr lang="cs-CZ" sz="1400" b="1" dirty="0"/>
              <a:t> </a:t>
            </a:r>
            <a:r>
              <a:rPr lang="cs-CZ" sz="1400" dirty="0"/>
              <a:t>má jiný způsob vyjednávání než oba standardy IEEE. Přepínač vysílá testovací tón </a:t>
            </a:r>
            <a:r>
              <a:rPr lang="cs-CZ" sz="1400" b="1" dirty="0"/>
              <a:t>340 kHz </a:t>
            </a:r>
            <a:r>
              <a:rPr lang="cs-CZ" sz="1400" dirty="0"/>
              <a:t>na </a:t>
            </a:r>
            <a:r>
              <a:rPr lang="cs-CZ" sz="1400" dirty="0" err="1"/>
              <a:t>ethernetovém</a:t>
            </a:r>
            <a:r>
              <a:rPr lang="cs-CZ" sz="1400" dirty="0"/>
              <a:t> kabelu. Tón je vysílán místo stejnosměrného napájení, protože spínač musí nejprve detekovat zařízení před jeho napájením. Nejvhodnější úroveň výkonu je pak určena výměnou informací CDP. Přepínač zjistí typ zařízení (například IP telefon Cisco) a požadavky na napájení zařízení.</a:t>
            </a:r>
          </a:p>
        </p:txBody>
      </p:sp>
    </p:spTree>
    <p:extLst>
      <p:ext uri="{BB962C8B-B14F-4D97-AF65-F5344CB8AC3E}">
        <p14:creationId xmlns:p14="http://schemas.microsoft.com/office/powerpoint/2010/main" val="4061177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Konfigurace a verifikace </a:t>
            </a:r>
            <a:r>
              <a:rPr lang="en-US" dirty="0" err="1" smtClean="0"/>
              <a:t>PoE</a:t>
            </a:r>
            <a:endParaRPr lang="pt-PT" dirty="0"/>
          </a:p>
        </p:txBody>
      </p:sp>
      <p:pic>
        <p:nvPicPr>
          <p:cNvPr id="4" name="Picture 3"/>
          <p:cNvPicPr>
            <a:picLocks noChangeAspect="1"/>
          </p:cNvPicPr>
          <p:nvPr/>
        </p:nvPicPr>
        <p:blipFill>
          <a:blip r:embed="rId2"/>
          <a:stretch>
            <a:fillRect/>
          </a:stretch>
        </p:blipFill>
        <p:spPr>
          <a:xfrm>
            <a:off x="109429" y="791737"/>
            <a:ext cx="8944672" cy="5977053"/>
          </a:xfrm>
          <a:prstGeom prst="rect">
            <a:avLst/>
          </a:prstGeom>
        </p:spPr>
      </p:pic>
    </p:spTree>
    <p:extLst>
      <p:ext uri="{BB962C8B-B14F-4D97-AF65-F5344CB8AC3E}">
        <p14:creationId xmlns:p14="http://schemas.microsoft.com/office/powerpoint/2010/main" val="2922787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cs-CZ" sz="3000" b="0" dirty="0" smtClean="0">
                <a:solidFill>
                  <a:schemeClr val="bg1"/>
                </a:solidFill>
              </a:rPr>
              <a:t>Šablony (</a:t>
            </a:r>
            <a:r>
              <a:rPr lang="cs-CZ" sz="3000" b="0" dirty="0" err="1" smtClean="0">
                <a:solidFill>
                  <a:schemeClr val="bg1"/>
                </a:solidFill>
              </a:rPr>
              <a:t>templates</a:t>
            </a:r>
            <a:r>
              <a:rPr lang="cs-CZ" sz="3000" b="0" dirty="0" smtClean="0">
                <a:solidFill>
                  <a:schemeClr val="bg1"/>
                </a:solidFill>
              </a:rPr>
              <a:t>) </a:t>
            </a:r>
            <a:r>
              <a:rPr lang="en-US" sz="3000" b="0" dirty="0" smtClean="0">
                <a:solidFill>
                  <a:schemeClr val="bg1"/>
                </a:solidFill>
              </a:rPr>
              <a:t>SDM</a:t>
            </a:r>
            <a:endParaRPr lang="en-US" sz="3000" b="0" dirty="0" smtClean="0">
              <a:solidFill>
                <a:schemeClr val="bg1"/>
              </a:solidFill>
            </a:endParaRPr>
          </a:p>
        </p:txBody>
      </p:sp>
    </p:spTree>
    <p:extLst>
      <p:ext uri="{BB962C8B-B14F-4D97-AF65-F5344CB8AC3E}">
        <p14:creationId xmlns:p14="http://schemas.microsoft.com/office/powerpoint/2010/main" val="323016314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en-US" sz="3000" b="0" dirty="0">
                <a:solidFill>
                  <a:schemeClr val="bg1"/>
                </a:solidFill>
              </a:rPr>
              <a:t>Discovery Protocols</a:t>
            </a:r>
            <a:endParaRPr lang="en-US" sz="3000" b="0" dirty="0" smtClean="0">
              <a:solidFill>
                <a:schemeClr val="bg1"/>
              </a:solid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Šablony </a:t>
            </a:r>
            <a:r>
              <a:rPr lang="pt-PT" dirty="0" smtClean="0"/>
              <a:t>SDM </a:t>
            </a:r>
            <a:r>
              <a:rPr lang="cs-CZ" dirty="0" smtClean="0"/>
              <a:t>(</a:t>
            </a:r>
            <a:r>
              <a:rPr lang="en-US" b="0" kern="1200" dirty="0">
                <a:solidFill>
                  <a:schemeClr val="tx1"/>
                </a:solidFill>
                <a:latin typeface="Arial" charset="0"/>
              </a:rPr>
              <a:t>Switching Database </a:t>
            </a:r>
            <a:r>
              <a:rPr lang="en-US" b="0" kern="1200" dirty="0" smtClean="0">
                <a:solidFill>
                  <a:schemeClr val="tx1"/>
                </a:solidFill>
                <a:latin typeface="Arial" charset="0"/>
              </a:rPr>
              <a:t>Manager</a:t>
            </a:r>
            <a:r>
              <a:rPr lang="cs-CZ" b="0" kern="1200" dirty="0" smtClean="0">
                <a:solidFill>
                  <a:schemeClr val="tx1"/>
                </a:solidFill>
                <a:latin typeface="Arial" charset="0"/>
              </a:rPr>
              <a:t>)</a:t>
            </a:r>
            <a:endParaRPr lang="pt-PT" dirty="0"/>
          </a:p>
        </p:txBody>
      </p:sp>
      <p:sp>
        <p:nvSpPr>
          <p:cNvPr id="3" name="Content Placeholder 2"/>
          <p:cNvSpPr>
            <a:spLocks noGrp="1"/>
          </p:cNvSpPr>
          <p:nvPr>
            <p:ph idx="1"/>
          </p:nvPr>
        </p:nvSpPr>
        <p:spPr/>
        <p:txBody>
          <a:bodyPr>
            <a:normAutofit fontScale="92500" lnSpcReduction="20000"/>
          </a:bodyPr>
          <a:lstStyle/>
          <a:p>
            <a:pPr marL="0" indent="0">
              <a:buNone/>
            </a:pPr>
            <a:r>
              <a:rPr lang="cs-CZ" dirty="0"/>
              <a:t>Po dokončení této sekce na šablonách služby SDM budete moci provést </a:t>
            </a:r>
            <a:r>
              <a:rPr lang="cs-CZ" dirty="0" smtClean="0"/>
              <a:t>následující:</a:t>
            </a:r>
          </a:p>
          <a:p>
            <a:r>
              <a:rPr lang="cs-CZ" dirty="0"/>
              <a:t>p</a:t>
            </a:r>
            <a:r>
              <a:rPr lang="cs-CZ" dirty="0" smtClean="0"/>
              <a:t>opsat </a:t>
            </a:r>
            <a:r>
              <a:rPr lang="cs-CZ" dirty="0"/>
              <a:t>typické typy šablony </a:t>
            </a:r>
            <a:r>
              <a:rPr lang="cs-CZ" dirty="0" smtClean="0"/>
              <a:t>SDM</a:t>
            </a:r>
          </a:p>
          <a:p>
            <a:r>
              <a:rPr lang="cs-CZ" dirty="0"/>
              <a:t>z</a:t>
            </a:r>
            <a:r>
              <a:rPr lang="cs-CZ" dirty="0" smtClean="0"/>
              <a:t>měnit </a:t>
            </a:r>
            <a:r>
              <a:rPr lang="cs-CZ" dirty="0"/>
              <a:t>šablonu </a:t>
            </a:r>
            <a:r>
              <a:rPr lang="cs-CZ" dirty="0" smtClean="0"/>
              <a:t>SDM</a:t>
            </a:r>
          </a:p>
          <a:p>
            <a:r>
              <a:rPr lang="cs-CZ" dirty="0"/>
              <a:t>p</a:t>
            </a:r>
            <a:r>
              <a:rPr lang="cs-CZ" dirty="0" smtClean="0"/>
              <a:t>opsat </a:t>
            </a:r>
            <a:r>
              <a:rPr lang="cs-CZ" dirty="0"/>
              <a:t>bezpečnostní opatření, která je třeba učinit při změně šablony </a:t>
            </a:r>
            <a:r>
              <a:rPr lang="cs-CZ" dirty="0" smtClean="0"/>
              <a:t>SDM</a:t>
            </a:r>
          </a:p>
          <a:p>
            <a:pPr marL="0" indent="0">
              <a:buNone/>
            </a:pPr>
            <a:endParaRPr lang="cs-CZ" dirty="0" smtClean="0"/>
          </a:p>
          <a:p>
            <a:pPr marL="0" indent="0">
              <a:buNone/>
            </a:pPr>
            <a:r>
              <a:rPr lang="cs-CZ" dirty="0"/>
              <a:t>Šablony SDM upravují systémové prostředky, například CAM a TCAM.</a:t>
            </a:r>
          </a:p>
          <a:p>
            <a:pPr marL="0" indent="0">
              <a:buNone/>
            </a:pPr>
            <a:endParaRPr lang="cs-CZ" dirty="0"/>
          </a:p>
          <a:p>
            <a:endParaRPr lang="cs-CZ" dirty="0" smtClean="0"/>
          </a:p>
          <a:p>
            <a:pPr marL="0" indent="0">
              <a:buNone/>
            </a:pPr>
            <a:r>
              <a:rPr lang="cs-CZ" dirty="0" smtClean="0"/>
              <a:t>Příklad</a:t>
            </a:r>
          </a:p>
          <a:p>
            <a:pPr marL="0" indent="0">
              <a:buNone/>
            </a:pPr>
            <a:r>
              <a:rPr lang="cs-CZ" dirty="0" smtClean="0"/>
              <a:t>Nejběžnější </a:t>
            </a:r>
            <a:r>
              <a:rPr lang="cs-CZ" dirty="0"/>
              <a:t>výchozí modifikací akce SDM je nasazení kombinace protokolu IPv4 a protokolu IPv6 (duální zásobník), protože funkce IPv6 není s výchozí šablonou podporována.</a:t>
            </a:r>
          </a:p>
          <a:p>
            <a:pPr marL="0" indent="0">
              <a:buNone/>
            </a:pPr>
            <a:endParaRPr lang="cs-CZ" dirty="0"/>
          </a:p>
        </p:txBody>
      </p:sp>
    </p:spTree>
    <p:extLst>
      <p:ext uri="{BB962C8B-B14F-4D97-AF65-F5344CB8AC3E}">
        <p14:creationId xmlns:p14="http://schemas.microsoft.com/office/powerpoint/2010/main" val="1015433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Typy šablon </a:t>
            </a:r>
            <a:r>
              <a:rPr lang="pt-PT" dirty="0" smtClean="0"/>
              <a:t>SDM</a:t>
            </a:r>
            <a:endParaRPr lang="pt-PT" dirty="0"/>
          </a:p>
        </p:txBody>
      </p:sp>
      <p:sp>
        <p:nvSpPr>
          <p:cNvPr id="3" name="Content Placeholder 2"/>
          <p:cNvSpPr>
            <a:spLocks noGrp="1"/>
          </p:cNvSpPr>
          <p:nvPr>
            <p:ph idx="1"/>
          </p:nvPr>
        </p:nvSpPr>
        <p:spPr/>
        <p:txBody>
          <a:bodyPr>
            <a:normAutofit/>
          </a:bodyPr>
          <a:lstStyle/>
          <a:p>
            <a:pPr marL="0" indent="0">
              <a:buNone/>
            </a:pPr>
            <a:r>
              <a:rPr lang="af-ZA" b="1" dirty="0" smtClean="0"/>
              <a:t>Defaultní</a:t>
            </a:r>
          </a:p>
          <a:p>
            <a:pPr marL="0" indent="0">
              <a:buNone/>
            </a:pPr>
            <a:r>
              <a:rPr lang="af-ZA" dirty="0" smtClean="0"/>
              <a:t>Výchozí šablona. Tato šablona poskytuje mix tras pro unicast směry, connocted a host tras.</a:t>
            </a:r>
            <a:endParaRPr lang="cs-CZ" dirty="0" smtClean="0"/>
          </a:p>
          <a:p>
            <a:pPr marL="0" indent="0">
              <a:buNone/>
            </a:pPr>
            <a:endParaRPr lang="af-ZA" dirty="0" smtClean="0"/>
          </a:p>
          <a:p>
            <a:pPr marL="0" indent="0">
              <a:buNone/>
            </a:pPr>
            <a:r>
              <a:rPr lang="af-ZA" b="1" dirty="0" smtClean="0"/>
              <a:t>Routing</a:t>
            </a:r>
          </a:p>
          <a:p>
            <a:pPr marL="0" indent="0">
              <a:buNone/>
            </a:pPr>
            <a:r>
              <a:rPr lang="af-ZA" dirty="0" smtClean="0"/>
              <a:t>tuto šablonu zvolte, pokud zařízení provádí směrování v distribuční části sítě nebo jádru sítě. Zařízení je schopno přenášet mnoho tras, ale pouze pro IPv4.</a:t>
            </a:r>
            <a:endParaRPr lang="cs-CZ" dirty="0" smtClean="0"/>
          </a:p>
          <a:p>
            <a:pPr marL="0" indent="0">
              <a:buNone/>
            </a:pPr>
            <a:endParaRPr lang="af-ZA" dirty="0" smtClean="0"/>
          </a:p>
          <a:p>
            <a:pPr marL="0" indent="0">
              <a:buNone/>
            </a:pPr>
            <a:r>
              <a:rPr lang="af-ZA" b="1" dirty="0" smtClean="0"/>
              <a:t>Access</a:t>
            </a:r>
          </a:p>
          <a:p>
            <a:pPr marL="0" indent="0">
              <a:buNone/>
            </a:pPr>
            <a:r>
              <a:rPr lang="af-ZA" dirty="0" smtClean="0"/>
              <a:t>Tuto šablonu povolíte, pokud máte mnoho VLAN. Tato šablona zase redukuje zdroje alokované pro směrování.</a:t>
            </a:r>
            <a:endParaRPr lang="af-ZA" dirty="0"/>
          </a:p>
        </p:txBody>
      </p:sp>
    </p:spTree>
    <p:extLst>
      <p:ext uri="{BB962C8B-B14F-4D97-AF65-F5344CB8AC3E}">
        <p14:creationId xmlns:p14="http://schemas.microsoft.com/office/powerpoint/2010/main" val="3245753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Typy šablon </a:t>
            </a:r>
            <a:r>
              <a:rPr lang="pt-PT" dirty="0" smtClean="0"/>
              <a:t>SDM</a:t>
            </a:r>
            <a:endParaRPr lang="pt-PT" dirty="0"/>
          </a:p>
        </p:txBody>
      </p:sp>
      <p:sp>
        <p:nvSpPr>
          <p:cNvPr id="3" name="Content Placeholder 2"/>
          <p:cNvSpPr>
            <a:spLocks noGrp="1"/>
          </p:cNvSpPr>
          <p:nvPr>
            <p:ph idx="1"/>
          </p:nvPr>
        </p:nvSpPr>
        <p:spPr>
          <a:xfrm>
            <a:off x="0" y="1183340"/>
            <a:ext cx="9144000" cy="5131399"/>
          </a:xfrm>
        </p:spPr>
        <p:txBody>
          <a:bodyPr>
            <a:normAutofit fontScale="92500" lnSpcReduction="10000"/>
          </a:bodyPr>
          <a:lstStyle/>
          <a:p>
            <a:pPr marL="0" indent="0">
              <a:buNone/>
            </a:pPr>
            <a:r>
              <a:rPr lang="af-ZA" b="1" dirty="0" smtClean="0"/>
              <a:t>VLAN</a:t>
            </a:r>
          </a:p>
          <a:p>
            <a:pPr marL="225425" lvl="1" indent="0">
              <a:buNone/>
            </a:pPr>
            <a:r>
              <a:rPr lang="af-ZA" sz="2200" dirty="0" smtClean="0"/>
              <a:t>Použijete ji, pokud máte velké podsítě s mnoha adresami MAC.</a:t>
            </a:r>
          </a:p>
          <a:p>
            <a:pPr lvl="1"/>
            <a:endParaRPr lang="af-ZA" sz="2400" b="1" dirty="0" smtClean="0"/>
          </a:p>
          <a:p>
            <a:pPr marL="0" indent="0">
              <a:buNone/>
            </a:pPr>
            <a:r>
              <a:rPr lang="af-ZA" sz="2800" b="1" dirty="0" smtClean="0"/>
              <a:t>Dual IPv4 and IPv6</a:t>
            </a:r>
          </a:p>
          <a:p>
            <a:pPr marL="225425" lvl="1" indent="0">
              <a:spcBef>
                <a:spcPts val="1200"/>
              </a:spcBef>
              <a:buNone/>
            </a:pPr>
            <a:r>
              <a:rPr lang="af-ZA" dirty="0" smtClean="0"/>
              <a:t>Tuto šablonu povolíte, pokud chcete zapnout možnosti zařízení IPv6. Při povolení této šablony musíte vybrat mezi </a:t>
            </a:r>
            <a:r>
              <a:rPr lang="cs-CZ" dirty="0" smtClean="0"/>
              <a:t>defaultním</a:t>
            </a:r>
            <a:r>
              <a:rPr lang="af-ZA" dirty="0" smtClean="0"/>
              <a:t> nastavením, směrováním a sítí VLAN:</a:t>
            </a:r>
            <a:endParaRPr lang="cs-CZ" dirty="0" smtClean="0"/>
          </a:p>
          <a:p>
            <a:pPr marL="225425" lvl="1" indent="0">
              <a:spcBef>
                <a:spcPts val="1200"/>
              </a:spcBef>
              <a:buNone/>
            </a:pPr>
            <a:r>
              <a:rPr lang="cs-CZ" b="1" dirty="0"/>
              <a:t>d</a:t>
            </a:r>
            <a:r>
              <a:rPr lang="af-ZA" b="1" dirty="0" smtClean="0"/>
              <a:t>efault</a:t>
            </a:r>
            <a:r>
              <a:rPr lang="af-ZA" dirty="0" smtClean="0"/>
              <a:t/>
            </a:r>
            <a:br>
              <a:rPr lang="af-ZA" dirty="0" smtClean="0"/>
            </a:br>
            <a:r>
              <a:rPr lang="af-ZA" dirty="0" smtClean="0"/>
              <a:t>Další prostor je vyhrazen pro směrování a zabezpečení protokolu IPv6. Pro unicast vrstvy 2 je méně rezervovaného prostoru.</a:t>
            </a:r>
            <a:endParaRPr lang="cs-CZ" dirty="0" smtClean="0"/>
          </a:p>
          <a:p>
            <a:pPr marL="225425" lvl="1" indent="0">
              <a:spcBef>
                <a:spcPts val="1200"/>
              </a:spcBef>
              <a:buNone/>
            </a:pPr>
            <a:r>
              <a:rPr lang="cs-CZ" b="1" dirty="0" err="1" smtClean="0"/>
              <a:t>routing</a:t>
            </a:r>
            <a:r>
              <a:rPr lang="af-ZA" dirty="0" smtClean="0"/>
              <a:t/>
            </a:r>
            <a:br>
              <a:rPr lang="af-ZA" dirty="0" smtClean="0"/>
            </a:br>
            <a:r>
              <a:rPr lang="af-ZA" dirty="0" smtClean="0"/>
              <a:t>Více místa je vyhrazeno pro směrování IPv6 než směrování IPv4.</a:t>
            </a:r>
            <a:endParaRPr lang="cs-CZ" dirty="0" smtClean="0"/>
          </a:p>
          <a:p>
            <a:pPr marL="225425" lvl="1" indent="0">
              <a:spcBef>
                <a:spcPts val="1200"/>
              </a:spcBef>
              <a:buNone/>
            </a:pPr>
            <a:r>
              <a:rPr lang="af-ZA" b="1" dirty="0" smtClean="0"/>
              <a:t>VLAN</a:t>
            </a:r>
            <a:r>
              <a:rPr lang="af-ZA" dirty="0" smtClean="0"/>
              <a:t/>
            </a:r>
            <a:br>
              <a:rPr lang="af-ZA" dirty="0" smtClean="0"/>
            </a:br>
            <a:r>
              <a:rPr lang="af-ZA" dirty="0" smtClean="0"/>
              <a:t>Vhodné pro použití v prostředí s dvojitým stackem se spoustou VLAN.</a:t>
            </a:r>
          </a:p>
          <a:p>
            <a:endParaRPr lang="pt-PT" dirty="0"/>
          </a:p>
        </p:txBody>
      </p:sp>
    </p:spTree>
    <p:extLst>
      <p:ext uri="{BB962C8B-B14F-4D97-AF65-F5344CB8AC3E}">
        <p14:creationId xmlns:p14="http://schemas.microsoft.com/office/powerpoint/2010/main" val="4134307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Zobrazení zdrojů</a:t>
            </a:r>
            <a:r>
              <a:rPr lang="pt-PT" dirty="0" smtClean="0"/>
              <a:t> SDM</a:t>
            </a:r>
            <a:endParaRPr lang="pt-PT" dirty="0"/>
          </a:p>
        </p:txBody>
      </p:sp>
      <p:pic>
        <p:nvPicPr>
          <p:cNvPr id="6" name="Content Placeholder 5"/>
          <p:cNvPicPr>
            <a:picLocks noGrp="1" noChangeAspect="1"/>
          </p:cNvPicPr>
          <p:nvPr>
            <p:ph idx="1"/>
          </p:nvPr>
        </p:nvPicPr>
        <p:blipFill>
          <a:blip r:embed="rId2"/>
          <a:stretch>
            <a:fillRect/>
          </a:stretch>
        </p:blipFill>
        <p:spPr>
          <a:xfrm>
            <a:off x="1040976" y="3683261"/>
            <a:ext cx="6996961" cy="131240"/>
          </a:xfrm>
          <a:prstGeom prst="rect">
            <a:avLst/>
          </a:prstGeom>
        </p:spPr>
      </p:pic>
      <p:pic>
        <p:nvPicPr>
          <p:cNvPr id="4" name="Picture 3"/>
          <p:cNvPicPr>
            <a:picLocks noChangeAspect="1"/>
          </p:cNvPicPr>
          <p:nvPr/>
        </p:nvPicPr>
        <p:blipFill>
          <a:blip r:embed="rId3"/>
          <a:stretch>
            <a:fillRect/>
          </a:stretch>
        </p:blipFill>
        <p:spPr>
          <a:xfrm>
            <a:off x="98811" y="840592"/>
            <a:ext cx="8253738" cy="3963420"/>
          </a:xfrm>
          <a:prstGeom prst="rect">
            <a:avLst/>
          </a:prstGeom>
        </p:spPr>
      </p:pic>
      <p:grpSp>
        <p:nvGrpSpPr>
          <p:cNvPr id="10" name="Group 9"/>
          <p:cNvGrpSpPr/>
          <p:nvPr/>
        </p:nvGrpSpPr>
        <p:grpSpPr>
          <a:xfrm>
            <a:off x="2241979" y="3281494"/>
            <a:ext cx="7844517" cy="3378614"/>
            <a:chOff x="1068271" y="3363380"/>
            <a:chExt cx="7002209" cy="3015834"/>
          </a:xfrm>
        </p:grpSpPr>
        <p:pic>
          <p:nvPicPr>
            <p:cNvPr id="8" name="Picture 7"/>
            <p:cNvPicPr>
              <a:picLocks noChangeAspect="1"/>
            </p:cNvPicPr>
            <p:nvPr/>
          </p:nvPicPr>
          <p:blipFill>
            <a:blip r:embed="rId2"/>
            <a:stretch>
              <a:fillRect/>
            </a:stretch>
          </p:blipFill>
          <p:spPr>
            <a:xfrm>
              <a:off x="1073519" y="3363380"/>
              <a:ext cx="6996961" cy="131240"/>
            </a:xfrm>
            <a:prstGeom prst="rect">
              <a:avLst/>
            </a:prstGeom>
          </p:spPr>
        </p:pic>
        <p:pic>
          <p:nvPicPr>
            <p:cNvPr id="9" name="Picture 8"/>
            <p:cNvPicPr>
              <a:picLocks noChangeAspect="1"/>
            </p:cNvPicPr>
            <p:nvPr/>
          </p:nvPicPr>
          <p:blipFill>
            <a:blip r:embed="rId4"/>
            <a:stretch>
              <a:fillRect/>
            </a:stretch>
          </p:blipFill>
          <p:spPr>
            <a:xfrm>
              <a:off x="1068271" y="3468774"/>
              <a:ext cx="6996961" cy="2910440"/>
            </a:xfrm>
            <a:prstGeom prst="rect">
              <a:avLst/>
            </a:prstGeom>
          </p:spPr>
        </p:pic>
      </p:grpSp>
    </p:spTree>
    <p:extLst>
      <p:ext uri="{BB962C8B-B14F-4D97-AF65-F5344CB8AC3E}">
        <p14:creationId xmlns:p14="http://schemas.microsoft.com/office/powerpoint/2010/main" val="1211726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Výběr té pravé šablony </a:t>
            </a:r>
            <a:r>
              <a:rPr lang="en-US" dirty="0" smtClean="0"/>
              <a:t>SDM</a:t>
            </a:r>
            <a:endParaRPr lang="pt-PT" dirty="0"/>
          </a:p>
        </p:txBody>
      </p:sp>
      <p:sp>
        <p:nvSpPr>
          <p:cNvPr id="3" name="Content Placeholder 2"/>
          <p:cNvSpPr>
            <a:spLocks noGrp="1"/>
          </p:cNvSpPr>
          <p:nvPr>
            <p:ph idx="1"/>
          </p:nvPr>
        </p:nvSpPr>
        <p:spPr>
          <a:xfrm>
            <a:off x="279400" y="1183340"/>
            <a:ext cx="8864599" cy="5131399"/>
          </a:xfrm>
        </p:spPr>
        <p:txBody>
          <a:bodyPr>
            <a:normAutofit fontScale="85000" lnSpcReduction="10000"/>
          </a:bodyPr>
          <a:lstStyle/>
          <a:p>
            <a:r>
              <a:rPr lang="af-ZA" dirty="0" smtClean="0"/>
              <a:t>Doporučujeme změnit šablonu SDM pouze tehdy, máte-li k tomu dobrý důvod.</a:t>
            </a:r>
          </a:p>
          <a:p>
            <a:r>
              <a:rPr lang="af-ZA" dirty="0" smtClean="0"/>
              <a:t>Před změnou šablony prozkoumejte, zda je změna nutná, nebo zda je to jen řešení pro špatné volby návrhu.</a:t>
            </a:r>
          </a:p>
          <a:p>
            <a:r>
              <a:rPr lang="af-ZA" dirty="0" smtClean="0"/>
              <a:t>Jako další osvědčený postup vždy prozkoumejte množství používaných systémových prostředků, než začnete uvažovat o změnách šablony SDM.</a:t>
            </a:r>
          </a:p>
          <a:p>
            <a:r>
              <a:rPr lang="af-ZA" dirty="0" smtClean="0"/>
              <a:t>Chcete-li ověřit, kolik prostředků systému je používáno, použijte příkaz </a:t>
            </a:r>
            <a:r>
              <a:rPr lang="af-ZA" b="1" dirty="0" smtClean="0"/>
              <a:t>show platform tcam utilization</a:t>
            </a:r>
            <a:r>
              <a:rPr lang="af-ZA" dirty="0" smtClean="0"/>
              <a:t>.</a:t>
            </a:r>
          </a:p>
          <a:p>
            <a:r>
              <a:rPr lang="af-ZA" dirty="0" smtClean="0"/>
              <a:t>Pokud se využití TCAM blíží maximu pro některý z parametrů, zkontrolujte, zda některá z dalších funkcí šablony nemůže optimalizovat tento parametr:</a:t>
            </a:r>
          </a:p>
          <a:p>
            <a:pPr marL="0" indent="0">
              <a:buNone/>
            </a:pPr>
            <a:r>
              <a:rPr lang="cs-CZ" b="1" dirty="0" smtClean="0"/>
              <a:t>   </a:t>
            </a:r>
            <a:r>
              <a:rPr lang="af-ZA" b="1" dirty="0" smtClean="0"/>
              <a:t>show sdm prefer {access | default | dual-ipv4-a-ipv6 | routing | vlan}</a:t>
            </a:r>
            <a:r>
              <a:rPr lang="af-ZA" dirty="0" smtClean="0"/>
              <a:t>.</a:t>
            </a:r>
          </a:p>
          <a:p>
            <a:r>
              <a:rPr lang="af-ZA" dirty="0" smtClean="0"/>
              <a:t>Dalším běžným důvodem pro změnu šablony SDM je skutečnost, že se vám nedostává určitého zdroje.</a:t>
            </a:r>
            <a:r>
              <a:rPr lang="cs-CZ" dirty="0" smtClean="0"/>
              <a:t> </a:t>
            </a:r>
            <a:r>
              <a:rPr lang="af-ZA" i="1" dirty="0" smtClean="0"/>
              <a:t>Např</a:t>
            </a:r>
            <a:r>
              <a:rPr lang="cs-CZ" i="1" dirty="0" smtClean="0"/>
              <a:t>,</a:t>
            </a:r>
            <a:r>
              <a:rPr lang="af-ZA" i="1" dirty="0" smtClean="0"/>
              <a:t> použití přepínače ve velké doméně vrstvy 2 s mnoha ACL může vyžadovat změnu šablony </a:t>
            </a:r>
            <a:r>
              <a:rPr lang="cs-CZ" i="1" dirty="0" smtClean="0"/>
              <a:t>na </a:t>
            </a:r>
            <a:r>
              <a:rPr lang="cs-CZ" i="1" dirty="0" err="1" smtClean="0"/>
              <a:t>access</a:t>
            </a:r>
            <a:r>
              <a:rPr lang="af-ZA" i="1" dirty="0" smtClean="0"/>
              <a:t> S</a:t>
            </a:r>
            <a:r>
              <a:rPr lang="af-ZA" dirty="0" smtClean="0"/>
              <a:t>DM.</a:t>
            </a:r>
            <a:endParaRPr lang="af-ZA" dirty="0"/>
          </a:p>
        </p:txBody>
      </p:sp>
    </p:spTree>
    <p:extLst>
      <p:ext uri="{BB962C8B-B14F-4D97-AF65-F5344CB8AC3E}">
        <p14:creationId xmlns:p14="http://schemas.microsoft.com/office/powerpoint/2010/main" val="3970730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Závěr</a:t>
            </a:r>
            <a:endParaRPr lang="pt-PT" dirty="0"/>
          </a:p>
        </p:txBody>
      </p:sp>
      <p:sp>
        <p:nvSpPr>
          <p:cNvPr id="3" name="Content Placeholder 2"/>
          <p:cNvSpPr>
            <a:spLocks noGrp="1"/>
          </p:cNvSpPr>
          <p:nvPr>
            <p:ph idx="1"/>
          </p:nvPr>
        </p:nvSpPr>
        <p:spPr>
          <a:xfrm>
            <a:off x="301702" y="1250247"/>
            <a:ext cx="8730785" cy="5131399"/>
          </a:xfrm>
        </p:spPr>
        <p:txBody>
          <a:bodyPr>
            <a:normAutofit/>
          </a:bodyPr>
          <a:lstStyle/>
          <a:p>
            <a:pPr>
              <a:spcBef>
                <a:spcPts val="1200"/>
              </a:spcBef>
            </a:pPr>
            <a:r>
              <a:rPr lang="cs-CZ" dirty="0" smtClean="0"/>
              <a:t>Chcete-li </a:t>
            </a:r>
            <a:r>
              <a:rPr lang="cs-CZ" dirty="0"/>
              <a:t>ověřit, kolik prostředků je používáno, použijte příkaz </a:t>
            </a:r>
            <a:r>
              <a:rPr lang="cs-CZ" b="1" dirty="0"/>
              <a:t>show </a:t>
            </a:r>
            <a:r>
              <a:rPr lang="cs-CZ" b="1" dirty="0" err="1"/>
              <a:t>show</a:t>
            </a:r>
            <a:r>
              <a:rPr lang="cs-CZ" b="1" dirty="0"/>
              <a:t> </a:t>
            </a:r>
            <a:r>
              <a:rPr lang="cs-CZ" b="1" dirty="0" err="1"/>
              <a:t>platform</a:t>
            </a:r>
            <a:r>
              <a:rPr lang="cs-CZ" b="1" dirty="0"/>
              <a:t> </a:t>
            </a:r>
            <a:r>
              <a:rPr lang="cs-CZ" b="1" dirty="0" err="1" smtClean="0"/>
              <a:t>tcam</a:t>
            </a:r>
            <a:r>
              <a:rPr lang="cs-CZ" dirty="0" smtClean="0"/>
              <a:t>.</a:t>
            </a:r>
          </a:p>
          <a:p>
            <a:pPr>
              <a:spcBef>
                <a:spcPts val="1200"/>
              </a:spcBef>
            </a:pPr>
            <a:r>
              <a:rPr lang="cs-CZ" dirty="0" smtClean="0"/>
              <a:t>Chcete-li </a:t>
            </a:r>
            <a:r>
              <a:rPr lang="cs-CZ" dirty="0"/>
              <a:t>ověřit šablonu SDM, která je právě používána, použijte příkaz </a:t>
            </a:r>
            <a:r>
              <a:rPr lang="cs-CZ" b="1" dirty="0"/>
              <a:t>show </a:t>
            </a:r>
            <a:r>
              <a:rPr lang="cs-CZ" b="1" dirty="0" err="1"/>
              <a:t>sdm</a:t>
            </a:r>
            <a:r>
              <a:rPr lang="cs-CZ" b="1" dirty="0"/>
              <a:t> </a:t>
            </a:r>
            <a:r>
              <a:rPr lang="cs-CZ" b="1" dirty="0" err="1" smtClean="0"/>
              <a:t>prefer</a:t>
            </a:r>
            <a:r>
              <a:rPr lang="cs-CZ" dirty="0" smtClean="0"/>
              <a:t>.</a:t>
            </a:r>
          </a:p>
          <a:p>
            <a:pPr>
              <a:spcBef>
                <a:spcPts val="1200"/>
              </a:spcBef>
            </a:pPr>
            <a:r>
              <a:rPr lang="cs-CZ" dirty="0" smtClean="0"/>
              <a:t>Chcete-li </a:t>
            </a:r>
            <a:r>
              <a:rPr lang="cs-CZ" dirty="0"/>
              <a:t>změnit šablonu na duální zásobník, použijte příkaz </a:t>
            </a:r>
            <a:r>
              <a:rPr lang="cs-CZ" b="1" dirty="0" err="1"/>
              <a:t>sdm</a:t>
            </a:r>
            <a:r>
              <a:rPr lang="cs-CZ" b="1" dirty="0"/>
              <a:t> </a:t>
            </a:r>
            <a:r>
              <a:rPr lang="cs-CZ" b="1" dirty="0" err="1"/>
              <a:t>prefer</a:t>
            </a:r>
            <a:r>
              <a:rPr lang="cs-CZ" b="1" dirty="0"/>
              <a:t> dual-ipv4-and-ipv6 </a:t>
            </a:r>
            <a:r>
              <a:rPr lang="cs-CZ" b="1" dirty="0" smtClean="0"/>
              <a:t>default</a:t>
            </a:r>
            <a:r>
              <a:rPr lang="cs-CZ" dirty="0" smtClean="0"/>
              <a:t>.</a:t>
            </a:r>
          </a:p>
          <a:p>
            <a:pPr>
              <a:spcBef>
                <a:spcPts val="1200"/>
              </a:spcBef>
            </a:pPr>
            <a:r>
              <a:rPr lang="cs-CZ" dirty="0" smtClean="0"/>
              <a:t>Při </a:t>
            </a:r>
            <a:r>
              <a:rPr lang="cs-CZ" dirty="0"/>
              <a:t>změně šablony SDM je nutné </a:t>
            </a:r>
            <a:r>
              <a:rPr lang="cs-CZ" dirty="0" smtClean="0"/>
              <a:t>přepínač znovu </a:t>
            </a:r>
            <a:r>
              <a:rPr lang="cs-CZ" dirty="0" err="1" smtClean="0"/>
              <a:t>reloadnout</a:t>
            </a:r>
            <a:r>
              <a:rPr lang="cs-CZ" dirty="0" smtClean="0"/>
              <a:t>.</a:t>
            </a:r>
            <a:endParaRPr lang="cs-CZ" dirty="0"/>
          </a:p>
        </p:txBody>
      </p:sp>
    </p:spTree>
    <p:extLst>
      <p:ext uri="{BB962C8B-B14F-4D97-AF65-F5344CB8AC3E}">
        <p14:creationId xmlns:p14="http://schemas.microsoft.com/office/powerpoint/2010/main" val="2086301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dirty="0" smtClean="0">
                <a:solidFill>
                  <a:schemeClr val="bg1"/>
                </a:solidFill>
                <a:latin typeface="+mj-lt"/>
                <a:ea typeface="+mj-ea"/>
                <a:cs typeface="+mj-cs"/>
              </a:rPr>
              <a:t>Monitoring</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340542227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Vlastnosti m</a:t>
            </a:r>
            <a:r>
              <a:rPr lang="pt-PT" dirty="0" smtClean="0"/>
              <a:t>onitoring</a:t>
            </a:r>
            <a:r>
              <a:rPr lang="cs-CZ" dirty="0" smtClean="0"/>
              <a:t>u</a:t>
            </a:r>
            <a:endParaRPr lang="pt-PT" dirty="0"/>
          </a:p>
        </p:txBody>
      </p:sp>
      <p:sp>
        <p:nvSpPr>
          <p:cNvPr id="3" name="Content Placeholder 2"/>
          <p:cNvSpPr>
            <a:spLocks noGrp="1"/>
          </p:cNvSpPr>
          <p:nvPr>
            <p:ph idx="1"/>
          </p:nvPr>
        </p:nvSpPr>
        <p:spPr/>
        <p:txBody>
          <a:bodyPr/>
          <a:lstStyle/>
          <a:p>
            <a:pPr marL="0" indent="0">
              <a:buNone/>
            </a:pPr>
            <a:r>
              <a:rPr lang="cs-CZ" dirty="0"/>
              <a:t>Po dokončení této lekce budete schopni splnit tyto cíle:</a:t>
            </a:r>
            <a:br>
              <a:rPr lang="cs-CZ" dirty="0"/>
            </a:br>
            <a:endParaRPr lang="cs-CZ" dirty="0" smtClean="0"/>
          </a:p>
          <a:p>
            <a:r>
              <a:rPr lang="cs-CZ" dirty="0"/>
              <a:t>p</a:t>
            </a:r>
            <a:r>
              <a:rPr lang="cs-CZ" dirty="0" smtClean="0"/>
              <a:t>opsat SPAN</a:t>
            </a:r>
          </a:p>
          <a:p>
            <a:r>
              <a:rPr lang="cs-CZ" dirty="0" smtClean="0"/>
              <a:t>popsat </a:t>
            </a:r>
            <a:r>
              <a:rPr lang="cs-CZ" dirty="0"/>
              <a:t>terminologii </a:t>
            </a:r>
            <a:r>
              <a:rPr lang="cs-CZ" dirty="0" smtClean="0"/>
              <a:t>SPAN</a:t>
            </a:r>
          </a:p>
          <a:p>
            <a:r>
              <a:rPr lang="cs-CZ" dirty="0" smtClean="0"/>
              <a:t>popsat </a:t>
            </a:r>
            <a:r>
              <a:rPr lang="cs-CZ" dirty="0"/>
              <a:t>různé verze </a:t>
            </a:r>
            <a:r>
              <a:rPr lang="cs-CZ" dirty="0" err="1" smtClean="0"/>
              <a:t>SPANu</a:t>
            </a:r>
            <a:endParaRPr lang="cs-CZ" dirty="0" smtClean="0"/>
          </a:p>
          <a:p>
            <a:r>
              <a:rPr lang="cs-CZ" dirty="0" smtClean="0"/>
              <a:t>nakonfigurovat SPAN</a:t>
            </a:r>
          </a:p>
          <a:p>
            <a:r>
              <a:rPr lang="cs-CZ" dirty="0" smtClean="0"/>
              <a:t>ověřit lokální </a:t>
            </a:r>
            <a:r>
              <a:rPr lang="cs-CZ" dirty="0"/>
              <a:t>konfiguraci </a:t>
            </a:r>
            <a:r>
              <a:rPr lang="cs-CZ" dirty="0" smtClean="0"/>
              <a:t>SPAN</a:t>
            </a:r>
          </a:p>
          <a:p>
            <a:r>
              <a:rPr lang="cs-CZ" dirty="0" smtClean="0"/>
              <a:t>nakonfigurovat RSPAN</a:t>
            </a:r>
          </a:p>
          <a:p>
            <a:r>
              <a:rPr lang="cs-CZ" dirty="0" smtClean="0"/>
              <a:t>zkontrolovat </a:t>
            </a:r>
            <a:r>
              <a:rPr lang="cs-CZ" dirty="0"/>
              <a:t>konfiguraci RSPAN</a:t>
            </a:r>
          </a:p>
        </p:txBody>
      </p:sp>
    </p:spTree>
    <p:extLst>
      <p:ext uri="{BB962C8B-B14F-4D97-AF65-F5344CB8AC3E}">
        <p14:creationId xmlns:p14="http://schemas.microsoft.com/office/powerpoint/2010/main" val="1904388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Přehled </a:t>
            </a:r>
            <a:r>
              <a:rPr lang="pt-PT" dirty="0" smtClean="0"/>
              <a:t>SPAN a RSPAN</a:t>
            </a:r>
            <a:endParaRPr lang="pt-PT" dirty="0"/>
          </a:p>
        </p:txBody>
      </p:sp>
      <p:sp>
        <p:nvSpPr>
          <p:cNvPr id="3" name="Content Placeholder 2"/>
          <p:cNvSpPr>
            <a:spLocks noGrp="1"/>
          </p:cNvSpPr>
          <p:nvPr>
            <p:ph idx="1"/>
          </p:nvPr>
        </p:nvSpPr>
        <p:spPr/>
        <p:txBody>
          <a:bodyPr/>
          <a:lstStyle/>
          <a:p>
            <a:r>
              <a:rPr lang="en-US" b="1" dirty="0" smtClean="0"/>
              <a:t>SPAN </a:t>
            </a:r>
            <a:r>
              <a:rPr lang="en-US" b="1" dirty="0"/>
              <a:t>session: </a:t>
            </a:r>
            <a:r>
              <a:rPr lang="cs-CZ" dirty="0" smtClean="0"/>
              <a:t>Asociace zdrojového portu s cílovým</a:t>
            </a:r>
            <a:r>
              <a:rPr lang="en-US" dirty="0" smtClean="0"/>
              <a:t>.</a:t>
            </a:r>
            <a:endParaRPr lang="en-US" dirty="0"/>
          </a:p>
          <a:p>
            <a:r>
              <a:rPr lang="en-US" b="1" dirty="0" smtClean="0"/>
              <a:t>Source </a:t>
            </a:r>
            <a:r>
              <a:rPr lang="en-US" b="1" dirty="0"/>
              <a:t>VLAN: </a:t>
            </a:r>
            <a:r>
              <a:rPr lang="cs-CZ" dirty="0" smtClean="0"/>
              <a:t>monitoring</a:t>
            </a:r>
            <a:r>
              <a:rPr lang="cs-CZ" b="1" dirty="0" smtClean="0"/>
              <a:t> </a:t>
            </a:r>
            <a:r>
              <a:rPr lang="en-US" dirty="0" smtClean="0"/>
              <a:t>VLAN.</a:t>
            </a:r>
            <a:endParaRPr lang="pt-PT" dirty="0"/>
          </a:p>
        </p:txBody>
      </p:sp>
      <p:pic>
        <p:nvPicPr>
          <p:cNvPr id="4" name="Picture 3"/>
          <p:cNvPicPr>
            <a:picLocks noChangeAspect="1"/>
          </p:cNvPicPr>
          <p:nvPr/>
        </p:nvPicPr>
        <p:blipFill>
          <a:blip r:embed="rId2"/>
          <a:stretch>
            <a:fillRect/>
          </a:stretch>
        </p:blipFill>
        <p:spPr>
          <a:xfrm>
            <a:off x="387835" y="2674961"/>
            <a:ext cx="8309532" cy="3639778"/>
          </a:xfrm>
          <a:prstGeom prst="rect">
            <a:avLst/>
          </a:prstGeom>
        </p:spPr>
      </p:pic>
    </p:spTree>
    <p:extLst>
      <p:ext uri="{BB962C8B-B14F-4D97-AF65-F5344CB8AC3E}">
        <p14:creationId xmlns:p14="http://schemas.microsoft.com/office/powerpoint/2010/main" val="4175091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Terminologie </a:t>
            </a:r>
            <a:r>
              <a:rPr lang="pt-PT" dirty="0" smtClean="0"/>
              <a:t>SPAN</a:t>
            </a:r>
            <a:endParaRPr lang="pt-PT" dirty="0"/>
          </a:p>
        </p:txBody>
      </p:sp>
      <p:pic>
        <p:nvPicPr>
          <p:cNvPr id="4" name="Picture 3"/>
          <p:cNvPicPr>
            <a:picLocks noChangeAspect="1"/>
          </p:cNvPicPr>
          <p:nvPr/>
        </p:nvPicPr>
        <p:blipFill>
          <a:blip r:embed="rId2"/>
          <a:stretch>
            <a:fillRect/>
          </a:stretch>
        </p:blipFill>
        <p:spPr>
          <a:xfrm>
            <a:off x="279400" y="2131900"/>
            <a:ext cx="8520568" cy="3722989"/>
          </a:xfrm>
          <a:prstGeom prst="rect">
            <a:avLst/>
          </a:prstGeom>
        </p:spPr>
      </p:pic>
    </p:spTree>
    <p:extLst>
      <p:ext uri="{BB962C8B-B14F-4D97-AF65-F5344CB8AC3E}">
        <p14:creationId xmlns:p14="http://schemas.microsoft.com/office/powerpoint/2010/main" val="2067630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Discovery </a:t>
            </a:r>
            <a:r>
              <a:rPr lang="cs-CZ" dirty="0"/>
              <a:t>p</a:t>
            </a:r>
            <a:r>
              <a:rPr lang="pt-PT" dirty="0" smtClean="0"/>
              <a:t>roto</a:t>
            </a:r>
            <a:r>
              <a:rPr lang="cs-CZ" dirty="0" smtClean="0"/>
              <a:t>koly</a:t>
            </a:r>
            <a:endParaRPr lang="pt-PT" dirty="0"/>
          </a:p>
        </p:txBody>
      </p:sp>
      <p:sp>
        <p:nvSpPr>
          <p:cNvPr id="3" name="Content Placeholder 2"/>
          <p:cNvSpPr>
            <a:spLocks noGrp="1"/>
          </p:cNvSpPr>
          <p:nvPr>
            <p:ph idx="1"/>
          </p:nvPr>
        </p:nvSpPr>
        <p:spPr/>
        <p:txBody>
          <a:bodyPr/>
          <a:lstStyle/>
          <a:p>
            <a:pPr marL="0" indent="0">
              <a:buNone/>
            </a:pPr>
            <a:r>
              <a:rPr lang="en-US" dirty="0" smtClean="0"/>
              <a:t>T</a:t>
            </a:r>
            <a:r>
              <a:rPr lang="cs-CZ" dirty="0" err="1" smtClean="0"/>
              <a:t>ato</a:t>
            </a:r>
            <a:r>
              <a:rPr lang="cs-CZ" dirty="0" smtClean="0"/>
              <a:t> část kapitoly pokrývá</a:t>
            </a:r>
            <a:r>
              <a:rPr lang="en-US" dirty="0" smtClean="0"/>
              <a:t>:</a:t>
            </a:r>
            <a:endParaRPr lang="en-US" dirty="0"/>
          </a:p>
          <a:p>
            <a:r>
              <a:rPr lang="cs-CZ" dirty="0" smtClean="0"/>
              <a:t>Úvod do </a:t>
            </a:r>
            <a:r>
              <a:rPr lang="en-US" dirty="0" smtClean="0"/>
              <a:t>LLDP </a:t>
            </a:r>
            <a:r>
              <a:rPr lang="cs-CZ" dirty="0" smtClean="0"/>
              <a:t>a srovnání s </a:t>
            </a:r>
            <a:r>
              <a:rPr lang="en-US" dirty="0" smtClean="0"/>
              <a:t>CDP</a:t>
            </a:r>
            <a:endParaRPr lang="en-US" dirty="0"/>
          </a:p>
          <a:p>
            <a:r>
              <a:rPr lang="cs-CZ" dirty="0" smtClean="0"/>
              <a:t>Základní konfigurace </a:t>
            </a:r>
            <a:r>
              <a:rPr lang="pt-PT" dirty="0" smtClean="0"/>
              <a:t>LLDP</a:t>
            </a:r>
            <a:endParaRPr lang="pt-PT" dirty="0"/>
          </a:p>
          <a:p>
            <a:r>
              <a:rPr lang="cs-CZ" dirty="0" smtClean="0"/>
              <a:t>Vyhledání sousedů za pomoci </a:t>
            </a:r>
            <a:r>
              <a:rPr lang="pt-PT" dirty="0" smtClean="0"/>
              <a:t>LLDP</a:t>
            </a:r>
            <a:endParaRPr lang="pt-PT" dirty="0"/>
          </a:p>
        </p:txBody>
      </p:sp>
    </p:spTree>
    <p:extLst>
      <p:ext uri="{BB962C8B-B14F-4D97-AF65-F5344CB8AC3E}">
        <p14:creationId xmlns:p14="http://schemas.microsoft.com/office/powerpoint/2010/main" val="1063649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8055" y="460913"/>
            <a:ext cx="8521700" cy="742659"/>
          </a:xfrm>
        </p:spPr>
        <p:txBody>
          <a:bodyPr/>
          <a:lstStyle/>
          <a:p>
            <a:r>
              <a:rPr lang="cs-CZ" dirty="0" smtClean="0"/>
              <a:t>Přehled </a:t>
            </a:r>
            <a:r>
              <a:rPr lang="pt-PT" dirty="0" smtClean="0"/>
              <a:t>Remote SPAN</a:t>
            </a:r>
            <a:endParaRPr lang="pt-PT" dirty="0"/>
          </a:p>
        </p:txBody>
      </p:sp>
      <p:sp>
        <p:nvSpPr>
          <p:cNvPr id="3" name="Content Placeholder 2"/>
          <p:cNvSpPr>
            <a:spLocks noGrp="1"/>
          </p:cNvSpPr>
          <p:nvPr>
            <p:ph idx="1"/>
          </p:nvPr>
        </p:nvSpPr>
        <p:spPr>
          <a:xfrm>
            <a:off x="279401" y="4872251"/>
            <a:ext cx="8520354" cy="1442488"/>
          </a:xfrm>
        </p:spPr>
        <p:txBody>
          <a:bodyPr/>
          <a:lstStyle/>
          <a:p>
            <a:r>
              <a:rPr lang="cs-CZ" dirty="0"/>
              <a:t>Vzdálený SPAN podporuje zdrojové a cílové porty na různých přepínačích, zatímco místní SPAN podporuje pouze zdrojové a cílové porty na stejném přepínači.</a:t>
            </a:r>
          </a:p>
        </p:txBody>
      </p:sp>
      <p:pic>
        <p:nvPicPr>
          <p:cNvPr id="4" name="Picture 3"/>
          <p:cNvPicPr>
            <a:picLocks noChangeAspect="1"/>
          </p:cNvPicPr>
          <p:nvPr/>
        </p:nvPicPr>
        <p:blipFill>
          <a:blip r:embed="rId2"/>
          <a:stretch>
            <a:fillRect/>
          </a:stretch>
        </p:blipFill>
        <p:spPr>
          <a:xfrm>
            <a:off x="1180418" y="1108037"/>
            <a:ext cx="6718320" cy="3751920"/>
          </a:xfrm>
          <a:prstGeom prst="rect">
            <a:avLst/>
          </a:prstGeom>
        </p:spPr>
      </p:pic>
    </p:spTree>
    <p:extLst>
      <p:ext uri="{BB962C8B-B14F-4D97-AF65-F5344CB8AC3E}">
        <p14:creationId xmlns:p14="http://schemas.microsoft.com/office/powerpoint/2010/main" val="2194959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Složení </a:t>
            </a:r>
            <a:r>
              <a:rPr lang="pt-PT" dirty="0" smtClean="0"/>
              <a:t>RSPAN</a:t>
            </a:r>
            <a:endParaRPr lang="pt-PT" dirty="0"/>
          </a:p>
        </p:txBody>
      </p:sp>
      <p:sp>
        <p:nvSpPr>
          <p:cNvPr id="3" name="Content Placeholder 2"/>
          <p:cNvSpPr>
            <a:spLocks noGrp="1"/>
          </p:cNvSpPr>
          <p:nvPr>
            <p:ph idx="1"/>
          </p:nvPr>
        </p:nvSpPr>
        <p:spPr/>
        <p:txBody>
          <a:bodyPr/>
          <a:lstStyle/>
          <a:p>
            <a:r>
              <a:rPr lang="pt-PT" dirty="0" smtClean="0"/>
              <a:t>RSPAN </a:t>
            </a:r>
            <a:r>
              <a:rPr lang="pt-PT" dirty="0"/>
              <a:t>source session</a:t>
            </a:r>
          </a:p>
          <a:p>
            <a:r>
              <a:rPr lang="pt-PT" dirty="0" smtClean="0"/>
              <a:t>RSPAN </a:t>
            </a:r>
            <a:r>
              <a:rPr lang="pt-PT" dirty="0"/>
              <a:t>VLAN</a:t>
            </a:r>
          </a:p>
          <a:p>
            <a:r>
              <a:rPr lang="pt-PT" dirty="0" smtClean="0"/>
              <a:t>RSPAN </a:t>
            </a:r>
            <a:r>
              <a:rPr lang="pt-PT" dirty="0" err="1"/>
              <a:t>destination</a:t>
            </a:r>
            <a:r>
              <a:rPr lang="pt-PT" dirty="0"/>
              <a:t> </a:t>
            </a:r>
            <a:r>
              <a:rPr lang="pt-PT" dirty="0" err="1"/>
              <a:t>session</a:t>
            </a:r>
            <a:endParaRPr lang="pt-PT" dirty="0"/>
          </a:p>
        </p:txBody>
      </p:sp>
    </p:spTree>
    <p:extLst>
      <p:ext uri="{BB962C8B-B14F-4D97-AF65-F5344CB8AC3E}">
        <p14:creationId xmlns:p14="http://schemas.microsoft.com/office/powerpoint/2010/main" val="3437282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SPAN dodržuje následující </a:t>
            </a:r>
            <a:r>
              <a:rPr lang="cs-CZ" dirty="0" smtClean="0"/>
              <a:t>pravidla</a:t>
            </a:r>
            <a:endParaRPr lang="pt-PT" dirty="0"/>
          </a:p>
        </p:txBody>
      </p:sp>
      <p:sp>
        <p:nvSpPr>
          <p:cNvPr id="3" name="Content Placeholder 2"/>
          <p:cNvSpPr>
            <a:spLocks noGrp="1"/>
          </p:cNvSpPr>
          <p:nvPr>
            <p:ph idx="1"/>
          </p:nvPr>
        </p:nvSpPr>
        <p:spPr/>
        <p:txBody>
          <a:bodyPr/>
          <a:lstStyle/>
          <a:p>
            <a:r>
              <a:rPr lang="cs-CZ" dirty="0" smtClean="0"/>
              <a:t>Cílový </a:t>
            </a:r>
            <a:r>
              <a:rPr lang="cs-CZ" dirty="0"/>
              <a:t>port nemůže být zdrojový port nebo </a:t>
            </a:r>
            <a:r>
              <a:rPr lang="cs-CZ" dirty="0" smtClean="0"/>
              <a:t>naopak.</a:t>
            </a:r>
          </a:p>
          <a:p>
            <a:r>
              <a:rPr lang="cs-CZ" dirty="0" smtClean="0"/>
              <a:t>Počet </a:t>
            </a:r>
            <a:r>
              <a:rPr lang="cs-CZ" dirty="0"/>
              <a:t>cílových portů je závislý na platformě; některé platformy umožňují více než jeden </a:t>
            </a:r>
            <a:r>
              <a:rPr lang="cs-CZ" dirty="0" smtClean="0"/>
              <a:t>cíl.</a:t>
            </a:r>
          </a:p>
          <a:p>
            <a:r>
              <a:rPr lang="cs-CZ" dirty="0" smtClean="0"/>
              <a:t>Cílové </a:t>
            </a:r>
            <a:r>
              <a:rPr lang="cs-CZ" dirty="0"/>
              <a:t>porty nepůsobí jako normální porty a neúčastní se </a:t>
            </a:r>
            <a:r>
              <a:rPr lang="cs-CZ" dirty="0" err="1"/>
              <a:t>spanning</a:t>
            </a:r>
            <a:r>
              <a:rPr lang="cs-CZ" dirty="0"/>
              <a:t> stromu a tak dále. </a:t>
            </a:r>
            <a:endParaRPr lang="cs-CZ" dirty="0" smtClean="0"/>
          </a:p>
          <a:p>
            <a:r>
              <a:rPr lang="cs-CZ" dirty="0"/>
              <a:t>cílovým </a:t>
            </a:r>
            <a:r>
              <a:rPr lang="cs-CZ" dirty="0" smtClean="0"/>
              <a:t>místem protéká normální provoz. </a:t>
            </a:r>
            <a:r>
              <a:rPr lang="cs-CZ" dirty="0"/>
              <a:t>Dávejte pozor, abyste k cílovému portu SPAN nepřipojovali kromě koncového zařízení </a:t>
            </a:r>
            <a:r>
              <a:rPr lang="cs-CZ" dirty="0" smtClean="0"/>
              <a:t>nic dalšího.</a:t>
            </a:r>
            <a:endParaRPr lang="cs-CZ" dirty="0"/>
          </a:p>
        </p:txBody>
      </p:sp>
    </p:spTree>
    <p:extLst>
      <p:ext uri="{BB962C8B-B14F-4D97-AF65-F5344CB8AC3E}">
        <p14:creationId xmlns:p14="http://schemas.microsoft.com/office/powerpoint/2010/main" val="3581558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Konfigurace </a:t>
            </a:r>
            <a:r>
              <a:rPr lang="pt-PT" dirty="0" smtClean="0"/>
              <a:t>SPAN</a:t>
            </a:r>
            <a:endParaRPr lang="pt-PT" dirty="0"/>
          </a:p>
        </p:txBody>
      </p:sp>
      <p:pic>
        <p:nvPicPr>
          <p:cNvPr id="5" name="Picture 4"/>
          <p:cNvPicPr>
            <a:picLocks noChangeAspect="1"/>
          </p:cNvPicPr>
          <p:nvPr/>
        </p:nvPicPr>
        <p:blipFill>
          <a:blip r:embed="rId2"/>
          <a:stretch>
            <a:fillRect/>
          </a:stretch>
        </p:blipFill>
        <p:spPr>
          <a:xfrm>
            <a:off x="1131324" y="5273098"/>
            <a:ext cx="6625440" cy="1497680"/>
          </a:xfrm>
          <a:prstGeom prst="rect">
            <a:avLst/>
          </a:prstGeom>
        </p:spPr>
      </p:pic>
      <p:pic>
        <p:nvPicPr>
          <p:cNvPr id="7" name="Picture 6"/>
          <p:cNvPicPr>
            <a:picLocks noChangeAspect="1"/>
          </p:cNvPicPr>
          <p:nvPr/>
        </p:nvPicPr>
        <p:blipFill>
          <a:blip r:embed="rId3"/>
          <a:stretch>
            <a:fillRect/>
          </a:stretch>
        </p:blipFill>
        <p:spPr>
          <a:xfrm>
            <a:off x="142318" y="780585"/>
            <a:ext cx="9109069" cy="4492513"/>
          </a:xfrm>
          <a:prstGeom prst="rect">
            <a:avLst/>
          </a:prstGeom>
        </p:spPr>
      </p:pic>
    </p:spTree>
    <p:extLst>
      <p:ext uri="{BB962C8B-B14F-4D97-AF65-F5344CB8AC3E}">
        <p14:creationId xmlns:p14="http://schemas.microsoft.com/office/powerpoint/2010/main" val="3553901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Konfigurace </a:t>
            </a:r>
            <a:r>
              <a:rPr lang="pt-PT" dirty="0" smtClean="0"/>
              <a:t>RSPAN</a:t>
            </a:r>
            <a:r>
              <a:rPr lang="cs-CZ" dirty="0" smtClean="0"/>
              <a:t> 1/2</a:t>
            </a:r>
            <a:endParaRPr lang="pt-PT" dirty="0"/>
          </a:p>
        </p:txBody>
      </p:sp>
      <p:sp>
        <p:nvSpPr>
          <p:cNvPr id="3" name="Content Placeholder 2"/>
          <p:cNvSpPr>
            <a:spLocks noGrp="1"/>
          </p:cNvSpPr>
          <p:nvPr>
            <p:ph idx="1"/>
          </p:nvPr>
        </p:nvSpPr>
        <p:spPr>
          <a:xfrm>
            <a:off x="279401" y="3394695"/>
            <a:ext cx="8520354" cy="2920043"/>
          </a:xfrm>
        </p:spPr>
        <p:txBody>
          <a:bodyPr>
            <a:normAutofit/>
          </a:bodyPr>
          <a:lstStyle/>
          <a:p>
            <a:r>
              <a:rPr lang="af-ZA" sz="2000" dirty="0" smtClean="0">
                <a:latin typeface="Consolas" panose="020B0609020204030204" pitchFamily="49" charset="0"/>
              </a:rPr>
              <a:t>SW1(config)# </a:t>
            </a:r>
            <a:r>
              <a:rPr lang="af-ZA" sz="2000" b="1" dirty="0" smtClean="0">
                <a:latin typeface="Consolas" panose="020B0609020204030204" pitchFamily="49" charset="0"/>
              </a:rPr>
              <a:t>vlan 100</a:t>
            </a:r>
          </a:p>
          <a:p>
            <a:r>
              <a:rPr lang="af-ZA" sz="2000" dirty="0" smtClean="0">
                <a:latin typeface="Consolas" panose="020B0609020204030204" pitchFamily="49" charset="0"/>
              </a:rPr>
              <a:t>SW1(config-vlan)# </a:t>
            </a:r>
            <a:r>
              <a:rPr lang="af-ZA" sz="2000" b="1" dirty="0" smtClean="0">
                <a:latin typeface="Consolas" panose="020B0609020204030204" pitchFamily="49" charset="0"/>
              </a:rPr>
              <a:t>name RSPAN-VLAN</a:t>
            </a:r>
          </a:p>
          <a:p>
            <a:r>
              <a:rPr lang="af-ZA" sz="2000" dirty="0" smtClean="0">
                <a:latin typeface="Consolas" panose="020B0609020204030204" pitchFamily="49" charset="0"/>
              </a:rPr>
              <a:t>SW1(config-vlan)# </a:t>
            </a:r>
            <a:r>
              <a:rPr lang="af-ZA" sz="2000" b="1" dirty="0" smtClean="0">
                <a:latin typeface="Consolas" panose="020B0609020204030204" pitchFamily="49" charset="0"/>
              </a:rPr>
              <a:t>remote-span</a:t>
            </a:r>
          </a:p>
          <a:p>
            <a:r>
              <a:rPr lang="af-ZA" sz="2000" dirty="0" smtClean="0">
                <a:latin typeface="Consolas" panose="020B0609020204030204" pitchFamily="49" charset="0"/>
              </a:rPr>
              <a:t>SW1(config-vlan)# </a:t>
            </a:r>
            <a:r>
              <a:rPr lang="af-ZA" sz="2000" b="1" dirty="0" smtClean="0">
                <a:latin typeface="Consolas" panose="020B0609020204030204" pitchFamily="49" charset="0"/>
              </a:rPr>
              <a:t>exit</a:t>
            </a:r>
          </a:p>
          <a:p>
            <a:r>
              <a:rPr lang="af-ZA" sz="2000" dirty="0" smtClean="0">
                <a:latin typeface="Consolas" panose="020B0609020204030204" pitchFamily="49" charset="0"/>
              </a:rPr>
              <a:t>SW1(config)# </a:t>
            </a:r>
            <a:r>
              <a:rPr lang="af-ZA" sz="2000" b="1" dirty="0" smtClean="0">
                <a:latin typeface="Consolas" panose="020B0609020204030204" pitchFamily="49" charset="0"/>
              </a:rPr>
              <a:t>monitor session 2 source interface Giga0/1</a:t>
            </a:r>
          </a:p>
          <a:p>
            <a:r>
              <a:rPr lang="af-ZA" sz="2000" dirty="0" smtClean="0">
                <a:latin typeface="Consolas" panose="020B0609020204030204" pitchFamily="49" charset="0"/>
              </a:rPr>
              <a:t>SW1(config)# </a:t>
            </a:r>
            <a:r>
              <a:rPr lang="af-ZA" sz="2000" b="1" dirty="0" smtClean="0">
                <a:latin typeface="Consolas" panose="020B0609020204030204" pitchFamily="49" charset="0"/>
              </a:rPr>
              <a:t>monitor session 2 destination remote vlan 100</a:t>
            </a:r>
            <a:endParaRPr lang="af-ZA" sz="2000" dirty="0">
              <a:latin typeface="Consolas" panose="020B0609020204030204" pitchFamily="49" charset="0"/>
            </a:endParaRPr>
          </a:p>
        </p:txBody>
      </p:sp>
      <p:pic>
        <p:nvPicPr>
          <p:cNvPr id="4" name="Picture 3"/>
          <p:cNvPicPr>
            <a:picLocks noChangeAspect="1"/>
          </p:cNvPicPr>
          <p:nvPr/>
        </p:nvPicPr>
        <p:blipFill>
          <a:blip r:embed="rId2"/>
          <a:stretch>
            <a:fillRect/>
          </a:stretch>
        </p:blipFill>
        <p:spPr>
          <a:xfrm>
            <a:off x="932737" y="1108037"/>
            <a:ext cx="7213681" cy="1544000"/>
          </a:xfrm>
          <a:prstGeom prst="rect">
            <a:avLst/>
          </a:prstGeom>
        </p:spPr>
      </p:pic>
    </p:spTree>
    <p:extLst>
      <p:ext uri="{BB962C8B-B14F-4D97-AF65-F5344CB8AC3E}">
        <p14:creationId xmlns:p14="http://schemas.microsoft.com/office/powerpoint/2010/main" val="2467734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Konfigurace </a:t>
            </a:r>
            <a:r>
              <a:rPr lang="pt-PT" dirty="0" smtClean="0"/>
              <a:t>RSPAN</a:t>
            </a:r>
            <a:r>
              <a:rPr lang="cs-CZ" dirty="0"/>
              <a:t> </a:t>
            </a:r>
            <a:r>
              <a:rPr lang="cs-CZ" dirty="0" smtClean="0"/>
              <a:t>2/2</a:t>
            </a:r>
            <a:endParaRPr lang="pt-PT" dirty="0"/>
          </a:p>
        </p:txBody>
      </p:sp>
      <p:sp>
        <p:nvSpPr>
          <p:cNvPr id="3" name="Content Placeholder 2"/>
          <p:cNvSpPr>
            <a:spLocks noGrp="1"/>
          </p:cNvSpPr>
          <p:nvPr>
            <p:ph idx="1"/>
          </p:nvPr>
        </p:nvSpPr>
        <p:spPr>
          <a:xfrm>
            <a:off x="279401" y="3394695"/>
            <a:ext cx="8520354" cy="2920043"/>
          </a:xfrm>
        </p:spPr>
        <p:txBody>
          <a:bodyPr>
            <a:normAutofit/>
          </a:bodyPr>
          <a:lstStyle/>
          <a:p>
            <a:r>
              <a:rPr lang="pt-PT" sz="2000" dirty="0">
                <a:latin typeface="Consolas" panose="020B0609020204030204" pitchFamily="49" charset="0"/>
              </a:rPr>
              <a:t>SW2(</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err="1">
                <a:latin typeface="Consolas" panose="020B0609020204030204" pitchFamily="49" charset="0"/>
              </a:rPr>
              <a:t>vlan</a:t>
            </a:r>
            <a:r>
              <a:rPr lang="pt-PT" sz="2000" b="1" dirty="0">
                <a:latin typeface="Consolas" panose="020B0609020204030204" pitchFamily="49" charset="0"/>
              </a:rPr>
              <a:t> 100</a:t>
            </a:r>
          </a:p>
          <a:p>
            <a:r>
              <a:rPr lang="pt-PT" sz="2000" dirty="0">
                <a:latin typeface="Consolas" panose="020B0609020204030204" pitchFamily="49" charset="0"/>
              </a:rPr>
              <a:t>SW2(</a:t>
            </a:r>
            <a:r>
              <a:rPr lang="pt-PT" sz="2000" dirty="0" err="1">
                <a:latin typeface="Consolas" panose="020B0609020204030204" pitchFamily="49" charset="0"/>
              </a:rPr>
              <a:t>config-vlan</a:t>
            </a:r>
            <a:r>
              <a:rPr lang="pt-PT" sz="2000" dirty="0">
                <a:latin typeface="Consolas" panose="020B0609020204030204" pitchFamily="49" charset="0"/>
              </a:rPr>
              <a:t>)# </a:t>
            </a:r>
            <a:r>
              <a:rPr lang="pt-PT" sz="2000" b="1" dirty="0" err="1">
                <a:latin typeface="Consolas" panose="020B0609020204030204" pitchFamily="49" charset="0"/>
              </a:rPr>
              <a:t>name</a:t>
            </a:r>
            <a:r>
              <a:rPr lang="pt-PT" sz="2000" b="1" dirty="0">
                <a:latin typeface="Consolas" panose="020B0609020204030204" pitchFamily="49" charset="0"/>
              </a:rPr>
              <a:t> RSPAN-VLAN</a:t>
            </a:r>
          </a:p>
          <a:p>
            <a:r>
              <a:rPr lang="pt-PT" sz="2000" dirty="0">
                <a:latin typeface="Consolas" panose="020B0609020204030204" pitchFamily="49" charset="0"/>
              </a:rPr>
              <a:t>SW2(</a:t>
            </a:r>
            <a:r>
              <a:rPr lang="pt-PT" sz="2000" dirty="0" err="1">
                <a:latin typeface="Consolas" panose="020B0609020204030204" pitchFamily="49" charset="0"/>
              </a:rPr>
              <a:t>config-vlan</a:t>
            </a:r>
            <a:r>
              <a:rPr lang="pt-PT" sz="2000" dirty="0">
                <a:latin typeface="Consolas" panose="020B0609020204030204" pitchFamily="49" charset="0"/>
              </a:rPr>
              <a:t>)# </a:t>
            </a:r>
            <a:r>
              <a:rPr lang="pt-PT" sz="2000" b="1" dirty="0" err="1">
                <a:latin typeface="Consolas" panose="020B0609020204030204" pitchFamily="49" charset="0"/>
              </a:rPr>
              <a:t>remote-span</a:t>
            </a:r>
            <a:endParaRPr lang="pt-PT" sz="2000" b="1" dirty="0">
              <a:latin typeface="Consolas" panose="020B0609020204030204" pitchFamily="49" charset="0"/>
            </a:endParaRPr>
          </a:p>
          <a:p>
            <a:r>
              <a:rPr lang="pt-PT" sz="2000" dirty="0">
                <a:latin typeface="Consolas" panose="020B0609020204030204" pitchFamily="49" charset="0"/>
              </a:rPr>
              <a:t>SW2(</a:t>
            </a:r>
            <a:r>
              <a:rPr lang="pt-PT" sz="2000" dirty="0" err="1">
                <a:latin typeface="Consolas" panose="020B0609020204030204" pitchFamily="49" charset="0"/>
              </a:rPr>
              <a:t>config-vlan</a:t>
            </a:r>
            <a:r>
              <a:rPr lang="pt-PT" sz="2000" dirty="0">
                <a:latin typeface="Consolas" panose="020B0609020204030204" pitchFamily="49" charset="0"/>
              </a:rPr>
              <a:t>)# </a:t>
            </a:r>
            <a:r>
              <a:rPr lang="pt-PT" sz="2000" b="1" dirty="0">
                <a:latin typeface="Consolas" panose="020B0609020204030204" pitchFamily="49" charset="0"/>
              </a:rPr>
              <a:t>exit</a:t>
            </a:r>
          </a:p>
          <a:p>
            <a:r>
              <a:rPr lang="pt-PT" sz="2000" dirty="0">
                <a:latin typeface="Consolas" panose="020B0609020204030204" pitchFamily="49" charset="0"/>
              </a:rPr>
              <a:t>SW2(</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a:latin typeface="Consolas" panose="020B0609020204030204" pitchFamily="49" charset="0"/>
              </a:rPr>
              <a:t>monitor </a:t>
            </a:r>
            <a:r>
              <a:rPr lang="pt-PT" sz="2000" b="1" dirty="0" err="1">
                <a:latin typeface="Consolas" panose="020B0609020204030204" pitchFamily="49" charset="0"/>
              </a:rPr>
              <a:t>session</a:t>
            </a:r>
            <a:r>
              <a:rPr lang="pt-PT" sz="2000" b="1" dirty="0">
                <a:latin typeface="Consolas" panose="020B0609020204030204" pitchFamily="49" charset="0"/>
              </a:rPr>
              <a:t> 2 </a:t>
            </a:r>
            <a:r>
              <a:rPr lang="pt-PT" sz="2000" b="1" dirty="0" err="1">
                <a:latin typeface="Consolas" panose="020B0609020204030204" pitchFamily="49" charset="0"/>
              </a:rPr>
              <a:t>destination</a:t>
            </a:r>
            <a:r>
              <a:rPr lang="pt-PT" sz="2000" b="1" dirty="0">
                <a:latin typeface="Consolas" panose="020B0609020204030204" pitchFamily="49" charset="0"/>
              </a:rPr>
              <a:t> interface </a:t>
            </a:r>
            <a:r>
              <a:rPr lang="pt-PT" sz="2000" b="1" dirty="0" smtClean="0">
                <a:latin typeface="Consolas" panose="020B0609020204030204" pitchFamily="49" charset="0"/>
              </a:rPr>
              <a:t>Giga </a:t>
            </a:r>
            <a:r>
              <a:rPr lang="pt-PT" sz="2000" b="1" dirty="0">
                <a:latin typeface="Consolas" panose="020B0609020204030204" pitchFamily="49" charset="0"/>
              </a:rPr>
              <a:t>0/2</a:t>
            </a:r>
          </a:p>
          <a:p>
            <a:r>
              <a:rPr lang="en-US" sz="2000" dirty="0">
                <a:latin typeface="Consolas" panose="020B0609020204030204" pitchFamily="49" charset="0"/>
              </a:rPr>
              <a:t>SW2(</a:t>
            </a:r>
            <a:r>
              <a:rPr lang="en-US" sz="2000" dirty="0" err="1">
                <a:latin typeface="Consolas" panose="020B0609020204030204" pitchFamily="49" charset="0"/>
              </a:rPr>
              <a:t>config</a:t>
            </a:r>
            <a:r>
              <a:rPr lang="en-US" sz="2000" dirty="0">
                <a:latin typeface="Consolas" panose="020B0609020204030204" pitchFamily="49" charset="0"/>
              </a:rPr>
              <a:t>)# </a:t>
            </a:r>
            <a:r>
              <a:rPr lang="en-US" sz="2000" b="1" dirty="0">
                <a:latin typeface="Consolas" panose="020B0609020204030204" pitchFamily="49" charset="0"/>
              </a:rPr>
              <a:t>monitor session 2 source remote </a:t>
            </a:r>
            <a:r>
              <a:rPr lang="en-US" sz="2000" b="1" dirty="0" err="1">
                <a:latin typeface="Consolas" panose="020B0609020204030204" pitchFamily="49" charset="0"/>
              </a:rPr>
              <a:t>vlan</a:t>
            </a:r>
            <a:r>
              <a:rPr lang="en-US" sz="2000" b="1" dirty="0">
                <a:latin typeface="Consolas" panose="020B0609020204030204" pitchFamily="49" charset="0"/>
              </a:rPr>
              <a:t> 100</a:t>
            </a:r>
            <a:endParaRPr lang="pt-PT" sz="1800" dirty="0">
              <a:latin typeface="Consolas" panose="020B0609020204030204" pitchFamily="49" charset="0"/>
            </a:endParaRPr>
          </a:p>
        </p:txBody>
      </p:sp>
      <p:pic>
        <p:nvPicPr>
          <p:cNvPr id="4" name="Picture 3"/>
          <p:cNvPicPr>
            <a:picLocks noChangeAspect="1"/>
          </p:cNvPicPr>
          <p:nvPr/>
        </p:nvPicPr>
        <p:blipFill>
          <a:blip r:embed="rId2"/>
          <a:stretch>
            <a:fillRect/>
          </a:stretch>
        </p:blipFill>
        <p:spPr>
          <a:xfrm>
            <a:off x="932737" y="1108037"/>
            <a:ext cx="7213681" cy="1544000"/>
          </a:xfrm>
          <a:prstGeom prst="rect">
            <a:avLst/>
          </a:prstGeom>
        </p:spPr>
      </p:pic>
    </p:spTree>
    <p:extLst>
      <p:ext uri="{BB962C8B-B14F-4D97-AF65-F5344CB8AC3E}">
        <p14:creationId xmlns:p14="http://schemas.microsoft.com/office/powerpoint/2010/main" val="1097722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Verifikace </a:t>
            </a:r>
            <a:r>
              <a:rPr lang="pt-PT" dirty="0" smtClean="0"/>
              <a:t>RSPAN</a:t>
            </a:r>
            <a:endParaRPr lang="pt-PT" dirty="0"/>
          </a:p>
        </p:txBody>
      </p:sp>
      <p:pic>
        <p:nvPicPr>
          <p:cNvPr id="4" name="Picture 3"/>
          <p:cNvPicPr>
            <a:picLocks noChangeAspect="1"/>
          </p:cNvPicPr>
          <p:nvPr/>
        </p:nvPicPr>
        <p:blipFill>
          <a:blip r:embed="rId2"/>
          <a:stretch>
            <a:fillRect/>
          </a:stretch>
        </p:blipFill>
        <p:spPr>
          <a:xfrm>
            <a:off x="614148" y="1183340"/>
            <a:ext cx="8072651" cy="5590414"/>
          </a:xfrm>
          <a:prstGeom prst="rect">
            <a:avLst/>
          </a:prstGeom>
          <a:ln w="22225">
            <a:solidFill>
              <a:schemeClr val="tx1"/>
            </a:solidFill>
          </a:ln>
        </p:spPr>
      </p:pic>
    </p:spTree>
    <p:extLst>
      <p:ext uri="{BB962C8B-B14F-4D97-AF65-F5344CB8AC3E}">
        <p14:creationId xmlns:p14="http://schemas.microsoft.com/office/powerpoint/2010/main" val="3794052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16" descr="ss3"/>
          <p:cNvPicPr>
            <a:picLocks noChangeAspect="1" noChangeArrowheads="1"/>
          </p:cNvPicPr>
          <p:nvPr/>
        </p:nvPicPr>
        <p:blipFill>
          <a:blip r:embed="rId3" cstate="print"/>
          <a:srcRect/>
          <a:stretch>
            <a:fillRect/>
          </a:stretch>
        </p:blipFill>
        <p:spPr bwMode="auto">
          <a:xfrm>
            <a:off x="0" y="1600200"/>
            <a:ext cx="9144000" cy="3170238"/>
          </a:xfrm>
          <a:prstGeom prst="rect">
            <a:avLst/>
          </a:prstGeom>
          <a:noFill/>
          <a:ln w="9525">
            <a:noFill/>
            <a:miter lim="800000"/>
            <a:headEnd/>
            <a:tailEnd/>
          </a:ln>
        </p:spPr>
      </p:pic>
      <p:sp>
        <p:nvSpPr>
          <p:cNvPr id="11267"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6"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2800" b="1" kern="0" dirty="0">
                <a:solidFill>
                  <a:schemeClr val="bg1"/>
                </a:solidFill>
                <a:latin typeface="+mj-lt"/>
                <a:ea typeface="+mj-ea"/>
                <a:cs typeface="+mj-cs"/>
              </a:rPr>
              <a:t>IP SLA</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205919764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Cíle podkapitoly </a:t>
            </a:r>
            <a:r>
              <a:rPr lang="pt-PT" dirty="0" smtClean="0"/>
              <a:t>IP </a:t>
            </a:r>
            <a:r>
              <a:rPr lang="pt-PT" dirty="0"/>
              <a:t>SLA</a:t>
            </a:r>
          </a:p>
        </p:txBody>
      </p:sp>
      <p:sp>
        <p:nvSpPr>
          <p:cNvPr id="3" name="Content Placeholder 2"/>
          <p:cNvSpPr>
            <a:spLocks noGrp="1"/>
          </p:cNvSpPr>
          <p:nvPr>
            <p:ph idx="1"/>
          </p:nvPr>
        </p:nvSpPr>
        <p:spPr/>
        <p:txBody>
          <a:bodyPr/>
          <a:lstStyle/>
          <a:p>
            <a:pPr marL="0" indent="0">
              <a:buNone/>
            </a:pPr>
            <a:r>
              <a:rPr lang="cs-CZ" dirty="0"/>
              <a:t>Po dokončení této části budete rozumět </a:t>
            </a:r>
            <a:r>
              <a:rPr lang="cs-CZ" dirty="0" smtClean="0"/>
              <a:t>následujícím:</a:t>
            </a:r>
          </a:p>
          <a:p>
            <a:r>
              <a:rPr lang="cs-CZ" dirty="0" smtClean="0"/>
              <a:t>Základní </a:t>
            </a:r>
            <a:r>
              <a:rPr lang="cs-CZ" dirty="0"/>
              <a:t>použití IP </a:t>
            </a:r>
            <a:r>
              <a:rPr lang="cs-CZ" dirty="0" smtClean="0"/>
              <a:t>SLA</a:t>
            </a:r>
          </a:p>
          <a:p>
            <a:r>
              <a:rPr lang="cs-CZ" dirty="0" smtClean="0"/>
              <a:t>Co </a:t>
            </a:r>
            <a:r>
              <a:rPr lang="cs-CZ" dirty="0"/>
              <a:t>je zdrojem a </a:t>
            </a:r>
            <a:r>
              <a:rPr lang="cs-CZ" dirty="0" err="1" smtClean="0"/>
              <a:t>responderem</a:t>
            </a:r>
            <a:r>
              <a:rPr lang="cs-CZ" dirty="0" smtClean="0"/>
              <a:t> </a:t>
            </a:r>
            <a:r>
              <a:rPr lang="cs-CZ" dirty="0"/>
              <a:t>protokolu IP </a:t>
            </a:r>
            <a:r>
              <a:rPr lang="cs-CZ" dirty="0" smtClean="0"/>
              <a:t>SLA</a:t>
            </a:r>
          </a:p>
          <a:p>
            <a:r>
              <a:rPr lang="cs-CZ" dirty="0" smtClean="0"/>
              <a:t>Základní </a:t>
            </a:r>
            <a:r>
              <a:rPr lang="cs-CZ" dirty="0"/>
              <a:t>příklad konfigurace protokolu ICMP IP SLA a konfigurace UDP</a:t>
            </a:r>
          </a:p>
        </p:txBody>
      </p:sp>
    </p:spTree>
    <p:extLst>
      <p:ext uri="{BB962C8B-B14F-4D97-AF65-F5344CB8AC3E}">
        <p14:creationId xmlns:p14="http://schemas.microsoft.com/office/powerpoint/2010/main" val="2364770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Úvod do </a:t>
            </a:r>
            <a:r>
              <a:rPr lang="pt-PT" dirty="0"/>
              <a:t>IP SLA</a:t>
            </a:r>
            <a:endParaRPr lang="pt-PT" dirty="0"/>
          </a:p>
        </p:txBody>
      </p:sp>
      <p:sp>
        <p:nvSpPr>
          <p:cNvPr id="3" name="Content Placeholder 2"/>
          <p:cNvSpPr>
            <a:spLocks noGrp="1"/>
          </p:cNvSpPr>
          <p:nvPr>
            <p:ph idx="1"/>
          </p:nvPr>
        </p:nvSpPr>
        <p:spPr>
          <a:xfrm>
            <a:off x="279400" y="1183340"/>
            <a:ext cx="8864599" cy="5131399"/>
          </a:xfrm>
        </p:spPr>
        <p:txBody>
          <a:bodyPr>
            <a:normAutofit/>
          </a:bodyPr>
          <a:lstStyle/>
          <a:p>
            <a:r>
              <a:rPr lang="pt-PT" dirty="0"/>
              <a:t>SLA (service level agreement) je smlouva mezi poskytovatelem sítě a jejími zákazníky nebo mezi oddělením sítě a interními firemními zákazníky. Poskytuje zákazníkům záruku o úrovni uživatelské zkušenosti.</a:t>
            </a:r>
          </a:p>
          <a:p>
            <a:pPr>
              <a:spcBef>
                <a:spcPts val="1200"/>
              </a:spcBef>
            </a:pPr>
            <a:r>
              <a:rPr lang="pt-PT" dirty="0"/>
              <a:t>SLA může obsahovat specifika o dohodách o připojení a výkonu služby koncového uživatele od poskytovatele služeb.</a:t>
            </a:r>
          </a:p>
          <a:p>
            <a:pPr>
              <a:spcBef>
                <a:spcPts val="1200"/>
              </a:spcBef>
            </a:pPr>
            <a:r>
              <a:rPr lang="pt-PT" dirty="0"/>
              <a:t>SLA obvykle popisuje minimální úroveň služby a očekávanou úroveň služby.</a:t>
            </a:r>
            <a:endParaRPr lang="en-US" dirty="0" smtClean="0"/>
          </a:p>
        </p:txBody>
      </p:sp>
    </p:spTree>
    <p:extLst>
      <p:ext uri="{BB962C8B-B14F-4D97-AF65-F5344CB8AC3E}">
        <p14:creationId xmlns:p14="http://schemas.microsoft.com/office/powerpoint/2010/main" val="2827751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Úvod do </a:t>
            </a:r>
            <a:r>
              <a:rPr lang="pt-PT" dirty="0" smtClean="0"/>
              <a:t>LLDP</a:t>
            </a:r>
            <a:endParaRPr lang="pt-PT" dirty="0"/>
          </a:p>
        </p:txBody>
      </p:sp>
      <p:sp>
        <p:nvSpPr>
          <p:cNvPr id="3" name="Content Placeholder 2"/>
          <p:cNvSpPr>
            <a:spLocks noGrp="1"/>
          </p:cNvSpPr>
          <p:nvPr>
            <p:ph idx="1"/>
          </p:nvPr>
        </p:nvSpPr>
        <p:spPr/>
        <p:txBody>
          <a:bodyPr/>
          <a:lstStyle/>
          <a:p>
            <a:r>
              <a:rPr lang="en-US" dirty="0" smtClean="0"/>
              <a:t>LLDP </a:t>
            </a:r>
            <a:r>
              <a:rPr lang="cs-CZ" dirty="0" smtClean="0"/>
              <a:t>je průmyslový standard pro objevování sousedů</a:t>
            </a:r>
            <a:r>
              <a:rPr lang="en-US" dirty="0" smtClean="0"/>
              <a:t>. </a:t>
            </a:r>
            <a:endParaRPr lang="en-US" dirty="0" smtClean="0"/>
          </a:p>
          <a:p>
            <a:r>
              <a:rPr lang="cs-CZ" dirty="0" smtClean="0"/>
              <a:t>Všechny aktuální Cisco zařízení vyjma těch zastaralých či okrajových podporují </a:t>
            </a:r>
            <a:r>
              <a:rPr lang="en-US" dirty="0" smtClean="0"/>
              <a:t>LLDP.</a:t>
            </a:r>
            <a:endParaRPr lang="cs-CZ" dirty="0" smtClean="0"/>
          </a:p>
          <a:p>
            <a:r>
              <a:rPr lang="cs-CZ" dirty="0" smtClean="0"/>
              <a:t>Zprávy LLDP se nepřeposílají.</a:t>
            </a:r>
            <a:endParaRPr lang="pt-PT" dirty="0"/>
          </a:p>
        </p:txBody>
      </p:sp>
      <p:pic>
        <p:nvPicPr>
          <p:cNvPr id="4" name="Picture 3"/>
          <p:cNvPicPr>
            <a:picLocks noChangeAspect="1"/>
          </p:cNvPicPr>
          <p:nvPr/>
        </p:nvPicPr>
        <p:blipFill>
          <a:blip r:embed="rId3"/>
          <a:stretch>
            <a:fillRect/>
          </a:stretch>
        </p:blipFill>
        <p:spPr>
          <a:xfrm>
            <a:off x="279400" y="3749039"/>
            <a:ext cx="8510449" cy="1707123"/>
          </a:xfrm>
          <a:prstGeom prst="rect">
            <a:avLst/>
          </a:prstGeom>
        </p:spPr>
      </p:pic>
    </p:spTree>
    <p:extLst>
      <p:ext uri="{BB962C8B-B14F-4D97-AF65-F5344CB8AC3E}">
        <p14:creationId xmlns:p14="http://schemas.microsoft.com/office/powerpoint/2010/main" val="18363915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Úvod do </a:t>
            </a:r>
            <a:r>
              <a:rPr lang="pt-PT" dirty="0" smtClean="0"/>
              <a:t>IP </a:t>
            </a:r>
            <a:r>
              <a:rPr lang="pt-PT" dirty="0"/>
              <a:t>SLA</a:t>
            </a:r>
          </a:p>
        </p:txBody>
      </p:sp>
      <p:sp>
        <p:nvSpPr>
          <p:cNvPr id="3" name="Content Placeholder 2"/>
          <p:cNvSpPr>
            <a:spLocks noGrp="1"/>
          </p:cNvSpPr>
          <p:nvPr>
            <p:ph idx="1"/>
          </p:nvPr>
        </p:nvSpPr>
        <p:spPr/>
        <p:txBody>
          <a:bodyPr>
            <a:normAutofit/>
          </a:bodyPr>
          <a:lstStyle/>
          <a:p>
            <a:r>
              <a:rPr lang="cs-CZ" dirty="0"/>
              <a:t>SLA lze také použít jako základ pro plánování rozpočtů a pro zdůvodnění výdajů na síť.</a:t>
            </a:r>
            <a:br>
              <a:rPr lang="cs-CZ" dirty="0"/>
            </a:br>
            <a:r>
              <a:rPr lang="cs-CZ" dirty="0"/>
              <a:t>Celkově lze říci, že funkce IP SLA poskytuje zpětnou vazbu o dosažitelnosti sítě v reálném čase. Pro funkce, jako je hlas a video, je důležitá dostupnost sítě se stabilním </a:t>
            </a:r>
            <a:r>
              <a:rPr lang="cs-CZ" dirty="0" err="1"/>
              <a:t>jitterem</a:t>
            </a:r>
            <a:r>
              <a:rPr lang="cs-CZ" dirty="0"/>
              <a:t> a latencí.</a:t>
            </a:r>
            <a:br>
              <a:rPr lang="cs-CZ" dirty="0"/>
            </a:br>
            <a:r>
              <a:rPr lang="cs-CZ" dirty="0"/>
              <a:t>IP SLA poskytuje zpětnou vazbu nezbytnou k zajištění toho, aby síť mohla udržovat aplikace v reálném čase, stejně jako důležité aplikace, jako je webový portál nebo </a:t>
            </a:r>
            <a:r>
              <a:rPr lang="cs-CZ" dirty="0" smtClean="0"/>
              <a:t>objednávky.</a:t>
            </a:r>
            <a:endParaRPr lang="cs-CZ" dirty="0"/>
          </a:p>
        </p:txBody>
      </p:sp>
    </p:spTree>
    <p:extLst>
      <p:ext uri="{BB962C8B-B14F-4D97-AF65-F5344CB8AC3E}">
        <p14:creationId xmlns:p14="http://schemas.microsoft.com/office/powerpoint/2010/main" val="19220626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Dodatečné použití </a:t>
            </a:r>
            <a:r>
              <a:rPr lang="pt-PT" dirty="0" smtClean="0"/>
              <a:t>IP SLA</a:t>
            </a:r>
            <a:endParaRPr lang="pt-PT" dirty="0"/>
          </a:p>
        </p:txBody>
      </p:sp>
      <p:sp>
        <p:nvSpPr>
          <p:cNvPr id="3" name="Content Placeholder 2"/>
          <p:cNvSpPr>
            <a:spLocks noGrp="1"/>
          </p:cNvSpPr>
          <p:nvPr>
            <p:ph idx="1"/>
          </p:nvPr>
        </p:nvSpPr>
        <p:spPr/>
        <p:txBody>
          <a:bodyPr/>
          <a:lstStyle/>
          <a:p>
            <a:pPr marL="0" indent="0">
              <a:buNone/>
            </a:pPr>
            <a:r>
              <a:rPr lang="af-ZA" dirty="0" smtClean="0"/>
              <a:t>Další funkce a použití pro IP SLA jsou následující:</a:t>
            </a:r>
          </a:p>
          <a:p>
            <a:r>
              <a:rPr lang="af-ZA" dirty="0" smtClean="0"/>
              <a:t>Monitorování dostupnosti sítě typu edge-to-edge</a:t>
            </a:r>
          </a:p>
          <a:p>
            <a:r>
              <a:rPr lang="af-ZA" dirty="0" smtClean="0"/>
              <a:t>Sledování výkonu sítě a viditelnost výkonu sítě</a:t>
            </a:r>
          </a:p>
          <a:p>
            <a:r>
              <a:rPr lang="af-ZA" dirty="0" smtClean="0"/>
              <a:t>Monitorování hlasu přes IP (VoIP), videa a virtuální privátní sítě (VPN)</a:t>
            </a:r>
          </a:p>
          <a:p>
            <a:r>
              <a:rPr lang="af-ZA" dirty="0" smtClean="0"/>
              <a:t>Monitorování SLA</a:t>
            </a:r>
          </a:p>
          <a:p>
            <a:r>
              <a:rPr lang="af-ZA" dirty="0" smtClean="0"/>
              <a:t>Zdraví  IP služeb sítě</a:t>
            </a:r>
          </a:p>
          <a:p>
            <a:r>
              <a:rPr lang="af-ZA" dirty="0" smtClean="0"/>
              <a:t>Monitorování sítě MPLS</a:t>
            </a:r>
          </a:p>
          <a:p>
            <a:r>
              <a:rPr lang="af-ZA" dirty="0" smtClean="0"/>
              <a:t>Odstraňování problémů s provozem sítě</a:t>
            </a:r>
            <a:endParaRPr lang="af-ZA" dirty="0"/>
          </a:p>
        </p:txBody>
      </p:sp>
    </p:spTree>
    <p:extLst>
      <p:ext uri="{BB962C8B-B14F-4D97-AF65-F5344CB8AC3E}">
        <p14:creationId xmlns:p14="http://schemas.microsoft.com/office/powerpoint/2010/main" val="16667209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Volby (</a:t>
            </a:r>
            <a:r>
              <a:rPr lang="cs-CZ" dirty="0" err="1" smtClean="0"/>
              <a:t>options</a:t>
            </a:r>
            <a:r>
              <a:rPr lang="cs-CZ" dirty="0" smtClean="0"/>
              <a:t>) </a:t>
            </a:r>
            <a:r>
              <a:rPr lang="pt-PT" dirty="0" smtClean="0"/>
              <a:t>IP SLA</a:t>
            </a:r>
            <a:endParaRPr lang="pt-PT" dirty="0"/>
          </a:p>
        </p:txBody>
      </p:sp>
      <p:sp>
        <p:nvSpPr>
          <p:cNvPr id="3" name="Content Placeholder 2"/>
          <p:cNvSpPr>
            <a:spLocks noGrp="1"/>
          </p:cNvSpPr>
          <p:nvPr>
            <p:ph idx="1"/>
          </p:nvPr>
        </p:nvSpPr>
        <p:spPr>
          <a:xfrm>
            <a:off x="324006" y="1417517"/>
            <a:ext cx="8520354" cy="4671550"/>
          </a:xfrm>
          <a:solidFill>
            <a:schemeClr val="bg1"/>
          </a:solidFill>
          <a:ln w="19050">
            <a:solidFill>
              <a:schemeClr val="tx1"/>
            </a:solidFill>
          </a:ln>
        </p:spPr>
        <p:txBody>
          <a:bodyPr>
            <a:noAutofit/>
          </a:bodyPr>
          <a:lstStyle/>
          <a:p>
            <a:pPr marL="0" indent="0">
              <a:buNone/>
            </a:pPr>
            <a:r>
              <a:rPr lang="af-ZA" sz="1800" dirty="0" smtClean="0">
                <a:latin typeface="Consolas" panose="020B0609020204030204" pitchFamily="49" charset="0"/>
              </a:rPr>
              <a:t>Switch(config-ip-sla)# </a:t>
            </a:r>
            <a:r>
              <a:rPr lang="af-ZA" sz="1800" b="1" dirty="0" smtClean="0">
                <a:latin typeface="Consolas" panose="020B0609020204030204" pitchFamily="49" charset="0"/>
              </a:rPr>
              <a:t>?</a:t>
            </a:r>
          </a:p>
          <a:p>
            <a:pPr marL="0" indent="0">
              <a:buNone/>
            </a:pPr>
            <a:r>
              <a:rPr lang="af-ZA" sz="1800" dirty="0" smtClean="0">
                <a:latin typeface="Consolas" panose="020B0609020204030204" pitchFamily="49" charset="0"/>
              </a:rPr>
              <a:t>IP SLAs entry configuration commands:</a:t>
            </a:r>
          </a:p>
          <a:p>
            <a:pPr marL="0" indent="0">
              <a:buNone/>
            </a:pPr>
            <a:r>
              <a:rPr lang="af-ZA" sz="1800" dirty="0" smtClean="0">
                <a:latin typeface="Consolas" panose="020B0609020204030204" pitchFamily="49" charset="0"/>
              </a:rPr>
              <a:t>	dhcp 		DHCP Operation</a:t>
            </a:r>
          </a:p>
          <a:p>
            <a:pPr marL="0" indent="0">
              <a:buNone/>
            </a:pPr>
            <a:r>
              <a:rPr lang="af-ZA" sz="1800" dirty="0" smtClean="0">
                <a:latin typeface="Consolas" panose="020B0609020204030204" pitchFamily="49" charset="0"/>
              </a:rPr>
              <a:t>	dns 		DNS Query Operation</a:t>
            </a:r>
          </a:p>
          <a:p>
            <a:pPr marL="0" indent="0">
              <a:buNone/>
            </a:pPr>
            <a:r>
              <a:rPr lang="af-ZA" sz="1800" dirty="0" smtClean="0">
                <a:latin typeface="Consolas" panose="020B0609020204030204" pitchFamily="49" charset="0"/>
              </a:rPr>
              <a:t>	exit 		Exit Operation Configuration</a:t>
            </a:r>
          </a:p>
          <a:p>
            <a:pPr marL="0" indent="0">
              <a:buNone/>
            </a:pPr>
            <a:r>
              <a:rPr lang="af-ZA" sz="1800" dirty="0" smtClean="0">
                <a:latin typeface="Consolas" panose="020B0609020204030204" pitchFamily="49" charset="0"/>
              </a:rPr>
              <a:t>	ftp 		FTP Operation</a:t>
            </a:r>
          </a:p>
          <a:p>
            <a:pPr marL="0" indent="0">
              <a:buNone/>
            </a:pPr>
            <a:r>
              <a:rPr lang="af-ZA" sz="1800" dirty="0" smtClean="0">
                <a:latin typeface="Consolas" panose="020B0609020204030204" pitchFamily="49" charset="0"/>
              </a:rPr>
              <a:t>	http 		HTTP Operation</a:t>
            </a:r>
          </a:p>
          <a:p>
            <a:pPr marL="0" indent="0">
              <a:buNone/>
            </a:pPr>
            <a:r>
              <a:rPr lang="af-ZA" sz="1800" dirty="0" smtClean="0">
                <a:latin typeface="Consolas" panose="020B0609020204030204" pitchFamily="49" charset="0"/>
              </a:rPr>
              <a:t>	icmp-echo 	ICMP Echo Operation</a:t>
            </a:r>
          </a:p>
          <a:p>
            <a:pPr marL="0" indent="0">
              <a:buNone/>
            </a:pPr>
            <a:r>
              <a:rPr lang="af-ZA" sz="1800" dirty="0" smtClean="0">
                <a:latin typeface="Consolas" panose="020B0609020204030204" pitchFamily="49" charset="0"/>
              </a:rPr>
              <a:t>	path-echo 	Path Discovered ICMP Echo Operation</a:t>
            </a:r>
          </a:p>
          <a:p>
            <a:pPr marL="0" indent="0">
              <a:buNone/>
            </a:pPr>
            <a:r>
              <a:rPr lang="af-ZA" sz="1800" dirty="0" smtClean="0">
                <a:latin typeface="Consolas" panose="020B0609020204030204" pitchFamily="49" charset="0"/>
              </a:rPr>
              <a:t>	path-jitter 	Path Discovered ICMP Jitter Operation</a:t>
            </a:r>
          </a:p>
          <a:p>
            <a:pPr marL="0" indent="0">
              <a:buNone/>
            </a:pPr>
            <a:r>
              <a:rPr lang="af-ZA" sz="1800" dirty="0" smtClean="0">
                <a:latin typeface="Consolas" panose="020B0609020204030204" pitchFamily="49" charset="0"/>
              </a:rPr>
              <a:t>	tcp-connect 	TCP Connect Operation</a:t>
            </a:r>
          </a:p>
          <a:p>
            <a:pPr marL="0" indent="0">
              <a:buNone/>
            </a:pPr>
            <a:r>
              <a:rPr lang="af-ZA" sz="1800" dirty="0" smtClean="0">
                <a:latin typeface="Consolas" panose="020B0609020204030204" pitchFamily="49" charset="0"/>
              </a:rPr>
              <a:t>	udp-echo 	UDP Echo Operation</a:t>
            </a:r>
          </a:p>
          <a:p>
            <a:pPr marL="0" indent="0">
              <a:buNone/>
            </a:pPr>
            <a:r>
              <a:rPr lang="af-ZA" sz="1800" dirty="0" smtClean="0">
                <a:latin typeface="Consolas" panose="020B0609020204030204" pitchFamily="49" charset="0"/>
              </a:rPr>
              <a:t>	udp-jitter 	UDP Jitter Operation</a:t>
            </a:r>
            <a:endParaRPr lang="af-ZA" sz="1800" dirty="0">
              <a:latin typeface="Consolas" panose="020B0609020204030204" pitchFamily="49" charset="0"/>
            </a:endParaRPr>
          </a:p>
        </p:txBody>
      </p:sp>
    </p:spTree>
    <p:extLst>
      <p:ext uri="{BB962C8B-B14F-4D97-AF65-F5344CB8AC3E}">
        <p14:creationId xmlns:p14="http://schemas.microsoft.com/office/powerpoint/2010/main" val="33485513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Zdroj a </a:t>
            </a:r>
            <a:r>
              <a:rPr lang="cs-CZ" dirty="0" err="1" smtClean="0"/>
              <a:t>responder</a:t>
            </a:r>
            <a:r>
              <a:rPr lang="cs-CZ" dirty="0" smtClean="0"/>
              <a:t> </a:t>
            </a:r>
            <a:r>
              <a:rPr lang="en-US" dirty="0" smtClean="0"/>
              <a:t>IP SL</a:t>
            </a:r>
            <a:r>
              <a:rPr lang="cs-CZ" dirty="0" smtClean="0"/>
              <a:t>A</a:t>
            </a:r>
            <a:endParaRPr lang="pt-PT" dirty="0"/>
          </a:p>
        </p:txBody>
      </p:sp>
      <p:sp>
        <p:nvSpPr>
          <p:cNvPr id="3" name="Content Placeholder 2"/>
          <p:cNvSpPr>
            <a:spLocks noGrp="1"/>
          </p:cNvSpPr>
          <p:nvPr>
            <p:ph idx="1"/>
          </p:nvPr>
        </p:nvSpPr>
        <p:spPr/>
        <p:txBody>
          <a:bodyPr>
            <a:normAutofit lnSpcReduction="10000"/>
          </a:bodyPr>
          <a:lstStyle/>
          <a:p>
            <a:r>
              <a:rPr lang="cs-CZ" dirty="0"/>
              <a:t>Zdrojem je zařízení Cisco IOS, které odesílá pakety </a:t>
            </a:r>
            <a:r>
              <a:rPr lang="cs-CZ" dirty="0" smtClean="0"/>
              <a:t>sond.</a:t>
            </a:r>
          </a:p>
          <a:p>
            <a:r>
              <a:rPr lang="cs-CZ" dirty="0" smtClean="0"/>
              <a:t>Cílem </a:t>
            </a:r>
            <a:r>
              <a:rPr lang="cs-CZ" dirty="0"/>
              <a:t>sondy může být jiné zařízení Cisco nebo jiný síťový cíl, jako je webový server nebo IP </a:t>
            </a:r>
            <a:r>
              <a:rPr lang="cs-CZ" dirty="0" smtClean="0"/>
              <a:t>host.</a:t>
            </a:r>
          </a:p>
          <a:p>
            <a:r>
              <a:rPr lang="cs-CZ" dirty="0" smtClean="0"/>
              <a:t>Ačkoli </a:t>
            </a:r>
            <a:r>
              <a:rPr lang="cs-CZ" dirty="0"/>
              <a:t>cílem většiny testů může být libovolné IP zařízení, přesnost měření některých testů může být vylepšena pomocí IP SLA </a:t>
            </a:r>
            <a:r>
              <a:rPr lang="cs-CZ" dirty="0" err="1" smtClean="0"/>
              <a:t>respondéru</a:t>
            </a:r>
            <a:r>
              <a:rPr lang="cs-CZ" dirty="0" smtClean="0"/>
              <a:t>.</a:t>
            </a:r>
          </a:p>
          <a:p>
            <a:r>
              <a:rPr lang="cs-CZ" dirty="0" err="1" smtClean="0"/>
              <a:t>Responderem</a:t>
            </a:r>
            <a:r>
              <a:rPr lang="cs-CZ" dirty="0" smtClean="0"/>
              <a:t> </a:t>
            </a:r>
            <a:r>
              <a:rPr lang="cs-CZ" dirty="0"/>
              <a:t>IP SLA je zařízení, které spouští software Cisco </a:t>
            </a:r>
            <a:r>
              <a:rPr lang="cs-CZ" dirty="0" smtClean="0"/>
              <a:t>IOS.</a:t>
            </a:r>
          </a:p>
          <a:p>
            <a:r>
              <a:rPr lang="cs-CZ" dirty="0" err="1" smtClean="0"/>
              <a:t>Responder</a:t>
            </a:r>
            <a:r>
              <a:rPr lang="cs-CZ" dirty="0" smtClean="0"/>
              <a:t> </a:t>
            </a:r>
            <a:r>
              <a:rPr lang="cs-CZ" dirty="0"/>
              <a:t>přidá časové razítko do odeslaných paketů, takže zdroj IP SLA může brát v úvahu jakoukoliv latenci, ke které došlo, když </a:t>
            </a:r>
            <a:r>
              <a:rPr lang="cs-CZ" dirty="0" err="1"/>
              <a:t>respondér</a:t>
            </a:r>
            <a:r>
              <a:rPr lang="cs-CZ" dirty="0"/>
              <a:t> zpracovává testovací </a:t>
            </a:r>
            <a:r>
              <a:rPr lang="cs-CZ" dirty="0" smtClean="0"/>
              <a:t>pakety.</a:t>
            </a:r>
          </a:p>
          <a:p>
            <a:r>
              <a:rPr lang="cs-CZ" dirty="0" smtClean="0"/>
              <a:t>Aby </a:t>
            </a:r>
            <a:r>
              <a:rPr lang="cs-CZ" dirty="0"/>
              <a:t>tento test fungoval správně, je třeba synchronizovat hodiny zdroje i odpovídače pomocí protokolu </a:t>
            </a:r>
            <a:r>
              <a:rPr lang="cs-CZ" b="1" dirty="0">
                <a:solidFill>
                  <a:srgbClr val="FF0000"/>
                </a:solidFill>
              </a:rPr>
              <a:t>NTP</a:t>
            </a:r>
            <a:r>
              <a:rPr lang="cs-CZ" dirty="0"/>
              <a:t> (Network </a:t>
            </a:r>
            <a:r>
              <a:rPr lang="cs-CZ" dirty="0" err="1"/>
              <a:t>Time</a:t>
            </a:r>
            <a:r>
              <a:rPr lang="cs-CZ" dirty="0"/>
              <a:t> </a:t>
            </a:r>
            <a:r>
              <a:rPr lang="cs-CZ" dirty="0" err="1"/>
              <a:t>Protocol</a:t>
            </a:r>
            <a:r>
              <a:rPr lang="cs-CZ" dirty="0"/>
              <a:t>).</a:t>
            </a:r>
          </a:p>
        </p:txBody>
      </p:sp>
    </p:spTree>
    <p:extLst>
      <p:ext uri="{BB962C8B-B14F-4D97-AF65-F5344CB8AC3E}">
        <p14:creationId xmlns:p14="http://schemas.microsoft.com/office/powerpoint/2010/main" val="32731164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Konfigurace </a:t>
            </a:r>
            <a:r>
              <a:rPr lang="pt-PT" dirty="0" smtClean="0"/>
              <a:t>IP SLA</a:t>
            </a:r>
            <a:endParaRPr lang="pt-PT" dirty="0"/>
          </a:p>
        </p:txBody>
      </p:sp>
      <p:sp>
        <p:nvSpPr>
          <p:cNvPr id="3" name="Content Placeholder 2"/>
          <p:cNvSpPr>
            <a:spLocks noGrp="1"/>
          </p:cNvSpPr>
          <p:nvPr>
            <p:ph idx="1"/>
          </p:nvPr>
        </p:nvSpPr>
        <p:spPr/>
        <p:txBody>
          <a:bodyPr>
            <a:normAutofit fontScale="92500"/>
          </a:bodyPr>
          <a:lstStyle/>
          <a:p>
            <a:pPr marL="0" indent="0">
              <a:buNone/>
            </a:pPr>
            <a:r>
              <a:rPr lang="af-ZA" dirty="0" smtClean="0"/>
              <a:t>Chcete-li implementovat měření výkonu sítě IP SLA, musíte provést následující úlohy:</a:t>
            </a:r>
          </a:p>
          <a:p>
            <a:pPr marL="0" indent="0">
              <a:buNone/>
            </a:pPr>
            <a:r>
              <a:rPr lang="af-ZA" b="1" dirty="0" smtClean="0"/>
              <a:t>Krok 1</a:t>
            </a:r>
            <a:r>
              <a:rPr lang="af-ZA" dirty="0" smtClean="0"/>
              <a:t>. Pokud je to nutné, povolte responder IP SLA.</a:t>
            </a:r>
          </a:p>
          <a:p>
            <a:pPr marL="0" indent="0">
              <a:spcBef>
                <a:spcPts val="1200"/>
              </a:spcBef>
              <a:buNone/>
            </a:pPr>
            <a:r>
              <a:rPr lang="af-ZA" b="1" dirty="0" smtClean="0"/>
              <a:t>Krok 2</a:t>
            </a:r>
            <a:r>
              <a:rPr lang="af-ZA" dirty="0" smtClean="0"/>
              <a:t>. Konfigurujte požadovaný typ operace IP SLA.</a:t>
            </a:r>
          </a:p>
          <a:p>
            <a:pPr marL="0" indent="0">
              <a:spcBef>
                <a:spcPts val="1200"/>
              </a:spcBef>
              <a:buNone/>
            </a:pPr>
            <a:r>
              <a:rPr lang="af-ZA" b="1" dirty="0" smtClean="0"/>
              <a:t>Krok 3</a:t>
            </a:r>
            <a:r>
              <a:rPr lang="af-ZA" dirty="0" smtClean="0"/>
              <a:t>. Nakonfigurujte všechny dostupné možnosti pro daný typ operace.</a:t>
            </a:r>
          </a:p>
          <a:p>
            <a:pPr marL="0" indent="0">
              <a:spcBef>
                <a:spcPts val="1200"/>
              </a:spcBef>
              <a:buNone/>
            </a:pPr>
            <a:r>
              <a:rPr lang="af-ZA" b="1" dirty="0" smtClean="0"/>
              <a:t>Krok 4</a:t>
            </a:r>
            <a:r>
              <a:rPr lang="af-ZA" dirty="0" smtClean="0"/>
              <a:t>. V případě potřeby nakonfigurujte prahové podmínky.</a:t>
            </a:r>
          </a:p>
          <a:p>
            <a:pPr marL="0" indent="0">
              <a:spcBef>
                <a:spcPts val="1200"/>
              </a:spcBef>
              <a:buNone/>
            </a:pPr>
            <a:r>
              <a:rPr lang="af-ZA" b="1" dirty="0" smtClean="0"/>
              <a:t>Krok 5</a:t>
            </a:r>
            <a:r>
              <a:rPr lang="af-ZA" dirty="0" smtClean="0"/>
              <a:t>. Naplánujte operaci ke spuštění a poté nechte operaci běžet po určitou dobu, abyste shromáždili statistiky.</a:t>
            </a:r>
          </a:p>
          <a:p>
            <a:pPr marL="0" indent="0">
              <a:spcBef>
                <a:spcPts val="1200"/>
              </a:spcBef>
              <a:buNone/>
            </a:pPr>
            <a:r>
              <a:rPr lang="af-ZA" b="1" dirty="0" smtClean="0"/>
              <a:t>Krok 6</a:t>
            </a:r>
            <a:r>
              <a:rPr lang="af-ZA" dirty="0" smtClean="0"/>
              <a:t>. Zobrazení a interpretace výsledků operace pomocí Cisco IOS CLI nebo systému pro správu sítě (NMS) pomocí SNMP.</a:t>
            </a:r>
            <a:endParaRPr lang="af-ZA" dirty="0"/>
          </a:p>
        </p:txBody>
      </p:sp>
    </p:spTree>
    <p:extLst>
      <p:ext uri="{BB962C8B-B14F-4D97-AF65-F5344CB8AC3E}">
        <p14:creationId xmlns:p14="http://schemas.microsoft.com/office/powerpoint/2010/main" val="3623435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Příklad konfigurace </a:t>
            </a:r>
            <a:r>
              <a:rPr lang="pt-PT" dirty="0" smtClean="0"/>
              <a:t>IP </a:t>
            </a:r>
            <a:r>
              <a:rPr lang="pt-PT" dirty="0"/>
              <a:t>SLA ICMP </a:t>
            </a:r>
            <a:r>
              <a:rPr lang="pt-PT" dirty="0" smtClean="0"/>
              <a:t>Echo</a:t>
            </a:r>
            <a:endParaRPr lang="pt-PT" dirty="0"/>
          </a:p>
        </p:txBody>
      </p:sp>
      <p:pic>
        <p:nvPicPr>
          <p:cNvPr id="4" name="Picture 3"/>
          <p:cNvPicPr>
            <a:picLocks noChangeAspect="1"/>
          </p:cNvPicPr>
          <p:nvPr/>
        </p:nvPicPr>
        <p:blipFill>
          <a:blip r:embed="rId3"/>
          <a:stretch>
            <a:fillRect/>
          </a:stretch>
        </p:blipFill>
        <p:spPr>
          <a:xfrm>
            <a:off x="102890" y="2375210"/>
            <a:ext cx="8884656" cy="2019369"/>
          </a:xfrm>
          <a:prstGeom prst="rect">
            <a:avLst/>
          </a:prstGeom>
        </p:spPr>
      </p:pic>
    </p:spTree>
    <p:extLst>
      <p:ext uri="{BB962C8B-B14F-4D97-AF65-F5344CB8AC3E}">
        <p14:creationId xmlns:p14="http://schemas.microsoft.com/office/powerpoint/2010/main" val="17229072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smtClean="0"/>
              <a:t>Verif</a:t>
            </a:r>
            <a:r>
              <a:rPr lang="cs-CZ" dirty="0" err="1" smtClean="0"/>
              <a:t>ikace</a:t>
            </a:r>
            <a:r>
              <a:rPr lang="cs-CZ" dirty="0" smtClean="0"/>
              <a:t> konfigurace</a:t>
            </a:r>
            <a:r>
              <a:rPr lang="pt-PT" dirty="0" smtClean="0"/>
              <a:t> </a:t>
            </a:r>
            <a:r>
              <a:rPr lang="pt-PT" dirty="0" smtClean="0"/>
              <a:t>IP </a:t>
            </a:r>
            <a:r>
              <a:rPr lang="pt-PT" dirty="0" smtClean="0"/>
              <a:t>SLA</a:t>
            </a:r>
            <a:endParaRPr lang="pt-PT" dirty="0"/>
          </a:p>
        </p:txBody>
      </p:sp>
      <p:grpSp>
        <p:nvGrpSpPr>
          <p:cNvPr id="6" name="Group 5"/>
          <p:cNvGrpSpPr/>
          <p:nvPr/>
        </p:nvGrpSpPr>
        <p:grpSpPr>
          <a:xfrm>
            <a:off x="1721959" y="841899"/>
            <a:ext cx="5635238" cy="6016101"/>
            <a:chOff x="1102647" y="2043260"/>
            <a:chExt cx="6966001" cy="7436804"/>
          </a:xfrm>
        </p:grpSpPr>
        <p:pic>
          <p:nvPicPr>
            <p:cNvPr id="4" name="Picture 3"/>
            <p:cNvPicPr>
              <a:picLocks noChangeAspect="1"/>
            </p:cNvPicPr>
            <p:nvPr/>
          </p:nvPicPr>
          <p:blipFill>
            <a:blip r:embed="rId2"/>
            <a:stretch>
              <a:fillRect/>
            </a:stretch>
          </p:blipFill>
          <p:spPr>
            <a:xfrm>
              <a:off x="1102647" y="2043260"/>
              <a:ext cx="6966001" cy="2771480"/>
            </a:xfrm>
            <a:prstGeom prst="rect">
              <a:avLst/>
            </a:prstGeom>
          </p:spPr>
        </p:pic>
        <p:pic>
          <p:nvPicPr>
            <p:cNvPr id="5" name="Picture 4"/>
            <p:cNvPicPr>
              <a:picLocks noChangeAspect="1"/>
            </p:cNvPicPr>
            <p:nvPr/>
          </p:nvPicPr>
          <p:blipFill>
            <a:blip r:embed="rId3"/>
            <a:stretch>
              <a:fillRect/>
            </a:stretch>
          </p:blipFill>
          <p:spPr>
            <a:xfrm>
              <a:off x="1106314" y="4817184"/>
              <a:ext cx="6935040" cy="4662880"/>
            </a:xfrm>
            <a:prstGeom prst="rect">
              <a:avLst/>
            </a:prstGeom>
          </p:spPr>
        </p:pic>
      </p:grpSp>
    </p:spTree>
    <p:extLst>
      <p:ext uri="{BB962C8B-B14F-4D97-AF65-F5344CB8AC3E}">
        <p14:creationId xmlns:p14="http://schemas.microsoft.com/office/powerpoint/2010/main" val="16286631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smtClean="0"/>
              <a:t>Verif</a:t>
            </a:r>
            <a:r>
              <a:rPr lang="cs-CZ" dirty="0" err="1" smtClean="0"/>
              <a:t>ikace</a:t>
            </a:r>
            <a:r>
              <a:rPr lang="cs-CZ" dirty="0" smtClean="0"/>
              <a:t> konfigurace</a:t>
            </a:r>
            <a:r>
              <a:rPr lang="pt-PT" dirty="0" smtClean="0"/>
              <a:t> </a:t>
            </a:r>
            <a:r>
              <a:rPr lang="pt-PT" dirty="0" smtClean="0"/>
              <a:t>IP </a:t>
            </a:r>
            <a:r>
              <a:rPr lang="pt-PT" dirty="0" smtClean="0"/>
              <a:t>SLA</a:t>
            </a:r>
            <a:endParaRPr lang="pt-PT" dirty="0"/>
          </a:p>
        </p:txBody>
      </p:sp>
      <p:pic>
        <p:nvPicPr>
          <p:cNvPr id="7" name="Picture 6"/>
          <p:cNvPicPr>
            <a:picLocks noChangeAspect="1"/>
          </p:cNvPicPr>
          <p:nvPr/>
        </p:nvPicPr>
        <p:blipFill>
          <a:blip r:embed="rId2"/>
          <a:stretch>
            <a:fillRect/>
          </a:stretch>
        </p:blipFill>
        <p:spPr>
          <a:xfrm>
            <a:off x="225029" y="1897039"/>
            <a:ext cx="8635856" cy="3043451"/>
          </a:xfrm>
          <a:prstGeom prst="rect">
            <a:avLst/>
          </a:prstGeom>
        </p:spPr>
      </p:pic>
    </p:spTree>
    <p:extLst>
      <p:ext uri="{BB962C8B-B14F-4D97-AF65-F5344CB8AC3E}">
        <p14:creationId xmlns:p14="http://schemas.microsoft.com/office/powerpoint/2010/main" val="26504199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Operace s </a:t>
            </a:r>
            <a:r>
              <a:rPr lang="cs-CZ" dirty="0" err="1" smtClean="0"/>
              <a:t>responderem</a:t>
            </a:r>
            <a:r>
              <a:rPr lang="cs-CZ" dirty="0" smtClean="0"/>
              <a:t> </a:t>
            </a:r>
            <a:r>
              <a:rPr lang="en-US" dirty="0" smtClean="0"/>
              <a:t>IP SLA</a:t>
            </a:r>
            <a:endParaRPr lang="pt-PT" dirty="0"/>
          </a:p>
        </p:txBody>
      </p:sp>
      <p:pic>
        <p:nvPicPr>
          <p:cNvPr id="4" name="Picture 3"/>
          <p:cNvPicPr>
            <a:picLocks noChangeAspect="1"/>
          </p:cNvPicPr>
          <p:nvPr/>
        </p:nvPicPr>
        <p:blipFill>
          <a:blip r:embed="rId3"/>
          <a:stretch>
            <a:fillRect/>
          </a:stretch>
        </p:blipFill>
        <p:spPr>
          <a:xfrm>
            <a:off x="497002" y="1689507"/>
            <a:ext cx="8085152" cy="3605825"/>
          </a:xfrm>
          <a:prstGeom prst="rect">
            <a:avLst/>
          </a:prstGeom>
        </p:spPr>
      </p:pic>
    </p:spTree>
    <p:extLst>
      <p:ext uri="{BB962C8B-B14F-4D97-AF65-F5344CB8AC3E}">
        <p14:creationId xmlns:p14="http://schemas.microsoft.com/office/powerpoint/2010/main" val="34442632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Časová razítka </a:t>
            </a:r>
            <a:r>
              <a:rPr lang="pt-PT" dirty="0" smtClean="0"/>
              <a:t>IP SLA</a:t>
            </a:r>
            <a:endParaRPr lang="pt-PT" dirty="0"/>
          </a:p>
        </p:txBody>
      </p:sp>
      <p:sp>
        <p:nvSpPr>
          <p:cNvPr id="3" name="Content Placeholder 2"/>
          <p:cNvSpPr>
            <a:spLocks noGrp="1"/>
          </p:cNvSpPr>
          <p:nvPr>
            <p:ph idx="1"/>
          </p:nvPr>
        </p:nvSpPr>
        <p:spPr>
          <a:xfrm>
            <a:off x="279401" y="4476466"/>
            <a:ext cx="8520354" cy="1838273"/>
          </a:xfrm>
        </p:spPr>
        <p:txBody>
          <a:bodyPr>
            <a:normAutofit fontScale="92500"/>
          </a:bodyPr>
          <a:lstStyle/>
          <a:p>
            <a:pPr marL="0" indent="0">
              <a:buNone/>
            </a:pPr>
            <a:r>
              <a:rPr lang="cs-CZ" dirty="0" smtClean="0"/>
              <a:t>Doba </a:t>
            </a:r>
            <a:r>
              <a:rPr lang="en-US" dirty="0" smtClean="0"/>
              <a:t>T1 </a:t>
            </a:r>
            <a:r>
              <a:rPr lang="cs-CZ" dirty="0" smtClean="0"/>
              <a:t>je zadávána od </a:t>
            </a:r>
            <a:r>
              <a:rPr lang="en-US" dirty="0" smtClean="0"/>
              <a:t>0 </a:t>
            </a:r>
            <a:r>
              <a:rPr lang="cs-CZ" dirty="0" smtClean="0"/>
              <a:t>v</a:t>
            </a:r>
            <a:r>
              <a:rPr lang="en-US" dirty="0" smtClean="0"/>
              <a:t> </a:t>
            </a:r>
            <a:r>
              <a:rPr lang="cs-CZ" dirty="0" smtClean="0"/>
              <a:t>milisekundách (pro jednoduchost)</a:t>
            </a:r>
            <a:endParaRPr lang="en-US" dirty="0" smtClean="0"/>
          </a:p>
          <a:p>
            <a:pPr marL="0" indent="0">
              <a:buNone/>
            </a:pPr>
            <a:r>
              <a:rPr lang="en-US" dirty="0" smtClean="0"/>
              <a:t>The </a:t>
            </a:r>
            <a:r>
              <a:rPr lang="en-US" dirty="0"/>
              <a:t>RTT </a:t>
            </a:r>
            <a:r>
              <a:rPr lang="cs-CZ" dirty="0" smtClean="0"/>
              <a:t>(</a:t>
            </a:r>
            <a:r>
              <a:rPr lang="cs-CZ" dirty="0" err="1"/>
              <a:t>round-trip</a:t>
            </a:r>
            <a:r>
              <a:rPr lang="cs-CZ" dirty="0"/>
              <a:t> </a:t>
            </a:r>
            <a:r>
              <a:rPr lang="cs-CZ" dirty="0" err="1" smtClean="0"/>
              <a:t>time</a:t>
            </a:r>
            <a:r>
              <a:rPr lang="cs-CZ" dirty="0" smtClean="0"/>
              <a:t>) </a:t>
            </a:r>
            <a:r>
              <a:rPr lang="cs-CZ" dirty="0" smtClean="0"/>
              <a:t>v tomto příkladu je kalkulována jako</a:t>
            </a:r>
            <a:endParaRPr lang="fr-FR" dirty="0" smtClean="0"/>
          </a:p>
          <a:p>
            <a:pPr marL="0" indent="0">
              <a:buNone/>
            </a:pPr>
            <a:r>
              <a:rPr lang="fr-FR" dirty="0" smtClean="0"/>
              <a:t>RTT </a:t>
            </a:r>
            <a:r>
              <a:rPr lang="fr-FR" dirty="0"/>
              <a:t>= T5 – (T5-T4) </a:t>
            </a:r>
            <a:r>
              <a:rPr lang="fr-FR" dirty="0" smtClean="0"/>
              <a:t>- </a:t>
            </a:r>
            <a:r>
              <a:rPr lang="fr-FR" dirty="0"/>
              <a:t>(T3-T2) = </a:t>
            </a:r>
            <a:endParaRPr lang="cs-CZ" dirty="0" smtClean="0"/>
          </a:p>
          <a:p>
            <a:pPr marL="0" indent="0">
              <a:buNone/>
            </a:pPr>
            <a:r>
              <a:rPr lang="fr-FR" dirty="0" smtClean="0"/>
              <a:t>1.5msec </a:t>
            </a:r>
            <a:r>
              <a:rPr lang="fr-FR" dirty="0"/>
              <a:t>– (</a:t>
            </a:r>
            <a:r>
              <a:rPr lang="fr-FR" dirty="0" smtClean="0"/>
              <a:t>1</a:t>
            </a:r>
            <a:r>
              <a:rPr lang="cs-CZ" dirty="0" smtClean="0"/>
              <a:t>,</a:t>
            </a:r>
            <a:r>
              <a:rPr lang="fr-FR" dirty="0" smtClean="0"/>
              <a:t>5m</a:t>
            </a:r>
            <a:r>
              <a:rPr lang="cs-CZ" dirty="0" smtClean="0"/>
              <a:t>s </a:t>
            </a:r>
            <a:r>
              <a:rPr lang="fr-FR" dirty="0" smtClean="0"/>
              <a:t>-1</a:t>
            </a:r>
            <a:r>
              <a:rPr lang="cs-CZ" dirty="0" smtClean="0"/>
              <a:t>,</a:t>
            </a:r>
            <a:r>
              <a:rPr lang="fr-FR" dirty="0" smtClean="0"/>
              <a:t>3</a:t>
            </a:r>
            <a:r>
              <a:rPr lang="cs-CZ" dirty="0" smtClean="0"/>
              <a:t> </a:t>
            </a:r>
            <a:r>
              <a:rPr lang="fr-FR" dirty="0" smtClean="0"/>
              <a:t>ms) </a:t>
            </a:r>
            <a:r>
              <a:rPr lang="fr-FR" dirty="0" smtClean="0"/>
              <a:t>– </a:t>
            </a:r>
            <a:r>
              <a:rPr lang="pt-PT" dirty="0" smtClean="0"/>
              <a:t>(</a:t>
            </a:r>
            <a:r>
              <a:rPr lang="pt-PT" dirty="0" smtClean="0"/>
              <a:t>0</a:t>
            </a:r>
            <a:r>
              <a:rPr lang="cs-CZ" dirty="0" smtClean="0"/>
              <a:t>,</a:t>
            </a:r>
            <a:r>
              <a:rPr lang="pt-PT" dirty="0" smtClean="0"/>
              <a:t>7</a:t>
            </a:r>
            <a:r>
              <a:rPr lang="cs-CZ" dirty="0" smtClean="0"/>
              <a:t> </a:t>
            </a:r>
            <a:r>
              <a:rPr lang="pt-PT" dirty="0" smtClean="0"/>
              <a:t>ms – 0</a:t>
            </a:r>
            <a:r>
              <a:rPr lang="cs-CZ" dirty="0" smtClean="0"/>
              <a:t>,</a:t>
            </a:r>
            <a:r>
              <a:rPr lang="pt-PT" dirty="0" smtClean="0"/>
              <a:t>5</a:t>
            </a:r>
            <a:r>
              <a:rPr lang="cs-CZ" dirty="0" smtClean="0"/>
              <a:t> </a:t>
            </a:r>
            <a:r>
              <a:rPr lang="pt-PT" dirty="0" smtClean="0"/>
              <a:t>ms) </a:t>
            </a:r>
            <a:r>
              <a:rPr lang="pt-PT" dirty="0"/>
              <a:t>= </a:t>
            </a:r>
            <a:r>
              <a:rPr lang="pt-PT" dirty="0" smtClean="0"/>
              <a:t>1</a:t>
            </a:r>
            <a:r>
              <a:rPr lang="cs-CZ" dirty="0" smtClean="0"/>
              <a:t>,</a:t>
            </a:r>
            <a:r>
              <a:rPr lang="pt-PT" dirty="0" smtClean="0"/>
              <a:t>1ms.</a:t>
            </a:r>
            <a:endParaRPr lang="pt-PT" dirty="0"/>
          </a:p>
        </p:txBody>
      </p:sp>
      <p:pic>
        <p:nvPicPr>
          <p:cNvPr id="4" name="Picture 3"/>
          <p:cNvPicPr>
            <a:picLocks noChangeAspect="1"/>
          </p:cNvPicPr>
          <p:nvPr/>
        </p:nvPicPr>
        <p:blipFill>
          <a:blip r:embed="rId2"/>
          <a:stretch>
            <a:fillRect/>
          </a:stretch>
        </p:blipFill>
        <p:spPr>
          <a:xfrm>
            <a:off x="1273298" y="860962"/>
            <a:ext cx="6749280" cy="1482240"/>
          </a:xfrm>
          <a:prstGeom prst="rect">
            <a:avLst/>
          </a:prstGeom>
        </p:spPr>
      </p:pic>
      <p:pic>
        <p:nvPicPr>
          <p:cNvPr id="5" name="Picture 4"/>
          <p:cNvPicPr>
            <a:picLocks noChangeAspect="1"/>
          </p:cNvPicPr>
          <p:nvPr/>
        </p:nvPicPr>
        <p:blipFill>
          <a:blip r:embed="rId3"/>
          <a:stretch>
            <a:fillRect/>
          </a:stretch>
        </p:blipFill>
        <p:spPr>
          <a:xfrm>
            <a:off x="1164937" y="2291741"/>
            <a:ext cx="6966001" cy="1899120"/>
          </a:xfrm>
          <a:prstGeom prst="rect">
            <a:avLst/>
          </a:prstGeom>
        </p:spPr>
      </p:pic>
    </p:spTree>
    <p:extLst>
      <p:ext uri="{BB962C8B-B14F-4D97-AF65-F5344CB8AC3E}">
        <p14:creationId xmlns:p14="http://schemas.microsoft.com/office/powerpoint/2010/main" val="2237095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Úvod do </a:t>
            </a:r>
            <a:r>
              <a:rPr lang="pt-PT" dirty="0"/>
              <a:t>LLDP</a:t>
            </a:r>
            <a:endParaRPr lang="pt-PT" dirty="0"/>
          </a:p>
        </p:txBody>
      </p:sp>
      <p:sp>
        <p:nvSpPr>
          <p:cNvPr id="3" name="Content Placeholder 2"/>
          <p:cNvSpPr>
            <a:spLocks noGrp="1"/>
          </p:cNvSpPr>
          <p:nvPr>
            <p:ph idx="1"/>
          </p:nvPr>
        </p:nvSpPr>
        <p:spPr/>
        <p:txBody>
          <a:bodyPr/>
          <a:lstStyle/>
          <a:p>
            <a:pPr marL="0" indent="0">
              <a:buNone/>
            </a:pPr>
            <a:r>
              <a:rPr lang="cs-CZ" dirty="0"/>
              <a:t>Tento protokol může inzerovat podrobnosti, jako jsou informace o konfiguraci, možnosti zařízení, adresa IP, název hostitele a identita </a:t>
            </a:r>
            <a:r>
              <a:rPr lang="cs-CZ" dirty="0" smtClean="0"/>
              <a:t>zařízení.</a:t>
            </a:r>
          </a:p>
          <a:p>
            <a:r>
              <a:rPr lang="cs-CZ" dirty="0" smtClean="0"/>
              <a:t>LLDP </a:t>
            </a:r>
            <a:r>
              <a:rPr lang="cs-CZ" dirty="0"/>
              <a:t>se používá pro nepřeberné množství informací, není vytvořen pro odesílání informací v reálném čase, jako jsou data o výkonu nebo data </a:t>
            </a:r>
            <a:r>
              <a:rPr lang="cs-CZ" dirty="0" smtClean="0"/>
              <a:t>čítače.</a:t>
            </a:r>
          </a:p>
          <a:p>
            <a:r>
              <a:rPr lang="cs-CZ" dirty="0" smtClean="0"/>
              <a:t>Výhodou </a:t>
            </a:r>
            <a:r>
              <a:rPr lang="cs-CZ" dirty="0"/>
              <a:t>LLDP nad CDP je, že umožňuje </a:t>
            </a:r>
            <a:r>
              <a:rPr lang="cs-CZ" dirty="0" err="1" smtClean="0"/>
              <a:t>kastomizaci</a:t>
            </a:r>
            <a:r>
              <a:rPr lang="cs-CZ" dirty="0" smtClean="0"/>
              <a:t>. </a:t>
            </a:r>
            <a:r>
              <a:rPr lang="cs-CZ" dirty="0"/>
              <a:t>LLDP může nést mnoho informací, které jsou relevantní pro vaši </a:t>
            </a:r>
            <a:r>
              <a:rPr lang="cs-CZ" dirty="0" smtClean="0"/>
              <a:t>síť.</a:t>
            </a:r>
          </a:p>
          <a:p>
            <a:r>
              <a:rPr lang="cs-CZ" dirty="0" smtClean="0"/>
              <a:t>Jednou </a:t>
            </a:r>
            <a:r>
              <a:rPr lang="cs-CZ" dirty="0"/>
              <a:t>nevýhodou LLDP ve srovnání s CDP je, že není příliš </a:t>
            </a:r>
            <a:r>
              <a:rPr lang="cs-CZ" dirty="0" smtClean="0"/>
              <a:t>triviální.</a:t>
            </a:r>
            <a:endParaRPr lang="cs-CZ" dirty="0"/>
          </a:p>
        </p:txBody>
      </p:sp>
    </p:spTree>
    <p:extLst>
      <p:ext uri="{BB962C8B-B14F-4D97-AF65-F5344CB8AC3E}">
        <p14:creationId xmlns:p14="http://schemas.microsoft.com/office/powerpoint/2010/main" val="18034205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Konfigurace autentizace pro </a:t>
            </a:r>
            <a:r>
              <a:rPr lang="en-US" dirty="0" smtClean="0"/>
              <a:t>IP </a:t>
            </a:r>
            <a:r>
              <a:rPr lang="en-US" dirty="0"/>
              <a:t>SLA</a:t>
            </a:r>
            <a:endParaRPr lang="pt-PT" dirty="0"/>
          </a:p>
        </p:txBody>
      </p:sp>
      <p:pic>
        <p:nvPicPr>
          <p:cNvPr id="4" name="Picture 3"/>
          <p:cNvPicPr>
            <a:picLocks noChangeAspect="1"/>
          </p:cNvPicPr>
          <p:nvPr/>
        </p:nvPicPr>
        <p:blipFill>
          <a:blip r:embed="rId2"/>
          <a:stretch>
            <a:fillRect/>
          </a:stretch>
        </p:blipFill>
        <p:spPr>
          <a:xfrm>
            <a:off x="71023" y="2854712"/>
            <a:ext cx="9072977" cy="1457980"/>
          </a:xfrm>
          <a:prstGeom prst="rect">
            <a:avLst/>
          </a:prstGeom>
        </p:spPr>
      </p:pic>
    </p:spTree>
    <p:extLst>
      <p:ext uri="{BB962C8B-B14F-4D97-AF65-F5344CB8AC3E}">
        <p14:creationId xmlns:p14="http://schemas.microsoft.com/office/powerpoint/2010/main" val="13499661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 </a:t>
            </a:r>
            <a:r>
              <a:rPr lang="pt-PT" dirty="0" smtClean="0"/>
              <a:t>IP </a:t>
            </a:r>
            <a:r>
              <a:rPr lang="pt-PT" dirty="0"/>
              <a:t>SLA UDP </a:t>
            </a:r>
            <a:r>
              <a:rPr lang="pt-PT" dirty="0" smtClean="0"/>
              <a:t>Jitter</a:t>
            </a:r>
            <a:endParaRPr lang="pt-PT" dirty="0"/>
          </a:p>
        </p:txBody>
      </p:sp>
      <p:pic>
        <p:nvPicPr>
          <p:cNvPr id="4" name="Picture 3"/>
          <p:cNvPicPr>
            <a:picLocks noChangeAspect="1"/>
          </p:cNvPicPr>
          <p:nvPr/>
        </p:nvPicPr>
        <p:blipFill>
          <a:blip r:embed="rId3"/>
          <a:stretch>
            <a:fillRect/>
          </a:stretch>
        </p:blipFill>
        <p:spPr>
          <a:xfrm>
            <a:off x="60704" y="2219093"/>
            <a:ext cx="9164348" cy="2325612"/>
          </a:xfrm>
          <a:prstGeom prst="rect">
            <a:avLst/>
          </a:prstGeom>
        </p:spPr>
      </p:pic>
    </p:spTree>
    <p:extLst>
      <p:ext uri="{BB962C8B-B14F-4D97-AF65-F5344CB8AC3E}">
        <p14:creationId xmlns:p14="http://schemas.microsoft.com/office/powerpoint/2010/main" val="42854474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pt-PT" kern="1200" dirty="0">
                <a:latin typeface="Arial" charset="0"/>
              </a:rPr>
              <a:t>Switch(config-ip-sla)# </a:t>
            </a:r>
            <a:r>
              <a:rPr lang="pt-PT" b="1" kern="1200" dirty="0">
                <a:latin typeface="Arial" charset="0"/>
              </a:rPr>
              <a:t>udp-jitter </a:t>
            </a:r>
            <a:r>
              <a:rPr lang="pt-PT" i="1" kern="1200" dirty="0">
                <a:latin typeface="Arial" charset="0"/>
              </a:rPr>
              <a:t>dest-ip-add dest-udp-port </a:t>
            </a:r>
            <a:endParaRPr lang="cs-CZ" i="1" kern="1200" dirty="0" smtClean="0">
              <a:latin typeface="Arial" charset="0"/>
            </a:endParaRPr>
          </a:p>
          <a:p>
            <a:pPr marL="0" indent="0">
              <a:buNone/>
            </a:pPr>
            <a:r>
              <a:rPr lang="cs-CZ" kern="1200" dirty="0" smtClean="0">
                <a:latin typeface="Arial" charset="0"/>
              </a:rPr>
              <a:t>   </a:t>
            </a:r>
            <a:r>
              <a:rPr lang="pt-PT" kern="1200" dirty="0" smtClean="0">
                <a:latin typeface="Arial" charset="0"/>
              </a:rPr>
              <a:t>[ </a:t>
            </a:r>
            <a:r>
              <a:rPr lang="pt-PT" b="1" kern="1200" dirty="0">
                <a:latin typeface="Arial" charset="0"/>
              </a:rPr>
              <a:t>source-ip </a:t>
            </a:r>
            <a:r>
              <a:rPr lang="pt-PT" i="1" kern="1200" dirty="0">
                <a:latin typeface="Arial" charset="0"/>
              </a:rPr>
              <a:t>src-ip-add </a:t>
            </a:r>
            <a:r>
              <a:rPr lang="pt-PT" kern="1200" dirty="0">
                <a:latin typeface="Arial" charset="0"/>
              </a:rPr>
              <a:t>] [ </a:t>
            </a:r>
            <a:r>
              <a:rPr lang="pt-PT" b="1" kern="1200" dirty="0">
                <a:latin typeface="Arial" charset="0"/>
              </a:rPr>
              <a:t>source-port </a:t>
            </a:r>
            <a:r>
              <a:rPr lang="pt-PT" kern="1200" dirty="0">
                <a:latin typeface="Arial" charset="0"/>
              </a:rPr>
              <a:t>src-udp-port] </a:t>
            </a:r>
            <a:endParaRPr lang="cs-CZ" kern="1200" dirty="0" smtClean="0">
              <a:latin typeface="Arial" charset="0"/>
            </a:endParaRPr>
          </a:p>
          <a:p>
            <a:pPr marL="0" indent="0">
              <a:buNone/>
            </a:pPr>
            <a:r>
              <a:rPr lang="cs-CZ" kern="1200" dirty="0" smtClean="0">
                <a:latin typeface="Arial" charset="0"/>
              </a:rPr>
              <a:t>   </a:t>
            </a:r>
            <a:r>
              <a:rPr lang="pt-PT" kern="1200" dirty="0" smtClean="0">
                <a:latin typeface="Arial" charset="0"/>
              </a:rPr>
              <a:t>[ </a:t>
            </a:r>
            <a:r>
              <a:rPr lang="pt-PT" b="1" kern="1200" dirty="0">
                <a:latin typeface="Arial" charset="0"/>
              </a:rPr>
              <a:t>num-packets </a:t>
            </a:r>
            <a:r>
              <a:rPr lang="pt-PT" i="1" kern="1200" dirty="0">
                <a:latin typeface="Arial" charset="0"/>
              </a:rPr>
              <a:t>num-of-packets </a:t>
            </a:r>
            <a:r>
              <a:rPr lang="pt-PT" kern="1200" dirty="0">
                <a:latin typeface="Arial" charset="0"/>
              </a:rPr>
              <a:t>] [ </a:t>
            </a:r>
            <a:r>
              <a:rPr lang="pt-PT" b="1" kern="1200" dirty="0">
                <a:latin typeface="Arial" charset="0"/>
              </a:rPr>
              <a:t>interval </a:t>
            </a:r>
            <a:r>
              <a:rPr lang="pt-PT" i="1" kern="1200" dirty="0">
                <a:latin typeface="Arial" charset="0"/>
              </a:rPr>
              <a:t>packet-interval </a:t>
            </a:r>
            <a:r>
              <a:rPr lang="pt-PT" kern="1200" dirty="0" smtClean="0">
                <a:latin typeface="Arial" charset="0"/>
              </a:rPr>
              <a:t>]</a:t>
            </a:r>
            <a:endParaRPr lang="cs-CZ" kern="1200" dirty="0" smtClean="0">
              <a:latin typeface="Arial" charset="0"/>
            </a:endParaRPr>
          </a:p>
          <a:p>
            <a:pPr marL="0" indent="0">
              <a:buNone/>
            </a:pPr>
            <a:endParaRPr lang="pt-PT" kern="1200" dirty="0">
              <a:latin typeface="Arial" charset="0"/>
            </a:endParaRPr>
          </a:p>
          <a:p>
            <a:r>
              <a:rPr lang="pt-PT" b="1" kern="1200" dirty="0">
                <a:latin typeface="Arial" charset="0"/>
              </a:rPr>
              <a:t>request-data-size 160 (</a:t>
            </a:r>
            <a:r>
              <a:rPr lang="pt-PT" b="1" kern="1200" dirty="0" smtClean="0">
                <a:latin typeface="Arial" charset="0"/>
              </a:rPr>
              <a:t>s</a:t>
            </a:r>
            <a:r>
              <a:rPr lang="cs-CZ" b="1" kern="1200" dirty="0" smtClean="0">
                <a:latin typeface="Arial" charset="0"/>
              </a:rPr>
              <a:t>i</a:t>
            </a:r>
            <a:r>
              <a:rPr lang="pt-PT" b="1" kern="1200" dirty="0" smtClean="0">
                <a:latin typeface="Arial" charset="0"/>
              </a:rPr>
              <a:t>ze </a:t>
            </a:r>
            <a:r>
              <a:rPr lang="pt-PT" b="1" kern="1200" dirty="0">
                <a:latin typeface="Arial" charset="0"/>
              </a:rPr>
              <a:t>in bytes - payload)</a:t>
            </a:r>
            <a:endParaRPr lang="pt-PT" dirty="0"/>
          </a:p>
          <a:p>
            <a:endParaRPr lang="cs-CZ" dirty="0"/>
          </a:p>
        </p:txBody>
      </p:sp>
    </p:spTree>
    <p:extLst>
      <p:ext uri="{BB962C8B-B14F-4D97-AF65-F5344CB8AC3E}">
        <p14:creationId xmlns:p14="http://schemas.microsoft.com/office/powerpoint/2010/main" val="16406206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Souhrn kapitoly</a:t>
            </a:r>
            <a:r>
              <a:rPr lang="en-US" dirty="0" smtClean="0"/>
              <a:t> 8</a:t>
            </a:r>
            <a:endParaRPr lang="en-US" dirty="0"/>
          </a:p>
        </p:txBody>
      </p:sp>
      <p:sp>
        <p:nvSpPr>
          <p:cNvPr id="3" name="Content Placeholder 2"/>
          <p:cNvSpPr>
            <a:spLocks noGrp="1"/>
          </p:cNvSpPr>
          <p:nvPr>
            <p:ph idx="1"/>
          </p:nvPr>
        </p:nvSpPr>
        <p:spPr/>
        <p:txBody>
          <a:bodyPr>
            <a:normAutofit/>
          </a:bodyPr>
          <a:lstStyle/>
          <a:p>
            <a:r>
              <a:rPr lang="af-ZA" dirty="0" smtClean="0"/>
              <a:t>LLDP a starší funkce CDP jsou užitečné pro objevování sousedních sousedství a jejich detailů.</a:t>
            </a:r>
          </a:p>
          <a:p>
            <a:r>
              <a:rPr lang="af-ZA" dirty="0" smtClean="0"/>
              <a:t>Funkce agresivního režimu UDLD je užitečná při přidávání odolnosti (resilience) do sítí, aby se zabránilo katastrofám v případě nenormálního chování.</a:t>
            </a:r>
          </a:p>
          <a:p>
            <a:r>
              <a:rPr lang="af-ZA" dirty="0" smtClean="0"/>
              <a:t>SPAN a RSPAN jsou běžné funkce ladění a provozu, které jsou také využívány k zachycení provozu pro síťové analýzy.</a:t>
            </a:r>
          </a:p>
          <a:p>
            <a:r>
              <a:rPr lang="af-ZA" dirty="0" smtClean="0"/>
              <a:t>IP SLA</a:t>
            </a:r>
            <a:endParaRPr lang="af-ZA" dirty="0"/>
          </a:p>
        </p:txBody>
      </p:sp>
    </p:spTree>
    <p:extLst>
      <p:ext uri="{BB962C8B-B14F-4D97-AF65-F5344CB8AC3E}">
        <p14:creationId xmlns:p14="http://schemas.microsoft.com/office/powerpoint/2010/main" val="20045805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b="1" dirty="0" smtClean="0"/>
              <a:t>CCNPv7.1 SWITCH Lab8.1 IP SLA SPAN</a:t>
            </a:r>
            <a:endParaRPr lang="en-US" b="1" dirty="0"/>
          </a:p>
        </p:txBody>
      </p:sp>
      <p:sp>
        <p:nvSpPr>
          <p:cNvPr id="5" name="Title 4"/>
          <p:cNvSpPr>
            <a:spLocks noGrp="1"/>
          </p:cNvSpPr>
          <p:nvPr>
            <p:ph type="title"/>
          </p:nvPr>
        </p:nvSpPr>
        <p:spPr/>
        <p:txBody>
          <a:bodyPr/>
          <a:lstStyle/>
          <a:p>
            <a:r>
              <a:rPr lang="cs-CZ" dirty="0" err="1" smtClean="0"/>
              <a:t>Lab</a:t>
            </a:r>
            <a:r>
              <a:rPr lang="cs-CZ" dirty="0" smtClean="0"/>
              <a:t> kapitoly 8</a:t>
            </a:r>
            <a:endParaRPr lang="en-US" dirty="0"/>
          </a:p>
        </p:txBody>
      </p:sp>
    </p:spTree>
    <p:extLst>
      <p:ext uri="{BB962C8B-B14F-4D97-AF65-F5344CB8AC3E}">
        <p14:creationId xmlns:p14="http://schemas.microsoft.com/office/powerpoint/2010/main" val="1408318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Úvod do </a:t>
            </a:r>
            <a:r>
              <a:rPr lang="pt-PT" dirty="0"/>
              <a:t>LLDP</a:t>
            </a:r>
            <a:endParaRPr lang="pt-PT" dirty="0"/>
          </a:p>
        </p:txBody>
      </p:sp>
      <p:sp>
        <p:nvSpPr>
          <p:cNvPr id="3" name="Content Placeholder 2"/>
          <p:cNvSpPr>
            <a:spLocks noGrp="1"/>
          </p:cNvSpPr>
          <p:nvPr>
            <p:ph idx="1"/>
          </p:nvPr>
        </p:nvSpPr>
        <p:spPr>
          <a:xfrm>
            <a:off x="279401" y="1183340"/>
            <a:ext cx="8786540" cy="5131399"/>
          </a:xfrm>
        </p:spPr>
        <p:txBody>
          <a:bodyPr>
            <a:normAutofit/>
          </a:bodyPr>
          <a:lstStyle/>
          <a:p>
            <a:pPr marL="0" indent="0">
              <a:buNone/>
            </a:pPr>
            <a:r>
              <a:rPr lang="af-ZA" dirty="0" smtClean="0"/>
              <a:t>Následující seznam zachycuje několik důležitých implementačních vlastností LLDP:</a:t>
            </a:r>
          </a:p>
          <a:p>
            <a:r>
              <a:rPr lang="af-ZA" dirty="0" smtClean="0"/>
              <a:t>LLDP je jednosměrný.</a:t>
            </a:r>
          </a:p>
          <a:p>
            <a:r>
              <a:rPr lang="af-ZA" dirty="0" smtClean="0"/>
              <a:t>LLDP funguje pouze v reklamním (advertising) režimu.</a:t>
            </a:r>
          </a:p>
          <a:p>
            <a:r>
              <a:rPr lang="af-ZA" dirty="0" smtClean="0"/>
              <a:t>LLDP nevyžaduje monitorování změn stavu mezi uzly LLDP.</a:t>
            </a:r>
          </a:p>
          <a:p>
            <a:r>
              <a:rPr lang="af-ZA" dirty="0" smtClean="0"/>
              <a:t>LLDP využívá multicastový rámec Layer 2 k informování sousedů o sobě a jeho vlastnostech.</a:t>
            </a:r>
          </a:p>
          <a:p>
            <a:r>
              <a:rPr lang="af-ZA" dirty="0" smtClean="0"/>
              <a:t>LLDP přijím</a:t>
            </a:r>
            <a:r>
              <a:rPr lang="cs-CZ" dirty="0" smtClean="0"/>
              <a:t>á</a:t>
            </a:r>
            <a:r>
              <a:rPr lang="af-ZA" dirty="0" smtClean="0"/>
              <a:t> a zaznamenáv</a:t>
            </a:r>
            <a:r>
              <a:rPr lang="cs-CZ" dirty="0" smtClean="0"/>
              <a:t>á</a:t>
            </a:r>
            <a:r>
              <a:rPr lang="af-ZA" dirty="0" smtClean="0"/>
              <a:t> všechny informace, které obdrží o svých sousedech.</a:t>
            </a:r>
          </a:p>
          <a:p>
            <a:r>
              <a:rPr lang="af-ZA" dirty="0" smtClean="0"/>
              <a:t>LLDP používá 01: 80: c2: 00: 00: 0e, 01: 80: c2: 00: 00: 03 nebo 01: 80: c2: 00: 00: 00 jako cílovou adresu MAC multicast vysílání.</a:t>
            </a:r>
            <a:endParaRPr lang="af-ZA" dirty="0"/>
          </a:p>
        </p:txBody>
      </p:sp>
    </p:spTree>
    <p:extLst>
      <p:ext uri="{BB962C8B-B14F-4D97-AF65-F5344CB8AC3E}">
        <p14:creationId xmlns:p14="http://schemas.microsoft.com/office/powerpoint/2010/main" val="2903071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Vyměňované informace pomocí </a:t>
            </a:r>
            <a:r>
              <a:rPr lang="pt-PT" dirty="0" smtClean="0"/>
              <a:t>LLDP</a:t>
            </a:r>
            <a:endParaRPr lang="pt-PT" dirty="0"/>
          </a:p>
        </p:txBody>
      </p:sp>
      <p:sp>
        <p:nvSpPr>
          <p:cNvPr id="3" name="Content Placeholder 2"/>
          <p:cNvSpPr>
            <a:spLocks noGrp="1"/>
          </p:cNvSpPr>
          <p:nvPr>
            <p:ph idx="1"/>
          </p:nvPr>
        </p:nvSpPr>
        <p:spPr/>
        <p:txBody>
          <a:bodyPr/>
          <a:lstStyle/>
          <a:p>
            <a:pPr marL="0" indent="0">
              <a:buNone/>
            </a:pPr>
            <a:r>
              <a:rPr lang="cs-CZ" dirty="0"/>
              <a:t>Následující seznam definuje nejběžnější informace vyměňované s LLDP s přepínači </a:t>
            </a:r>
            <a:r>
              <a:rPr lang="cs-CZ" dirty="0" smtClean="0"/>
              <a:t>kampusu:</a:t>
            </a:r>
          </a:p>
          <a:p>
            <a:r>
              <a:rPr lang="cs-CZ" dirty="0" smtClean="0"/>
              <a:t>Název </a:t>
            </a:r>
            <a:r>
              <a:rPr lang="cs-CZ" dirty="0"/>
              <a:t>systému a </a:t>
            </a:r>
            <a:r>
              <a:rPr lang="cs-CZ" dirty="0" smtClean="0"/>
              <a:t>popis</a:t>
            </a:r>
          </a:p>
          <a:p>
            <a:r>
              <a:rPr lang="cs-CZ" dirty="0" smtClean="0"/>
              <a:t>Název </a:t>
            </a:r>
            <a:r>
              <a:rPr lang="cs-CZ" dirty="0"/>
              <a:t>portu a </a:t>
            </a:r>
            <a:r>
              <a:rPr lang="cs-CZ" dirty="0" smtClean="0"/>
              <a:t>popis</a:t>
            </a:r>
          </a:p>
          <a:p>
            <a:r>
              <a:rPr lang="cs-CZ" dirty="0" smtClean="0"/>
              <a:t>Porty </a:t>
            </a:r>
            <a:r>
              <a:rPr lang="cs-CZ" dirty="0" err="1" smtClean="0"/>
              <a:t>VLANů</a:t>
            </a:r>
            <a:r>
              <a:rPr lang="cs-CZ" dirty="0" smtClean="0"/>
              <a:t> </a:t>
            </a:r>
            <a:r>
              <a:rPr lang="cs-CZ" dirty="0"/>
              <a:t>a název </a:t>
            </a:r>
            <a:r>
              <a:rPr lang="cs-CZ" dirty="0" smtClean="0"/>
              <a:t>VLAN</a:t>
            </a:r>
          </a:p>
          <a:p>
            <a:r>
              <a:rPr lang="cs-CZ" dirty="0" smtClean="0"/>
              <a:t>Management </a:t>
            </a:r>
            <a:r>
              <a:rPr lang="cs-CZ" dirty="0"/>
              <a:t>IP </a:t>
            </a:r>
            <a:r>
              <a:rPr lang="cs-CZ" dirty="0" smtClean="0"/>
              <a:t>adresy</a:t>
            </a:r>
          </a:p>
          <a:p>
            <a:r>
              <a:rPr lang="cs-CZ" dirty="0" smtClean="0"/>
              <a:t>Možnosti </a:t>
            </a:r>
            <a:r>
              <a:rPr lang="cs-CZ" dirty="0"/>
              <a:t>systému (Wi-Fi, směrování, přepínání atd</a:t>
            </a:r>
            <a:r>
              <a:rPr lang="cs-CZ" dirty="0" smtClean="0"/>
              <a:t>.)</a:t>
            </a:r>
          </a:p>
          <a:p>
            <a:r>
              <a:rPr lang="cs-CZ" dirty="0" smtClean="0"/>
              <a:t>Napájení </a:t>
            </a:r>
            <a:r>
              <a:rPr lang="cs-CZ" dirty="0"/>
              <a:t>přes </a:t>
            </a:r>
            <a:r>
              <a:rPr lang="cs-CZ" dirty="0" err="1" smtClean="0"/>
              <a:t>Ethernet</a:t>
            </a:r>
            <a:endParaRPr lang="cs-CZ" dirty="0" smtClean="0"/>
          </a:p>
          <a:p>
            <a:r>
              <a:rPr lang="cs-CZ" dirty="0" smtClean="0"/>
              <a:t>Agregace </a:t>
            </a:r>
            <a:r>
              <a:rPr lang="cs-CZ" dirty="0"/>
              <a:t>spojení</a:t>
            </a:r>
          </a:p>
        </p:txBody>
      </p:sp>
    </p:spTree>
    <p:extLst>
      <p:ext uri="{BB962C8B-B14F-4D97-AF65-F5344CB8AC3E}">
        <p14:creationId xmlns:p14="http://schemas.microsoft.com/office/powerpoint/2010/main" val="217327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Konfigurace </a:t>
            </a:r>
            <a:r>
              <a:rPr lang="pt-PT" dirty="0"/>
              <a:t>LLDP</a:t>
            </a:r>
            <a:endParaRPr lang="pt-PT" dirty="0"/>
          </a:p>
        </p:txBody>
      </p:sp>
      <p:sp>
        <p:nvSpPr>
          <p:cNvPr id="3" name="Content Placeholder 2"/>
          <p:cNvSpPr>
            <a:spLocks noGrp="1"/>
          </p:cNvSpPr>
          <p:nvPr>
            <p:ph idx="1"/>
          </p:nvPr>
        </p:nvSpPr>
        <p:spPr>
          <a:xfrm>
            <a:off x="279400" y="1183340"/>
            <a:ext cx="8864599" cy="5131399"/>
          </a:xfrm>
        </p:spPr>
        <p:txBody>
          <a:bodyPr/>
          <a:lstStyle/>
          <a:p>
            <a:r>
              <a:rPr lang="cs-CZ" dirty="0"/>
              <a:t>CDP je </a:t>
            </a:r>
            <a:r>
              <a:rPr lang="cs-CZ" dirty="0" smtClean="0"/>
              <a:t>v defaultním nastavení </a:t>
            </a:r>
            <a:r>
              <a:rPr lang="cs-CZ" dirty="0"/>
              <a:t>povoleno na všech zařízeních Cisco, ale LLDP může být ve výchozím nastavení povoleno nebo zakázáno v závislosti na hardwarové platformě a verzi </a:t>
            </a:r>
            <a:r>
              <a:rPr lang="cs-CZ" dirty="0" smtClean="0"/>
              <a:t>softwaru.</a:t>
            </a:r>
          </a:p>
          <a:p>
            <a:r>
              <a:rPr lang="cs-CZ" dirty="0" smtClean="0"/>
              <a:t>Chcete-li </a:t>
            </a:r>
            <a:r>
              <a:rPr lang="cs-CZ" dirty="0"/>
              <a:t>povolit LLDP v zařízení, použijte příkaz </a:t>
            </a:r>
            <a:r>
              <a:rPr lang="cs-CZ" b="1" dirty="0" err="1"/>
              <a:t>lldp</a:t>
            </a:r>
            <a:r>
              <a:rPr lang="cs-CZ" b="1" dirty="0"/>
              <a:t> run </a:t>
            </a:r>
            <a:r>
              <a:rPr lang="cs-CZ" dirty="0"/>
              <a:t>v režimu globální konfigurace. </a:t>
            </a:r>
            <a:r>
              <a:rPr lang="cs-CZ" dirty="0" smtClean="0"/>
              <a:t>Pro zákaz používejte </a:t>
            </a:r>
            <a:r>
              <a:rPr lang="cs-CZ" b="1" dirty="0" smtClean="0"/>
              <a:t>no run </a:t>
            </a:r>
            <a:r>
              <a:rPr lang="cs-CZ" b="1" dirty="0" err="1" smtClean="0"/>
              <a:t>lldp</a:t>
            </a:r>
            <a:r>
              <a:rPr lang="cs-CZ" dirty="0" smtClean="0"/>
              <a:t>.</a:t>
            </a:r>
          </a:p>
          <a:p>
            <a:r>
              <a:rPr lang="cs-CZ" dirty="0" smtClean="0"/>
              <a:t>Chcete-li </a:t>
            </a:r>
            <a:r>
              <a:rPr lang="cs-CZ" dirty="0"/>
              <a:t>zakázat LLDP na konkrétním rozhraní, je třeba </a:t>
            </a:r>
            <a:r>
              <a:rPr lang="cs-CZ" dirty="0" smtClean="0"/>
              <a:t>dát na všech rozhraních </a:t>
            </a:r>
            <a:r>
              <a:rPr lang="cs-CZ" b="1" dirty="0" smtClean="0"/>
              <a:t>no </a:t>
            </a:r>
            <a:r>
              <a:rPr lang="cs-CZ" b="1" dirty="0" err="1" smtClean="0"/>
              <a:t>lldp</a:t>
            </a:r>
            <a:r>
              <a:rPr lang="cs-CZ" b="1" dirty="0" smtClean="0"/>
              <a:t> </a:t>
            </a:r>
            <a:r>
              <a:rPr lang="cs-CZ" b="1" dirty="0" err="1" smtClean="0"/>
              <a:t>receive</a:t>
            </a:r>
            <a:r>
              <a:rPr lang="cs-CZ" b="1" dirty="0" smtClean="0"/>
              <a:t> </a:t>
            </a:r>
            <a:r>
              <a:rPr lang="cs-CZ" dirty="0" smtClean="0"/>
              <a:t>a </a:t>
            </a:r>
            <a:r>
              <a:rPr lang="en-US" b="1" dirty="0"/>
              <a:t>no </a:t>
            </a:r>
            <a:r>
              <a:rPr lang="en-US" b="1" dirty="0" err="1"/>
              <a:t>lldp</a:t>
            </a:r>
            <a:r>
              <a:rPr lang="en-US" b="1" dirty="0"/>
              <a:t> </a:t>
            </a:r>
            <a:r>
              <a:rPr lang="en-US" b="1" dirty="0" smtClean="0"/>
              <a:t>transmit</a:t>
            </a:r>
            <a:r>
              <a:rPr lang="cs-CZ" dirty="0" smtClean="0"/>
              <a:t>. Defaultně ale tyto příkazy neuvidíte.</a:t>
            </a:r>
          </a:p>
        </p:txBody>
      </p:sp>
    </p:spTree>
    <p:extLst>
      <p:ext uri="{BB962C8B-B14F-4D97-AF65-F5344CB8AC3E}">
        <p14:creationId xmlns:p14="http://schemas.microsoft.com/office/powerpoint/2010/main" val="3748814677"/>
      </p:ext>
    </p:extLst>
  </p:cSld>
  <p:clrMapOvr>
    <a:masterClrMapping/>
  </p:clrMapOvr>
</p:sld>
</file>

<file path=ppt/theme/theme1.xml><?xml version="1.0" encoding="utf-8"?>
<a:theme xmlns:a="http://schemas.openxmlformats.org/drawingml/2006/main" name="CCNP Instructor PPT">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CCNP Instructor PPT2</Template>
  <TotalTime>8204</TotalTime>
  <Pages>28</Pages>
  <Words>3902</Words>
  <Application>Microsoft Office PowerPoint</Application>
  <PresentationFormat>Předvádění na obrazovce (4:3)</PresentationFormat>
  <Paragraphs>337</Paragraphs>
  <Slides>64</Slides>
  <Notes>25</Notes>
  <HiddenSlides>0</HiddenSlides>
  <MMClips>0</MMClips>
  <ScaleCrop>false</ScaleCrop>
  <HeadingPairs>
    <vt:vector size="4" baseType="variant">
      <vt:variant>
        <vt:lpstr>Motiv</vt:lpstr>
      </vt:variant>
      <vt:variant>
        <vt:i4>1</vt:i4>
      </vt:variant>
      <vt:variant>
        <vt:lpstr>Nadpisy snímků</vt:lpstr>
      </vt:variant>
      <vt:variant>
        <vt:i4>64</vt:i4>
      </vt:variant>
    </vt:vector>
  </HeadingPairs>
  <TitlesOfParts>
    <vt:vector size="65" baseType="lpstr">
      <vt:lpstr>CCNP Instructor PPT</vt:lpstr>
      <vt:lpstr>Switching Features and Technologies for the Campus Network</vt:lpstr>
      <vt:lpstr>Cíle kapitoly 8</vt:lpstr>
      <vt:lpstr>Discovery Protocols</vt:lpstr>
      <vt:lpstr>Discovery protokoly</vt:lpstr>
      <vt:lpstr>Úvod do LLDP</vt:lpstr>
      <vt:lpstr>Úvod do LLDP</vt:lpstr>
      <vt:lpstr>Úvod do LLDP</vt:lpstr>
      <vt:lpstr>Vyměňované informace pomocí LLDP</vt:lpstr>
      <vt:lpstr>Konfigurace LLDP</vt:lpstr>
      <vt:lpstr>Konfigurace LLDP</vt:lpstr>
      <vt:lpstr>Sousedé LLDP</vt:lpstr>
      <vt:lpstr>Informace o provozu pomocí LLDP</vt:lpstr>
      <vt:lpstr>Klíčové vlastnosti LLDP</vt:lpstr>
      <vt:lpstr>Prezentace aplikace PowerPoint</vt:lpstr>
      <vt:lpstr>UDLD</vt:lpstr>
      <vt:lpstr>UDLD</vt:lpstr>
      <vt:lpstr>UDLD Mechanisms and Specifics</vt:lpstr>
      <vt:lpstr>UDLD Behavior</vt:lpstr>
      <vt:lpstr>UDLD Configuration</vt:lpstr>
      <vt:lpstr>Loop Guard and UDLD Functionality Comparison</vt:lpstr>
      <vt:lpstr>Prezentace aplikace PowerPoint</vt:lpstr>
      <vt:lpstr>Power over Ethernet</vt:lpstr>
      <vt:lpstr>Výhody PoE</vt:lpstr>
      <vt:lpstr>Komponenty PoE</vt:lpstr>
      <vt:lpstr>Standardy PoE</vt:lpstr>
      <vt:lpstr>Vyjednávání PoE</vt:lpstr>
      <vt:lpstr>Třídy PoE</vt:lpstr>
      <vt:lpstr>Konfigurace a verifikace PoE</vt:lpstr>
      <vt:lpstr>Šablony (templates) SDM</vt:lpstr>
      <vt:lpstr>Šablony SDM (Switching Database Manager)</vt:lpstr>
      <vt:lpstr>Typy šablon SDM</vt:lpstr>
      <vt:lpstr>Typy šablon SDM</vt:lpstr>
      <vt:lpstr>Zobrazení zdrojů SDM</vt:lpstr>
      <vt:lpstr>Výběr té pravé šablony SDM</vt:lpstr>
      <vt:lpstr>Závěr</vt:lpstr>
      <vt:lpstr>Prezentace aplikace PowerPoint</vt:lpstr>
      <vt:lpstr>Vlastnosti monitoringu</vt:lpstr>
      <vt:lpstr>Přehled SPAN a RSPAN</vt:lpstr>
      <vt:lpstr>Terminologie SPAN</vt:lpstr>
      <vt:lpstr>Přehled Remote SPAN</vt:lpstr>
      <vt:lpstr>Složení RSPAN</vt:lpstr>
      <vt:lpstr>SPAN dodržuje následující pravidla</vt:lpstr>
      <vt:lpstr>Konfigurace SPAN</vt:lpstr>
      <vt:lpstr>Konfigurace RSPAN 1/2</vt:lpstr>
      <vt:lpstr>Konfigurace RSPAN 2/2</vt:lpstr>
      <vt:lpstr>Verifikace RSPAN</vt:lpstr>
      <vt:lpstr>Prezentace aplikace PowerPoint</vt:lpstr>
      <vt:lpstr>Cíle podkapitoly IP SLA</vt:lpstr>
      <vt:lpstr>Úvod do IP SLA</vt:lpstr>
      <vt:lpstr>Úvod do IP SLA</vt:lpstr>
      <vt:lpstr>Dodatečné použití IP SLA</vt:lpstr>
      <vt:lpstr>Volby (options) IP SLA</vt:lpstr>
      <vt:lpstr>Zdroj a responder IP SLA</vt:lpstr>
      <vt:lpstr>Konfigurace IP SLA</vt:lpstr>
      <vt:lpstr>Příklad konfigurace IP SLA ICMP Echo</vt:lpstr>
      <vt:lpstr>Verifikace konfigurace IP SLA</vt:lpstr>
      <vt:lpstr>Verifikace konfigurace IP SLA</vt:lpstr>
      <vt:lpstr>Operace s responderem IP SLA</vt:lpstr>
      <vt:lpstr>Časová razítka IP SLA</vt:lpstr>
      <vt:lpstr>Konfigurace autentizace pro IP SLA</vt:lpstr>
      <vt:lpstr>Příklad IP SLA UDP Jitter</vt:lpstr>
      <vt:lpstr>Prezentace aplikace PowerPoint</vt:lpstr>
      <vt:lpstr>Souhrn kapitoly 8</vt:lpstr>
      <vt:lpstr>Lab kapitoly 8</vt:lpstr>
    </vt:vector>
  </TitlesOfParts>
  <Company>Cisco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 Chapter 1</dc:title>
  <dc:creator>Cisco Systems</dc:creator>
  <cp:lastModifiedBy>Jaroslav Dočkal</cp:lastModifiedBy>
  <cp:revision>558</cp:revision>
  <cp:lastPrinted>1999-01-27T00:54:54Z</cp:lastPrinted>
  <dcterms:created xsi:type="dcterms:W3CDTF">2010-07-05T20:10:47Z</dcterms:created>
  <dcterms:modified xsi:type="dcterms:W3CDTF">2019-04-14T17:26:18Z</dcterms:modified>
</cp:coreProperties>
</file>