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4" r:id="rId3"/>
    <p:sldId id="267" r:id="rId4"/>
    <p:sldId id="265" r:id="rId5"/>
    <p:sldId id="266" r:id="rId6"/>
    <p:sldId id="270" r:id="rId7"/>
    <p:sldId id="271" r:id="rId8"/>
    <p:sldId id="272" r:id="rId9"/>
    <p:sldId id="268" r:id="rId10"/>
    <p:sldId id="281" r:id="rId11"/>
    <p:sldId id="282" r:id="rId12"/>
    <p:sldId id="280" r:id="rId13"/>
    <p:sldId id="274" r:id="rId14"/>
    <p:sldId id="283" r:id="rId15"/>
    <p:sldId id="273" r:id="rId16"/>
    <p:sldId id="275" r:id="rId17"/>
    <p:sldId id="276" r:id="rId18"/>
    <p:sldId id="285" r:id="rId19"/>
    <p:sldId id="277" r:id="rId20"/>
    <p:sldId id="287" r:id="rId21"/>
    <p:sldId id="286" r:id="rId22"/>
    <p:sldId id="279" r:id="rId23"/>
    <p:sldId id="284" r:id="rId24"/>
    <p:sldId id="288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89F3FBD-4C92-483D-9307-6312AF67E684}">
          <p14:sldIdLst>
            <p14:sldId id="256"/>
            <p14:sldId id="264"/>
            <p14:sldId id="267"/>
            <p14:sldId id="265"/>
            <p14:sldId id="266"/>
            <p14:sldId id="270"/>
            <p14:sldId id="271"/>
            <p14:sldId id="272"/>
            <p14:sldId id="268"/>
            <p14:sldId id="281"/>
            <p14:sldId id="282"/>
            <p14:sldId id="280"/>
            <p14:sldId id="274"/>
            <p14:sldId id="283"/>
          </p14:sldIdLst>
        </p14:section>
        <p14:section name="Untitled Section" id="{AD136580-3E4B-48D4-AB50-4E46915AE1CB}">
          <p14:sldIdLst>
            <p14:sldId id="273"/>
            <p14:sldId id="275"/>
            <p14:sldId id="276"/>
            <p14:sldId id="285"/>
            <p14:sldId id="277"/>
            <p14:sldId id="287"/>
            <p14:sldId id="286"/>
            <p14:sldId id="279"/>
            <p14:sldId id="284"/>
            <p14:sldId id="28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82A1"/>
    <a:srgbClr val="4F7A32"/>
    <a:srgbClr val="D6E9C9"/>
    <a:srgbClr val="89C064"/>
    <a:srgbClr val="44546A"/>
    <a:srgbClr val="B4D79D"/>
    <a:srgbClr val="7AB751"/>
    <a:srgbClr val="FCD8BA"/>
    <a:srgbClr val="F9B47B"/>
    <a:srgbClr val="8CC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 autoAdjust="0"/>
    <p:restoredTop sz="97817" autoAdjust="0"/>
  </p:normalViewPr>
  <p:slideViewPr>
    <p:cSldViewPr>
      <p:cViewPr varScale="1">
        <p:scale>
          <a:sx n="81" d="100"/>
          <a:sy n="81" d="100"/>
        </p:scale>
        <p:origin x="-78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05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300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F21C9-F157-47B4-ACF5-DB155546ED2E}" type="datetimeFigureOut">
              <a:rPr lang="cs-CZ" smtClean="0"/>
              <a:pPr/>
              <a:t>19. 3. 2019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B988F6-D503-45D3-8658-01687DB272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987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AC17D6-3360-46DB-BC51-5CAFAE046A00}" type="datetimeFigureOut">
              <a:rPr lang="cs-CZ" smtClean="0"/>
              <a:pPr/>
              <a:t>19. 3. 2019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64EC24-F832-4F78-85ED-421683E533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597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64EC24-F832-4F78-85ED-421683E533E6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2483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656184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69262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1" name="Skupina 20"/>
          <p:cNvGrpSpPr/>
          <p:nvPr userDrawn="1"/>
        </p:nvGrpSpPr>
        <p:grpSpPr>
          <a:xfrm>
            <a:off x="972000" y="3105222"/>
            <a:ext cx="7200000" cy="144000"/>
            <a:chOff x="467542" y="3105222"/>
            <a:chExt cx="8208307" cy="90000"/>
          </a:xfrm>
          <a:effectLst>
            <a:reflection blurRad="6350" stA="50000" endA="300" endPos="55500" dist="50800" dir="5400000" sy="-100000" algn="bl" rotWithShape="0"/>
          </a:effectLst>
        </p:grpSpPr>
        <p:sp>
          <p:nvSpPr>
            <p:cNvPr id="15" name="Rectangle 45" descr="Gold bar"/>
            <p:cNvSpPr>
              <a:spLocks noChangeArrowheads="1"/>
            </p:cNvSpPr>
            <p:nvPr userDrawn="1"/>
          </p:nvSpPr>
          <p:spPr bwMode="auto">
            <a:xfrm rot="16200000" flipH="1">
              <a:off x="4526848" y="1782222"/>
              <a:ext cx="90000" cy="2736000"/>
            </a:xfrm>
            <a:prstGeom prst="rect">
              <a:avLst/>
            </a:prstGeom>
            <a:solidFill>
              <a:srgbClr val="7AB751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16" name="Rectangle 45" descr="Gold bar"/>
            <p:cNvSpPr>
              <a:spLocks noChangeArrowheads="1"/>
            </p:cNvSpPr>
            <p:nvPr userDrawn="1"/>
          </p:nvSpPr>
          <p:spPr bwMode="auto">
            <a:xfrm rot="16200000" flipH="1">
              <a:off x="1790542" y="1782222"/>
              <a:ext cx="90000" cy="2736000"/>
            </a:xfrm>
            <a:prstGeom prst="rect">
              <a:avLst/>
            </a:prstGeom>
            <a:solidFill>
              <a:srgbClr val="4F7A32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17" name="Rectangle 45" descr="Gold bar"/>
            <p:cNvSpPr>
              <a:spLocks noChangeArrowheads="1"/>
            </p:cNvSpPr>
            <p:nvPr userDrawn="1"/>
          </p:nvSpPr>
          <p:spPr bwMode="auto">
            <a:xfrm rot="16200000" flipH="1">
              <a:off x="7262849" y="1782222"/>
              <a:ext cx="90000" cy="2736000"/>
            </a:xfrm>
            <a:prstGeom prst="rect">
              <a:avLst/>
            </a:prstGeom>
            <a:solidFill>
              <a:srgbClr val="B4D79D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57200" y="1268760"/>
            <a:ext cx="8229600" cy="4896544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395534" y="6381330"/>
            <a:ext cx="2160243" cy="3077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endParaRPr lang="cs-CZ" sz="1200" dirty="0"/>
          </a:p>
        </p:txBody>
      </p:sp>
      <p:sp>
        <p:nvSpPr>
          <p:cNvPr id="5" name="TextovéPole 4"/>
          <p:cNvSpPr txBox="1"/>
          <p:nvPr userDrawn="1"/>
        </p:nvSpPr>
        <p:spPr>
          <a:xfrm>
            <a:off x="6660230" y="6401075"/>
            <a:ext cx="2160243" cy="3077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 algn="r"/>
            <a:r>
              <a:rPr lang="cs-CZ" sz="1200" dirty="0"/>
              <a:t>Slide </a:t>
            </a:r>
            <a:fld id="{93D9EDE2-72A8-444F-B3A0-54AF03ABC45C}" type="slidenum">
              <a:rPr lang="cs-CZ" sz="1200" smtClean="0"/>
              <a:pPr lvl="0" algn="r"/>
              <a:t>‹#›</a:t>
            </a:fld>
            <a:r>
              <a:rPr lang="en-GB" sz="1200" dirty="0"/>
              <a:t>/24</a:t>
            </a:r>
            <a:endParaRPr lang="cs-CZ" sz="120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722313" y="4875239"/>
            <a:ext cx="7772400" cy="1362075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2495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5" descr="Gold bar"/>
          <p:cNvSpPr>
            <a:spLocks noChangeArrowheads="1"/>
          </p:cNvSpPr>
          <p:nvPr/>
        </p:nvSpPr>
        <p:spPr bwMode="auto">
          <a:xfrm rot="16200000" flipH="1">
            <a:off x="4527000" y="-414431"/>
            <a:ext cx="90000" cy="2880320"/>
          </a:xfrm>
          <a:prstGeom prst="rect">
            <a:avLst/>
          </a:prstGeom>
          <a:solidFill>
            <a:srgbClr val="7AB75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Rectangle 45" descr="Gold bar"/>
          <p:cNvSpPr>
            <a:spLocks noChangeArrowheads="1"/>
          </p:cNvSpPr>
          <p:nvPr/>
        </p:nvSpPr>
        <p:spPr bwMode="auto">
          <a:xfrm rot="16200000" flipH="1">
            <a:off x="1790542" y="-342271"/>
            <a:ext cx="90000" cy="2736000"/>
          </a:xfrm>
          <a:prstGeom prst="rect">
            <a:avLst/>
          </a:prstGeom>
          <a:solidFill>
            <a:srgbClr val="4F7A32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9" name="Rectangle 45" descr="Gold bar"/>
          <p:cNvSpPr>
            <a:spLocks noChangeArrowheads="1"/>
          </p:cNvSpPr>
          <p:nvPr/>
        </p:nvSpPr>
        <p:spPr bwMode="auto">
          <a:xfrm rot="16200000" flipH="1">
            <a:off x="7262849" y="-342271"/>
            <a:ext cx="90000" cy="2736000"/>
          </a:xfrm>
          <a:prstGeom prst="rect">
            <a:avLst/>
          </a:prstGeom>
          <a:solidFill>
            <a:srgbClr val="B4D79D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16" name="Rectangle 45" descr="Gold bar"/>
          <p:cNvSpPr>
            <a:spLocks noChangeArrowheads="1"/>
          </p:cNvSpPr>
          <p:nvPr/>
        </p:nvSpPr>
        <p:spPr bwMode="auto">
          <a:xfrm rot="16200000" flipH="1">
            <a:off x="4633200" y="-360518"/>
            <a:ext cx="18000" cy="2880000"/>
          </a:xfrm>
          <a:prstGeom prst="rect">
            <a:avLst/>
          </a:prstGeom>
          <a:solidFill>
            <a:srgbClr val="B4D79D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17" name="Rectangle 45" descr="Gold bar"/>
          <p:cNvSpPr>
            <a:spLocks noChangeArrowheads="1"/>
          </p:cNvSpPr>
          <p:nvPr/>
        </p:nvSpPr>
        <p:spPr bwMode="auto">
          <a:xfrm rot="16200000" flipH="1">
            <a:off x="1826544" y="-288518"/>
            <a:ext cx="18000" cy="2736000"/>
          </a:xfrm>
          <a:prstGeom prst="rect">
            <a:avLst/>
          </a:prstGeom>
          <a:solidFill>
            <a:srgbClr val="7AB75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18" name="Rectangle 45" descr="Gold bar"/>
          <p:cNvSpPr>
            <a:spLocks noChangeArrowheads="1"/>
          </p:cNvSpPr>
          <p:nvPr/>
        </p:nvSpPr>
        <p:spPr bwMode="auto">
          <a:xfrm rot="16200000" flipH="1">
            <a:off x="7298851" y="-288518"/>
            <a:ext cx="18000" cy="2736000"/>
          </a:xfrm>
          <a:prstGeom prst="rect">
            <a:avLst/>
          </a:prstGeom>
          <a:solidFill>
            <a:srgbClr val="D6E9C9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200" b="0" kern="1200">
          <a:solidFill>
            <a:srgbClr val="44546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2.png"/><Relationship Id="rId5" Type="http://schemas.microsoft.com/office/2007/relationships/hdphoto" Target="../media/hdphoto2.wdp"/><Relationship Id="rId10" Type="http://schemas.microsoft.com/office/2007/relationships/hdphoto" Target="../media/hdphoto4.wdp"/><Relationship Id="rId4" Type="http://schemas.openxmlformats.org/officeDocument/2006/relationships/image" Target="../media/image13.png"/><Relationship Id="rId9" Type="http://schemas.openxmlformats.org/officeDocument/2006/relationships/image" Target="../media/image15.png"/><Relationship Id="rId1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3.png"/><Relationship Id="rId4" Type="http://schemas.openxmlformats.org/officeDocument/2006/relationships/image" Target="../media/image18.png"/><Relationship Id="rId9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2.png"/><Relationship Id="rId5" Type="http://schemas.microsoft.com/office/2007/relationships/hdphoto" Target="../media/hdphoto2.wdp"/><Relationship Id="rId10" Type="http://schemas.microsoft.com/office/2007/relationships/hdphoto" Target="../media/hdphoto4.wdp"/><Relationship Id="rId4" Type="http://schemas.openxmlformats.org/officeDocument/2006/relationships/image" Target="../media/image13.png"/><Relationship Id="rId9" Type="http://schemas.openxmlformats.org/officeDocument/2006/relationships/image" Target="../media/image15.png"/><Relationship Id="rId1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manticscholar.org/paper/Motion-Context:-A-New-Representation-for-Human-Zhang-Hu/43a56a5e8bccbf24552bfcfef65fe2c578d3aa4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Motion Words: Efficient and Effective</a:t>
            </a:r>
            <a:br>
              <a:rPr lang="en-US" dirty="0"/>
            </a:br>
            <a:r>
              <a:rPr lang="en-US" dirty="0"/>
              <a:t>Representation of Motion Capture Data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3692624"/>
            <a:ext cx="7272808" cy="1752600"/>
          </a:xfrm>
        </p:spPr>
        <p:txBody>
          <a:bodyPr/>
          <a:lstStyle/>
          <a:p>
            <a:r>
              <a:rPr lang="cs-CZ" u="sng" dirty="0"/>
              <a:t>Petra Budíková</a:t>
            </a:r>
            <a:r>
              <a:rPr lang="cs-CZ" dirty="0"/>
              <a:t>, </a:t>
            </a:r>
            <a:r>
              <a:rPr lang="en-US" dirty="0" err="1"/>
              <a:t>Vlastislav</a:t>
            </a:r>
            <a:r>
              <a:rPr lang="en-US" dirty="0"/>
              <a:t> </a:t>
            </a:r>
            <a:r>
              <a:rPr lang="en-US" dirty="0" err="1"/>
              <a:t>Dohnal</a:t>
            </a:r>
            <a:r>
              <a:rPr lang="en-US" dirty="0"/>
              <a:t>, Jan </a:t>
            </a:r>
            <a:r>
              <a:rPr lang="en-US" dirty="0" err="1"/>
              <a:t>Sedmidubsk</a:t>
            </a:r>
            <a:r>
              <a:rPr lang="cs-CZ" dirty="0"/>
              <a:t>ý, Pavel Zezula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599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BC2973E9-614A-4AE9-B9E1-CAFE9800C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Processing with MWs</a:t>
            </a:r>
            <a:r>
              <a:rPr lang="en-US"/>
              <a:t>: overview</a:t>
            </a:r>
            <a:endParaRPr lang="en-US" dirty="0"/>
          </a:p>
        </p:txBody>
      </p:sp>
      <p:grpSp>
        <p:nvGrpSpPr>
          <p:cNvPr id="12" name="Skupina 11"/>
          <p:cNvGrpSpPr/>
          <p:nvPr/>
        </p:nvGrpSpPr>
        <p:grpSpPr>
          <a:xfrm>
            <a:off x="3618613" y="3327837"/>
            <a:ext cx="1755305" cy="1891371"/>
            <a:chOff x="3618613" y="3327837"/>
            <a:chExt cx="1755305" cy="1891371"/>
          </a:xfrm>
        </p:grpSpPr>
        <p:sp>
          <p:nvSpPr>
            <p:cNvPr id="285" name="Rectangle 284">
              <a:extLst>
                <a:ext uri="{FF2B5EF4-FFF2-40B4-BE49-F238E27FC236}">
                  <a16:creationId xmlns:a16="http://schemas.microsoft.com/office/drawing/2014/main" xmlns="" id="{D27E4E3A-1E73-49EE-B069-1064914E60C3}"/>
                </a:ext>
              </a:extLst>
            </p:cNvPr>
            <p:cNvSpPr/>
            <p:nvPr/>
          </p:nvSpPr>
          <p:spPr>
            <a:xfrm>
              <a:off x="3627670" y="4653136"/>
              <a:ext cx="1723728" cy="56607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r"/>
              <a:r>
                <a:rPr lang="en-US" sz="1200" kern="0" dirty="0">
                  <a:solidFill>
                    <a:srgbClr val="FFC000"/>
                  </a:solidFill>
                  <a:latin typeface="Calibri" panose="020F0502020204030204"/>
                </a:rPr>
                <a:t>STEP 1: MW creation and matching</a:t>
              </a:r>
            </a:p>
          </p:txBody>
        </p:sp>
        <p:sp>
          <p:nvSpPr>
            <p:cNvPr id="286" name="Rectangle 285">
              <a:extLst>
                <a:ext uri="{FF2B5EF4-FFF2-40B4-BE49-F238E27FC236}">
                  <a16:creationId xmlns:a16="http://schemas.microsoft.com/office/drawing/2014/main" xmlns="" id="{F6E28587-EBC3-43EF-BA8E-41AE5CB9A514}"/>
                </a:ext>
              </a:extLst>
            </p:cNvPr>
            <p:cNvSpPr/>
            <p:nvPr/>
          </p:nvSpPr>
          <p:spPr>
            <a:xfrm>
              <a:off x="3618613" y="3327837"/>
              <a:ext cx="1755305" cy="1817632"/>
            </a:xfrm>
            <a:prstGeom prst="rect">
              <a:avLst/>
            </a:prstGeom>
            <a:noFill/>
            <a:ln w="190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rgbClr val="FF0000"/>
                </a:solidFill>
                <a:latin typeface="Calibri" panose="020F0502020204030204"/>
              </a:endParaRPr>
            </a:p>
          </p:txBody>
        </p:sp>
      </p:grpSp>
      <p:grpSp>
        <p:nvGrpSpPr>
          <p:cNvPr id="15" name="Skupina 14"/>
          <p:cNvGrpSpPr/>
          <p:nvPr/>
        </p:nvGrpSpPr>
        <p:grpSpPr>
          <a:xfrm>
            <a:off x="1257024" y="3279724"/>
            <a:ext cx="6557494" cy="2550717"/>
            <a:chOff x="1257024" y="3279724"/>
            <a:chExt cx="6557494" cy="2550717"/>
          </a:xfrm>
        </p:grpSpPr>
        <p:sp>
          <p:nvSpPr>
            <p:cNvPr id="291" name="Rectangle 290">
              <a:extLst>
                <a:ext uri="{FF2B5EF4-FFF2-40B4-BE49-F238E27FC236}">
                  <a16:creationId xmlns:a16="http://schemas.microsoft.com/office/drawing/2014/main" xmlns="" id="{EE811375-C68C-4E5F-97A9-4BF92243F0D6}"/>
                </a:ext>
              </a:extLst>
            </p:cNvPr>
            <p:cNvSpPr/>
            <p:nvPr/>
          </p:nvSpPr>
          <p:spPr>
            <a:xfrm>
              <a:off x="6470266" y="5264369"/>
              <a:ext cx="1344252" cy="56607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r>
                <a:rPr lang="en-US" sz="1200" kern="0" dirty="0">
                  <a:solidFill>
                    <a:srgbClr val="ED7D31">
                      <a:lumMod val="75000"/>
                    </a:srgbClr>
                  </a:solidFill>
                  <a:latin typeface="Calibri" panose="020F0502020204030204"/>
                </a:rPr>
                <a:t>STEP 2: similarity of MW sequences</a:t>
              </a:r>
            </a:p>
          </p:txBody>
        </p:sp>
        <p:sp>
          <p:nvSpPr>
            <p:cNvPr id="292" name="Rectangle 291">
              <a:extLst>
                <a:ext uri="{FF2B5EF4-FFF2-40B4-BE49-F238E27FC236}">
                  <a16:creationId xmlns:a16="http://schemas.microsoft.com/office/drawing/2014/main" xmlns="" id="{8EAD931F-2F1C-429F-BCBA-1EBB26391AF5}"/>
                </a:ext>
              </a:extLst>
            </p:cNvPr>
            <p:cNvSpPr/>
            <p:nvPr/>
          </p:nvSpPr>
          <p:spPr>
            <a:xfrm>
              <a:off x="1257024" y="3279724"/>
              <a:ext cx="6548437" cy="2535532"/>
            </a:xfrm>
            <a:prstGeom prst="rect">
              <a:avLst/>
            </a:prstGeom>
            <a:noFill/>
            <a:ln w="190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rgbClr val="ED7D31">
                    <a:lumMod val="75000"/>
                  </a:srgbClr>
                </a:solidFill>
                <a:latin typeface="Calibri" panose="020F0502020204030204"/>
              </a:endParaRPr>
            </a:p>
          </p:txBody>
        </p:sp>
      </p:grpSp>
      <p:grpSp>
        <p:nvGrpSpPr>
          <p:cNvPr id="16" name="Skupina 15"/>
          <p:cNvGrpSpPr/>
          <p:nvPr/>
        </p:nvGrpSpPr>
        <p:grpSpPr>
          <a:xfrm>
            <a:off x="269776" y="1721184"/>
            <a:ext cx="8604449" cy="4695313"/>
            <a:chOff x="269776" y="1721184"/>
            <a:chExt cx="8604449" cy="4695313"/>
          </a:xfrm>
        </p:grpSpPr>
        <p:sp>
          <p:nvSpPr>
            <p:cNvPr id="231" name="Rectangle 230">
              <a:extLst>
                <a:ext uri="{FF2B5EF4-FFF2-40B4-BE49-F238E27FC236}">
                  <a16:creationId xmlns:a16="http://schemas.microsoft.com/office/drawing/2014/main" xmlns="" id="{EA8CB816-F07A-4EFF-8E3C-593672931E7D}"/>
                </a:ext>
              </a:extLst>
            </p:cNvPr>
            <p:cNvSpPr/>
            <p:nvPr/>
          </p:nvSpPr>
          <p:spPr>
            <a:xfrm>
              <a:off x="269776" y="1721184"/>
              <a:ext cx="8565953" cy="4588136"/>
            </a:xfrm>
            <a:prstGeom prst="rect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rgbClr val="ED7D31">
                    <a:lumMod val="75000"/>
                  </a:srgbClr>
                </a:solidFill>
                <a:latin typeface="Calibri" panose="020F0502020204030204"/>
              </a:endParaRPr>
            </a:p>
          </p:txBody>
        </p:sp>
        <p:sp>
          <p:nvSpPr>
            <p:cNvPr id="293" name="Rectangle 292">
              <a:extLst>
                <a:ext uri="{FF2B5EF4-FFF2-40B4-BE49-F238E27FC236}">
                  <a16:creationId xmlns:a16="http://schemas.microsoft.com/office/drawing/2014/main" xmlns="" id="{2536738E-6376-4BAF-944B-26B5DC9B1AA2}"/>
                </a:ext>
              </a:extLst>
            </p:cNvPr>
            <p:cNvSpPr/>
            <p:nvPr/>
          </p:nvSpPr>
          <p:spPr>
            <a:xfrm>
              <a:off x="6366537" y="5850425"/>
              <a:ext cx="2507688" cy="56607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r>
                <a:rPr lang="en-US" sz="1200" kern="0" dirty="0">
                  <a:solidFill>
                    <a:srgbClr val="C00000"/>
                  </a:solidFill>
                  <a:latin typeface="Calibri" panose="020F0502020204030204"/>
                </a:rPr>
                <a:t>STEP 3: complete motion processing</a:t>
              </a:r>
            </a:p>
          </p:txBody>
        </p:sp>
      </p:grpSp>
      <p:grpSp>
        <p:nvGrpSpPr>
          <p:cNvPr id="2" name="Skupina 1"/>
          <p:cNvGrpSpPr/>
          <p:nvPr/>
        </p:nvGrpSpPr>
        <p:grpSpPr>
          <a:xfrm>
            <a:off x="3195791" y="1340768"/>
            <a:ext cx="2531313" cy="788964"/>
            <a:chOff x="3195791" y="1340768"/>
            <a:chExt cx="2531313" cy="788964"/>
          </a:xfrm>
        </p:grpSpPr>
        <p:sp>
          <p:nvSpPr>
            <p:cNvPr id="232" name="Rectangle 231">
              <a:extLst>
                <a:ext uri="{FF2B5EF4-FFF2-40B4-BE49-F238E27FC236}">
                  <a16:creationId xmlns:a16="http://schemas.microsoft.com/office/drawing/2014/main" xmlns="" id="{4E401A0A-5938-4106-B2E0-EC131DAC2B70}"/>
                </a:ext>
              </a:extLst>
            </p:cNvPr>
            <p:cNvSpPr/>
            <p:nvPr/>
          </p:nvSpPr>
          <p:spPr>
            <a:xfrm>
              <a:off x="3195791" y="1340768"/>
              <a:ext cx="2531313" cy="788964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cxnSp>
          <p:nvCxnSpPr>
            <p:cNvPr id="294" name="Straight Arrow Connector 293">
              <a:extLst>
                <a:ext uri="{FF2B5EF4-FFF2-40B4-BE49-F238E27FC236}">
                  <a16:creationId xmlns:a16="http://schemas.microsoft.com/office/drawing/2014/main" xmlns="" id="{B4D72BCF-39A8-4EDD-8E02-E3AA2C87809A}"/>
                </a:ext>
              </a:extLst>
            </p:cNvPr>
            <p:cNvCxnSpPr/>
            <p:nvPr/>
          </p:nvCxnSpPr>
          <p:spPr>
            <a:xfrm>
              <a:off x="4223419" y="1826560"/>
              <a:ext cx="447825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pic>
          <p:nvPicPr>
            <p:cNvPr id="295" name="Picture 294">
              <a:extLst>
                <a:ext uri="{FF2B5EF4-FFF2-40B4-BE49-F238E27FC236}">
                  <a16:creationId xmlns:a16="http://schemas.microsoft.com/office/drawing/2014/main" xmlns="" id="{0EA9D07C-0968-46E7-8E4E-201E3EAE1C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rgbClr val="4472C4">
                  <a:shade val="45000"/>
                  <a:satMod val="135000"/>
                </a:srgb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824530" y="1492114"/>
              <a:ext cx="224889" cy="503318"/>
            </a:xfrm>
            <a:prstGeom prst="rect">
              <a:avLst/>
            </a:prstGeom>
            <a:noFill/>
          </p:spPr>
        </p:pic>
        <p:pic>
          <p:nvPicPr>
            <p:cNvPr id="296" name="Picture 295">
              <a:extLst>
                <a:ext uri="{FF2B5EF4-FFF2-40B4-BE49-F238E27FC236}">
                  <a16:creationId xmlns:a16="http://schemas.microsoft.com/office/drawing/2014/main" xmlns="" id="{D2584366-DEB1-412F-9383-19AD0AC0B12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rgbClr val="70AD47">
                  <a:shade val="45000"/>
                  <a:satMod val="135000"/>
                </a:srgb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flipH="1">
              <a:off x="4820793" y="1508390"/>
              <a:ext cx="265450" cy="536573"/>
            </a:xfrm>
            <a:prstGeom prst="rect">
              <a:avLst/>
            </a:prstGeom>
            <a:noFill/>
          </p:spPr>
        </p:pic>
        <p:pic>
          <p:nvPicPr>
            <p:cNvPr id="297" name="Picture 296">
              <a:extLst>
                <a:ext uri="{FF2B5EF4-FFF2-40B4-BE49-F238E27FC236}">
                  <a16:creationId xmlns:a16="http://schemas.microsoft.com/office/drawing/2014/main" xmlns="" id="{0A73666E-B397-4B2F-B9E9-75C7EC45556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duotone>
                <a:srgbClr val="70AD47">
                  <a:shade val="45000"/>
                  <a:satMod val="135000"/>
                </a:srgb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rcRect r="8636"/>
            <a:stretch/>
          </p:blipFill>
          <p:spPr>
            <a:xfrm flipH="1">
              <a:off x="5285057" y="1492115"/>
              <a:ext cx="267651" cy="546966"/>
            </a:xfrm>
            <a:prstGeom prst="rect">
              <a:avLst/>
            </a:prstGeom>
            <a:noFill/>
          </p:spPr>
        </p:pic>
        <p:pic>
          <p:nvPicPr>
            <p:cNvPr id="298" name="Picture 297">
              <a:extLst>
                <a:ext uri="{FF2B5EF4-FFF2-40B4-BE49-F238E27FC236}">
                  <a16:creationId xmlns:a16="http://schemas.microsoft.com/office/drawing/2014/main" xmlns="" id="{5D395156-0641-4548-B81E-311ADD19260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duotone>
                <a:srgbClr val="70AD47">
                  <a:shade val="45000"/>
                  <a:satMod val="135000"/>
                </a:srgbClr>
                <a:prstClr val="white"/>
              </a:duotone>
            </a:blip>
            <a:srcRect l="13251" r="7885"/>
            <a:stretch/>
          </p:blipFill>
          <p:spPr>
            <a:xfrm flipH="1">
              <a:off x="5024993" y="1377997"/>
              <a:ext cx="261695" cy="735079"/>
            </a:xfrm>
            <a:prstGeom prst="rect">
              <a:avLst/>
            </a:prstGeom>
            <a:noFill/>
          </p:spPr>
        </p:pic>
        <p:sp>
          <p:nvSpPr>
            <p:cNvPr id="299" name="TextBox 596">
              <a:extLst>
                <a:ext uri="{FF2B5EF4-FFF2-40B4-BE49-F238E27FC236}">
                  <a16:creationId xmlns:a16="http://schemas.microsoft.com/office/drawing/2014/main" xmlns="" id="{4F0C1693-3D27-4E09-9EDA-6329EA323E01}"/>
                </a:ext>
              </a:extLst>
            </p:cNvPr>
            <p:cNvSpPr txBox="1"/>
            <p:nvPr/>
          </p:nvSpPr>
          <p:spPr>
            <a:xfrm>
              <a:off x="4019055" y="1490342"/>
              <a:ext cx="884787" cy="2742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267">
                <a:defRPr/>
              </a:pPr>
              <a:r>
                <a:rPr lang="cs-CZ" sz="1400" b="1" i="1" kern="0" dirty="0">
                  <a:solidFill>
                    <a:srgbClr val="C00000"/>
                  </a:solidFill>
                  <a:latin typeface="Calibri Light" panose="020F0302020204030204"/>
                </a:rPr>
                <a:t>S</a:t>
              </a:r>
              <a:r>
                <a:rPr lang="en-US" sz="1400" b="1" i="1" kern="0" dirty="0" err="1">
                  <a:solidFill>
                    <a:srgbClr val="C00000"/>
                  </a:solidFill>
                  <a:latin typeface="Calibri Light" panose="020F0302020204030204"/>
                </a:rPr>
                <a:t>imilar</a:t>
              </a:r>
              <a:r>
                <a:rPr lang="en-US" sz="1400" b="1" i="1" kern="0" dirty="0">
                  <a:solidFill>
                    <a:srgbClr val="C00000"/>
                  </a:solidFill>
                  <a:latin typeface="Calibri Light" panose="020F0302020204030204"/>
                </a:rPr>
                <a:t>?</a:t>
              </a:r>
            </a:p>
          </p:txBody>
        </p:sp>
        <p:sp>
          <p:nvSpPr>
            <p:cNvPr id="300" name="TextBox 49">
              <a:extLst>
                <a:ext uri="{FF2B5EF4-FFF2-40B4-BE49-F238E27FC236}">
                  <a16:creationId xmlns:a16="http://schemas.microsoft.com/office/drawing/2014/main" xmlns="" id="{A01786CA-89E5-4D8D-9A8C-C39308D1BFB7}"/>
                </a:ext>
              </a:extLst>
            </p:cNvPr>
            <p:cNvSpPr txBox="1"/>
            <p:nvPr/>
          </p:nvSpPr>
          <p:spPr>
            <a:xfrm>
              <a:off x="4687432" y="1650384"/>
              <a:ext cx="213986" cy="2742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cs-CZ" sz="1400" b="1" dirty="0">
                  <a:solidFill>
                    <a:srgbClr val="70AD47">
                      <a:lumMod val="75000"/>
                    </a:srgbClr>
                  </a:solidFill>
                  <a:latin typeface="Calibri Light" panose="020F0302020204030204"/>
                </a:rPr>
                <a:t>…</a:t>
              </a:r>
              <a:endParaRPr lang="en-US" sz="1400" b="1" dirty="0">
                <a:solidFill>
                  <a:srgbClr val="70AD47">
                    <a:lumMod val="75000"/>
                  </a:srgbClr>
                </a:solidFill>
                <a:latin typeface="Calibri Light" panose="020F0302020204030204"/>
              </a:endParaRPr>
            </a:p>
          </p:txBody>
        </p:sp>
        <p:sp>
          <p:nvSpPr>
            <p:cNvPr id="301" name="TextBox 49">
              <a:extLst>
                <a:ext uri="{FF2B5EF4-FFF2-40B4-BE49-F238E27FC236}">
                  <a16:creationId xmlns:a16="http://schemas.microsoft.com/office/drawing/2014/main" xmlns="" id="{85B77563-9264-45DF-9945-237304423805}"/>
                </a:ext>
              </a:extLst>
            </p:cNvPr>
            <p:cNvSpPr txBox="1"/>
            <p:nvPr/>
          </p:nvSpPr>
          <p:spPr>
            <a:xfrm>
              <a:off x="3965910" y="1650384"/>
              <a:ext cx="213986" cy="2742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cs-CZ" sz="1400" b="1" dirty="0">
                  <a:solidFill>
                    <a:srgbClr val="4472C4"/>
                  </a:solidFill>
                  <a:latin typeface="Calibri Light" panose="020F0302020204030204"/>
                </a:rPr>
                <a:t>…</a:t>
              </a:r>
              <a:endParaRPr lang="en-US" sz="1400" b="1" dirty="0">
                <a:solidFill>
                  <a:srgbClr val="4472C4"/>
                </a:solidFill>
                <a:latin typeface="Calibri Light" panose="020F0302020204030204"/>
              </a:endParaRPr>
            </a:p>
          </p:txBody>
        </p:sp>
        <p:sp>
          <p:nvSpPr>
            <p:cNvPr id="302" name="TextBox 49">
              <a:extLst>
                <a:ext uri="{FF2B5EF4-FFF2-40B4-BE49-F238E27FC236}">
                  <a16:creationId xmlns:a16="http://schemas.microsoft.com/office/drawing/2014/main" xmlns="" id="{67E1EC38-A44C-4855-A23C-BF6CE92E3E1E}"/>
                </a:ext>
              </a:extLst>
            </p:cNvPr>
            <p:cNvSpPr txBox="1"/>
            <p:nvPr/>
          </p:nvSpPr>
          <p:spPr>
            <a:xfrm>
              <a:off x="5459642" y="1650384"/>
              <a:ext cx="213986" cy="2742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cs-CZ" sz="1400" b="1" dirty="0">
                  <a:solidFill>
                    <a:srgbClr val="70AD47">
                      <a:lumMod val="75000"/>
                    </a:srgbClr>
                  </a:solidFill>
                  <a:latin typeface="Calibri Light" panose="020F0302020204030204"/>
                </a:rPr>
                <a:t>…</a:t>
              </a:r>
              <a:endParaRPr lang="en-US" sz="1400" b="1" dirty="0">
                <a:solidFill>
                  <a:srgbClr val="70AD47">
                    <a:lumMod val="75000"/>
                  </a:srgbClr>
                </a:solidFill>
                <a:latin typeface="Calibri Light" panose="020F0302020204030204"/>
              </a:endParaRPr>
            </a:p>
          </p:txBody>
        </p:sp>
        <p:pic>
          <p:nvPicPr>
            <p:cNvPr id="303" name="Picture 302">
              <a:extLst>
                <a:ext uri="{FF2B5EF4-FFF2-40B4-BE49-F238E27FC236}">
                  <a16:creationId xmlns:a16="http://schemas.microsoft.com/office/drawing/2014/main" xmlns="" id="{E52FEF99-33A3-40F3-909D-3182368A997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>
              <a:duotone>
                <a:srgbClr val="4472C4">
                  <a:shade val="45000"/>
                  <a:satMod val="135000"/>
                </a:srgb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rcRect r="15782"/>
            <a:stretch/>
          </p:blipFill>
          <p:spPr>
            <a:xfrm>
              <a:off x="3316659" y="1455516"/>
              <a:ext cx="270474" cy="583565"/>
            </a:xfrm>
            <a:prstGeom prst="rect">
              <a:avLst/>
            </a:prstGeom>
            <a:noFill/>
          </p:spPr>
        </p:pic>
        <p:pic>
          <p:nvPicPr>
            <p:cNvPr id="304" name="Picture 303">
              <a:extLst>
                <a:ext uri="{FF2B5EF4-FFF2-40B4-BE49-F238E27FC236}">
                  <a16:creationId xmlns:a16="http://schemas.microsoft.com/office/drawing/2014/main" xmlns="" id="{962878EC-A60D-48D0-90A9-AB736C0FD80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>
              <a:duotone>
                <a:srgbClr val="4472C4">
                  <a:shade val="45000"/>
                  <a:satMod val="135000"/>
                </a:srgbClr>
                <a:prstClr val="white"/>
              </a:duotone>
            </a:blip>
            <a:srcRect l="17106"/>
            <a:stretch/>
          </p:blipFill>
          <p:spPr>
            <a:xfrm>
              <a:off x="3569341" y="1377997"/>
              <a:ext cx="281264" cy="692937"/>
            </a:xfrm>
            <a:prstGeom prst="rect">
              <a:avLst/>
            </a:prstGeom>
            <a:noFill/>
          </p:spPr>
        </p:pic>
        <p:sp>
          <p:nvSpPr>
            <p:cNvPr id="305" name="TextBox 49">
              <a:extLst>
                <a:ext uri="{FF2B5EF4-FFF2-40B4-BE49-F238E27FC236}">
                  <a16:creationId xmlns:a16="http://schemas.microsoft.com/office/drawing/2014/main" xmlns="" id="{9045ACCA-F92F-4E7E-8987-6272BC75D123}"/>
                </a:ext>
              </a:extLst>
            </p:cNvPr>
            <p:cNvSpPr txBox="1"/>
            <p:nvPr/>
          </p:nvSpPr>
          <p:spPr>
            <a:xfrm>
              <a:off x="3263227" y="1650384"/>
              <a:ext cx="213986" cy="2742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cs-CZ" sz="1400" b="1" dirty="0">
                  <a:solidFill>
                    <a:srgbClr val="4472C4"/>
                  </a:solidFill>
                  <a:latin typeface="Calibri Light" panose="020F0302020204030204"/>
                </a:rPr>
                <a:t>…</a:t>
              </a:r>
              <a:endParaRPr lang="en-US" sz="1400" b="1" dirty="0">
                <a:solidFill>
                  <a:srgbClr val="4472C4"/>
                </a:solidFill>
                <a:latin typeface="Calibri Light" panose="020F0302020204030204"/>
              </a:endParaRPr>
            </a:p>
          </p:txBody>
        </p:sp>
      </p:grpSp>
      <p:grpSp>
        <p:nvGrpSpPr>
          <p:cNvPr id="18" name="Skupina 17"/>
          <p:cNvGrpSpPr/>
          <p:nvPr/>
        </p:nvGrpSpPr>
        <p:grpSpPr>
          <a:xfrm>
            <a:off x="1775336" y="2145268"/>
            <a:ext cx="2396213" cy="577402"/>
            <a:chOff x="1775336" y="2145268"/>
            <a:chExt cx="2396213" cy="577402"/>
          </a:xfrm>
        </p:grpSpPr>
        <p:sp>
          <p:nvSpPr>
            <p:cNvPr id="219" name="Obdélník 84">
              <a:extLst>
                <a:ext uri="{FF2B5EF4-FFF2-40B4-BE49-F238E27FC236}">
                  <a16:creationId xmlns:a16="http://schemas.microsoft.com/office/drawing/2014/main" xmlns="" id="{6DE60E7A-B804-4C8C-8BCE-E4AC72D0C1E5}"/>
                </a:ext>
              </a:extLst>
            </p:cNvPr>
            <p:cNvSpPr/>
            <p:nvPr/>
          </p:nvSpPr>
          <p:spPr bwMode="auto">
            <a:xfrm>
              <a:off x="2734102" y="2407432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20" name="Obdélník 85">
              <a:extLst>
                <a:ext uri="{FF2B5EF4-FFF2-40B4-BE49-F238E27FC236}">
                  <a16:creationId xmlns:a16="http://schemas.microsoft.com/office/drawing/2014/main" xmlns="" id="{28257B5E-2B95-4DD9-B657-7D90994262F3}"/>
                </a:ext>
              </a:extLst>
            </p:cNvPr>
            <p:cNvSpPr/>
            <p:nvPr/>
          </p:nvSpPr>
          <p:spPr bwMode="auto">
            <a:xfrm>
              <a:off x="3100787" y="2407432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21" name="Obdélník 86">
              <a:extLst>
                <a:ext uri="{FF2B5EF4-FFF2-40B4-BE49-F238E27FC236}">
                  <a16:creationId xmlns:a16="http://schemas.microsoft.com/office/drawing/2014/main" xmlns="" id="{F9FF92D2-FD21-4C03-885F-581BAF51C8E0}"/>
                </a:ext>
              </a:extLst>
            </p:cNvPr>
            <p:cNvSpPr/>
            <p:nvPr/>
          </p:nvSpPr>
          <p:spPr bwMode="auto">
            <a:xfrm>
              <a:off x="3452774" y="2407432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22" name="Obdélník 87">
              <a:extLst>
                <a:ext uri="{FF2B5EF4-FFF2-40B4-BE49-F238E27FC236}">
                  <a16:creationId xmlns:a16="http://schemas.microsoft.com/office/drawing/2014/main" xmlns="" id="{5049928D-7031-43C9-AC51-44CED5EFAAA5}"/>
                </a:ext>
              </a:extLst>
            </p:cNvPr>
            <p:cNvSpPr/>
            <p:nvPr/>
          </p:nvSpPr>
          <p:spPr bwMode="auto">
            <a:xfrm>
              <a:off x="3812109" y="2407432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27" name="Obdélník 84">
              <a:extLst>
                <a:ext uri="{FF2B5EF4-FFF2-40B4-BE49-F238E27FC236}">
                  <a16:creationId xmlns:a16="http://schemas.microsoft.com/office/drawing/2014/main" xmlns="" id="{DE82A16F-AA2B-4B19-AF54-F5DD86CADF0F}"/>
                </a:ext>
              </a:extLst>
            </p:cNvPr>
            <p:cNvSpPr/>
            <p:nvPr/>
          </p:nvSpPr>
          <p:spPr bwMode="auto">
            <a:xfrm>
              <a:off x="2625415" y="2466835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28" name="Obdélník 85">
              <a:extLst>
                <a:ext uri="{FF2B5EF4-FFF2-40B4-BE49-F238E27FC236}">
                  <a16:creationId xmlns:a16="http://schemas.microsoft.com/office/drawing/2014/main" xmlns="" id="{72C4741E-5DB3-4DCF-9192-DCE95F495C62}"/>
                </a:ext>
              </a:extLst>
            </p:cNvPr>
            <p:cNvSpPr/>
            <p:nvPr/>
          </p:nvSpPr>
          <p:spPr bwMode="auto">
            <a:xfrm>
              <a:off x="2992099" y="2466835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29" name="Obdélník 86">
              <a:extLst>
                <a:ext uri="{FF2B5EF4-FFF2-40B4-BE49-F238E27FC236}">
                  <a16:creationId xmlns:a16="http://schemas.microsoft.com/office/drawing/2014/main" xmlns="" id="{B775ACCA-5F48-4784-84B1-EAFB3B57959D}"/>
                </a:ext>
              </a:extLst>
            </p:cNvPr>
            <p:cNvSpPr/>
            <p:nvPr/>
          </p:nvSpPr>
          <p:spPr bwMode="auto">
            <a:xfrm>
              <a:off x="3344086" y="2466835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30" name="Obdélník 87">
              <a:extLst>
                <a:ext uri="{FF2B5EF4-FFF2-40B4-BE49-F238E27FC236}">
                  <a16:creationId xmlns:a16="http://schemas.microsoft.com/office/drawing/2014/main" xmlns="" id="{F2B2D13F-35D1-43CA-AAAC-BC2A3CEEE7B6}"/>
                </a:ext>
              </a:extLst>
            </p:cNvPr>
            <p:cNvSpPr/>
            <p:nvPr/>
          </p:nvSpPr>
          <p:spPr bwMode="auto">
            <a:xfrm>
              <a:off x="3703422" y="2466835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39" name="Arrow: Right 238">
              <a:extLst>
                <a:ext uri="{FF2B5EF4-FFF2-40B4-BE49-F238E27FC236}">
                  <a16:creationId xmlns:a16="http://schemas.microsoft.com/office/drawing/2014/main" xmlns="" id="{7EA7148A-504C-47A0-A939-F3373959CD76}"/>
                </a:ext>
              </a:extLst>
            </p:cNvPr>
            <p:cNvSpPr/>
            <p:nvPr/>
          </p:nvSpPr>
          <p:spPr>
            <a:xfrm>
              <a:off x="1896626" y="2502526"/>
              <a:ext cx="453065" cy="160740"/>
            </a:xfrm>
            <a:prstGeom prst="right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40" name="Obdélník 84">
              <a:extLst>
                <a:ext uri="{FF2B5EF4-FFF2-40B4-BE49-F238E27FC236}">
                  <a16:creationId xmlns:a16="http://schemas.microsoft.com/office/drawing/2014/main" xmlns="" id="{BD22CE68-8AC4-4D73-940F-C6294720E14B}"/>
                </a:ext>
              </a:extLst>
            </p:cNvPr>
            <p:cNvSpPr/>
            <p:nvPr/>
          </p:nvSpPr>
          <p:spPr bwMode="auto">
            <a:xfrm>
              <a:off x="2485819" y="2526239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41" name="Obdélník 85">
              <a:extLst>
                <a:ext uri="{FF2B5EF4-FFF2-40B4-BE49-F238E27FC236}">
                  <a16:creationId xmlns:a16="http://schemas.microsoft.com/office/drawing/2014/main" xmlns="" id="{76D404BA-8268-4334-BE03-D72A89865936}"/>
                </a:ext>
              </a:extLst>
            </p:cNvPr>
            <p:cNvSpPr/>
            <p:nvPr/>
          </p:nvSpPr>
          <p:spPr bwMode="auto">
            <a:xfrm>
              <a:off x="2845154" y="2526239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42" name="Obdélník 86">
              <a:extLst>
                <a:ext uri="{FF2B5EF4-FFF2-40B4-BE49-F238E27FC236}">
                  <a16:creationId xmlns:a16="http://schemas.microsoft.com/office/drawing/2014/main" xmlns="" id="{12C934E7-7C70-49FC-9487-C1C2D1A557B6}"/>
                </a:ext>
              </a:extLst>
            </p:cNvPr>
            <p:cNvSpPr/>
            <p:nvPr/>
          </p:nvSpPr>
          <p:spPr bwMode="auto">
            <a:xfrm>
              <a:off x="3204490" y="2526239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43" name="Obdélník 87">
              <a:extLst>
                <a:ext uri="{FF2B5EF4-FFF2-40B4-BE49-F238E27FC236}">
                  <a16:creationId xmlns:a16="http://schemas.microsoft.com/office/drawing/2014/main" xmlns="" id="{C6C3EBDE-F88A-4ECA-B435-5E93B1106824}"/>
                </a:ext>
              </a:extLst>
            </p:cNvPr>
            <p:cNvSpPr/>
            <p:nvPr/>
          </p:nvSpPr>
          <p:spPr bwMode="auto">
            <a:xfrm>
              <a:off x="3563826" y="2526239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44" name="TextBox 243">
              <a:extLst>
                <a:ext uri="{FF2B5EF4-FFF2-40B4-BE49-F238E27FC236}">
                  <a16:creationId xmlns:a16="http://schemas.microsoft.com/office/drawing/2014/main" xmlns="" id="{DE54A0FD-DD9B-4EBD-9DE3-A646E3D99297}"/>
                </a:ext>
              </a:extLst>
            </p:cNvPr>
            <p:cNvSpPr txBox="1"/>
            <p:nvPr/>
          </p:nvSpPr>
          <p:spPr>
            <a:xfrm>
              <a:off x="1775336" y="2145268"/>
              <a:ext cx="1008000" cy="230400"/>
            </a:xfrm>
            <a:prstGeom prst="rect">
              <a:avLst/>
            </a:prstGeom>
            <a:solidFill>
              <a:sysClr val="window" lastClr="FFFFFF"/>
            </a:solidFill>
            <a:ln>
              <a:solidFill>
                <a:srgbClr val="A5A5A5"/>
              </a:solidFill>
            </a:ln>
          </p:spPr>
          <p:txBody>
            <a:bodyPr wrap="square" lIns="72000" tIns="36000" rIns="72000" bIns="36000" rtlCol="0">
              <a:spAutoFit/>
            </a:bodyPr>
            <a:lstStyle>
              <a:defPPr>
                <a:defRPr lang="en-US"/>
              </a:defPPr>
              <a:lvl1pPr>
                <a:defRPr sz="1200"/>
              </a:lvl1pPr>
            </a:lstStyle>
            <a:p>
              <a:pPr algn="ctr"/>
              <a:r>
                <a:rPr lang="en-US" kern="0" dirty="0">
                  <a:solidFill>
                    <a:prstClr val="black"/>
                  </a:solidFill>
                </a:rPr>
                <a:t>segmentation</a:t>
              </a:r>
            </a:p>
          </p:txBody>
        </p:sp>
      </p:grpSp>
      <p:grpSp>
        <p:nvGrpSpPr>
          <p:cNvPr id="19" name="Skupina 18"/>
          <p:cNvGrpSpPr/>
          <p:nvPr/>
        </p:nvGrpSpPr>
        <p:grpSpPr>
          <a:xfrm>
            <a:off x="2123729" y="2780474"/>
            <a:ext cx="2031466" cy="823477"/>
            <a:chOff x="2123729" y="2780474"/>
            <a:chExt cx="2031466" cy="823477"/>
          </a:xfrm>
        </p:grpSpPr>
        <p:sp>
          <p:nvSpPr>
            <p:cNvPr id="245" name="Arrow: Down 244">
              <a:extLst>
                <a:ext uri="{FF2B5EF4-FFF2-40B4-BE49-F238E27FC236}">
                  <a16:creationId xmlns:a16="http://schemas.microsoft.com/office/drawing/2014/main" xmlns="" id="{2D35CFED-4D45-408F-987D-A59E6C3B322A}"/>
                </a:ext>
              </a:extLst>
            </p:cNvPr>
            <p:cNvSpPr/>
            <p:nvPr/>
          </p:nvSpPr>
          <p:spPr>
            <a:xfrm>
              <a:off x="2589550" y="2780474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46" name="Arrow: Down 245">
              <a:extLst>
                <a:ext uri="{FF2B5EF4-FFF2-40B4-BE49-F238E27FC236}">
                  <a16:creationId xmlns:a16="http://schemas.microsoft.com/office/drawing/2014/main" xmlns="" id="{847A873A-F185-4447-8F7D-FDAA2027430E}"/>
                </a:ext>
              </a:extLst>
            </p:cNvPr>
            <p:cNvSpPr/>
            <p:nvPr/>
          </p:nvSpPr>
          <p:spPr>
            <a:xfrm>
              <a:off x="2969217" y="2780474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47" name="Arrow: Down 246">
              <a:extLst>
                <a:ext uri="{FF2B5EF4-FFF2-40B4-BE49-F238E27FC236}">
                  <a16:creationId xmlns:a16="http://schemas.microsoft.com/office/drawing/2014/main" xmlns="" id="{4E14A9D4-C022-4CB3-AA81-E03BE3846879}"/>
                </a:ext>
              </a:extLst>
            </p:cNvPr>
            <p:cNvSpPr/>
            <p:nvPr/>
          </p:nvSpPr>
          <p:spPr>
            <a:xfrm>
              <a:off x="3348884" y="2780474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49" name="TextBox 248">
              <a:extLst>
                <a:ext uri="{FF2B5EF4-FFF2-40B4-BE49-F238E27FC236}">
                  <a16:creationId xmlns:a16="http://schemas.microsoft.com/office/drawing/2014/main" xmlns="" id="{82C7287E-DE48-4F5B-A390-80B890E11063}"/>
                </a:ext>
              </a:extLst>
            </p:cNvPr>
            <p:cNvSpPr txBox="1"/>
            <p:nvPr/>
          </p:nvSpPr>
          <p:spPr>
            <a:xfrm>
              <a:off x="2123729" y="3357730"/>
              <a:ext cx="203146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kern="0" dirty="0">
                  <a:solidFill>
                    <a:srgbClr val="4472C4"/>
                  </a:solidFill>
                </a:rPr>
                <a:t>&lt;4.3,…&gt;; &lt;0.5,…&gt;; &lt;7.2,…&gt;; &lt;1.1,…&gt;</a:t>
              </a:r>
            </a:p>
          </p:txBody>
        </p:sp>
        <p:sp>
          <p:nvSpPr>
            <p:cNvPr id="248" name="Arrow: Down 247">
              <a:extLst>
                <a:ext uri="{FF2B5EF4-FFF2-40B4-BE49-F238E27FC236}">
                  <a16:creationId xmlns:a16="http://schemas.microsoft.com/office/drawing/2014/main" xmlns="" id="{0A9F1710-52BD-425C-89F1-C8CEAD603A06}"/>
                </a:ext>
              </a:extLst>
            </p:cNvPr>
            <p:cNvSpPr/>
            <p:nvPr/>
          </p:nvSpPr>
          <p:spPr>
            <a:xfrm>
              <a:off x="3728551" y="2780474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50" name="TextBox 249">
              <a:extLst>
                <a:ext uri="{FF2B5EF4-FFF2-40B4-BE49-F238E27FC236}">
                  <a16:creationId xmlns:a16="http://schemas.microsoft.com/office/drawing/2014/main" xmlns="" id="{1DA9D60C-54AB-46DB-9549-B293E1D0412F}"/>
                </a:ext>
              </a:extLst>
            </p:cNvPr>
            <p:cNvSpPr txBox="1"/>
            <p:nvPr/>
          </p:nvSpPr>
          <p:spPr>
            <a:xfrm>
              <a:off x="2580892" y="2885034"/>
              <a:ext cx="1260000" cy="238046"/>
            </a:xfrm>
            <a:prstGeom prst="rect">
              <a:avLst/>
            </a:prstGeom>
            <a:solidFill>
              <a:sysClr val="window" lastClr="FFFFFF"/>
            </a:solidFill>
            <a:ln>
              <a:solidFill>
                <a:srgbClr val="A5A5A5"/>
              </a:solidFill>
            </a:ln>
          </p:spPr>
          <p:txBody>
            <a:bodyPr wrap="none" lIns="72000" tIns="36000" rIns="72000" bIns="36000" rtlCol="0">
              <a:spAutoFit/>
            </a:bodyPr>
            <a:lstStyle/>
            <a:p>
              <a:pPr algn="ctr"/>
              <a:r>
                <a:rPr lang="en-US" sz="1200" kern="0" dirty="0">
                  <a:solidFill>
                    <a:prstClr val="black"/>
                  </a:solidFill>
                </a:rPr>
                <a:t>feature extraction</a:t>
              </a:r>
            </a:p>
          </p:txBody>
        </p:sp>
      </p:grpSp>
      <p:grpSp>
        <p:nvGrpSpPr>
          <p:cNvPr id="20" name="Skupina 19"/>
          <p:cNvGrpSpPr/>
          <p:nvPr/>
        </p:nvGrpSpPr>
        <p:grpSpPr>
          <a:xfrm>
            <a:off x="2393297" y="3665570"/>
            <a:ext cx="1675756" cy="1228523"/>
            <a:chOff x="2393297" y="3665570"/>
            <a:chExt cx="1675756" cy="1228523"/>
          </a:xfrm>
        </p:grpSpPr>
        <p:sp>
          <p:nvSpPr>
            <p:cNvPr id="256" name="TextBox 255">
              <a:extLst>
                <a:ext uri="{FF2B5EF4-FFF2-40B4-BE49-F238E27FC236}">
                  <a16:creationId xmlns:a16="http://schemas.microsoft.com/office/drawing/2014/main" xmlns="" id="{4B93580D-BC41-4090-8C2E-EE07E2B5B607}"/>
                </a:ext>
              </a:extLst>
            </p:cNvPr>
            <p:cNvSpPr txBox="1"/>
            <p:nvPr/>
          </p:nvSpPr>
          <p:spPr>
            <a:xfrm>
              <a:off x="2792158" y="4293929"/>
              <a:ext cx="504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4472C4"/>
                  </a:solidFill>
                </a:rPr>
                <a:t>MOP</a:t>
              </a:r>
            </a:p>
          </p:txBody>
        </p:sp>
        <p:sp>
          <p:nvSpPr>
            <p:cNvPr id="257" name="TextBox 256">
              <a:extLst>
                <a:ext uri="{FF2B5EF4-FFF2-40B4-BE49-F238E27FC236}">
                  <a16:creationId xmlns:a16="http://schemas.microsoft.com/office/drawing/2014/main" xmlns="" id="{43B72BD5-83B6-4FC4-8ADA-F666D2440761}"/>
                </a:ext>
              </a:extLst>
            </p:cNvPr>
            <p:cNvSpPr txBox="1"/>
            <p:nvPr/>
          </p:nvSpPr>
          <p:spPr>
            <a:xfrm>
              <a:off x="3231837" y="4293929"/>
              <a:ext cx="4320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4472C4"/>
                  </a:solidFill>
                </a:rPr>
                <a:t>BBD</a:t>
              </a:r>
            </a:p>
          </p:txBody>
        </p:sp>
        <p:sp>
          <p:nvSpPr>
            <p:cNvPr id="258" name="TextBox 257">
              <a:extLst>
                <a:ext uri="{FF2B5EF4-FFF2-40B4-BE49-F238E27FC236}">
                  <a16:creationId xmlns:a16="http://schemas.microsoft.com/office/drawing/2014/main" xmlns="" id="{72A1A7F0-7416-407E-90D6-12E95F9B63A7}"/>
                </a:ext>
              </a:extLst>
            </p:cNvPr>
            <p:cNvSpPr txBox="1"/>
            <p:nvPr/>
          </p:nvSpPr>
          <p:spPr>
            <a:xfrm>
              <a:off x="3637053" y="4293929"/>
              <a:ext cx="4320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4472C4"/>
                  </a:solidFill>
                </a:rPr>
                <a:t>XVA</a:t>
              </a:r>
            </a:p>
          </p:txBody>
        </p:sp>
        <p:sp>
          <p:nvSpPr>
            <p:cNvPr id="251" name="Arrow: Down 250">
              <a:extLst>
                <a:ext uri="{FF2B5EF4-FFF2-40B4-BE49-F238E27FC236}">
                  <a16:creationId xmlns:a16="http://schemas.microsoft.com/office/drawing/2014/main" xmlns="" id="{2D1F41AD-BB5C-4740-A29E-6DFCAA92A41E}"/>
                </a:ext>
              </a:extLst>
            </p:cNvPr>
            <p:cNvSpPr/>
            <p:nvPr/>
          </p:nvSpPr>
          <p:spPr>
            <a:xfrm>
              <a:off x="2584916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52" name="Arrow: Down 251">
              <a:extLst>
                <a:ext uri="{FF2B5EF4-FFF2-40B4-BE49-F238E27FC236}">
                  <a16:creationId xmlns:a16="http://schemas.microsoft.com/office/drawing/2014/main" xmlns="" id="{94E4D579-D37F-4007-9554-4E3BB5AB06FD}"/>
                </a:ext>
              </a:extLst>
            </p:cNvPr>
            <p:cNvSpPr/>
            <p:nvPr/>
          </p:nvSpPr>
          <p:spPr>
            <a:xfrm>
              <a:off x="2964582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53" name="Arrow: Down 252">
              <a:extLst>
                <a:ext uri="{FF2B5EF4-FFF2-40B4-BE49-F238E27FC236}">
                  <a16:creationId xmlns:a16="http://schemas.microsoft.com/office/drawing/2014/main" xmlns="" id="{1427E47E-54A6-4D82-9861-4BF2AC0303F4}"/>
                </a:ext>
              </a:extLst>
            </p:cNvPr>
            <p:cNvSpPr/>
            <p:nvPr/>
          </p:nvSpPr>
          <p:spPr>
            <a:xfrm>
              <a:off x="3344249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54" name="Arrow: Down 253">
              <a:extLst>
                <a:ext uri="{FF2B5EF4-FFF2-40B4-BE49-F238E27FC236}">
                  <a16:creationId xmlns:a16="http://schemas.microsoft.com/office/drawing/2014/main" xmlns="" id="{9B3C7A9D-05D9-4572-A3B3-79B59DB8145C}"/>
                </a:ext>
              </a:extLst>
            </p:cNvPr>
            <p:cNvSpPr/>
            <p:nvPr/>
          </p:nvSpPr>
          <p:spPr>
            <a:xfrm>
              <a:off x="3723917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55" name="TextBox 254">
              <a:extLst>
                <a:ext uri="{FF2B5EF4-FFF2-40B4-BE49-F238E27FC236}">
                  <a16:creationId xmlns:a16="http://schemas.microsoft.com/office/drawing/2014/main" xmlns="" id="{617DAB86-69AB-4B27-B201-6CA0C618738E}"/>
                </a:ext>
              </a:extLst>
            </p:cNvPr>
            <p:cNvSpPr txBox="1"/>
            <p:nvPr/>
          </p:nvSpPr>
          <p:spPr>
            <a:xfrm>
              <a:off x="2475747" y="4293929"/>
              <a:ext cx="4320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4472C4"/>
                  </a:solidFill>
                </a:rPr>
                <a:t>ABC</a:t>
              </a:r>
            </a:p>
          </p:txBody>
        </p:sp>
        <p:sp>
          <p:nvSpPr>
            <p:cNvPr id="306" name="TextBox 305">
              <a:extLst>
                <a:ext uri="{FF2B5EF4-FFF2-40B4-BE49-F238E27FC236}">
                  <a16:creationId xmlns:a16="http://schemas.microsoft.com/office/drawing/2014/main" xmlns="" id="{C33074FA-2BA5-46DB-B3F5-D0398475C535}"/>
                </a:ext>
              </a:extLst>
            </p:cNvPr>
            <p:cNvSpPr txBox="1"/>
            <p:nvPr/>
          </p:nvSpPr>
          <p:spPr>
            <a:xfrm>
              <a:off x="2393297" y="3814528"/>
              <a:ext cx="1620000" cy="230400"/>
            </a:xfrm>
            <a:prstGeom prst="rect">
              <a:avLst/>
            </a:prstGeom>
            <a:solidFill>
              <a:sysClr val="window" lastClr="FFFFFF"/>
            </a:solidFill>
            <a:ln>
              <a:solidFill>
                <a:srgbClr val="A5A5A5"/>
              </a:solidFill>
            </a:ln>
          </p:spPr>
          <p:txBody>
            <a:bodyPr wrap="square" lIns="72000" tIns="36000" rIns="72000" bIns="36000" rtlCol="0">
              <a:spAutoFit/>
            </a:bodyPr>
            <a:lstStyle/>
            <a:p>
              <a:pPr algn="ctr"/>
              <a:r>
                <a:rPr lang="en-US" sz="1200" kern="0" dirty="0">
                  <a:solidFill>
                    <a:prstClr val="black"/>
                  </a:solidFill>
                </a:rPr>
                <a:t>transformation to MWs</a:t>
              </a:r>
            </a:p>
          </p:txBody>
        </p:sp>
      </p:grpSp>
      <p:grpSp>
        <p:nvGrpSpPr>
          <p:cNvPr id="17" name="Skupina 16"/>
          <p:cNvGrpSpPr/>
          <p:nvPr/>
        </p:nvGrpSpPr>
        <p:grpSpPr>
          <a:xfrm>
            <a:off x="337578" y="1853493"/>
            <a:ext cx="1437759" cy="1086345"/>
            <a:chOff x="337578" y="1853493"/>
            <a:chExt cx="1437759" cy="1086345"/>
          </a:xfrm>
        </p:grpSpPr>
        <p:sp>
          <p:nvSpPr>
            <p:cNvPr id="233" name="Obdélník 6">
              <a:extLst>
                <a:ext uri="{FF2B5EF4-FFF2-40B4-BE49-F238E27FC236}">
                  <a16:creationId xmlns:a16="http://schemas.microsoft.com/office/drawing/2014/main" xmlns="" id="{2E2D4EB6-5141-4D5E-853F-6259B2169383}"/>
                </a:ext>
              </a:extLst>
            </p:cNvPr>
            <p:cNvSpPr/>
            <p:nvPr/>
          </p:nvSpPr>
          <p:spPr bwMode="auto">
            <a:xfrm>
              <a:off x="337578" y="2466835"/>
              <a:ext cx="1437759" cy="215209"/>
            </a:xfrm>
            <a:prstGeom prst="rect">
              <a:avLst/>
            </a:prstGeom>
            <a:pattFill prst="dkVert">
              <a:fgClr>
                <a:srgbClr val="333399"/>
              </a:fgClr>
              <a:bgClr>
                <a:srgbClr val="DAEDEF">
                  <a:lumMod val="50000"/>
                </a:srgbClr>
              </a:bgClr>
            </a:pattFill>
            <a:ln w="9525" cap="flat" cmpd="sng" algn="ctr">
              <a:noFill/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42057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64" kern="0" dirty="0">
                <a:solidFill>
                  <a:srgbClr val="000000"/>
                </a:solidFill>
                <a:latin typeface="Calibri Light" panose="020F0302020204030204"/>
              </a:endParaRPr>
            </a:p>
          </p:txBody>
        </p:sp>
        <p:pic>
          <p:nvPicPr>
            <p:cNvPr id="234" name="Picture 233">
              <a:extLst>
                <a:ext uri="{FF2B5EF4-FFF2-40B4-BE49-F238E27FC236}">
                  <a16:creationId xmlns:a16="http://schemas.microsoft.com/office/drawing/2014/main" xmlns="" id="{06D2A439-CD3D-4A05-8034-95A83035272F}"/>
                </a:ext>
              </a:extLst>
            </p:cNvPr>
            <p:cNvPicPr>
              <a:picLocks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351197" y="1866010"/>
              <a:ext cx="256743" cy="577332"/>
            </a:xfrm>
            <a:prstGeom prst="rect">
              <a:avLst/>
            </a:prstGeom>
          </p:spPr>
        </p:pic>
        <p:pic>
          <p:nvPicPr>
            <p:cNvPr id="235" name="Picture 234">
              <a:extLst>
                <a:ext uri="{FF2B5EF4-FFF2-40B4-BE49-F238E27FC236}">
                  <a16:creationId xmlns:a16="http://schemas.microsoft.com/office/drawing/2014/main" xmlns="" id="{0DECF4D4-C847-4650-BCA2-D32D5F4A30ED}"/>
                </a:ext>
              </a:extLst>
            </p:cNvPr>
            <p:cNvPicPr>
              <a:picLocks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629766" y="1868429"/>
              <a:ext cx="256743" cy="577332"/>
            </a:xfrm>
            <a:prstGeom prst="rect">
              <a:avLst/>
            </a:prstGeom>
          </p:spPr>
        </p:pic>
        <p:pic>
          <p:nvPicPr>
            <p:cNvPr id="236" name="Picture 235">
              <a:extLst>
                <a:ext uri="{FF2B5EF4-FFF2-40B4-BE49-F238E27FC236}">
                  <a16:creationId xmlns:a16="http://schemas.microsoft.com/office/drawing/2014/main" xmlns="" id="{940C866E-DD93-4F5C-AE75-AEA6749C8CF7}"/>
                </a:ext>
              </a:extLst>
            </p:cNvPr>
            <p:cNvPicPr>
              <a:picLocks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08334" y="1857645"/>
              <a:ext cx="256743" cy="577332"/>
            </a:xfrm>
            <a:prstGeom prst="rect">
              <a:avLst/>
            </a:prstGeom>
          </p:spPr>
        </p:pic>
        <p:pic>
          <p:nvPicPr>
            <p:cNvPr id="237" name="Picture 236">
              <a:extLst>
                <a:ext uri="{FF2B5EF4-FFF2-40B4-BE49-F238E27FC236}">
                  <a16:creationId xmlns:a16="http://schemas.microsoft.com/office/drawing/2014/main" xmlns="" id="{55358EEC-1643-41D8-81EF-26503D19764F}"/>
                </a:ext>
              </a:extLst>
            </p:cNvPr>
            <p:cNvPicPr>
              <a:picLocks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1186903" y="1853493"/>
              <a:ext cx="256743" cy="577332"/>
            </a:xfrm>
            <a:prstGeom prst="rect">
              <a:avLst/>
            </a:prstGeom>
          </p:spPr>
        </p:pic>
        <p:pic>
          <p:nvPicPr>
            <p:cNvPr id="238" name="Picture 237">
              <a:extLst>
                <a:ext uri="{FF2B5EF4-FFF2-40B4-BE49-F238E27FC236}">
                  <a16:creationId xmlns:a16="http://schemas.microsoft.com/office/drawing/2014/main" xmlns="" id="{C30C041D-8784-428F-9B6A-185C26548B89}"/>
                </a:ext>
              </a:extLst>
            </p:cNvPr>
            <p:cNvPicPr>
              <a:picLocks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465472" y="1873575"/>
              <a:ext cx="256743" cy="577332"/>
            </a:xfrm>
            <a:prstGeom prst="rect">
              <a:avLst/>
            </a:prstGeom>
          </p:spPr>
        </p:pic>
        <p:sp>
          <p:nvSpPr>
            <p:cNvPr id="307" name="TextBox 306">
              <a:extLst>
                <a:ext uri="{FF2B5EF4-FFF2-40B4-BE49-F238E27FC236}">
                  <a16:creationId xmlns:a16="http://schemas.microsoft.com/office/drawing/2014/main" xmlns="" id="{245F028E-3BA6-44D6-AF5C-71029683B03A}"/>
                </a:ext>
              </a:extLst>
            </p:cNvPr>
            <p:cNvSpPr txBox="1"/>
            <p:nvPr/>
          </p:nvSpPr>
          <p:spPr>
            <a:xfrm>
              <a:off x="467544" y="2693047"/>
              <a:ext cx="876713" cy="2467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 kern="0" dirty="0">
                  <a:solidFill>
                    <a:srgbClr val="4472C4"/>
                  </a:solidFill>
                </a:rPr>
                <a:t>raw </a:t>
              </a:r>
              <a:r>
                <a:rPr lang="en-US" sz="1200" i="1" kern="0" dirty="0" err="1">
                  <a:solidFill>
                    <a:srgbClr val="4472C4"/>
                  </a:solidFill>
                </a:rPr>
                <a:t>MoCap</a:t>
              </a:r>
              <a:r>
                <a:rPr lang="en-US" sz="1200" i="1" kern="0" dirty="0">
                  <a:solidFill>
                    <a:srgbClr val="4472C4"/>
                  </a:solidFill>
                </a:rPr>
                <a:t> data</a:t>
              </a:r>
            </a:p>
          </p:txBody>
        </p:sp>
      </p:grpSp>
      <p:grpSp>
        <p:nvGrpSpPr>
          <p:cNvPr id="8" name="Skupina 7"/>
          <p:cNvGrpSpPr/>
          <p:nvPr/>
        </p:nvGrpSpPr>
        <p:grpSpPr>
          <a:xfrm>
            <a:off x="3658460" y="3364481"/>
            <a:ext cx="1638351" cy="394909"/>
            <a:chOff x="3658460" y="3364481"/>
            <a:chExt cx="1638351" cy="394909"/>
          </a:xfrm>
        </p:grpSpPr>
        <p:cxnSp>
          <p:nvCxnSpPr>
            <p:cNvPr id="287" name="Straight Arrow Connector 286">
              <a:extLst>
                <a:ext uri="{FF2B5EF4-FFF2-40B4-BE49-F238E27FC236}">
                  <a16:creationId xmlns:a16="http://schemas.microsoft.com/office/drawing/2014/main" xmlns="" id="{2206FDFF-28F7-4373-B627-01D7E351466B}"/>
                </a:ext>
              </a:extLst>
            </p:cNvPr>
            <p:cNvCxnSpPr>
              <a:cxnSpLocks/>
              <a:stCxn id="249" idx="3"/>
              <a:endCxn id="309" idx="2"/>
            </p:cNvCxnSpPr>
            <p:nvPr/>
          </p:nvCxnSpPr>
          <p:spPr>
            <a:xfrm flipV="1">
              <a:off x="4155195" y="3478158"/>
              <a:ext cx="678101" cy="2683"/>
            </a:xfrm>
            <a:prstGeom prst="straightConnector1">
              <a:avLst/>
            </a:prstGeom>
            <a:noFill/>
            <a:ln w="19050" cap="flat" cmpd="sng" algn="ctr">
              <a:solidFill>
                <a:srgbClr val="FFC000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sp>
          <p:nvSpPr>
            <p:cNvPr id="289" name="TextBox 288">
              <a:extLst>
                <a:ext uri="{FF2B5EF4-FFF2-40B4-BE49-F238E27FC236}">
                  <a16:creationId xmlns:a16="http://schemas.microsoft.com/office/drawing/2014/main" xmlns="" id="{586960C9-FA27-4B0B-87DF-3C51885A467A}"/>
                </a:ext>
              </a:extLst>
            </p:cNvPr>
            <p:cNvSpPr txBox="1"/>
            <p:nvPr/>
          </p:nvSpPr>
          <p:spPr>
            <a:xfrm>
              <a:off x="4139952" y="3512599"/>
              <a:ext cx="486097" cy="2467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 kern="0" dirty="0">
                  <a:solidFill>
                    <a:srgbClr val="FFC000"/>
                  </a:solidFill>
                </a:rPr>
                <a:t>Similar?</a:t>
              </a:r>
            </a:p>
          </p:txBody>
        </p:sp>
        <p:sp>
          <p:nvSpPr>
            <p:cNvPr id="310" name="Oval 309">
              <a:extLst>
                <a:ext uri="{FF2B5EF4-FFF2-40B4-BE49-F238E27FC236}">
                  <a16:creationId xmlns:a16="http://schemas.microsoft.com/office/drawing/2014/main" xmlns="" id="{0B2452CD-A337-4615-9C32-84EDB84D8FB5}"/>
                </a:ext>
              </a:extLst>
            </p:cNvPr>
            <p:cNvSpPr/>
            <p:nvPr/>
          </p:nvSpPr>
          <p:spPr>
            <a:xfrm>
              <a:off x="3658460" y="3364481"/>
              <a:ext cx="463515" cy="226225"/>
            </a:xfrm>
            <a:prstGeom prst="ellips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09" name="Oval 308">
              <a:extLst>
                <a:ext uri="{FF2B5EF4-FFF2-40B4-BE49-F238E27FC236}">
                  <a16:creationId xmlns:a16="http://schemas.microsoft.com/office/drawing/2014/main" xmlns="" id="{35F7C677-344C-4D2D-BD05-A5EC0E69E89C}"/>
                </a:ext>
              </a:extLst>
            </p:cNvPr>
            <p:cNvSpPr/>
            <p:nvPr/>
          </p:nvSpPr>
          <p:spPr>
            <a:xfrm>
              <a:off x="4833296" y="3365045"/>
              <a:ext cx="463515" cy="226225"/>
            </a:xfrm>
            <a:prstGeom prst="ellips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11" name="Skupina 10"/>
          <p:cNvGrpSpPr/>
          <p:nvPr/>
        </p:nvGrpSpPr>
        <p:grpSpPr>
          <a:xfrm>
            <a:off x="3667923" y="4138925"/>
            <a:ext cx="1661943" cy="387157"/>
            <a:chOff x="3667923" y="4138925"/>
            <a:chExt cx="1661943" cy="387157"/>
          </a:xfrm>
        </p:grpSpPr>
        <p:sp>
          <p:nvSpPr>
            <p:cNvPr id="290" name="TextBox 289">
              <a:extLst>
                <a:ext uri="{FF2B5EF4-FFF2-40B4-BE49-F238E27FC236}">
                  <a16:creationId xmlns:a16="http://schemas.microsoft.com/office/drawing/2014/main" xmlns="" id="{77BD6DC6-C8AF-4AF9-A7DF-AFFAA048A3CC}"/>
                </a:ext>
              </a:extLst>
            </p:cNvPr>
            <p:cNvSpPr txBox="1"/>
            <p:nvPr/>
          </p:nvSpPr>
          <p:spPr>
            <a:xfrm>
              <a:off x="4176032" y="4138925"/>
              <a:ext cx="684000" cy="246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kern="0" dirty="0">
                  <a:solidFill>
                    <a:srgbClr val="FFC000"/>
                  </a:solidFill>
                </a:rPr>
                <a:t>Match?</a:t>
              </a:r>
            </a:p>
          </p:txBody>
        </p:sp>
        <p:sp>
          <p:nvSpPr>
            <p:cNvPr id="311" name="Oval 310">
              <a:extLst>
                <a:ext uri="{FF2B5EF4-FFF2-40B4-BE49-F238E27FC236}">
                  <a16:creationId xmlns:a16="http://schemas.microsoft.com/office/drawing/2014/main" xmlns="" id="{B0FE4E6B-CAF0-48FF-9A41-ADBECA3E7387}"/>
                </a:ext>
              </a:extLst>
            </p:cNvPr>
            <p:cNvSpPr/>
            <p:nvPr/>
          </p:nvSpPr>
          <p:spPr>
            <a:xfrm>
              <a:off x="3667923" y="4306845"/>
              <a:ext cx="360000" cy="216000"/>
            </a:xfrm>
            <a:prstGeom prst="ellips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cxnSp>
          <p:nvCxnSpPr>
            <p:cNvPr id="316" name="Straight Arrow Connector 315">
              <a:extLst>
                <a:ext uri="{FF2B5EF4-FFF2-40B4-BE49-F238E27FC236}">
                  <a16:creationId xmlns:a16="http://schemas.microsoft.com/office/drawing/2014/main" xmlns="" id="{8CFFF72B-3FA1-4FAB-9C3F-5D0B2EC666A1}"/>
                </a:ext>
              </a:extLst>
            </p:cNvPr>
            <p:cNvCxnSpPr>
              <a:cxnSpLocks/>
              <a:stCxn id="311" idx="6"/>
              <a:endCxn id="312" idx="2"/>
            </p:cNvCxnSpPr>
            <p:nvPr/>
          </p:nvCxnSpPr>
          <p:spPr>
            <a:xfrm>
              <a:off x="4027923" y="4414845"/>
              <a:ext cx="941943" cy="3237"/>
            </a:xfrm>
            <a:prstGeom prst="straightConnector1">
              <a:avLst/>
            </a:prstGeom>
            <a:noFill/>
            <a:ln w="19050" cap="flat" cmpd="sng" algn="ctr">
              <a:solidFill>
                <a:srgbClr val="FFC000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sp>
          <p:nvSpPr>
            <p:cNvPr id="312" name="Oval 311">
              <a:extLst>
                <a:ext uri="{FF2B5EF4-FFF2-40B4-BE49-F238E27FC236}">
                  <a16:creationId xmlns:a16="http://schemas.microsoft.com/office/drawing/2014/main" xmlns="" id="{BA704E7B-1F23-4937-B115-726B650F6940}"/>
                </a:ext>
              </a:extLst>
            </p:cNvPr>
            <p:cNvSpPr/>
            <p:nvPr/>
          </p:nvSpPr>
          <p:spPr>
            <a:xfrm>
              <a:off x="4969866" y="4310082"/>
              <a:ext cx="360000" cy="216000"/>
            </a:xfrm>
            <a:prstGeom prst="ellips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10" name="Skupina 9"/>
          <p:cNvGrpSpPr/>
          <p:nvPr/>
        </p:nvGrpSpPr>
        <p:grpSpPr>
          <a:xfrm>
            <a:off x="4800890" y="1853493"/>
            <a:ext cx="3960270" cy="2871323"/>
            <a:chOff x="4800890" y="1853493"/>
            <a:chExt cx="3960270" cy="2871323"/>
          </a:xfrm>
        </p:grpSpPr>
        <p:sp>
          <p:nvSpPr>
            <p:cNvPr id="215" name="Obdélník 84">
              <a:extLst>
                <a:ext uri="{FF2B5EF4-FFF2-40B4-BE49-F238E27FC236}">
                  <a16:creationId xmlns:a16="http://schemas.microsoft.com/office/drawing/2014/main" xmlns="" id="{421DDEB0-29B0-4AC2-8EAD-97ADEEEB0778}"/>
                </a:ext>
              </a:extLst>
            </p:cNvPr>
            <p:cNvSpPr/>
            <p:nvPr/>
          </p:nvSpPr>
          <p:spPr bwMode="auto">
            <a:xfrm flipH="1">
              <a:off x="6328202" y="2407432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16" name="Obdélník 85">
              <a:extLst>
                <a:ext uri="{FF2B5EF4-FFF2-40B4-BE49-F238E27FC236}">
                  <a16:creationId xmlns:a16="http://schemas.microsoft.com/office/drawing/2014/main" xmlns="" id="{CDB7A704-28F8-4A6C-BB31-820E141101C8}"/>
                </a:ext>
              </a:extLst>
            </p:cNvPr>
            <p:cNvSpPr/>
            <p:nvPr/>
          </p:nvSpPr>
          <p:spPr bwMode="auto">
            <a:xfrm flipH="1">
              <a:off x="5968867" y="2407432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17" name="Obdélník 86">
              <a:extLst>
                <a:ext uri="{FF2B5EF4-FFF2-40B4-BE49-F238E27FC236}">
                  <a16:creationId xmlns:a16="http://schemas.microsoft.com/office/drawing/2014/main" xmlns="" id="{70B21CF6-35D9-4A53-A036-E712968701A3}"/>
                </a:ext>
              </a:extLst>
            </p:cNvPr>
            <p:cNvSpPr/>
            <p:nvPr/>
          </p:nvSpPr>
          <p:spPr bwMode="auto">
            <a:xfrm flipH="1">
              <a:off x="5609531" y="2407432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18" name="Obdélník 87">
              <a:extLst>
                <a:ext uri="{FF2B5EF4-FFF2-40B4-BE49-F238E27FC236}">
                  <a16:creationId xmlns:a16="http://schemas.microsoft.com/office/drawing/2014/main" xmlns="" id="{FB50D791-62EF-485B-BFD2-42C8310A3413}"/>
                </a:ext>
              </a:extLst>
            </p:cNvPr>
            <p:cNvSpPr/>
            <p:nvPr/>
          </p:nvSpPr>
          <p:spPr bwMode="auto">
            <a:xfrm flipH="1">
              <a:off x="5250195" y="2407432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23" name="Obdélník 84">
              <a:extLst>
                <a:ext uri="{FF2B5EF4-FFF2-40B4-BE49-F238E27FC236}">
                  <a16:creationId xmlns:a16="http://schemas.microsoft.com/office/drawing/2014/main" xmlns="" id="{F4B020AC-AF1B-4328-BBFE-86E23B5DCE9A}"/>
                </a:ext>
              </a:extLst>
            </p:cNvPr>
            <p:cNvSpPr/>
            <p:nvPr/>
          </p:nvSpPr>
          <p:spPr bwMode="auto">
            <a:xfrm flipH="1">
              <a:off x="6219515" y="2466835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24" name="Obdélník 85">
              <a:extLst>
                <a:ext uri="{FF2B5EF4-FFF2-40B4-BE49-F238E27FC236}">
                  <a16:creationId xmlns:a16="http://schemas.microsoft.com/office/drawing/2014/main" xmlns="" id="{C48B655C-6A5D-4A87-B599-1BC77989F39D}"/>
                </a:ext>
              </a:extLst>
            </p:cNvPr>
            <p:cNvSpPr/>
            <p:nvPr/>
          </p:nvSpPr>
          <p:spPr bwMode="auto">
            <a:xfrm flipH="1">
              <a:off x="5860179" y="2466835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25" name="Obdélník 86">
              <a:extLst>
                <a:ext uri="{FF2B5EF4-FFF2-40B4-BE49-F238E27FC236}">
                  <a16:creationId xmlns:a16="http://schemas.microsoft.com/office/drawing/2014/main" xmlns="" id="{44CD87CB-21FE-461A-964C-BC9CE0A7222A}"/>
                </a:ext>
              </a:extLst>
            </p:cNvPr>
            <p:cNvSpPr/>
            <p:nvPr/>
          </p:nvSpPr>
          <p:spPr bwMode="auto">
            <a:xfrm flipH="1">
              <a:off x="5500843" y="2466835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26" name="Obdélník 87">
              <a:extLst>
                <a:ext uri="{FF2B5EF4-FFF2-40B4-BE49-F238E27FC236}">
                  <a16:creationId xmlns:a16="http://schemas.microsoft.com/office/drawing/2014/main" xmlns="" id="{7C27E1CD-3E1B-4DB8-BCC1-1B5937345E38}"/>
                </a:ext>
              </a:extLst>
            </p:cNvPr>
            <p:cNvSpPr/>
            <p:nvPr/>
          </p:nvSpPr>
          <p:spPr bwMode="auto">
            <a:xfrm flipH="1">
              <a:off x="5141508" y="2466835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59" name="Obdélník 6">
              <a:extLst>
                <a:ext uri="{FF2B5EF4-FFF2-40B4-BE49-F238E27FC236}">
                  <a16:creationId xmlns:a16="http://schemas.microsoft.com/office/drawing/2014/main" xmlns="" id="{B8C14E60-8C61-4E3E-A218-6392E3E0164D}"/>
                </a:ext>
              </a:extLst>
            </p:cNvPr>
            <p:cNvSpPr/>
            <p:nvPr/>
          </p:nvSpPr>
          <p:spPr bwMode="auto">
            <a:xfrm flipH="1">
              <a:off x="7323401" y="2466835"/>
              <a:ext cx="1437759" cy="215209"/>
            </a:xfrm>
            <a:prstGeom prst="rect">
              <a:avLst/>
            </a:prstGeom>
            <a:pattFill prst="dkVert">
              <a:fgClr>
                <a:srgbClr val="70AD47">
                  <a:lumMod val="75000"/>
                </a:srgbClr>
              </a:fgClr>
              <a:bgClr>
                <a:srgbClr val="70AD47">
                  <a:lumMod val="60000"/>
                  <a:lumOff val="40000"/>
                </a:srgbClr>
              </a:bgClr>
            </a:pattFill>
            <a:ln w="9525" cap="flat" cmpd="sng" algn="ctr">
              <a:noFill/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42057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64" kern="0" dirty="0">
                <a:solidFill>
                  <a:srgbClr val="000000"/>
                </a:solidFill>
                <a:latin typeface="Calibri Light" panose="020F0302020204030204"/>
              </a:endParaRPr>
            </a:p>
          </p:txBody>
        </p:sp>
        <p:pic>
          <p:nvPicPr>
            <p:cNvPr id="260" name="Picture 259">
              <a:extLst>
                <a:ext uri="{FF2B5EF4-FFF2-40B4-BE49-F238E27FC236}">
                  <a16:creationId xmlns:a16="http://schemas.microsoft.com/office/drawing/2014/main" xmlns="" id="{31E19EC7-FCF4-4E06-AA09-DEEB4A99176A}"/>
                </a:ext>
              </a:extLst>
            </p:cNvPr>
            <p:cNvPicPr>
              <a:picLocks/>
            </p:cNvPicPr>
            <p:nvPr/>
          </p:nvPicPr>
          <p:blipFill>
            <a:blip r:embed="rId12">
              <a:duotone>
                <a:srgbClr val="70AD47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 flipH="1">
              <a:off x="8490798" y="1866010"/>
              <a:ext cx="256743" cy="577332"/>
            </a:xfrm>
            <a:prstGeom prst="rect">
              <a:avLst/>
            </a:prstGeom>
          </p:spPr>
        </p:pic>
        <p:pic>
          <p:nvPicPr>
            <p:cNvPr id="261" name="Picture 260">
              <a:extLst>
                <a:ext uri="{FF2B5EF4-FFF2-40B4-BE49-F238E27FC236}">
                  <a16:creationId xmlns:a16="http://schemas.microsoft.com/office/drawing/2014/main" xmlns="" id="{15364FBB-7FA7-4B08-B30E-D5D1B9DAD36C}"/>
                </a:ext>
              </a:extLst>
            </p:cNvPr>
            <p:cNvPicPr>
              <a:picLocks/>
            </p:cNvPicPr>
            <p:nvPr/>
          </p:nvPicPr>
          <p:blipFill>
            <a:blip r:embed="rId11">
              <a:duotone>
                <a:srgbClr val="70AD47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 flipH="1">
              <a:off x="8212230" y="1868429"/>
              <a:ext cx="256743" cy="577332"/>
            </a:xfrm>
            <a:prstGeom prst="rect">
              <a:avLst/>
            </a:prstGeom>
          </p:spPr>
        </p:pic>
        <p:pic>
          <p:nvPicPr>
            <p:cNvPr id="262" name="Picture 261">
              <a:extLst>
                <a:ext uri="{FF2B5EF4-FFF2-40B4-BE49-F238E27FC236}">
                  <a16:creationId xmlns:a16="http://schemas.microsoft.com/office/drawing/2014/main" xmlns="" id="{1723672C-2CB5-4F72-B753-997B14B9ACA8}"/>
                </a:ext>
              </a:extLst>
            </p:cNvPr>
            <p:cNvPicPr>
              <a:picLocks/>
            </p:cNvPicPr>
            <p:nvPr/>
          </p:nvPicPr>
          <p:blipFill>
            <a:blip r:embed="rId8">
              <a:duotone>
                <a:srgbClr val="70AD47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 flipH="1">
              <a:off x="7933661" y="1857645"/>
              <a:ext cx="256743" cy="577332"/>
            </a:xfrm>
            <a:prstGeom prst="rect">
              <a:avLst/>
            </a:prstGeom>
          </p:spPr>
        </p:pic>
        <p:pic>
          <p:nvPicPr>
            <p:cNvPr id="263" name="Picture 262">
              <a:extLst>
                <a:ext uri="{FF2B5EF4-FFF2-40B4-BE49-F238E27FC236}">
                  <a16:creationId xmlns:a16="http://schemas.microsoft.com/office/drawing/2014/main" xmlns="" id="{56B3D6D8-31EA-41F3-9C06-C5913BEB8073}"/>
                </a:ext>
              </a:extLst>
            </p:cNvPr>
            <p:cNvPicPr>
              <a:picLocks/>
            </p:cNvPicPr>
            <p:nvPr/>
          </p:nvPicPr>
          <p:blipFill>
            <a:blip r:embed="rId13">
              <a:duotone>
                <a:srgbClr val="70AD47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 flipH="1">
              <a:off x="7655092" y="1853493"/>
              <a:ext cx="256743" cy="577332"/>
            </a:xfrm>
            <a:prstGeom prst="rect">
              <a:avLst/>
            </a:prstGeom>
          </p:spPr>
        </p:pic>
        <p:pic>
          <p:nvPicPr>
            <p:cNvPr id="264" name="Picture 263">
              <a:extLst>
                <a:ext uri="{FF2B5EF4-FFF2-40B4-BE49-F238E27FC236}">
                  <a16:creationId xmlns:a16="http://schemas.microsoft.com/office/drawing/2014/main" xmlns="" id="{9FC68052-F68E-4C7B-830F-CD970FA8F372}"/>
                </a:ext>
              </a:extLst>
            </p:cNvPr>
            <p:cNvPicPr>
              <a:picLocks/>
            </p:cNvPicPr>
            <p:nvPr/>
          </p:nvPicPr>
          <p:blipFill>
            <a:blip r:embed="rId14">
              <a:duotone>
                <a:srgbClr val="70AD47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 flipH="1">
              <a:off x="7376523" y="1873575"/>
              <a:ext cx="256743" cy="577332"/>
            </a:xfrm>
            <a:prstGeom prst="rect">
              <a:avLst/>
            </a:prstGeom>
          </p:spPr>
        </p:pic>
        <p:sp>
          <p:nvSpPr>
            <p:cNvPr id="265" name="Arrow: Right 264">
              <a:extLst>
                <a:ext uri="{FF2B5EF4-FFF2-40B4-BE49-F238E27FC236}">
                  <a16:creationId xmlns:a16="http://schemas.microsoft.com/office/drawing/2014/main" xmlns="" id="{83208456-1507-4FB0-AE1B-D2F04F024E0B}"/>
                </a:ext>
              </a:extLst>
            </p:cNvPr>
            <p:cNvSpPr/>
            <p:nvPr/>
          </p:nvSpPr>
          <p:spPr>
            <a:xfrm flipH="1">
              <a:off x="6749047" y="2502526"/>
              <a:ext cx="453065" cy="160740"/>
            </a:xfrm>
            <a:prstGeom prst="right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66" name="Obdélník 84">
              <a:extLst>
                <a:ext uri="{FF2B5EF4-FFF2-40B4-BE49-F238E27FC236}">
                  <a16:creationId xmlns:a16="http://schemas.microsoft.com/office/drawing/2014/main" xmlns="" id="{E8AF65AC-2ECC-4E76-AA7D-6A43E0F87B34}"/>
                </a:ext>
              </a:extLst>
            </p:cNvPr>
            <p:cNvSpPr/>
            <p:nvPr/>
          </p:nvSpPr>
          <p:spPr bwMode="auto">
            <a:xfrm flipH="1">
              <a:off x="6110827" y="2526239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67" name="Obdélník 85">
              <a:extLst>
                <a:ext uri="{FF2B5EF4-FFF2-40B4-BE49-F238E27FC236}">
                  <a16:creationId xmlns:a16="http://schemas.microsoft.com/office/drawing/2014/main" xmlns="" id="{D2E2EFB0-6C19-41B7-9783-CA531DEADF6B}"/>
                </a:ext>
              </a:extLst>
            </p:cNvPr>
            <p:cNvSpPr/>
            <p:nvPr/>
          </p:nvSpPr>
          <p:spPr bwMode="auto">
            <a:xfrm flipH="1">
              <a:off x="5751491" y="2526239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68" name="Obdélník 86">
              <a:extLst>
                <a:ext uri="{FF2B5EF4-FFF2-40B4-BE49-F238E27FC236}">
                  <a16:creationId xmlns:a16="http://schemas.microsoft.com/office/drawing/2014/main" xmlns="" id="{B5E63647-2032-4C22-91F8-E3DA9800DD90}"/>
                </a:ext>
              </a:extLst>
            </p:cNvPr>
            <p:cNvSpPr/>
            <p:nvPr/>
          </p:nvSpPr>
          <p:spPr bwMode="auto">
            <a:xfrm flipH="1">
              <a:off x="5392155" y="2526239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69" name="Obdélník 87">
              <a:extLst>
                <a:ext uri="{FF2B5EF4-FFF2-40B4-BE49-F238E27FC236}">
                  <a16:creationId xmlns:a16="http://schemas.microsoft.com/office/drawing/2014/main" xmlns="" id="{B820FAEE-9D33-46DE-9AE0-A80EA0B6A1BC}"/>
                </a:ext>
              </a:extLst>
            </p:cNvPr>
            <p:cNvSpPr/>
            <p:nvPr/>
          </p:nvSpPr>
          <p:spPr bwMode="auto">
            <a:xfrm flipH="1">
              <a:off x="5032820" y="2526239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70" name="TextBox 269">
              <a:extLst>
                <a:ext uri="{FF2B5EF4-FFF2-40B4-BE49-F238E27FC236}">
                  <a16:creationId xmlns:a16="http://schemas.microsoft.com/office/drawing/2014/main" xmlns="" id="{563550CA-3E74-4091-BD8B-1FFE2AB0877F}"/>
                </a:ext>
              </a:extLst>
            </p:cNvPr>
            <p:cNvSpPr txBox="1"/>
            <p:nvPr/>
          </p:nvSpPr>
          <p:spPr>
            <a:xfrm flipH="1">
              <a:off x="6408312" y="2145268"/>
              <a:ext cx="1008000" cy="229302"/>
            </a:xfrm>
            <a:prstGeom prst="rect">
              <a:avLst/>
            </a:prstGeom>
            <a:solidFill>
              <a:sysClr val="window" lastClr="FFFFFF"/>
            </a:solidFill>
            <a:ln>
              <a:solidFill>
                <a:srgbClr val="A5A5A5"/>
              </a:solidFill>
            </a:ln>
          </p:spPr>
          <p:txBody>
            <a:bodyPr wrap="none" lIns="72000" tIns="36000" rIns="72000" bIns="36000" rtlCol="0">
              <a:spAutoFit/>
            </a:bodyPr>
            <a:lstStyle>
              <a:defPPr>
                <a:defRPr lang="en-US"/>
              </a:defPPr>
              <a:lvl1pPr>
                <a:defRPr sz="1200"/>
              </a:lvl1pPr>
            </a:lstStyle>
            <a:p>
              <a:pPr algn="ctr"/>
              <a:r>
                <a:rPr lang="en-US" kern="0" dirty="0">
                  <a:solidFill>
                    <a:prstClr val="black"/>
                  </a:solidFill>
                </a:rPr>
                <a:t>segmentation</a:t>
              </a:r>
            </a:p>
          </p:txBody>
        </p:sp>
        <p:sp>
          <p:nvSpPr>
            <p:cNvPr id="271" name="Arrow: Down 270">
              <a:extLst>
                <a:ext uri="{FF2B5EF4-FFF2-40B4-BE49-F238E27FC236}">
                  <a16:creationId xmlns:a16="http://schemas.microsoft.com/office/drawing/2014/main" xmlns="" id="{51ABD802-8260-4FB9-A58E-349B1721FAC4}"/>
                </a:ext>
              </a:extLst>
            </p:cNvPr>
            <p:cNvSpPr/>
            <p:nvPr/>
          </p:nvSpPr>
          <p:spPr>
            <a:xfrm flipH="1">
              <a:off x="6263271" y="2780474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72" name="Arrow: Down 271">
              <a:extLst>
                <a:ext uri="{FF2B5EF4-FFF2-40B4-BE49-F238E27FC236}">
                  <a16:creationId xmlns:a16="http://schemas.microsoft.com/office/drawing/2014/main" xmlns="" id="{0546CFB4-A965-4E0E-AEB2-92134FD81144}"/>
                </a:ext>
              </a:extLst>
            </p:cNvPr>
            <p:cNvSpPr/>
            <p:nvPr/>
          </p:nvSpPr>
          <p:spPr>
            <a:xfrm flipH="1">
              <a:off x="5883605" y="2780474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73" name="Arrow: Down 272">
              <a:extLst>
                <a:ext uri="{FF2B5EF4-FFF2-40B4-BE49-F238E27FC236}">
                  <a16:creationId xmlns:a16="http://schemas.microsoft.com/office/drawing/2014/main" xmlns="" id="{7C812729-2181-4809-A736-17A4969333DF}"/>
                </a:ext>
              </a:extLst>
            </p:cNvPr>
            <p:cNvSpPr/>
            <p:nvPr/>
          </p:nvSpPr>
          <p:spPr>
            <a:xfrm flipH="1">
              <a:off x="5503938" y="2780474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75" name="TextBox 274">
              <a:extLst>
                <a:ext uri="{FF2B5EF4-FFF2-40B4-BE49-F238E27FC236}">
                  <a16:creationId xmlns:a16="http://schemas.microsoft.com/office/drawing/2014/main" xmlns="" id="{BEA81CAD-C2FD-4C4B-BFE8-DF75194C30B1}"/>
                </a:ext>
              </a:extLst>
            </p:cNvPr>
            <p:cNvSpPr txBox="1"/>
            <p:nvPr/>
          </p:nvSpPr>
          <p:spPr>
            <a:xfrm flipH="1">
              <a:off x="4800890" y="3357730"/>
              <a:ext cx="203146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kern="0" dirty="0">
                  <a:solidFill>
                    <a:srgbClr val="70AD47"/>
                  </a:solidFill>
                </a:rPr>
                <a:t>&lt;4.5,…&gt;; &lt;5.8,…&gt;; &lt;7.2,…&gt;; &lt;3.6,…&gt;</a:t>
              </a:r>
            </a:p>
          </p:txBody>
        </p:sp>
        <p:sp>
          <p:nvSpPr>
            <p:cNvPr id="274" name="Arrow: Down 273">
              <a:extLst>
                <a:ext uri="{FF2B5EF4-FFF2-40B4-BE49-F238E27FC236}">
                  <a16:creationId xmlns:a16="http://schemas.microsoft.com/office/drawing/2014/main" xmlns="" id="{BD25962C-9D42-4831-9945-A20BAB99CAC6}"/>
                </a:ext>
              </a:extLst>
            </p:cNvPr>
            <p:cNvSpPr/>
            <p:nvPr/>
          </p:nvSpPr>
          <p:spPr>
            <a:xfrm flipH="1">
              <a:off x="5124270" y="2780474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76" name="TextBox 275">
              <a:extLst>
                <a:ext uri="{FF2B5EF4-FFF2-40B4-BE49-F238E27FC236}">
                  <a16:creationId xmlns:a16="http://schemas.microsoft.com/office/drawing/2014/main" xmlns="" id="{C29F5773-4531-427E-96C5-8D50BA2BB1DD}"/>
                </a:ext>
              </a:extLst>
            </p:cNvPr>
            <p:cNvSpPr txBox="1"/>
            <p:nvPr/>
          </p:nvSpPr>
          <p:spPr>
            <a:xfrm flipH="1">
              <a:off x="5111225" y="2885034"/>
              <a:ext cx="1260000" cy="238046"/>
            </a:xfrm>
            <a:prstGeom prst="rect">
              <a:avLst/>
            </a:prstGeom>
            <a:solidFill>
              <a:sysClr val="window" lastClr="FFFFFF"/>
            </a:solidFill>
            <a:ln>
              <a:solidFill>
                <a:srgbClr val="A5A5A5"/>
              </a:solidFill>
            </a:ln>
          </p:spPr>
          <p:txBody>
            <a:bodyPr wrap="none" lIns="72000" tIns="36000" rIns="72000" bIns="36000" rtlCol="0">
              <a:spAutoFit/>
            </a:bodyPr>
            <a:lstStyle/>
            <a:p>
              <a:pPr algn="ctr"/>
              <a:r>
                <a:rPr lang="en-US" sz="1200" kern="0" dirty="0">
                  <a:solidFill>
                    <a:prstClr val="black"/>
                  </a:solidFill>
                </a:rPr>
                <a:t>feature extraction</a:t>
              </a:r>
            </a:p>
          </p:txBody>
        </p:sp>
        <p:sp>
          <p:nvSpPr>
            <p:cNvPr id="277" name="Arrow: Down 276">
              <a:extLst>
                <a:ext uri="{FF2B5EF4-FFF2-40B4-BE49-F238E27FC236}">
                  <a16:creationId xmlns:a16="http://schemas.microsoft.com/office/drawing/2014/main" xmlns="" id="{0BE350E9-B4BE-4D3E-9D83-4047E4F7A1E3}"/>
                </a:ext>
              </a:extLst>
            </p:cNvPr>
            <p:cNvSpPr/>
            <p:nvPr/>
          </p:nvSpPr>
          <p:spPr>
            <a:xfrm flipH="1">
              <a:off x="6267906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78" name="Arrow: Down 277">
              <a:extLst>
                <a:ext uri="{FF2B5EF4-FFF2-40B4-BE49-F238E27FC236}">
                  <a16:creationId xmlns:a16="http://schemas.microsoft.com/office/drawing/2014/main" xmlns="" id="{F6F1B447-E8AE-4434-BF67-92B2C551D69D}"/>
                </a:ext>
              </a:extLst>
            </p:cNvPr>
            <p:cNvSpPr/>
            <p:nvPr/>
          </p:nvSpPr>
          <p:spPr>
            <a:xfrm flipH="1">
              <a:off x="5888239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79" name="Arrow: Down 278">
              <a:extLst>
                <a:ext uri="{FF2B5EF4-FFF2-40B4-BE49-F238E27FC236}">
                  <a16:creationId xmlns:a16="http://schemas.microsoft.com/office/drawing/2014/main" xmlns="" id="{0CE4E376-9AB5-406A-BA0A-47E359FE8FBE}"/>
                </a:ext>
              </a:extLst>
            </p:cNvPr>
            <p:cNvSpPr/>
            <p:nvPr/>
          </p:nvSpPr>
          <p:spPr>
            <a:xfrm flipH="1">
              <a:off x="5508572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80" name="Arrow: Down 279">
              <a:extLst>
                <a:ext uri="{FF2B5EF4-FFF2-40B4-BE49-F238E27FC236}">
                  <a16:creationId xmlns:a16="http://schemas.microsoft.com/office/drawing/2014/main" xmlns="" id="{F5C23F1F-36A4-45E6-BE96-EB5934D4955F}"/>
                </a:ext>
              </a:extLst>
            </p:cNvPr>
            <p:cNvSpPr/>
            <p:nvPr/>
          </p:nvSpPr>
          <p:spPr>
            <a:xfrm flipH="1">
              <a:off x="5128904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81" name="TextBox 280">
              <a:extLst>
                <a:ext uri="{FF2B5EF4-FFF2-40B4-BE49-F238E27FC236}">
                  <a16:creationId xmlns:a16="http://schemas.microsoft.com/office/drawing/2014/main" xmlns="" id="{6B029082-27FF-4DA3-9520-954F9EF6C361}"/>
                </a:ext>
              </a:extLst>
            </p:cNvPr>
            <p:cNvSpPr txBox="1"/>
            <p:nvPr/>
          </p:nvSpPr>
          <p:spPr>
            <a:xfrm flipH="1">
              <a:off x="6064919" y="4293929"/>
              <a:ext cx="432000" cy="216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70AD47"/>
                  </a:solidFill>
                </a:rPr>
                <a:t>FGD</a:t>
              </a:r>
            </a:p>
          </p:txBody>
        </p:sp>
        <p:sp>
          <p:nvSpPr>
            <p:cNvPr id="282" name="TextBox 281">
              <a:extLst>
                <a:ext uri="{FF2B5EF4-FFF2-40B4-BE49-F238E27FC236}">
                  <a16:creationId xmlns:a16="http://schemas.microsoft.com/office/drawing/2014/main" xmlns="" id="{37E302E0-7143-4D54-B3A4-2A1BC7051A91}"/>
                </a:ext>
              </a:extLst>
            </p:cNvPr>
            <p:cNvSpPr txBox="1"/>
            <p:nvPr/>
          </p:nvSpPr>
          <p:spPr>
            <a:xfrm flipH="1">
              <a:off x="5686874" y="4293929"/>
              <a:ext cx="432000" cy="216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70AD47"/>
                  </a:solidFill>
                </a:rPr>
                <a:t>BBD</a:t>
              </a:r>
            </a:p>
          </p:txBody>
        </p:sp>
        <p:sp>
          <p:nvSpPr>
            <p:cNvPr id="283" name="TextBox 282">
              <a:extLst>
                <a:ext uri="{FF2B5EF4-FFF2-40B4-BE49-F238E27FC236}">
                  <a16:creationId xmlns:a16="http://schemas.microsoft.com/office/drawing/2014/main" xmlns="" id="{8255BD8B-0BA9-4A28-B62F-8267235F844E}"/>
                </a:ext>
              </a:extLst>
            </p:cNvPr>
            <p:cNvSpPr txBox="1"/>
            <p:nvPr/>
          </p:nvSpPr>
          <p:spPr>
            <a:xfrm flipH="1">
              <a:off x="5308829" y="4293929"/>
              <a:ext cx="432000" cy="216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70AD47"/>
                  </a:solidFill>
                </a:rPr>
                <a:t>RRT</a:t>
              </a:r>
            </a:p>
          </p:txBody>
        </p:sp>
        <p:sp>
          <p:nvSpPr>
            <p:cNvPr id="284" name="TextBox 283">
              <a:extLst>
                <a:ext uri="{FF2B5EF4-FFF2-40B4-BE49-F238E27FC236}">
                  <a16:creationId xmlns:a16="http://schemas.microsoft.com/office/drawing/2014/main" xmlns="" id="{34EC5032-ADC1-4F41-B462-615D8E159E04}"/>
                </a:ext>
              </a:extLst>
            </p:cNvPr>
            <p:cNvSpPr txBox="1"/>
            <p:nvPr/>
          </p:nvSpPr>
          <p:spPr>
            <a:xfrm flipH="1">
              <a:off x="4917198" y="4293929"/>
              <a:ext cx="468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70AD47"/>
                  </a:solidFill>
                </a:rPr>
                <a:t>ABD</a:t>
              </a:r>
            </a:p>
          </p:txBody>
        </p:sp>
        <p:sp>
          <p:nvSpPr>
            <p:cNvPr id="308" name="TextBox 307">
              <a:extLst>
                <a:ext uri="{FF2B5EF4-FFF2-40B4-BE49-F238E27FC236}">
                  <a16:creationId xmlns:a16="http://schemas.microsoft.com/office/drawing/2014/main" xmlns="" id="{4087EE6B-2135-4341-BEDE-8A042EE0280F}"/>
                </a:ext>
              </a:extLst>
            </p:cNvPr>
            <p:cNvSpPr txBox="1"/>
            <p:nvPr/>
          </p:nvSpPr>
          <p:spPr>
            <a:xfrm>
              <a:off x="7524328" y="2693046"/>
              <a:ext cx="876713" cy="2467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 kern="0" dirty="0">
                  <a:solidFill>
                    <a:srgbClr val="70AD47">
                      <a:lumMod val="75000"/>
                    </a:srgbClr>
                  </a:solidFill>
                </a:rPr>
                <a:t>raw </a:t>
              </a:r>
              <a:r>
                <a:rPr lang="en-US" sz="1200" i="1" kern="0" dirty="0" err="1">
                  <a:solidFill>
                    <a:srgbClr val="70AD47">
                      <a:lumMod val="75000"/>
                    </a:srgbClr>
                  </a:solidFill>
                </a:rPr>
                <a:t>MoCap</a:t>
              </a:r>
              <a:r>
                <a:rPr lang="en-US" sz="1200" i="1" kern="0" dirty="0">
                  <a:solidFill>
                    <a:srgbClr val="70AD47">
                      <a:lumMod val="75000"/>
                    </a:srgbClr>
                  </a:solidFill>
                </a:rPr>
                <a:t> data</a:t>
              </a:r>
            </a:p>
          </p:txBody>
        </p:sp>
        <p:sp>
          <p:nvSpPr>
            <p:cNvPr id="318" name="TextBox 317">
              <a:extLst>
                <a:ext uri="{FF2B5EF4-FFF2-40B4-BE49-F238E27FC236}">
                  <a16:creationId xmlns:a16="http://schemas.microsoft.com/office/drawing/2014/main" xmlns="" id="{5489167F-0C55-4FA9-9838-E108890B80C3}"/>
                </a:ext>
              </a:extLst>
            </p:cNvPr>
            <p:cNvSpPr txBox="1"/>
            <p:nvPr/>
          </p:nvSpPr>
          <p:spPr>
            <a:xfrm>
              <a:off x="4896216" y="3814528"/>
              <a:ext cx="1620000" cy="230400"/>
            </a:xfrm>
            <a:prstGeom prst="rect">
              <a:avLst/>
            </a:prstGeom>
            <a:solidFill>
              <a:sysClr val="window" lastClr="FFFFFF"/>
            </a:solidFill>
            <a:ln>
              <a:solidFill>
                <a:srgbClr val="A5A5A5"/>
              </a:solidFill>
            </a:ln>
          </p:spPr>
          <p:txBody>
            <a:bodyPr wrap="square" lIns="72000" tIns="36000" rIns="72000" bIns="36000" rtlCol="0">
              <a:spAutoFit/>
            </a:bodyPr>
            <a:lstStyle/>
            <a:p>
              <a:pPr algn="ctr"/>
              <a:r>
                <a:rPr lang="en-US" sz="1200" kern="0" dirty="0">
                  <a:solidFill>
                    <a:prstClr val="black"/>
                  </a:solidFill>
                </a:rPr>
                <a:t>transformation to MWs</a:t>
              </a:r>
            </a:p>
          </p:txBody>
        </p:sp>
      </p:grpSp>
      <p:grpSp>
        <p:nvGrpSpPr>
          <p:cNvPr id="14" name="Skupina 13"/>
          <p:cNvGrpSpPr/>
          <p:nvPr/>
        </p:nvGrpSpPr>
        <p:grpSpPr>
          <a:xfrm>
            <a:off x="2491612" y="4259851"/>
            <a:ext cx="3978654" cy="1270774"/>
            <a:chOff x="2491612" y="4259851"/>
            <a:chExt cx="3978654" cy="1270774"/>
          </a:xfrm>
        </p:grpSpPr>
        <p:cxnSp>
          <p:nvCxnSpPr>
            <p:cNvPr id="313" name="Connector: Elbow 312">
              <a:extLst>
                <a:ext uri="{FF2B5EF4-FFF2-40B4-BE49-F238E27FC236}">
                  <a16:creationId xmlns:a16="http://schemas.microsoft.com/office/drawing/2014/main" xmlns="" id="{513C7CD4-B516-4479-94C6-8E5B7EE929DB}"/>
                </a:ext>
              </a:extLst>
            </p:cNvPr>
            <p:cNvCxnSpPr>
              <a:cxnSpLocks/>
              <a:stCxn id="315" idx="2"/>
              <a:endCxn id="314" idx="2"/>
            </p:cNvCxnSpPr>
            <p:nvPr/>
          </p:nvCxnSpPr>
          <p:spPr>
            <a:xfrm rot="16200000" flipH="1">
              <a:off x="4484469" y="3341285"/>
              <a:ext cx="7799" cy="2422262"/>
            </a:xfrm>
            <a:prstGeom prst="bentConnector3">
              <a:avLst>
                <a:gd name="adj1" fmla="val 12951943"/>
              </a:avLst>
            </a:prstGeom>
            <a:noFill/>
            <a:ln w="19050" cap="flat" cmpd="sng" algn="ctr">
              <a:solidFill>
                <a:srgbClr val="ED7D31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sp>
          <p:nvSpPr>
            <p:cNvPr id="315" name="Rectangle: Rounded Corners 314">
              <a:extLst>
                <a:ext uri="{FF2B5EF4-FFF2-40B4-BE49-F238E27FC236}">
                  <a16:creationId xmlns:a16="http://schemas.microsoft.com/office/drawing/2014/main" xmlns="" id="{CE28D318-1EFB-451C-B6C8-8B35F40BB7EE}"/>
                </a:ext>
              </a:extLst>
            </p:cNvPr>
            <p:cNvSpPr/>
            <p:nvPr/>
          </p:nvSpPr>
          <p:spPr>
            <a:xfrm>
              <a:off x="2491612" y="4259851"/>
              <a:ext cx="1571250" cy="288666"/>
            </a:xfrm>
            <a:prstGeom prst="roundRect">
              <a:avLst/>
            </a:prstGeom>
            <a:noFill/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17" name="TextBox 316">
              <a:extLst>
                <a:ext uri="{FF2B5EF4-FFF2-40B4-BE49-F238E27FC236}">
                  <a16:creationId xmlns:a16="http://schemas.microsoft.com/office/drawing/2014/main" xmlns="" id="{58C63415-0443-41B2-A89D-289F33CFCEFB}"/>
                </a:ext>
              </a:extLst>
            </p:cNvPr>
            <p:cNvSpPr txBox="1"/>
            <p:nvPr/>
          </p:nvSpPr>
          <p:spPr>
            <a:xfrm>
              <a:off x="4154262" y="5283834"/>
              <a:ext cx="705770" cy="246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kern="0" dirty="0">
                  <a:solidFill>
                    <a:srgbClr val="ED7D31"/>
                  </a:solidFill>
                </a:rPr>
                <a:t>Similar?</a:t>
              </a:r>
            </a:p>
          </p:txBody>
        </p:sp>
        <p:sp>
          <p:nvSpPr>
            <p:cNvPr id="314" name="Rectangle: Rounded Corners 313">
              <a:extLst>
                <a:ext uri="{FF2B5EF4-FFF2-40B4-BE49-F238E27FC236}">
                  <a16:creationId xmlns:a16="http://schemas.microsoft.com/office/drawing/2014/main" xmlns="" id="{74F5BD20-E7EE-4065-BC66-2AE00E2D59F1}"/>
                </a:ext>
              </a:extLst>
            </p:cNvPr>
            <p:cNvSpPr/>
            <p:nvPr/>
          </p:nvSpPr>
          <p:spPr>
            <a:xfrm>
              <a:off x="4928732" y="4267650"/>
              <a:ext cx="1541534" cy="288666"/>
            </a:xfrm>
            <a:prstGeom prst="roundRect">
              <a:avLst/>
            </a:prstGeom>
            <a:noFill/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4652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DF6247-9926-4471-9D44-53095B632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objectives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2257D93-8740-4E65-8AF9-4AF08867A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Demonstrate the viability of the MW approach</a:t>
            </a:r>
          </a:p>
          <a:p>
            <a:pPr lvl="1"/>
            <a:r>
              <a:rPr lang="en-US" dirty="0"/>
              <a:t>Propose solutions for all phases</a:t>
            </a:r>
          </a:p>
          <a:p>
            <a:pPr lvl="1"/>
            <a:r>
              <a:rPr lang="en-US" dirty="0"/>
              <a:t>Show that together they work in a real-world scenario</a:t>
            </a:r>
          </a:p>
          <a:p>
            <a:pPr lvl="2"/>
            <a:r>
              <a:rPr lang="en-US" dirty="0"/>
              <a:t>With reasonable quality</a:t>
            </a:r>
          </a:p>
          <a:p>
            <a:pPr lvl="2"/>
            <a:r>
              <a:rPr lang="en-US" dirty="0"/>
              <a:t>With high efficiency and scalability (at least in theory)</a:t>
            </a:r>
          </a:p>
          <a:p>
            <a:r>
              <a:rPr lang="en-US" dirty="0"/>
              <a:t>Identify problems, provide insight into individual steps using real data</a:t>
            </a:r>
          </a:p>
          <a:p>
            <a:pPr lvl="1"/>
            <a:r>
              <a:rPr lang="en-US" dirty="0"/>
              <a:t>There are multiple phases where we can lose information </a:t>
            </a:r>
          </a:p>
          <a:p>
            <a:pPr lvl="2"/>
            <a:r>
              <a:rPr lang="en-US" dirty="0"/>
              <a:t>Segmentation, feature extraction, quantization, matching</a:t>
            </a:r>
          </a:p>
          <a:p>
            <a:pPr lvl="1"/>
            <a:r>
              <a:rPr lang="en-US" dirty="0"/>
              <a:t>We want to understand the influence of individual techniques, therefore we would like to evaluate each step independently</a:t>
            </a:r>
            <a:endParaRPr lang="en-GB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18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917B5F-1EA0-47F1-9454-3777DDE85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MW creation and matching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194FA6C-8589-4169-B0B7-45D0F383D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Input: segment features and </a:t>
            </a:r>
            <a:r>
              <a:rPr lang="en-US"/>
              <a:t>distance </a:t>
            </a:r>
            <a:r>
              <a:rPr lang="en-US" smtClean="0"/>
              <a:t>function</a:t>
            </a:r>
            <a:endParaRPr lang="en-US" dirty="0"/>
          </a:p>
          <a:p>
            <a:r>
              <a:rPr lang="en-US" dirty="0"/>
              <a:t>Output: motion words and MW matching function</a:t>
            </a:r>
          </a:p>
          <a:p>
            <a:endParaRPr lang="en-US" dirty="0"/>
          </a:p>
          <a:p>
            <a:r>
              <a:rPr lang="en-US" dirty="0"/>
              <a:t>What do we want?</a:t>
            </a:r>
          </a:p>
          <a:p>
            <a:pPr lvl="1"/>
            <a:r>
              <a:rPr lang="en-US" dirty="0"/>
              <a:t>segments similar in the original feature space will be matched in the MW representation</a:t>
            </a:r>
          </a:p>
          <a:p>
            <a:pPr lvl="1"/>
            <a:r>
              <a:rPr lang="en-US" dirty="0"/>
              <a:t>dissimilar segments will not be matched</a:t>
            </a:r>
          </a:p>
        </p:txBody>
      </p:sp>
      <p:grpSp>
        <p:nvGrpSpPr>
          <p:cNvPr id="132" name="Group 131">
            <a:extLst>
              <a:ext uri="{FF2B5EF4-FFF2-40B4-BE49-F238E27FC236}">
                <a16:creationId xmlns:a16="http://schemas.microsoft.com/office/drawing/2014/main" xmlns="" id="{F32100C6-8DFA-4445-9453-28AA3BE35AAE}"/>
              </a:ext>
            </a:extLst>
          </p:cNvPr>
          <p:cNvGrpSpPr/>
          <p:nvPr/>
        </p:nvGrpSpPr>
        <p:grpSpPr>
          <a:xfrm>
            <a:off x="2217687" y="1412776"/>
            <a:ext cx="4708625" cy="1891371"/>
            <a:chOff x="2123729" y="3327837"/>
            <a:chExt cx="4708625" cy="1891371"/>
          </a:xfrm>
        </p:grpSpPr>
        <p:grpSp>
          <p:nvGrpSpPr>
            <p:cNvPr id="17" name="Skupina 11">
              <a:extLst>
                <a:ext uri="{FF2B5EF4-FFF2-40B4-BE49-F238E27FC236}">
                  <a16:creationId xmlns:a16="http://schemas.microsoft.com/office/drawing/2014/main" xmlns="" id="{C0AE482B-0EAD-4461-AA74-FE4428E76F34}"/>
                </a:ext>
              </a:extLst>
            </p:cNvPr>
            <p:cNvGrpSpPr/>
            <p:nvPr/>
          </p:nvGrpSpPr>
          <p:grpSpPr>
            <a:xfrm>
              <a:off x="3618613" y="3327837"/>
              <a:ext cx="1755305" cy="1891371"/>
              <a:chOff x="3618613" y="3327837"/>
              <a:chExt cx="1755305" cy="1891371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9F30A05E-D5E8-4302-B6C2-D064EC7270C8}"/>
                  </a:ext>
                </a:extLst>
              </p:cNvPr>
              <p:cNvSpPr/>
              <p:nvPr/>
            </p:nvSpPr>
            <p:spPr>
              <a:xfrm>
                <a:off x="3627670" y="4653136"/>
                <a:ext cx="1723728" cy="566072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r"/>
                <a:r>
                  <a:rPr lang="en-US" sz="1200" kern="0" dirty="0">
                    <a:solidFill>
                      <a:srgbClr val="FFC000"/>
                    </a:solidFill>
                    <a:latin typeface="Calibri" panose="020F0502020204030204"/>
                  </a:rPr>
                  <a:t>STEP 1: MW creation and matching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757E6473-0F46-48FE-87ED-24A3460E38FA}"/>
                  </a:ext>
                </a:extLst>
              </p:cNvPr>
              <p:cNvSpPr/>
              <p:nvPr/>
            </p:nvSpPr>
            <p:spPr>
              <a:xfrm>
                <a:off x="3618613" y="3327837"/>
                <a:ext cx="1755305" cy="1817632"/>
              </a:xfrm>
              <a:prstGeom prst="rect">
                <a:avLst/>
              </a:prstGeom>
              <a:noFill/>
              <a:ln w="1905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srgbClr val="FF0000"/>
                  </a:solidFill>
                  <a:latin typeface="Calibri" panose="020F0502020204030204"/>
                </a:endParaRPr>
              </a:p>
            </p:txBody>
          </p:sp>
        </p:grp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xmlns="" id="{5239200A-4EA6-4B26-AB51-DD7F9408A1FC}"/>
                </a:ext>
              </a:extLst>
            </p:cNvPr>
            <p:cNvSpPr txBox="1"/>
            <p:nvPr/>
          </p:nvSpPr>
          <p:spPr>
            <a:xfrm>
              <a:off x="2123729" y="3357730"/>
              <a:ext cx="203146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kern="0" dirty="0">
                  <a:solidFill>
                    <a:srgbClr val="4472C4"/>
                  </a:solidFill>
                </a:rPr>
                <a:t>&lt;4.3,…&gt;; &lt;0.5,…&gt;; &lt;7.2,…&gt;; &lt;1.1,…&gt;</a:t>
              </a:r>
            </a:p>
          </p:txBody>
        </p:sp>
        <p:grpSp>
          <p:nvGrpSpPr>
            <p:cNvPr id="62" name="Skupina 19">
              <a:extLst>
                <a:ext uri="{FF2B5EF4-FFF2-40B4-BE49-F238E27FC236}">
                  <a16:creationId xmlns:a16="http://schemas.microsoft.com/office/drawing/2014/main" xmlns="" id="{1CF4D0BB-253A-4BB2-AC7A-373A15B97F58}"/>
                </a:ext>
              </a:extLst>
            </p:cNvPr>
            <p:cNvGrpSpPr/>
            <p:nvPr/>
          </p:nvGrpSpPr>
          <p:grpSpPr>
            <a:xfrm>
              <a:off x="2393297" y="3665570"/>
              <a:ext cx="1675756" cy="1228523"/>
              <a:chOff x="2393297" y="3665570"/>
              <a:chExt cx="1675756" cy="1228523"/>
            </a:xfrm>
          </p:grpSpPr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xmlns="" id="{EAEE8D30-E42B-4635-B0AA-7EA40905998F}"/>
                  </a:ext>
                </a:extLst>
              </p:cNvPr>
              <p:cNvSpPr txBox="1"/>
              <p:nvPr/>
            </p:nvSpPr>
            <p:spPr>
              <a:xfrm>
                <a:off x="2792158" y="4293929"/>
                <a:ext cx="50400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kern="0" dirty="0">
                    <a:solidFill>
                      <a:srgbClr val="4472C4"/>
                    </a:solidFill>
                  </a:rPr>
                  <a:t>MOP</a:t>
                </a: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xmlns="" id="{DD8FF4F4-781C-483E-8053-4688B8146156}"/>
                  </a:ext>
                </a:extLst>
              </p:cNvPr>
              <p:cNvSpPr txBox="1"/>
              <p:nvPr/>
            </p:nvSpPr>
            <p:spPr>
              <a:xfrm>
                <a:off x="3231837" y="4293929"/>
                <a:ext cx="432000" cy="600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kern="0" dirty="0">
                    <a:solidFill>
                      <a:srgbClr val="4472C4"/>
                    </a:solidFill>
                  </a:rPr>
                  <a:t>BBD</a:t>
                </a: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xmlns="" id="{05733000-9F61-42AD-A9A9-43B9FFA559AA}"/>
                  </a:ext>
                </a:extLst>
              </p:cNvPr>
              <p:cNvSpPr txBox="1"/>
              <p:nvPr/>
            </p:nvSpPr>
            <p:spPr>
              <a:xfrm>
                <a:off x="3637053" y="4293929"/>
                <a:ext cx="432000" cy="600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kern="0" dirty="0">
                    <a:solidFill>
                      <a:srgbClr val="4472C4"/>
                    </a:solidFill>
                  </a:rPr>
                  <a:t>XVA</a:t>
                </a:r>
              </a:p>
            </p:txBody>
          </p:sp>
          <p:sp>
            <p:nvSpPr>
              <p:cNvPr id="66" name="Arrow: Down 65">
                <a:extLst>
                  <a:ext uri="{FF2B5EF4-FFF2-40B4-BE49-F238E27FC236}">
                    <a16:creationId xmlns:a16="http://schemas.microsoft.com/office/drawing/2014/main" xmlns="" id="{23C380AA-3031-46EB-BFE6-7703982C202E}"/>
                  </a:ext>
                </a:extLst>
              </p:cNvPr>
              <p:cNvSpPr/>
              <p:nvPr/>
            </p:nvSpPr>
            <p:spPr>
              <a:xfrm>
                <a:off x="2584916" y="3665570"/>
                <a:ext cx="103264" cy="481110"/>
              </a:xfrm>
              <a:prstGeom prst="downArrow">
                <a:avLst/>
              </a:prstGeom>
              <a:solidFill>
                <a:srgbClr val="A5A5A5">
                  <a:lumMod val="20000"/>
                  <a:lumOff val="80000"/>
                </a:srgbClr>
              </a:solidFill>
              <a:ln w="12700" cap="flat" cmpd="sng" algn="ctr">
                <a:solidFill>
                  <a:srgbClr val="A5A5A5">
                    <a:lumMod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67" name="Arrow: Down 66">
                <a:extLst>
                  <a:ext uri="{FF2B5EF4-FFF2-40B4-BE49-F238E27FC236}">
                    <a16:creationId xmlns:a16="http://schemas.microsoft.com/office/drawing/2014/main" xmlns="" id="{40DC925B-CECE-4001-89F2-F36BA7C22ACD}"/>
                  </a:ext>
                </a:extLst>
              </p:cNvPr>
              <p:cNvSpPr/>
              <p:nvPr/>
            </p:nvSpPr>
            <p:spPr>
              <a:xfrm>
                <a:off x="2964582" y="3665570"/>
                <a:ext cx="103264" cy="481110"/>
              </a:xfrm>
              <a:prstGeom prst="downArrow">
                <a:avLst/>
              </a:prstGeom>
              <a:solidFill>
                <a:srgbClr val="A5A5A5">
                  <a:lumMod val="20000"/>
                  <a:lumOff val="80000"/>
                </a:srgbClr>
              </a:solidFill>
              <a:ln w="12700" cap="flat" cmpd="sng" algn="ctr">
                <a:solidFill>
                  <a:srgbClr val="A5A5A5">
                    <a:lumMod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68" name="Arrow: Down 67">
                <a:extLst>
                  <a:ext uri="{FF2B5EF4-FFF2-40B4-BE49-F238E27FC236}">
                    <a16:creationId xmlns:a16="http://schemas.microsoft.com/office/drawing/2014/main" xmlns="" id="{EF526DD6-274F-4EDA-B6BB-4B6C9E35EEB5}"/>
                  </a:ext>
                </a:extLst>
              </p:cNvPr>
              <p:cNvSpPr/>
              <p:nvPr/>
            </p:nvSpPr>
            <p:spPr>
              <a:xfrm>
                <a:off x="3344249" y="3665570"/>
                <a:ext cx="103264" cy="481110"/>
              </a:xfrm>
              <a:prstGeom prst="downArrow">
                <a:avLst/>
              </a:prstGeom>
              <a:solidFill>
                <a:srgbClr val="A5A5A5">
                  <a:lumMod val="20000"/>
                  <a:lumOff val="80000"/>
                </a:srgbClr>
              </a:solidFill>
              <a:ln w="12700" cap="flat" cmpd="sng" algn="ctr">
                <a:solidFill>
                  <a:srgbClr val="A5A5A5">
                    <a:lumMod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69" name="Arrow: Down 68">
                <a:extLst>
                  <a:ext uri="{FF2B5EF4-FFF2-40B4-BE49-F238E27FC236}">
                    <a16:creationId xmlns:a16="http://schemas.microsoft.com/office/drawing/2014/main" xmlns="" id="{E05EB4F5-D92C-4053-AD13-AAD535FE5EF8}"/>
                  </a:ext>
                </a:extLst>
              </p:cNvPr>
              <p:cNvSpPr/>
              <p:nvPr/>
            </p:nvSpPr>
            <p:spPr>
              <a:xfrm>
                <a:off x="3723917" y="3665570"/>
                <a:ext cx="103264" cy="481110"/>
              </a:xfrm>
              <a:prstGeom prst="downArrow">
                <a:avLst/>
              </a:prstGeom>
              <a:solidFill>
                <a:srgbClr val="A5A5A5">
                  <a:lumMod val="20000"/>
                  <a:lumOff val="80000"/>
                </a:srgbClr>
              </a:solidFill>
              <a:ln w="12700" cap="flat" cmpd="sng" algn="ctr">
                <a:solidFill>
                  <a:srgbClr val="A5A5A5">
                    <a:lumMod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xmlns="" id="{363D76B0-EE81-49CD-86FE-726292CFEE57}"/>
                  </a:ext>
                </a:extLst>
              </p:cNvPr>
              <p:cNvSpPr txBox="1"/>
              <p:nvPr/>
            </p:nvSpPr>
            <p:spPr>
              <a:xfrm>
                <a:off x="2475747" y="4293929"/>
                <a:ext cx="4320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kern="0" dirty="0">
                    <a:solidFill>
                      <a:srgbClr val="4472C4"/>
                    </a:solidFill>
                  </a:rPr>
                  <a:t>ABC</a:t>
                </a: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xmlns="" id="{4D719705-8C22-4D51-9A2B-552E89490595}"/>
                  </a:ext>
                </a:extLst>
              </p:cNvPr>
              <p:cNvSpPr txBox="1"/>
              <p:nvPr/>
            </p:nvSpPr>
            <p:spPr>
              <a:xfrm>
                <a:off x="2393297" y="3814528"/>
                <a:ext cx="1620000" cy="230400"/>
              </a:xfrm>
              <a:prstGeom prst="rect">
                <a:avLst/>
              </a:prstGeom>
              <a:solidFill>
                <a:sysClr val="window" lastClr="FFFFFF"/>
              </a:solidFill>
              <a:ln>
                <a:solidFill>
                  <a:srgbClr val="A5A5A5"/>
                </a:solidFill>
              </a:ln>
            </p:spPr>
            <p:txBody>
              <a:bodyPr wrap="square" lIns="72000" tIns="36000" rIns="72000" bIns="36000" rtlCol="0">
                <a:spAutoFit/>
              </a:bodyPr>
              <a:lstStyle/>
              <a:p>
                <a:pPr algn="ctr"/>
                <a:r>
                  <a:rPr lang="en-US" sz="1200" kern="0" dirty="0">
                    <a:solidFill>
                      <a:prstClr val="black"/>
                    </a:solidFill>
                  </a:rPr>
                  <a:t>transformation to MWs</a:t>
                </a:r>
              </a:p>
            </p:txBody>
          </p:sp>
        </p:grpSp>
        <p:grpSp>
          <p:nvGrpSpPr>
            <p:cNvPr id="80" name="Skupina 7">
              <a:extLst>
                <a:ext uri="{FF2B5EF4-FFF2-40B4-BE49-F238E27FC236}">
                  <a16:creationId xmlns:a16="http://schemas.microsoft.com/office/drawing/2014/main" xmlns="" id="{96C9D12E-A707-4FC1-921C-57D2E8B2F263}"/>
                </a:ext>
              </a:extLst>
            </p:cNvPr>
            <p:cNvGrpSpPr/>
            <p:nvPr/>
          </p:nvGrpSpPr>
          <p:grpSpPr>
            <a:xfrm>
              <a:off x="3658460" y="3364481"/>
              <a:ext cx="1638351" cy="394909"/>
              <a:chOff x="3658460" y="3364481"/>
              <a:chExt cx="1638351" cy="394909"/>
            </a:xfrm>
          </p:grpSpPr>
          <p:cxnSp>
            <p:nvCxnSpPr>
              <p:cNvPr id="81" name="Straight Arrow Connector 80">
                <a:extLst>
                  <a:ext uri="{FF2B5EF4-FFF2-40B4-BE49-F238E27FC236}">
                    <a16:creationId xmlns:a16="http://schemas.microsoft.com/office/drawing/2014/main" xmlns="" id="{B2158189-E131-4D1B-A292-4A951CC10F2A}"/>
                  </a:ext>
                </a:extLst>
              </p:cNvPr>
              <p:cNvCxnSpPr>
                <a:cxnSpLocks/>
                <a:stCxn id="59" idx="3"/>
                <a:endCxn id="84" idx="2"/>
              </p:cNvCxnSpPr>
              <p:nvPr/>
            </p:nvCxnSpPr>
            <p:spPr>
              <a:xfrm flipV="1">
                <a:off x="4155195" y="3478158"/>
                <a:ext cx="678101" cy="2683"/>
              </a:xfrm>
              <a:prstGeom prst="straightConnector1">
                <a:avLst/>
              </a:prstGeom>
              <a:noFill/>
              <a:ln w="19050" cap="flat" cmpd="sng" algn="ctr">
                <a:solidFill>
                  <a:srgbClr val="FFC000"/>
                </a:solidFill>
                <a:prstDash val="solid"/>
                <a:miter lim="800000"/>
                <a:headEnd type="triangle"/>
                <a:tailEnd type="triangle"/>
              </a:ln>
              <a:effectLst/>
            </p:spPr>
          </p:cxnSp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xmlns="" id="{11E22049-596F-4FED-98D6-48BA933D3078}"/>
                  </a:ext>
                </a:extLst>
              </p:cNvPr>
              <p:cNvSpPr txBox="1"/>
              <p:nvPr/>
            </p:nvSpPr>
            <p:spPr>
              <a:xfrm>
                <a:off x="4139952" y="3512599"/>
                <a:ext cx="486097" cy="2467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i="1" kern="0" dirty="0">
                    <a:solidFill>
                      <a:srgbClr val="FFC000"/>
                    </a:solidFill>
                  </a:rPr>
                  <a:t>Similar?</a:t>
                </a:r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xmlns="" id="{2C2B13EC-4F41-4AFE-9419-4F7ED6764176}"/>
                  </a:ext>
                </a:extLst>
              </p:cNvPr>
              <p:cNvSpPr/>
              <p:nvPr/>
            </p:nvSpPr>
            <p:spPr>
              <a:xfrm>
                <a:off x="3658460" y="3364481"/>
                <a:ext cx="463515" cy="226225"/>
              </a:xfrm>
              <a:prstGeom prst="ellipse">
                <a:avLst/>
              </a:prstGeom>
              <a:noFill/>
              <a:ln w="127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xmlns="" id="{C63B4BEF-2F64-4D58-B53F-FED32B2407BA}"/>
                  </a:ext>
                </a:extLst>
              </p:cNvPr>
              <p:cNvSpPr/>
              <p:nvPr/>
            </p:nvSpPr>
            <p:spPr>
              <a:xfrm>
                <a:off x="4833296" y="3365045"/>
                <a:ext cx="463515" cy="226225"/>
              </a:xfrm>
              <a:prstGeom prst="ellipse">
                <a:avLst/>
              </a:prstGeom>
              <a:noFill/>
              <a:ln w="127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85" name="Skupina 10">
              <a:extLst>
                <a:ext uri="{FF2B5EF4-FFF2-40B4-BE49-F238E27FC236}">
                  <a16:creationId xmlns:a16="http://schemas.microsoft.com/office/drawing/2014/main" xmlns="" id="{F8A1713C-66CE-41B7-8A21-76C50ECFD401}"/>
                </a:ext>
              </a:extLst>
            </p:cNvPr>
            <p:cNvGrpSpPr/>
            <p:nvPr/>
          </p:nvGrpSpPr>
          <p:grpSpPr>
            <a:xfrm>
              <a:off x="3667923" y="4138925"/>
              <a:ext cx="1661943" cy="387157"/>
              <a:chOff x="3667923" y="4138925"/>
              <a:chExt cx="1661943" cy="387157"/>
            </a:xfrm>
          </p:grpSpPr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xmlns="" id="{D2B25A74-BBF0-4DAA-8A01-78AA12E08C28}"/>
                  </a:ext>
                </a:extLst>
              </p:cNvPr>
              <p:cNvSpPr txBox="1"/>
              <p:nvPr/>
            </p:nvSpPr>
            <p:spPr>
              <a:xfrm>
                <a:off x="4176032" y="4138925"/>
                <a:ext cx="684000" cy="2467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i="1" kern="0" dirty="0">
                    <a:solidFill>
                      <a:srgbClr val="FFC000"/>
                    </a:solidFill>
                  </a:rPr>
                  <a:t>Match?</a:t>
                </a:r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xmlns="" id="{C3B0AEBE-9A16-4872-A089-E6D8FDEE3E99}"/>
                  </a:ext>
                </a:extLst>
              </p:cNvPr>
              <p:cNvSpPr/>
              <p:nvPr/>
            </p:nvSpPr>
            <p:spPr>
              <a:xfrm>
                <a:off x="3667923" y="4306845"/>
                <a:ext cx="360000" cy="216000"/>
              </a:xfrm>
              <a:prstGeom prst="ellipse">
                <a:avLst/>
              </a:prstGeom>
              <a:noFill/>
              <a:ln w="127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cxnSp>
            <p:nvCxnSpPr>
              <p:cNvPr id="88" name="Straight Arrow Connector 87">
                <a:extLst>
                  <a:ext uri="{FF2B5EF4-FFF2-40B4-BE49-F238E27FC236}">
                    <a16:creationId xmlns:a16="http://schemas.microsoft.com/office/drawing/2014/main" xmlns="" id="{E11D48A7-0506-48AA-9F14-2899C32DE747}"/>
                  </a:ext>
                </a:extLst>
              </p:cNvPr>
              <p:cNvCxnSpPr>
                <a:cxnSpLocks/>
                <a:stCxn id="87" idx="6"/>
                <a:endCxn id="89" idx="2"/>
              </p:cNvCxnSpPr>
              <p:nvPr/>
            </p:nvCxnSpPr>
            <p:spPr>
              <a:xfrm>
                <a:off x="4027923" y="4414845"/>
                <a:ext cx="941943" cy="3237"/>
              </a:xfrm>
              <a:prstGeom prst="straightConnector1">
                <a:avLst/>
              </a:prstGeom>
              <a:noFill/>
              <a:ln w="19050" cap="flat" cmpd="sng" algn="ctr">
                <a:solidFill>
                  <a:srgbClr val="FFC000"/>
                </a:solidFill>
                <a:prstDash val="solid"/>
                <a:miter lim="800000"/>
                <a:headEnd type="triangle"/>
                <a:tailEnd type="triangle"/>
              </a:ln>
              <a:effectLst/>
            </p:spPr>
          </p:cxn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xmlns="" id="{391F71A3-B7A8-47A0-ABFF-4A4AE2126596}"/>
                  </a:ext>
                </a:extLst>
              </p:cNvPr>
              <p:cNvSpPr/>
              <p:nvPr/>
            </p:nvSpPr>
            <p:spPr>
              <a:xfrm>
                <a:off x="4969866" y="4310082"/>
                <a:ext cx="360000" cy="216000"/>
              </a:xfrm>
              <a:prstGeom prst="ellipse">
                <a:avLst/>
              </a:prstGeom>
              <a:noFill/>
              <a:ln w="127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xmlns="" id="{4DC621EA-36A1-41CE-AE06-ED921C059E63}"/>
                </a:ext>
              </a:extLst>
            </p:cNvPr>
            <p:cNvSpPr txBox="1"/>
            <p:nvPr/>
          </p:nvSpPr>
          <p:spPr>
            <a:xfrm flipH="1">
              <a:off x="4800890" y="3357730"/>
              <a:ext cx="203146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kern="0" dirty="0">
                  <a:solidFill>
                    <a:srgbClr val="70AD47"/>
                  </a:solidFill>
                </a:rPr>
                <a:t>&lt;4.5,…&gt;; &lt;5.8,…&gt;; &lt;7.2,…&gt;; &lt;3.6,…&gt;</a:t>
              </a:r>
            </a:p>
          </p:txBody>
        </p:sp>
        <p:sp>
          <p:nvSpPr>
            <p:cNvPr id="117" name="Arrow: Down 116">
              <a:extLst>
                <a:ext uri="{FF2B5EF4-FFF2-40B4-BE49-F238E27FC236}">
                  <a16:creationId xmlns:a16="http://schemas.microsoft.com/office/drawing/2014/main" xmlns="" id="{88FD1613-A843-4E1F-8641-9057E00D6869}"/>
                </a:ext>
              </a:extLst>
            </p:cNvPr>
            <p:cNvSpPr/>
            <p:nvPr/>
          </p:nvSpPr>
          <p:spPr>
            <a:xfrm flipH="1">
              <a:off x="6267906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18" name="Arrow: Down 117">
              <a:extLst>
                <a:ext uri="{FF2B5EF4-FFF2-40B4-BE49-F238E27FC236}">
                  <a16:creationId xmlns:a16="http://schemas.microsoft.com/office/drawing/2014/main" xmlns="" id="{DAC1F979-85E6-4E61-BE55-B39FD2F978AC}"/>
                </a:ext>
              </a:extLst>
            </p:cNvPr>
            <p:cNvSpPr/>
            <p:nvPr/>
          </p:nvSpPr>
          <p:spPr>
            <a:xfrm flipH="1">
              <a:off x="5888239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19" name="Arrow: Down 118">
              <a:extLst>
                <a:ext uri="{FF2B5EF4-FFF2-40B4-BE49-F238E27FC236}">
                  <a16:creationId xmlns:a16="http://schemas.microsoft.com/office/drawing/2014/main" xmlns="" id="{D535BCAB-EF08-4A32-804A-F742FB6F0340}"/>
                </a:ext>
              </a:extLst>
            </p:cNvPr>
            <p:cNvSpPr/>
            <p:nvPr/>
          </p:nvSpPr>
          <p:spPr>
            <a:xfrm flipH="1">
              <a:off x="5508572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20" name="Arrow: Down 119">
              <a:extLst>
                <a:ext uri="{FF2B5EF4-FFF2-40B4-BE49-F238E27FC236}">
                  <a16:creationId xmlns:a16="http://schemas.microsoft.com/office/drawing/2014/main" xmlns="" id="{70257641-7B2F-48D1-8014-450FCCB6D8E7}"/>
                </a:ext>
              </a:extLst>
            </p:cNvPr>
            <p:cNvSpPr/>
            <p:nvPr/>
          </p:nvSpPr>
          <p:spPr>
            <a:xfrm flipH="1">
              <a:off x="5128904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xmlns="" id="{7B4162AA-07D0-441D-B186-C7E9F69207FE}"/>
                </a:ext>
              </a:extLst>
            </p:cNvPr>
            <p:cNvSpPr txBox="1"/>
            <p:nvPr/>
          </p:nvSpPr>
          <p:spPr>
            <a:xfrm flipH="1">
              <a:off x="6064919" y="4293929"/>
              <a:ext cx="432000" cy="216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70AD47"/>
                  </a:solidFill>
                </a:rPr>
                <a:t>FGD</a:t>
              </a: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xmlns="" id="{4112F38E-3B38-4021-A37E-FB3898C99464}"/>
                </a:ext>
              </a:extLst>
            </p:cNvPr>
            <p:cNvSpPr txBox="1"/>
            <p:nvPr/>
          </p:nvSpPr>
          <p:spPr>
            <a:xfrm flipH="1">
              <a:off x="5686874" y="4293929"/>
              <a:ext cx="432000" cy="216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70AD47"/>
                  </a:solidFill>
                </a:rPr>
                <a:t>BBD</a:t>
              </a: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xmlns="" id="{C4E61754-FC23-4498-8197-E20AEB194D75}"/>
                </a:ext>
              </a:extLst>
            </p:cNvPr>
            <p:cNvSpPr txBox="1"/>
            <p:nvPr/>
          </p:nvSpPr>
          <p:spPr>
            <a:xfrm flipH="1">
              <a:off x="5308829" y="4293929"/>
              <a:ext cx="432000" cy="216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70AD47"/>
                  </a:solidFill>
                </a:rPr>
                <a:t>RRT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xmlns="" id="{BFF10EC2-FCC0-447E-8446-122755F5EE48}"/>
                </a:ext>
              </a:extLst>
            </p:cNvPr>
            <p:cNvSpPr txBox="1"/>
            <p:nvPr/>
          </p:nvSpPr>
          <p:spPr>
            <a:xfrm flipH="1">
              <a:off x="4917198" y="4293929"/>
              <a:ext cx="468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70AD47"/>
                  </a:solidFill>
                </a:rPr>
                <a:t>ABD</a:t>
              </a: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xmlns="" id="{5094CE08-8043-4B5F-995F-45FEDA0C3946}"/>
                </a:ext>
              </a:extLst>
            </p:cNvPr>
            <p:cNvSpPr txBox="1"/>
            <p:nvPr/>
          </p:nvSpPr>
          <p:spPr>
            <a:xfrm>
              <a:off x="4896216" y="3814528"/>
              <a:ext cx="1620000" cy="230400"/>
            </a:xfrm>
            <a:prstGeom prst="rect">
              <a:avLst/>
            </a:prstGeom>
            <a:solidFill>
              <a:sysClr val="window" lastClr="FFFFFF"/>
            </a:solidFill>
            <a:ln>
              <a:solidFill>
                <a:srgbClr val="A5A5A5"/>
              </a:solidFill>
            </a:ln>
          </p:spPr>
          <p:txBody>
            <a:bodyPr wrap="square" lIns="72000" tIns="36000" rIns="72000" bIns="36000" rtlCol="0">
              <a:spAutoFit/>
            </a:bodyPr>
            <a:lstStyle/>
            <a:p>
              <a:pPr algn="ctr"/>
              <a:r>
                <a:rPr lang="en-US" sz="1200" kern="0" dirty="0">
                  <a:solidFill>
                    <a:prstClr val="black"/>
                  </a:solidFill>
                </a:rPr>
                <a:t>transformation to MWs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2771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D1839C-20F0-40A4-8480-857415245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Towards formalization of MWs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4390AE-74F0-4FD4-ABAB-034502784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59"/>
            <a:ext cx="8229600" cy="50100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Motion word (basic version)</a:t>
            </a:r>
            <a:endParaRPr lang="cs-CZ" dirty="0"/>
          </a:p>
          <a:p>
            <a:pPr lvl="1"/>
            <a:r>
              <a:rPr lang="en-US" dirty="0"/>
              <a:t>One-dimensional representation of </a:t>
            </a:r>
            <a:r>
              <a:rPr lang="en-US" dirty="0" err="1"/>
              <a:t>MoCap</a:t>
            </a:r>
            <a:r>
              <a:rPr lang="en-US" dirty="0"/>
              <a:t> data segment</a:t>
            </a:r>
          </a:p>
          <a:p>
            <a:pPr lvl="1"/>
            <a:r>
              <a:rPr lang="en-US" dirty="0"/>
              <a:t>Obtained by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disjoint quantization </a:t>
            </a:r>
            <a:r>
              <a:rPr lang="en-US" dirty="0"/>
              <a:t>of the original </a:t>
            </a:r>
            <a:r>
              <a:rPr lang="en-US" dirty="0" err="1"/>
              <a:t>MoCap</a:t>
            </a:r>
            <a:r>
              <a:rPr lang="en-US" dirty="0"/>
              <a:t> data (features and distance measure)</a:t>
            </a:r>
          </a:p>
          <a:p>
            <a:pPr lvl="2"/>
            <a:r>
              <a:rPr lang="en-GB" dirty="0"/>
              <a:t>Each </a:t>
            </a:r>
            <a:r>
              <a:rPr lang="en-US" dirty="0"/>
              <a:t>motion segment is associated with one MW</a:t>
            </a:r>
          </a:p>
          <a:p>
            <a:pPr lvl="1"/>
            <a:r>
              <a:rPr lang="en-GB" dirty="0"/>
              <a:t>Coarse approximation of the original </a:t>
            </a:r>
            <a:r>
              <a:rPr lang="en-GB" dirty="0" err="1"/>
              <a:t>MoCap</a:t>
            </a:r>
            <a:r>
              <a:rPr lang="en-GB" dirty="0"/>
              <a:t> similarity function by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trivial MW matching function</a:t>
            </a:r>
            <a:r>
              <a:rPr lang="en-GB" dirty="0"/>
              <a:t>:</a:t>
            </a:r>
          </a:p>
          <a:p>
            <a:pPr lvl="2"/>
            <a:r>
              <a:rPr lang="en-GB" dirty="0"/>
              <a:t>segments that are mapped on the same MW have similarity 1</a:t>
            </a:r>
          </a:p>
          <a:p>
            <a:pPr lvl="2"/>
            <a:r>
              <a:rPr lang="en-GB" dirty="0"/>
              <a:t>segments that are mapped different MWs have similarity 0</a:t>
            </a:r>
            <a:endParaRPr lang="cs-CZ" dirty="0"/>
          </a:p>
          <a:p>
            <a:r>
              <a:rPr lang="en-US" dirty="0"/>
              <a:t>Motion word vocabulary</a:t>
            </a:r>
            <a:endParaRPr lang="cs-CZ" dirty="0"/>
          </a:p>
          <a:p>
            <a:pPr lvl="1"/>
            <a:r>
              <a:rPr lang="en-US" dirty="0"/>
              <a:t>Set of available MWs defined by a particular quantization technique    </a:t>
            </a:r>
            <a:endParaRPr lang="cs-CZ" dirty="0"/>
          </a:p>
          <a:p>
            <a:pPr lvl="1"/>
            <a:r>
              <a:rPr lang="en-US" dirty="0"/>
              <a:t>Can be seen as a set of equivalence classes over the original feature space</a:t>
            </a:r>
          </a:p>
          <a:p>
            <a:endParaRPr lang="en-US" dirty="0"/>
          </a:p>
          <a:p>
            <a:r>
              <a:rPr lang="en-GB" dirty="0"/>
              <a:t>Problems: </a:t>
            </a:r>
          </a:p>
          <a:p>
            <a:pPr lvl="1"/>
            <a:r>
              <a:rPr lang="en-GB" dirty="0"/>
              <a:t>Assumes one optimal clustering – difficult to find</a:t>
            </a:r>
          </a:p>
          <a:p>
            <a:pPr lvl="1"/>
            <a:r>
              <a:rPr lang="en-GB" dirty="0"/>
              <a:t>Border problems are very likely to occur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93E5D263-B356-4154-8D20-96C84E99E10C}"/>
              </a:ext>
            </a:extLst>
          </p:cNvPr>
          <p:cNvGrpSpPr/>
          <p:nvPr/>
        </p:nvGrpSpPr>
        <p:grpSpPr>
          <a:xfrm>
            <a:off x="6516216" y="5061376"/>
            <a:ext cx="1420379" cy="1395578"/>
            <a:chOff x="7235773" y="3779455"/>
            <a:chExt cx="1420379" cy="1395578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xmlns="" id="{B4B1DFFE-D24E-4769-80D9-93D0AEADEDAD}"/>
                </a:ext>
              </a:extLst>
            </p:cNvPr>
            <p:cNvCxnSpPr/>
            <p:nvPr/>
          </p:nvCxnSpPr>
          <p:spPr>
            <a:xfrm>
              <a:off x="7955853" y="4401105"/>
              <a:ext cx="4290" cy="773928"/>
            </a:xfrm>
            <a:prstGeom prst="line">
              <a:avLst/>
            </a:prstGeom>
            <a:ln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Skupina 9">
              <a:extLst>
                <a:ext uri="{FF2B5EF4-FFF2-40B4-BE49-F238E27FC236}">
                  <a16:creationId xmlns:a16="http://schemas.microsoft.com/office/drawing/2014/main" xmlns="" id="{FE49AF0F-9619-4FE3-AE7B-629B2C54F1EA}"/>
                </a:ext>
              </a:extLst>
            </p:cNvPr>
            <p:cNvGrpSpPr/>
            <p:nvPr/>
          </p:nvGrpSpPr>
          <p:grpSpPr>
            <a:xfrm>
              <a:off x="7353020" y="4689137"/>
              <a:ext cx="36000" cy="36000"/>
              <a:chOff x="6732240" y="3861048"/>
              <a:chExt cx="72008" cy="72008"/>
            </a:xfrm>
          </p:grpSpPr>
          <p:cxnSp>
            <p:nvCxnSpPr>
              <p:cNvPr id="26" name="Přímá spojnice 6">
                <a:extLst>
                  <a:ext uri="{FF2B5EF4-FFF2-40B4-BE49-F238E27FC236}">
                    <a16:creationId xmlns:a16="http://schemas.microsoft.com/office/drawing/2014/main" xmlns="" id="{E3B3A69F-238D-49C0-8FC7-F2655FAFCA36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11">
                <a:extLst>
                  <a:ext uri="{FF2B5EF4-FFF2-40B4-BE49-F238E27FC236}">
                    <a16:creationId xmlns:a16="http://schemas.microsoft.com/office/drawing/2014/main" xmlns="" id="{BD34AA3D-F547-4719-9424-F83EB12B9709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" name="Skupina 13">
              <a:extLst>
                <a:ext uri="{FF2B5EF4-FFF2-40B4-BE49-F238E27FC236}">
                  <a16:creationId xmlns:a16="http://schemas.microsoft.com/office/drawing/2014/main" xmlns="" id="{014CAF5B-C49B-49D5-95AE-CC5F83FD87C5}"/>
                </a:ext>
              </a:extLst>
            </p:cNvPr>
            <p:cNvGrpSpPr/>
            <p:nvPr/>
          </p:nvGrpSpPr>
          <p:grpSpPr>
            <a:xfrm>
              <a:off x="7811837" y="4617129"/>
              <a:ext cx="36000" cy="36000"/>
              <a:chOff x="6732240" y="3861048"/>
              <a:chExt cx="72008" cy="72008"/>
            </a:xfrm>
          </p:grpSpPr>
          <p:cxnSp>
            <p:nvCxnSpPr>
              <p:cNvPr id="24" name="Přímá spojnice 14">
                <a:extLst>
                  <a:ext uri="{FF2B5EF4-FFF2-40B4-BE49-F238E27FC236}">
                    <a16:creationId xmlns:a16="http://schemas.microsoft.com/office/drawing/2014/main" xmlns="" id="{0BF47073-0FAF-44F1-8658-37BB4E1E60B8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5" name="Přímá spojnice 15">
                <a:extLst>
                  <a:ext uri="{FF2B5EF4-FFF2-40B4-BE49-F238E27FC236}">
                    <a16:creationId xmlns:a16="http://schemas.microsoft.com/office/drawing/2014/main" xmlns="" id="{B5BE4288-5561-48D5-8FC2-D677E8CC01D8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8" name="Skupina 16">
              <a:extLst>
                <a:ext uri="{FF2B5EF4-FFF2-40B4-BE49-F238E27FC236}">
                  <a16:creationId xmlns:a16="http://schemas.microsoft.com/office/drawing/2014/main" xmlns="" id="{A0CE01E2-C040-4705-89AF-B2EFE32913F7}"/>
                </a:ext>
              </a:extLst>
            </p:cNvPr>
            <p:cNvGrpSpPr/>
            <p:nvPr/>
          </p:nvGrpSpPr>
          <p:grpSpPr>
            <a:xfrm>
              <a:off x="8426144" y="4691388"/>
              <a:ext cx="36000" cy="36000"/>
              <a:chOff x="6732240" y="3861048"/>
              <a:chExt cx="72008" cy="72008"/>
            </a:xfrm>
          </p:grpSpPr>
          <p:cxnSp>
            <p:nvCxnSpPr>
              <p:cNvPr id="22" name="Přímá spojnice 17">
                <a:extLst>
                  <a:ext uri="{FF2B5EF4-FFF2-40B4-BE49-F238E27FC236}">
                    <a16:creationId xmlns:a16="http://schemas.microsoft.com/office/drawing/2014/main" xmlns="" id="{AEC00F3D-95F8-4FF2-8796-F9F9453A7E14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Přímá spojnice 18">
                <a:extLst>
                  <a:ext uri="{FF2B5EF4-FFF2-40B4-BE49-F238E27FC236}">
                    <a16:creationId xmlns:a16="http://schemas.microsoft.com/office/drawing/2014/main" xmlns="" id="{2592EC9C-406B-4864-BDC6-D08D7060A9D0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9" name="TextovéPole 10">
              <a:extLst>
                <a:ext uri="{FF2B5EF4-FFF2-40B4-BE49-F238E27FC236}">
                  <a16:creationId xmlns:a16="http://schemas.microsoft.com/office/drawing/2014/main" xmlns="" id="{AA8E7A50-7E05-4877-B1D5-5B1B9560D544}"/>
                </a:ext>
              </a:extLst>
            </p:cNvPr>
            <p:cNvSpPr txBox="1"/>
            <p:nvPr/>
          </p:nvSpPr>
          <p:spPr>
            <a:xfrm>
              <a:off x="7235773" y="4689137"/>
              <a:ext cx="3401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>
                  <a:solidFill>
                    <a:schemeClr val="tx2"/>
                  </a:solidFill>
                </a:rPr>
                <a:t>p</a:t>
              </a:r>
              <a:r>
                <a:rPr lang="en-GB" sz="1400" baseline="-25000">
                  <a:solidFill>
                    <a:schemeClr val="tx2"/>
                  </a:solidFill>
                </a:rPr>
                <a:t>1</a:t>
              </a:r>
            </a:p>
          </p:txBody>
        </p:sp>
        <p:sp>
          <p:nvSpPr>
            <p:cNvPr id="10" name="TextovéPole 20">
              <a:extLst>
                <a:ext uri="{FF2B5EF4-FFF2-40B4-BE49-F238E27FC236}">
                  <a16:creationId xmlns:a16="http://schemas.microsoft.com/office/drawing/2014/main" xmlns="" id="{C47EB784-C18B-45C1-8D97-CE0981AD2335}"/>
                </a:ext>
              </a:extLst>
            </p:cNvPr>
            <p:cNvSpPr txBox="1"/>
            <p:nvPr/>
          </p:nvSpPr>
          <p:spPr>
            <a:xfrm>
              <a:off x="8315893" y="4689137"/>
              <a:ext cx="3401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>
                  <a:solidFill>
                    <a:schemeClr val="tx2"/>
                  </a:solidFill>
                </a:rPr>
                <a:t>p</a:t>
              </a:r>
              <a:r>
                <a:rPr lang="en-GB" sz="1400" baseline="-25000">
                  <a:solidFill>
                    <a:schemeClr val="tx2"/>
                  </a:solidFill>
                </a:rPr>
                <a:t>2</a:t>
              </a:r>
            </a:p>
          </p:txBody>
        </p:sp>
        <p:sp>
          <p:nvSpPr>
            <p:cNvPr id="11" name="TextovéPole 21">
              <a:extLst>
                <a:ext uri="{FF2B5EF4-FFF2-40B4-BE49-F238E27FC236}">
                  <a16:creationId xmlns:a16="http://schemas.microsoft.com/office/drawing/2014/main" xmlns="" id="{D58B6163-E93D-49E2-AAA2-A1215594EDD3}"/>
                </a:ext>
              </a:extLst>
            </p:cNvPr>
            <p:cNvSpPr txBox="1"/>
            <p:nvPr/>
          </p:nvSpPr>
          <p:spPr>
            <a:xfrm>
              <a:off x="7700940" y="4603223"/>
              <a:ext cx="2712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>
                  <a:solidFill>
                    <a:schemeClr val="accent6">
                      <a:lumMod val="75000"/>
                    </a:schemeClr>
                  </a:solidFill>
                </a:rPr>
                <a:t>a</a:t>
              </a:r>
              <a:endParaRPr lang="en-GB" sz="1400" baseline="-2500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grpSp>
          <p:nvGrpSpPr>
            <p:cNvPr id="12" name="Skupina 22">
              <a:extLst>
                <a:ext uri="{FF2B5EF4-FFF2-40B4-BE49-F238E27FC236}">
                  <a16:creationId xmlns:a16="http://schemas.microsoft.com/office/drawing/2014/main" xmlns="" id="{E64B6748-FB2D-4E25-B5D3-0E31B13221D7}"/>
                </a:ext>
              </a:extLst>
            </p:cNvPr>
            <p:cNvGrpSpPr/>
            <p:nvPr/>
          </p:nvGrpSpPr>
          <p:grpSpPr>
            <a:xfrm>
              <a:off x="8071040" y="4624685"/>
              <a:ext cx="36000" cy="36000"/>
              <a:chOff x="6732240" y="3861048"/>
              <a:chExt cx="72008" cy="72008"/>
            </a:xfrm>
          </p:grpSpPr>
          <p:cxnSp>
            <p:nvCxnSpPr>
              <p:cNvPr id="20" name="Přímá spojnice 23">
                <a:extLst>
                  <a:ext uri="{FF2B5EF4-FFF2-40B4-BE49-F238E27FC236}">
                    <a16:creationId xmlns:a16="http://schemas.microsoft.com/office/drawing/2014/main" xmlns="" id="{E1675651-0ED7-48F8-9F04-B139A4584953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1" name="Přímá spojnice 24">
                <a:extLst>
                  <a:ext uri="{FF2B5EF4-FFF2-40B4-BE49-F238E27FC236}">
                    <a16:creationId xmlns:a16="http://schemas.microsoft.com/office/drawing/2014/main" xmlns="" id="{1E62AD02-4568-415D-91FD-62E603546D97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sp>
          <p:nvSpPr>
            <p:cNvPr id="13" name="TextovéPole 25">
              <a:extLst>
                <a:ext uri="{FF2B5EF4-FFF2-40B4-BE49-F238E27FC236}">
                  <a16:creationId xmlns:a16="http://schemas.microsoft.com/office/drawing/2014/main" xmlns="" id="{189104AB-6321-4A9D-BCB6-23C33C416559}"/>
                </a:ext>
              </a:extLst>
            </p:cNvPr>
            <p:cNvSpPr txBox="1"/>
            <p:nvPr/>
          </p:nvSpPr>
          <p:spPr>
            <a:xfrm>
              <a:off x="7960143" y="4610779"/>
              <a:ext cx="27924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>
                  <a:solidFill>
                    <a:schemeClr val="accent6">
                      <a:lumMod val="75000"/>
                    </a:schemeClr>
                  </a:solidFill>
                </a:rPr>
                <a:t>b</a:t>
              </a:r>
              <a:endParaRPr lang="en-GB" sz="1400" baseline="-2500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grpSp>
          <p:nvGrpSpPr>
            <p:cNvPr id="14" name="Skupina 26">
              <a:extLst>
                <a:ext uri="{FF2B5EF4-FFF2-40B4-BE49-F238E27FC236}">
                  <a16:creationId xmlns:a16="http://schemas.microsoft.com/office/drawing/2014/main" xmlns="" id="{3E69B6E4-4D82-4B9D-93B2-FD86AD4FDD6A}"/>
                </a:ext>
              </a:extLst>
            </p:cNvPr>
            <p:cNvGrpSpPr/>
            <p:nvPr/>
          </p:nvGrpSpPr>
          <p:grpSpPr>
            <a:xfrm>
              <a:off x="7958088" y="3781706"/>
              <a:ext cx="36000" cy="36000"/>
              <a:chOff x="6732240" y="3861048"/>
              <a:chExt cx="72008" cy="72008"/>
            </a:xfrm>
          </p:grpSpPr>
          <p:cxnSp>
            <p:nvCxnSpPr>
              <p:cNvPr id="18" name="Přímá spojnice 27">
                <a:extLst>
                  <a:ext uri="{FF2B5EF4-FFF2-40B4-BE49-F238E27FC236}">
                    <a16:creationId xmlns:a16="http://schemas.microsoft.com/office/drawing/2014/main" xmlns="" id="{D2E8E43C-7CF0-4D00-B6A6-D2354EB89501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Přímá spojnice 28">
                <a:extLst>
                  <a:ext uri="{FF2B5EF4-FFF2-40B4-BE49-F238E27FC236}">
                    <a16:creationId xmlns:a16="http://schemas.microsoft.com/office/drawing/2014/main" xmlns="" id="{3239B9CD-CB1C-477C-B1EE-735C0669361B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5" name="TextovéPole 29">
              <a:extLst>
                <a:ext uri="{FF2B5EF4-FFF2-40B4-BE49-F238E27FC236}">
                  <a16:creationId xmlns:a16="http://schemas.microsoft.com/office/drawing/2014/main" xmlns="" id="{CEA86EC8-BAB8-45B6-A081-07BB406B62A6}"/>
                </a:ext>
              </a:extLst>
            </p:cNvPr>
            <p:cNvSpPr txBox="1"/>
            <p:nvPr/>
          </p:nvSpPr>
          <p:spPr>
            <a:xfrm>
              <a:off x="7847837" y="3779455"/>
              <a:ext cx="3401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>
                  <a:solidFill>
                    <a:schemeClr val="tx2"/>
                  </a:solidFill>
                </a:rPr>
                <a:t>p</a:t>
              </a:r>
              <a:r>
                <a:rPr lang="en-GB" sz="1400" baseline="-25000">
                  <a:solidFill>
                    <a:schemeClr val="tx2"/>
                  </a:solidFill>
                </a:rPr>
                <a:t>3</a:t>
              </a:r>
            </a:p>
          </p:txBody>
        </p:sp>
        <p:cxnSp>
          <p:nvCxnSpPr>
            <p:cNvPr id="16" name="Přímá spojnice 30">
              <a:extLst>
                <a:ext uri="{FF2B5EF4-FFF2-40B4-BE49-F238E27FC236}">
                  <a16:creationId xmlns:a16="http://schemas.microsoft.com/office/drawing/2014/main" xmlns="" id="{8D3C2868-FA49-4408-8EC3-E633EEDD8862}"/>
                </a:ext>
              </a:extLst>
            </p:cNvPr>
            <p:cNvCxnSpPr/>
            <p:nvPr/>
          </p:nvCxnSpPr>
          <p:spPr>
            <a:xfrm flipH="1" flipV="1">
              <a:off x="7235773" y="4087232"/>
              <a:ext cx="740316" cy="313875"/>
            </a:xfrm>
            <a:prstGeom prst="line">
              <a:avLst/>
            </a:prstGeom>
            <a:ln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40">
              <a:extLst>
                <a:ext uri="{FF2B5EF4-FFF2-40B4-BE49-F238E27FC236}">
                  <a16:creationId xmlns:a16="http://schemas.microsoft.com/office/drawing/2014/main" xmlns="" id="{FF3D365B-6A51-437A-AA59-9AAC8E19581A}"/>
                </a:ext>
              </a:extLst>
            </p:cNvPr>
            <p:cNvCxnSpPr/>
            <p:nvPr/>
          </p:nvCxnSpPr>
          <p:spPr>
            <a:xfrm flipV="1">
              <a:off x="7960142" y="4113073"/>
              <a:ext cx="696010" cy="288034"/>
            </a:xfrm>
            <a:prstGeom prst="line">
              <a:avLst/>
            </a:prstGeom>
            <a:ln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8" name="Picture 2" descr="Výsledek obrázku pro visual word quantizat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15" t="64671" r="6815" b="4713"/>
          <a:stretch/>
        </p:blipFill>
        <p:spPr bwMode="auto">
          <a:xfrm>
            <a:off x="3419872" y="4932878"/>
            <a:ext cx="2490287" cy="924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740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D1839C-20F0-40A4-8480-857415245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Towards formalization of MWs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4390AE-74F0-4FD4-ABAB-034502784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Motion word (generalized version)</a:t>
            </a:r>
            <a:endParaRPr lang="cs-CZ" dirty="0"/>
          </a:p>
          <a:p>
            <a:pPr lvl="1"/>
            <a:r>
              <a:rPr lang="en-US" dirty="0"/>
              <a:t>One-dimensional representation of </a:t>
            </a:r>
            <a:r>
              <a:rPr lang="en-US" dirty="0" err="1"/>
              <a:t>MoCap</a:t>
            </a:r>
            <a:r>
              <a:rPr lang="en-US" dirty="0"/>
              <a:t> data segment</a:t>
            </a:r>
          </a:p>
          <a:p>
            <a:pPr lvl="1"/>
            <a:r>
              <a:rPr lang="en-US" dirty="0"/>
              <a:t>Obtained by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soft (fuzzy, overlapping) quantization </a:t>
            </a:r>
            <a:r>
              <a:rPr lang="en-US" dirty="0"/>
              <a:t>of the original </a:t>
            </a:r>
            <a:r>
              <a:rPr lang="en-US" dirty="0" err="1"/>
              <a:t>MoCap</a:t>
            </a:r>
            <a:r>
              <a:rPr lang="en-US" dirty="0"/>
              <a:t> data (features and distance measure)</a:t>
            </a:r>
          </a:p>
          <a:p>
            <a:pPr lvl="2"/>
            <a:r>
              <a:rPr lang="en-GB" dirty="0"/>
              <a:t>Each </a:t>
            </a:r>
            <a:r>
              <a:rPr lang="en-US" dirty="0"/>
              <a:t>motion segment is associated with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one or several motion words</a:t>
            </a:r>
            <a:r>
              <a:rPr lang="en-US" dirty="0"/>
              <a:t>, potentially with confidences</a:t>
            </a:r>
          </a:p>
          <a:p>
            <a:pPr lvl="3"/>
            <a:r>
              <a:rPr lang="en-US" dirty="0"/>
              <a:t>Segment s1 -&gt; motion words {A,B,C}</a:t>
            </a:r>
          </a:p>
          <a:p>
            <a:pPr lvl="3"/>
            <a:r>
              <a:rPr lang="en-US" dirty="0"/>
              <a:t>Segment s2 -&gt; motion words {B,C,X}</a:t>
            </a:r>
          </a:p>
          <a:p>
            <a:pPr lvl="3"/>
            <a:r>
              <a:rPr lang="en-US" dirty="0"/>
              <a:t>Segment s3 -&gt; motion words {C,X,Y}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Non-trivial MW matching function</a:t>
            </a:r>
          </a:p>
          <a:p>
            <a:pPr lvl="2"/>
            <a:r>
              <a:rPr lang="en-GB" dirty="0"/>
              <a:t>Motion segments are considered similar if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all/some/at least </a:t>
            </a:r>
            <a:r>
              <a:rPr lang="en-GB" i="1" dirty="0">
                <a:solidFill>
                  <a:schemeClr val="accent6">
                    <a:lumMod val="75000"/>
                  </a:schemeClr>
                </a:solidFill>
              </a:rPr>
              <a:t>k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of their MWs match</a:t>
            </a:r>
          </a:p>
          <a:p>
            <a:pPr lvl="3"/>
            <a:r>
              <a:rPr lang="en-GB" dirty="0"/>
              <a:t>Not transitive, does not define equivalence classes</a:t>
            </a:r>
          </a:p>
          <a:p>
            <a:pPr lvl="3"/>
            <a:r>
              <a:rPr lang="en-GB" dirty="0"/>
              <a:t>Should provide better approximation of the original similarity between motion segments</a:t>
            </a:r>
            <a:endParaRPr lang="en-US" dirty="0"/>
          </a:p>
          <a:p>
            <a:r>
              <a:rPr lang="en-US" dirty="0"/>
              <a:t>Motion word vocabulary</a:t>
            </a:r>
            <a:endParaRPr lang="cs-CZ" dirty="0"/>
          </a:p>
          <a:p>
            <a:pPr lvl="1"/>
            <a:r>
              <a:rPr lang="en-US" dirty="0"/>
              <a:t>Set of available MWs defined by a particular quantization technique </a:t>
            </a:r>
          </a:p>
          <a:p>
            <a:pPr lvl="1"/>
            <a:r>
              <a:rPr lang="en-US" dirty="0"/>
              <a:t>Motion words may not be equivalence classes over the original feature space</a:t>
            </a:r>
          </a:p>
          <a:p>
            <a:pPr lvl="2"/>
            <a:r>
              <a:rPr lang="en-US" dirty="0"/>
              <a:t>Motion word A: {s1}</a:t>
            </a:r>
          </a:p>
          <a:p>
            <a:pPr lvl="2"/>
            <a:r>
              <a:rPr lang="en-US" dirty="0"/>
              <a:t>Motion word B: {s1,s2}</a:t>
            </a:r>
          </a:p>
          <a:p>
            <a:pPr lvl="2"/>
            <a:r>
              <a:rPr lang="en-US" dirty="0"/>
              <a:t>Motion word C: {s1,s2,s3}</a:t>
            </a:r>
          </a:p>
        </p:txBody>
      </p:sp>
      <p:pic>
        <p:nvPicPr>
          <p:cNvPr id="4" name="Picture 17">
            <a:extLst>
              <a:ext uri="{FF2B5EF4-FFF2-40B4-BE49-F238E27FC236}">
                <a16:creationId xmlns:a16="http://schemas.microsoft.com/office/drawing/2014/main" xmlns="" id="{3383AC7C-2715-43E5-9350-7ADFDC0AB6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96" y="2687162"/>
            <a:ext cx="1605714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356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C9FD44-55C0-4819-BE5E-FA58559CF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Quantizing features into MWs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D5A771-17B8-4089-A1B3-C4B166009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Hard clustering</a:t>
            </a:r>
          </a:p>
          <a:p>
            <a:pPr lvl="1"/>
            <a:r>
              <a:rPr lang="en-GB" dirty="0"/>
              <a:t>Flat partitional clustering</a:t>
            </a:r>
          </a:p>
          <a:p>
            <a:pPr lvl="2"/>
            <a:r>
              <a:rPr lang="en-GB" i="1" dirty="0"/>
              <a:t>k</a:t>
            </a:r>
            <a:r>
              <a:rPr lang="en-GB" dirty="0"/>
              <a:t>-means clustering</a:t>
            </a:r>
          </a:p>
          <a:p>
            <a:pPr lvl="1"/>
            <a:r>
              <a:rPr lang="en-GB" dirty="0"/>
              <a:t>Hierarchical clustering</a:t>
            </a:r>
          </a:p>
          <a:p>
            <a:pPr lvl="2"/>
            <a:r>
              <a:rPr lang="en-GB" dirty="0"/>
              <a:t>Divisive</a:t>
            </a:r>
          </a:p>
          <a:p>
            <a:pPr lvl="3"/>
            <a:r>
              <a:rPr lang="en-GB" dirty="0"/>
              <a:t>Hierarchical </a:t>
            </a:r>
            <a:r>
              <a:rPr lang="en-GB" i="1" dirty="0"/>
              <a:t>k</a:t>
            </a:r>
            <a:r>
              <a:rPr lang="en-GB" dirty="0"/>
              <a:t>-means</a:t>
            </a:r>
          </a:p>
          <a:p>
            <a:pPr lvl="3"/>
            <a:r>
              <a:rPr lang="en-GB" dirty="0"/>
              <a:t>M-index</a:t>
            </a:r>
          </a:p>
          <a:p>
            <a:pPr lvl="2"/>
            <a:r>
              <a:rPr lang="en-GB" dirty="0"/>
              <a:t>Agglomerative</a:t>
            </a:r>
          </a:p>
          <a:p>
            <a:r>
              <a:rPr lang="en-GB" dirty="0"/>
              <a:t>Soft clustering</a:t>
            </a:r>
          </a:p>
          <a:p>
            <a:pPr lvl="1"/>
            <a:r>
              <a:rPr lang="en-GB" dirty="0"/>
              <a:t>Fuzzy assignment to clusters</a:t>
            </a:r>
          </a:p>
          <a:p>
            <a:pPr lvl="2"/>
            <a:r>
              <a:rPr lang="en-GB" i="1" dirty="0"/>
              <a:t>k</a:t>
            </a:r>
            <a:r>
              <a:rPr lang="en-GB" dirty="0"/>
              <a:t> nearest clusters</a:t>
            </a:r>
          </a:p>
          <a:p>
            <a:pPr lvl="2"/>
            <a:r>
              <a:rPr lang="en-GB" dirty="0"/>
              <a:t>All clusters with close borders</a:t>
            </a:r>
          </a:p>
          <a:p>
            <a:pPr lvl="1"/>
            <a:r>
              <a:rPr lang="en-GB" dirty="0"/>
              <a:t>Consensus clustering</a:t>
            </a:r>
          </a:p>
          <a:p>
            <a:pPr lvl="1"/>
            <a:endParaRPr lang="en-GB" sz="900" dirty="0"/>
          </a:p>
          <a:p>
            <a:r>
              <a:rPr lang="en-US" dirty="0"/>
              <a:t>Things to consider: </a:t>
            </a:r>
          </a:p>
          <a:p>
            <a:pPr lvl="1"/>
            <a:r>
              <a:rPr lang="en-US" dirty="0"/>
              <a:t>Vocabulary size = number of clusters</a:t>
            </a:r>
          </a:p>
          <a:p>
            <a:pPr lvl="2"/>
            <a:r>
              <a:rPr lang="en-GB" dirty="0"/>
              <a:t>Text retrieval: hundreds of thousands for full language dictionary</a:t>
            </a:r>
          </a:p>
          <a:p>
            <a:pPr lvl="2"/>
            <a:r>
              <a:rPr lang="en-GB" dirty="0"/>
              <a:t>Visual retrieval: hundreds of thousands or millions</a:t>
            </a:r>
          </a:p>
          <a:p>
            <a:pPr lvl="2"/>
            <a:r>
              <a:rPr lang="en-GB" dirty="0"/>
              <a:t>Motion retrieval: ???</a:t>
            </a:r>
          </a:p>
          <a:p>
            <a:pPr lvl="3"/>
            <a:r>
              <a:rPr lang="en-GB" dirty="0"/>
              <a:t>In </a:t>
            </a:r>
            <a:r>
              <a:rPr lang="en-US" i="1" dirty="0"/>
              <a:t>Deep Motifs and Motion Signatures </a:t>
            </a:r>
            <a:r>
              <a:rPr lang="en-US" dirty="0"/>
              <a:t>they use 100 motifs</a:t>
            </a:r>
            <a:endParaRPr lang="en-GB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FC4CB36-29AA-423C-8431-C6F1A304D7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659" y="1404460"/>
            <a:ext cx="1042500" cy="900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81650690-DC46-4577-A165-A857DD97C0D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50" b="49903"/>
          <a:stretch/>
        </p:blipFill>
        <p:spPr>
          <a:xfrm>
            <a:off x="3929281" y="2527200"/>
            <a:ext cx="4433591" cy="900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8BC8BD7F-4997-4B78-8CD0-0C268CDD5D3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090" y="1404460"/>
            <a:ext cx="930000" cy="900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C56F3AA2-C5AD-4953-9858-8586C5DEC92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1946" y="1404460"/>
            <a:ext cx="1042500" cy="9000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7A20E0D5-6503-48E5-8786-750AAABB59B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9302" y="1404460"/>
            <a:ext cx="1042500" cy="9000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3383AC7C-2715-43E5-9350-7ADFDC0AB61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33193" y="3601856"/>
            <a:ext cx="2035859" cy="1369467"/>
          </a:xfrm>
          <a:prstGeom prst="rect">
            <a:avLst/>
          </a:prstGeom>
        </p:spPr>
      </p:pic>
      <p:grpSp>
        <p:nvGrpSpPr>
          <p:cNvPr id="150" name="Group 149">
            <a:extLst>
              <a:ext uri="{FF2B5EF4-FFF2-40B4-BE49-F238E27FC236}">
                <a16:creationId xmlns:a16="http://schemas.microsoft.com/office/drawing/2014/main" xmlns="" id="{164D3F00-E251-4933-96E0-8F8C688EF8A1}"/>
              </a:ext>
            </a:extLst>
          </p:cNvPr>
          <p:cNvGrpSpPr/>
          <p:nvPr/>
        </p:nvGrpSpPr>
        <p:grpSpPr>
          <a:xfrm>
            <a:off x="4706224" y="3684504"/>
            <a:ext cx="1484742" cy="1393327"/>
            <a:chOff x="6647433" y="3768221"/>
            <a:chExt cx="1484742" cy="1393327"/>
          </a:xfrm>
        </p:grpSpPr>
        <p:cxnSp>
          <p:nvCxnSpPr>
            <p:cNvPr id="20" name="Přímá spojnice 4">
              <a:extLst>
                <a:ext uri="{FF2B5EF4-FFF2-40B4-BE49-F238E27FC236}">
                  <a16:creationId xmlns:a16="http://schemas.microsoft.com/office/drawing/2014/main" xmlns="" id="{B7E3018B-677E-4DA4-94F1-68834B7811CF}"/>
                </a:ext>
              </a:extLst>
            </p:cNvPr>
            <p:cNvCxnSpPr/>
            <p:nvPr/>
          </p:nvCxnSpPr>
          <p:spPr>
            <a:xfrm>
              <a:off x="7367513" y="4387620"/>
              <a:ext cx="4290" cy="773928"/>
            </a:xfrm>
            <a:prstGeom prst="line">
              <a:avLst/>
            </a:prstGeom>
            <a:ln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Skupina 9">
              <a:extLst>
                <a:ext uri="{FF2B5EF4-FFF2-40B4-BE49-F238E27FC236}">
                  <a16:creationId xmlns:a16="http://schemas.microsoft.com/office/drawing/2014/main" xmlns="" id="{8327C4C9-84D0-4965-BF27-EB51E427E03E}"/>
                </a:ext>
              </a:extLst>
            </p:cNvPr>
            <p:cNvGrpSpPr/>
            <p:nvPr/>
          </p:nvGrpSpPr>
          <p:grpSpPr>
            <a:xfrm>
              <a:off x="6764680" y="4675652"/>
              <a:ext cx="36000" cy="36000"/>
              <a:chOff x="6732240" y="3861048"/>
              <a:chExt cx="72008" cy="72008"/>
            </a:xfrm>
          </p:grpSpPr>
          <p:cxnSp>
            <p:nvCxnSpPr>
              <p:cNvPr id="41" name="Přímá spojnice 6">
                <a:extLst>
                  <a:ext uri="{FF2B5EF4-FFF2-40B4-BE49-F238E27FC236}">
                    <a16:creationId xmlns:a16="http://schemas.microsoft.com/office/drawing/2014/main" xmlns="" id="{CA0A249E-8D35-44A2-A9DF-37DE637CBD91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Přímá spojnice 11">
                <a:extLst>
                  <a:ext uri="{FF2B5EF4-FFF2-40B4-BE49-F238E27FC236}">
                    <a16:creationId xmlns:a16="http://schemas.microsoft.com/office/drawing/2014/main" xmlns="" id="{23680584-BCBD-4118-BC55-77875419E12C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Skupina 13">
              <a:extLst>
                <a:ext uri="{FF2B5EF4-FFF2-40B4-BE49-F238E27FC236}">
                  <a16:creationId xmlns:a16="http://schemas.microsoft.com/office/drawing/2014/main" xmlns="" id="{32B3BC04-10BF-4BFB-B332-FC1E7F3D6AE1}"/>
                </a:ext>
              </a:extLst>
            </p:cNvPr>
            <p:cNvGrpSpPr/>
            <p:nvPr/>
          </p:nvGrpSpPr>
          <p:grpSpPr>
            <a:xfrm>
              <a:off x="7223497" y="4603644"/>
              <a:ext cx="36000" cy="36000"/>
              <a:chOff x="6732240" y="3861048"/>
              <a:chExt cx="72008" cy="72008"/>
            </a:xfrm>
          </p:grpSpPr>
          <p:cxnSp>
            <p:nvCxnSpPr>
              <p:cNvPr id="39" name="Přímá spojnice 14">
                <a:extLst>
                  <a:ext uri="{FF2B5EF4-FFF2-40B4-BE49-F238E27FC236}">
                    <a16:creationId xmlns:a16="http://schemas.microsoft.com/office/drawing/2014/main" xmlns="" id="{CB5C92CE-5558-4CD3-88CA-C17ECC9B3B71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0" name="Přímá spojnice 15">
                <a:extLst>
                  <a:ext uri="{FF2B5EF4-FFF2-40B4-BE49-F238E27FC236}">
                    <a16:creationId xmlns:a16="http://schemas.microsoft.com/office/drawing/2014/main" xmlns="" id="{DD502DA4-0613-44E7-88CA-2EDCFA8115D7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23" name="Skupina 16">
              <a:extLst>
                <a:ext uri="{FF2B5EF4-FFF2-40B4-BE49-F238E27FC236}">
                  <a16:creationId xmlns:a16="http://schemas.microsoft.com/office/drawing/2014/main" xmlns="" id="{225785F3-3F85-4C86-9602-93AC8E0FF4F8}"/>
                </a:ext>
              </a:extLst>
            </p:cNvPr>
            <p:cNvGrpSpPr/>
            <p:nvPr/>
          </p:nvGrpSpPr>
          <p:grpSpPr>
            <a:xfrm>
              <a:off x="7837804" y="4677903"/>
              <a:ext cx="36000" cy="36000"/>
              <a:chOff x="6732240" y="3861048"/>
              <a:chExt cx="72008" cy="72008"/>
            </a:xfrm>
          </p:grpSpPr>
          <p:cxnSp>
            <p:nvCxnSpPr>
              <p:cNvPr id="37" name="Přímá spojnice 17">
                <a:extLst>
                  <a:ext uri="{FF2B5EF4-FFF2-40B4-BE49-F238E27FC236}">
                    <a16:creationId xmlns:a16="http://schemas.microsoft.com/office/drawing/2014/main" xmlns="" id="{72D847A8-2F3A-4B15-9D6C-CCE8C43CADA3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Přímá spojnice 18">
                <a:extLst>
                  <a:ext uri="{FF2B5EF4-FFF2-40B4-BE49-F238E27FC236}">
                    <a16:creationId xmlns:a16="http://schemas.microsoft.com/office/drawing/2014/main" xmlns="" id="{3DFAD53B-33A1-4A56-8055-4E7FAA02972B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Skupina 22">
              <a:extLst>
                <a:ext uri="{FF2B5EF4-FFF2-40B4-BE49-F238E27FC236}">
                  <a16:creationId xmlns:a16="http://schemas.microsoft.com/office/drawing/2014/main" xmlns="" id="{0849544B-70CD-421D-9668-FB9F8E9E32A6}"/>
                </a:ext>
              </a:extLst>
            </p:cNvPr>
            <p:cNvGrpSpPr/>
            <p:nvPr/>
          </p:nvGrpSpPr>
          <p:grpSpPr>
            <a:xfrm>
              <a:off x="7482700" y="4611200"/>
              <a:ext cx="36000" cy="36000"/>
              <a:chOff x="6732240" y="3861048"/>
              <a:chExt cx="72008" cy="72008"/>
            </a:xfrm>
          </p:grpSpPr>
          <p:cxnSp>
            <p:nvCxnSpPr>
              <p:cNvPr id="35" name="Přímá spojnice 23">
                <a:extLst>
                  <a:ext uri="{FF2B5EF4-FFF2-40B4-BE49-F238E27FC236}">
                    <a16:creationId xmlns:a16="http://schemas.microsoft.com/office/drawing/2014/main" xmlns="" id="{98D80BCF-9276-41DC-A8F6-F67B3974B0DE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6" name="Přímá spojnice 24">
                <a:extLst>
                  <a:ext uri="{FF2B5EF4-FFF2-40B4-BE49-F238E27FC236}">
                    <a16:creationId xmlns:a16="http://schemas.microsoft.com/office/drawing/2014/main" xmlns="" id="{E81213FD-2BF9-4564-8C2A-C7EDF470F9A1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29" name="Skupina 26">
              <a:extLst>
                <a:ext uri="{FF2B5EF4-FFF2-40B4-BE49-F238E27FC236}">
                  <a16:creationId xmlns:a16="http://schemas.microsoft.com/office/drawing/2014/main" xmlns="" id="{952A9601-7333-42AF-AE3E-E7C35C999289}"/>
                </a:ext>
              </a:extLst>
            </p:cNvPr>
            <p:cNvGrpSpPr/>
            <p:nvPr/>
          </p:nvGrpSpPr>
          <p:grpSpPr>
            <a:xfrm>
              <a:off x="7369748" y="3768221"/>
              <a:ext cx="36000" cy="36000"/>
              <a:chOff x="6732240" y="3861048"/>
              <a:chExt cx="72008" cy="72008"/>
            </a:xfrm>
          </p:grpSpPr>
          <p:cxnSp>
            <p:nvCxnSpPr>
              <p:cNvPr id="33" name="Přímá spojnice 27">
                <a:extLst>
                  <a:ext uri="{FF2B5EF4-FFF2-40B4-BE49-F238E27FC236}">
                    <a16:creationId xmlns:a16="http://schemas.microsoft.com/office/drawing/2014/main" xmlns="" id="{D39F38CD-EE9F-4C9B-9FCB-1823DFC65856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Přímá spojnice 28">
                <a:extLst>
                  <a:ext uri="{FF2B5EF4-FFF2-40B4-BE49-F238E27FC236}">
                    <a16:creationId xmlns:a16="http://schemas.microsoft.com/office/drawing/2014/main" xmlns="" id="{06B5EF10-5F69-4F5B-998C-8207D9BC024F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Přímá spojnice 30">
              <a:extLst>
                <a:ext uri="{FF2B5EF4-FFF2-40B4-BE49-F238E27FC236}">
                  <a16:creationId xmlns:a16="http://schemas.microsoft.com/office/drawing/2014/main" xmlns="" id="{769F5260-B549-43E5-B683-43961545EAB7}"/>
                </a:ext>
              </a:extLst>
            </p:cNvPr>
            <p:cNvCxnSpPr/>
            <p:nvPr/>
          </p:nvCxnSpPr>
          <p:spPr>
            <a:xfrm flipH="1" flipV="1">
              <a:off x="6647433" y="4073747"/>
              <a:ext cx="740316" cy="313875"/>
            </a:xfrm>
            <a:prstGeom prst="line">
              <a:avLst/>
            </a:prstGeom>
            <a:ln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40">
              <a:extLst>
                <a:ext uri="{FF2B5EF4-FFF2-40B4-BE49-F238E27FC236}">
                  <a16:creationId xmlns:a16="http://schemas.microsoft.com/office/drawing/2014/main" xmlns="" id="{D98220BE-51AA-4687-8C63-3003FEDE6540}"/>
                </a:ext>
              </a:extLst>
            </p:cNvPr>
            <p:cNvCxnSpPr/>
            <p:nvPr/>
          </p:nvCxnSpPr>
          <p:spPr>
            <a:xfrm flipV="1">
              <a:off x="7371802" y="4099588"/>
              <a:ext cx="696010" cy="288034"/>
            </a:xfrm>
            <a:prstGeom prst="line">
              <a:avLst/>
            </a:prstGeom>
            <a:ln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" name="Skupina 13">
              <a:extLst>
                <a:ext uri="{FF2B5EF4-FFF2-40B4-BE49-F238E27FC236}">
                  <a16:creationId xmlns:a16="http://schemas.microsoft.com/office/drawing/2014/main" xmlns="" id="{52F8518F-D7CB-49F1-B1D2-87515157DEDC}"/>
                </a:ext>
              </a:extLst>
            </p:cNvPr>
            <p:cNvGrpSpPr/>
            <p:nvPr/>
          </p:nvGrpSpPr>
          <p:grpSpPr>
            <a:xfrm>
              <a:off x="6953473" y="4926444"/>
              <a:ext cx="36000" cy="36000"/>
              <a:chOff x="6732240" y="3861048"/>
              <a:chExt cx="72008" cy="72008"/>
            </a:xfrm>
          </p:grpSpPr>
          <p:cxnSp>
            <p:nvCxnSpPr>
              <p:cNvPr id="44" name="Přímá spojnice 14">
                <a:extLst>
                  <a:ext uri="{FF2B5EF4-FFF2-40B4-BE49-F238E27FC236}">
                    <a16:creationId xmlns:a16="http://schemas.microsoft.com/office/drawing/2014/main" xmlns="" id="{D1E7B793-82C1-46E2-8306-4625832F275B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5" name="Přímá spojnice 15">
                <a:extLst>
                  <a:ext uri="{FF2B5EF4-FFF2-40B4-BE49-F238E27FC236}">
                    <a16:creationId xmlns:a16="http://schemas.microsoft.com/office/drawing/2014/main" xmlns="" id="{D4CC8667-B255-4EAA-8365-E4D9AE2B5995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46" name="Skupina 13">
              <a:extLst>
                <a:ext uri="{FF2B5EF4-FFF2-40B4-BE49-F238E27FC236}">
                  <a16:creationId xmlns:a16="http://schemas.microsoft.com/office/drawing/2014/main" xmlns="" id="{657B7EF5-0C0D-4967-94F9-B7215A8AA9EA}"/>
                </a:ext>
              </a:extLst>
            </p:cNvPr>
            <p:cNvGrpSpPr/>
            <p:nvPr/>
          </p:nvGrpSpPr>
          <p:grpSpPr>
            <a:xfrm>
              <a:off x="7528297" y="4908444"/>
              <a:ext cx="36000" cy="36000"/>
              <a:chOff x="6732240" y="3861048"/>
              <a:chExt cx="72008" cy="72008"/>
            </a:xfrm>
          </p:grpSpPr>
          <p:cxnSp>
            <p:nvCxnSpPr>
              <p:cNvPr id="47" name="Přímá spojnice 14">
                <a:extLst>
                  <a:ext uri="{FF2B5EF4-FFF2-40B4-BE49-F238E27FC236}">
                    <a16:creationId xmlns:a16="http://schemas.microsoft.com/office/drawing/2014/main" xmlns="" id="{8EAACDFA-AAF1-403A-A1C9-EAD8481F4C0A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8" name="Přímá spojnice 15">
                <a:extLst>
                  <a:ext uri="{FF2B5EF4-FFF2-40B4-BE49-F238E27FC236}">
                    <a16:creationId xmlns:a16="http://schemas.microsoft.com/office/drawing/2014/main" xmlns="" id="{34DB5B0F-EFFE-4A41-8031-9E5DF2C71F7C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49" name="Skupina 13">
              <a:extLst>
                <a:ext uri="{FF2B5EF4-FFF2-40B4-BE49-F238E27FC236}">
                  <a16:creationId xmlns:a16="http://schemas.microsoft.com/office/drawing/2014/main" xmlns="" id="{9611061F-B290-4E83-A9FD-E14175761237}"/>
                </a:ext>
              </a:extLst>
            </p:cNvPr>
            <p:cNvGrpSpPr/>
            <p:nvPr/>
          </p:nvGrpSpPr>
          <p:grpSpPr>
            <a:xfrm>
              <a:off x="8020721" y="4353639"/>
              <a:ext cx="36000" cy="36000"/>
              <a:chOff x="6732240" y="3861048"/>
              <a:chExt cx="72008" cy="72008"/>
            </a:xfrm>
          </p:grpSpPr>
          <p:cxnSp>
            <p:nvCxnSpPr>
              <p:cNvPr id="50" name="Přímá spojnice 14">
                <a:extLst>
                  <a:ext uri="{FF2B5EF4-FFF2-40B4-BE49-F238E27FC236}">
                    <a16:creationId xmlns:a16="http://schemas.microsoft.com/office/drawing/2014/main" xmlns="" id="{FCBE6DD5-A278-4EC1-BDD8-C1330CF50E57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1" name="Přímá spojnice 15">
                <a:extLst>
                  <a:ext uri="{FF2B5EF4-FFF2-40B4-BE49-F238E27FC236}">
                    <a16:creationId xmlns:a16="http://schemas.microsoft.com/office/drawing/2014/main" xmlns="" id="{EC418919-1013-4536-862E-61EF4C1261E4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52" name="Skupina 13">
              <a:extLst>
                <a:ext uri="{FF2B5EF4-FFF2-40B4-BE49-F238E27FC236}">
                  <a16:creationId xmlns:a16="http://schemas.microsoft.com/office/drawing/2014/main" xmlns="" id="{1D6320DA-A085-42A1-88D7-34B9C0F0780A}"/>
                </a:ext>
              </a:extLst>
            </p:cNvPr>
            <p:cNvGrpSpPr/>
            <p:nvPr/>
          </p:nvGrpSpPr>
          <p:grpSpPr>
            <a:xfrm>
              <a:off x="6764680" y="4355658"/>
              <a:ext cx="36000" cy="36000"/>
              <a:chOff x="6732240" y="3861048"/>
              <a:chExt cx="72008" cy="72008"/>
            </a:xfrm>
          </p:grpSpPr>
          <p:cxnSp>
            <p:nvCxnSpPr>
              <p:cNvPr id="53" name="Přímá spojnice 14">
                <a:extLst>
                  <a:ext uri="{FF2B5EF4-FFF2-40B4-BE49-F238E27FC236}">
                    <a16:creationId xmlns:a16="http://schemas.microsoft.com/office/drawing/2014/main" xmlns="" id="{0CF3B94F-BA34-46BC-B4DA-C8DE45EA3EE4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4" name="Přímá spojnice 15">
                <a:extLst>
                  <a:ext uri="{FF2B5EF4-FFF2-40B4-BE49-F238E27FC236}">
                    <a16:creationId xmlns:a16="http://schemas.microsoft.com/office/drawing/2014/main" xmlns="" id="{C24280B3-D667-471C-BC0C-CECAA9FE0107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55" name="Skupina 13">
              <a:extLst>
                <a:ext uri="{FF2B5EF4-FFF2-40B4-BE49-F238E27FC236}">
                  <a16:creationId xmlns:a16="http://schemas.microsoft.com/office/drawing/2014/main" xmlns="" id="{2F309682-888C-41AF-924F-F6A86745B5AA}"/>
                </a:ext>
              </a:extLst>
            </p:cNvPr>
            <p:cNvGrpSpPr/>
            <p:nvPr/>
          </p:nvGrpSpPr>
          <p:grpSpPr>
            <a:xfrm>
              <a:off x="7327337" y="4099588"/>
              <a:ext cx="36000" cy="36000"/>
              <a:chOff x="6732240" y="3861048"/>
              <a:chExt cx="72008" cy="72008"/>
            </a:xfrm>
          </p:grpSpPr>
          <p:cxnSp>
            <p:nvCxnSpPr>
              <p:cNvPr id="56" name="Přímá spojnice 14">
                <a:extLst>
                  <a:ext uri="{FF2B5EF4-FFF2-40B4-BE49-F238E27FC236}">
                    <a16:creationId xmlns:a16="http://schemas.microsoft.com/office/drawing/2014/main" xmlns="" id="{E12A2E79-471E-404D-925A-5C2CACB2A490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7" name="Přímá spojnice 15">
                <a:extLst>
                  <a:ext uri="{FF2B5EF4-FFF2-40B4-BE49-F238E27FC236}">
                    <a16:creationId xmlns:a16="http://schemas.microsoft.com/office/drawing/2014/main" xmlns="" id="{A1C3BE2B-B63F-4F92-8E96-7405E7BFD477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59" name="Skupina 9">
              <a:extLst>
                <a:ext uri="{FF2B5EF4-FFF2-40B4-BE49-F238E27FC236}">
                  <a16:creationId xmlns:a16="http://schemas.microsoft.com/office/drawing/2014/main" xmlns="" id="{3D0FFF50-151D-4B06-B595-47A937E882DE}"/>
                </a:ext>
              </a:extLst>
            </p:cNvPr>
            <p:cNvGrpSpPr/>
            <p:nvPr/>
          </p:nvGrpSpPr>
          <p:grpSpPr>
            <a:xfrm rot="2276571">
              <a:off x="7061046" y="4327044"/>
              <a:ext cx="36000" cy="36000"/>
              <a:chOff x="6732240" y="3861048"/>
              <a:chExt cx="72008" cy="72008"/>
            </a:xfrm>
          </p:grpSpPr>
          <p:cxnSp>
            <p:nvCxnSpPr>
              <p:cNvPr id="60" name="Přímá spojnice 6">
                <a:extLst>
                  <a:ext uri="{FF2B5EF4-FFF2-40B4-BE49-F238E27FC236}">
                    <a16:creationId xmlns:a16="http://schemas.microsoft.com/office/drawing/2014/main" xmlns="" id="{E63012BC-2077-4832-BE21-5173717200F3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Přímá spojnice 11">
                <a:extLst>
                  <a:ext uri="{FF2B5EF4-FFF2-40B4-BE49-F238E27FC236}">
                    <a16:creationId xmlns:a16="http://schemas.microsoft.com/office/drawing/2014/main" xmlns="" id="{D0839BA5-634D-4BF2-915B-620FB0748968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2" name="Skupina 16">
              <a:extLst>
                <a:ext uri="{FF2B5EF4-FFF2-40B4-BE49-F238E27FC236}">
                  <a16:creationId xmlns:a16="http://schemas.microsoft.com/office/drawing/2014/main" xmlns="" id="{FC29A81A-B276-4587-8F0D-E6E5CEB1369F}"/>
                </a:ext>
              </a:extLst>
            </p:cNvPr>
            <p:cNvGrpSpPr/>
            <p:nvPr/>
          </p:nvGrpSpPr>
          <p:grpSpPr>
            <a:xfrm rot="2276571">
              <a:off x="7905954" y="4988657"/>
              <a:ext cx="36000" cy="36000"/>
              <a:chOff x="6732240" y="3861048"/>
              <a:chExt cx="72008" cy="72008"/>
            </a:xfrm>
          </p:grpSpPr>
          <p:cxnSp>
            <p:nvCxnSpPr>
              <p:cNvPr id="63" name="Přímá spojnice 17">
                <a:extLst>
                  <a:ext uri="{FF2B5EF4-FFF2-40B4-BE49-F238E27FC236}">
                    <a16:creationId xmlns:a16="http://schemas.microsoft.com/office/drawing/2014/main" xmlns="" id="{7CCE6E53-6550-4433-8CD7-D74B3E7ABB66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Přímá spojnice 18">
                <a:extLst>
                  <a:ext uri="{FF2B5EF4-FFF2-40B4-BE49-F238E27FC236}">
                    <a16:creationId xmlns:a16="http://schemas.microsoft.com/office/drawing/2014/main" xmlns="" id="{EF2D3F45-B582-41C3-8947-779AD7C41365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5" name="Skupina 26">
              <a:extLst>
                <a:ext uri="{FF2B5EF4-FFF2-40B4-BE49-F238E27FC236}">
                  <a16:creationId xmlns:a16="http://schemas.microsoft.com/office/drawing/2014/main" xmlns="" id="{3B3F2065-5401-43DC-B153-70C66B3FA448}"/>
                </a:ext>
              </a:extLst>
            </p:cNvPr>
            <p:cNvGrpSpPr/>
            <p:nvPr/>
          </p:nvGrpSpPr>
          <p:grpSpPr>
            <a:xfrm rot="2276571">
              <a:off x="8096175" y="3983463"/>
              <a:ext cx="36000" cy="36000"/>
              <a:chOff x="6732240" y="3861048"/>
              <a:chExt cx="72008" cy="72008"/>
            </a:xfrm>
          </p:grpSpPr>
          <p:cxnSp>
            <p:nvCxnSpPr>
              <p:cNvPr id="66" name="Přímá spojnice 27">
                <a:extLst>
                  <a:ext uri="{FF2B5EF4-FFF2-40B4-BE49-F238E27FC236}">
                    <a16:creationId xmlns:a16="http://schemas.microsoft.com/office/drawing/2014/main" xmlns="" id="{37C536B3-0EFD-4923-873C-BE3D606165AD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Přímá spojnice 28">
                <a:extLst>
                  <a:ext uri="{FF2B5EF4-FFF2-40B4-BE49-F238E27FC236}">
                    <a16:creationId xmlns:a16="http://schemas.microsoft.com/office/drawing/2014/main" xmlns="" id="{E98BB865-51E0-48B8-BC29-A33384B2F06E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98" name="Group 197">
            <a:extLst>
              <a:ext uri="{FF2B5EF4-FFF2-40B4-BE49-F238E27FC236}">
                <a16:creationId xmlns:a16="http://schemas.microsoft.com/office/drawing/2014/main" xmlns="" id="{7A70445A-8300-4205-9282-A87885417D89}"/>
              </a:ext>
            </a:extLst>
          </p:cNvPr>
          <p:cNvGrpSpPr/>
          <p:nvPr/>
        </p:nvGrpSpPr>
        <p:grpSpPr>
          <a:xfrm>
            <a:off x="6797591" y="3627129"/>
            <a:ext cx="1678135" cy="1388530"/>
            <a:chOff x="4930660" y="5282054"/>
            <a:chExt cx="1678135" cy="1388530"/>
          </a:xfrm>
        </p:grpSpPr>
        <p:grpSp>
          <p:nvGrpSpPr>
            <p:cNvPr id="72" name="Skupina 9">
              <a:extLst>
                <a:ext uri="{FF2B5EF4-FFF2-40B4-BE49-F238E27FC236}">
                  <a16:creationId xmlns:a16="http://schemas.microsoft.com/office/drawing/2014/main" xmlns="" id="{0CB18822-5752-4567-B334-4050EA728C1C}"/>
                </a:ext>
              </a:extLst>
            </p:cNvPr>
            <p:cNvGrpSpPr/>
            <p:nvPr/>
          </p:nvGrpSpPr>
          <p:grpSpPr>
            <a:xfrm>
              <a:off x="4930660" y="6189485"/>
              <a:ext cx="36000" cy="36000"/>
              <a:chOff x="6732240" y="3861048"/>
              <a:chExt cx="72008" cy="72008"/>
            </a:xfrm>
          </p:grpSpPr>
          <p:cxnSp>
            <p:nvCxnSpPr>
              <p:cNvPr id="73" name="Přímá spojnice 6">
                <a:extLst>
                  <a:ext uri="{FF2B5EF4-FFF2-40B4-BE49-F238E27FC236}">
                    <a16:creationId xmlns:a16="http://schemas.microsoft.com/office/drawing/2014/main" xmlns="" id="{04E85B80-2E01-4C01-A6C0-26720530C02E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Přímá spojnice 11">
                <a:extLst>
                  <a:ext uri="{FF2B5EF4-FFF2-40B4-BE49-F238E27FC236}">
                    <a16:creationId xmlns:a16="http://schemas.microsoft.com/office/drawing/2014/main" xmlns="" id="{95AC5F76-B65D-4134-9DBB-17AA90431E48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5" name="Skupina 13">
              <a:extLst>
                <a:ext uri="{FF2B5EF4-FFF2-40B4-BE49-F238E27FC236}">
                  <a16:creationId xmlns:a16="http://schemas.microsoft.com/office/drawing/2014/main" xmlns="" id="{40E3D9B5-39D9-4730-99F4-B3179EDD17E0}"/>
                </a:ext>
              </a:extLst>
            </p:cNvPr>
            <p:cNvGrpSpPr/>
            <p:nvPr/>
          </p:nvGrpSpPr>
          <p:grpSpPr>
            <a:xfrm>
              <a:off x="5389477" y="6117477"/>
              <a:ext cx="36000" cy="36000"/>
              <a:chOff x="6732240" y="3861048"/>
              <a:chExt cx="72008" cy="72008"/>
            </a:xfrm>
          </p:grpSpPr>
          <p:cxnSp>
            <p:nvCxnSpPr>
              <p:cNvPr id="76" name="Přímá spojnice 14">
                <a:extLst>
                  <a:ext uri="{FF2B5EF4-FFF2-40B4-BE49-F238E27FC236}">
                    <a16:creationId xmlns:a16="http://schemas.microsoft.com/office/drawing/2014/main" xmlns="" id="{05E7716D-B645-43F0-ABC7-8E2CCE1A6F5F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77" name="Přímá spojnice 15">
                <a:extLst>
                  <a:ext uri="{FF2B5EF4-FFF2-40B4-BE49-F238E27FC236}">
                    <a16:creationId xmlns:a16="http://schemas.microsoft.com/office/drawing/2014/main" xmlns="" id="{0BD700D8-6D6E-4E40-89BD-56BD9A7DDD0B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78" name="Skupina 16">
              <a:extLst>
                <a:ext uri="{FF2B5EF4-FFF2-40B4-BE49-F238E27FC236}">
                  <a16:creationId xmlns:a16="http://schemas.microsoft.com/office/drawing/2014/main" xmlns="" id="{3062F1CA-6F5E-4101-AE11-214FEA707C29}"/>
                </a:ext>
              </a:extLst>
            </p:cNvPr>
            <p:cNvGrpSpPr/>
            <p:nvPr/>
          </p:nvGrpSpPr>
          <p:grpSpPr>
            <a:xfrm>
              <a:off x="6003784" y="6191736"/>
              <a:ext cx="36000" cy="36000"/>
              <a:chOff x="6732240" y="3861048"/>
              <a:chExt cx="72008" cy="72008"/>
            </a:xfrm>
          </p:grpSpPr>
          <p:cxnSp>
            <p:nvCxnSpPr>
              <p:cNvPr id="79" name="Přímá spojnice 17">
                <a:extLst>
                  <a:ext uri="{FF2B5EF4-FFF2-40B4-BE49-F238E27FC236}">
                    <a16:creationId xmlns:a16="http://schemas.microsoft.com/office/drawing/2014/main" xmlns="" id="{57C6703D-E1E5-49E2-B000-AEDEC158908E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Přímá spojnice 18">
                <a:extLst>
                  <a:ext uri="{FF2B5EF4-FFF2-40B4-BE49-F238E27FC236}">
                    <a16:creationId xmlns:a16="http://schemas.microsoft.com/office/drawing/2014/main" xmlns="" id="{5960537D-67D3-4771-A79B-A669050DD897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81" name="Skupina 22">
              <a:extLst>
                <a:ext uri="{FF2B5EF4-FFF2-40B4-BE49-F238E27FC236}">
                  <a16:creationId xmlns:a16="http://schemas.microsoft.com/office/drawing/2014/main" xmlns="" id="{95E30E10-3C45-4486-8A60-DD76FA76B573}"/>
                </a:ext>
              </a:extLst>
            </p:cNvPr>
            <p:cNvGrpSpPr/>
            <p:nvPr/>
          </p:nvGrpSpPr>
          <p:grpSpPr>
            <a:xfrm>
              <a:off x="5648680" y="6125033"/>
              <a:ext cx="36000" cy="36000"/>
              <a:chOff x="6732240" y="3861048"/>
              <a:chExt cx="72008" cy="72008"/>
            </a:xfrm>
          </p:grpSpPr>
          <p:cxnSp>
            <p:nvCxnSpPr>
              <p:cNvPr id="82" name="Přímá spojnice 23">
                <a:extLst>
                  <a:ext uri="{FF2B5EF4-FFF2-40B4-BE49-F238E27FC236}">
                    <a16:creationId xmlns:a16="http://schemas.microsoft.com/office/drawing/2014/main" xmlns="" id="{0EAC00BA-E25D-4F3E-A027-5EAEE090AF4A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83" name="Přímá spojnice 24">
                <a:extLst>
                  <a:ext uri="{FF2B5EF4-FFF2-40B4-BE49-F238E27FC236}">
                    <a16:creationId xmlns:a16="http://schemas.microsoft.com/office/drawing/2014/main" xmlns="" id="{8DDDFBEA-4C9A-4CA2-9287-43900729F781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84" name="Skupina 26">
              <a:extLst>
                <a:ext uri="{FF2B5EF4-FFF2-40B4-BE49-F238E27FC236}">
                  <a16:creationId xmlns:a16="http://schemas.microsoft.com/office/drawing/2014/main" xmlns="" id="{AB304495-DE8D-48E7-A5B3-B9C382423EF0}"/>
                </a:ext>
              </a:extLst>
            </p:cNvPr>
            <p:cNvGrpSpPr/>
            <p:nvPr/>
          </p:nvGrpSpPr>
          <p:grpSpPr>
            <a:xfrm>
              <a:off x="5535728" y="5282054"/>
              <a:ext cx="36000" cy="36000"/>
              <a:chOff x="6732240" y="3861048"/>
              <a:chExt cx="72008" cy="72008"/>
            </a:xfrm>
          </p:grpSpPr>
          <p:cxnSp>
            <p:nvCxnSpPr>
              <p:cNvPr id="85" name="Přímá spojnice 27">
                <a:extLst>
                  <a:ext uri="{FF2B5EF4-FFF2-40B4-BE49-F238E27FC236}">
                    <a16:creationId xmlns:a16="http://schemas.microsoft.com/office/drawing/2014/main" xmlns="" id="{B94E1914-7390-4BE6-8156-F513E6DC71E7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Přímá spojnice 28">
                <a:extLst>
                  <a:ext uri="{FF2B5EF4-FFF2-40B4-BE49-F238E27FC236}">
                    <a16:creationId xmlns:a16="http://schemas.microsoft.com/office/drawing/2014/main" xmlns="" id="{2278E65C-4539-4722-8BA9-F80FF4959998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Skupina 13">
              <a:extLst>
                <a:ext uri="{FF2B5EF4-FFF2-40B4-BE49-F238E27FC236}">
                  <a16:creationId xmlns:a16="http://schemas.microsoft.com/office/drawing/2014/main" xmlns="" id="{2D455A80-1EAD-4C5E-ADBF-6815931A21E6}"/>
                </a:ext>
              </a:extLst>
            </p:cNvPr>
            <p:cNvGrpSpPr/>
            <p:nvPr/>
          </p:nvGrpSpPr>
          <p:grpSpPr>
            <a:xfrm>
              <a:off x="5119453" y="6440277"/>
              <a:ext cx="36000" cy="36000"/>
              <a:chOff x="6732240" y="3861048"/>
              <a:chExt cx="72008" cy="72008"/>
            </a:xfrm>
          </p:grpSpPr>
          <p:cxnSp>
            <p:nvCxnSpPr>
              <p:cNvPr id="90" name="Přímá spojnice 14">
                <a:extLst>
                  <a:ext uri="{FF2B5EF4-FFF2-40B4-BE49-F238E27FC236}">
                    <a16:creationId xmlns:a16="http://schemas.microsoft.com/office/drawing/2014/main" xmlns="" id="{EE92E3DF-717F-48BA-BE34-B8C571EBF015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91" name="Přímá spojnice 15">
                <a:extLst>
                  <a:ext uri="{FF2B5EF4-FFF2-40B4-BE49-F238E27FC236}">
                    <a16:creationId xmlns:a16="http://schemas.microsoft.com/office/drawing/2014/main" xmlns="" id="{111768A7-6DE0-48B4-8D00-F634D214D3CC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92" name="Skupina 13">
              <a:extLst>
                <a:ext uri="{FF2B5EF4-FFF2-40B4-BE49-F238E27FC236}">
                  <a16:creationId xmlns:a16="http://schemas.microsoft.com/office/drawing/2014/main" xmlns="" id="{3362F0DC-58D8-471C-8D9F-CBF2EC34D870}"/>
                </a:ext>
              </a:extLst>
            </p:cNvPr>
            <p:cNvGrpSpPr/>
            <p:nvPr/>
          </p:nvGrpSpPr>
          <p:grpSpPr>
            <a:xfrm>
              <a:off x="5694277" y="6422277"/>
              <a:ext cx="36000" cy="36000"/>
              <a:chOff x="6732240" y="3861048"/>
              <a:chExt cx="72008" cy="72008"/>
            </a:xfrm>
          </p:grpSpPr>
          <p:cxnSp>
            <p:nvCxnSpPr>
              <p:cNvPr id="93" name="Přímá spojnice 14">
                <a:extLst>
                  <a:ext uri="{FF2B5EF4-FFF2-40B4-BE49-F238E27FC236}">
                    <a16:creationId xmlns:a16="http://schemas.microsoft.com/office/drawing/2014/main" xmlns="" id="{AC3B83D8-E6FB-4404-BCC3-DFD6E8C049DF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94" name="Přímá spojnice 15">
                <a:extLst>
                  <a:ext uri="{FF2B5EF4-FFF2-40B4-BE49-F238E27FC236}">
                    <a16:creationId xmlns:a16="http://schemas.microsoft.com/office/drawing/2014/main" xmlns="" id="{76FCF3A1-45A2-4598-9E7A-B0F18E0F7FEA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95" name="Skupina 13">
              <a:extLst>
                <a:ext uri="{FF2B5EF4-FFF2-40B4-BE49-F238E27FC236}">
                  <a16:creationId xmlns:a16="http://schemas.microsoft.com/office/drawing/2014/main" xmlns="" id="{FB87FF71-CA17-4D95-9942-3F78AD2E6B80}"/>
                </a:ext>
              </a:extLst>
            </p:cNvPr>
            <p:cNvGrpSpPr/>
            <p:nvPr/>
          </p:nvGrpSpPr>
          <p:grpSpPr>
            <a:xfrm>
              <a:off x="6186701" y="5867472"/>
              <a:ext cx="36000" cy="36000"/>
              <a:chOff x="6732240" y="3861048"/>
              <a:chExt cx="72008" cy="72008"/>
            </a:xfrm>
          </p:grpSpPr>
          <p:cxnSp>
            <p:nvCxnSpPr>
              <p:cNvPr id="96" name="Přímá spojnice 14">
                <a:extLst>
                  <a:ext uri="{FF2B5EF4-FFF2-40B4-BE49-F238E27FC236}">
                    <a16:creationId xmlns:a16="http://schemas.microsoft.com/office/drawing/2014/main" xmlns="" id="{82A21D37-36BA-40DB-B653-ED84D05FE37E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97" name="Přímá spojnice 15">
                <a:extLst>
                  <a:ext uri="{FF2B5EF4-FFF2-40B4-BE49-F238E27FC236}">
                    <a16:creationId xmlns:a16="http://schemas.microsoft.com/office/drawing/2014/main" xmlns="" id="{9DE9699D-F237-4208-845F-E53AF246AE03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98" name="Skupina 13">
              <a:extLst>
                <a:ext uri="{FF2B5EF4-FFF2-40B4-BE49-F238E27FC236}">
                  <a16:creationId xmlns:a16="http://schemas.microsoft.com/office/drawing/2014/main" xmlns="" id="{0F5C7C65-6EEF-4A6C-A44B-6B0EC4F6522B}"/>
                </a:ext>
              </a:extLst>
            </p:cNvPr>
            <p:cNvGrpSpPr/>
            <p:nvPr/>
          </p:nvGrpSpPr>
          <p:grpSpPr>
            <a:xfrm>
              <a:off x="4930660" y="5869491"/>
              <a:ext cx="36000" cy="36000"/>
              <a:chOff x="6732240" y="3861048"/>
              <a:chExt cx="72008" cy="72008"/>
            </a:xfrm>
          </p:grpSpPr>
          <p:cxnSp>
            <p:nvCxnSpPr>
              <p:cNvPr id="99" name="Přímá spojnice 14">
                <a:extLst>
                  <a:ext uri="{FF2B5EF4-FFF2-40B4-BE49-F238E27FC236}">
                    <a16:creationId xmlns:a16="http://schemas.microsoft.com/office/drawing/2014/main" xmlns="" id="{CD0E020B-B0F9-4AD8-AC5E-88FE4A1AC091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00" name="Přímá spojnice 15">
                <a:extLst>
                  <a:ext uri="{FF2B5EF4-FFF2-40B4-BE49-F238E27FC236}">
                    <a16:creationId xmlns:a16="http://schemas.microsoft.com/office/drawing/2014/main" xmlns="" id="{1D418ED9-2751-4FDA-AE61-6F23394B6CC1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101" name="Skupina 13">
              <a:extLst>
                <a:ext uri="{FF2B5EF4-FFF2-40B4-BE49-F238E27FC236}">
                  <a16:creationId xmlns:a16="http://schemas.microsoft.com/office/drawing/2014/main" xmlns="" id="{1B1620A4-F042-4B80-ACC3-905AFF48E006}"/>
                </a:ext>
              </a:extLst>
            </p:cNvPr>
            <p:cNvGrpSpPr/>
            <p:nvPr/>
          </p:nvGrpSpPr>
          <p:grpSpPr>
            <a:xfrm>
              <a:off x="5493317" y="5613421"/>
              <a:ext cx="36000" cy="36000"/>
              <a:chOff x="6732240" y="3861048"/>
              <a:chExt cx="72008" cy="72008"/>
            </a:xfrm>
          </p:grpSpPr>
          <p:cxnSp>
            <p:nvCxnSpPr>
              <p:cNvPr id="102" name="Přímá spojnice 14">
                <a:extLst>
                  <a:ext uri="{FF2B5EF4-FFF2-40B4-BE49-F238E27FC236}">
                    <a16:creationId xmlns:a16="http://schemas.microsoft.com/office/drawing/2014/main" xmlns="" id="{26D700E6-529C-4793-BE14-73A9A859F218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03" name="Přímá spojnice 15">
                <a:extLst>
                  <a:ext uri="{FF2B5EF4-FFF2-40B4-BE49-F238E27FC236}">
                    <a16:creationId xmlns:a16="http://schemas.microsoft.com/office/drawing/2014/main" xmlns="" id="{ABC7A957-099F-4D8A-A96A-089F3D2B79DE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105" name="Přímá spojnice 4">
              <a:extLst>
                <a:ext uri="{FF2B5EF4-FFF2-40B4-BE49-F238E27FC236}">
                  <a16:creationId xmlns:a16="http://schemas.microsoft.com/office/drawing/2014/main" xmlns="" id="{7AC7D6BB-B908-4AB4-B521-275B639CA4B8}"/>
                </a:ext>
              </a:extLst>
            </p:cNvPr>
            <p:cNvCxnSpPr/>
            <p:nvPr/>
          </p:nvCxnSpPr>
          <p:spPr>
            <a:xfrm rot="2276571">
              <a:off x="5656023" y="5896656"/>
              <a:ext cx="4290" cy="773928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6" name="Skupina 9">
              <a:extLst>
                <a:ext uri="{FF2B5EF4-FFF2-40B4-BE49-F238E27FC236}">
                  <a16:creationId xmlns:a16="http://schemas.microsoft.com/office/drawing/2014/main" xmlns="" id="{F172E18A-D3D2-4DA0-A2E4-560955699003}"/>
                </a:ext>
              </a:extLst>
            </p:cNvPr>
            <p:cNvGrpSpPr/>
            <p:nvPr/>
          </p:nvGrpSpPr>
          <p:grpSpPr>
            <a:xfrm rot="2276571">
              <a:off x="5227026" y="5840877"/>
              <a:ext cx="36000" cy="36000"/>
              <a:chOff x="6732240" y="3861048"/>
              <a:chExt cx="72008" cy="72008"/>
            </a:xfrm>
          </p:grpSpPr>
          <p:cxnSp>
            <p:nvCxnSpPr>
              <p:cNvPr id="115" name="Přímá spojnice 6">
                <a:extLst>
                  <a:ext uri="{FF2B5EF4-FFF2-40B4-BE49-F238E27FC236}">
                    <a16:creationId xmlns:a16="http://schemas.microsoft.com/office/drawing/2014/main" xmlns="" id="{6FA1E497-01C6-44FE-A20A-245CCBAEE474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6" name="Přímá spojnice 11">
                <a:extLst>
                  <a:ext uri="{FF2B5EF4-FFF2-40B4-BE49-F238E27FC236}">
                    <a16:creationId xmlns:a16="http://schemas.microsoft.com/office/drawing/2014/main" xmlns="" id="{F0583998-3470-4BFD-A2C2-40D201550F7A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07" name="Skupina 16">
              <a:extLst>
                <a:ext uri="{FF2B5EF4-FFF2-40B4-BE49-F238E27FC236}">
                  <a16:creationId xmlns:a16="http://schemas.microsoft.com/office/drawing/2014/main" xmlns="" id="{94B6513C-7316-44BF-A6BD-2C3E5AD0CC28}"/>
                </a:ext>
              </a:extLst>
            </p:cNvPr>
            <p:cNvGrpSpPr/>
            <p:nvPr/>
          </p:nvGrpSpPr>
          <p:grpSpPr>
            <a:xfrm rot="2276571">
              <a:off x="6071934" y="6502490"/>
              <a:ext cx="36000" cy="36000"/>
              <a:chOff x="6732240" y="3861048"/>
              <a:chExt cx="72008" cy="72008"/>
            </a:xfrm>
          </p:grpSpPr>
          <p:cxnSp>
            <p:nvCxnSpPr>
              <p:cNvPr id="113" name="Přímá spojnice 17">
                <a:extLst>
                  <a:ext uri="{FF2B5EF4-FFF2-40B4-BE49-F238E27FC236}">
                    <a16:creationId xmlns:a16="http://schemas.microsoft.com/office/drawing/2014/main" xmlns="" id="{E948DEF1-F54E-4732-AA89-EB81409BD32C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4" name="Přímá spojnice 18">
                <a:extLst>
                  <a:ext uri="{FF2B5EF4-FFF2-40B4-BE49-F238E27FC236}">
                    <a16:creationId xmlns:a16="http://schemas.microsoft.com/office/drawing/2014/main" xmlns="" id="{FF4BD6F9-635F-4EB1-B7EA-73DF3C93A652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08" name="Skupina 26">
              <a:extLst>
                <a:ext uri="{FF2B5EF4-FFF2-40B4-BE49-F238E27FC236}">
                  <a16:creationId xmlns:a16="http://schemas.microsoft.com/office/drawing/2014/main" xmlns="" id="{0051DF8C-A92F-42B1-8B1D-155E719B2D65}"/>
                </a:ext>
              </a:extLst>
            </p:cNvPr>
            <p:cNvGrpSpPr/>
            <p:nvPr/>
          </p:nvGrpSpPr>
          <p:grpSpPr>
            <a:xfrm rot="2276571">
              <a:off x="6262155" y="5497296"/>
              <a:ext cx="36000" cy="36000"/>
              <a:chOff x="6732240" y="3861048"/>
              <a:chExt cx="72008" cy="72008"/>
            </a:xfrm>
          </p:grpSpPr>
          <p:cxnSp>
            <p:nvCxnSpPr>
              <p:cNvPr id="111" name="Přímá spojnice 27">
                <a:extLst>
                  <a:ext uri="{FF2B5EF4-FFF2-40B4-BE49-F238E27FC236}">
                    <a16:creationId xmlns:a16="http://schemas.microsoft.com/office/drawing/2014/main" xmlns="" id="{1AA0226A-2BCD-443F-A848-168A4F6979DC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2" name="Přímá spojnice 28">
                <a:extLst>
                  <a:ext uri="{FF2B5EF4-FFF2-40B4-BE49-F238E27FC236}">
                    <a16:creationId xmlns:a16="http://schemas.microsoft.com/office/drawing/2014/main" xmlns="" id="{01583666-EAB5-4310-993B-3049441FE10B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09" name="Přímá spojnice 30">
              <a:extLst>
                <a:ext uri="{FF2B5EF4-FFF2-40B4-BE49-F238E27FC236}">
                  <a16:creationId xmlns:a16="http://schemas.microsoft.com/office/drawing/2014/main" xmlns="" id="{8D8D8644-E03A-487E-8358-38637B43DCA8}"/>
                </a:ext>
              </a:extLst>
            </p:cNvPr>
            <p:cNvCxnSpPr/>
            <p:nvPr/>
          </p:nvCxnSpPr>
          <p:spPr>
            <a:xfrm rot="2276571" flipH="1" flipV="1">
              <a:off x="5344792" y="5481273"/>
              <a:ext cx="740316" cy="313875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Přímá spojnice 40">
              <a:extLst>
                <a:ext uri="{FF2B5EF4-FFF2-40B4-BE49-F238E27FC236}">
                  <a16:creationId xmlns:a16="http://schemas.microsoft.com/office/drawing/2014/main" xmlns="" id="{FBA8E922-B53E-4428-9F8F-0EDE112A9C6F}"/>
                </a:ext>
              </a:extLst>
            </p:cNvPr>
            <p:cNvCxnSpPr/>
            <p:nvPr/>
          </p:nvCxnSpPr>
          <p:spPr>
            <a:xfrm rot="2276571" flipV="1">
              <a:off x="5912785" y="5936158"/>
              <a:ext cx="696010" cy="288034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0" name="Arrow: Right 199">
            <a:extLst>
              <a:ext uri="{FF2B5EF4-FFF2-40B4-BE49-F238E27FC236}">
                <a16:creationId xmlns:a16="http://schemas.microsoft.com/office/drawing/2014/main" xmlns="" id="{3AD4A38F-9A65-45AF-B245-153379667280}"/>
              </a:ext>
            </a:extLst>
          </p:cNvPr>
          <p:cNvSpPr/>
          <p:nvPr/>
        </p:nvSpPr>
        <p:spPr>
          <a:xfrm>
            <a:off x="4729074" y="1844824"/>
            <a:ext cx="202966" cy="133918"/>
          </a:xfrm>
          <a:prstGeom prst="rightArrow">
            <a:avLst/>
          </a:prstGeom>
          <a:noFill/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Arrow: Right 201">
            <a:extLst>
              <a:ext uri="{FF2B5EF4-FFF2-40B4-BE49-F238E27FC236}">
                <a16:creationId xmlns:a16="http://schemas.microsoft.com/office/drawing/2014/main" xmlns="" id="{A79B4962-B0C3-44C8-A9EF-E63933998EAA}"/>
              </a:ext>
            </a:extLst>
          </p:cNvPr>
          <p:cNvSpPr/>
          <p:nvPr/>
        </p:nvSpPr>
        <p:spPr>
          <a:xfrm>
            <a:off x="6228184" y="1844824"/>
            <a:ext cx="202966" cy="133918"/>
          </a:xfrm>
          <a:prstGeom prst="rightArrow">
            <a:avLst/>
          </a:prstGeom>
          <a:noFill/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Arrow: Right 202">
            <a:extLst>
              <a:ext uri="{FF2B5EF4-FFF2-40B4-BE49-F238E27FC236}">
                <a16:creationId xmlns:a16="http://schemas.microsoft.com/office/drawing/2014/main" xmlns="" id="{E3CA79F9-1FB7-4522-A864-DDCD81DB53F7}"/>
              </a:ext>
            </a:extLst>
          </p:cNvPr>
          <p:cNvSpPr/>
          <p:nvPr/>
        </p:nvSpPr>
        <p:spPr>
          <a:xfrm>
            <a:off x="7321362" y="1844824"/>
            <a:ext cx="202966" cy="133918"/>
          </a:xfrm>
          <a:prstGeom prst="rightArrow">
            <a:avLst/>
          </a:prstGeom>
          <a:noFill/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4" name="Picture 203">
            <a:extLst>
              <a:ext uri="{FF2B5EF4-FFF2-40B4-BE49-F238E27FC236}">
                <a16:creationId xmlns:a16="http://schemas.microsoft.com/office/drawing/2014/main" xmlns="" id="{DD731275-8810-4A60-BA74-30937910474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83785" y="1914221"/>
            <a:ext cx="3879087" cy="1571556"/>
          </a:xfrm>
          <a:prstGeom prst="rect">
            <a:avLst/>
          </a:prstGeom>
        </p:spPr>
      </p:pic>
      <p:pic>
        <p:nvPicPr>
          <p:cNvPr id="2050" name="Picture 2" descr="Související obrázek">
            <a:extLst>
              <a:ext uri="{FF2B5EF4-FFF2-40B4-BE49-F238E27FC236}">
                <a16:creationId xmlns:a16="http://schemas.microsoft.com/office/drawing/2014/main" xmlns="" id="{3A4E114A-D62C-4E23-A50C-971808938C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063" y="2105524"/>
            <a:ext cx="1510459" cy="1510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572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0.00139 L -0.2158 0.00972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03" y="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" grpId="0" animBg="1"/>
      <p:bldP spid="200" grpId="1" animBg="1"/>
      <p:bldP spid="202" grpId="0" animBg="1"/>
      <p:bldP spid="202" grpId="1" animBg="1"/>
      <p:bldP spid="203" grpId="0" animBg="1"/>
      <p:bldP spid="203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74AC7E-52DA-4233-A62D-9C58D23EB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MW matching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4BE75D39-3FF5-4D5B-84C8-7CF5ACE598A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8229600" cy="4896544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Trivial MW matching function: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GB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GB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𝑀𝑊</m:t>
                    </m:r>
                    <m:r>
                      <a:rPr lang="en-GB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→{0,1}</m:t>
                    </m:r>
                  </m:oMath>
                </a14:m>
                <a:endParaRPr 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lvl="1"/>
                <a:r>
                  <a:rPr lang="en-US" dirty="0"/>
                  <a:t>only equal MWs match</a:t>
                </a:r>
              </a:p>
              <a:p>
                <a:endParaRPr lang="en-US" dirty="0"/>
              </a:p>
              <a:p>
                <a:r>
                  <a:rPr lang="en-US" dirty="0"/>
                  <a:t>Non-trivial MW matching function: </a:t>
                </a:r>
              </a:p>
              <a:p>
                <a:pPr lvl="1"/>
                <a:r>
                  <a:rPr lang="en-US" dirty="0"/>
                  <a:t>If we do not assume MW confidences: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GB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𝑀𝑊</m:t>
                        </m:r>
                        <m:r>
                          <a:rPr lang="en-GB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n-GB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GB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𝑀𝑊</m:t>
                        </m:r>
                        <m:r>
                          <a:rPr lang="en-GB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n-GB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→{0,1}</m:t>
                    </m:r>
                  </m:oMath>
                </a14:m>
                <a:endParaRPr 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lvl="2"/>
                <a:r>
                  <a:rPr lang="en-US" dirty="0"/>
                  <a:t>Two sets of MWs match if the cardinality of their intersection is at least </a:t>
                </a:r>
                <a:r>
                  <a:rPr lang="en-US" i="1" dirty="0"/>
                  <a:t>n</a:t>
                </a:r>
              </a:p>
              <a:p>
                <a:pPr lvl="1"/>
                <a:r>
                  <a:rPr lang="en-US" dirty="0"/>
                  <a:t>With MW confidences (fuzzy clustering): </a:t>
                </a:r>
                <a:endParaRPr lang="en-GB" i="1" dirty="0">
                  <a:solidFill>
                    <a:schemeClr val="accent6">
                      <a:lumMod val="75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𝑀𝑊</m:t>
                          </m:r>
                          <m:r>
                            <a:rPr lang="en-GB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GB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𝑐𝑜𝑛𝑓𝑖𝑑𝑒𝑛𝑐𝑒</m:t>
                          </m:r>
                          <m:r>
                            <a:rPr lang="en-GB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en-GB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𝑀𝑊</m:t>
                          </m:r>
                          <m:r>
                            <a:rPr lang="en-GB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GB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𝑐𝑜𝑛𝑓𝑖𝑑𝑒𝑛𝑐𝑒</m:t>
                          </m:r>
                          <m:r>
                            <a:rPr lang="en-GB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en-GB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→{0,1}</m:t>
                      </m:r>
                    </m:oMath>
                  </m:oMathPara>
                </a14:m>
                <a:endParaRPr 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lvl="2"/>
                <a:r>
                  <a:rPr lang="en-US" dirty="0"/>
                  <a:t>Future work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BE75D39-3FF5-4D5B-84C8-7CF5ACE598A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8229600" cy="4896544"/>
              </a:xfrm>
              <a:blipFill>
                <a:blip r:embed="rId2"/>
                <a:stretch>
                  <a:fillRect l="-667" t="-6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6985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D77320-DC21-423E-911D-E424AFCA4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of MW matching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FA7101-557A-4FDB-A653-536C38CDC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Standard cluster evaluation</a:t>
            </a:r>
          </a:p>
          <a:p>
            <a:pPr lvl="1"/>
            <a:r>
              <a:rPr lang="en-GB" dirty="0"/>
              <a:t>External – compares given clustering </a:t>
            </a:r>
            <a:r>
              <a:rPr lang="en-GB" i="1" dirty="0"/>
              <a:t>C</a:t>
            </a:r>
            <a:r>
              <a:rPr lang="en-GB" dirty="0"/>
              <a:t> to GT clustering </a:t>
            </a:r>
            <a:r>
              <a:rPr lang="en-GB" i="1" dirty="0"/>
              <a:t>C</a:t>
            </a:r>
            <a:r>
              <a:rPr lang="en-GB" i="1" baseline="-25000" dirty="0"/>
              <a:t>GT</a:t>
            </a:r>
          </a:p>
          <a:p>
            <a:pPr lvl="2"/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Rand index</a:t>
            </a:r>
            <a:r>
              <a:rPr lang="en-GB" dirty="0"/>
              <a:t>: </a:t>
            </a:r>
            <a:r>
              <a:rPr lang="en-US" altLang="en-US" dirty="0"/>
              <a:t>probability that </a:t>
            </a:r>
            <a:r>
              <a:rPr lang="en-GB" i="1" dirty="0"/>
              <a:t>C </a:t>
            </a:r>
            <a:r>
              <a:rPr lang="en-US" altLang="en-US" dirty="0"/>
              <a:t>and </a:t>
            </a:r>
            <a:r>
              <a:rPr lang="en-GB" i="1" dirty="0"/>
              <a:t>C</a:t>
            </a:r>
            <a:r>
              <a:rPr lang="en-GB" i="1" baseline="-25000" dirty="0"/>
              <a:t>GT  </a:t>
            </a:r>
            <a:r>
              <a:rPr lang="en-US" altLang="en-US" dirty="0"/>
              <a:t>will agree on a random pair of objects</a:t>
            </a:r>
          </a:p>
          <a:p>
            <a:pPr lvl="1"/>
            <a:r>
              <a:rPr lang="en-GB" dirty="0"/>
              <a:t>Internal – no GT, uses intra- and inter-cluster distances	</a:t>
            </a:r>
          </a:p>
          <a:p>
            <a:pPr lvl="2"/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Silhouette coefficient</a:t>
            </a:r>
            <a:r>
              <a:rPr lang="en-GB" dirty="0"/>
              <a:t>: </a:t>
            </a:r>
            <a:r>
              <a:rPr lang="en-US" dirty="0"/>
              <a:t>measure of how similar an object is to its own cluster (cohesion) compared to the neighbor cluster (separation)</a:t>
            </a:r>
            <a:endParaRPr lang="en-GB" dirty="0"/>
          </a:p>
          <a:p>
            <a:endParaRPr lang="en-GB" dirty="0"/>
          </a:p>
          <a:p>
            <a:r>
              <a:rPr lang="en-GB" dirty="0"/>
              <a:t>Unfortunately, there is no external GT for segment matching</a:t>
            </a:r>
          </a:p>
          <a:p>
            <a:pPr lvl="1"/>
            <a:r>
              <a:rPr lang="en-GB" dirty="0"/>
              <a:t>However, we can use the </a:t>
            </a:r>
            <a:r>
              <a:rPr lang="en-US" dirty="0"/>
              <a:t>distribution of distances in the original feature space to </a:t>
            </a:r>
            <a:r>
              <a:rPr lang="en-GB" dirty="0"/>
              <a:t>define a partial approximate GT clustering </a:t>
            </a:r>
            <a:r>
              <a:rPr lang="en-GB" i="1" dirty="0"/>
              <a:t>C</a:t>
            </a:r>
            <a:r>
              <a:rPr lang="en-GB" i="1" baseline="-25000" dirty="0"/>
              <a:t>GT-</a:t>
            </a:r>
            <a:r>
              <a:rPr lang="en-GB" i="1" baseline="-25000" dirty="0" err="1"/>
              <a:t>approx</a:t>
            </a:r>
            <a:endParaRPr lang="en-US" dirty="0"/>
          </a:p>
          <a:p>
            <a:pPr lvl="2"/>
            <a:r>
              <a:rPr lang="en-US" dirty="0"/>
              <a:t>If </a:t>
            </a:r>
            <a:r>
              <a:rPr lang="en-US" i="1" dirty="0" err="1"/>
              <a:t>dist</a:t>
            </a:r>
            <a:r>
              <a:rPr lang="en-US" i="1" dirty="0"/>
              <a:t>(o</a:t>
            </a:r>
            <a:r>
              <a:rPr lang="en-US" i="1" baseline="-25000" dirty="0"/>
              <a:t>1</a:t>
            </a:r>
            <a:r>
              <a:rPr lang="en-US" i="1" dirty="0"/>
              <a:t>,o</a:t>
            </a:r>
            <a:r>
              <a:rPr lang="en-US" i="1" baseline="-25000" dirty="0"/>
              <a:t>2</a:t>
            </a:r>
            <a:r>
              <a:rPr lang="en-US" i="1" dirty="0"/>
              <a:t>) &lt;= </a:t>
            </a:r>
            <a:r>
              <a:rPr lang="en-US" i="1" dirty="0" err="1"/>
              <a:t>dist</a:t>
            </a:r>
            <a:r>
              <a:rPr lang="en-US" i="1" baseline="-25000" dirty="0" err="1"/>
              <a:t>SIMILAR</a:t>
            </a:r>
            <a:r>
              <a:rPr lang="en-US" dirty="0"/>
              <a:t>, then </a:t>
            </a:r>
            <a:r>
              <a:rPr lang="en-US" i="1" dirty="0"/>
              <a:t>o</a:t>
            </a:r>
            <a:r>
              <a:rPr lang="en-US" i="1" baseline="-25000" dirty="0"/>
              <a:t>1</a:t>
            </a:r>
            <a:r>
              <a:rPr lang="en-US" dirty="0"/>
              <a:t> and </a:t>
            </a:r>
            <a:r>
              <a:rPr lang="en-US" i="1" dirty="0"/>
              <a:t>o</a:t>
            </a:r>
            <a:r>
              <a:rPr lang="en-US" i="1" baseline="-25000" dirty="0"/>
              <a:t>2</a:t>
            </a:r>
            <a:r>
              <a:rPr lang="en-US" dirty="0"/>
              <a:t> belong to the same cluster in </a:t>
            </a:r>
            <a:r>
              <a:rPr lang="en-GB" i="1" dirty="0"/>
              <a:t>C</a:t>
            </a:r>
            <a:r>
              <a:rPr lang="en-GB" i="1" baseline="-25000" dirty="0"/>
              <a:t>GT-</a:t>
            </a:r>
            <a:r>
              <a:rPr lang="en-GB" i="1" baseline="-25000" dirty="0" err="1"/>
              <a:t>approx</a:t>
            </a:r>
            <a:endParaRPr lang="en-US" dirty="0"/>
          </a:p>
          <a:p>
            <a:pPr lvl="2"/>
            <a:r>
              <a:rPr lang="en-US" dirty="0"/>
              <a:t>If </a:t>
            </a:r>
            <a:r>
              <a:rPr lang="en-US" i="1" dirty="0" err="1"/>
              <a:t>dist</a:t>
            </a:r>
            <a:r>
              <a:rPr lang="en-US" i="1" dirty="0"/>
              <a:t>(o</a:t>
            </a:r>
            <a:r>
              <a:rPr lang="en-US" i="1" baseline="-25000" dirty="0"/>
              <a:t>1</a:t>
            </a:r>
            <a:r>
              <a:rPr lang="en-US" i="1" dirty="0"/>
              <a:t>,o</a:t>
            </a:r>
            <a:r>
              <a:rPr lang="en-US" i="1" baseline="-25000" dirty="0"/>
              <a:t>2</a:t>
            </a:r>
            <a:r>
              <a:rPr lang="en-US" i="1" dirty="0"/>
              <a:t>) &gt; </a:t>
            </a:r>
            <a:r>
              <a:rPr lang="en-US" i="1" dirty="0" err="1"/>
              <a:t>dist</a:t>
            </a:r>
            <a:r>
              <a:rPr lang="en-US" i="1" baseline="-25000" dirty="0" err="1"/>
              <a:t>DISSIMILAR</a:t>
            </a:r>
            <a:r>
              <a:rPr lang="en-US" dirty="0"/>
              <a:t>, then </a:t>
            </a:r>
            <a:r>
              <a:rPr lang="en-US" i="1" dirty="0"/>
              <a:t>o</a:t>
            </a:r>
            <a:r>
              <a:rPr lang="en-US" i="1" baseline="-25000" dirty="0"/>
              <a:t>1</a:t>
            </a:r>
            <a:r>
              <a:rPr lang="en-US" dirty="0"/>
              <a:t> and </a:t>
            </a:r>
            <a:r>
              <a:rPr lang="en-US" i="1" dirty="0"/>
              <a:t>o</a:t>
            </a:r>
            <a:r>
              <a:rPr lang="en-US" i="1" baseline="-25000" dirty="0"/>
              <a:t>2</a:t>
            </a:r>
            <a:r>
              <a:rPr lang="en-US" dirty="0"/>
              <a:t> belong to different clusters in </a:t>
            </a:r>
            <a:r>
              <a:rPr lang="en-GB" i="1" dirty="0"/>
              <a:t>C</a:t>
            </a:r>
            <a:r>
              <a:rPr lang="en-GB" i="1" baseline="-25000" dirty="0"/>
              <a:t>GT-</a:t>
            </a:r>
            <a:r>
              <a:rPr lang="en-GB" i="1" baseline="-25000" dirty="0" err="1"/>
              <a:t>approx</a:t>
            </a:r>
            <a:endParaRPr lang="en-US" dirty="0"/>
          </a:p>
          <a:p>
            <a:pPr lvl="1"/>
            <a:r>
              <a:rPr lang="en-US" dirty="0"/>
              <a:t>Using </a:t>
            </a:r>
            <a:r>
              <a:rPr lang="en-GB" i="1" dirty="0"/>
              <a:t>C</a:t>
            </a:r>
            <a:r>
              <a:rPr lang="en-GB" i="1" baseline="-25000" dirty="0"/>
              <a:t>GT-</a:t>
            </a:r>
            <a:r>
              <a:rPr lang="en-GB" i="1" baseline="-25000" dirty="0" err="1"/>
              <a:t>approx</a:t>
            </a:r>
            <a:r>
              <a:rPr lang="en-GB" i="1" dirty="0"/>
              <a:t>,</a:t>
            </a:r>
            <a:r>
              <a:rPr lang="en-GB" dirty="0"/>
              <a:t> </a:t>
            </a:r>
            <a:r>
              <a:rPr lang="en-US" dirty="0"/>
              <a:t>we can define “semi-external” evaluation measures </a:t>
            </a:r>
          </a:p>
          <a:p>
            <a:pPr lvl="2"/>
            <a:r>
              <a:rPr lang="en-US" dirty="0"/>
              <a:t>E.g.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Unsupervised Rand index</a:t>
            </a:r>
          </a:p>
          <a:p>
            <a:pPr lvl="2"/>
            <a:endParaRPr lang="en-US" baseline="-25000" dirty="0"/>
          </a:p>
        </p:txBody>
      </p:sp>
      <p:sp>
        <p:nvSpPr>
          <p:cNvPr id="5" name="AutoShape 2" descr="X">
            <a:extLst>
              <a:ext uri="{FF2B5EF4-FFF2-40B4-BE49-F238E27FC236}">
                <a16:creationId xmlns:a16="http://schemas.microsoft.com/office/drawing/2014/main" xmlns="" id="{B1DA01C9-5CA9-4923-A1FF-A9C90C7B7F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64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3" descr="Y">
            <a:extLst>
              <a:ext uri="{FF2B5EF4-FFF2-40B4-BE49-F238E27FC236}">
                <a16:creationId xmlns:a16="http://schemas.microsoft.com/office/drawing/2014/main" xmlns="" id="{8F6F4622-79C6-4708-87A0-B0D1019405B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6447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217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917B5F-1EA0-47F1-9454-3777DDE85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similarity of MW 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194FA6C-8589-4169-B0B7-45D0F383D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Input: MW sequence and MW matching function</a:t>
            </a:r>
          </a:p>
          <a:p>
            <a:r>
              <a:rPr lang="en-US" dirty="0"/>
              <a:t>Output: MW sequence distance function</a:t>
            </a:r>
          </a:p>
          <a:p>
            <a:endParaRPr lang="en-US" dirty="0"/>
          </a:p>
          <a:p>
            <a:r>
              <a:rPr lang="en-US" dirty="0"/>
              <a:t>What do we want?</a:t>
            </a:r>
          </a:p>
          <a:p>
            <a:pPr lvl="1"/>
            <a:r>
              <a:rPr lang="en-US" dirty="0"/>
              <a:t>Depends on application</a:t>
            </a:r>
          </a:p>
          <a:p>
            <a:pPr lvl="2"/>
            <a:r>
              <a:rPr lang="en-US" dirty="0"/>
              <a:t>Find very similar motions different only in speed</a:t>
            </a:r>
          </a:p>
          <a:p>
            <a:pPr lvl="2"/>
            <a:r>
              <a:rPr lang="en-US" dirty="0"/>
              <a:t>Find similar motions with gaps</a:t>
            </a:r>
          </a:p>
          <a:p>
            <a:pPr lvl="2"/>
            <a:r>
              <a:rPr lang="en-US" dirty="0"/>
              <a:t>Detect longer sequences with similar subsequences</a:t>
            </a:r>
          </a:p>
          <a:p>
            <a:pPr lvl="2"/>
            <a:r>
              <a:rPr lang="en-US" dirty="0"/>
              <a:t>…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Common requirement: reasonable distribution of distances in the dataset</a:t>
            </a:r>
          </a:p>
          <a:p>
            <a:pPr lvl="2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BC2F6CA-B65C-41B3-A9A8-677F47243ED0}"/>
              </a:ext>
            </a:extLst>
          </p:cNvPr>
          <p:cNvSpPr/>
          <p:nvPr/>
        </p:nvSpPr>
        <p:spPr>
          <a:xfrm>
            <a:off x="6328858" y="2708920"/>
            <a:ext cx="1344252" cy="566072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sz="1200" kern="0" dirty="0">
                <a:solidFill>
                  <a:srgbClr val="ED7D31">
                    <a:lumMod val="75000"/>
                  </a:srgbClr>
                </a:solidFill>
                <a:latin typeface="Calibri" panose="020F0502020204030204"/>
              </a:rPr>
              <a:t>STEP 2: similarity of MW sequences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7C33BC02-ABF8-4037-ABDF-CF9CB8841980}"/>
              </a:ext>
            </a:extLst>
          </p:cNvPr>
          <p:cNvSpPr/>
          <p:nvPr/>
        </p:nvSpPr>
        <p:spPr>
          <a:xfrm>
            <a:off x="1115616" y="1340768"/>
            <a:ext cx="6548437" cy="1934224"/>
          </a:xfrm>
          <a:prstGeom prst="rect">
            <a:avLst/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kern="0">
              <a:solidFill>
                <a:srgbClr val="ED7D31">
                  <a:lumMod val="75000"/>
                </a:srgbClr>
              </a:solidFill>
              <a:latin typeface="Calibri" panose="020F0502020204030204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25BC9C31-D971-4123-9AE8-BA60AD4D1AF0}"/>
              </a:ext>
            </a:extLst>
          </p:cNvPr>
          <p:cNvSpPr txBox="1"/>
          <p:nvPr/>
        </p:nvSpPr>
        <p:spPr>
          <a:xfrm>
            <a:off x="1982321" y="1418774"/>
            <a:ext cx="20314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kern="0" dirty="0">
                <a:solidFill>
                  <a:srgbClr val="4472C4"/>
                </a:solidFill>
              </a:rPr>
              <a:t>&lt;4.3,…&gt;; &lt;0.5,…&gt;; &lt;7.2,…&gt;; &lt;1.1,…&gt;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03E3208D-AE94-4CDE-9CF0-0AF2EAB227CD}"/>
              </a:ext>
            </a:extLst>
          </p:cNvPr>
          <p:cNvSpPr txBox="1"/>
          <p:nvPr/>
        </p:nvSpPr>
        <p:spPr>
          <a:xfrm>
            <a:off x="2650750" y="2354973"/>
            <a:ext cx="50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kern="0" dirty="0">
                <a:solidFill>
                  <a:srgbClr val="4472C4"/>
                </a:solidFill>
              </a:rPr>
              <a:t>MOP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844454FB-DFA3-47C0-8F78-665ECE2957D1}"/>
              </a:ext>
            </a:extLst>
          </p:cNvPr>
          <p:cNvSpPr txBox="1"/>
          <p:nvPr/>
        </p:nvSpPr>
        <p:spPr>
          <a:xfrm>
            <a:off x="3090429" y="2354973"/>
            <a:ext cx="432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kern="0" dirty="0">
                <a:solidFill>
                  <a:srgbClr val="4472C4"/>
                </a:solidFill>
              </a:rPr>
              <a:t>BBD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42028FAA-EFAC-4362-ACC6-58B766C542F9}"/>
              </a:ext>
            </a:extLst>
          </p:cNvPr>
          <p:cNvSpPr txBox="1"/>
          <p:nvPr/>
        </p:nvSpPr>
        <p:spPr>
          <a:xfrm>
            <a:off x="3495645" y="2354973"/>
            <a:ext cx="432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kern="0" dirty="0">
                <a:solidFill>
                  <a:srgbClr val="4472C4"/>
                </a:solidFill>
              </a:rPr>
              <a:t>XVA</a:t>
            </a:r>
          </a:p>
        </p:txBody>
      </p:sp>
      <p:sp>
        <p:nvSpPr>
          <p:cNvPr id="53" name="Arrow: Down 52">
            <a:extLst>
              <a:ext uri="{FF2B5EF4-FFF2-40B4-BE49-F238E27FC236}">
                <a16:creationId xmlns:a16="http://schemas.microsoft.com/office/drawing/2014/main" xmlns="" id="{F30CCF2D-8646-448A-AE25-220FBEBAFE9C}"/>
              </a:ext>
            </a:extLst>
          </p:cNvPr>
          <p:cNvSpPr/>
          <p:nvPr/>
        </p:nvSpPr>
        <p:spPr>
          <a:xfrm>
            <a:off x="2443508" y="1726614"/>
            <a:ext cx="103264" cy="481110"/>
          </a:xfrm>
          <a:prstGeom prst="downArrow">
            <a:avLst/>
          </a:prstGeom>
          <a:solidFill>
            <a:srgbClr val="A5A5A5">
              <a:lumMod val="20000"/>
              <a:lumOff val="80000"/>
            </a:srgbClr>
          </a:solidFill>
          <a:ln w="12700" cap="flat" cmpd="sng" algn="ctr">
            <a:solidFill>
              <a:srgbClr val="A5A5A5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4" name="Arrow: Down 53">
            <a:extLst>
              <a:ext uri="{FF2B5EF4-FFF2-40B4-BE49-F238E27FC236}">
                <a16:creationId xmlns:a16="http://schemas.microsoft.com/office/drawing/2014/main" xmlns="" id="{DB833EAA-CF6D-4696-919A-5A596136299D}"/>
              </a:ext>
            </a:extLst>
          </p:cNvPr>
          <p:cNvSpPr/>
          <p:nvPr/>
        </p:nvSpPr>
        <p:spPr>
          <a:xfrm>
            <a:off x="2823174" y="1726614"/>
            <a:ext cx="103264" cy="481110"/>
          </a:xfrm>
          <a:prstGeom prst="downArrow">
            <a:avLst/>
          </a:prstGeom>
          <a:solidFill>
            <a:srgbClr val="A5A5A5">
              <a:lumMod val="20000"/>
              <a:lumOff val="80000"/>
            </a:srgbClr>
          </a:solidFill>
          <a:ln w="12700" cap="flat" cmpd="sng" algn="ctr">
            <a:solidFill>
              <a:srgbClr val="A5A5A5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5" name="Arrow: Down 54">
            <a:extLst>
              <a:ext uri="{FF2B5EF4-FFF2-40B4-BE49-F238E27FC236}">
                <a16:creationId xmlns:a16="http://schemas.microsoft.com/office/drawing/2014/main" xmlns="" id="{FF5974CC-2A8E-4FE2-9B43-04DE077B4039}"/>
              </a:ext>
            </a:extLst>
          </p:cNvPr>
          <p:cNvSpPr/>
          <p:nvPr/>
        </p:nvSpPr>
        <p:spPr>
          <a:xfrm>
            <a:off x="3202841" y="1726614"/>
            <a:ext cx="103264" cy="481110"/>
          </a:xfrm>
          <a:prstGeom prst="downArrow">
            <a:avLst/>
          </a:prstGeom>
          <a:solidFill>
            <a:srgbClr val="A5A5A5">
              <a:lumMod val="20000"/>
              <a:lumOff val="80000"/>
            </a:srgbClr>
          </a:solidFill>
          <a:ln w="12700" cap="flat" cmpd="sng" algn="ctr">
            <a:solidFill>
              <a:srgbClr val="A5A5A5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6" name="Arrow: Down 55">
            <a:extLst>
              <a:ext uri="{FF2B5EF4-FFF2-40B4-BE49-F238E27FC236}">
                <a16:creationId xmlns:a16="http://schemas.microsoft.com/office/drawing/2014/main" xmlns="" id="{FB51754B-C7CA-4067-B667-4288782E17EB}"/>
              </a:ext>
            </a:extLst>
          </p:cNvPr>
          <p:cNvSpPr/>
          <p:nvPr/>
        </p:nvSpPr>
        <p:spPr>
          <a:xfrm>
            <a:off x="3582509" y="1726614"/>
            <a:ext cx="103264" cy="481110"/>
          </a:xfrm>
          <a:prstGeom prst="downArrow">
            <a:avLst/>
          </a:prstGeom>
          <a:solidFill>
            <a:srgbClr val="A5A5A5">
              <a:lumMod val="20000"/>
              <a:lumOff val="80000"/>
            </a:srgbClr>
          </a:solidFill>
          <a:ln w="12700" cap="flat" cmpd="sng" algn="ctr">
            <a:solidFill>
              <a:srgbClr val="A5A5A5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E176F78D-45D2-45D9-B220-B3131936AB67}"/>
              </a:ext>
            </a:extLst>
          </p:cNvPr>
          <p:cNvSpPr txBox="1"/>
          <p:nvPr/>
        </p:nvSpPr>
        <p:spPr>
          <a:xfrm>
            <a:off x="2334339" y="2354973"/>
            <a:ext cx="43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kern="0" dirty="0">
                <a:solidFill>
                  <a:srgbClr val="4472C4"/>
                </a:solidFill>
              </a:rPr>
              <a:t>ABC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B2D9B9CA-E889-4337-B6DA-F080CC1A3967}"/>
              </a:ext>
            </a:extLst>
          </p:cNvPr>
          <p:cNvSpPr txBox="1"/>
          <p:nvPr/>
        </p:nvSpPr>
        <p:spPr>
          <a:xfrm>
            <a:off x="2251889" y="1875572"/>
            <a:ext cx="1620000" cy="230400"/>
          </a:xfrm>
          <a:prstGeom prst="rect">
            <a:avLst/>
          </a:prstGeom>
          <a:solidFill>
            <a:sysClr val="window" lastClr="FFFFFF"/>
          </a:solidFill>
          <a:ln>
            <a:solidFill>
              <a:srgbClr val="A5A5A5"/>
            </a:solidFill>
          </a:ln>
        </p:spPr>
        <p:txBody>
          <a:bodyPr wrap="square" lIns="72000" tIns="36000" rIns="72000" bIns="36000" rtlCol="0">
            <a:spAutoFit/>
          </a:bodyPr>
          <a:lstStyle/>
          <a:p>
            <a:pPr algn="ctr"/>
            <a:r>
              <a:rPr lang="en-US" sz="1200" kern="0" dirty="0">
                <a:solidFill>
                  <a:prstClr val="black"/>
                </a:solidFill>
              </a:rPr>
              <a:t>transformation to MWs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xmlns="" id="{D083A88F-114D-43D2-AA11-63D97253C988}"/>
              </a:ext>
            </a:extLst>
          </p:cNvPr>
          <p:cNvSpPr txBox="1"/>
          <p:nvPr/>
        </p:nvSpPr>
        <p:spPr>
          <a:xfrm flipH="1">
            <a:off x="4659482" y="1418774"/>
            <a:ext cx="20314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kern="0" dirty="0">
                <a:solidFill>
                  <a:srgbClr val="70AD47"/>
                </a:solidFill>
              </a:rPr>
              <a:t>&lt;4.5,…&gt;; &lt;5.8,…&gt;; &lt;7.2,…&gt;; &lt;3.6,…&gt;</a:t>
            </a:r>
          </a:p>
        </p:txBody>
      </p:sp>
      <p:sp>
        <p:nvSpPr>
          <p:cNvPr id="104" name="Arrow: Down 103">
            <a:extLst>
              <a:ext uri="{FF2B5EF4-FFF2-40B4-BE49-F238E27FC236}">
                <a16:creationId xmlns:a16="http://schemas.microsoft.com/office/drawing/2014/main" xmlns="" id="{6E2C06BB-EB1B-455D-8479-8D1DB56578AD}"/>
              </a:ext>
            </a:extLst>
          </p:cNvPr>
          <p:cNvSpPr/>
          <p:nvPr/>
        </p:nvSpPr>
        <p:spPr>
          <a:xfrm flipH="1">
            <a:off x="6126498" y="1726614"/>
            <a:ext cx="103264" cy="481110"/>
          </a:xfrm>
          <a:prstGeom prst="downArrow">
            <a:avLst/>
          </a:prstGeom>
          <a:solidFill>
            <a:srgbClr val="A5A5A5">
              <a:lumMod val="20000"/>
              <a:lumOff val="80000"/>
            </a:srgbClr>
          </a:solidFill>
          <a:ln w="12700" cap="flat" cmpd="sng" algn="ctr">
            <a:solidFill>
              <a:srgbClr val="A5A5A5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5" name="Arrow: Down 104">
            <a:extLst>
              <a:ext uri="{FF2B5EF4-FFF2-40B4-BE49-F238E27FC236}">
                <a16:creationId xmlns:a16="http://schemas.microsoft.com/office/drawing/2014/main" xmlns="" id="{2FBEFAE2-DF79-47B5-B08F-3332C820261D}"/>
              </a:ext>
            </a:extLst>
          </p:cNvPr>
          <p:cNvSpPr/>
          <p:nvPr/>
        </p:nvSpPr>
        <p:spPr>
          <a:xfrm flipH="1">
            <a:off x="5746831" y="1726614"/>
            <a:ext cx="103264" cy="481110"/>
          </a:xfrm>
          <a:prstGeom prst="downArrow">
            <a:avLst/>
          </a:prstGeom>
          <a:solidFill>
            <a:srgbClr val="A5A5A5">
              <a:lumMod val="20000"/>
              <a:lumOff val="80000"/>
            </a:srgbClr>
          </a:solidFill>
          <a:ln w="12700" cap="flat" cmpd="sng" algn="ctr">
            <a:solidFill>
              <a:srgbClr val="A5A5A5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6" name="Arrow: Down 105">
            <a:extLst>
              <a:ext uri="{FF2B5EF4-FFF2-40B4-BE49-F238E27FC236}">
                <a16:creationId xmlns:a16="http://schemas.microsoft.com/office/drawing/2014/main" xmlns="" id="{0027DAFC-A2A3-4C39-A005-3396858C2942}"/>
              </a:ext>
            </a:extLst>
          </p:cNvPr>
          <p:cNvSpPr/>
          <p:nvPr/>
        </p:nvSpPr>
        <p:spPr>
          <a:xfrm flipH="1">
            <a:off x="5367164" y="1726614"/>
            <a:ext cx="103264" cy="481110"/>
          </a:xfrm>
          <a:prstGeom prst="downArrow">
            <a:avLst/>
          </a:prstGeom>
          <a:solidFill>
            <a:srgbClr val="A5A5A5">
              <a:lumMod val="20000"/>
              <a:lumOff val="80000"/>
            </a:srgbClr>
          </a:solidFill>
          <a:ln w="12700" cap="flat" cmpd="sng" algn="ctr">
            <a:solidFill>
              <a:srgbClr val="A5A5A5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7" name="Arrow: Down 106">
            <a:extLst>
              <a:ext uri="{FF2B5EF4-FFF2-40B4-BE49-F238E27FC236}">
                <a16:creationId xmlns:a16="http://schemas.microsoft.com/office/drawing/2014/main" xmlns="" id="{2E4FF73E-6CB6-4807-9436-6C704143E557}"/>
              </a:ext>
            </a:extLst>
          </p:cNvPr>
          <p:cNvSpPr/>
          <p:nvPr/>
        </p:nvSpPr>
        <p:spPr>
          <a:xfrm flipH="1">
            <a:off x="4987496" y="1726614"/>
            <a:ext cx="103264" cy="481110"/>
          </a:xfrm>
          <a:prstGeom prst="downArrow">
            <a:avLst/>
          </a:prstGeom>
          <a:solidFill>
            <a:srgbClr val="A5A5A5">
              <a:lumMod val="20000"/>
              <a:lumOff val="80000"/>
            </a:srgbClr>
          </a:solidFill>
          <a:ln w="12700" cap="flat" cmpd="sng" algn="ctr">
            <a:solidFill>
              <a:srgbClr val="A5A5A5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xmlns="" id="{4B05635B-0A9E-43BD-A69A-6A1E3E11A03D}"/>
              </a:ext>
            </a:extLst>
          </p:cNvPr>
          <p:cNvSpPr txBox="1"/>
          <p:nvPr/>
        </p:nvSpPr>
        <p:spPr>
          <a:xfrm flipH="1">
            <a:off x="5923511" y="2354973"/>
            <a:ext cx="432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kern="0" dirty="0">
                <a:solidFill>
                  <a:srgbClr val="70AD47"/>
                </a:solidFill>
              </a:rPr>
              <a:t>FGD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xmlns="" id="{B9A11AF5-3911-4BC8-81DF-FCC374389DF2}"/>
              </a:ext>
            </a:extLst>
          </p:cNvPr>
          <p:cNvSpPr txBox="1"/>
          <p:nvPr/>
        </p:nvSpPr>
        <p:spPr>
          <a:xfrm flipH="1">
            <a:off x="5545466" y="2354973"/>
            <a:ext cx="432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kern="0" dirty="0">
                <a:solidFill>
                  <a:srgbClr val="70AD47"/>
                </a:solidFill>
              </a:rPr>
              <a:t>BBD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xmlns="" id="{62D86441-2471-4B27-B784-F40A09ABD935}"/>
              </a:ext>
            </a:extLst>
          </p:cNvPr>
          <p:cNvSpPr txBox="1"/>
          <p:nvPr/>
        </p:nvSpPr>
        <p:spPr>
          <a:xfrm flipH="1">
            <a:off x="5167421" y="2354973"/>
            <a:ext cx="432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kern="0" dirty="0">
                <a:solidFill>
                  <a:srgbClr val="70AD47"/>
                </a:solidFill>
              </a:rPr>
              <a:t>RRT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xmlns="" id="{52E455D7-6020-4EB2-A11E-C16B14BE0798}"/>
              </a:ext>
            </a:extLst>
          </p:cNvPr>
          <p:cNvSpPr txBox="1"/>
          <p:nvPr/>
        </p:nvSpPr>
        <p:spPr>
          <a:xfrm flipH="1">
            <a:off x="4775790" y="2354973"/>
            <a:ext cx="46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kern="0" dirty="0">
                <a:solidFill>
                  <a:srgbClr val="70AD47"/>
                </a:solidFill>
              </a:rPr>
              <a:t>ABD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xmlns="" id="{F7B19E15-EF83-4636-B2D9-DCD65DD689CF}"/>
              </a:ext>
            </a:extLst>
          </p:cNvPr>
          <p:cNvSpPr txBox="1"/>
          <p:nvPr/>
        </p:nvSpPr>
        <p:spPr>
          <a:xfrm>
            <a:off x="4754808" y="1875572"/>
            <a:ext cx="1620000" cy="230400"/>
          </a:xfrm>
          <a:prstGeom prst="rect">
            <a:avLst/>
          </a:prstGeom>
          <a:solidFill>
            <a:sysClr val="window" lastClr="FFFFFF"/>
          </a:solidFill>
          <a:ln>
            <a:solidFill>
              <a:srgbClr val="A5A5A5"/>
            </a:solidFill>
          </a:ln>
        </p:spPr>
        <p:txBody>
          <a:bodyPr wrap="square" lIns="72000" tIns="36000" rIns="72000" bIns="36000" rtlCol="0">
            <a:spAutoFit/>
          </a:bodyPr>
          <a:lstStyle/>
          <a:p>
            <a:pPr algn="ctr"/>
            <a:r>
              <a:rPr lang="en-US" sz="1200" kern="0" dirty="0">
                <a:solidFill>
                  <a:prstClr val="black"/>
                </a:solidFill>
              </a:rPr>
              <a:t>transformation to MWs</a:t>
            </a:r>
          </a:p>
        </p:txBody>
      </p:sp>
      <p:cxnSp>
        <p:nvCxnSpPr>
          <p:cNvPr id="115" name="Connector: Elbow 114">
            <a:extLst>
              <a:ext uri="{FF2B5EF4-FFF2-40B4-BE49-F238E27FC236}">
                <a16:creationId xmlns:a16="http://schemas.microsoft.com/office/drawing/2014/main" xmlns="" id="{A2B7ED57-0141-4B83-B51A-35582B840E11}"/>
              </a:ext>
            </a:extLst>
          </p:cNvPr>
          <p:cNvCxnSpPr>
            <a:cxnSpLocks/>
            <a:stCxn id="116" idx="2"/>
            <a:endCxn id="118" idx="2"/>
          </p:cNvCxnSpPr>
          <p:nvPr/>
        </p:nvCxnSpPr>
        <p:spPr>
          <a:xfrm rot="16200000" flipH="1">
            <a:off x="4343061" y="1402329"/>
            <a:ext cx="7799" cy="2422262"/>
          </a:xfrm>
          <a:prstGeom prst="bentConnector3">
            <a:avLst>
              <a:gd name="adj1" fmla="val 5285844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116" name="Rectangle: Rounded Corners 115">
            <a:extLst>
              <a:ext uri="{FF2B5EF4-FFF2-40B4-BE49-F238E27FC236}">
                <a16:creationId xmlns:a16="http://schemas.microsoft.com/office/drawing/2014/main" xmlns="" id="{79AF5C79-051E-46EB-B833-24BD32E4B4B3}"/>
              </a:ext>
            </a:extLst>
          </p:cNvPr>
          <p:cNvSpPr/>
          <p:nvPr/>
        </p:nvSpPr>
        <p:spPr>
          <a:xfrm>
            <a:off x="2350204" y="2320895"/>
            <a:ext cx="1571250" cy="288666"/>
          </a:xfrm>
          <a:prstGeom prst="roundRect">
            <a:avLst/>
          </a:prstGeom>
          <a:noFill/>
          <a:ln w="1270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xmlns="" id="{E832B060-9976-40D3-B7EE-AFDD38BD1B32}"/>
              </a:ext>
            </a:extLst>
          </p:cNvPr>
          <p:cNvSpPr txBox="1"/>
          <p:nvPr/>
        </p:nvSpPr>
        <p:spPr>
          <a:xfrm>
            <a:off x="3995936" y="2708920"/>
            <a:ext cx="705770" cy="246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kern="0" dirty="0">
                <a:solidFill>
                  <a:srgbClr val="ED7D31"/>
                </a:solidFill>
              </a:rPr>
              <a:t>Similar?</a:t>
            </a:r>
          </a:p>
        </p:txBody>
      </p:sp>
      <p:sp>
        <p:nvSpPr>
          <p:cNvPr id="118" name="Rectangle: Rounded Corners 117">
            <a:extLst>
              <a:ext uri="{FF2B5EF4-FFF2-40B4-BE49-F238E27FC236}">
                <a16:creationId xmlns:a16="http://schemas.microsoft.com/office/drawing/2014/main" xmlns="" id="{FC7AC20A-4079-42C4-AC50-28109C9A1508}"/>
              </a:ext>
            </a:extLst>
          </p:cNvPr>
          <p:cNvSpPr/>
          <p:nvPr/>
        </p:nvSpPr>
        <p:spPr>
          <a:xfrm>
            <a:off x="4787324" y="2328694"/>
            <a:ext cx="1541534" cy="288666"/>
          </a:xfrm>
          <a:prstGeom prst="roundRect">
            <a:avLst/>
          </a:prstGeom>
          <a:noFill/>
          <a:ln w="1270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kern="0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9139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71EC5D-7D0C-4AEE-81D4-B562D9BE1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similarity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6F94DC-F689-422D-87DB-F4D9C49C9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14602"/>
          </a:xfrm>
        </p:spPr>
        <p:txBody>
          <a:bodyPr>
            <a:normAutofit/>
          </a:bodyPr>
          <a:lstStyle/>
          <a:p>
            <a:r>
              <a:rPr lang="en-US" dirty="0"/>
              <a:t>Possible approaches:</a:t>
            </a:r>
          </a:p>
          <a:p>
            <a:pPr lvl="1"/>
            <a:r>
              <a:rPr lang="en-US" dirty="0"/>
              <a:t>Set of words</a:t>
            </a:r>
          </a:p>
          <a:p>
            <a:pPr lvl="2"/>
            <a:r>
              <a:rPr lang="en-US" dirty="0"/>
              <a:t>Jaccard similarity</a:t>
            </a:r>
          </a:p>
          <a:p>
            <a:pPr lvl="1"/>
            <a:r>
              <a:rPr lang="en-US" dirty="0"/>
              <a:t>Bag of words (histograms, vectors)</a:t>
            </a:r>
          </a:p>
          <a:p>
            <a:pPr lvl="2"/>
            <a:r>
              <a:rPr lang="en-US" dirty="0"/>
              <a:t>Euclidean distance</a:t>
            </a:r>
          </a:p>
          <a:p>
            <a:pPr lvl="2"/>
            <a:r>
              <a:rPr lang="en-US" dirty="0"/>
              <a:t>Cosine distance</a:t>
            </a:r>
          </a:p>
          <a:p>
            <a:pPr lvl="2"/>
            <a:r>
              <a:rPr lang="en-US" dirty="0"/>
              <a:t>Earth movers distance</a:t>
            </a:r>
          </a:p>
          <a:p>
            <a:pPr lvl="1"/>
            <a:r>
              <a:rPr lang="en-US" dirty="0"/>
              <a:t>Sequence matching</a:t>
            </a:r>
          </a:p>
          <a:p>
            <a:pPr lvl="2"/>
            <a:r>
              <a:rPr lang="en-US" dirty="0"/>
              <a:t>Edit distance</a:t>
            </a:r>
          </a:p>
          <a:p>
            <a:pPr lvl="2"/>
            <a:r>
              <a:rPr lang="en-US" dirty="0"/>
              <a:t>DTW</a:t>
            </a:r>
          </a:p>
          <a:p>
            <a:pPr lvl="2"/>
            <a:r>
              <a:rPr lang="en-US" dirty="0"/>
              <a:t>Sequence alignment</a:t>
            </a:r>
          </a:p>
          <a:p>
            <a:pPr lvl="2"/>
            <a:r>
              <a:rPr lang="en-US" dirty="0"/>
              <a:t>Longest common subsequence</a:t>
            </a:r>
          </a:p>
          <a:p>
            <a:pPr lvl="2"/>
            <a:r>
              <a:rPr lang="en-US" dirty="0"/>
              <a:t>Shingles + Jaccard similarity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550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Outline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WHY motion words?</a:t>
            </a:r>
          </a:p>
          <a:p>
            <a:pPr lvl="1"/>
            <a:r>
              <a:rPr lang="en-US" sz="2200" dirty="0"/>
              <a:t>Challenges of motion data processing</a:t>
            </a:r>
          </a:p>
          <a:p>
            <a:pPr lvl="1"/>
            <a:r>
              <a:rPr lang="en-US" sz="2200" dirty="0"/>
              <a:t>Limitations of existing approaches</a:t>
            </a:r>
          </a:p>
          <a:p>
            <a:pPr lvl="1"/>
            <a:r>
              <a:rPr lang="en-US" sz="2200" dirty="0"/>
              <a:t>Inspiration from related fields</a:t>
            </a:r>
          </a:p>
          <a:p>
            <a:pPr lvl="1"/>
            <a:endParaRPr lang="en-US" sz="1000" dirty="0"/>
          </a:p>
          <a:p>
            <a:r>
              <a:rPr lang="en-US" sz="2400" dirty="0"/>
              <a:t>HOW can motions be represented by motion words?</a:t>
            </a:r>
          </a:p>
          <a:p>
            <a:pPr lvl="1"/>
            <a:r>
              <a:rPr lang="en-US" sz="2200" dirty="0"/>
              <a:t>Overview of our approach</a:t>
            </a:r>
          </a:p>
          <a:p>
            <a:pPr lvl="1"/>
            <a:r>
              <a:rPr lang="en-US" sz="2200" dirty="0"/>
              <a:t>Discussion of individual steps</a:t>
            </a:r>
          </a:p>
          <a:p>
            <a:pPr lvl="1"/>
            <a:r>
              <a:rPr lang="en-US" sz="2200" dirty="0"/>
              <a:t>Preliminary results</a:t>
            </a:r>
          </a:p>
        </p:txBody>
      </p:sp>
    </p:spTree>
    <p:extLst>
      <p:ext uri="{BB962C8B-B14F-4D97-AF65-F5344CB8AC3E}">
        <p14:creationId xmlns:p14="http://schemas.microsoft.com/office/powerpoint/2010/main" val="210791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71EC5D-7D0C-4AEE-81D4-B562D9BE1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similarity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6F94DC-F689-422D-87DB-F4D9C49C9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14602"/>
          </a:xfrm>
        </p:spPr>
        <p:txBody>
          <a:bodyPr>
            <a:normAutofit/>
          </a:bodyPr>
          <a:lstStyle/>
          <a:p>
            <a:r>
              <a:rPr lang="en-US" dirty="0"/>
              <a:t>Things to consider: </a:t>
            </a:r>
          </a:p>
          <a:p>
            <a:pPr lvl="1"/>
            <a:r>
              <a:rPr lang="en-US" dirty="0"/>
              <a:t>Word weighting</a:t>
            </a:r>
          </a:p>
          <a:p>
            <a:pPr lvl="1"/>
            <a:r>
              <a:rPr lang="en-US" dirty="0"/>
              <a:t>Stop words</a:t>
            </a:r>
          </a:p>
          <a:p>
            <a:pPr lvl="1"/>
            <a:r>
              <a:rPr lang="en-US" dirty="0"/>
              <a:t>Efficient indexing!</a:t>
            </a:r>
          </a:p>
          <a:p>
            <a:endParaRPr lang="en-US" dirty="0"/>
          </a:p>
          <a:p>
            <a:r>
              <a:rPr lang="en-US" dirty="0"/>
              <a:t>Evaluation</a:t>
            </a:r>
          </a:p>
          <a:p>
            <a:pPr lvl="1"/>
            <a:r>
              <a:rPr lang="en-GB" dirty="0"/>
              <a:t>Look at distance distribution of MW sequences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76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78FA31-D0D8-42D2-B241-9C0E68165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Step 3: </a:t>
            </a:r>
            <a:r>
              <a:rPr lang="en-US" kern="0" dirty="0">
                <a:solidFill>
                  <a:schemeClr val="tx2"/>
                </a:solidFill>
              </a:rPr>
              <a:t>complete motion processing with MWs</a:t>
            </a:r>
            <a:endParaRPr lang="en-US" dirty="0">
              <a:solidFill>
                <a:schemeClr val="tx2"/>
              </a:solidFill>
            </a:endParaRPr>
          </a:p>
        </p:txBody>
      </p:sp>
      <p:grpSp>
        <p:nvGrpSpPr>
          <p:cNvPr id="4" name="Skupina 11">
            <a:extLst>
              <a:ext uri="{FF2B5EF4-FFF2-40B4-BE49-F238E27FC236}">
                <a16:creationId xmlns:a16="http://schemas.microsoft.com/office/drawing/2014/main" xmlns="" id="{27555555-9F1F-4CA8-AD21-E50FAFAC9BE5}"/>
              </a:ext>
            </a:extLst>
          </p:cNvPr>
          <p:cNvGrpSpPr/>
          <p:nvPr/>
        </p:nvGrpSpPr>
        <p:grpSpPr>
          <a:xfrm>
            <a:off x="3618613" y="3327837"/>
            <a:ext cx="1755305" cy="1891371"/>
            <a:chOff x="3618613" y="3327837"/>
            <a:chExt cx="1755305" cy="189137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B0E02C0E-9783-4223-A5F2-2EF5188BCF78}"/>
                </a:ext>
              </a:extLst>
            </p:cNvPr>
            <p:cNvSpPr/>
            <p:nvPr/>
          </p:nvSpPr>
          <p:spPr>
            <a:xfrm>
              <a:off x="3627670" y="4653136"/>
              <a:ext cx="1723728" cy="56607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r"/>
              <a:r>
                <a:rPr lang="en-US" sz="1200" kern="0" dirty="0">
                  <a:solidFill>
                    <a:srgbClr val="FFC000"/>
                  </a:solidFill>
                  <a:latin typeface="Calibri" panose="020F0502020204030204"/>
                </a:rPr>
                <a:t>STEP 1: MW creation and matching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8C83399D-344A-4732-9529-815DDB6842CE}"/>
                </a:ext>
              </a:extLst>
            </p:cNvPr>
            <p:cNvSpPr/>
            <p:nvPr/>
          </p:nvSpPr>
          <p:spPr>
            <a:xfrm>
              <a:off x="3618613" y="3327837"/>
              <a:ext cx="1755305" cy="1817632"/>
            </a:xfrm>
            <a:prstGeom prst="rect">
              <a:avLst/>
            </a:prstGeom>
            <a:noFill/>
            <a:ln w="190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rgbClr val="FF0000"/>
                </a:solidFill>
                <a:latin typeface="Calibri" panose="020F0502020204030204"/>
              </a:endParaRPr>
            </a:p>
          </p:txBody>
        </p:sp>
      </p:grpSp>
      <p:grpSp>
        <p:nvGrpSpPr>
          <p:cNvPr id="7" name="Skupina 14">
            <a:extLst>
              <a:ext uri="{FF2B5EF4-FFF2-40B4-BE49-F238E27FC236}">
                <a16:creationId xmlns:a16="http://schemas.microsoft.com/office/drawing/2014/main" xmlns="" id="{14DCE0B4-4FFA-4992-93C3-574398498153}"/>
              </a:ext>
            </a:extLst>
          </p:cNvPr>
          <p:cNvGrpSpPr/>
          <p:nvPr/>
        </p:nvGrpSpPr>
        <p:grpSpPr>
          <a:xfrm>
            <a:off x="1257024" y="3279724"/>
            <a:ext cx="6557494" cy="2550717"/>
            <a:chOff x="1257024" y="3279724"/>
            <a:chExt cx="6557494" cy="255071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A70A4790-0ED8-4166-BC73-92C02F3D6651}"/>
                </a:ext>
              </a:extLst>
            </p:cNvPr>
            <p:cNvSpPr/>
            <p:nvPr/>
          </p:nvSpPr>
          <p:spPr>
            <a:xfrm>
              <a:off x="6470266" y="5264369"/>
              <a:ext cx="1344252" cy="56607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r>
                <a:rPr lang="en-US" sz="1200" kern="0" dirty="0">
                  <a:solidFill>
                    <a:srgbClr val="ED7D31">
                      <a:lumMod val="75000"/>
                    </a:srgbClr>
                  </a:solidFill>
                  <a:latin typeface="Calibri" panose="020F0502020204030204"/>
                </a:rPr>
                <a:t>STEP 2: similarity of MW sequences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35EB2DEF-FF58-4895-A871-AEC452E54324}"/>
                </a:ext>
              </a:extLst>
            </p:cNvPr>
            <p:cNvSpPr/>
            <p:nvPr/>
          </p:nvSpPr>
          <p:spPr>
            <a:xfrm>
              <a:off x="1257024" y="3279724"/>
              <a:ext cx="6548437" cy="2535532"/>
            </a:xfrm>
            <a:prstGeom prst="rect">
              <a:avLst/>
            </a:prstGeom>
            <a:noFill/>
            <a:ln w="190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rgbClr val="ED7D31">
                    <a:lumMod val="75000"/>
                  </a:srgbClr>
                </a:solidFill>
                <a:latin typeface="Calibri" panose="020F0502020204030204"/>
              </a:endParaRPr>
            </a:p>
          </p:txBody>
        </p:sp>
      </p:grpSp>
      <p:grpSp>
        <p:nvGrpSpPr>
          <p:cNvPr id="10" name="Skupina 15">
            <a:extLst>
              <a:ext uri="{FF2B5EF4-FFF2-40B4-BE49-F238E27FC236}">
                <a16:creationId xmlns:a16="http://schemas.microsoft.com/office/drawing/2014/main" xmlns="" id="{05EE4258-4F71-462F-B1ED-6A820FDBD0A9}"/>
              </a:ext>
            </a:extLst>
          </p:cNvPr>
          <p:cNvGrpSpPr/>
          <p:nvPr/>
        </p:nvGrpSpPr>
        <p:grpSpPr>
          <a:xfrm>
            <a:off x="269776" y="1721184"/>
            <a:ext cx="8604449" cy="4695313"/>
            <a:chOff x="269776" y="1721184"/>
            <a:chExt cx="8604449" cy="4695313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0319787E-F6F3-49DA-90E1-CF1BA1490D4E}"/>
                </a:ext>
              </a:extLst>
            </p:cNvPr>
            <p:cNvSpPr/>
            <p:nvPr/>
          </p:nvSpPr>
          <p:spPr>
            <a:xfrm>
              <a:off x="269776" y="1721184"/>
              <a:ext cx="8565953" cy="4588136"/>
            </a:xfrm>
            <a:prstGeom prst="rect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rgbClr val="ED7D31">
                    <a:lumMod val="75000"/>
                  </a:srgbClr>
                </a:solidFill>
                <a:latin typeface="Calibri" panose="020F0502020204030204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CB54B803-8131-4013-9ADC-BC1A53042EA6}"/>
                </a:ext>
              </a:extLst>
            </p:cNvPr>
            <p:cNvSpPr/>
            <p:nvPr/>
          </p:nvSpPr>
          <p:spPr>
            <a:xfrm>
              <a:off x="6366537" y="5850425"/>
              <a:ext cx="2507688" cy="56607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r>
                <a:rPr lang="en-US" sz="1200" kern="0" dirty="0">
                  <a:solidFill>
                    <a:srgbClr val="C00000"/>
                  </a:solidFill>
                  <a:latin typeface="Calibri" panose="020F0502020204030204"/>
                </a:rPr>
                <a:t>STEP 3: complete motion processing</a:t>
              </a:r>
            </a:p>
          </p:txBody>
        </p:sp>
      </p:grpSp>
      <p:grpSp>
        <p:nvGrpSpPr>
          <p:cNvPr id="13" name="Skupina 1">
            <a:extLst>
              <a:ext uri="{FF2B5EF4-FFF2-40B4-BE49-F238E27FC236}">
                <a16:creationId xmlns:a16="http://schemas.microsoft.com/office/drawing/2014/main" xmlns="" id="{0DC9A665-2E00-4FD2-AC5C-8E8303556B12}"/>
              </a:ext>
            </a:extLst>
          </p:cNvPr>
          <p:cNvGrpSpPr/>
          <p:nvPr/>
        </p:nvGrpSpPr>
        <p:grpSpPr>
          <a:xfrm>
            <a:off x="3195791" y="1340768"/>
            <a:ext cx="2531313" cy="788964"/>
            <a:chOff x="3195791" y="1340768"/>
            <a:chExt cx="2531313" cy="78896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9835443B-2C1F-4896-9BBE-F110BD303617}"/>
                </a:ext>
              </a:extLst>
            </p:cNvPr>
            <p:cNvSpPr/>
            <p:nvPr/>
          </p:nvSpPr>
          <p:spPr>
            <a:xfrm>
              <a:off x="3195791" y="1340768"/>
              <a:ext cx="2531313" cy="788964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xmlns="" id="{5A0C126A-BECD-468C-878B-14B7A5355622}"/>
                </a:ext>
              </a:extLst>
            </p:cNvPr>
            <p:cNvCxnSpPr/>
            <p:nvPr/>
          </p:nvCxnSpPr>
          <p:spPr>
            <a:xfrm>
              <a:off x="4223419" y="1826560"/>
              <a:ext cx="447825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xmlns="" id="{4BBE84C4-EE54-4CF3-B333-8B91AAB8818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rgbClr val="4472C4">
                  <a:shade val="45000"/>
                  <a:satMod val="135000"/>
                </a:srgb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824530" y="1492114"/>
              <a:ext cx="224889" cy="503318"/>
            </a:xfrm>
            <a:prstGeom prst="rect">
              <a:avLst/>
            </a:prstGeom>
            <a:noFill/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xmlns="" id="{2C366CDB-6E0B-4B82-82D0-0CE7E547AD6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rgbClr val="70AD47">
                  <a:shade val="45000"/>
                  <a:satMod val="135000"/>
                </a:srgb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flipH="1">
              <a:off x="4820793" y="1508390"/>
              <a:ext cx="265450" cy="536573"/>
            </a:xfrm>
            <a:prstGeom prst="rect">
              <a:avLst/>
            </a:prstGeom>
            <a:noFill/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xmlns="" id="{BD23E972-B9D7-4A0D-96C3-AA43C45D6A9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duotone>
                <a:srgbClr val="70AD47">
                  <a:shade val="45000"/>
                  <a:satMod val="135000"/>
                </a:srgb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rcRect r="8636"/>
            <a:stretch/>
          </p:blipFill>
          <p:spPr>
            <a:xfrm flipH="1">
              <a:off x="5285057" y="1492115"/>
              <a:ext cx="267651" cy="546966"/>
            </a:xfrm>
            <a:prstGeom prst="rect">
              <a:avLst/>
            </a:prstGeom>
            <a:noFill/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xmlns="" id="{1B3E88AB-1E7C-479C-BA2C-4F35C14617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duotone>
                <a:srgbClr val="70AD47">
                  <a:shade val="45000"/>
                  <a:satMod val="135000"/>
                </a:srgbClr>
                <a:prstClr val="white"/>
              </a:duotone>
            </a:blip>
            <a:srcRect l="13251" r="7885"/>
            <a:stretch/>
          </p:blipFill>
          <p:spPr>
            <a:xfrm flipH="1">
              <a:off x="5024993" y="1377997"/>
              <a:ext cx="261695" cy="735079"/>
            </a:xfrm>
            <a:prstGeom prst="rect">
              <a:avLst/>
            </a:prstGeom>
            <a:noFill/>
          </p:spPr>
        </p:pic>
        <p:sp>
          <p:nvSpPr>
            <p:cNvPr id="20" name="TextBox 596">
              <a:extLst>
                <a:ext uri="{FF2B5EF4-FFF2-40B4-BE49-F238E27FC236}">
                  <a16:creationId xmlns:a16="http://schemas.microsoft.com/office/drawing/2014/main" xmlns="" id="{F5B3801E-7F05-4EA6-943E-7F59CC05C7C4}"/>
                </a:ext>
              </a:extLst>
            </p:cNvPr>
            <p:cNvSpPr txBox="1"/>
            <p:nvPr/>
          </p:nvSpPr>
          <p:spPr>
            <a:xfrm>
              <a:off x="4019055" y="1490342"/>
              <a:ext cx="884787" cy="2742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267">
                <a:defRPr/>
              </a:pPr>
              <a:r>
                <a:rPr lang="cs-CZ" sz="1400" b="1" i="1" kern="0" dirty="0">
                  <a:solidFill>
                    <a:srgbClr val="C00000"/>
                  </a:solidFill>
                  <a:latin typeface="Calibri Light" panose="020F0302020204030204"/>
                </a:rPr>
                <a:t>S</a:t>
              </a:r>
              <a:r>
                <a:rPr lang="en-US" sz="1400" b="1" i="1" kern="0" dirty="0" err="1">
                  <a:solidFill>
                    <a:srgbClr val="C00000"/>
                  </a:solidFill>
                  <a:latin typeface="Calibri Light" panose="020F0302020204030204"/>
                </a:rPr>
                <a:t>imilar</a:t>
              </a:r>
              <a:r>
                <a:rPr lang="en-US" sz="1400" b="1" i="1" kern="0" dirty="0">
                  <a:solidFill>
                    <a:srgbClr val="C00000"/>
                  </a:solidFill>
                  <a:latin typeface="Calibri Light" panose="020F0302020204030204"/>
                </a:rPr>
                <a:t>?</a:t>
              </a:r>
            </a:p>
          </p:txBody>
        </p:sp>
        <p:sp>
          <p:nvSpPr>
            <p:cNvPr id="21" name="TextBox 49">
              <a:extLst>
                <a:ext uri="{FF2B5EF4-FFF2-40B4-BE49-F238E27FC236}">
                  <a16:creationId xmlns:a16="http://schemas.microsoft.com/office/drawing/2014/main" xmlns="" id="{0B0D917D-CAC1-4A85-815B-B12FB227D7E9}"/>
                </a:ext>
              </a:extLst>
            </p:cNvPr>
            <p:cNvSpPr txBox="1"/>
            <p:nvPr/>
          </p:nvSpPr>
          <p:spPr>
            <a:xfrm>
              <a:off x="4687432" y="1650384"/>
              <a:ext cx="213986" cy="2742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cs-CZ" sz="1400" b="1" dirty="0">
                  <a:solidFill>
                    <a:srgbClr val="70AD47">
                      <a:lumMod val="75000"/>
                    </a:srgbClr>
                  </a:solidFill>
                  <a:latin typeface="Calibri Light" panose="020F0302020204030204"/>
                </a:rPr>
                <a:t>…</a:t>
              </a:r>
              <a:endParaRPr lang="en-US" sz="1400" b="1" dirty="0">
                <a:solidFill>
                  <a:srgbClr val="70AD47">
                    <a:lumMod val="75000"/>
                  </a:srgbClr>
                </a:solidFill>
                <a:latin typeface="Calibri Light" panose="020F0302020204030204"/>
              </a:endParaRPr>
            </a:p>
          </p:txBody>
        </p:sp>
        <p:sp>
          <p:nvSpPr>
            <p:cNvPr id="22" name="TextBox 49">
              <a:extLst>
                <a:ext uri="{FF2B5EF4-FFF2-40B4-BE49-F238E27FC236}">
                  <a16:creationId xmlns:a16="http://schemas.microsoft.com/office/drawing/2014/main" xmlns="" id="{129EEA44-841F-4DA6-AD61-82F93E537253}"/>
                </a:ext>
              </a:extLst>
            </p:cNvPr>
            <p:cNvSpPr txBox="1"/>
            <p:nvPr/>
          </p:nvSpPr>
          <p:spPr>
            <a:xfrm>
              <a:off x="3965910" y="1650384"/>
              <a:ext cx="213986" cy="2742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cs-CZ" sz="1400" b="1" dirty="0">
                  <a:solidFill>
                    <a:srgbClr val="4472C4"/>
                  </a:solidFill>
                  <a:latin typeface="Calibri Light" panose="020F0302020204030204"/>
                </a:rPr>
                <a:t>…</a:t>
              </a:r>
              <a:endParaRPr lang="en-US" sz="1400" b="1" dirty="0">
                <a:solidFill>
                  <a:srgbClr val="4472C4"/>
                </a:solidFill>
                <a:latin typeface="Calibri Light" panose="020F0302020204030204"/>
              </a:endParaRPr>
            </a:p>
          </p:txBody>
        </p:sp>
        <p:sp>
          <p:nvSpPr>
            <p:cNvPr id="23" name="TextBox 49">
              <a:extLst>
                <a:ext uri="{FF2B5EF4-FFF2-40B4-BE49-F238E27FC236}">
                  <a16:creationId xmlns:a16="http://schemas.microsoft.com/office/drawing/2014/main" xmlns="" id="{FEC07C29-BD0F-4125-9B99-54485895F4E0}"/>
                </a:ext>
              </a:extLst>
            </p:cNvPr>
            <p:cNvSpPr txBox="1"/>
            <p:nvPr/>
          </p:nvSpPr>
          <p:spPr>
            <a:xfrm>
              <a:off x="5459642" y="1650384"/>
              <a:ext cx="213986" cy="2742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cs-CZ" sz="1400" b="1" dirty="0">
                  <a:solidFill>
                    <a:srgbClr val="70AD47">
                      <a:lumMod val="75000"/>
                    </a:srgbClr>
                  </a:solidFill>
                  <a:latin typeface="Calibri Light" panose="020F0302020204030204"/>
                </a:rPr>
                <a:t>…</a:t>
              </a:r>
              <a:endParaRPr lang="en-US" sz="1400" b="1" dirty="0">
                <a:solidFill>
                  <a:srgbClr val="70AD47">
                    <a:lumMod val="75000"/>
                  </a:srgbClr>
                </a:solidFill>
                <a:latin typeface="Calibri Light" panose="020F0302020204030204"/>
              </a:endParaRPr>
            </a:p>
          </p:txBody>
        </p: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xmlns="" id="{6139111C-C301-49CF-86D4-44563E3F5AE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>
              <a:duotone>
                <a:srgbClr val="4472C4">
                  <a:shade val="45000"/>
                  <a:satMod val="135000"/>
                </a:srgb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rcRect r="15782"/>
            <a:stretch/>
          </p:blipFill>
          <p:spPr>
            <a:xfrm>
              <a:off x="3316659" y="1455516"/>
              <a:ext cx="270474" cy="583565"/>
            </a:xfrm>
            <a:prstGeom prst="rect">
              <a:avLst/>
            </a:prstGeom>
            <a:noFill/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xmlns="" id="{1EB07376-46CA-48C3-A080-4B75BAB4F61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>
              <a:duotone>
                <a:srgbClr val="4472C4">
                  <a:shade val="45000"/>
                  <a:satMod val="135000"/>
                </a:srgbClr>
                <a:prstClr val="white"/>
              </a:duotone>
            </a:blip>
            <a:srcRect l="17106"/>
            <a:stretch/>
          </p:blipFill>
          <p:spPr>
            <a:xfrm>
              <a:off x="3569341" y="1377997"/>
              <a:ext cx="281264" cy="692937"/>
            </a:xfrm>
            <a:prstGeom prst="rect">
              <a:avLst/>
            </a:prstGeom>
            <a:noFill/>
          </p:spPr>
        </p:pic>
        <p:sp>
          <p:nvSpPr>
            <p:cNvPr id="26" name="TextBox 49">
              <a:extLst>
                <a:ext uri="{FF2B5EF4-FFF2-40B4-BE49-F238E27FC236}">
                  <a16:creationId xmlns:a16="http://schemas.microsoft.com/office/drawing/2014/main" xmlns="" id="{BA500188-ECE0-4856-A0BE-95284A765B43}"/>
                </a:ext>
              </a:extLst>
            </p:cNvPr>
            <p:cNvSpPr txBox="1"/>
            <p:nvPr/>
          </p:nvSpPr>
          <p:spPr>
            <a:xfrm>
              <a:off x="3263227" y="1650384"/>
              <a:ext cx="213986" cy="2742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cs-CZ" sz="1400" b="1" dirty="0">
                  <a:solidFill>
                    <a:srgbClr val="4472C4"/>
                  </a:solidFill>
                  <a:latin typeface="Calibri Light" panose="020F0302020204030204"/>
                </a:rPr>
                <a:t>…</a:t>
              </a:r>
              <a:endParaRPr lang="en-US" sz="1400" b="1" dirty="0">
                <a:solidFill>
                  <a:srgbClr val="4472C4"/>
                </a:solidFill>
                <a:latin typeface="Calibri Light" panose="020F0302020204030204"/>
              </a:endParaRPr>
            </a:p>
          </p:txBody>
        </p:sp>
      </p:grpSp>
      <p:grpSp>
        <p:nvGrpSpPr>
          <p:cNvPr id="27" name="Skupina 17">
            <a:extLst>
              <a:ext uri="{FF2B5EF4-FFF2-40B4-BE49-F238E27FC236}">
                <a16:creationId xmlns:a16="http://schemas.microsoft.com/office/drawing/2014/main" xmlns="" id="{0B034D8A-8676-49A2-BCBB-2BDA130A19D2}"/>
              </a:ext>
            </a:extLst>
          </p:cNvPr>
          <p:cNvGrpSpPr/>
          <p:nvPr/>
        </p:nvGrpSpPr>
        <p:grpSpPr>
          <a:xfrm>
            <a:off x="1775336" y="2145268"/>
            <a:ext cx="2396213" cy="577402"/>
            <a:chOff x="1775336" y="2145268"/>
            <a:chExt cx="2396213" cy="577402"/>
          </a:xfrm>
        </p:grpSpPr>
        <p:sp>
          <p:nvSpPr>
            <p:cNvPr id="28" name="Obdélník 84">
              <a:extLst>
                <a:ext uri="{FF2B5EF4-FFF2-40B4-BE49-F238E27FC236}">
                  <a16:creationId xmlns:a16="http://schemas.microsoft.com/office/drawing/2014/main" xmlns="" id="{2C01F146-E1F5-4196-923C-3EE6FD927AFF}"/>
                </a:ext>
              </a:extLst>
            </p:cNvPr>
            <p:cNvSpPr/>
            <p:nvPr/>
          </p:nvSpPr>
          <p:spPr bwMode="auto">
            <a:xfrm>
              <a:off x="2734102" y="2407432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9" name="Obdélník 85">
              <a:extLst>
                <a:ext uri="{FF2B5EF4-FFF2-40B4-BE49-F238E27FC236}">
                  <a16:creationId xmlns:a16="http://schemas.microsoft.com/office/drawing/2014/main" xmlns="" id="{9F995BBB-ED8C-4B38-82A9-C333B8D71932}"/>
                </a:ext>
              </a:extLst>
            </p:cNvPr>
            <p:cNvSpPr/>
            <p:nvPr/>
          </p:nvSpPr>
          <p:spPr bwMode="auto">
            <a:xfrm>
              <a:off x="3100787" y="2407432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30" name="Obdélník 86">
              <a:extLst>
                <a:ext uri="{FF2B5EF4-FFF2-40B4-BE49-F238E27FC236}">
                  <a16:creationId xmlns:a16="http://schemas.microsoft.com/office/drawing/2014/main" xmlns="" id="{8833A777-08C0-4E0C-A289-9542C3523B73}"/>
                </a:ext>
              </a:extLst>
            </p:cNvPr>
            <p:cNvSpPr/>
            <p:nvPr/>
          </p:nvSpPr>
          <p:spPr bwMode="auto">
            <a:xfrm>
              <a:off x="3452774" y="2407432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31" name="Obdélník 87">
              <a:extLst>
                <a:ext uri="{FF2B5EF4-FFF2-40B4-BE49-F238E27FC236}">
                  <a16:creationId xmlns:a16="http://schemas.microsoft.com/office/drawing/2014/main" xmlns="" id="{B8ABC0A2-37C6-4A8B-A176-0719DB587F8E}"/>
                </a:ext>
              </a:extLst>
            </p:cNvPr>
            <p:cNvSpPr/>
            <p:nvPr/>
          </p:nvSpPr>
          <p:spPr bwMode="auto">
            <a:xfrm>
              <a:off x="3812109" y="2407432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32" name="Obdélník 84">
              <a:extLst>
                <a:ext uri="{FF2B5EF4-FFF2-40B4-BE49-F238E27FC236}">
                  <a16:creationId xmlns:a16="http://schemas.microsoft.com/office/drawing/2014/main" xmlns="" id="{455B6837-E6F0-4EA7-A302-4F8195A02860}"/>
                </a:ext>
              </a:extLst>
            </p:cNvPr>
            <p:cNvSpPr/>
            <p:nvPr/>
          </p:nvSpPr>
          <p:spPr bwMode="auto">
            <a:xfrm>
              <a:off x="2625415" y="2466835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33" name="Obdélník 85">
              <a:extLst>
                <a:ext uri="{FF2B5EF4-FFF2-40B4-BE49-F238E27FC236}">
                  <a16:creationId xmlns:a16="http://schemas.microsoft.com/office/drawing/2014/main" xmlns="" id="{B8311E64-5636-4CDB-A85E-1ABE652DDB1E}"/>
                </a:ext>
              </a:extLst>
            </p:cNvPr>
            <p:cNvSpPr/>
            <p:nvPr/>
          </p:nvSpPr>
          <p:spPr bwMode="auto">
            <a:xfrm>
              <a:off x="2992099" y="2466835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34" name="Obdélník 86">
              <a:extLst>
                <a:ext uri="{FF2B5EF4-FFF2-40B4-BE49-F238E27FC236}">
                  <a16:creationId xmlns:a16="http://schemas.microsoft.com/office/drawing/2014/main" xmlns="" id="{8D3197EE-D725-4983-BC6A-89D4AE9CD31E}"/>
                </a:ext>
              </a:extLst>
            </p:cNvPr>
            <p:cNvSpPr/>
            <p:nvPr/>
          </p:nvSpPr>
          <p:spPr bwMode="auto">
            <a:xfrm>
              <a:off x="3344086" y="2466835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35" name="Obdélník 87">
              <a:extLst>
                <a:ext uri="{FF2B5EF4-FFF2-40B4-BE49-F238E27FC236}">
                  <a16:creationId xmlns:a16="http://schemas.microsoft.com/office/drawing/2014/main" xmlns="" id="{643770BD-DB10-4AD5-8F13-46D6DA1F0FD9}"/>
                </a:ext>
              </a:extLst>
            </p:cNvPr>
            <p:cNvSpPr/>
            <p:nvPr/>
          </p:nvSpPr>
          <p:spPr bwMode="auto">
            <a:xfrm>
              <a:off x="3703422" y="2466835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36" name="Arrow: Right 35">
              <a:extLst>
                <a:ext uri="{FF2B5EF4-FFF2-40B4-BE49-F238E27FC236}">
                  <a16:creationId xmlns:a16="http://schemas.microsoft.com/office/drawing/2014/main" xmlns="" id="{C9E48888-9EC5-47D8-8D32-F0453C759E98}"/>
                </a:ext>
              </a:extLst>
            </p:cNvPr>
            <p:cNvSpPr/>
            <p:nvPr/>
          </p:nvSpPr>
          <p:spPr>
            <a:xfrm>
              <a:off x="1896626" y="2502526"/>
              <a:ext cx="453065" cy="160740"/>
            </a:xfrm>
            <a:prstGeom prst="right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7" name="Obdélník 84">
              <a:extLst>
                <a:ext uri="{FF2B5EF4-FFF2-40B4-BE49-F238E27FC236}">
                  <a16:creationId xmlns:a16="http://schemas.microsoft.com/office/drawing/2014/main" xmlns="" id="{7FD7B718-39BF-4CD2-84CA-C698D8DD6717}"/>
                </a:ext>
              </a:extLst>
            </p:cNvPr>
            <p:cNvSpPr/>
            <p:nvPr/>
          </p:nvSpPr>
          <p:spPr bwMode="auto">
            <a:xfrm>
              <a:off x="2485819" y="2526239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38" name="Obdélník 85">
              <a:extLst>
                <a:ext uri="{FF2B5EF4-FFF2-40B4-BE49-F238E27FC236}">
                  <a16:creationId xmlns:a16="http://schemas.microsoft.com/office/drawing/2014/main" xmlns="" id="{1F2D6B94-B0E7-4ECA-AD6F-5D16614DE410}"/>
                </a:ext>
              </a:extLst>
            </p:cNvPr>
            <p:cNvSpPr/>
            <p:nvPr/>
          </p:nvSpPr>
          <p:spPr bwMode="auto">
            <a:xfrm>
              <a:off x="2845154" y="2526239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39" name="Obdélník 86">
              <a:extLst>
                <a:ext uri="{FF2B5EF4-FFF2-40B4-BE49-F238E27FC236}">
                  <a16:creationId xmlns:a16="http://schemas.microsoft.com/office/drawing/2014/main" xmlns="" id="{22EB45CA-A64A-4216-8030-75F30D4D3BC0}"/>
                </a:ext>
              </a:extLst>
            </p:cNvPr>
            <p:cNvSpPr/>
            <p:nvPr/>
          </p:nvSpPr>
          <p:spPr bwMode="auto">
            <a:xfrm>
              <a:off x="3204490" y="2526239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40" name="Obdélník 87">
              <a:extLst>
                <a:ext uri="{FF2B5EF4-FFF2-40B4-BE49-F238E27FC236}">
                  <a16:creationId xmlns:a16="http://schemas.microsoft.com/office/drawing/2014/main" xmlns="" id="{99B4CEE2-4CDE-437B-B3A6-53F448775A9C}"/>
                </a:ext>
              </a:extLst>
            </p:cNvPr>
            <p:cNvSpPr/>
            <p:nvPr/>
          </p:nvSpPr>
          <p:spPr bwMode="auto">
            <a:xfrm>
              <a:off x="3563826" y="2526239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xmlns="" id="{06ABD648-D20A-4DB5-893E-37302FAC7B31}"/>
                </a:ext>
              </a:extLst>
            </p:cNvPr>
            <p:cNvSpPr txBox="1"/>
            <p:nvPr/>
          </p:nvSpPr>
          <p:spPr>
            <a:xfrm>
              <a:off x="1775336" y="2145268"/>
              <a:ext cx="1008000" cy="230400"/>
            </a:xfrm>
            <a:prstGeom prst="rect">
              <a:avLst/>
            </a:prstGeom>
            <a:solidFill>
              <a:sysClr val="window" lastClr="FFFFFF"/>
            </a:solidFill>
            <a:ln>
              <a:solidFill>
                <a:srgbClr val="A5A5A5"/>
              </a:solidFill>
            </a:ln>
          </p:spPr>
          <p:txBody>
            <a:bodyPr wrap="square" lIns="72000" tIns="36000" rIns="72000" bIns="36000" rtlCol="0">
              <a:spAutoFit/>
            </a:bodyPr>
            <a:lstStyle>
              <a:defPPr>
                <a:defRPr lang="en-US"/>
              </a:defPPr>
              <a:lvl1pPr>
                <a:defRPr sz="1200"/>
              </a:lvl1pPr>
            </a:lstStyle>
            <a:p>
              <a:pPr algn="ctr"/>
              <a:r>
                <a:rPr lang="en-US" kern="0" dirty="0">
                  <a:solidFill>
                    <a:prstClr val="black"/>
                  </a:solidFill>
                </a:rPr>
                <a:t>segmentation</a:t>
              </a:r>
            </a:p>
          </p:txBody>
        </p:sp>
      </p:grpSp>
      <p:grpSp>
        <p:nvGrpSpPr>
          <p:cNvPr id="42" name="Skupina 18">
            <a:extLst>
              <a:ext uri="{FF2B5EF4-FFF2-40B4-BE49-F238E27FC236}">
                <a16:creationId xmlns:a16="http://schemas.microsoft.com/office/drawing/2014/main" xmlns="" id="{43DD10CB-D5B1-4B35-B326-822A0047D135}"/>
              </a:ext>
            </a:extLst>
          </p:cNvPr>
          <p:cNvGrpSpPr/>
          <p:nvPr/>
        </p:nvGrpSpPr>
        <p:grpSpPr>
          <a:xfrm>
            <a:off x="2123729" y="2780474"/>
            <a:ext cx="2031466" cy="823477"/>
            <a:chOff x="2123729" y="2780474"/>
            <a:chExt cx="2031466" cy="823477"/>
          </a:xfrm>
        </p:grpSpPr>
        <p:sp>
          <p:nvSpPr>
            <p:cNvPr id="43" name="Arrow: Down 42">
              <a:extLst>
                <a:ext uri="{FF2B5EF4-FFF2-40B4-BE49-F238E27FC236}">
                  <a16:creationId xmlns:a16="http://schemas.microsoft.com/office/drawing/2014/main" xmlns="" id="{3D3FDAB1-D743-4244-A1F0-49DEB3D86D3B}"/>
                </a:ext>
              </a:extLst>
            </p:cNvPr>
            <p:cNvSpPr/>
            <p:nvPr/>
          </p:nvSpPr>
          <p:spPr>
            <a:xfrm>
              <a:off x="2589550" y="2780474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44" name="Arrow: Down 43">
              <a:extLst>
                <a:ext uri="{FF2B5EF4-FFF2-40B4-BE49-F238E27FC236}">
                  <a16:creationId xmlns:a16="http://schemas.microsoft.com/office/drawing/2014/main" xmlns="" id="{2A922F1F-8684-4DBA-B44B-9E5EB6F29E43}"/>
                </a:ext>
              </a:extLst>
            </p:cNvPr>
            <p:cNvSpPr/>
            <p:nvPr/>
          </p:nvSpPr>
          <p:spPr>
            <a:xfrm>
              <a:off x="2969217" y="2780474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45" name="Arrow: Down 44">
              <a:extLst>
                <a:ext uri="{FF2B5EF4-FFF2-40B4-BE49-F238E27FC236}">
                  <a16:creationId xmlns:a16="http://schemas.microsoft.com/office/drawing/2014/main" xmlns="" id="{739B5F6E-ABBE-48C4-B024-880024C2AF5B}"/>
                </a:ext>
              </a:extLst>
            </p:cNvPr>
            <p:cNvSpPr/>
            <p:nvPr/>
          </p:nvSpPr>
          <p:spPr>
            <a:xfrm>
              <a:off x="3348884" y="2780474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0E140E8A-C532-4227-992B-D0823AC6B58C}"/>
                </a:ext>
              </a:extLst>
            </p:cNvPr>
            <p:cNvSpPr txBox="1"/>
            <p:nvPr/>
          </p:nvSpPr>
          <p:spPr>
            <a:xfrm>
              <a:off x="2123729" y="3357730"/>
              <a:ext cx="203146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kern="0" dirty="0">
                  <a:solidFill>
                    <a:srgbClr val="4472C4"/>
                  </a:solidFill>
                </a:rPr>
                <a:t>&lt;4.3,…&gt;; &lt;0.5,…&gt;; &lt;7.2,…&gt;; &lt;1.1,…&gt;</a:t>
              </a:r>
            </a:p>
          </p:txBody>
        </p:sp>
        <p:sp>
          <p:nvSpPr>
            <p:cNvPr id="47" name="Arrow: Down 46">
              <a:extLst>
                <a:ext uri="{FF2B5EF4-FFF2-40B4-BE49-F238E27FC236}">
                  <a16:creationId xmlns:a16="http://schemas.microsoft.com/office/drawing/2014/main" xmlns="" id="{4F9D8DFC-F0F0-4CDF-8E2A-2F27F8574C37}"/>
                </a:ext>
              </a:extLst>
            </p:cNvPr>
            <p:cNvSpPr/>
            <p:nvPr/>
          </p:nvSpPr>
          <p:spPr>
            <a:xfrm>
              <a:off x="3728551" y="2780474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D89B1079-6256-4C73-985D-C9B3DFD308BB}"/>
                </a:ext>
              </a:extLst>
            </p:cNvPr>
            <p:cNvSpPr txBox="1"/>
            <p:nvPr/>
          </p:nvSpPr>
          <p:spPr>
            <a:xfrm>
              <a:off x="2580892" y="2885034"/>
              <a:ext cx="1260000" cy="238046"/>
            </a:xfrm>
            <a:prstGeom prst="rect">
              <a:avLst/>
            </a:prstGeom>
            <a:solidFill>
              <a:sysClr val="window" lastClr="FFFFFF"/>
            </a:solidFill>
            <a:ln>
              <a:solidFill>
                <a:srgbClr val="A5A5A5"/>
              </a:solidFill>
            </a:ln>
          </p:spPr>
          <p:txBody>
            <a:bodyPr wrap="none" lIns="72000" tIns="36000" rIns="72000" bIns="36000" rtlCol="0">
              <a:spAutoFit/>
            </a:bodyPr>
            <a:lstStyle/>
            <a:p>
              <a:pPr algn="ctr"/>
              <a:r>
                <a:rPr lang="en-US" sz="1200" kern="0" dirty="0">
                  <a:solidFill>
                    <a:prstClr val="black"/>
                  </a:solidFill>
                </a:rPr>
                <a:t>feature extraction</a:t>
              </a:r>
            </a:p>
          </p:txBody>
        </p:sp>
      </p:grpSp>
      <p:grpSp>
        <p:nvGrpSpPr>
          <p:cNvPr id="49" name="Skupina 19">
            <a:extLst>
              <a:ext uri="{FF2B5EF4-FFF2-40B4-BE49-F238E27FC236}">
                <a16:creationId xmlns:a16="http://schemas.microsoft.com/office/drawing/2014/main" xmlns="" id="{0AB4898B-BE78-4670-8E83-DBE975FE3DAF}"/>
              </a:ext>
            </a:extLst>
          </p:cNvPr>
          <p:cNvGrpSpPr/>
          <p:nvPr/>
        </p:nvGrpSpPr>
        <p:grpSpPr>
          <a:xfrm>
            <a:off x="2393297" y="3665570"/>
            <a:ext cx="1675756" cy="1228523"/>
            <a:chOff x="2393297" y="3665570"/>
            <a:chExt cx="1675756" cy="1228523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505B760A-FFB5-46AE-847C-F5B8DB7B4D37}"/>
                </a:ext>
              </a:extLst>
            </p:cNvPr>
            <p:cNvSpPr txBox="1"/>
            <p:nvPr/>
          </p:nvSpPr>
          <p:spPr>
            <a:xfrm>
              <a:off x="2792158" y="4293929"/>
              <a:ext cx="504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4472C4"/>
                  </a:solidFill>
                </a:rPr>
                <a:t>MOP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xmlns="" id="{177F5937-F0B3-4B16-A889-D9DC83A12D24}"/>
                </a:ext>
              </a:extLst>
            </p:cNvPr>
            <p:cNvSpPr txBox="1"/>
            <p:nvPr/>
          </p:nvSpPr>
          <p:spPr>
            <a:xfrm>
              <a:off x="3231837" y="4293929"/>
              <a:ext cx="4320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4472C4"/>
                  </a:solidFill>
                </a:rPr>
                <a:t>BBD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xmlns="" id="{83B56555-8EA7-494F-998D-A4801E3AC488}"/>
                </a:ext>
              </a:extLst>
            </p:cNvPr>
            <p:cNvSpPr txBox="1"/>
            <p:nvPr/>
          </p:nvSpPr>
          <p:spPr>
            <a:xfrm>
              <a:off x="3637053" y="4293929"/>
              <a:ext cx="4320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4472C4"/>
                  </a:solidFill>
                </a:rPr>
                <a:t>XVA</a:t>
              </a:r>
            </a:p>
          </p:txBody>
        </p:sp>
        <p:sp>
          <p:nvSpPr>
            <p:cNvPr id="53" name="Arrow: Down 52">
              <a:extLst>
                <a:ext uri="{FF2B5EF4-FFF2-40B4-BE49-F238E27FC236}">
                  <a16:creationId xmlns:a16="http://schemas.microsoft.com/office/drawing/2014/main" xmlns="" id="{B275ED33-12C1-449E-A74B-CE362F413E9C}"/>
                </a:ext>
              </a:extLst>
            </p:cNvPr>
            <p:cNvSpPr/>
            <p:nvPr/>
          </p:nvSpPr>
          <p:spPr>
            <a:xfrm>
              <a:off x="2584916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54" name="Arrow: Down 53">
              <a:extLst>
                <a:ext uri="{FF2B5EF4-FFF2-40B4-BE49-F238E27FC236}">
                  <a16:creationId xmlns:a16="http://schemas.microsoft.com/office/drawing/2014/main" xmlns="" id="{F4E79E3B-2104-4B3F-8399-BA78B8C7A6F1}"/>
                </a:ext>
              </a:extLst>
            </p:cNvPr>
            <p:cNvSpPr/>
            <p:nvPr/>
          </p:nvSpPr>
          <p:spPr>
            <a:xfrm>
              <a:off x="2964582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55" name="Arrow: Down 54">
              <a:extLst>
                <a:ext uri="{FF2B5EF4-FFF2-40B4-BE49-F238E27FC236}">
                  <a16:creationId xmlns:a16="http://schemas.microsoft.com/office/drawing/2014/main" xmlns="" id="{3331AC2C-349B-473F-888A-B3464AF86764}"/>
                </a:ext>
              </a:extLst>
            </p:cNvPr>
            <p:cNvSpPr/>
            <p:nvPr/>
          </p:nvSpPr>
          <p:spPr>
            <a:xfrm>
              <a:off x="3344249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56" name="Arrow: Down 55">
              <a:extLst>
                <a:ext uri="{FF2B5EF4-FFF2-40B4-BE49-F238E27FC236}">
                  <a16:creationId xmlns:a16="http://schemas.microsoft.com/office/drawing/2014/main" xmlns="" id="{AD5879FD-08BE-40E2-83FF-E30B28E7D99E}"/>
                </a:ext>
              </a:extLst>
            </p:cNvPr>
            <p:cNvSpPr/>
            <p:nvPr/>
          </p:nvSpPr>
          <p:spPr>
            <a:xfrm>
              <a:off x="3723917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xmlns="" id="{C956A446-FA36-4A1B-A38D-CFA79888A8A0}"/>
                </a:ext>
              </a:extLst>
            </p:cNvPr>
            <p:cNvSpPr txBox="1"/>
            <p:nvPr/>
          </p:nvSpPr>
          <p:spPr>
            <a:xfrm>
              <a:off x="2475747" y="4293929"/>
              <a:ext cx="4320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4472C4"/>
                  </a:solidFill>
                </a:rPr>
                <a:t>ABC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7DF7AC1D-4794-41A9-B5E7-158AF1CD5A67}"/>
                </a:ext>
              </a:extLst>
            </p:cNvPr>
            <p:cNvSpPr txBox="1"/>
            <p:nvPr/>
          </p:nvSpPr>
          <p:spPr>
            <a:xfrm>
              <a:off x="2393297" y="3814528"/>
              <a:ext cx="1620000" cy="230400"/>
            </a:xfrm>
            <a:prstGeom prst="rect">
              <a:avLst/>
            </a:prstGeom>
            <a:solidFill>
              <a:sysClr val="window" lastClr="FFFFFF"/>
            </a:solidFill>
            <a:ln>
              <a:solidFill>
                <a:srgbClr val="A5A5A5"/>
              </a:solidFill>
            </a:ln>
          </p:spPr>
          <p:txBody>
            <a:bodyPr wrap="square" lIns="72000" tIns="36000" rIns="72000" bIns="36000" rtlCol="0">
              <a:spAutoFit/>
            </a:bodyPr>
            <a:lstStyle/>
            <a:p>
              <a:pPr algn="ctr"/>
              <a:r>
                <a:rPr lang="en-US" sz="1200" kern="0" dirty="0">
                  <a:solidFill>
                    <a:prstClr val="black"/>
                  </a:solidFill>
                </a:rPr>
                <a:t>transformation to MWs</a:t>
              </a:r>
            </a:p>
          </p:txBody>
        </p:sp>
      </p:grpSp>
      <p:grpSp>
        <p:nvGrpSpPr>
          <p:cNvPr id="59" name="Skupina 16">
            <a:extLst>
              <a:ext uri="{FF2B5EF4-FFF2-40B4-BE49-F238E27FC236}">
                <a16:creationId xmlns:a16="http://schemas.microsoft.com/office/drawing/2014/main" xmlns="" id="{3691E3CF-CF75-4553-BE2B-203C678D2CDF}"/>
              </a:ext>
            </a:extLst>
          </p:cNvPr>
          <p:cNvGrpSpPr/>
          <p:nvPr/>
        </p:nvGrpSpPr>
        <p:grpSpPr>
          <a:xfrm>
            <a:off x="337578" y="1853493"/>
            <a:ext cx="1437759" cy="1086345"/>
            <a:chOff x="337578" y="1853493"/>
            <a:chExt cx="1437759" cy="1086345"/>
          </a:xfrm>
        </p:grpSpPr>
        <p:sp>
          <p:nvSpPr>
            <p:cNvPr id="60" name="Obdélník 6">
              <a:extLst>
                <a:ext uri="{FF2B5EF4-FFF2-40B4-BE49-F238E27FC236}">
                  <a16:creationId xmlns:a16="http://schemas.microsoft.com/office/drawing/2014/main" xmlns="" id="{960EB929-EBD5-470E-9239-0ACBFAEF131D}"/>
                </a:ext>
              </a:extLst>
            </p:cNvPr>
            <p:cNvSpPr/>
            <p:nvPr/>
          </p:nvSpPr>
          <p:spPr bwMode="auto">
            <a:xfrm>
              <a:off x="337578" y="2466835"/>
              <a:ext cx="1437759" cy="215209"/>
            </a:xfrm>
            <a:prstGeom prst="rect">
              <a:avLst/>
            </a:prstGeom>
            <a:pattFill prst="dkVert">
              <a:fgClr>
                <a:srgbClr val="333399"/>
              </a:fgClr>
              <a:bgClr>
                <a:srgbClr val="DAEDEF">
                  <a:lumMod val="50000"/>
                </a:srgbClr>
              </a:bgClr>
            </a:pattFill>
            <a:ln w="9525" cap="flat" cmpd="sng" algn="ctr">
              <a:noFill/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42057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64" kern="0" dirty="0">
                <a:solidFill>
                  <a:srgbClr val="000000"/>
                </a:solidFill>
                <a:latin typeface="Calibri Light" panose="020F0302020204030204"/>
              </a:endParaRPr>
            </a:p>
          </p:txBody>
        </p:sp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xmlns="" id="{2B7BAF4A-C906-4AE5-B659-19E0117452EE}"/>
                </a:ext>
              </a:extLst>
            </p:cNvPr>
            <p:cNvPicPr>
              <a:picLocks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351197" y="1866010"/>
              <a:ext cx="256743" cy="577332"/>
            </a:xfrm>
            <a:prstGeom prst="rect">
              <a:avLst/>
            </a:prstGeom>
          </p:spPr>
        </p:pic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xmlns="" id="{96F869CC-F26A-44FA-9304-A0B84AC97E1D}"/>
                </a:ext>
              </a:extLst>
            </p:cNvPr>
            <p:cNvPicPr>
              <a:picLocks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629766" y="1868429"/>
              <a:ext cx="256743" cy="577332"/>
            </a:xfrm>
            <a:prstGeom prst="rect">
              <a:avLst/>
            </a:prstGeom>
          </p:spPr>
        </p:pic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xmlns="" id="{F88CEA71-527B-420A-85B0-55F1C7EB9CB7}"/>
                </a:ext>
              </a:extLst>
            </p:cNvPr>
            <p:cNvPicPr>
              <a:picLocks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08334" y="1857645"/>
              <a:ext cx="256743" cy="577332"/>
            </a:xfrm>
            <a:prstGeom prst="rect">
              <a:avLst/>
            </a:prstGeom>
          </p:spPr>
        </p:pic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xmlns="" id="{53F326E7-F242-4BFC-B329-1798707A1902}"/>
                </a:ext>
              </a:extLst>
            </p:cNvPr>
            <p:cNvPicPr>
              <a:picLocks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1186903" y="1853493"/>
              <a:ext cx="256743" cy="577332"/>
            </a:xfrm>
            <a:prstGeom prst="rect">
              <a:avLst/>
            </a:prstGeom>
          </p:spPr>
        </p:pic>
        <p:pic>
          <p:nvPicPr>
            <p:cNvPr id="65" name="Picture 64">
              <a:extLst>
                <a:ext uri="{FF2B5EF4-FFF2-40B4-BE49-F238E27FC236}">
                  <a16:creationId xmlns:a16="http://schemas.microsoft.com/office/drawing/2014/main" xmlns="" id="{931ACE88-E5A0-4F34-9D17-70F7CB0BD286}"/>
                </a:ext>
              </a:extLst>
            </p:cNvPr>
            <p:cNvPicPr>
              <a:picLocks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465472" y="1873575"/>
              <a:ext cx="256743" cy="577332"/>
            </a:xfrm>
            <a:prstGeom prst="rect">
              <a:avLst/>
            </a:prstGeom>
          </p:spPr>
        </p:pic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xmlns="" id="{13E63CD6-8993-4B87-8F5D-CAB8B492DCBC}"/>
                </a:ext>
              </a:extLst>
            </p:cNvPr>
            <p:cNvSpPr txBox="1"/>
            <p:nvPr/>
          </p:nvSpPr>
          <p:spPr>
            <a:xfrm>
              <a:off x="467544" y="2693047"/>
              <a:ext cx="876713" cy="2467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 kern="0" dirty="0">
                  <a:solidFill>
                    <a:srgbClr val="4472C4"/>
                  </a:solidFill>
                </a:rPr>
                <a:t>raw </a:t>
              </a:r>
              <a:r>
                <a:rPr lang="en-US" sz="1200" i="1" kern="0" dirty="0" err="1">
                  <a:solidFill>
                    <a:srgbClr val="4472C4"/>
                  </a:solidFill>
                </a:rPr>
                <a:t>MoCap</a:t>
              </a:r>
              <a:r>
                <a:rPr lang="en-US" sz="1200" i="1" kern="0" dirty="0">
                  <a:solidFill>
                    <a:srgbClr val="4472C4"/>
                  </a:solidFill>
                </a:rPr>
                <a:t> data</a:t>
              </a:r>
            </a:p>
          </p:txBody>
        </p:sp>
      </p:grpSp>
      <p:grpSp>
        <p:nvGrpSpPr>
          <p:cNvPr id="67" name="Skupina 7">
            <a:extLst>
              <a:ext uri="{FF2B5EF4-FFF2-40B4-BE49-F238E27FC236}">
                <a16:creationId xmlns:a16="http://schemas.microsoft.com/office/drawing/2014/main" xmlns="" id="{AEF60852-3481-4B15-B5F6-0E360BA5FE2A}"/>
              </a:ext>
            </a:extLst>
          </p:cNvPr>
          <p:cNvGrpSpPr/>
          <p:nvPr/>
        </p:nvGrpSpPr>
        <p:grpSpPr>
          <a:xfrm>
            <a:off x="3658460" y="3364481"/>
            <a:ext cx="1638351" cy="394909"/>
            <a:chOff x="3658460" y="3364481"/>
            <a:chExt cx="1638351" cy="394909"/>
          </a:xfrm>
        </p:grpSpPr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xmlns="" id="{DDD1B9E4-5F12-446E-B3F0-1EDD6539D793}"/>
                </a:ext>
              </a:extLst>
            </p:cNvPr>
            <p:cNvCxnSpPr>
              <a:cxnSpLocks/>
              <a:stCxn id="46" idx="3"/>
              <a:endCxn id="71" idx="2"/>
            </p:cNvCxnSpPr>
            <p:nvPr/>
          </p:nvCxnSpPr>
          <p:spPr>
            <a:xfrm flipV="1">
              <a:off x="4155195" y="3478158"/>
              <a:ext cx="678101" cy="2683"/>
            </a:xfrm>
            <a:prstGeom prst="straightConnector1">
              <a:avLst/>
            </a:prstGeom>
            <a:noFill/>
            <a:ln w="19050" cap="flat" cmpd="sng" algn="ctr">
              <a:solidFill>
                <a:srgbClr val="FFC000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xmlns="" id="{E21E96F1-7439-492D-A0C5-A0A8A0B53E21}"/>
                </a:ext>
              </a:extLst>
            </p:cNvPr>
            <p:cNvSpPr txBox="1"/>
            <p:nvPr/>
          </p:nvSpPr>
          <p:spPr>
            <a:xfrm>
              <a:off x="4139952" y="3512599"/>
              <a:ext cx="486097" cy="2467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 kern="0" dirty="0">
                  <a:solidFill>
                    <a:srgbClr val="FFC000"/>
                  </a:solidFill>
                </a:rPr>
                <a:t>Similar?</a:t>
              </a: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xmlns="" id="{5590ECB8-DA3D-49E2-B4B4-748770B7AE33}"/>
                </a:ext>
              </a:extLst>
            </p:cNvPr>
            <p:cNvSpPr/>
            <p:nvPr/>
          </p:nvSpPr>
          <p:spPr>
            <a:xfrm>
              <a:off x="3658460" y="3364481"/>
              <a:ext cx="463515" cy="226225"/>
            </a:xfrm>
            <a:prstGeom prst="ellips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xmlns="" id="{C9C8D7A7-739A-4F08-BC78-697646BA63FE}"/>
                </a:ext>
              </a:extLst>
            </p:cNvPr>
            <p:cNvSpPr/>
            <p:nvPr/>
          </p:nvSpPr>
          <p:spPr>
            <a:xfrm>
              <a:off x="4833296" y="3365045"/>
              <a:ext cx="463515" cy="226225"/>
            </a:xfrm>
            <a:prstGeom prst="ellips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72" name="Skupina 10">
            <a:extLst>
              <a:ext uri="{FF2B5EF4-FFF2-40B4-BE49-F238E27FC236}">
                <a16:creationId xmlns:a16="http://schemas.microsoft.com/office/drawing/2014/main" xmlns="" id="{40717160-0D8E-4CD8-84CA-E5B2C01BBEFE}"/>
              </a:ext>
            </a:extLst>
          </p:cNvPr>
          <p:cNvGrpSpPr/>
          <p:nvPr/>
        </p:nvGrpSpPr>
        <p:grpSpPr>
          <a:xfrm>
            <a:off x="3667923" y="4138925"/>
            <a:ext cx="1661943" cy="387157"/>
            <a:chOff x="3667923" y="4138925"/>
            <a:chExt cx="1661943" cy="387157"/>
          </a:xfrm>
        </p:grpSpPr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xmlns="" id="{E921E6D9-137F-4B3C-A4A6-57A46C732EE5}"/>
                </a:ext>
              </a:extLst>
            </p:cNvPr>
            <p:cNvSpPr txBox="1"/>
            <p:nvPr/>
          </p:nvSpPr>
          <p:spPr>
            <a:xfrm>
              <a:off x="4176032" y="4138925"/>
              <a:ext cx="684000" cy="246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kern="0" dirty="0">
                  <a:solidFill>
                    <a:srgbClr val="FFC000"/>
                  </a:solidFill>
                </a:rPr>
                <a:t>Match?</a:t>
              </a: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xmlns="" id="{EF1DD1AD-2BFB-4836-9919-764D18B1C8B8}"/>
                </a:ext>
              </a:extLst>
            </p:cNvPr>
            <p:cNvSpPr/>
            <p:nvPr/>
          </p:nvSpPr>
          <p:spPr>
            <a:xfrm>
              <a:off x="3667923" y="4306845"/>
              <a:ext cx="360000" cy="216000"/>
            </a:xfrm>
            <a:prstGeom prst="ellips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xmlns="" id="{4FCA23BF-C6DE-4770-A00B-92118437A6EE}"/>
                </a:ext>
              </a:extLst>
            </p:cNvPr>
            <p:cNvCxnSpPr>
              <a:cxnSpLocks/>
              <a:stCxn id="74" idx="6"/>
              <a:endCxn id="76" idx="2"/>
            </p:cNvCxnSpPr>
            <p:nvPr/>
          </p:nvCxnSpPr>
          <p:spPr>
            <a:xfrm>
              <a:off x="4027923" y="4414845"/>
              <a:ext cx="941943" cy="3237"/>
            </a:xfrm>
            <a:prstGeom prst="straightConnector1">
              <a:avLst/>
            </a:prstGeom>
            <a:noFill/>
            <a:ln w="19050" cap="flat" cmpd="sng" algn="ctr">
              <a:solidFill>
                <a:srgbClr val="FFC000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sp>
          <p:nvSpPr>
            <p:cNvPr id="76" name="Oval 75">
              <a:extLst>
                <a:ext uri="{FF2B5EF4-FFF2-40B4-BE49-F238E27FC236}">
                  <a16:creationId xmlns:a16="http://schemas.microsoft.com/office/drawing/2014/main" xmlns="" id="{C09C6D17-8637-45D5-908A-0D46309B1C13}"/>
                </a:ext>
              </a:extLst>
            </p:cNvPr>
            <p:cNvSpPr/>
            <p:nvPr/>
          </p:nvSpPr>
          <p:spPr>
            <a:xfrm>
              <a:off x="4969866" y="4310082"/>
              <a:ext cx="360000" cy="216000"/>
            </a:xfrm>
            <a:prstGeom prst="ellips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77" name="Skupina 9">
            <a:extLst>
              <a:ext uri="{FF2B5EF4-FFF2-40B4-BE49-F238E27FC236}">
                <a16:creationId xmlns:a16="http://schemas.microsoft.com/office/drawing/2014/main" xmlns="" id="{870532BC-46C8-4689-A5B1-F2BD8DBC2912}"/>
              </a:ext>
            </a:extLst>
          </p:cNvPr>
          <p:cNvGrpSpPr/>
          <p:nvPr/>
        </p:nvGrpSpPr>
        <p:grpSpPr>
          <a:xfrm>
            <a:off x="4800890" y="1853493"/>
            <a:ext cx="3960270" cy="2871323"/>
            <a:chOff x="4800890" y="1853493"/>
            <a:chExt cx="3960270" cy="2871323"/>
          </a:xfrm>
        </p:grpSpPr>
        <p:sp>
          <p:nvSpPr>
            <p:cNvPr id="78" name="Obdélník 84">
              <a:extLst>
                <a:ext uri="{FF2B5EF4-FFF2-40B4-BE49-F238E27FC236}">
                  <a16:creationId xmlns:a16="http://schemas.microsoft.com/office/drawing/2014/main" xmlns="" id="{1EBA311A-1C7F-4F39-A7AB-653711137719}"/>
                </a:ext>
              </a:extLst>
            </p:cNvPr>
            <p:cNvSpPr/>
            <p:nvPr/>
          </p:nvSpPr>
          <p:spPr bwMode="auto">
            <a:xfrm flipH="1">
              <a:off x="6328202" y="2407432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79" name="Obdélník 85">
              <a:extLst>
                <a:ext uri="{FF2B5EF4-FFF2-40B4-BE49-F238E27FC236}">
                  <a16:creationId xmlns:a16="http://schemas.microsoft.com/office/drawing/2014/main" xmlns="" id="{8AB3FE32-29B9-4643-B15D-2F0BA92DFA7D}"/>
                </a:ext>
              </a:extLst>
            </p:cNvPr>
            <p:cNvSpPr/>
            <p:nvPr/>
          </p:nvSpPr>
          <p:spPr bwMode="auto">
            <a:xfrm flipH="1">
              <a:off x="5968867" y="2407432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80" name="Obdélník 86">
              <a:extLst>
                <a:ext uri="{FF2B5EF4-FFF2-40B4-BE49-F238E27FC236}">
                  <a16:creationId xmlns:a16="http://schemas.microsoft.com/office/drawing/2014/main" xmlns="" id="{B91416D3-06AE-44D6-B7D6-D6B69162861E}"/>
                </a:ext>
              </a:extLst>
            </p:cNvPr>
            <p:cNvSpPr/>
            <p:nvPr/>
          </p:nvSpPr>
          <p:spPr bwMode="auto">
            <a:xfrm flipH="1">
              <a:off x="5609531" y="2407432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81" name="Obdélník 87">
              <a:extLst>
                <a:ext uri="{FF2B5EF4-FFF2-40B4-BE49-F238E27FC236}">
                  <a16:creationId xmlns:a16="http://schemas.microsoft.com/office/drawing/2014/main" xmlns="" id="{82C98B5F-B92F-4972-B924-C1409DA4663E}"/>
                </a:ext>
              </a:extLst>
            </p:cNvPr>
            <p:cNvSpPr/>
            <p:nvPr/>
          </p:nvSpPr>
          <p:spPr bwMode="auto">
            <a:xfrm flipH="1">
              <a:off x="5250195" y="2407432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82" name="Obdélník 84">
              <a:extLst>
                <a:ext uri="{FF2B5EF4-FFF2-40B4-BE49-F238E27FC236}">
                  <a16:creationId xmlns:a16="http://schemas.microsoft.com/office/drawing/2014/main" xmlns="" id="{E5F9CCC5-A3DB-4AD7-A8AC-A81B15EFE1BF}"/>
                </a:ext>
              </a:extLst>
            </p:cNvPr>
            <p:cNvSpPr/>
            <p:nvPr/>
          </p:nvSpPr>
          <p:spPr bwMode="auto">
            <a:xfrm flipH="1">
              <a:off x="6219515" y="2466835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83" name="Obdélník 85">
              <a:extLst>
                <a:ext uri="{FF2B5EF4-FFF2-40B4-BE49-F238E27FC236}">
                  <a16:creationId xmlns:a16="http://schemas.microsoft.com/office/drawing/2014/main" xmlns="" id="{349B0A4B-6A0A-4786-AFBB-F16CBE8399DC}"/>
                </a:ext>
              </a:extLst>
            </p:cNvPr>
            <p:cNvSpPr/>
            <p:nvPr/>
          </p:nvSpPr>
          <p:spPr bwMode="auto">
            <a:xfrm flipH="1">
              <a:off x="5860179" y="2466835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84" name="Obdélník 86">
              <a:extLst>
                <a:ext uri="{FF2B5EF4-FFF2-40B4-BE49-F238E27FC236}">
                  <a16:creationId xmlns:a16="http://schemas.microsoft.com/office/drawing/2014/main" xmlns="" id="{4C692326-3329-43C6-B831-ADE6C54CED13}"/>
                </a:ext>
              </a:extLst>
            </p:cNvPr>
            <p:cNvSpPr/>
            <p:nvPr/>
          </p:nvSpPr>
          <p:spPr bwMode="auto">
            <a:xfrm flipH="1">
              <a:off x="5500843" y="2466835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85" name="Obdélník 87">
              <a:extLst>
                <a:ext uri="{FF2B5EF4-FFF2-40B4-BE49-F238E27FC236}">
                  <a16:creationId xmlns:a16="http://schemas.microsoft.com/office/drawing/2014/main" xmlns="" id="{69A62305-85C6-4C76-8F22-4C3C5AA7F2F3}"/>
                </a:ext>
              </a:extLst>
            </p:cNvPr>
            <p:cNvSpPr/>
            <p:nvPr/>
          </p:nvSpPr>
          <p:spPr bwMode="auto">
            <a:xfrm flipH="1">
              <a:off x="5141508" y="2466835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86" name="Obdélník 6">
              <a:extLst>
                <a:ext uri="{FF2B5EF4-FFF2-40B4-BE49-F238E27FC236}">
                  <a16:creationId xmlns:a16="http://schemas.microsoft.com/office/drawing/2014/main" xmlns="" id="{2A8861A9-E2EC-4F3A-86B9-7251A106E828}"/>
                </a:ext>
              </a:extLst>
            </p:cNvPr>
            <p:cNvSpPr/>
            <p:nvPr/>
          </p:nvSpPr>
          <p:spPr bwMode="auto">
            <a:xfrm flipH="1">
              <a:off x="7323401" y="2466835"/>
              <a:ext cx="1437759" cy="215209"/>
            </a:xfrm>
            <a:prstGeom prst="rect">
              <a:avLst/>
            </a:prstGeom>
            <a:pattFill prst="dkVert">
              <a:fgClr>
                <a:srgbClr val="70AD47">
                  <a:lumMod val="75000"/>
                </a:srgbClr>
              </a:fgClr>
              <a:bgClr>
                <a:srgbClr val="70AD47">
                  <a:lumMod val="60000"/>
                  <a:lumOff val="40000"/>
                </a:srgbClr>
              </a:bgClr>
            </a:pattFill>
            <a:ln w="9525" cap="flat" cmpd="sng" algn="ctr">
              <a:noFill/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42057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64" kern="0" dirty="0">
                <a:solidFill>
                  <a:srgbClr val="000000"/>
                </a:solidFill>
                <a:latin typeface="Calibri Light" panose="020F0302020204030204"/>
              </a:endParaRPr>
            </a:p>
          </p:txBody>
        </p:sp>
        <p:pic>
          <p:nvPicPr>
            <p:cNvPr id="87" name="Picture 86">
              <a:extLst>
                <a:ext uri="{FF2B5EF4-FFF2-40B4-BE49-F238E27FC236}">
                  <a16:creationId xmlns:a16="http://schemas.microsoft.com/office/drawing/2014/main" xmlns="" id="{9FCC86E7-4107-465A-9361-E578A18DFB4A}"/>
                </a:ext>
              </a:extLst>
            </p:cNvPr>
            <p:cNvPicPr>
              <a:picLocks/>
            </p:cNvPicPr>
            <p:nvPr/>
          </p:nvPicPr>
          <p:blipFill>
            <a:blip r:embed="rId12">
              <a:duotone>
                <a:srgbClr val="70AD47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 flipH="1">
              <a:off x="8490798" y="1866010"/>
              <a:ext cx="256743" cy="577332"/>
            </a:xfrm>
            <a:prstGeom prst="rect">
              <a:avLst/>
            </a:prstGeom>
          </p:spPr>
        </p:pic>
        <p:pic>
          <p:nvPicPr>
            <p:cNvPr id="88" name="Picture 87">
              <a:extLst>
                <a:ext uri="{FF2B5EF4-FFF2-40B4-BE49-F238E27FC236}">
                  <a16:creationId xmlns:a16="http://schemas.microsoft.com/office/drawing/2014/main" xmlns="" id="{41C9DF3F-2E7E-4B91-9ACB-E09031583284}"/>
                </a:ext>
              </a:extLst>
            </p:cNvPr>
            <p:cNvPicPr>
              <a:picLocks/>
            </p:cNvPicPr>
            <p:nvPr/>
          </p:nvPicPr>
          <p:blipFill>
            <a:blip r:embed="rId11">
              <a:duotone>
                <a:srgbClr val="70AD47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 flipH="1">
              <a:off x="8212230" y="1868429"/>
              <a:ext cx="256743" cy="577332"/>
            </a:xfrm>
            <a:prstGeom prst="rect">
              <a:avLst/>
            </a:prstGeom>
          </p:spPr>
        </p:pic>
        <p:pic>
          <p:nvPicPr>
            <p:cNvPr id="89" name="Picture 88">
              <a:extLst>
                <a:ext uri="{FF2B5EF4-FFF2-40B4-BE49-F238E27FC236}">
                  <a16:creationId xmlns:a16="http://schemas.microsoft.com/office/drawing/2014/main" xmlns="" id="{2F0B73BD-A097-495A-AD06-CA8476EFB678}"/>
                </a:ext>
              </a:extLst>
            </p:cNvPr>
            <p:cNvPicPr>
              <a:picLocks/>
            </p:cNvPicPr>
            <p:nvPr/>
          </p:nvPicPr>
          <p:blipFill>
            <a:blip r:embed="rId8">
              <a:duotone>
                <a:srgbClr val="70AD47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 flipH="1">
              <a:off x="7933661" y="1857645"/>
              <a:ext cx="256743" cy="577332"/>
            </a:xfrm>
            <a:prstGeom prst="rect">
              <a:avLst/>
            </a:prstGeom>
          </p:spPr>
        </p:pic>
        <p:pic>
          <p:nvPicPr>
            <p:cNvPr id="90" name="Picture 89">
              <a:extLst>
                <a:ext uri="{FF2B5EF4-FFF2-40B4-BE49-F238E27FC236}">
                  <a16:creationId xmlns:a16="http://schemas.microsoft.com/office/drawing/2014/main" xmlns="" id="{41F0900D-7DB0-4F0E-82A3-D8CEA41FFC73}"/>
                </a:ext>
              </a:extLst>
            </p:cNvPr>
            <p:cNvPicPr>
              <a:picLocks/>
            </p:cNvPicPr>
            <p:nvPr/>
          </p:nvPicPr>
          <p:blipFill>
            <a:blip r:embed="rId13">
              <a:duotone>
                <a:srgbClr val="70AD47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 flipH="1">
              <a:off x="7655092" y="1853493"/>
              <a:ext cx="256743" cy="577332"/>
            </a:xfrm>
            <a:prstGeom prst="rect">
              <a:avLst/>
            </a:prstGeom>
          </p:spPr>
        </p:pic>
        <p:pic>
          <p:nvPicPr>
            <p:cNvPr id="91" name="Picture 90">
              <a:extLst>
                <a:ext uri="{FF2B5EF4-FFF2-40B4-BE49-F238E27FC236}">
                  <a16:creationId xmlns:a16="http://schemas.microsoft.com/office/drawing/2014/main" xmlns="" id="{33B59217-0775-409C-904B-019AFF8BDBB8}"/>
                </a:ext>
              </a:extLst>
            </p:cNvPr>
            <p:cNvPicPr>
              <a:picLocks/>
            </p:cNvPicPr>
            <p:nvPr/>
          </p:nvPicPr>
          <p:blipFill>
            <a:blip r:embed="rId14">
              <a:duotone>
                <a:srgbClr val="70AD47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 flipH="1">
              <a:off x="7376523" y="1873575"/>
              <a:ext cx="256743" cy="577332"/>
            </a:xfrm>
            <a:prstGeom prst="rect">
              <a:avLst/>
            </a:prstGeom>
          </p:spPr>
        </p:pic>
        <p:sp>
          <p:nvSpPr>
            <p:cNvPr id="92" name="Arrow: Right 91">
              <a:extLst>
                <a:ext uri="{FF2B5EF4-FFF2-40B4-BE49-F238E27FC236}">
                  <a16:creationId xmlns:a16="http://schemas.microsoft.com/office/drawing/2014/main" xmlns="" id="{A18CC65B-919E-46DC-929B-DD5D5EF53CDC}"/>
                </a:ext>
              </a:extLst>
            </p:cNvPr>
            <p:cNvSpPr/>
            <p:nvPr/>
          </p:nvSpPr>
          <p:spPr>
            <a:xfrm flipH="1">
              <a:off x="6749047" y="2502526"/>
              <a:ext cx="453065" cy="160740"/>
            </a:xfrm>
            <a:prstGeom prst="right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93" name="Obdélník 84">
              <a:extLst>
                <a:ext uri="{FF2B5EF4-FFF2-40B4-BE49-F238E27FC236}">
                  <a16:creationId xmlns:a16="http://schemas.microsoft.com/office/drawing/2014/main" xmlns="" id="{5906C1AF-82F7-4C63-A79C-B0C879A7E32D}"/>
                </a:ext>
              </a:extLst>
            </p:cNvPr>
            <p:cNvSpPr/>
            <p:nvPr/>
          </p:nvSpPr>
          <p:spPr bwMode="auto">
            <a:xfrm flipH="1">
              <a:off x="6110827" y="2526239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94" name="Obdélník 85">
              <a:extLst>
                <a:ext uri="{FF2B5EF4-FFF2-40B4-BE49-F238E27FC236}">
                  <a16:creationId xmlns:a16="http://schemas.microsoft.com/office/drawing/2014/main" xmlns="" id="{45B0903A-AB3D-44DB-9343-D0A064DBDA9B}"/>
                </a:ext>
              </a:extLst>
            </p:cNvPr>
            <p:cNvSpPr/>
            <p:nvPr/>
          </p:nvSpPr>
          <p:spPr bwMode="auto">
            <a:xfrm flipH="1">
              <a:off x="5751491" y="2526239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95" name="Obdélník 86">
              <a:extLst>
                <a:ext uri="{FF2B5EF4-FFF2-40B4-BE49-F238E27FC236}">
                  <a16:creationId xmlns:a16="http://schemas.microsoft.com/office/drawing/2014/main" xmlns="" id="{F472B716-743C-40BC-9D98-56AF624B37A3}"/>
                </a:ext>
              </a:extLst>
            </p:cNvPr>
            <p:cNvSpPr/>
            <p:nvPr/>
          </p:nvSpPr>
          <p:spPr bwMode="auto">
            <a:xfrm flipH="1">
              <a:off x="5392155" y="2526239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96" name="Obdélník 87">
              <a:extLst>
                <a:ext uri="{FF2B5EF4-FFF2-40B4-BE49-F238E27FC236}">
                  <a16:creationId xmlns:a16="http://schemas.microsoft.com/office/drawing/2014/main" xmlns="" id="{F2F02A4F-5EBD-4322-BC49-E08CD73BFEFC}"/>
                </a:ext>
              </a:extLst>
            </p:cNvPr>
            <p:cNvSpPr/>
            <p:nvPr/>
          </p:nvSpPr>
          <p:spPr bwMode="auto">
            <a:xfrm flipH="1">
              <a:off x="5032820" y="2526239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xmlns="" id="{48517CDF-2E20-49C5-93A3-85493D7F3198}"/>
                </a:ext>
              </a:extLst>
            </p:cNvPr>
            <p:cNvSpPr txBox="1"/>
            <p:nvPr/>
          </p:nvSpPr>
          <p:spPr>
            <a:xfrm flipH="1">
              <a:off x="6408312" y="2145268"/>
              <a:ext cx="1008000" cy="229302"/>
            </a:xfrm>
            <a:prstGeom prst="rect">
              <a:avLst/>
            </a:prstGeom>
            <a:solidFill>
              <a:sysClr val="window" lastClr="FFFFFF"/>
            </a:solidFill>
            <a:ln>
              <a:solidFill>
                <a:srgbClr val="A5A5A5"/>
              </a:solidFill>
            </a:ln>
          </p:spPr>
          <p:txBody>
            <a:bodyPr wrap="none" lIns="72000" tIns="36000" rIns="72000" bIns="36000" rtlCol="0">
              <a:spAutoFit/>
            </a:bodyPr>
            <a:lstStyle>
              <a:defPPr>
                <a:defRPr lang="en-US"/>
              </a:defPPr>
              <a:lvl1pPr>
                <a:defRPr sz="1200"/>
              </a:lvl1pPr>
            </a:lstStyle>
            <a:p>
              <a:pPr algn="ctr"/>
              <a:r>
                <a:rPr lang="en-US" kern="0" dirty="0">
                  <a:solidFill>
                    <a:prstClr val="black"/>
                  </a:solidFill>
                </a:rPr>
                <a:t>segmentation</a:t>
              </a:r>
            </a:p>
          </p:txBody>
        </p:sp>
        <p:sp>
          <p:nvSpPr>
            <p:cNvPr id="98" name="Arrow: Down 97">
              <a:extLst>
                <a:ext uri="{FF2B5EF4-FFF2-40B4-BE49-F238E27FC236}">
                  <a16:creationId xmlns:a16="http://schemas.microsoft.com/office/drawing/2014/main" xmlns="" id="{7C6D7875-B237-4853-A77C-72EF784F24C8}"/>
                </a:ext>
              </a:extLst>
            </p:cNvPr>
            <p:cNvSpPr/>
            <p:nvPr/>
          </p:nvSpPr>
          <p:spPr>
            <a:xfrm flipH="1">
              <a:off x="6263271" y="2780474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99" name="Arrow: Down 98">
              <a:extLst>
                <a:ext uri="{FF2B5EF4-FFF2-40B4-BE49-F238E27FC236}">
                  <a16:creationId xmlns:a16="http://schemas.microsoft.com/office/drawing/2014/main" xmlns="" id="{2CA1569D-2AFD-493C-8877-D957545E8FA6}"/>
                </a:ext>
              </a:extLst>
            </p:cNvPr>
            <p:cNvSpPr/>
            <p:nvPr/>
          </p:nvSpPr>
          <p:spPr>
            <a:xfrm flipH="1">
              <a:off x="5883605" y="2780474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00" name="Arrow: Down 99">
              <a:extLst>
                <a:ext uri="{FF2B5EF4-FFF2-40B4-BE49-F238E27FC236}">
                  <a16:creationId xmlns:a16="http://schemas.microsoft.com/office/drawing/2014/main" xmlns="" id="{5C95E492-BFCA-47BB-BAD1-766261EE627C}"/>
                </a:ext>
              </a:extLst>
            </p:cNvPr>
            <p:cNvSpPr/>
            <p:nvPr/>
          </p:nvSpPr>
          <p:spPr>
            <a:xfrm flipH="1">
              <a:off x="5503938" y="2780474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xmlns="" id="{5D869B71-BD81-4F54-B098-F874E9CE6CA0}"/>
                </a:ext>
              </a:extLst>
            </p:cNvPr>
            <p:cNvSpPr txBox="1"/>
            <p:nvPr/>
          </p:nvSpPr>
          <p:spPr>
            <a:xfrm flipH="1">
              <a:off x="4800890" y="3357730"/>
              <a:ext cx="203146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kern="0" dirty="0">
                  <a:solidFill>
                    <a:srgbClr val="70AD47"/>
                  </a:solidFill>
                </a:rPr>
                <a:t>&lt;4.5,…&gt;; &lt;5.8,…&gt;; &lt;7.2,…&gt;; &lt;3.6,…&gt;</a:t>
              </a:r>
            </a:p>
          </p:txBody>
        </p:sp>
        <p:sp>
          <p:nvSpPr>
            <p:cNvPr id="102" name="Arrow: Down 101">
              <a:extLst>
                <a:ext uri="{FF2B5EF4-FFF2-40B4-BE49-F238E27FC236}">
                  <a16:creationId xmlns:a16="http://schemas.microsoft.com/office/drawing/2014/main" xmlns="" id="{25A0F897-2A64-4762-9623-783F628A6F6A}"/>
                </a:ext>
              </a:extLst>
            </p:cNvPr>
            <p:cNvSpPr/>
            <p:nvPr/>
          </p:nvSpPr>
          <p:spPr>
            <a:xfrm flipH="1">
              <a:off x="5124270" y="2780474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xmlns="" id="{D9C58379-46C8-4A83-9C10-21CDF8E179D8}"/>
                </a:ext>
              </a:extLst>
            </p:cNvPr>
            <p:cNvSpPr txBox="1"/>
            <p:nvPr/>
          </p:nvSpPr>
          <p:spPr>
            <a:xfrm flipH="1">
              <a:off x="5111225" y="2885034"/>
              <a:ext cx="1260000" cy="238046"/>
            </a:xfrm>
            <a:prstGeom prst="rect">
              <a:avLst/>
            </a:prstGeom>
            <a:solidFill>
              <a:sysClr val="window" lastClr="FFFFFF"/>
            </a:solidFill>
            <a:ln>
              <a:solidFill>
                <a:srgbClr val="A5A5A5"/>
              </a:solidFill>
            </a:ln>
          </p:spPr>
          <p:txBody>
            <a:bodyPr wrap="none" lIns="72000" tIns="36000" rIns="72000" bIns="36000" rtlCol="0">
              <a:spAutoFit/>
            </a:bodyPr>
            <a:lstStyle/>
            <a:p>
              <a:pPr algn="ctr"/>
              <a:r>
                <a:rPr lang="en-US" sz="1200" kern="0" dirty="0">
                  <a:solidFill>
                    <a:prstClr val="black"/>
                  </a:solidFill>
                </a:rPr>
                <a:t>feature extraction</a:t>
              </a:r>
            </a:p>
          </p:txBody>
        </p:sp>
        <p:sp>
          <p:nvSpPr>
            <p:cNvPr id="104" name="Arrow: Down 103">
              <a:extLst>
                <a:ext uri="{FF2B5EF4-FFF2-40B4-BE49-F238E27FC236}">
                  <a16:creationId xmlns:a16="http://schemas.microsoft.com/office/drawing/2014/main" xmlns="" id="{39BBC9F3-D335-4A8A-9C05-CE806DC7E9ED}"/>
                </a:ext>
              </a:extLst>
            </p:cNvPr>
            <p:cNvSpPr/>
            <p:nvPr/>
          </p:nvSpPr>
          <p:spPr>
            <a:xfrm flipH="1">
              <a:off x="6267906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05" name="Arrow: Down 104">
              <a:extLst>
                <a:ext uri="{FF2B5EF4-FFF2-40B4-BE49-F238E27FC236}">
                  <a16:creationId xmlns:a16="http://schemas.microsoft.com/office/drawing/2014/main" xmlns="" id="{8E8EE23A-E174-4EA5-A14C-1F1FC11E0487}"/>
                </a:ext>
              </a:extLst>
            </p:cNvPr>
            <p:cNvSpPr/>
            <p:nvPr/>
          </p:nvSpPr>
          <p:spPr>
            <a:xfrm flipH="1">
              <a:off x="5888239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06" name="Arrow: Down 105">
              <a:extLst>
                <a:ext uri="{FF2B5EF4-FFF2-40B4-BE49-F238E27FC236}">
                  <a16:creationId xmlns:a16="http://schemas.microsoft.com/office/drawing/2014/main" xmlns="" id="{5AB222D3-F59C-46F1-8A8D-D135F0E96B32}"/>
                </a:ext>
              </a:extLst>
            </p:cNvPr>
            <p:cNvSpPr/>
            <p:nvPr/>
          </p:nvSpPr>
          <p:spPr>
            <a:xfrm flipH="1">
              <a:off x="5508572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07" name="Arrow: Down 106">
              <a:extLst>
                <a:ext uri="{FF2B5EF4-FFF2-40B4-BE49-F238E27FC236}">
                  <a16:creationId xmlns:a16="http://schemas.microsoft.com/office/drawing/2014/main" xmlns="" id="{851FFAE3-B3BE-434B-A22F-350A604110FB}"/>
                </a:ext>
              </a:extLst>
            </p:cNvPr>
            <p:cNvSpPr/>
            <p:nvPr/>
          </p:nvSpPr>
          <p:spPr>
            <a:xfrm flipH="1">
              <a:off x="5128904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xmlns="" id="{1EE6731F-1BBE-4788-8425-19831CE8CA0E}"/>
                </a:ext>
              </a:extLst>
            </p:cNvPr>
            <p:cNvSpPr txBox="1"/>
            <p:nvPr/>
          </p:nvSpPr>
          <p:spPr>
            <a:xfrm flipH="1">
              <a:off x="6064919" y="4293929"/>
              <a:ext cx="432000" cy="216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70AD47"/>
                  </a:solidFill>
                </a:rPr>
                <a:t>FGD</a:t>
              </a:r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xmlns="" id="{73BDC6BD-8D9C-4443-8E22-100A17E529F5}"/>
                </a:ext>
              </a:extLst>
            </p:cNvPr>
            <p:cNvSpPr txBox="1"/>
            <p:nvPr/>
          </p:nvSpPr>
          <p:spPr>
            <a:xfrm flipH="1">
              <a:off x="5686874" y="4293929"/>
              <a:ext cx="432000" cy="216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70AD47"/>
                  </a:solidFill>
                </a:rPr>
                <a:t>BBD</a:t>
              </a: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xmlns="" id="{F5A064DA-3CC8-4B7F-84C5-528CE397000A}"/>
                </a:ext>
              </a:extLst>
            </p:cNvPr>
            <p:cNvSpPr txBox="1"/>
            <p:nvPr/>
          </p:nvSpPr>
          <p:spPr>
            <a:xfrm flipH="1">
              <a:off x="5308829" y="4293929"/>
              <a:ext cx="432000" cy="216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70AD47"/>
                  </a:solidFill>
                </a:rPr>
                <a:t>RRT</a:t>
              </a: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xmlns="" id="{5C3DB40B-652B-476D-AC95-51FB9E01B452}"/>
                </a:ext>
              </a:extLst>
            </p:cNvPr>
            <p:cNvSpPr txBox="1"/>
            <p:nvPr/>
          </p:nvSpPr>
          <p:spPr>
            <a:xfrm flipH="1">
              <a:off x="4917198" y="4293929"/>
              <a:ext cx="468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70AD47"/>
                  </a:solidFill>
                </a:rPr>
                <a:t>ABD</a:t>
              </a: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xmlns="" id="{D886C6A4-7034-4DD2-9801-A8CCF8B1D5DF}"/>
                </a:ext>
              </a:extLst>
            </p:cNvPr>
            <p:cNvSpPr txBox="1"/>
            <p:nvPr/>
          </p:nvSpPr>
          <p:spPr>
            <a:xfrm>
              <a:off x="7524328" y="2693046"/>
              <a:ext cx="876713" cy="2467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 kern="0" dirty="0">
                  <a:solidFill>
                    <a:srgbClr val="70AD47">
                      <a:lumMod val="75000"/>
                    </a:srgbClr>
                  </a:solidFill>
                </a:rPr>
                <a:t>raw </a:t>
              </a:r>
              <a:r>
                <a:rPr lang="en-US" sz="1200" i="1" kern="0" dirty="0" err="1">
                  <a:solidFill>
                    <a:srgbClr val="70AD47">
                      <a:lumMod val="75000"/>
                    </a:srgbClr>
                  </a:solidFill>
                </a:rPr>
                <a:t>MoCap</a:t>
              </a:r>
              <a:r>
                <a:rPr lang="en-US" sz="1200" i="1" kern="0" dirty="0">
                  <a:solidFill>
                    <a:srgbClr val="70AD47">
                      <a:lumMod val="75000"/>
                    </a:srgbClr>
                  </a:solidFill>
                </a:rPr>
                <a:t> data</a:t>
              </a: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xmlns="" id="{1E23BFB5-2C5F-456E-A13D-2DBFFDFCA487}"/>
                </a:ext>
              </a:extLst>
            </p:cNvPr>
            <p:cNvSpPr txBox="1"/>
            <p:nvPr/>
          </p:nvSpPr>
          <p:spPr>
            <a:xfrm>
              <a:off x="4896216" y="3814528"/>
              <a:ext cx="1620000" cy="230400"/>
            </a:xfrm>
            <a:prstGeom prst="rect">
              <a:avLst/>
            </a:prstGeom>
            <a:solidFill>
              <a:sysClr val="window" lastClr="FFFFFF"/>
            </a:solidFill>
            <a:ln>
              <a:solidFill>
                <a:srgbClr val="A5A5A5"/>
              </a:solidFill>
            </a:ln>
          </p:spPr>
          <p:txBody>
            <a:bodyPr wrap="square" lIns="72000" tIns="36000" rIns="72000" bIns="36000" rtlCol="0">
              <a:spAutoFit/>
            </a:bodyPr>
            <a:lstStyle/>
            <a:p>
              <a:pPr algn="ctr"/>
              <a:r>
                <a:rPr lang="en-US" sz="1200" kern="0" dirty="0">
                  <a:solidFill>
                    <a:prstClr val="black"/>
                  </a:solidFill>
                </a:rPr>
                <a:t>transformation to MWs</a:t>
              </a:r>
            </a:p>
          </p:txBody>
        </p:sp>
      </p:grpSp>
      <p:grpSp>
        <p:nvGrpSpPr>
          <p:cNvPr id="114" name="Skupina 13">
            <a:extLst>
              <a:ext uri="{FF2B5EF4-FFF2-40B4-BE49-F238E27FC236}">
                <a16:creationId xmlns:a16="http://schemas.microsoft.com/office/drawing/2014/main" xmlns="" id="{222482A3-874E-4302-BEAE-513180FA2A9A}"/>
              </a:ext>
            </a:extLst>
          </p:cNvPr>
          <p:cNvGrpSpPr/>
          <p:nvPr/>
        </p:nvGrpSpPr>
        <p:grpSpPr>
          <a:xfrm>
            <a:off x="2491612" y="4259851"/>
            <a:ext cx="3978654" cy="1270774"/>
            <a:chOff x="2491612" y="4259851"/>
            <a:chExt cx="3978654" cy="1270774"/>
          </a:xfrm>
        </p:grpSpPr>
        <p:cxnSp>
          <p:nvCxnSpPr>
            <p:cNvPr id="115" name="Connector: Elbow 114">
              <a:extLst>
                <a:ext uri="{FF2B5EF4-FFF2-40B4-BE49-F238E27FC236}">
                  <a16:creationId xmlns:a16="http://schemas.microsoft.com/office/drawing/2014/main" xmlns="" id="{58DB186B-D515-4E70-AA2A-E4C00A251579}"/>
                </a:ext>
              </a:extLst>
            </p:cNvPr>
            <p:cNvCxnSpPr>
              <a:cxnSpLocks/>
              <a:stCxn id="116" idx="2"/>
              <a:endCxn id="118" idx="2"/>
            </p:cNvCxnSpPr>
            <p:nvPr/>
          </p:nvCxnSpPr>
          <p:spPr>
            <a:xfrm rot="16200000" flipH="1">
              <a:off x="4484469" y="3341285"/>
              <a:ext cx="7799" cy="2422262"/>
            </a:xfrm>
            <a:prstGeom prst="bentConnector3">
              <a:avLst>
                <a:gd name="adj1" fmla="val 12951943"/>
              </a:avLst>
            </a:prstGeom>
            <a:noFill/>
            <a:ln w="19050" cap="flat" cmpd="sng" algn="ctr">
              <a:solidFill>
                <a:srgbClr val="ED7D31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sp>
          <p:nvSpPr>
            <p:cNvPr id="116" name="Rectangle: Rounded Corners 115">
              <a:extLst>
                <a:ext uri="{FF2B5EF4-FFF2-40B4-BE49-F238E27FC236}">
                  <a16:creationId xmlns:a16="http://schemas.microsoft.com/office/drawing/2014/main" xmlns="" id="{6B031869-8B99-427C-B99B-12FD1B00AAE3}"/>
                </a:ext>
              </a:extLst>
            </p:cNvPr>
            <p:cNvSpPr/>
            <p:nvPr/>
          </p:nvSpPr>
          <p:spPr>
            <a:xfrm>
              <a:off x="2491612" y="4259851"/>
              <a:ext cx="1571250" cy="288666"/>
            </a:xfrm>
            <a:prstGeom prst="roundRect">
              <a:avLst/>
            </a:prstGeom>
            <a:noFill/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xmlns="" id="{EA6B7147-1DD2-4CBE-AFE7-E11331F9CEA3}"/>
                </a:ext>
              </a:extLst>
            </p:cNvPr>
            <p:cNvSpPr txBox="1"/>
            <p:nvPr/>
          </p:nvSpPr>
          <p:spPr>
            <a:xfrm>
              <a:off x="4302462" y="5283834"/>
              <a:ext cx="705770" cy="246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kern="0" dirty="0">
                  <a:solidFill>
                    <a:srgbClr val="ED7D31"/>
                  </a:solidFill>
                </a:rPr>
                <a:t>Similar?</a:t>
              </a:r>
            </a:p>
          </p:txBody>
        </p:sp>
        <p:sp>
          <p:nvSpPr>
            <p:cNvPr id="118" name="Rectangle: Rounded Corners 117">
              <a:extLst>
                <a:ext uri="{FF2B5EF4-FFF2-40B4-BE49-F238E27FC236}">
                  <a16:creationId xmlns:a16="http://schemas.microsoft.com/office/drawing/2014/main" xmlns="" id="{5E2BB734-7478-47C5-B204-09A90D8F8B40}"/>
                </a:ext>
              </a:extLst>
            </p:cNvPr>
            <p:cNvSpPr/>
            <p:nvPr/>
          </p:nvSpPr>
          <p:spPr>
            <a:xfrm>
              <a:off x="4928732" y="4267650"/>
              <a:ext cx="1541534" cy="288666"/>
            </a:xfrm>
            <a:prstGeom prst="roundRect">
              <a:avLst/>
            </a:prstGeom>
            <a:noFill/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9257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85F623-53D8-465E-BA87-0FBF73F67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 motion processing with MWs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B1E717-8597-4B84-846A-78AC6A287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/>
          </a:bodyPr>
          <a:lstStyle/>
          <a:p>
            <a:r>
              <a:rPr lang="en-US" dirty="0"/>
              <a:t>With respect to a given application, choose suitable segmentation, features, quantization, matching, sequence similarity</a:t>
            </a:r>
          </a:p>
          <a:p>
            <a:endParaRPr lang="en-US" dirty="0"/>
          </a:p>
          <a:p>
            <a:r>
              <a:rPr lang="en-US" dirty="0"/>
              <a:t>Segmentation</a:t>
            </a:r>
          </a:p>
          <a:p>
            <a:pPr lvl="1"/>
            <a:r>
              <a:rPr lang="en-GB" dirty="0"/>
              <a:t>Static or semantic?</a:t>
            </a:r>
          </a:p>
          <a:p>
            <a:pPr lvl="2"/>
            <a:r>
              <a:rPr lang="en-US" dirty="0"/>
              <a:t>Now: static</a:t>
            </a:r>
          </a:p>
          <a:p>
            <a:pPr lvl="2"/>
            <a:r>
              <a:rPr lang="en-US" dirty="0"/>
              <a:t>Future work: try semantic segmentation</a:t>
            </a:r>
          </a:p>
          <a:p>
            <a:pPr lvl="1"/>
            <a:r>
              <a:rPr lang="en-GB" dirty="0"/>
              <a:t>What is reasonable segment length?</a:t>
            </a:r>
          </a:p>
          <a:p>
            <a:pPr lvl="1"/>
            <a:r>
              <a:rPr lang="en-GB" dirty="0"/>
              <a:t>Disjoint or overlapping segments?</a:t>
            </a:r>
          </a:p>
          <a:p>
            <a:pPr lvl="2"/>
            <a:endParaRPr lang="en-US" dirty="0"/>
          </a:p>
          <a:p>
            <a:r>
              <a:rPr lang="en-US" dirty="0"/>
              <a:t>Segment features</a:t>
            </a:r>
          </a:p>
          <a:p>
            <a:pPr lvl="1"/>
            <a:r>
              <a:rPr lang="en-US" dirty="0"/>
              <a:t>Now: original 3D data + DTW</a:t>
            </a:r>
          </a:p>
          <a:p>
            <a:pPr lvl="1"/>
            <a:r>
              <a:rPr lang="en-US" dirty="0"/>
              <a:t>Future work: better segment features</a:t>
            </a:r>
          </a:p>
          <a:p>
            <a:pPr lvl="2"/>
            <a:r>
              <a:rPr lang="en-US" dirty="0"/>
              <a:t>Train NN?</a:t>
            </a:r>
          </a:p>
        </p:txBody>
      </p:sp>
    </p:spTree>
    <p:extLst>
      <p:ext uri="{BB962C8B-B14F-4D97-AF65-F5344CB8AC3E}">
        <p14:creationId xmlns:p14="http://schemas.microsoft.com/office/powerpoint/2010/main" val="1608014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F5B706-98C0-484B-9A7F-862740353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Preliminary results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E0D615C-5300-4965-81AB-368F779CC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/>
              <a:t>Application: action recognition</a:t>
            </a:r>
          </a:p>
          <a:p>
            <a:pPr lvl="1"/>
            <a:r>
              <a:rPr lang="en-GB" sz="1600" dirty="0"/>
              <a:t>130 classes, 2345 actions</a:t>
            </a:r>
          </a:p>
          <a:p>
            <a:pPr lvl="1"/>
            <a:r>
              <a:rPr lang="en-GB" sz="1600" dirty="0" err="1"/>
              <a:t>kNN</a:t>
            </a:r>
            <a:r>
              <a:rPr lang="en-GB" sz="1600" dirty="0"/>
              <a:t> classifier</a:t>
            </a:r>
          </a:p>
          <a:p>
            <a:r>
              <a:rPr lang="en-GB" sz="1800" dirty="0"/>
              <a:t>Settings: </a:t>
            </a:r>
          </a:p>
          <a:p>
            <a:pPr lvl="1"/>
            <a:r>
              <a:rPr lang="en-GB" sz="1600" dirty="0"/>
              <a:t>Static segmentation, segment length 80 frames, shift 16 frames </a:t>
            </a:r>
          </a:p>
          <a:p>
            <a:pPr lvl="1"/>
            <a:r>
              <a:rPr lang="en-GB" sz="1600" dirty="0"/>
              <a:t>Segment features: original 3D data + DTW</a:t>
            </a:r>
          </a:p>
          <a:p>
            <a:pPr lvl="1"/>
            <a:r>
              <a:rPr lang="en-GB" sz="1600" dirty="0"/>
              <a:t>Feature quantization: flat k-medoids</a:t>
            </a:r>
          </a:p>
          <a:p>
            <a:pPr lvl="1"/>
            <a:r>
              <a:rPr lang="en-GB" sz="1600" dirty="0"/>
              <a:t>Similarity evaluation: trivial MW matching, DTW for MW sequence similarity</a:t>
            </a:r>
            <a:endParaRPr lang="en-US" sz="1600" dirty="0"/>
          </a:p>
        </p:txBody>
      </p:sp>
      <p:pic>
        <p:nvPicPr>
          <p:cNvPr id="3078" name="Picture 6">
            <a:extLst>
              <a:ext uri="{FF2B5EF4-FFF2-40B4-BE49-F238E27FC236}">
                <a16:creationId xmlns:a16="http://schemas.microsoft.com/office/drawing/2014/main" xmlns="" id="{846F890C-CC5B-4262-8D7A-2523F622CE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789040"/>
            <a:ext cx="5976664" cy="285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298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FA9136-50F2-4CB4-8644-D87320FD1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final slide (recap)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9F68B2-60AB-4BB5-99DC-80761EDD6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make the MW idea work, we need to solve:</a:t>
            </a:r>
          </a:p>
          <a:p>
            <a:pPr lvl="1"/>
            <a:r>
              <a:rPr lang="en-US" dirty="0"/>
              <a:t>Step 1: MW creation and matching</a:t>
            </a:r>
          </a:p>
          <a:p>
            <a:pPr lvl="1"/>
            <a:r>
              <a:rPr lang="en-US" dirty="0"/>
              <a:t>Step 2: similarity of MW sequences</a:t>
            </a:r>
          </a:p>
          <a:p>
            <a:pPr lvl="1"/>
            <a:r>
              <a:rPr lang="en-GB" dirty="0"/>
              <a:t>Step 3: </a:t>
            </a:r>
            <a:r>
              <a:rPr lang="en-US" kern="0" dirty="0"/>
              <a:t>complete motion processing with MWs</a:t>
            </a:r>
          </a:p>
          <a:p>
            <a:pPr lvl="1"/>
            <a:endParaRPr lang="en-US" kern="0" dirty="0"/>
          </a:p>
          <a:p>
            <a:r>
              <a:rPr lang="en-US" kern="0" dirty="0"/>
              <a:t>What we have:</a:t>
            </a:r>
          </a:p>
          <a:p>
            <a:pPr lvl="1"/>
            <a:r>
              <a:rPr lang="en-US" kern="0" dirty="0"/>
              <a:t>First simple solution that provides not-so-bad results</a:t>
            </a:r>
          </a:p>
          <a:p>
            <a:pPr lvl="1"/>
            <a:r>
              <a:rPr lang="en-US" kern="0" dirty="0"/>
              <a:t>A lot of avenues to explore:</a:t>
            </a:r>
          </a:p>
          <a:p>
            <a:pPr lvl="2"/>
            <a:r>
              <a:rPr lang="en-US" kern="0" dirty="0"/>
              <a:t>Soft clustering methods</a:t>
            </a:r>
          </a:p>
          <a:p>
            <a:pPr lvl="2"/>
            <a:r>
              <a:rPr lang="en-US" kern="0" dirty="0"/>
              <a:t>MW sequence similarity measures</a:t>
            </a:r>
          </a:p>
          <a:p>
            <a:pPr lvl="2"/>
            <a:r>
              <a:rPr lang="en-US" kern="0" dirty="0"/>
              <a:t>Different segmentation strategies</a:t>
            </a:r>
          </a:p>
          <a:p>
            <a:pPr lvl="1"/>
            <a:endParaRPr lang="en-US" dirty="0"/>
          </a:p>
          <a:p>
            <a:pPr lvl="1"/>
            <a:endParaRPr lang="en-GB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25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FD00F695-209D-4764-A428-93CAA5380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motion words?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A9BEC09-FF83-46F4-AF7E-313C6E9BCF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1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8AAF74-E171-4EF4-8C1A-88CF0E5CB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capture (</a:t>
            </a:r>
            <a:r>
              <a:rPr lang="en-US" dirty="0" err="1"/>
              <a:t>MoCap</a:t>
            </a:r>
            <a:r>
              <a:rPr lang="en-US" dirty="0"/>
              <a:t>)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E99A4D9-8A30-49E5-80BD-60497E918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Continuous </a:t>
            </a:r>
            <a:r>
              <a:rPr lang="en-US" altLang="cs-CZ" dirty="0" err="1"/>
              <a:t>spatio</a:t>
            </a:r>
            <a:r>
              <a:rPr lang="en-US" altLang="cs-CZ" dirty="0"/>
              <a:t>-temporal characteristics of a human motion simplified into a discrete sequence of 3D skeletons</a:t>
            </a:r>
          </a:p>
          <a:p>
            <a:endParaRPr lang="en-US" altLang="cs-CZ" dirty="0"/>
          </a:p>
          <a:p>
            <a:endParaRPr lang="en-US" altLang="cs-CZ" dirty="0"/>
          </a:p>
          <a:p>
            <a:endParaRPr lang="en-US" altLang="cs-CZ" dirty="0"/>
          </a:p>
          <a:p>
            <a:endParaRPr lang="en-US" altLang="cs-CZ" dirty="0"/>
          </a:p>
          <a:p>
            <a:endParaRPr lang="en-US" altLang="cs-CZ" dirty="0"/>
          </a:p>
          <a:p>
            <a:r>
              <a:rPr lang="en-US" altLang="cs-CZ" dirty="0"/>
              <a:t>Many application domains: computer animation, medicine, sports, …</a:t>
            </a:r>
          </a:p>
          <a:p>
            <a:r>
              <a:rPr lang="en-US" altLang="cs-CZ" dirty="0"/>
              <a:t>Standard motion analysis operations: classification, subsequence search, semantic annotation</a:t>
            </a:r>
          </a:p>
          <a:p>
            <a:pPr lvl="1"/>
            <a:r>
              <a:rPr lang="en-US" altLang="cs-CZ" dirty="0">
                <a:solidFill>
                  <a:schemeClr val="accent6">
                    <a:lumMod val="75000"/>
                  </a:schemeClr>
                </a:solidFill>
              </a:rPr>
              <a:t>Common task: determining similarity of two motion sequences</a:t>
            </a:r>
          </a:p>
        </p:txBody>
      </p:sp>
      <p:grpSp>
        <p:nvGrpSpPr>
          <p:cNvPr id="4" name="Group 19">
            <a:extLst>
              <a:ext uri="{FF2B5EF4-FFF2-40B4-BE49-F238E27FC236}">
                <a16:creationId xmlns:a16="http://schemas.microsoft.com/office/drawing/2014/main" xmlns="" id="{81A11BE3-D075-4C32-89CE-DE121A9C2690}"/>
              </a:ext>
            </a:extLst>
          </p:cNvPr>
          <p:cNvGrpSpPr/>
          <p:nvPr/>
        </p:nvGrpSpPr>
        <p:grpSpPr>
          <a:xfrm>
            <a:off x="1204932" y="2313384"/>
            <a:ext cx="3457079" cy="1115616"/>
            <a:chOff x="872463" y="5389418"/>
            <a:chExt cx="5593669" cy="908530"/>
          </a:xfrm>
        </p:grpSpPr>
        <p:pic>
          <p:nvPicPr>
            <p:cNvPr id="5" name="Picture 11">
              <a:extLst>
                <a:ext uri="{FF2B5EF4-FFF2-40B4-BE49-F238E27FC236}">
                  <a16:creationId xmlns:a16="http://schemas.microsoft.com/office/drawing/2014/main" xmlns="" id="{23EA915E-9683-4186-A4AA-76F1182729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72463" y="5389418"/>
              <a:ext cx="651528" cy="905045"/>
            </a:xfrm>
            <a:prstGeom prst="rect">
              <a:avLst/>
            </a:prstGeom>
          </p:spPr>
        </p:pic>
        <p:pic>
          <p:nvPicPr>
            <p:cNvPr id="6" name="Picture 12">
              <a:extLst>
                <a:ext uri="{FF2B5EF4-FFF2-40B4-BE49-F238E27FC236}">
                  <a16:creationId xmlns:a16="http://schemas.microsoft.com/office/drawing/2014/main" xmlns="" id="{8A35A787-6533-4CAF-8A65-1B0340F94EE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03336" y="5422050"/>
              <a:ext cx="547286" cy="854456"/>
            </a:xfrm>
            <a:prstGeom prst="rect">
              <a:avLst/>
            </a:prstGeom>
          </p:spPr>
        </p:pic>
        <p:pic>
          <p:nvPicPr>
            <p:cNvPr id="7" name="Picture 13">
              <a:extLst>
                <a:ext uri="{FF2B5EF4-FFF2-40B4-BE49-F238E27FC236}">
                  <a16:creationId xmlns:a16="http://schemas.microsoft.com/office/drawing/2014/main" xmlns="" id="{082ECBFA-8B62-46A3-AEDC-6479EA597EC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41322" y="5421007"/>
              <a:ext cx="512542" cy="876941"/>
            </a:xfrm>
            <a:prstGeom prst="rect">
              <a:avLst/>
            </a:prstGeom>
          </p:spPr>
        </p:pic>
        <p:pic>
          <p:nvPicPr>
            <p:cNvPr id="8" name="Picture 14">
              <a:extLst>
                <a:ext uri="{FF2B5EF4-FFF2-40B4-BE49-F238E27FC236}">
                  <a16:creationId xmlns:a16="http://schemas.microsoft.com/office/drawing/2014/main" xmlns="" id="{D1976196-F720-46E9-87E2-1B086ADA6D7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273439" y="5408065"/>
              <a:ext cx="608094" cy="876938"/>
            </a:xfrm>
            <a:prstGeom prst="rect">
              <a:avLst/>
            </a:prstGeom>
          </p:spPr>
        </p:pic>
        <p:pic>
          <p:nvPicPr>
            <p:cNvPr id="9" name="Picture 15">
              <a:extLst>
                <a:ext uri="{FF2B5EF4-FFF2-40B4-BE49-F238E27FC236}">
                  <a16:creationId xmlns:a16="http://schemas.microsoft.com/office/drawing/2014/main" xmlns="" id="{BCBCB57C-B957-416D-86CA-1772807E07B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149376" y="5433963"/>
              <a:ext cx="668907" cy="837590"/>
            </a:xfrm>
            <a:prstGeom prst="rect">
              <a:avLst/>
            </a:prstGeom>
          </p:spPr>
        </p:pic>
        <p:pic>
          <p:nvPicPr>
            <p:cNvPr id="10" name="Picture 16">
              <a:extLst>
                <a:ext uri="{FF2B5EF4-FFF2-40B4-BE49-F238E27FC236}">
                  <a16:creationId xmlns:a16="http://schemas.microsoft.com/office/drawing/2014/main" xmlns="" id="{9A3274F5-6EAA-41EB-BF39-B6C677DC35B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082011" y="5421235"/>
              <a:ext cx="616778" cy="837583"/>
            </a:xfrm>
            <a:prstGeom prst="rect">
              <a:avLst/>
            </a:prstGeom>
          </p:spPr>
        </p:pic>
        <p:pic>
          <p:nvPicPr>
            <p:cNvPr id="11" name="Picture 17">
              <a:extLst>
                <a:ext uri="{FF2B5EF4-FFF2-40B4-BE49-F238E27FC236}">
                  <a16:creationId xmlns:a16="http://schemas.microsoft.com/office/drawing/2014/main" xmlns="" id="{EE1E07DE-B3F0-4C3A-A327-65A8142DF12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901470" y="5411609"/>
              <a:ext cx="564662" cy="854456"/>
            </a:xfrm>
            <a:prstGeom prst="rect">
              <a:avLst/>
            </a:prstGeom>
          </p:spPr>
        </p:pic>
      </p:grpSp>
      <p:pic>
        <p:nvPicPr>
          <p:cNvPr id="12" name="Obrázek 170">
            <a:extLst>
              <a:ext uri="{FF2B5EF4-FFF2-40B4-BE49-F238E27FC236}">
                <a16:creationId xmlns:a16="http://schemas.microsoft.com/office/drawing/2014/main" xmlns="" id="{321CC1C1-5D88-4B64-98BD-4D18E36C7AAF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49" t="9080" b="12225"/>
          <a:stretch/>
        </p:blipFill>
        <p:spPr>
          <a:xfrm>
            <a:off x="6610208" y="1783625"/>
            <a:ext cx="1455292" cy="1885138"/>
          </a:xfrm>
          <a:prstGeom prst="rect">
            <a:avLst/>
          </a:prstGeom>
        </p:spPr>
      </p:pic>
      <p:cxnSp>
        <p:nvCxnSpPr>
          <p:cNvPr id="13" name="Přímá spojnice 9">
            <a:extLst>
              <a:ext uri="{FF2B5EF4-FFF2-40B4-BE49-F238E27FC236}">
                <a16:creationId xmlns:a16="http://schemas.microsoft.com/office/drawing/2014/main" xmlns="" id="{8EA8A92F-6C8F-4BA1-947F-EE5F63B84D11}"/>
              </a:ext>
            </a:extLst>
          </p:cNvPr>
          <p:cNvCxnSpPr>
            <a:cxnSpLocks/>
          </p:cNvCxnSpPr>
          <p:nvPr/>
        </p:nvCxnSpPr>
        <p:spPr>
          <a:xfrm flipH="1" flipV="1">
            <a:off x="4774265" y="2890586"/>
            <a:ext cx="1835945" cy="58864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50000"/>
              </a:schemeClr>
            </a:solidFill>
            <a:prstDash val="dash"/>
            <a:miter lim="800000"/>
          </a:ln>
          <a:effectLst/>
        </p:spPr>
      </p:cxnSp>
      <p:cxnSp>
        <p:nvCxnSpPr>
          <p:cNvPr id="14" name="Přímá spojnice 9">
            <a:extLst>
              <a:ext uri="{FF2B5EF4-FFF2-40B4-BE49-F238E27FC236}">
                <a16:creationId xmlns:a16="http://schemas.microsoft.com/office/drawing/2014/main" xmlns="" id="{DA1696BD-F749-4375-BAD7-E8FBB2076B54}"/>
              </a:ext>
            </a:extLst>
          </p:cNvPr>
          <p:cNvCxnSpPr>
            <a:cxnSpLocks/>
          </p:cNvCxnSpPr>
          <p:nvPr/>
        </p:nvCxnSpPr>
        <p:spPr>
          <a:xfrm flipH="1">
            <a:off x="4774265" y="1993020"/>
            <a:ext cx="1957977" cy="872223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50000"/>
              </a:schemeClr>
            </a:solidFill>
            <a:prstDash val="dash"/>
            <a:miter lim="800000"/>
          </a:ln>
          <a:effectLst/>
        </p:spPr>
      </p:cxnSp>
      <p:pic>
        <p:nvPicPr>
          <p:cNvPr id="15" name="Grafický objekt 13" descr="Lupa">
            <a:extLst>
              <a:ext uri="{FF2B5EF4-FFF2-40B4-BE49-F238E27FC236}">
                <a16:creationId xmlns:a16="http://schemas.microsoft.com/office/drawing/2014/main" xmlns="" id="{D42CA715-5643-4EF7-8611-9EA870205C7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4308944" y="2589978"/>
            <a:ext cx="601216" cy="601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53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E7CF94-0747-4ECC-84FD-CEE86BE8D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Autofit/>
          </a:bodyPr>
          <a:lstStyle/>
          <a:p>
            <a:r>
              <a:rPr lang="en-US" dirty="0"/>
              <a:t>State-of-the-art: features trained for whole actions</a:t>
            </a:r>
          </a:p>
          <a:p>
            <a:pPr lvl="1"/>
            <a:endParaRPr lang="en-US" dirty="0">
              <a:solidFill>
                <a:schemeClr val="accent6"/>
              </a:solidFill>
            </a:endParaRPr>
          </a:p>
          <a:p>
            <a:pPr lvl="1"/>
            <a:endParaRPr lang="en-US" dirty="0">
              <a:solidFill>
                <a:schemeClr val="accent6"/>
              </a:solidFill>
            </a:endParaRPr>
          </a:p>
          <a:p>
            <a:pPr lvl="1"/>
            <a:endParaRPr lang="en-US" dirty="0">
              <a:solidFill>
                <a:schemeClr val="accent6"/>
              </a:solidFill>
            </a:endParaRPr>
          </a:p>
          <a:p>
            <a:pPr lvl="1"/>
            <a:endParaRPr lang="en-US" dirty="0">
              <a:solidFill>
                <a:schemeClr val="accent6"/>
              </a:solidFill>
            </a:endParaRPr>
          </a:p>
          <a:p>
            <a:pPr lvl="1"/>
            <a:endParaRPr lang="en-US" dirty="0">
              <a:solidFill>
                <a:schemeClr val="accent6"/>
              </a:solidFill>
            </a:endParaRPr>
          </a:p>
          <a:p>
            <a:pPr lvl="1"/>
            <a:endParaRPr lang="en-US" dirty="0">
              <a:solidFill>
                <a:schemeClr val="accent6"/>
              </a:solidFill>
            </a:endParaRPr>
          </a:p>
          <a:p>
            <a:pPr lvl="1"/>
            <a:endParaRPr lang="en-US" sz="800" dirty="0"/>
          </a:p>
          <a:p>
            <a:pPr lvl="1"/>
            <a:r>
              <a:rPr lang="en-US" dirty="0"/>
              <a:t>Advantages:</a:t>
            </a:r>
          </a:p>
          <a:p>
            <a:pPr lvl="2"/>
            <a:r>
              <a:rPr lang="en-US" dirty="0"/>
              <a:t>High-precision neural networks can be trained</a:t>
            </a:r>
          </a:p>
          <a:p>
            <a:pPr lvl="2"/>
            <a:r>
              <a:rPr lang="en-US" dirty="0"/>
              <a:t>Suitable for action recognition</a:t>
            </a:r>
          </a:p>
          <a:p>
            <a:pPr lvl="1"/>
            <a:r>
              <a:rPr lang="en-US" dirty="0"/>
              <a:t>Disadvantages: </a:t>
            </a:r>
          </a:p>
          <a:p>
            <a:pPr lvl="2"/>
            <a:r>
              <a:rPr lang="en-US" dirty="0"/>
              <a:t>Limited applicability e.g. for subsequence search</a:t>
            </a:r>
          </a:p>
          <a:p>
            <a:pPr lvl="3"/>
            <a:r>
              <a:rPr lang="en-US" dirty="0"/>
              <a:t>Typically works for a limited range of segment sizes</a:t>
            </a:r>
          </a:p>
          <a:p>
            <a:pPr lvl="3"/>
            <a:r>
              <a:rPr lang="en-US" smtClean="0"/>
              <a:t>High </a:t>
            </a:r>
            <a:r>
              <a:rPr lang="en-US" dirty="0"/>
              <a:t>memory requirements (data replication) and retrieval costs</a:t>
            </a:r>
          </a:p>
          <a:p>
            <a:pPr lvl="1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00" name="Obdélník 84">
            <a:extLst>
              <a:ext uri="{FF2B5EF4-FFF2-40B4-BE49-F238E27FC236}">
                <a16:creationId xmlns:a16="http://schemas.microsoft.com/office/drawing/2014/main" xmlns="" id="{53285980-9965-4CC9-AE6C-B12C33BAAD29}"/>
              </a:ext>
            </a:extLst>
          </p:cNvPr>
          <p:cNvSpPr/>
          <p:nvPr/>
        </p:nvSpPr>
        <p:spPr bwMode="auto">
          <a:xfrm>
            <a:off x="3035169" y="2277687"/>
            <a:ext cx="1437759" cy="215209"/>
          </a:xfrm>
          <a:prstGeom prst="rect">
            <a:avLst/>
          </a:prstGeom>
          <a:pattFill prst="dkVert">
            <a:fgClr>
              <a:schemeClr val="bg1">
                <a:lumMod val="5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101" name="Obdélník 84">
            <a:extLst>
              <a:ext uri="{FF2B5EF4-FFF2-40B4-BE49-F238E27FC236}">
                <a16:creationId xmlns:a16="http://schemas.microsoft.com/office/drawing/2014/main" xmlns="" id="{8D67B7B3-D928-4B4A-8FAE-95B23C045E7F}"/>
              </a:ext>
            </a:extLst>
          </p:cNvPr>
          <p:cNvSpPr/>
          <p:nvPr/>
        </p:nvSpPr>
        <p:spPr bwMode="auto">
          <a:xfrm>
            <a:off x="3314945" y="2277687"/>
            <a:ext cx="1152000" cy="215209"/>
          </a:xfrm>
          <a:prstGeom prst="rect">
            <a:avLst/>
          </a:prstGeom>
          <a:pattFill prst="dkVert">
            <a:fgClr>
              <a:srgbClr val="4472C4">
                <a:lumMod val="60000"/>
                <a:lumOff val="40000"/>
              </a:srgb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660B99-107D-44A4-9318-1E1545B69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motion similarity</a:t>
            </a:r>
          </a:p>
        </p:txBody>
      </p:sp>
      <p:sp>
        <p:nvSpPr>
          <p:cNvPr id="78" name="Obdélník 6">
            <a:extLst>
              <a:ext uri="{FF2B5EF4-FFF2-40B4-BE49-F238E27FC236}">
                <a16:creationId xmlns:a16="http://schemas.microsoft.com/office/drawing/2014/main" xmlns="" id="{4F03EBF6-EEA4-402B-9786-F1EF41A89D4B}"/>
              </a:ext>
            </a:extLst>
          </p:cNvPr>
          <p:cNvSpPr/>
          <p:nvPr/>
        </p:nvSpPr>
        <p:spPr bwMode="auto">
          <a:xfrm>
            <a:off x="611560" y="2386158"/>
            <a:ext cx="1437759" cy="215209"/>
          </a:xfrm>
          <a:prstGeom prst="rect">
            <a:avLst/>
          </a:prstGeom>
          <a:pattFill prst="dkVert">
            <a:fgClr>
              <a:srgbClr val="333399"/>
            </a:fgClr>
            <a:bgClr>
              <a:srgbClr val="DAEDEF">
                <a:lumMod val="50000"/>
              </a:srgbClr>
            </a:bgClr>
          </a:pattFill>
          <a:ln w="9525" cap="flat" cmpd="sng" algn="ctr">
            <a:noFill/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42057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64" kern="0" dirty="0">
              <a:solidFill>
                <a:srgbClr val="000000"/>
              </a:solidFill>
              <a:latin typeface="Calibri Light" panose="020F0302020204030204"/>
            </a:endParaRPr>
          </a:p>
        </p:txBody>
      </p:sp>
      <p:pic>
        <p:nvPicPr>
          <p:cNvPr id="79" name="Picture 78">
            <a:extLst>
              <a:ext uri="{FF2B5EF4-FFF2-40B4-BE49-F238E27FC236}">
                <a16:creationId xmlns:a16="http://schemas.microsoft.com/office/drawing/2014/main" xmlns="" id="{8F6C76FE-F9CC-4E4C-91EA-5E272F868498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625179" y="1785333"/>
            <a:ext cx="256743" cy="577332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xmlns="" id="{79185A22-8D68-43C3-9033-00FBDE0CFEAE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903748" y="1787752"/>
            <a:ext cx="256743" cy="577332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xmlns="" id="{BCC17791-252E-496A-8434-FCFC2B3C08C1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182316" y="1776968"/>
            <a:ext cx="256743" cy="577332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xmlns="" id="{F1CE2F41-314A-43A0-9FE4-65BFC05AA768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1460885" y="1772816"/>
            <a:ext cx="256743" cy="577332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xmlns="" id="{8641C463-0C15-43B9-972D-5954CB801870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1739454" y="1792898"/>
            <a:ext cx="256743" cy="577332"/>
          </a:xfrm>
          <a:prstGeom prst="rect">
            <a:avLst/>
          </a:prstGeom>
        </p:spPr>
      </p:pic>
      <p:sp>
        <p:nvSpPr>
          <p:cNvPr id="84" name="Arrow: Right 83">
            <a:extLst>
              <a:ext uri="{FF2B5EF4-FFF2-40B4-BE49-F238E27FC236}">
                <a16:creationId xmlns:a16="http://schemas.microsoft.com/office/drawing/2014/main" xmlns="" id="{928B3263-B72E-4892-B8A5-878DF336C331}"/>
              </a:ext>
            </a:extLst>
          </p:cNvPr>
          <p:cNvSpPr/>
          <p:nvPr/>
        </p:nvSpPr>
        <p:spPr>
          <a:xfrm>
            <a:off x="2170608" y="2361220"/>
            <a:ext cx="453065" cy="160740"/>
          </a:xfrm>
          <a:prstGeom prst="rightArrow">
            <a:avLst/>
          </a:prstGeom>
          <a:solidFill>
            <a:srgbClr val="A5A5A5">
              <a:lumMod val="20000"/>
              <a:lumOff val="80000"/>
            </a:srgbClr>
          </a:solidFill>
          <a:ln w="12700" cap="flat" cmpd="sng" algn="ctr">
            <a:solidFill>
              <a:srgbClr val="A5A5A5">
                <a:lumMod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xmlns="" id="{A68276CB-2231-46C3-BE90-E5F6771DABF0}"/>
              </a:ext>
            </a:extLst>
          </p:cNvPr>
          <p:cNvSpPr txBox="1"/>
          <p:nvPr/>
        </p:nvSpPr>
        <p:spPr>
          <a:xfrm>
            <a:off x="611560" y="2711284"/>
            <a:ext cx="1412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raw </a:t>
            </a:r>
            <a:r>
              <a:rPr lang="en-US" sz="1400" i="1" kern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MoCap</a:t>
            </a:r>
            <a:r>
              <a:rPr lang="en-US" sz="1400" i="1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data</a:t>
            </a:r>
          </a:p>
        </p:txBody>
      </p:sp>
      <p:sp>
        <p:nvSpPr>
          <p:cNvPr id="91" name="Arrow: Right 90">
            <a:extLst>
              <a:ext uri="{FF2B5EF4-FFF2-40B4-BE49-F238E27FC236}">
                <a16:creationId xmlns:a16="http://schemas.microsoft.com/office/drawing/2014/main" xmlns="" id="{B55A2A81-0C6E-49BC-A076-B38105C49E55}"/>
              </a:ext>
            </a:extLst>
          </p:cNvPr>
          <p:cNvSpPr/>
          <p:nvPr/>
        </p:nvSpPr>
        <p:spPr>
          <a:xfrm>
            <a:off x="4629958" y="2361220"/>
            <a:ext cx="453065" cy="160740"/>
          </a:xfrm>
          <a:prstGeom prst="rightArrow">
            <a:avLst/>
          </a:prstGeom>
          <a:solidFill>
            <a:srgbClr val="A5A5A5">
              <a:lumMod val="20000"/>
              <a:lumOff val="80000"/>
            </a:srgbClr>
          </a:solidFill>
          <a:ln w="12700" cap="flat" cmpd="sng" algn="ctr">
            <a:solidFill>
              <a:srgbClr val="A5A5A5">
                <a:lumMod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xmlns="" id="{1546F8A5-6F78-4BD6-8DB4-B88B52030042}"/>
              </a:ext>
            </a:extLst>
          </p:cNvPr>
          <p:cNvSpPr txBox="1"/>
          <p:nvPr/>
        </p:nvSpPr>
        <p:spPr>
          <a:xfrm>
            <a:off x="2738753" y="2711284"/>
            <a:ext cx="18421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Action-sized segments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DCE608B9-E20F-4487-AC1C-361DEAE68B7D}"/>
              </a:ext>
            </a:extLst>
          </p:cNvPr>
          <p:cNvSpPr txBox="1"/>
          <p:nvPr/>
        </p:nvSpPr>
        <p:spPr>
          <a:xfrm>
            <a:off x="5277799" y="2711284"/>
            <a:ext cx="2837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High-dimensional segment features</a:t>
            </a:r>
          </a:p>
        </p:txBody>
      </p:sp>
      <p:sp>
        <p:nvSpPr>
          <p:cNvPr id="98" name="Obdélník 84">
            <a:extLst>
              <a:ext uri="{FF2B5EF4-FFF2-40B4-BE49-F238E27FC236}">
                <a16:creationId xmlns:a16="http://schemas.microsoft.com/office/drawing/2014/main" xmlns="" id="{24B64808-657A-4D10-935C-E6CD28AA2DA4}"/>
              </a:ext>
            </a:extLst>
          </p:cNvPr>
          <p:cNvSpPr/>
          <p:nvPr/>
        </p:nvSpPr>
        <p:spPr bwMode="auto">
          <a:xfrm>
            <a:off x="2882769" y="2349695"/>
            <a:ext cx="1437759" cy="215209"/>
          </a:xfrm>
          <a:prstGeom prst="rect">
            <a:avLst/>
          </a:prstGeom>
          <a:pattFill prst="dkVert">
            <a:fgClr>
              <a:schemeClr val="bg1">
                <a:lumMod val="5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99" name="Obdélník 84">
            <a:extLst>
              <a:ext uri="{FF2B5EF4-FFF2-40B4-BE49-F238E27FC236}">
                <a16:creationId xmlns:a16="http://schemas.microsoft.com/office/drawing/2014/main" xmlns="" id="{2C878F77-ACCE-40B4-99BA-DC6841028C4E}"/>
              </a:ext>
            </a:extLst>
          </p:cNvPr>
          <p:cNvSpPr/>
          <p:nvPr/>
        </p:nvSpPr>
        <p:spPr bwMode="auto">
          <a:xfrm>
            <a:off x="3050231" y="2349695"/>
            <a:ext cx="1152000" cy="215209"/>
          </a:xfrm>
          <a:prstGeom prst="rect">
            <a:avLst/>
          </a:prstGeom>
          <a:pattFill prst="dkVert">
            <a:fgClr>
              <a:srgbClr val="4472C4">
                <a:lumMod val="60000"/>
                <a:lumOff val="40000"/>
              </a:srgb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85" name="Obdélník 84">
            <a:extLst>
              <a:ext uri="{FF2B5EF4-FFF2-40B4-BE49-F238E27FC236}">
                <a16:creationId xmlns:a16="http://schemas.microsoft.com/office/drawing/2014/main" xmlns="" id="{AE5D89E9-4C7A-4A69-B46C-614616AEE63E}"/>
              </a:ext>
            </a:extLst>
          </p:cNvPr>
          <p:cNvSpPr/>
          <p:nvPr/>
        </p:nvSpPr>
        <p:spPr bwMode="auto">
          <a:xfrm>
            <a:off x="2759800" y="2445562"/>
            <a:ext cx="1437759" cy="215209"/>
          </a:xfrm>
          <a:prstGeom prst="rect">
            <a:avLst/>
          </a:prstGeom>
          <a:pattFill prst="dkVert">
            <a:fgClr>
              <a:schemeClr val="bg1">
                <a:lumMod val="5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97" name="Obdélník 84">
            <a:extLst>
              <a:ext uri="{FF2B5EF4-FFF2-40B4-BE49-F238E27FC236}">
                <a16:creationId xmlns:a16="http://schemas.microsoft.com/office/drawing/2014/main" xmlns="" id="{D4280C9A-414D-4C7F-9E68-36C0F352E223}"/>
              </a:ext>
            </a:extLst>
          </p:cNvPr>
          <p:cNvSpPr/>
          <p:nvPr/>
        </p:nvSpPr>
        <p:spPr bwMode="auto">
          <a:xfrm>
            <a:off x="2759800" y="2445562"/>
            <a:ext cx="1152000" cy="215209"/>
          </a:xfrm>
          <a:prstGeom prst="rect">
            <a:avLst/>
          </a:prstGeom>
          <a:pattFill prst="dkVert">
            <a:fgClr>
              <a:srgbClr val="4472C4">
                <a:lumMod val="60000"/>
                <a:lumOff val="40000"/>
              </a:srgb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102" name="TextovéPole 3">
            <a:extLst>
              <a:ext uri="{FF2B5EF4-FFF2-40B4-BE49-F238E27FC236}">
                <a16:creationId xmlns:a16="http://schemas.microsoft.com/office/drawing/2014/main" xmlns="" id="{9A02B6C5-5C98-4B17-9D7C-1A2DCD1E2163}"/>
              </a:ext>
            </a:extLst>
          </p:cNvPr>
          <p:cNvSpPr txBox="1"/>
          <p:nvPr/>
        </p:nvSpPr>
        <p:spPr>
          <a:xfrm>
            <a:off x="5239652" y="2350800"/>
            <a:ext cx="27510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</a:rPr>
              <a:t>&lt;0, 0, 5.2, 8.1, 0, 2.3, -1.1, 0, …&gt;, ….</a:t>
            </a:r>
            <a:endParaRPr lang="cs-CZ" sz="1400" dirty="0">
              <a:solidFill>
                <a:schemeClr val="accent1"/>
              </a:solidFill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xmlns="" id="{340F9B80-CCF7-490F-8790-0E1B242BEE12}"/>
              </a:ext>
            </a:extLst>
          </p:cNvPr>
          <p:cNvSpPr txBox="1"/>
          <p:nvPr/>
        </p:nvSpPr>
        <p:spPr>
          <a:xfrm>
            <a:off x="360445" y="3188147"/>
            <a:ext cx="7884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similarity of two motion sequences = similarity of the respective two features</a:t>
            </a:r>
          </a:p>
        </p:txBody>
      </p:sp>
    </p:spTree>
    <p:extLst>
      <p:ext uri="{BB962C8B-B14F-4D97-AF65-F5344CB8AC3E}">
        <p14:creationId xmlns:p14="http://schemas.microsoft.com/office/powerpoint/2010/main" val="913475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660B99-107D-44A4-9318-1E1545B69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motion similarity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E7CF94-0747-4ECC-84FD-CEE86BE8D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Alternative: motion word approach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Expected advantages:</a:t>
            </a:r>
          </a:p>
          <a:p>
            <a:pPr lvl="2"/>
            <a:r>
              <a:rPr lang="en-US" dirty="0"/>
              <a:t>Applicable to a wide range of </a:t>
            </a:r>
            <a:r>
              <a:rPr lang="en-US" dirty="0" err="1"/>
              <a:t>MoCap</a:t>
            </a:r>
            <a:r>
              <a:rPr lang="en-US" dirty="0"/>
              <a:t> processing tasks</a:t>
            </a:r>
          </a:p>
          <a:p>
            <a:pPr lvl="2"/>
            <a:r>
              <a:rPr lang="en-US" dirty="0"/>
              <a:t>Applicable for comparing motion sequences of any size</a:t>
            </a:r>
          </a:p>
          <a:p>
            <a:pPr lvl="2"/>
            <a:r>
              <a:rPr lang="en-GB" dirty="0"/>
              <a:t>Compact motion representation, </a:t>
            </a:r>
            <a:r>
              <a:rPr lang="en-US" dirty="0"/>
              <a:t>lower memory requirements </a:t>
            </a:r>
          </a:p>
          <a:p>
            <a:pPr lvl="2"/>
            <a:r>
              <a:rPr lang="en-US" dirty="0"/>
              <a:t>Efficient text-processing methods can be applied for indexing and retrieval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4D683FA1-1EE3-4392-8F2D-7DC040C1DF89}"/>
              </a:ext>
            </a:extLst>
          </p:cNvPr>
          <p:cNvSpPr txBox="1"/>
          <p:nvPr/>
        </p:nvSpPr>
        <p:spPr>
          <a:xfrm>
            <a:off x="323528" y="3284984"/>
            <a:ext cx="8275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similarity of two motion sequences = similarity of the sequences of motion words</a:t>
            </a:r>
          </a:p>
        </p:txBody>
      </p:sp>
      <p:sp>
        <p:nvSpPr>
          <p:cNvPr id="42" name="Obdélník 84">
            <a:extLst>
              <a:ext uri="{FF2B5EF4-FFF2-40B4-BE49-F238E27FC236}">
                <a16:creationId xmlns:a16="http://schemas.microsoft.com/office/drawing/2014/main" xmlns="" id="{0ADD1685-C8DC-4463-A9A7-DC492C4EC0C6}"/>
              </a:ext>
            </a:extLst>
          </p:cNvPr>
          <p:cNvSpPr/>
          <p:nvPr/>
        </p:nvSpPr>
        <p:spPr bwMode="auto">
          <a:xfrm>
            <a:off x="3008084" y="2276872"/>
            <a:ext cx="359440" cy="196431"/>
          </a:xfrm>
          <a:prstGeom prst="rect">
            <a:avLst/>
          </a:prstGeom>
          <a:pattFill prst="dkVert">
            <a:fgClr>
              <a:srgbClr val="4472C4">
                <a:lumMod val="60000"/>
                <a:lumOff val="40000"/>
              </a:srgb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43" name="Obdélník 85">
            <a:extLst>
              <a:ext uri="{FF2B5EF4-FFF2-40B4-BE49-F238E27FC236}">
                <a16:creationId xmlns:a16="http://schemas.microsoft.com/office/drawing/2014/main" xmlns="" id="{AE32C44E-59F2-4AF6-B4BB-DC11790123FE}"/>
              </a:ext>
            </a:extLst>
          </p:cNvPr>
          <p:cNvSpPr/>
          <p:nvPr/>
        </p:nvSpPr>
        <p:spPr bwMode="auto">
          <a:xfrm>
            <a:off x="3374769" y="2276872"/>
            <a:ext cx="359440" cy="196431"/>
          </a:xfrm>
          <a:prstGeom prst="rect">
            <a:avLst/>
          </a:prstGeom>
          <a:pattFill prst="dkVert">
            <a:fgClr>
              <a:srgbClr val="4472C4">
                <a:lumMod val="60000"/>
                <a:lumOff val="40000"/>
              </a:srgb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44" name="Obdélník 86">
            <a:extLst>
              <a:ext uri="{FF2B5EF4-FFF2-40B4-BE49-F238E27FC236}">
                <a16:creationId xmlns:a16="http://schemas.microsoft.com/office/drawing/2014/main" xmlns="" id="{C2BF1894-7176-4DBC-A800-1FA71485FF67}"/>
              </a:ext>
            </a:extLst>
          </p:cNvPr>
          <p:cNvSpPr/>
          <p:nvPr/>
        </p:nvSpPr>
        <p:spPr bwMode="auto">
          <a:xfrm>
            <a:off x="3726756" y="2276872"/>
            <a:ext cx="359440" cy="196431"/>
          </a:xfrm>
          <a:prstGeom prst="rect">
            <a:avLst/>
          </a:prstGeom>
          <a:pattFill prst="dkVert">
            <a:fgClr>
              <a:srgbClr val="4472C4">
                <a:lumMod val="60000"/>
                <a:lumOff val="40000"/>
              </a:srgb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45" name="Obdélník 87">
            <a:extLst>
              <a:ext uri="{FF2B5EF4-FFF2-40B4-BE49-F238E27FC236}">
                <a16:creationId xmlns:a16="http://schemas.microsoft.com/office/drawing/2014/main" xmlns="" id="{68ACD887-F31E-48D3-B84D-8C4AAEA424CE}"/>
              </a:ext>
            </a:extLst>
          </p:cNvPr>
          <p:cNvSpPr/>
          <p:nvPr/>
        </p:nvSpPr>
        <p:spPr bwMode="auto">
          <a:xfrm>
            <a:off x="4086091" y="2276872"/>
            <a:ext cx="359440" cy="196431"/>
          </a:xfrm>
          <a:prstGeom prst="rect">
            <a:avLst/>
          </a:prstGeom>
          <a:pattFill prst="dkVert">
            <a:fgClr>
              <a:srgbClr val="4472C4">
                <a:lumMod val="60000"/>
                <a:lumOff val="40000"/>
              </a:srgb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46" name="Obdélník 84">
            <a:extLst>
              <a:ext uri="{FF2B5EF4-FFF2-40B4-BE49-F238E27FC236}">
                <a16:creationId xmlns:a16="http://schemas.microsoft.com/office/drawing/2014/main" xmlns="" id="{A7292933-690C-4A5A-B911-1FFA4C651057}"/>
              </a:ext>
            </a:extLst>
          </p:cNvPr>
          <p:cNvSpPr/>
          <p:nvPr/>
        </p:nvSpPr>
        <p:spPr bwMode="auto">
          <a:xfrm>
            <a:off x="2899397" y="2348880"/>
            <a:ext cx="359440" cy="196431"/>
          </a:xfrm>
          <a:prstGeom prst="rect">
            <a:avLst/>
          </a:prstGeom>
          <a:pattFill prst="dkVert">
            <a:fgClr>
              <a:srgbClr val="4472C4">
                <a:lumMod val="60000"/>
                <a:lumOff val="40000"/>
              </a:srgb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47" name="Obdélník 85">
            <a:extLst>
              <a:ext uri="{FF2B5EF4-FFF2-40B4-BE49-F238E27FC236}">
                <a16:creationId xmlns:a16="http://schemas.microsoft.com/office/drawing/2014/main" xmlns="" id="{034DCE77-7048-425F-83EE-72FBEF02D5CF}"/>
              </a:ext>
            </a:extLst>
          </p:cNvPr>
          <p:cNvSpPr/>
          <p:nvPr/>
        </p:nvSpPr>
        <p:spPr bwMode="auto">
          <a:xfrm>
            <a:off x="3266081" y="2348880"/>
            <a:ext cx="359440" cy="196431"/>
          </a:xfrm>
          <a:prstGeom prst="rect">
            <a:avLst/>
          </a:prstGeom>
          <a:pattFill prst="dkVert">
            <a:fgClr>
              <a:srgbClr val="4472C4">
                <a:lumMod val="60000"/>
                <a:lumOff val="40000"/>
              </a:srgb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48" name="Obdélník 86">
            <a:extLst>
              <a:ext uri="{FF2B5EF4-FFF2-40B4-BE49-F238E27FC236}">
                <a16:creationId xmlns:a16="http://schemas.microsoft.com/office/drawing/2014/main" xmlns="" id="{75B03E40-BF07-4122-940D-F9E3E57F16E4}"/>
              </a:ext>
            </a:extLst>
          </p:cNvPr>
          <p:cNvSpPr/>
          <p:nvPr/>
        </p:nvSpPr>
        <p:spPr bwMode="auto">
          <a:xfrm>
            <a:off x="3618068" y="2348880"/>
            <a:ext cx="359440" cy="196431"/>
          </a:xfrm>
          <a:prstGeom prst="rect">
            <a:avLst/>
          </a:prstGeom>
          <a:pattFill prst="dkVert">
            <a:fgClr>
              <a:srgbClr val="4472C4">
                <a:lumMod val="60000"/>
                <a:lumOff val="40000"/>
              </a:srgb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49" name="Obdélník 87">
            <a:extLst>
              <a:ext uri="{FF2B5EF4-FFF2-40B4-BE49-F238E27FC236}">
                <a16:creationId xmlns:a16="http://schemas.microsoft.com/office/drawing/2014/main" xmlns="" id="{1D3099B7-CA7E-41E0-A0E8-EB5CC1FE42E4}"/>
              </a:ext>
            </a:extLst>
          </p:cNvPr>
          <p:cNvSpPr/>
          <p:nvPr/>
        </p:nvSpPr>
        <p:spPr bwMode="auto">
          <a:xfrm>
            <a:off x="3977404" y="2348880"/>
            <a:ext cx="359440" cy="196431"/>
          </a:xfrm>
          <a:prstGeom prst="rect">
            <a:avLst/>
          </a:prstGeom>
          <a:pattFill prst="dkVert">
            <a:fgClr>
              <a:srgbClr val="4472C4">
                <a:lumMod val="60000"/>
                <a:lumOff val="40000"/>
              </a:srgb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50" name="Obdélník 6">
            <a:extLst>
              <a:ext uri="{FF2B5EF4-FFF2-40B4-BE49-F238E27FC236}">
                <a16:creationId xmlns:a16="http://schemas.microsoft.com/office/drawing/2014/main" xmlns="" id="{C6403D16-F944-4B46-AD1E-67BD94EABD2C}"/>
              </a:ext>
            </a:extLst>
          </p:cNvPr>
          <p:cNvSpPr/>
          <p:nvPr/>
        </p:nvSpPr>
        <p:spPr bwMode="auto">
          <a:xfrm>
            <a:off x="611560" y="2386158"/>
            <a:ext cx="1437759" cy="215209"/>
          </a:xfrm>
          <a:prstGeom prst="rect">
            <a:avLst/>
          </a:prstGeom>
          <a:pattFill prst="dkVert">
            <a:fgClr>
              <a:srgbClr val="333399"/>
            </a:fgClr>
            <a:bgClr>
              <a:srgbClr val="DAEDEF">
                <a:lumMod val="50000"/>
              </a:srgbClr>
            </a:bgClr>
          </a:pattFill>
          <a:ln w="9525" cap="flat" cmpd="sng" algn="ctr">
            <a:noFill/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42057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64" kern="0" dirty="0">
              <a:solidFill>
                <a:srgbClr val="000000"/>
              </a:solidFill>
              <a:latin typeface="Calibri Light" panose="020F0302020204030204"/>
            </a:endParaRP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xmlns="" id="{68967F11-7DFA-4CBD-97CC-46D609FA5AE1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625179" y="1785333"/>
            <a:ext cx="256743" cy="577332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xmlns="" id="{01ABB174-9080-4839-B739-34CB2CAD2603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903748" y="1787752"/>
            <a:ext cx="256743" cy="5773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xmlns="" id="{A4320B4F-CE76-41C8-9B0F-1739C876AD48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182316" y="1776968"/>
            <a:ext cx="256743" cy="577332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xmlns="" id="{BD786645-7CEF-4A4E-BED9-F9827A070A52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1460885" y="1772816"/>
            <a:ext cx="256743" cy="5773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xmlns="" id="{A0B11D25-DB8F-40F6-9B3F-2AAE1DBF7040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1739454" y="1792898"/>
            <a:ext cx="256743" cy="577332"/>
          </a:xfrm>
          <a:prstGeom prst="rect">
            <a:avLst/>
          </a:prstGeom>
        </p:spPr>
      </p:pic>
      <p:sp>
        <p:nvSpPr>
          <p:cNvPr id="56" name="Arrow: Right 55">
            <a:extLst>
              <a:ext uri="{FF2B5EF4-FFF2-40B4-BE49-F238E27FC236}">
                <a16:creationId xmlns:a16="http://schemas.microsoft.com/office/drawing/2014/main" xmlns="" id="{8E910E09-EA46-40A4-B93C-5A52BAEC3E7B}"/>
              </a:ext>
            </a:extLst>
          </p:cNvPr>
          <p:cNvSpPr/>
          <p:nvPr/>
        </p:nvSpPr>
        <p:spPr>
          <a:xfrm>
            <a:off x="2170608" y="2361220"/>
            <a:ext cx="453065" cy="160740"/>
          </a:xfrm>
          <a:prstGeom prst="rightArrow">
            <a:avLst/>
          </a:prstGeom>
          <a:solidFill>
            <a:srgbClr val="A5A5A5">
              <a:lumMod val="20000"/>
              <a:lumOff val="80000"/>
            </a:srgbClr>
          </a:solidFill>
          <a:ln w="12700" cap="flat" cmpd="sng" algn="ctr">
            <a:solidFill>
              <a:srgbClr val="A5A5A5">
                <a:lumMod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7" name="Obdélník 84">
            <a:extLst>
              <a:ext uri="{FF2B5EF4-FFF2-40B4-BE49-F238E27FC236}">
                <a16:creationId xmlns:a16="http://schemas.microsoft.com/office/drawing/2014/main" xmlns="" id="{617166F2-0261-4B56-9097-D07F62BB1B29}"/>
              </a:ext>
            </a:extLst>
          </p:cNvPr>
          <p:cNvSpPr/>
          <p:nvPr/>
        </p:nvSpPr>
        <p:spPr bwMode="auto">
          <a:xfrm>
            <a:off x="2759801" y="2445562"/>
            <a:ext cx="359440" cy="196431"/>
          </a:xfrm>
          <a:prstGeom prst="rect">
            <a:avLst/>
          </a:prstGeom>
          <a:pattFill prst="dkVert">
            <a:fgClr>
              <a:srgbClr val="4472C4">
                <a:lumMod val="60000"/>
                <a:lumOff val="40000"/>
              </a:srgb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58" name="Obdélník 85">
            <a:extLst>
              <a:ext uri="{FF2B5EF4-FFF2-40B4-BE49-F238E27FC236}">
                <a16:creationId xmlns:a16="http://schemas.microsoft.com/office/drawing/2014/main" xmlns="" id="{197D968E-A38A-4A4A-9E4F-4EB347E3D6F8}"/>
              </a:ext>
            </a:extLst>
          </p:cNvPr>
          <p:cNvSpPr/>
          <p:nvPr/>
        </p:nvSpPr>
        <p:spPr bwMode="auto">
          <a:xfrm>
            <a:off x="3119136" y="2445562"/>
            <a:ext cx="359440" cy="196431"/>
          </a:xfrm>
          <a:prstGeom prst="rect">
            <a:avLst/>
          </a:prstGeom>
          <a:pattFill prst="dkVert">
            <a:fgClr>
              <a:srgbClr val="4472C4">
                <a:lumMod val="60000"/>
                <a:lumOff val="40000"/>
              </a:srgb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59" name="Obdélník 86">
            <a:extLst>
              <a:ext uri="{FF2B5EF4-FFF2-40B4-BE49-F238E27FC236}">
                <a16:creationId xmlns:a16="http://schemas.microsoft.com/office/drawing/2014/main" xmlns="" id="{793B3490-B989-4FCD-8F4F-8C69AC9CEF10}"/>
              </a:ext>
            </a:extLst>
          </p:cNvPr>
          <p:cNvSpPr/>
          <p:nvPr/>
        </p:nvSpPr>
        <p:spPr bwMode="auto">
          <a:xfrm>
            <a:off x="3478472" y="2445562"/>
            <a:ext cx="359440" cy="196431"/>
          </a:xfrm>
          <a:prstGeom prst="rect">
            <a:avLst/>
          </a:prstGeom>
          <a:pattFill prst="dkVert">
            <a:fgClr>
              <a:srgbClr val="4472C4">
                <a:lumMod val="60000"/>
                <a:lumOff val="40000"/>
              </a:srgb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60" name="Obdélník 87">
            <a:extLst>
              <a:ext uri="{FF2B5EF4-FFF2-40B4-BE49-F238E27FC236}">
                <a16:creationId xmlns:a16="http://schemas.microsoft.com/office/drawing/2014/main" xmlns="" id="{BDB37BEC-E2E6-4ED2-AF06-BADBD3C92A0A}"/>
              </a:ext>
            </a:extLst>
          </p:cNvPr>
          <p:cNvSpPr/>
          <p:nvPr/>
        </p:nvSpPr>
        <p:spPr bwMode="auto">
          <a:xfrm>
            <a:off x="3837808" y="2445562"/>
            <a:ext cx="359440" cy="196431"/>
          </a:xfrm>
          <a:prstGeom prst="rect">
            <a:avLst/>
          </a:prstGeom>
          <a:pattFill prst="dkVert">
            <a:fgClr>
              <a:srgbClr val="4472C4">
                <a:lumMod val="60000"/>
                <a:lumOff val="40000"/>
              </a:srgb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D83D1368-4259-41A0-9AF9-7D2BD6CF35EB}"/>
              </a:ext>
            </a:extLst>
          </p:cNvPr>
          <p:cNvSpPr txBox="1"/>
          <p:nvPr/>
        </p:nvSpPr>
        <p:spPr>
          <a:xfrm>
            <a:off x="5143949" y="2350148"/>
            <a:ext cx="1639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kern="0" dirty="0">
                <a:solidFill>
                  <a:srgbClr val="4472C4"/>
                </a:solidFill>
              </a:rPr>
              <a:t>&lt;4.3,…&gt;, &lt;0.5,…&gt;; …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6B7D2855-8B3F-4518-9C90-781CBA82593A}"/>
              </a:ext>
            </a:extLst>
          </p:cNvPr>
          <p:cNvSpPr txBox="1"/>
          <p:nvPr/>
        </p:nvSpPr>
        <p:spPr>
          <a:xfrm>
            <a:off x="611560" y="2754567"/>
            <a:ext cx="1412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raw </a:t>
            </a:r>
            <a:r>
              <a:rPr lang="en-US" sz="1400" i="1" kern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MoCap</a:t>
            </a:r>
            <a:r>
              <a:rPr lang="en-US" sz="1400" i="1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data</a:t>
            </a:r>
          </a:p>
        </p:txBody>
      </p:sp>
      <p:sp>
        <p:nvSpPr>
          <p:cNvPr id="63" name="Arrow: Right 62">
            <a:extLst>
              <a:ext uri="{FF2B5EF4-FFF2-40B4-BE49-F238E27FC236}">
                <a16:creationId xmlns:a16="http://schemas.microsoft.com/office/drawing/2014/main" xmlns="" id="{2BFFE1A6-0392-4F39-9836-4C5EAE2162FF}"/>
              </a:ext>
            </a:extLst>
          </p:cNvPr>
          <p:cNvSpPr/>
          <p:nvPr/>
        </p:nvSpPr>
        <p:spPr>
          <a:xfrm>
            <a:off x="4629958" y="2361220"/>
            <a:ext cx="453065" cy="160740"/>
          </a:xfrm>
          <a:prstGeom prst="rightArrow">
            <a:avLst/>
          </a:prstGeom>
          <a:solidFill>
            <a:srgbClr val="A5A5A5">
              <a:lumMod val="20000"/>
              <a:lumOff val="80000"/>
            </a:srgbClr>
          </a:solidFill>
          <a:ln w="12700" cap="flat" cmpd="sng" algn="ctr">
            <a:solidFill>
              <a:srgbClr val="A5A5A5">
                <a:lumMod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4" name="Arrow: Right 63">
            <a:extLst>
              <a:ext uri="{FF2B5EF4-FFF2-40B4-BE49-F238E27FC236}">
                <a16:creationId xmlns:a16="http://schemas.microsoft.com/office/drawing/2014/main" xmlns="" id="{34299D12-0097-490C-8A59-5478E16AFF27}"/>
              </a:ext>
            </a:extLst>
          </p:cNvPr>
          <p:cNvSpPr/>
          <p:nvPr/>
        </p:nvSpPr>
        <p:spPr>
          <a:xfrm>
            <a:off x="6804248" y="2361220"/>
            <a:ext cx="453065" cy="160740"/>
          </a:xfrm>
          <a:prstGeom prst="rightArrow">
            <a:avLst/>
          </a:prstGeom>
          <a:solidFill>
            <a:srgbClr val="A5A5A5">
              <a:lumMod val="20000"/>
              <a:lumOff val="80000"/>
            </a:srgbClr>
          </a:solidFill>
          <a:ln w="12700" cap="flat" cmpd="sng" algn="ctr">
            <a:solidFill>
              <a:srgbClr val="A5A5A5">
                <a:lumMod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FB9717C0-1F88-4F0F-A05E-8C0B276F2EC0}"/>
              </a:ext>
            </a:extLst>
          </p:cNvPr>
          <p:cNvSpPr txBox="1"/>
          <p:nvPr/>
        </p:nvSpPr>
        <p:spPr>
          <a:xfrm>
            <a:off x="7329321" y="2314757"/>
            <a:ext cx="12009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kern="0" dirty="0">
                <a:solidFill>
                  <a:srgbClr val="4472C4"/>
                </a:solidFill>
              </a:rPr>
              <a:t>ABC MOP …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3CC1C543-F405-409F-B2F6-2DB045E34030}"/>
              </a:ext>
            </a:extLst>
          </p:cNvPr>
          <p:cNvSpPr txBox="1"/>
          <p:nvPr/>
        </p:nvSpPr>
        <p:spPr>
          <a:xfrm>
            <a:off x="2898780" y="2754567"/>
            <a:ext cx="13356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Short segments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06137E9C-52DF-4D73-8CCD-FF0D71B331CA}"/>
              </a:ext>
            </a:extLst>
          </p:cNvPr>
          <p:cNvSpPr txBox="1"/>
          <p:nvPr/>
        </p:nvSpPr>
        <p:spPr>
          <a:xfrm>
            <a:off x="7364745" y="2639857"/>
            <a:ext cx="1492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i="1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Low-dimensional </a:t>
            </a:r>
          </a:p>
          <a:p>
            <a:pPr algn="ctr"/>
            <a:r>
              <a:rPr lang="en-US" sz="1400" b="1" i="1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motion words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2F612B6B-EA6E-46AF-BB59-9195FAD2AD59}"/>
              </a:ext>
            </a:extLst>
          </p:cNvPr>
          <p:cNvSpPr txBox="1"/>
          <p:nvPr/>
        </p:nvSpPr>
        <p:spPr>
          <a:xfrm>
            <a:off x="5154692" y="2649418"/>
            <a:ext cx="1505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High-dimensional </a:t>
            </a:r>
          </a:p>
          <a:p>
            <a:pPr algn="ctr"/>
            <a:r>
              <a:rPr lang="en-US" sz="1400" i="1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segment features</a:t>
            </a:r>
          </a:p>
        </p:txBody>
      </p:sp>
      <p:pic>
        <p:nvPicPr>
          <p:cNvPr id="1026" name="Picture 2" descr="Výsledek obrázku pro visual word quantization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15" t="64671" r="6815" b="4713"/>
          <a:stretch/>
        </p:blipFill>
        <p:spPr bwMode="auto">
          <a:xfrm>
            <a:off x="5785636" y="1323217"/>
            <a:ext cx="2490287" cy="924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460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6AF822A-979C-4A74-8525-3DC103561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2088232"/>
          </a:xfrm>
        </p:spPr>
        <p:txBody>
          <a:bodyPr>
            <a:normAutofit fontScale="85000" lnSpcReduction="20000"/>
          </a:bodyPr>
          <a:lstStyle/>
          <a:p>
            <a:pPr lvl="0" fontAlgn="base">
              <a:spcAft>
                <a:spcPct val="0"/>
              </a:spcAft>
            </a:pPr>
            <a:r>
              <a:rPr lang="en-US" altLang="en-US" sz="2100" dirty="0"/>
              <a:t>Around 2000, local image descriptors were very popular for image retrieval</a:t>
            </a:r>
          </a:p>
          <a:p>
            <a:pPr lvl="1" fontAlgn="base">
              <a:spcAft>
                <a:spcPct val="0"/>
              </a:spcAft>
            </a:pPr>
            <a:r>
              <a:rPr lang="en-US" altLang="en-US" sz="1900" dirty="0"/>
              <a:t>Effective, but not efficient: a high number (500-3000) of high-dimensional (128 for SIFT) features per single image!</a:t>
            </a:r>
          </a:p>
          <a:p>
            <a:pPr lvl="1" fontAlgn="base">
              <a:spcAft>
                <a:spcPct val="0"/>
              </a:spcAft>
            </a:pPr>
            <a:endParaRPr lang="en-US" altLang="en-US" sz="1900" dirty="0"/>
          </a:p>
          <a:p>
            <a:pPr lvl="0" fontAlgn="base">
              <a:spcAft>
                <a:spcPct val="0"/>
              </a:spcAft>
            </a:pPr>
            <a:r>
              <a:rPr lang="en-US" altLang="en-US" sz="2100" dirty="0"/>
              <a:t>Josef </a:t>
            </a:r>
            <a:r>
              <a:rPr lang="en-US" altLang="en-US" sz="2100" dirty="0" err="1"/>
              <a:t>Sivic</a:t>
            </a:r>
            <a:r>
              <a:rPr lang="en-US" altLang="en-US" sz="2100" dirty="0"/>
              <a:t>, Andrew Zisserman: Video Google: A Text Retrieval Approach to Object Matching in Videos. ICCV 2003.</a:t>
            </a:r>
          </a:p>
          <a:p>
            <a:pPr lvl="1"/>
            <a:r>
              <a:rPr lang="en-GB" sz="1900" dirty="0"/>
              <a:t>Use </a:t>
            </a:r>
            <a:r>
              <a:rPr lang="en-GB" sz="1900" dirty="0">
                <a:solidFill>
                  <a:schemeClr val="accent6">
                    <a:lumMod val="75000"/>
                  </a:schemeClr>
                </a:solidFill>
              </a:rPr>
              <a:t>clustering </a:t>
            </a:r>
            <a:r>
              <a:rPr lang="en-GB" sz="1900" dirty="0"/>
              <a:t>to</a:t>
            </a:r>
            <a:r>
              <a:rPr lang="en-GB" sz="1900" dirty="0">
                <a:solidFill>
                  <a:schemeClr val="accent6">
                    <a:lumMod val="75000"/>
                  </a:schemeClr>
                </a:solidFill>
              </a:rPr>
              <a:t> quantize feature descriptors into visual words</a:t>
            </a:r>
          </a:p>
          <a:p>
            <a:pPr lvl="1"/>
            <a:r>
              <a:rPr lang="en-GB" sz="1900" dirty="0"/>
              <a:t>Apply </a:t>
            </a:r>
            <a:r>
              <a:rPr lang="en-GB" sz="1900" dirty="0">
                <a:solidFill>
                  <a:schemeClr val="accent6">
                    <a:lumMod val="75000"/>
                  </a:schemeClr>
                </a:solidFill>
              </a:rPr>
              <a:t>text-processing techniques </a:t>
            </a:r>
          </a:p>
          <a:p>
            <a:pPr lvl="1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6F0F6C-155E-4708-BF37-13D466EFB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Inspiration: visual words</a:t>
            </a:r>
          </a:p>
        </p:txBody>
      </p:sp>
      <p:pic>
        <p:nvPicPr>
          <p:cNvPr id="1026" name="Picture 2" descr="Výsledek obrázku pro visual words spatial verificatio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903" r="51141" b="25874"/>
          <a:stretch/>
        </p:blipFill>
        <p:spPr bwMode="auto">
          <a:xfrm>
            <a:off x="6781216" y="5445224"/>
            <a:ext cx="1984509" cy="1347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973E61AD-C70D-41AF-A812-5A2EFE479311}"/>
              </a:ext>
            </a:extLst>
          </p:cNvPr>
          <p:cNvGrpSpPr/>
          <p:nvPr/>
        </p:nvGrpSpPr>
        <p:grpSpPr>
          <a:xfrm>
            <a:off x="7235773" y="3779455"/>
            <a:ext cx="1420379" cy="1395578"/>
            <a:chOff x="7235773" y="3779455"/>
            <a:chExt cx="1420379" cy="1395578"/>
          </a:xfrm>
        </p:grpSpPr>
        <p:cxnSp>
          <p:nvCxnSpPr>
            <p:cNvPr id="5" name="Přímá spojnice 4"/>
            <p:cNvCxnSpPr/>
            <p:nvPr/>
          </p:nvCxnSpPr>
          <p:spPr>
            <a:xfrm>
              <a:off x="7955853" y="4401105"/>
              <a:ext cx="4290" cy="773928"/>
            </a:xfrm>
            <a:prstGeom prst="line">
              <a:avLst/>
            </a:prstGeom>
            <a:ln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Skupina 9"/>
            <p:cNvGrpSpPr/>
            <p:nvPr/>
          </p:nvGrpSpPr>
          <p:grpSpPr>
            <a:xfrm>
              <a:off x="7353020" y="4689137"/>
              <a:ext cx="36000" cy="36000"/>
              <a:chOff x="6732240" y="3861048"/>
              <a:chExt cx="72008" cy="72008"/>
            </a:xfrm>
          </p:grpSpPr>
          <p:cxnSp>
            <p:nvCxnSpPr>
              <p:cNvPr id="7" name="Přímá spojnice 6"/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Přímá spojnice 11"/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Skupina 13"/>
            <p:cNvGrpSpPr/>
            <p:nvPr/>
          </p:nvGrpSpPr>
          <p:grpSpPr>
            <a:xfrm>
              <a:off x="7811837" y="4617129"/>
              <a:ext cx="36000" cy="36000"/>
              <a:chOff x="6732240" y="3861048"/>
              <a:chExt cx="72008" cy="72008"/>
            </a:xfrm>
          </p:grpSpPr>
          <p:cxnSp>
            <p:nvCxnSpPr>
              <p:cNvPr id="15" name="Přímá spojnice 14"/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6" name="Přímá spojnice 15"/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17" name="Skupina 16"/>
            <p:cNvGrpSpPr/>
            <p:nvPr/>
          </p:nvGrpSpPr>
          <p:grpSpPr>
            <a:xfrm>
              <a:off x="8426144" y="4691388"/>
              <a:ext cx="36000" cy="36000"/>
              <a:chOff x="6732240" y="3861048"/>
              <a:chExt cx="72008" cy="72008"/>
            </a:xfrm>
          </p:grpSpPr>
          <p:cxnSp>
            <p:nvCxnSpPr>
              <p:cNvPr id="18" name="Přímá spojnice 17"/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Přímá spojnice 18"/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1" name="TextovéPole 10"/>
            <p:cNvSpPr txBox="1"/>
            <p:nvPr/>
          </p:nvSpPr>
          <p:spPr>
            <a:xfrm>
              <a:off x="7235773" y="4689137"/>
              <a:ext cx="3401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>
                  <a:solidFill>
                    <a:schemeClr val="tx2"/>
                  </a:solidFill>
                </a:rPr>
                <a:t>p</a:t>
              </a:r>
              <a:r>
                <a:rPr lang="en-GB" sz="1400" baseline="-25000">
                  <a:solidFill>
                    <a:schemeClr val="tx2"/>
                  </a:solidFill>
                </a:rPr>
                <a:t>1</a:t>
              </a:r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8315893" y="4689137"/>
              <a:ext cx="3401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>
                  <a:solidFill>
                    <a:schemeClr val="tx2"/>
                  </a:solidFill>
                </a:rPr>
                <a:t>p</a:t>
              </a:r>
              <a:r>
                <a:rPr lang="en-GB" sz="1400" baseline="-25000">
                  <a:solidFill>
                    <a:schemeClr val="tx2"/>
                  </a:solidFill>
                </a:rPr>
                <a:t>2</a:t>
              </a:r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7700940" y="4603223"/>
              <a:ext cx="2712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>
                  <a:solidFill>
                    <a:schemeClr val="accent6">
                      <a:lumMod val="75000"/>
                    </a:schemeClr>
                  </a:solidFill>
                </a:rPr>
                <a:t>a</a:t>
              </a:r>
              <a:endParaRPr lang="en-GB" sz="1400" baseline="-2500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grpSp>
          <p:nvGrpSpPr>
            <p:cNvPr id="23" name="Skupina 22"/>
            <p:cNvGrpSpPr/>
            <p:nvPr/>
          </p:nvGrpSpPr>
          <p:grpSpPr>
            <a:xfrm>
              <a:off x="8071040" y="4624685"/>
              <a:ext cx="36000" cy="36000"/>
              <a:chOff x="6732240" y="3861048"/>
              <a:chExt cx="72008" cy="72008"/>
            </a:xfrm>
          </p:grpSpPr>
          <p:cxnSp>
            <p:nvCxnSpPr>
              <p:cNvPr id="24" name="Přímá spojnice 23"/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5" name="Přímá spojnice 24"/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sp>
          <p:nvSpPr>
            <p:cNvPr id="26" name="TextovéPole 25"/>
            <p:cNvSpPr txBox="1"/>
            <p:nvPr/>
          </p:nvSpPr>
          <p:spPr>
            <a:xfrm>
              <a:off x="7960143" y="4610779"/>
              <a:ext cx="27924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>
                  <a:solidFill>
                    <a:schemeClr val="accent6">
                      <a:lumMod val="75000"/>
                    </a:schemeClr>
                  </a:solidFill>
                </a:rPr>
                <a:t>b</a:t>
              </a:r>
              <a:endParaRPr lang="en-GB" sz="1400" baseline="-2500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grpSp>
          <p:nvGrpSpPr>
            <p:cNvPr id="27" name="Skupina 26"/>
            <p:cNvGrpSpPr/>
            <p:nvPr/>
          </p:nvGrpSpPr>
          <p:grpSpPr>
            <a:xfrm>
              <a:off x="7958088" y="3781706"/>
              <a:ext cx="36000" cy="36000"/>
              <a:chOff x="6732240" y="3861048"/>
              <a:chExt cx="72008" cy="72008"/>
            </a:xfrm>
          </p:grpSpPr>
          <p:cxnSp>
            <p:nvCxnSpPr>
              <p:cNvPr id="28" name="Přímá spojnice 27"/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Přímá spojnice 28"/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0" name="TextovéPole 29"/>
            <p:cNvSpPr txBox="1"/>
            <p:nvPr/>
          </p:nvSpPr>
          <p:spPr>
            <a:xfrm>
              <a:off x="7847837" y="3779455"/>
              <a:ext cx="3401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>
                  <a:solidFill>
                    <a:schemeClr val="tx2"/>
                  </a:solidFill>
                </a:rPr>
                <a:t>p</a:t>
              </a:r>
              <a:r>
                <a:rPr lang="en-GB" sz="1400" baseline="-25000">
                  <a:solidFill>
                    <a:schemeClr val="tx2"/>
                  </a:solidFill>
                </a:rPr>
                <a:t>3</a:t>
              </a:r>
            </a:p>
          </p:txBody>
        </p:sp>
        <p:cxnSp>
          <p:nvCxnSpPr>
            <p:cNvPr id="31" name="Přímá spojnice 30"/>
            <p:cNvCxnSpPr/>
            <p:nvPr/>
          </p:nvCxnSpPr>
          <p:spPr>
            <a:xfrm flipH="1" flipV="1">
              <a:off x="7235773" y="4087232"/>
              <a:ext cx="740316" cy="313875"/>
            </a:xfrm>
            <a:prstGeom prst="line">
              <a:avLst/>
            </a:prstGeom>
            <a:ln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nice 40"/>
            <p:cNvCxnSpPr/>
            <p:nvPr/>
          </p:nvCxnSpPr>
          <p:spPr>
            <a:xfrm flipV="1">
              <a:off x="7960142" y="4113073"/>
              <a:ext cx="696010" cy="288034"/>
            </a:xfrm>
            <a:prstGeom prst="line">
              <a:avLst/>
            </a:prstGeom>
            <a:ln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Content Placeholder 2">
            <a:extLst>
              <a:ext uri="{FF2B5EF4-FFF2-40B4-BE49-F238E27FC236}">
                <a16:creationId xmlns:a16="http://schemas.microsoft.com/office/drawing/2014/main" xmlns="" id="{16AF822A-979C-4A74-8525-3DC1035616F1}"/>
              </a:ext>
            </a:extLst>
          </p:cNvPr>
          <p:cNvSpPr txBox="1">
            <a:spLocks/>
          </p:cNvSpPr>
          <p:nvPr/>
        </p:nvSpPr>
        <p:spPr>
          <a:xfrm>
            <a:off x="457034" y="3429000"/>
            <a:ext cx="6059182" cy="259228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900" dirty="0"/>
              <a:t>Many following works:</a:t>
            </a:r>
          </a:p>
          <a:p>
            <a:pPr lvl="1"/>
            <a:r>
              <a:rPr lang="en-GB" sz="1700" dirty="0"/>
              <a:t>Feature quantization:</a:t>
            </a:r>
          </a:p>
          <a:p>
            <a:pPr lvl="2"/>
            <a:r>
              <a:rPr lang="en-GB" dirty="0"/>
              <a:t>Trying to overcome efficiency problems: </a:t>
            </a:r>
          </a:p>
          <a:p>
            <a:pPr lvl="3"/>
            <a:r>
              <a:rPr lang="en-US" dirty="0"/>
              <a:t>hierarchical k-means,  a</a:t>
            </a:r>
            <a:r>
              <a:rPr lang="en-GB" dirty="0" err="1"/>
              <a:t>pproximate</a:t>
            </a:r>
            <a:r>
              <a:rPr lang="en-GB" dirty="0"/>
              <a:t> k-means, randomized methods</a:t>
            </a:r>
            <a:endParaRPr lang="en-US" dirty="0"/>
          </a:p>
          <a:p>
            <a:pPr lvl="2"/>
            <a:r>
              <a:rPr lang="en-GB" dirty="0"/>
              <a:t>Trying to minimize “border problems”: </a:t>
            </a:r>
          </a:p>
          <a:p>
            <a:pPr lvl="3"/>
            <a:r>
              <a:rPr lang="en-US" dirty="0"/>
              <a:t>Fuzzy clustering (weighted combination of several visual words for each feature)</a:t>
            </a:r>
          </a:p>
          <a:p>
            <a:pPr lvl="3"/>
            <a:r>
              <a:rPr lang="en-US" dirty="0"/>
              <a:t>Consensus clustering (</a:t>
            </a:r>
            <a:r>
              <a:rPr lang="en-GB" dirty="0"/>
              <a:t>multiple visual vocabularies, different levels of consensus)</a:t>
            </a:r>
            <a:endParaRPr lang="en-US" dirty="0"/>
          </a:p>
          <a:p>
            <a:pPr lvl="1"/>
            <a:r>
              <a:rPr lang="cs-CZ" dirty="0" err="1"/>
              <a:t>Spatial</a:t>
            </a:r>
            <a:r>
              <a:rPr lang="cs-CZ" dirty="0"/>
              <a:t> </a:t>
            </a:r>
            <a:r>
              <a:rPr lang="cs-CZ" dirty="0" err="1"/>
              <a:t>verification</a:t>
            </a:r>
            <a:r>
              <a:rPr lang="en-GB" dirty="0"/>
              <a:t> of candidates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35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44213E-1DEA-4B7A-BF9B-D419C290D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Similar ideas in motion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22D7DF9-CD98-417E-A418-9B67C7C46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Rongyi</a:t>
            </a:r>
            <a:r>
              <a:rPr lang="en-US" dirty="0"/>
              <a:t> Lan, </a:t>
            </a:r>
            <a:r>
              <a:rPr lang="en-US" dirty="0" err="1"/>
              <a:t>Huaijiang</a:t>
            </a:r>
            <a:r>
              <a:rPr lang="en-US" dirty="0"/>
              <a:t> Sun:</a:t>
            </a:r>
            <a:r>
              <a:rPr lang="cs-CZ" dirty="0"/>
              <a:t> </a:t>
            </a:r>
            <a:r>
              <a:rPr lang="en-US" dirty="0"/>
              <a:t>Automated human motion segmentation via motion regularities. The Visual Computer 31(1): 35-53 (2015)</a:t>
            </a:r>
            <a:endParaRPr lang="cs-CZ" dirty="0"/>
          </a:p>
          <a:p>
            <a:pPr lvl="1"/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Cluster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individual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poses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into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motion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words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  <a:p>
            <a:pPr lvl="2"/>
            <a:r>
              <a:rPr lang="cs-CZ" dirty="0" err="1"/>
              <a:t>Agglomerative</a:t>
            </a:r>
            <a:r>
              <a:rPr lang="cs-CZ" dirty="0"/>
              <a:t> </a:t>
            </a:r>
            <a:r>
              <a:rPr lang="cs-CZ" dirty="0" err="1"/>
              <a:t>hierarchical</a:t>
            </a:r>
            <a:r>
              <a:rPr lang="cs-CZ" dirty="0"/>
              <a:t> </a:t>
            </a:r>
            <a:r>
              <a:rPr lang="cs-CZ" dirty="0" err="1"/>
              <a:t>clustering</a:t>
            </a:r>
            <a:endParaRPr lang="cs-CZ" dirty="0"/>
          </a:p>
          <a:p>
            <a:pPr lvl="1"/>
            <a:r>
              <a:rPr lang="cs-CZ" dirty="0" err="1"/>
              <a:t>Apply</a:t>
            </a:r>
            <a:r>
              <a:rPr lang="cs-CZ" dirty="0"/>
              <a:t> </a:t>
            </a:r>
            <a:r>
              <a:rPr lang="cs-CZ" dirty="0" err="1"/>
              <a:t>probabilistic</a:t>
            </a:r>
            <a:r>
              <a:rPr lang="cs-CZ" dirty="0"/>
              <a:t> modeling to </a:t>
            </a:r>
            <a:r>
              <a:rPr lang="cs-CZ" dirty="0" err="1"/>
              <a:t>discover</a:t>
            </a:r>
            <a:r>
              <a:rPr lang="cs-CZ" dirty="0"/>
              <a:t> </a:t>
            </a:r>
            <a:r>
              <a:rPr lang="cs-CZ" dirty="0" err="1"/>
              <a:t>motion</a:t>
            </a:r>
            <a:r>
              <a:rPr lang="cs-CZ" dirty="0"/>
              <a:t> </a:t>
            </a:r>
            <a:r>
              <a:rPr lang="cs-CZ" dirty="0" err="1"/>
              <a:t>topics</a:t>
            </a:r>
            <a:endParaRPr lang="cs-CZ" dirty="0"/>
          </a:p>
          <a:p>
            <a:endParaRPr lang="cs-CZ" dirty="0">
              <a:hlinkClick r:id="rId2"/>
            </a:endParaRPr>
          </a:p>
          <a:p>
            <a:r>
              <a:rPr lang="en-US" dirty="0" err="1"/>
              <a:t>Aristidou</a:t>
            </a:r>
            <a:r>
              <a:rPr lang="en-US" dirty="0"/>
              <a:t>, A., Cohen-Or, D., Hodgins, J. K., </a:t>
            </a:r>
            <a:r>
              <a:rPr lang="en-US" dirty="0" err="1"/>
              <a:t>Chrysanthou</a:t>
            </a:r>
            <a:r>
              <a:rPr lang="en-US" dirty="0"/>
              <a:t>, Y., &amp; Shamir, A. (2018). Deep Motifs and Motion Signatures. In </a:t>
            </a:r>
            <a:r>
              <a:rPr lang="en-US" i="1" dirty="0"/>
              <a:t>SIGGRAPH Asia 2018</a:t>
            </a:r>
          </a:p>
          <a:p>
            <a:pPr lvl="1"/>
            <a:r>
              <a:rPr lang="cs-CZ" dirty="0"/>
              <a:t>B</a:t>
            </a:r>
            <a:r>
              <a:rPr lang="en-US" dirty="0" err="1"/>
              <a:t>reak</a:t>
            </a:r>
            <a:r>
              <a:rPr lang="en-US" dirty="0"/>
              <a:t> </a:t>
            </a:r>
            <a:r>
              <a:rPr lang="cs-CZ" dirty="0"/>
              <a:t>m</a:t>
            </a:r>
            <a:r>
              <a:rPr lang="en-US" dirty="0" err="1"/>
              <a:t>otion</a:t>
            </a:r>
            <a:r>
              <a:rPr lang="en-US" dirty="0"/>
              <a:t> sequences to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short-term movements </a:t>
            </a:r>
            <a:r>
              <a:rPr lang="en-US" dirty="0"/>
              <a:t>called </a:t>
            </a:r>
            <a:r>
              <a:rPr lang="en-US" i="1" dirty="0"/>
              <a:t>motion words</a:t>
            </a:r>
            <a:endParaRPr lang="cs-CZ" i="1" dirty="0"/>
          </a:p>
          <a:p>
            <a:pPr lvl="1"/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luster</a:t>
            </a:r>
            <a:r>
              <a:rPr lang="en-US" dirty="0"/>
              <a:t> the </a:t>
            </a:r>
            <a:r>
              <a:rPr lang="cs-CZ" dirty="0" err="1"/>
              <a:t>motion</a:t>
            </a:r>
            <a:r>
              <a:rPr lang="cs-CZ" dirty="0"/>
              <a:t> </a:t>
            </a:r>
            <a:r>
              <a:rPr lang="en-US" dirty="0"/>
              <a:t>words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i="1" dirty="0" err="1"/>
              <a:t>motion</a:t>
            </a:r>
            <a:r>
              <a:rPr lang="cs-CZ" i="1" dirty="0"/>
              <a:t> </a:t>
            </a:r>
            <a:r>
              <a:rPr lang="en-US" i="1" dirty="0"/>
              <a:t>motif</a:t>
            </a:r>
            <a:r>
              <a:rPr lang="cs-CZ" i="1" dirty="0"/>
              <a:t>s </a:t>
            </a:r>
          </a:p>
          <a:p>
            <a:pPr lvl="2"/>
            <a:r>
              <a:rPr lang="en-US" dirty="0"/>
              <a:t>K-means clustering algorithm</a:t>
            </a:r>
            <a:r>
              <a:rPr lang="cs-CZ" dirty="0"/>
              <a:t>, mu</a:t>
            </a:r>
            <a:r>
              <a:rPr lang="en-US" dirty="0" err="1"/>
              <a:t>tually</a:t>
            </a:r>
            <a:r>
              <a:rPr lang="en-US" dirty="0"/>
              <a:t> exclusive clusters</a:t>
            </a:r>
            <a:endParaRPr lang="cs-CZ" dirty="0"/>
          </a:p>
          <a:p>
            <a:pPr lvl="1"/>
            <a:r>
              <a:rPr lang="en-US" dirty="0"/>
              <a:t>The </a:t>
            </a:r>
            <a:r>
              <a:rPr lang="en-US" i="1" dirty="0"/>
              <a:t>signature</a:t>
            </a:r>
            <a:r>
              <a:rPr lang="en-US" dirty="0"/>
              <a:t> of a motion sequence S is defined as 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normalized histogram of its words </a:t>
            </a:r>
            <a:r>
              <a:rPr lang="en-US" dirty="0"/>
              <a:t>in all K clusters.</a:t>
            </a:r>
          </a:p>
          <a:p>
            <a:pPr lvl="2"/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comparisons</a:t>
            </a:r>
            <a:r>
              <a:rPr lang="cs-CZ" dirty="0"/>
              <a:t>, use </a:t>
            </a:r>
            <a:r>
              <a:rPr lang="en-US" dirty="0" err="1"/>
              <a:t>tf-idf</a:t>
            </a:r>
            <a:r>
              <a:rPr lang="cs-CZ" dirty="0"/>
              <a:t> </a:t>
            </a:r>
            <a:r>
              <a:rPr lang="cs-CZ" dirty="0" err="1"/>
              <a:t>weighting</a:t>
            </a:r>
            <a:r>
              <a:rPr lang="cs-CZ" dirty="0"/>
              <a:t> and </a:t>
            </a:r>
            <a:r>
              <a:rPr lang="en-US" dirty="0"/>
              <a:t>Earth Mover’s Distance</a:t>
            </a:r>
          </a:p>
          <a:p>
            <a:endParaRPr lang="cs-CZ" dirty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2450991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FD00F695-209D-4764-A428-93CAA5380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words – HOW?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A9BEC09-FF83-46F4-AF7E-313C6E9BCF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30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TC102455596[[fn=Jaro]]</Template>
  <TotalTime>149567</TotalTime>
  <Words>1767</Words>
  <Application>Microsoft Office PowerPoint</Application>
  <PresentationFormat>Předvádění na obrazovce (4:3)</PresentationFormat>
  <Paragraphs>371</Paragraphs>
  <Slides>24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sady Office</vt:lpstr>
      <vt:lpstr>Motion Words: Efficient and Effective Representation of Motion Capture Data</vt:lpstr>
      <vt:lpstr>Outline</vt:lpstr>
      <vt:lpstr>WHY motion words? </vt:lpstr>
      <vt:lpstr>Motion capture (MoCap) data</vt:lpstr>
      <vt:lpstr>Evaluating motion similarity</vt:lpstr>
      <vt:lpstr>Evaluating motion similarity (cont.)</vt:lpstr>
      <vt:lpstr>Inspiration: visual words</vt:lpstr>
      <vt:lpstr>Similar ideas in motion processing</vt:lpstr>
      <vt:lpstr>Motion words – HOW? </vt:lpstr>
      <vt:lpstr>Processing with MWs: overview</vt:lpstr>
      <vt:lpstr>Our objectives</vt:lpstr>
      <vt:lpstr>Step 1: MW creation and matching</vt:lpstr>
      <vt:lpstr>Towards formalization of MWs</vt:lpstr>
      <vt:lpstr>Towards formalization of MWs (cont.)</vt:lpstr>
      <vt:lpstr>Quantizing features into MWs</vt:lpstr>
      <vt:lpstr>MW matching</vt:lpstr>
      <vt:lpstr>Evaluation of MW matching</vt:lpstr>
      <vt:lpstr>Step 2: similarity of MW sequences</vt:lpstr>
      <vt:lpstr>Sequence similarity</vt:lpstr>
      <vt:lpstr>Sequence similarity (cont.)</vt:lpstr>
      <vt:lpstr>Step 3: complete motion processing with MWs</vt:lpstr>
      <vt:lpstr>Complete motion processing with MWs</vt:lpstr>
      <vt:lpstr>Preliminary results</vt:lpstr>
      <vt:lpstr>The final slide (recap)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Large-Scale Multi-Modal Image Search</dc:title>
  <dc:creator>xkohout7</dc:creator>
  <cp:lastModifiedBy>petra</cp:lastModifiedBy>
  <cp:revision>949</cp:revision>
  <dcterms:created xsi:type="dcterms:W3CDTF">2013-03-13T15:03:44Z</dcterms:created>
  <dcterms:modified xsi:type="dcterms:W3CDTF">2019-03-19T08:43:49Z</dcterms:modified>
</cp:coreProperties>
</file>