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6"/>
  </p:notesMasterIdLst>
  <p:handoutMasterIdLst>
    <p:handoutMasterId r:id="rId37"/>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287D"/>
    <a:srgbClr val="9696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89666" autoAdjust="0"/>
  </p:normalViewPr>
  <p:slideViewPr>
    <p:cSldViewPr snapToGrid="0">
      <p:cViewPr>
        <p:scale>
          <a:sx n="77" d="100"/>
          <a:sy n="77" d="100"/>
        </p:scale>
        <p:origin x="-786" y="-78"/>
      </p:cViewPr>
      <p:guideLst>
        <p:guide orient="horz" pos="1120"/>
        <p:guide orient="horz" pos="1272"/>
        <p:guide orient="horz" pos="715"/>
        <p:guide orient="horz" pos="3861"/>
        <p:guide orient="horz" pos="3944"/>
        <p:guide pos="321"/>
        <p:guide pos="5418"/>
        <p:guide pos="682"/>
        <p:guide pos="2766"/>
        <p:guide pos="29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opics.nytimes.com/top/news/international/countriesandterritories/iraq/index.html?inline=nyt-ge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miter lim="800000"/>
            <a:headEnd/>
            <a:tailEnd/>
          </a:ln>
        </p:spPr>
        <p:txBody>
          <a:bodyPr/>
          <a:lstStyle/>
          <a:p>
            <a:fld id="{FE5A4812-2C85-4149-97AF-C084B977F2C8}" type="slidenum">
              <a:rPr lang="en-US" altLang="en-US" smtClean="0"/>
              <a:pPr/>
              <a:t>9</a:t>
            </a:fld>
            <a:endParaRPr lang="en-US" altLang="en-US"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Edward </a:t>
            </a:r>
            <a:r>
              <a:rPr lang="cs-CZ" dirty="0" err="1" smtClean="0"/>
              <a:t>Tufte</a:t>
            </a:r>
            <a:endParaRPr lang="en-US"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18</a:t>
            </a:fld>
            <a:endParaRPr lang="cs-CZ" alt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“A classified briefing prepared two weeks (2006)</a:t>
            </a:r>
            <a:r>
              <a:rPr lang="en-US" baseline="0" dirty="0" smtClean="0"/>
              <a:t> </a:t>
            </a:r>
            <a:r>
              <a:rPr lang="en-US" dirty="0" smtClean="0"/>
              <a:t>ago by the United States Central Command portrays </a:t>
            </a:r>
            <a:r>
              <a:rPr lang="en-US" dirty="0" smtClean="0">
                <a:hlinkClick r:id="rId3" tooltip="More news and information about Iraq."/>
              </a:rPr>
              <a:t>Iraq</a:t>
            </a:r>
            <a:r>
              <a:rPr lang="en-US" dirty="0" smtClean="0"/>
              <a:t> as edging toward chaos, in a chart that the military is using as a barometer of civil conflict.”</a:t>
            </a:r>
            <a:endParaRPr lang="cs-CZ" dirty="0"/>
          </a:p>
        </p:txBody>
      </p:sp>
      <p:sp>
        <p:nvSpPr>
          <p:cNvPr id="4" name="Zástupný symbol pro číslo snímku 3"/>
          <p:cNvSpPr>
            <a:spLocks noGrp="1"/>
          </p:cNvSpPr>
          <p:nvPr>
            <p:ph type="sldNum" sz="quarter" idx="10"/>
          </p:nvPr>
        </p:nvSpPr>
        <p:spPr/>
        <p:txBody>
          <a:bodyPr/>
          <a:lstStyle/>
          <a:p>
            <a:fld id="{85238E95-265F-4F35-BA29-FF37967F7A7B}" type="slidenum">
              <a:rPr lang="cs-CZ" smtClean="0"/>
              <a:pPr/>
              <a:t>19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5238E95-265F-4F35-BA29-FF37967F7A7B}" type="slidenum">
              <a:rPr lang="cs-CZ" smtClean="0"/>
              <a:pPr/>
              <a:t>23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smtClean="0"/>
              <a:t>Kliknutím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2752727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smtClean="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Tree>
    <p:extLst>
      <p:ext uri="{BB962C8B-B14F-4D97-AF65-F5344CB8AC3E}">
        <p14:creationId xmlns=""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 </a:t>
            </a:r>
            <a:r>
              <a:rPr lang="en-GB" altLang="cs-CZ" noProof="0" dirty="0" err="1" smtClean="0"/>
              <a:t>předlohy</a:t>
            </a:r>
            <a:r>
              <a:rPr lang="en-GB" altLang="cs-CZ" noProof="0" dirty="0" smtClean="0"/>
              <a:t> </a:t>
            </a:r>
            <a:r>
              <a:rPr lang="en-GB" altLang="cs-CZ" noProof="0" dirty="0" err="1" smtClean="0"/>
              <a:t>nadpisů</a:t>
            </a:r>
            <a:r>
              <a:rPr lang="en-GB" altLang="cs-CZ" noProof="0" dirty="0" smtClean="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styly</a:t>
            </a:r>
            <a:r>
              <a:rPr lang="en-GB" altLang="cs-CZ" noProof="0" dirty="0" smtClean="0"/>
              <a:t> </a:t>
            </a:r>
            <a:r>
              <a:rPr lang="en-GB" altLang="cs-CZ" noProof="0" dirty="0" err="1" smtClean="0"/>
              <a:t>předlohy</a:t>
            </a:r>
            <a:r>
              <a:rPr lang="en-GB" altLang="cs-CZ" noProof="0" dirty="0" smtClean="0"/>
              <a:t> </a:t>
            </a:r>
            <a:r>
              <a:rPr lang="en-GB" altLang="cs-CZ" noProof="0" dirty="0" err="1" smtClean="0"/>
              <a:t>textu</a:t>
            </a:r>
            <a:r>
              <a:rPr lang="en-GB" altLang="cs-CZ" noProof="0" dirty="0" smtClean="0"/>
              <a:t>.</a:t>
            </a:r>
          </a:p>
          <a:p>
            <a:pPr lvl="1"/>
            <a:r>
              <a:rPr lang="en-GB" altLang="cs-CZ" noProof="0" dirty="0" err="1" smtClean="0"/>
              <a:t>Druhá</a:t>
            </a:r>
            <a:r>
              <a:rPr lang="en-GB" altLang="cs-CZ" noProof="0" dirty="0" smtClean="0"/>
              <a:t> </a:t>
            </a:r>
            <a:r>
              <a:rPr lang="en-GB" altLang="cs-CZ" noProof="0" dirty="0" err="1" smtClean="0"/>
              <a:t>úroveň</a:t>
            </a:r>
            <a:endParaRPr lang="en-GB" altLang="cs-CZ" noProof="0" dirty="0" smtClean="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smtClean="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4"/>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4"/>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4"/>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6"/>
          <p:cNvSpPr>
            <a:spLocks noGrp="1" noChangeArrowheads="1"/>
          </p:cNvSpPr>
          <p:nvPr>
            <p:ph type="sldNum" sz="quarter" idx="4"/>
          </p:nvPr>
        </p:nvSpPr>
        <p:spPr>
          <a:xfrm>
            <a:off x="6858000" y="6248400"/>
            <a:ext cx="1833113" cy="457200"/>
          </a:xfrm>
        </p:spPr>
        <p:txBody>
          <a:bodyPr/>
          <a:lstStyle/>
          <a:p>
            <a:fld id="{EA4ADC9B-C3B1-4CB1-8B0D-14D528DA44A1}" type="slidenum">
              <a:rPr lang="cs-CZ" altLang="cs-CZ"/>
              <a:pPr/>
              <a:t>1</a:t>
            </a:fld>
            <a:endParaRPr lang="cs-CZ" altLang="cs-CZ" dirty="0"/>
          </a:p>
        </p:txBody>
      </p:sp>
      <p:sp>
        <p:nvSpPr>
          <p:cNvPr id="95234" name="Rectangle 2"/>
          <p:cNvSpPr>
            <a:spLocks noGrp="1" noChangeArrowheads="1"/>
          </p:cNvSpPr>
          <p:nvPr>
            <p:ph type="ctrTitle"/>
          </p:nvPr>
        </p:nvSpPr>
        <p:spPr/>
        <p:txBody>
          <a:bodyPr/>
          <a:lstStyle/>
          <a:p>
            <a:r>
              <a:rPr lang="en-GB" altLang="cs-CZ" dirty="0" smtClean="0"/>
              <a:t>VB036: Presentation and Visuals</a:t>
            </a:r>
            <a:br>
              <a:rPr lang="en-GB" altLang="cs-CZ" dirty="0" smtClean="0"/>
            </a:br>
            <a:r>
              <a:rPr lang="en-US" altLang="cs-CZ" dirty="0" smtClean="0"/>
              <a:t>Mgr. </a:t>
            </a:r>
            <a:r>
              <a:rPr lang="cs-CZ" altLang="cs-CZ" dirty="0" smtClean="0"/>
              <a:t>Antonín Zita, M.A., </a:t>
            </a:r>
            <a:r>
              <a:rPr lang="cs-CZ" altLang="cs-CZ" dirty="0" err="1" smtClean="0"/>
              <a:t>Ph.D</a:t>
            </a:r>
            <a:r>
              <a:rPr lang="cs-CZ" altLang="cs-CZ" dirty="0" smtClean="0"/>
              <a:t>.</a:t>
            </a:r>
            <a:endParaRPr lang="en-GB" alt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Evolution of 3D Graphics</a:t>
            </a:r>
            <a:endParaRPr lang="cs-CZ" dirty="0"/>
          </a:p>
        </p:txBody>
      </p:sp>
      <p:sp>
        <p:nvSpPr>
          <p:cNvPr id="3" name="Zástupný symbol pro obsah 2"/>
          <p:cNvSpPr>
            <a:spLocks noGrp="1"/>
          </p:cNvSpPr>
          <p:nvPr>
            <p:ph sz="quarter" idx="1"/>
          </p:nvPr>
        </p:nvSpPr>
        <p:spPr/>
        <p:txBody>
          <a:bodyPr/>
          <a:lstStyle/>
          <a:p>
            <a:r>
              <a:rPr lang="en-US" dirty="0" smtClean="0"/>
              <a:t>Sprite-based 2.5D games</a:t>
            </a:r>
          </a:p>
          <a:p>
            <a:pPr lvl="1"/>
            <a:r>
              <a:rPr lang="en-US" i="1" dirty="0" smtClean="0"/>
              <a:t>Doom</a:t>
            </a:r>
            <a:r>
              <a:rPr lang="en-US" dirty="0" smtClean="0"/>
              <a:t> </a:t>
            </a:r>
          </a:p>
          <a:p>
            <a:pPr lvl="1"/>
            <a:r>
              <a:rPr lang="en-US" i="1" dirty="0" smtClean="0"/>
              <a:t>Duke </a:t>
            </a:r>
            <a:r>
              <a:rPr lang="en-US" i="1" dirty="0" err="1" smtClean="0"/>
              <a:t>Nukem</a:t>
            </a:r>
            <a:r>
              <a:rPr lang="en-US" i="1" dirty="0" smtClean="0"/>
              <a:t> 3D</a:t>
            </a:r>
            <a:endParaRPr lang="en-US" dirty="0" smtClean="0"/>
          </a:p>
          <a:p>
            <a:r>
              <a:rPr lang="en-US" dirty="0" smtClean="0"/>
              <a:t>True 3D engine </a:t>
            </a:r>
          </a:p>
          <a:p>
            <a:pPr lvl="1"/>
            <a:r>
              <a:rPr lang="en-US" i="1" dirty="0" smtClean="0"/>
              <a:t>Quake</a:t>
            </a:r>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Sprite-based 2.5D </a:t>
            </a:r>
            <a:r>
              <a:rPr lang="en-US" dirty="0" smtClean="0"/>
              <a:t>games</a:t>
            </a:r>
            <a:r>
              <a:rPr lang="cs-CZ" dirty="0" smtClean="0"/>
              <a:t> – </a:t>
            </a:r>
            <a:r>
              <a:rPr lang="cs-CZ" i="1" dirty="0" err="1" smtClean="0"/>
              <a:t>Doom</a:t>
            </a:r>
            <a:endParaRPr lang="cs-CZ" i="1" dirty="0"/>
          </a:p>
        </p:txBody>
      </p:sp>
      <p:pic>
        <p:nvPicPr>
          <p:cNvPr id="4" name="Zástupný symbol pro obsah 3" descr="65400c25eac6ddbf4aa7905bbba5ad9e.jpg"/>
          <p:cNvPicPr>
            <a:picLocks noGrp="1" noChangeAspect="1"/>
          </p:cNvPicPr>
          <p:nvPr>
            <p:ph sz="quarter" idx="1"/>
          </p:nvPr>
        </p:nvPicPr>
        <p:blipFill>
          <a:blip r:embed="rId2" cstate="print"/>
          <a:stretch>
            <a:fillRect/>
          </a:stretch>
        </p:blipFill>
        <p:spPr>
          <a:xfrm>
            <a:off x="625183" y="1803927"/>
            <a:ext cx="7943139" cy="446449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Sprite-based 2.5D </a:t>
            </a:r>
            <a:r>
              <a:rPr lang="en-US" dirty="0" smtClean="0"/>
              <a:t>games</a:t>
            </a:r>
            <a:r>
              <a:rPr lang="cs-CZ" dirty="0" smtClean="0"/>
              <a:t> – </a:t>
            </a:r>
            <a:r>
              <a:rPr lang="cs-CZ" i="1" dirty="0" err="1" smtClean="0"/>
              <a:t>Doom</a:t>
            </a:r>
            <a:endParaRPr lang="cs-CZ" dirty="0"/>
          </a:p>
        </p:txBody>
      </p:sp>
      <p:pic>
        <p:nvPicPr>
          <p:cNvPr id="6" name="Zástupný symbol pro obsah 5" descr="shotgun guy sprites.gif"/>
          <p:cNvPicPr>
            <a:picLocks noGrp="1" noChangeAspect="1"/>
          </p:cNvPicPr>
          <p:nvPr>
            <p:ph sz="quarter" idx="1"/>
          </p:nvPr>
        </p:nvPicPr>
        <p:blipFill>
          <a:blip r:embed="rId2" cstate="print"/>
          <a:stretch>
            <a:fillRect/>
          </a:stretch>
        </p:blipFill>
        <p:spPr>
          <a:xfrm>
            <a:off x="1302580" y="1873803"/>
            <a:ext cx="7041790" cy="446449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Sprite-based 2.5D </a:t>
            </a:r>
            <a:r>
              <a:rPr lang="en-US" dirty="0" smtClean="0"/>
              <a:t>games</a:t>
            </a:r>
            <a:r>
              <a:rPr lang="cs-CZ" dirty="0" smtClean="0"/>
              <a:t> – </a:t>
            </a:r>
            <a:r>
              <a:rPr lang="cs-CZ" i="1" dirty="0" err="1" smtClean="0"/>
              <a:t>Duke</a:t>
            </a:r>
            <a:r>
              <a:rPr lang="cs-CZ" i="1" dirty="0" smtClean="0"/>
              <a:t> Nukem 3D</a:t>
            </a:r>
            <a:endParaRPr lang="cs-CZ" dirty="0"/>
          </a:p>
        </p:txBody>
      </p:sp>
      <p:pic>
        <p:nvPicPr>
          <p:cNvPr id="7" name="Zástupný symbol pro obsah 6" descr="Build_engine_screenshot.png"/>
          <p:cNvPicPr>
            <a:picLocks noGrp="1" noChangeAspect="1"/>
          </p:cNvPicPr>
          <p:nvPr>
            <p:ph sz="quarter" idx="1"/>
          </p:nvPr>
        </p:nvPicPr>
        <p:blipFill>
          <a:blip r:embed="rId2" cstate="print"/>
          <a:stretch>
            <a:fillRect/>
          </a:stretch>
        </p:blipFill>
        <p:spPr>
          <a:xfrm>
            <a:off x="1704035" y="1971628"/>
            <a:ext cx="5996559" cy="449507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True 3D </a:t>
            </a:r>
            <a:r>
              <a:rPr lang="en-US" dirty="0" smtClean="0"/>
              <a:t>environments</a:t>
            </a:r>
            <a:r>
              <a:rPr lang="cs-CZ" dirty="0" smtClean="0"/>
              <a:t> – </a:t>
            </a:r>
            <a:r>
              <a:rPr lang="cs-CZ" i="1" dirty="0" err="1" smtClean="0"/>
              <a:t>Quake</a:t>
            </a:r>
            <a:endParaRPr lang="cs-CZ" dirty="0"/>
          </a:p>
        </p:txBody>
      </p:sp>
      <p:pic>
        <p:nvPicPr>
          <p:cNvPr id="5" name="Zástupný symbol pro obsah 4" descr="9HYRgvq.gif"/>
          <p:cNvPicPr>
            <a:picLocks noGrp="1" noChangeAspect="1"/>
          </p:cNvPicPr>
          <p:nvPr>
            <p:ph sz="quarter" idx="1"/>
          </p:nvPr>
        </p:nvPicPr>
        <p:blipFill>
          <a:blip r:embed="rId2" cstate="print"/>
          <a:stretch>
            <a:fillRect/>
          </a:stretch>
        </p:blipFill>
        <p:spPr>
          <a:xfrm>
            <a:off x="1128979" y="2019951"/>
            <a:ext cx="7190290" cy="417646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True 3D </a:t>
            </a:r>
            <a:r>
              <a:rPr lang="en-US" dirty="0" smtClean="0"/>
              <a:t>environments</a:t>
            </a:r>
            <a:r>
              <a:rPr lang="cs-CZ" dirty="0" smtClean="0"/>
              <a:t> – </a:t>
            </a:r>
            <a:r>
              <a:rPr lang="cs-CZ" i="1" dirty="0" err="1" smtClean="0"/>
              <a:t>Quake</a:t>
            </a:r>
            <a:endParaRPr lang="cs-CZ" dirty="0"/>
          </a:p>
        </p:txBody>
      </p:sp>
      <p:pic>
        <p:nvPicPr>
          <p:cNvPr id="4" name="Zástupný symbol pro obsah 3" descr="quake 1.gif"/>
          <p:cNvPicPr>
            <a:picLocks noGrp="1" noChangeAspect="1"/>
          </p:cNvPicPr>
          <p:nvPr>
            <p:ph sz="quarter" idx="1"/>
          </p:nvPr>
        </p:nvPicPr>
        <p:blipFill>
          <a:blip r:embed="rId2" cstate="print"/>
          <a:stretch>
            <a:fillRect/>
          </a:stretch>
        </p:blipFill>
        <p:spPr>
          <a:xfrm>
            <a:off x="755576" y="1910872"/>
            <a:ext cx="7808867" cy="439248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Space Shuttle Columbia Crash</a:t>
            </a:r>
            <a:endParaRPr lang="en-US" dirty="0"/>
          </a:p>
        </p:txBody>
      </p:sp>
      <p:pic>
        <p:nvPicPr>
          <p:cNvPr id="4" name="Zástupný symbol pro obsah 3" descr="shuttle.600.jpg"/>
          <p:cNvPicPr>
            <a:picLocks noGrp="1" noChangeAspect="1"/>
          </p:cNvPicPr>
          <p:nvPr>
            <p:ph sz="quarter" idx="1"/>
          </p:nvPr>
        </p:nvPicPr>
        <p:blipFill>
          <a:blip r:embed="rId2" cstate="print"/>
          <a:stretch>
            <a:fillRect/>
          </a:stretch>
        </p:blipFill>
        <p:spPr>
          <a:xfrm>
            <a:off x="968220" y="1844824"/>
            <a:ext cx="7490616" cy="403244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Columbiappt.jpg"/>
          <p:cNvPicPr>
            <a:picLocks noGrp="1" noChangeAspect="1"/>
          </p:cNvPicPr>
          <p:nvPr>
            <p:ph sz="quarter" idx="1"/>
          </p:nvPr>
        </p:nvPicPr>
        <p:blipFill>
          <a:blip r:embed="rId2" cstate="print"/>
          <a:stretch>
            <a:fillRect/>
          </a:stretch>
        </p:blipFill>
        <p:spPr>
          <a:xfrm>
            <a:off x="467544" y="260648"/>
            <a:ext cx="8283455" cy="638132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0001yB-2238.gif"/>
          <p:cNvPicPr>
            <a:picLocks noGrp="1" noChangeAspect="1"/>
          </p:cNvPicPr>
          <p:nvPr>
            <p:ph sz="quarter" idx="1"/>
          </p:nvPr>
        </p:nvPicPr>
        <p:blipFill>
          <a:blip r:embed="rId3" cstate="print"/>
          <a:stretch>
            <a:fillRect/>
          </a:stretch>
        </p:blipFill>
        <p:spPr>
          <a:xfrm>
            <a:off x="611560" y="123161"/>
            <a:ext cx="7848872" cy="673483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01military_lg.jpg"/>
          <p:cNvPicPr>
            <a:picLocks noGrp="1" noChangeAspect="1"/>
          </p:cNvPicPr>
          <p:nvPr>
            <p:ph sz="quarter" idx="1"/>
          </p:nvPr>
        </p:nvPicPr>
        <p:blipFill>
          <a:blip r:embed="rId3" cstate="print"/>
          <a:stretch>
            <a:fillRect/>
          </a:stretch>
        </p:blipFill>
        <p:spPr>
          <a:xfrm>
            <a:off x="251520" y="260648"/>
            <a:ext cx="8623416" cy="638132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smtClean="0"/>
              <a:t>Avoid Using As a Script</a:t>
            </a:r>
            <a:endParaRPr lang="cs-CZ" dirty="0"/>
          </a:p>
        </p:txBody>
      </p:sp>
      <p:sp>
        <p:nvSpPr>
          <p:cNvPr id="3" name="Zástupný symbol pro obsah 2"/>
          <p:cNvSpPr>
            <a:spLocks noGrp="1"/>
          </p:cNvSpPr>
          <p:nvPr>
            <p:ph sz="quarter" idx="1"/>
          </p:nvPr>
        </p:nvSpPr>
        <p:spPr/>
        <p:txBody>
          <a:bodyPr>
            <a:noAutofit/>
          </a:bodyPr>
          <a:lstStyle/>
          <a:p>
            <a:r>
              <a:rPr lang="en-US" sz="2200" dirty="0" smtClean="0"/>
              <a:t>Although your visual aids are a useful memory aid for you, you need to consider your audience’s needs when you are designing them. Don’t use PowerPoint as a script! This often results in slides being overloaded by text, which is too dense and too small for the audience to easily read. Ideally font size should be 24 points and above. The audience can read faster than you can speak so, if you are reading directly from your slides, they’ll be ahead of you and wondering why you didn’t just e-mail them a copy of your slides! As you are preparing your PowerPoint presentation think about how it relates to what you are saying and what you intend the audience to learn from each slide. As you are presenting draw their attention to the relevant information on the slide.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Proofread to Check Spelling &amp; Grammar</a:t>
            </a:r>
            <a:endParaRPr lang="cs-CZ" dirty="0"/>
          </a:p>
        </p:txBody>
      </p:sp>
      <p:sp>
        <p:nvSpPr>
          <p:cNvPr id="3" name="Zástupný symbol pro obsah 2"/>
          <p:cNvSpPr>
            <a:spLocks noGrp="1"/>
          </p:cNvSpPr>
          <p:nvPr>
            <p:ph sz="quarter" idx="1"/>
          </p:nvPr>
        </p:nvSpPr>
        <p:spPr/>
        <p:txBody>
          <a:bodyPr/>
          <a:lstStyle/>
          <a:p>
            <a:r>
              <a:rPr lang="en-US" sz="3600" dirty="0" smtClean="0"/>
              <a:t>Proof-read careful to avoid smelling mistakes and </a:t>
            </a:r>
            <a:r>
              <a:rPr lang="en-US" sz="3600" dirty="0" err="1" smtClean="0"/>
              <a:t>incorect</a:t>
            </a:r>
            <a:r>
              <a:rPr lang="en-US" sz="3600" dirty="0" smtClean="0"/>
              <a:t> grammar?</a:t>
            </a:r>
          </a:p>
          <a:p>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Sources</a:t>
            </a:r>
            <a:endParaRPr lang="cs-CZ" dirty="0"/>
          </a:p>
        </p:txBody>
      </p:sp>
      <p:sp>
        <p:nvSpPr>
          <p:cNvPr id="3" name="Zástupný symbol pro obsah 2"/>
          <p:cNvSpPr>
            <a:spLocks noGrp="1"/>
          </p:cNvSpPr>
          <p:nvPr>
            <p:ph sz="quarter" idx="1"/>
          </p:nvPr>
        </p:nvSpPr>
        <p:spPr/>
        <p:txBody>
          <a:bodyPr/>
          <a:lstStyle/>
          <a:p>
            <a:r>
              <a:rPr lang="en-US" dirty="0" smtClean="0"/>
              <a:t>Include a list of sources!</a:t>
            </a:r>
          </a:p>
          <a:p>
            <a:r>
              <a:rPr lang="en-US" dirty="0" smtClean="0"/>
              <a:t>Avoid </a:t>
            </a:r>
            <a:r>
              <a:rPr lang="en-US" dirty="0" smtClean="0"/>
              <a:t>listing “Wikipedia.com</a:t>
            </a:r>
            <a:r>
              <a:rPr lang="en-US" dirty="0" smtClean="0"/>
              <a:t>” or “Google.com</a:t>
            </a:r>
            <a:r>
              <a:rPr lang="en-US" dirty="0" smtClean="0"/>
              <a:t>” as your source</a:t>
            </a:r>
            <a:endParaRPr lang="en-US" dirty="0" smtClean="0"/>
          </a:p>
          <a:p>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Sources</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en-US" dirty="0" err="1" smtClean="0"/>
              <a:t>Ippolito</a:t>
            </a:r>
            <a:r>
              <a:rPr lang="en-US" dirty="0" smtClean="0"/>
              <a:t>, Kate. “Effective PowerPoint Presentations.” </a:t>
            </a:r>
            <a:r>
              <a:rPr lang="en-US" i="1" dirty="0" smtClean="0"/>
              <a:t>Learn Higher</a:t>
            </a:r>
            <a:r>
              <a:rPr lang="en-US" dirty="0" smtClean="0"/>
              <a:t>. http://archive.learnhigher.ac.uk/groupwork/episode6/amp/altversion.html</a:t>
            </a:r>
          </a:p>
          <a:p>
            <a:r>
              <a:rPr lang="en-US" dirty="0" smtClean="0"/>
              <a:t>Kennedy, Niall. “Microsoft Technology Platform Presentation.” https://www.flickr.com/photos/niallkennedy/sets/1269791/</a:t>
            </a:r>
          </a:p>
          <a:p>
            <a:r>
              <a:rPr lang="en-US" dirty="0" err="1" smtClean="0"/>
              <a:t>Noer</a:t>
            </a:r>
            <a:r>
              <a:rPr lang="en-US" dirty="0" smtClean="0"/>
              <a:t>, Muhammad. “Steve Job’s Presentation Techniques Revealed.” </a:t>
            </a:r>
            <a:r>
              <a:rPr lang="en-US" i="1" dirty="0" smtClean="0"/>
              <a:t>Best Presentation</a:t>
            </a:r>
            <a:r>
              <a:rPr lang="en-US" dirty="0" smtClean="0"/>
              <a:t>. 2013. http://www.bestpresentation.net/presentation-secrets-steve-jobs/)</a:t>
            </a:r>
          </a:p>
          <a:p>
            <a:r>
              <a:rPr lang="en-US" dirty="0" err="1" smtClean="0"/>
              <a:t>Purewal</a:t>
            </a:r>
            <a:r>
              <a:rPr lang="en-US" dirty="0" smtClean="0"/>
              <a:t>, Sarah </a:t>
            </a:r>
            <a:r>
              <a:rPr lang="en-US" dirty="0" err="1" smtClean="0"/>
              <a:t>Jacobsson</a:t>
            </a:r>
            <a:r>
              <a:rPr lang="en-US" dirty="0" smtClean="0"/>
              <a:t>. “The World’s Worst PowerPoint Presentations.” </a:t>
            </a:r>
            <a:r>
              <a:rPr lang="en-US" i="1" dirty="0" err="1" smtClean="0"/>
              <a:t>PCWorld</a:t>
            </a:r>
            <a:r>
              <a:rPr lang="en-US" dirty="0" smtClean="0"/>
              <a:t>, 17 Aug. 2010. http://www.pcworld.com/article/203396/worlds_worst_powerpoint_presentations.html</a:t>
            </a:r>
          </a:p>
          <a:p>
            <a:r>
              <a:rPr lang="en-US" dirty="0" smtClean="0"/>
              <a:t>Smith, Jeff. “Suing PowerPoint Well.” Department of English and American Studies, Faculty of Arts, Masaryk University. Presentation.</a:t>
            </a:r>
          </a:p>
          <a:p>
            <a:r>
              <a:rPr lang="en-US" dirty="0" smtClean="0"/>
              <a:t>“Successfully Using Visual Aids in Your Presentation.” University of Alabama School of Medicine. 2005. http://www.uab.edu/uasomume/fd2/visuals/index.htm</a:t>
            </a:r>
          </a:p>
          <a:p>
            <a:r>
              <a:rPr lang="en-US" dirty="0" smtClean="0"/>
              <a:t>Williams, Erica J. </a:t>
            </a:r>
            <a:r>
              <a:rPr lang="en-US" i="1" dirty="0" smtClean="0"/>
              <a:t>Presentations in English</a:t>
            </a:r>
            <a:r>
              <a:rPr lang="en-US" dirty="0" smtClean="0"/>
              <a:t>. </a:t>
            </a:r>
            <a:r>
              <a:rPr lang="en-US" dirty="0" err="1" smtClean="0"/>
              <a:t>Honkong</a:t>
            </a:r>
            <a:r>
              <a:rPr lang="en-US" dirty="0" smtClean="0"/>
              <a:t>: MacMillan, 2008.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A Proper Use of Visuals</a:t>
            </a:r>
            <a:endParaRPr lang="cs-CZ"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1092835" y="1600200"/>
            <a:ext cx="719328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stevejobsslidephonecomparison.jpg"/>
          <p:cNvPicPr>
            <a:picLocks noGrp="1" noChangeAspect="1"/>
          </p:cNvPicPr>
          <p:nvPr>
            <p:ph sz="quarter" idx="1"/>
          </p:nvPr>
        </p:nvPicPr>
        <p:blipFill>
          <a:blip r:embed="rId2" cstate="print"/>
          <a:stretch>
            <a:fillRect/>
          </a:stretch>
        </p:blipFill>
        <p:spPr>
          <a:xfrm>
            <a:off x="523460" y="1556792"/>
            <a:ext cx="8248190" cy="453650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bill gates.jpg"/>
          <p:cNvPicPr>
            <a:picLocks noGrp="1" noChangeAspect="1"/>
          </p:cNvPicPr>
          <p:nvPr>
            <p:ph sz="quarter" idx="1"/>
          </p:nvPr>
        </p:nvPicPr>
        <p:blipFill>
          <a:blip r:embed="rId2" cstate="print"/>
          <a:stretch>
            <a:fillRect/>
          </a:stretch>
        </p:blipFill>
        <p:spPr>
          <a:xfrm>
            <a:off x="467544" y="692696"/>
            <a:ext cx="7898273" cy="590056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January-2007-iPhone-introduction-Steve-Jobs-multitouch-patented-slide.jpg"/>
          <p:cNvPicPr>
            <a:picLocks noGrp="1" noChangeAspect="1"/>
          </p:cNvPicPr>
          <p:nvPr>
            <p:ph sz="quarter" idx="1"/>
          </p:nvPr>
        </p:nvPicPr>
        <p:blipFill>
          <a:blip r:embed="rId2" cstate="print"/>
          <a:stretch>
            <a:fillRect/>
          </a:stretch>
        </p:blipFill>
        <p:spPr>
          <a:xfrm>
            <a:off x="539552" y="1608682"/>
            <a:ext cx="8177111" cy="4412606"/>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58697261_62433a6960_b.jpg"/>
          <p:cNvPicPr>
            <a:picLocks noGrp="1" noChangeAspect="1"/>
          </p:cNvPicPr>
          <p:nvPr>
            <p:ph sz="quarter" idx="1"/>
          </p:nvPr>
        </p:nvPicPr>
        <p:blipFill>
          <a:blip r:embed="rId2" cstate="print"/>
          <a:stretch>
            <a:fillRect/>
          </a:stretch>
        </p:blipFill>
        <p:spPr>
          <a:xfrm>
            <a:off x="463298" y="620687"/>
            <a:ext cx="7853117" cy="599720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stevejobsshowingdifferentipods.jpg"/>
          <p:cNvPicPr>
            <a:picLocks noGrp="1" noChangeAspect="1"/>
          </p:cNvPicPr>
          <p:nvPr>
            <p:ph sz="quarter" idx="1"/>
          </p:nvPr>
        </p:nvPicPr>
        <p:blipFill>
          <a:blip r:embed="rId2" cstate="print"/>
          <a:stretch>
            <a:fillRect/>
          </a:stretch>
        </p:blipFill>
        <p:spPr>
          <a:xfrm>
            <a:off x="523460" y="1556792"/>
            <a:ext cx="8297012" cy="4563356"/>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58699135_43fcb50244_b.jpg"/>
          <p:cNvPicPr>
            <a:picLocks noGrp="1" noChangeAspect="1"/>
          </p:cNvPicPr>
          <p:nvPr>
            <p:ph sz="quarter" idx="1"/>
          </p:nvPr>
        </p:nvPicPr>
        <p:blipFill>
          <a:blip r:embed="rId2" cstate="print"/>
          <a:stretch>
            <a:fillRect/>
          </a:stretch>
        </p:blipFill>
        <p:spPr>
          <a:xfrm>
            <a:off x="467544" y="764704"/>
            <a:ext cx="7713406" cy="585284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589" y="1122176"/>
            <a:ext cx="8091487" cy="643467"/>
          </a:xfrm>
        </p:spPr>
        <p:txBody>
          <a:bodyPr/>
          <a:lstStyle/>
          <a:p>
            <a:r>
              <a:rPr lang="en-US" dirty="0" smtClean="0"/>
              <a:t>Bad vs. Good Visuals</a:t>
            </a:r>
            <a:endParaRPr lang="cs-CZ" dirty="0"/>
          </a:p>
        </p:txBody>
      </p:sp>
      <p:sp>
        <p:nvSpPr>
          <p:cNvPr id="3" name="Zástupný symbol pro obsah 2"/>
          <p:cNvSpPr>
            <a:spLocks noGrp="1"/>
          </p:cNvSpPr>
          <p:nvPr>
            <p:ph sz="quarter" idx="2"/>
          </p:nvPr>
        </p:nvSpPr>
        <p:spPr>
          <a:xfrm>
            <a:off x="461320" y="2667937"/>
            <a:ext cx="3886200" cy="3942928"/>
          </a:xfrm>
        </p:spPr>
        <p:txBody>
          <a:bodyPr>
            <a:noAutofit/>
          </a:bodyPr>
          <a:lstStyle/>
          <a:p>
            <a:r>
              <a:rPr lang="en-US" sz="2000" dirty="0" smtClean="0"/>
              <a:t>Direct reforms had a larger effect on the supply of </a:t>
            </a:r>
            <a:r>
              <a:rPr lang="en-US" sz="2000" dirty="0" err="1" smtClean="0"/>
              <a:t>nongroup</a:t>
            </a:r>
            <a:r>
              <a:rPr lang="en-US" sz="2000" dirty="0" smtClean="0"/>
              <a:t> </a:t>
            </a:r>
            <a:r>
              <a:rPr lang="en-US" sz="2000" dirty="0" err="1" smtClean="0"/>
              <a:t>vs</a:t>
            </a:r>
            <a:r>
              <a:rPr lang="en-US" sz="2000" dirty="0" smtClean="0"/>
              <a:t> group physicians, on the supply of most (but not all) specialties with high malpractice insurance premiums, on states with high levels of managed care, and on supply through retirements and entries than through the propensity of physicians to move between the states.</a:t>
            </a:r>
            <a:endParaRPr lang="cs-CZ" sz="2000" dirty="0"/>
          </a:p>
        </p:txBody>
      </p:sp>
      <p:sp>
        <p:nvSpPr>
          <p:cNvPr id="4" name="Zástupný symbol pro obsah 3"/>
          <p:cNvSpPr>
            <a:spLocks noGrp="1"/>
          </p:cNvSpPr>
          <p:nvPr>
            <p:ph sz="quarter" idx="4"/>
          </p:nvPr>
        </p:nvSpPr>
        <p:spPr>
          <a:xfrm>
            <a:off x="4788244" y="2697892"/>
            <a:ext cx="3886200" cy="3942928"/>
          </a:xfrm>
        </p:spPr>
        <p:txBody>
          <a:bodyPr/>
          <a:lstStyle/>
          <a:p>
            <a:r>
              <a:rPr lang="en-US" dirty="0" smtClean="0"/>
              <a:t>Larger effect on:</a:t>
            </a:r>
          </a:p>
          <a:p>
            <a:pPr lvl="1"/>
            <a:r>
              <a:rPr lang="en-US" dirty="0" err="1" smtClean="0"/>
              <a:t>Nongroup</a:t>
            </a:r>
            <a:r>
              <a:rPr lang="en-US" dirty="0" smtClean="0"/>
              <a:t> </a:t>
            </a:r>
            <a:r>
              <a:rPr lang="en-US" dirty="0" err="1" smtClean="0"/>
              <a:t>vs</a:t>
            </a:r>
            <a:r>
              <a:rPr lang="en-US" dirty="0" smtClean="0"/>
              <a:t> group physicians</a:t>
            </a:r>
          </a:p>
          <a:p>
            <a:pPr lvl="1"/>
            <a:r>
              <a:rPr lang="en-US" dirty="0" smtClean="0"/>
              <a:t>Most specialties</a:t>
            </a:r>
          </a:p>
          <a:p>
            <a:pPr lvl="1"/>
            <a:r>
              <a:rPr lang="en-US" dirty="0" smtClean="0"/>
              <a:t>Managed care</a:t>
            </a:r>
          </a:p>
          <a:p>
            <a:pPr lvl="1"/>
            <a:r>
              <a:rPr lang="en-US" dirty="0" smtClean="0"/>
              <a:t>Retirement &amp; entries</a:t>
            </a:r>
            <a:endParaRPr lang="cs-CZ" dirty="0"/>
          </a:p>
        </p:txBody>
      </p:sp>
      <p:sp>
        <p:nvSpPr>
          <p:cNvPr id="5" name="Zástupný symbol pro text 4"/>
          <p:cNvSpPr>
            <a:spLocks noGrp="1"/>
          </p:cNvSpPr>
          <p:nvPr>
            <p:ph type="body" sz="quarter" idx="1"/>
          </p:nvPr>
        </p:nvSpPr>
        <p:spPr>
          <a:xfrm>
            <a:off x="561796" y="1846305"/>
            <a:ext cx="3878657" cy="639763"/>
          </a:xfrm>
        </p:spPr>
        <p:txBody>
          <a:bodyPr/>
          <a:lstStyle/>
          <a:p>
            <a:r>
              <a:rPr lang="en-US" dirty="0" smtClean="0"/>
              <a:t>Impact of Malpractice Reforms</a:t>
            </a:r>
            <a:endParaRPr lang="cs-CZ" dirty="0"/>
          </a:p>
        </p:txBody>
      </p:sp>
      <p:sp>
        <p:nvSpPr>
          <p:cNvPr id="6" name="Zástupný symbol pro text 5"/>
          <p:cNvSpPr>
            <a:spLocks noGrp="1"/>
          </p:cNvSpPr>
          <p:nvPr>
            <p:ph type="body" sz="quarter" idx="3"/>
          </p:nvPr>
        </p:nvSpPr>
        <p:spPr>
          <a:xfrm>
            <a:off x="4710762" y="1821592"/>
            <a:ext cx="3877957" cy="639763"/>
          </a:xfrm>
        </p:spPr>
        <p:txBody>
          <a:bodyPr/>
          <a:lstStyle/>
          <a:p>
            <a:r>
              <a:rPr lang="en-US" dirty="0" smtClean="0"/>
              <a:t>Impact of Malpractice Reforms</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203407-ppt1_original.jpg"/>
          <p:cNvPicPr>
            <a:picLocks noGrp="1" noChangeAspect="1"/>
          </p:cNvPicPr>
          <p:nvPr>
            <p:ph sz="quarter" idx="1"/>
          </p:nvPr>
        </p:nvPicPr>
        <p:blipFill>
          <a:blip r:embed="rId2" cstate="print"/>
          <a:stretch>
            <a:fillRect/>
          </a:stretch>
        </p:blipFill>
        <p:spPr>
          <a:xfrm>
            <a:off x="611560" y="764704"/>
            <a:ext cx="8136904" cy="549173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203412-ppt5_original.jpg"/>
          <p:cNvPicPr>
            <a:picLocks noGrp="1" noChangeAspect="1"/>
          </p:cNvPicPr>
          <p:nvPr>
            <p:ph sz="quarter" idx="1"/>
          </p:nvPr>
        </p:nvPicPr>
        <p:blipFill>
          <a:blip r:embed="rId2" cstate="print"/>
          <a:stretch>
            <a:fillRect/>
          </a:stretch>
        </p:blipFill>
        <p:spPr>
          <a:xfrm>
            <a:off x="611560" y="476672"/>
            <a:ext cx="8215250" cy="5544616"/>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Slides: An Exercise</a:t>
            </a:r>
            <a:br>
              <a:rPr lang="en-US" dirty="0" smtClean="0"/>
            </a:br>
            <a:r>
              <a:rPr lang="en-US" dirty="0" smtClean="0"/>
              <a:t>What is genetic data?</a:t>
            </a:r>
            <a:endParaRPr lang="cs-CZ" dirty="0"/>
          </a:p>
        </p:txBody>
      </p:sp>
      <p:sp>
        <p:nvSpPr>
          <p:cNvPr id="3" name="Zástupný symbol pro obsah 2"/>
          <p:cNvSpPr>
            <a:spLocks noGrp="1"/>
          </p:cNvSpPr>
          <p:nvPr>
            <p:ph sz="quarter" idx="1"/>
          </p:nvPr>
        </p:nvSpPr>
        <p:spPr/>
        <p:txBody>
          <a:bodyPr/>
          <a:lstStyle/>
          <a:p>
            <a:r>
              <a:rPr lang="en-US" dirty="0" smtClean="0"/>
              <a:t>Our DNA consists of 4 bases A, C, T and G; so our genetic data is a string of these 4 letters, e.g. …AGGGGATTTAAA…</a:t>
            </a:r>
          </a:p>
          <a:p>
            <a:r>
              <a:rPr lang="en-US" dirty="0" smtClean="0"/>
              <a:t>But at each genetic location a person can have 1 or 2 types, so can encode the genetic data in terms of 0 and 1s, e.g. …0101001010101…</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Slides: An Exercise</a:t>
            </a:r>
            <a:br>
              <a:rPr lang="en-US" dirty="0" smtClean="0"/>
            </a:br>
            <a:r>
              <a:rPr lang="en-US" dirty="0" smtClean="0"/>
              <a:t>Why do we simulate genetic data?</a:t>
            </a:r>
            <a:endParaRPr lang="cs-CZ" dirty="0"/>
          </a:p>
        </p:txBody>
      </p:sp>
      <p:sp>
        <p:nvSpPr>
          <p:cNvPr id="3" name="Zástupný symbol pro obsah 2"/>
          <p:cNvSpPr>
            <a:spLocks noGrp="1"/>
          </p:cNvSpPr>
          <p:nvPr>
            <p:ph sz="quarter" idx="1"/>
          </p:nvPr>
        </p:nvSpPr>
        <p:spPr/>
        <p:txBody>
          <a:bodyPr/>
          <a:lstStyle/>
          <a:p>
            <a:r>
              <a:rPr lang="en-US" dirty="0" smtClean="0"/>
              <a:t>Lots of methods in literature about how to locate disease genes</a:t>
            </a:r>
          </a:p>
          <a:p>
            <a:r>
              <a:rPr lang="en-US" dirty="0" smtClean="0"/>
              <a:t>To assess a method, apply it to data set and compare predicted location with actual location</a:t>
            </a:r>
          </a:p>
          <a:p>
            <a:r>
              <a:rPr lang="en-US" dirty="0" smtClean="0"/>
              <a:t>But need data sets with known location of disease gene … not many of these</a:t>
            </a:r>
          </a:p>
          <a:p>
            <a:r>
              <a:rPr lang="en-US" dirty="0" smtClean="0"/>
              <a:t>Use simulated data sets</a:t>
            </a:r>
          </a:p>
          <a:p>
            <a:pPr>
              <a:buNone/>
            </a:pP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7232" y="2002869"/>
            <a:ext cx="8086635" cy="647700"/>
          </a:xfrm>
        </p:spPr>
        <p:txBody>
          <a:bodyPr>
            <a:noAutofit/>
          </a:bodyPr>
          <a:lstStyle/>
          <a:p>
            <a:r>
              <a:rPr lang="en-US" sz="3200" dirty="0" smtClean="0"/>
              <a:t>Slides: An Exercise</a:t>
            </a:r>
            <a:br>
              <a:rPr lang="en-US" sz="3200" dirty="0" smtClean="0"/>
            </a:br>
            <a:r>
              <a:rPr lang="en-US" sz="3200" dirty="0" smtClean="0"/>
              <a:t>Why is simulating genetic data challenging?</a:t>
            </a:r>
            <a:endParaRPr lang="cs-CZ" sz="3200" dirty="0"/>
          </a:p>
        </p:txBody>
      </p:sp>
      <p:sp>
        <p:nvSpPr>
          <p:cNvPr id="3" name="Zástupný symbol pro obsah 2"/>
          <p:cNvSpPr>
            <a:spLocks noGrp="1"/>
          </p:cNvSpPr>
          <p:nvPr>
            <p:ph sz="quarter" idx="1"/>
          </p:nvPr>
        </p:nvSpPr>
        <p:spPr>
          <a:xfrm>
            <a:off x="484875" y="2755556"/>
            <a:ext cx="8082321" cy="2928551"/>
          </a:xfrm>
        </p:spPr>
        <p:txBody>
          <a:bodyPr/>
          <a:lstStyle/>
          <a:p>
            <a:r>
              <a:rPr lang="en-US" dirty="0" smtClean="0"/>
              <a:t>Real genetic data is not a random set of 0 and 1s</a:t>
            </a:r>
          </a:p>
          <a:p>
            <a:r>
              <a:rPr lang="en-US" dirty="0" smtClean="0"/>
              <a:t>There are complex correlation structures due to thousands of years of evolution</a:t>
            </a:r>
          </a:p>
          <a:p>
            <a:r>
              <a:rPr lang="en-US" dirty="0" smtClean="0"/>
              <a:t>Realistic simulated data should contain these structures</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Bad vs. Good Visuals</a:t>
            </a:r>
            <a:endParaRPr lang="cs-CZ" dirty="0"/>
          </a:p>
        </p:txBody>
      </p:sp>
      <p:sp>
        <p:nvSpPr>
          <p:cNvPr id="3" name="Zástupný symbol pro obsah 2"/>
          <p:cNvSpPr>
            <a:spLocks noGrp="1"/>
          </p:cNvSpPr>
          <p:nvPr>
            <p:ph sz="quarter" idx="1"/>
          </p:nvPr>
        </p:nvSpPr>
        <p:spPr/>
        <p:txBody>
          <a:bodyPr>
            <a:normAutofit lnSpcReduction="10000"/>
          </a:bodyPr>
          <a:lstStyle/>
          <a:p>
            <a:r>
              <a:rPr lang="en-US" dirty="0" smtClean="0"/>
              <a:t>Too much text is detrimental</a:t>
            </a:r>
          </a:p>
          <a:p>
            <a:r>
              <a:rPr lang="en-US" dirty="0" smtClean="0"/>
              <a:t>Animations are very useful </a:t>
            </a:r>
          </a:p>
          <a:p>
            <a:r>
              <a:rPr lang="en-US" dirty="0" smtClean="0"/>
              <a:t>Control the amount of information</a:t>
            </a:r>
          </a:p>
          <a:p>
            <a:r>
              <a:rPr lang="en-US" dirty="0" smtClean="0"/>
              <a:t>Audience will pay attention to the content of your speech</a:t>
            </a:r>
            <a:endParaRPr lang="cs-CZ" dirty="0"/>
          </a:p>
        </p:txBody>
      </p:sp>
      <p:sp>
        <p:nvSpPr>
          <p:cNvPr id="4" name="Zástupný symbol pro obsah 3"/>
          <p:cNvSpPr>
            <a:spLocks noGrp="1"/>
          </p:cNvSpPr>
          <p:nvPr>
            <p:ph sz="quarter" idx="2"/>
          </p:nvPr>
        </p:nvSpPr>
        <p:spPr/>
        <p:txBody>
          <a:bodyPr>
            <a:normAutofit lnSpcReduction="10000"/>
          </a:bodyPr>
          <a:lstStyle/>
          <a:p>
            <a:r>
              <a:rPr lang="en-US" dirty="0" smtClean="0"/>
              <a:t>Too much text is detrimental</a:t>
            </a:r>
          </a:p>
          <a:p>
            <a:r>
              <a:rPr lang="en-US" dirty="0" smtClean="0"/>
              <a:t>Animations are very useful </a:t>
            </a:r>
          </a:p>
          <a:p>
            <a:r>
              <a:rPr lang="en-US" dirty="0" smtClean="0"/>
              <a:t>Control the amount of information</a:t>
            </a:r>
          </a:p>
          <a:p>
            <a:r>
              <a:rPr lang="en-US" dirty="0" smtClean="0"/>
              <a:t>Audience will pay attention to the content of your speech</a:t>
            </a:r>
            <a:endParaRPr lang="cs-CZ" dirty="0" smtClean="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Text Formatting</a:t>
            </a:r>
            <a:endParaRPr lang="cs-CZ" dirty="0"/>
          </a:p>
        </p:txBody>
      </p:sp>
      <p:sp>
        <p:nvSpPr>
          <p:cNvPr id="3" name="Zástupný symbol pro obsah 2"/>
          <p:cNvSpPr>
            <a:spLocks noGrp="1"/>
          </p:cNvSpPr>
          <p:nvPr>
            <p:ph sz="quarter" idx="1"/>
          </p:nvPr>
        </p:nvSpPr>
        <p:spPr/>
        <p:txBody>
          <a:bodyPr>
            <a:normAutofit/>
          </a:bodyPr>
          <a:lstStyle/>
          <a:p>
            <a:r>
              <a:rPr lang="en-US" sz="3200" b="1" dirty="0" smtClean="0">
                <a:latin typeface="Impact" pitchFamily="34" charset="0"/>
              </a:rPr>
              <a:t>Don’t use </a:t>
            </a:r>
            <a:r>
              <a:rPr lang="en-US" sz="3200" b="1" dirty="0" smtClean="0">
                <a:latin typeface="Comic Sans MS" pitchFamily="66" charset="0"/>
              </a:rPr>
              <a:t>ugly/complicated</a:t>
            </a:r>
            <a:r>
              <a:rPr lang="en-US" sz="3200" b="1" dirty="0" smtClean="0">
                <a:latin typeface="Impact" pitchFamily="34" charset="0"/>
              </a:rPr>
              <a:t> </a:t>
            </a:r>
            <a:r>
              <a:rPr lang="en-US" sz="3200" b="1" dirty="0" smtClean="0">
                <a:latin typeface="Papyrus" pitchFamily="66" charset="0"/>
              </a:rPr>
              <a:t>fonts</a:t>
            </a:r>
          </a:p>
          <a:p>
            <a:r>
              <a:rPr lang="en-US" sz="3200" dirty="0" smtClean="0"/>
              <a:t>Don’t use </a:t>
            </a:r>
            <a:r>
              <a:rPr lang="en-US" sz="3200" dirty="0" smtClean="0">
                <a:solidFill>
                  <a:srgbClr val="FF0066"/>
                </a:solidFill>
              </a:rPr>
              <a:t>annoying</a:t>
            </a:r>
            <a:r>
              <a:rPr lang="en-US" sz="3200" dirty="0" smtClean="0"/>
              <a:t> or </a:t>
            </a:r>
            <a:r>
              <a:rPr lang="en-US" sz="3200" dirty="0" smtClean="0">
                <a:solidFill>
                  <a:srgbClr val="FFFF00"/>
                </a:solidFill>
              </a:rPr>
              <a:t>difficult to see </a:t>
            </a:r>
            <a:r>
              <a:rPr lang="en-US" sz="3200" dirty="0" smtClean="0"/>
              <a:t>colors</a:t>
            </a:r>
          </a:p>
          <a:p>
            <a:pPr lvl="1"/>
            <a:r>
              <a:rPr lang="en-US" sz="3200" dirty="0" smtClean="0">
                <a:solidFill>
                  <a:srgbClr val="59C751"/>
                </a:solidFill>
              </a:rPr>
              <a:t>Don’t change colors between the points</a:t>
            </a:r>
            <a:endParaRPr lang="cs-CZ" sz="3200" dirty="0">
              <a:solidFill>
                <a:srgbClr val="59C75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Text Formatting (cont.)</a:t>
            </a:r>
            <a:endParaRPr lang="cs-CZ" dirty="0"/>
          </a:p>
        </p:txBody>
      </p:sp>
      <p:sp>
        <p:nvSpPr>
          <p:cNvPr id="3" name="Zástupný symbol pro obsah 2"/>
          <p:cNvSpPr>
            <a:spLocks noGrp="1"/>
          </p:cNvSpPr>
          <p:nvPr>
            <p:ph sz="quarter" idx="1"/>
          </p:nvPr>
        </p:nvSpPr>
        <p:spPr/>
        <p:txBody>
          <a:bodyPr>
            <a:normAutofit/>
          </a:bodyPr>
          <a:lstStyle/>
          <a:p>
            <a:r>
              <a:rPr lang="en-US" sz="3600" dirty="0" smtClean="0"/>
              <a:t>Don’t use distracting/difficult to read from backgrounds</a:t>
            </a:r>
          </a:p>
          <a:p>
            <a:r>
              <a:rPr lang="en-US" sz="3600" dirty="0" smtClean="0"/>
              <a:t>Be consistent in the use of backgrounds</a:t>
            </a:r>
            <a:endParaRPr lang="cs-CZ"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solidFill>
                  <a:schemeClr val="tx1"/>
                </a:solidFill>
                <a:latin typeface="+mn-lt"/>
              </a:rPr>
              <a:t>Text Formatting (cont.)</a:t>
            </a:r>
            <a:endParaRPr lang="cs-CZ" dirty="0">
              <a:solidFill>
                <a:schemeClr val="tx1"/>
              </a:solidFill>
              <a:latin typeface="+mn-lt"/>
            </a:endParaRPr>
          </a:p>
        </p:txBody>
      </p:sp>
      <p:sp>
        <p:nvSpPr>
          <p:cNvPr id="3" name="Zástupný symbol pro obsah 2"/>
          <p:cNvSpPr>
            <a:spLocks noGrp="1"/>
          </p:cNvSpPr>
          <p:nvPr>
            <p:ph idx="1"/>
          </p:nvPr>
        </p:nvSpPr>
        <p:spPr/>
        <p:txBody>
          <a:bodyPr/>
          <a:lstStyle/>
          <a:p>
            <a:r>
              <a:rPr lang="en-US" dirty="0" smtClean="0"/>
              <a:t>Don’t make your visuals too bland</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Visuals</a:t>
            </a:r>
            <a:endParaRPr lang="cs-CZ" dirty="0"/>
          </a:p>
        </p:txBody>
      </p:sp>
      <p:sp>
        <p:nvSpPr>
          <p:cNvPr id="3" name="Zástupný symbol pro obsah 2"/>
          <p:cNvSpPr>
            <a:spLocks noGrp="1"/>
          </p:cNvSpPr>
          <p:nvPr>
            <p:ph sz="quarter" idx="1"/>
          </p:nvPr>
        </p:nvSpPr>
        <p:spPr/>
        <p:txBody>
          <a:bodyPr/>
          <a:lstStyle/>
          <a:p>
            <a:r>
              <a:rPr lang="en-US" dirty="0" smtClean="0"/>
              <a:t>Avoid bad or irrelevant visuals</a:t>
            </a:r>
          </a:p>
          <a:p>
            <a:r>
              <a:rPr lang="cs-CZ" dirty="0" smtClean="0"/>
              <a:t>R</a:t>
            </a:r>
            <a:r>
              <a:rPr lang="en-US" dirty="0" smtClean="0"/>
              <a:t>elated </a:t>
            </a:r>
            <a:r>
              <a:rPr lang="en-US" dirty="0" smtClean="0"/>
              <a:t>to the topic</a:t>
            </a:r>
            <a:endParaRPr lang="cs-CZ" dirty="0"/>
          </a:p>
        </p:txBody>
      </p:sp>
      <p:pic>
        <p:nvPicPr>
          <p:cNvPr id="2050" name="Picture 2" descr="C:\Program Files\Microsoft Office\MEDIA\CAGCAT10\j0286034.wmf"/>
          <p:cNvPicPr>
            <a:picLocks noChangeAspect="1" noChangeArrowheads="1"/>
          </p:cNvPicPr>
          <p:nvPr/>
        </p:nvPicPr>
        <p:blipFill>
          <a:blip r:embed="rId2" cstate="print"/>
          <a:srcRect/>
          <a:stretch>
            <a:fillRect/>
          </a:stretch>
        </p:blipFill>
        <p:spPr bwMode="auto">
          <a:xfrm>
            <a:off x="3851920" y="2924944"/>
            <a:ext cx="2926579" cy="281883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40399 0.35523 C 0.39601 0.30227 0.38802 0.24954 0.37743 0.21138 C 0.36684 0.17322 0.36128 0.12789 0.3401 0.12604 C 0.31892 0.12419 0.30399 0.17877 0.25069 0.20074 C 0.19739 0.22271 0.03923 0.29279 0.01996 0.25764 C 0.00069 0.22248 0.09861 0.07817 0.13472 -0.01064 C 0.17066 -0.09944 0.24062 -0.21716 0.23611 -0.2752 C 0.2316 -0.33325 0.15937 -0.34389 0.10798 -0.35869 C 0.05642 -0.37349 -0.02917 -0.40078 -0.07188 -0.36401 C -0.11459 -0.32724 -0.14618 -0.21461 -0.14792 -0.13853 C -0.14965 -0.06244 -0.06406 0.03955 -0.08264 0.09251 C -0.10122 0.14547 -0.20816 0.19658 -0.2599 0.17947 C -0.31163 0.16235 -0.3691 0.06985 -0.39323 -0.01064 C -0.41736 -0.09112 -0.43056 -0.24861 -0.40521 -0.30365 C -0.37986 -0.35869 -0.29618 -0.36979 -0.24132 -0.34088 C -0.18646 -0.31198 -0.11389 -0.18432 -0.07587 -0.12951 C -0.03785 -0.0747 -0.02674 -0.03492 -0.01337 -0.01249 C 1.94444E-6 0.00995 0.00312 0.00301 0.00399 0.00532 C 0.00486 0.00764 -0.00729 0.00278 -0.00816 0.00185 C -0.00868 0.00093 -0.00434 0.00047 1.94444E-6 -3.36725E-6 " pathEditMode="relative" ptsTypes="aaaaaaaaaaaaaaaaaaaA">
                                      <p:cBhvr>
                                        <p:cTn id="12"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WordArt 4"/>
          <p:cNvSpPr>
            <a:spLocks noChangeArrowheads="1" noChangeShapeType="1" noTextEdit="1"/>
          </p:cNvSpPr>
          <p:nvPr/>
        </p:nvSpPr>
        <p:spPr bwMode="auto">
          <a:xfrm>
            <a:off x="1981200" y="1828800"/>
            <a:ext cx="4495800" cy="685800"/>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sp3d>
          </a:bodyPr>
          <a:lstStyle/>
          <a:p>
            <a:pPr algn="ctr"/>
            <a:r>
              <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rPr>
              <a:t>VISUAL</a:t>
            </a:r>
          </a:p>
        </p:txBody>
      </p:sp>
      <p:sp>
        <p:nvSpPr>
          <p:cNvPr id="36867" name="WordArt 6"/>
          <p:cNvSpPr>
            <a:spLocks noChangeArrowheads="1" noChangeShapeType="1" noTextEdit="1"/>
          </p:cNvSpPr>
          <p:nvPr/>
        </p:nvSpPr>
        <p:spPr bwMode="auto">
          <a:xfrm>
            <a:off x="304800" y="990600"/>
            <a:ext cx="851535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PowerPoint is not a text medium;</a:t>
            </a:r>
          </a:p>
        </p:txBody>
      </p:sp>
      <p:sp>
        <p:nvSpPr>
          <p:cNvPr id="13319" name="WordArt 7"/>
          <p:cNvSpPr>
            <a:spLocks noChangeArrowheads="1" noChangeShapeType="1" noTextEdit="1"/>
          </p:cNvSpPr>
          <p:nvPr/>
        </p:nvSpPr>
        <p:spPr bwMode="auto">
          <a:xfrm>
            <a:off x="457200" y="1981200"/>
            <a:ext cx="1285875" cy="4953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it's a</a:t>
            </a:r>
          </a:p>
        </p:txBody>
      </p:sp>
      <p:sp>
        <p:nvSpPr>
          <p:cNvPr id="13320" name="WordArt 8"/>
          <p:cNvSpPr>
            <a:spLocks noChangeArrowheads="1" noChangeShapeType="1" noTextEdit="1"/>
          </p:cNvSpPr>
          <p:nvPr/>
        </p:nvSpPr>
        <p:spPr bwMode="auto">
          <a:xfrm>
            <a:off x="6705600" y="1981200"/>
            <a:ext cx="1981200" cy="5715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medium</a:t>
            </a:r>
          </a:p>
        </p:txBody>
      </p:sp>
      <p:sp>
        <p:nvSpPr>
          <p:cNvPr id="13323" name="WordArt 11"/>
          <p:cNvSpPr>
            <a:spLocks noChangeArrowheads="1" noChangeShapeType="1" noTextEdit="1"/>
          </p:cNvSpPr>
          <p:nvPr/>
        </p:nvSpPr>
        <p:spPr bwMode="auto">
          <a:xfrm>
            <a:off x="304800" y="5638800"/>
            <a:ext cx="198120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they're a</a:t>
            </a:r>
          </a:p>
        </p:txBody>
      </p:sp>
      <p:sp>
        <p:nvSpPr>
          <p:cNvPr id="13324" name="WordArt 12"/>
          <p:cNvSpPr>
            <a:spLocks noChangeArrowheads="1" noChangeShapeType="1" noTextEdit="1"/>
          </p:cNvSpPr>
          <p:nvPr/>
        </p:nvSpPr>
        <p:spPr bwMode="auto">
          <a:xfrm>
            <a:off x="6858000" y="5715000"/>
            <a:ext cx="1828800" cy="4953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medium</a:t>
            </a:r>
          </a:p>
        </p:txBody>
      </p:sp>
      <p:sp>
        <p:nvSpPr>
          <p:cNvPr id="13325" name="WordArt 13"/>
          <p:cNvSpPr>
            <a:spLocks noChangeArrowheads="1" noChangeShapeType="1" noTextEdit="1"/>
          </p:cNvSpPr>
          <p:nvPr/>
        </p:nvSpPr>
        <p:spPr bwMode="auto">
          <a:xfrm>
            <a:off x="3810000" y="3124200"/>
            <a:ext cx="1447800" cy="609600"/>
          </a:xfrm>
          <a:prstGeom prst="rect">
            <a:avLst/>
          </a:prstGeom>
        </p:spPr>
        <p:txBody>
          <a:bodyPr wrap="none" fromWordArt="1">
            <a:prstTxWarp prst="textPlain">
              <a:avLst>
                <a:gd name="adj" fmla="val 50000"/>
              </a:avLst>
            </a:prstTxWarp>
          </a:bodyPr>
          <a:lstStyle/>
          <a:p>
            <a:pPr algn="ctr"/>
            <a:r>
              <a:rPr lang="en-US" sz="3600" b="1" i="1" kern="10" dirty="0">
                <a:ln w="9525">
                  <a:solidFill>
                    <a:srgbClr val="000000"/>
                  </a:solidFill>
                  <a:round/>
                  <a:headEnd/>
                  <a:tailEnd/>
                </a:ln>
                <a:solidFill>
                  <a:srgbClr val="FFFFFF"/>
                </a:solidFill>
                <a:cs typeface="Times New Roman"/>
              </a:rPr>
              <a:t>and</a:t>
            </a:r>
          </a:p>
        </p:txBody>
      </p:sp>
      <p:sp>
        <p:nvSpPr>
          <p:cNvPr id="36873" name="Line 14"/>
          <p:cNvSpPr>
            <a:spLocks noChangeShapeType="1"/>
          </p:cNvSpPr>
          <p:nvPr/>
        </p:nvSpPr>
        <p:spPr bwMode="auto">
          <a:xfrm>
            <a:off x="5486400" y="1600200"/>
            <a:ext cx="990600" cy="0"/>
          </a:xfrm>
          <a:prstGeom prst="line">
            <a:avLst/>
          </a:prstGeom>
          <a:noFill/>
          <a:ln w="38100">
            <a:solidFill>
              <a:schemeClr val="bg1"/>
            </a:solidFill>
            <a:round/>
            <a:headEnd/>
            <a:tailEnd/>
          </a:ln>
        </p:spPr>
        <p:txBody>
          <a:bodyPr/>
          <a:lstStyle/>
          <a:p>
            <a:endParaRPr lang="en-US"/>
          </a:p>
        </p:txBody>
      </p:sp>
      <p:grpSp>
        <p:nvGrpSpPr>
          <p:cNvPr id="2" name="Group 17"/>
          <p:cNvGrpSpPr>
            <a:grpSpLocks/>
          </p:cNvGrpSpPr>
          <p:nvPr/>
        </p:nvGrpSpPr>
        <p:grpSpPr bwMode="auto">
          <a:xfrm>
            <a:off x="228600" y="4343400"/>
            <a:ext cx="8610600" cy="685800"/>
            <a:chOff x="144" y="2640"/>
            <a:chExt cx="5424" cy="432"/>
          </a:xfrm>
        </p:grpSpPr>
        <p:sp>
          <p:nvSpPr>
            <p:cNvPr id="36878" name="WordArt 10"/>
            <p:cNvSpPr>
              <a:spLocks noChangeArrowheads="1" noChangeShapeType="1" noTextEdit="1"/>
            </p:cNvSpPr>
            <p:nvPr/>
          </p:nvSpPr>
          <p:spPr bwMode="auto">
            <a:xfrm>
              <a:off x="144" y="2640"/>
              <a:ext cx="5424" cy="432"/>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rPr>
                <a:t>Presentations are not an information medium;</a:t>
              </a:r>
            </a:p>
          </p:txBody>
        </p:sp>
        <p:sp>
          <p:nvSpPr>
            <p:cNvPr id="36879" name="Line 15"/>
            <p:cNvSpPr>
              <a:spLocks noChangeShapeType="1"/>
            </p:cNvSpPr>
            <p:nvPr/>
          </p:nvSpPr>
          <p:spPr bwMode="auto">
            <a:xfrm>
              <a:off x="3120" y="3024"/>
              <a:ext cx="1392" cy="0"/>
            </a:xfrm>
            <a:prstGeom prst="line">
              <a:avLst/>
            </a:prstGeom>
            <a:noFill/>
            <a:ln w="38100">
              <a:solidFill>
                <a:schemeClr val="bg1"/>
              </a:solidFill>
              <a:round/>
              <a:headEnd/>
              <a:tailEnd/>
            </a:ln>
          </p:spPr>
          <p:txBody>
            <a:bodyPr/>
            <a:lstStyle/>
            <a:p>
              <a:endParaRPr lang="en-US"/>
            </a:p>
          </p:txBody>
        </p:sp>
      </p:grpSp>
      <p:grpSp>
        <p:nvGrpSpPr>
          <p:cNvPr id="3" name="Group 21"/>
          <p:cNvGrpSpPr>
            <a:grpSpLocks/>
          </p:cNvGrpSpPr>
          <p:nvPr/>
        </p:nvGrpSpPr>
        <p:grpSpPr bwMode="auto">
          <a:xfrm>
            <a:off x="2286000" y="4724400"/>
            <a:ext cx="4724400" cy="1600200"/>
            <a:chOff x="1440" y="2976"/>
            <a:chExt cx="2976" cy="1008"/>
          </a:xfrm>
        </p:grpSpPr>
        <p:pic>
          <p:nvPicPr>
            <p:cNvPr id="36876" name="Picture 22" descr="Slide1"/>
            <p:cNvPicPr>
              <a:picLocks noChangeAspect="1" noChangeArrowheads="1"/>
            </p:cNvPicPr>
            <p:nvPr/>
          </p:nvPicPr>
          <p:blipFill>
            <a:blip r:embed="rId3" cstate="print">
              <a:clrChange>
                <a:clrFrom>
                  <a:srgbClr val="00CC00"/>
                </a:clrFrom>
                <a:clrTo>
                  <a:srgbClr val="00CC00">
                    <a:alpha val="0"/>
                  </a:srgbClr>
                </a:clrTo>
              </a:clrChange>
            </a:blip>
            <a:srcRect l="27499" t="47778" r="22501" b="30000"/>
            <a:stretch>
              <a:fillRect/>
            </a:stretch>
          </p:blipFill>
          <p:spPr bwMode="auto">
            <a:xfrm>
              <a:off x="1536" y="2976"/>
              <a:ext cx="2880" cy="960"/>
            </a:xfrm>
            <a:prstGeom prst="rect">
              <a:avLst/>
            </a:prstGeom>
            <a:noFill/>
            <a:ln w="9525">
              <a:noFill/>
              <a:miter lim="800000"/>
              <a:headEnd/>
              <a:tailEnd/>
            </a:ln>
          </p:spPr>
        </p:pic>
        <p:pic>
          <p:nvPicPr>
            <p:cNvPr id="36877" name="Picture 23" descr="Slide1"/>
            <p:cNvPicPr>
              <a:picLocks noChangeAspect="1" noChangeArrowheads="1"/>
            </p:cNvPicPr>
            <p:nvPr/>
          </p:nvPicPr>
          <p:blipFill>
            <a:blip r:embed="rId3" cstate="print">
              <a:clrChange>
                <a:clrFrom>
                  <a:srgbClr val="00CC00"/>
                </a:clrFrom>
                <a:clrTo>
                  <a:srgbClr val="00CC00">
                    <a:alpha val="0"/>
                  </a:srgbClr>
                </a:clrTo>
              </a:clrChange>
            </a:blip>
            <a:srcRect l="25833" t="72223" r="25000" b="7777"/>
            <a:stretch>
              <a:fillRect/>
            </a:stretch>
          </p:blipFill>
          <p:spPr bwMode="auto">
            <a:xfrm>
              <a:off x="1440" y="3120"/>
              <a:ext cx="2832" cy="864"/>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wipe(left)">
                                      <p:cBhvr>
                                        <p:cTn id="7" dur="500"/>
                                        <p:tgtEl>
                                          <p:spTgt spid="13319"/>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p:cTn id="11" dur="500" fill="hold"/>
                                        <p:tgtEl>
                                          <p:spTgt spid="13316"/>
                                        </p:tgtEl>
                                        <p:attrNameLst>
                                          <p:attrName>ppt_w</p:attrName>
                                        </p:attrNameLst>
                                      </p:cBhvr>
                                      <p:tavLst>
                                        <p:tav tm="0">
                                          <p:val>
                                            <p:fltVal val="0"/>
                                          </p:val>
                                        </p:tav>
                                        <p:tav tm="100000">
                                          <p:val>
                                            <p:strVal val="#ppt_w"/>
                                          </p:val>
                                        </p:tav>
                                      </p:tavLst>
                                    </p:anim>
                                    <p:anim calcmode="lin" valueType="num">
                                      <p:cBhvr>
                                        <p:cTn id="12" dur="500" fill="hold"/>
                                        <p:tgtEl>
                                          <p:spTgt spid="13316"/>
                                        </p:tgtEl>
                                        <p:attrNameLst>
                                          <p:attrName>ppt_h</p:attrName>
                                        </p:attrNameLst>
                                      </p:cBhvr>
                                      <p:tavLst>
                                        <p:tav tm="0">
                                          <p:val>
                                            <p:fltVal val="0"/>
                                          </p:val>
                                        </p:tav>
                                        <p:tav tm="100000">
                                          <p:val>
                                            <p:strVal val="#ppt_h"/>
                                          </p:val>
                                        </p:tav>
                                      </p:tavLst>
                                    </p:anim>
                                    <p:animEffect transition="in" filter="fade">
                                      <p:cBhvr>
                                        <p:cTn id="13" dur="500"/>
                                        <p:tgtEl>
                                          <p:spTgt spid="13316"/>
                                        </p:tgtEl>
                                      </p:cBhvr>
                                    </p:animEffect>
                                  </p:childTnLst>
                                </p:cTn>
                              </p:par>
                            </p:childTnLst>
                          </p:cTn>
                        </p:par>
                        <p:par>
                          <p:cTn id="14" fill="hold" nodeType="afterGroup">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wipe(left)">
                                      <p:cBhvr>
                                        <p:cTn id="17" dur="5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325"/>
                                        </p:tgtEl>
                                        <p:attrNameLst>
                                          <p:attrName>style.visibility</p:attrName>
                                        </p:attrNameLst>
                                      </p:cBhvr>
                                      <p:to>
                                        <p:strVal val="visible"/>
                                      </p:to>
                                    </p:set>
                                    <p:animEffect transition="in" filter="wipe(up)">
                                      <p:cBhvr>
                                        <p:cTn id="22" dur="500"/>
                                        <p:tgtEl>
                                          <p:spTgt spid="13325"/>
                                        </p:tgtEl>
                                      </p:cBhvr>
                                    </p:animEffect>
                                  </p:childTnLst>
                                </p:cTn>
                              </p:par>
                            </p:childTnLst>
                          </p:cTn>
                        </p:par>
                        <p:par>
                          <p:cTn id="23" fill="hold" nodeType="afterGroup">
                            <p:stCondLst>
                              <p:cond delay="500"/>
                            </p:stCondLst>
                            <p:childTnLst>
                              <p:par>
                                <p:cTn id="24" presetID="2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up)">
                                      <p:cBhvr>
                                        <p:cTn id="26" dur="500"/>
                                        <p:tgtEl>
                                          <p:spTgt spid="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323"/>
                                        </p:tgtEl>
                                        <p:attrNameLst>
                                          <p:attrName>style.visibility</p:attrName>
                                        </p:attrNameLst>
                                      </p:cBhvr>
                                      <p:to>
                                        <p:strVal val="visible"/>
                                      </p:to>
                                    </p:set>
                                    <p:animEffect transition="in" filter="wipe(left)">
                                      <p:cBhvr>
                                        <p:cTn id="31" dur="500"/>
                                        <p:tgtEl>
                                          <p:spTgt spid="13323"/>
                                        </p:tgtEl>
                                      </p:cBhvr>
                                    </p:animEffect>
                                  </p:child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par>
                          <p:cTn id="36" fill="hold" nodeType="afterGroup">
                            <p:stCondLst>
                              <p:cond delay="1000"/>
                            </p:stCondLst>
                            <p:childTnLst>
                              <p:par>
                                <p:cTn id="37" presetID="35" presetClass="emph" presetSubtype="0" fill="hold" nodeType="afterEffect">
                                  <p:stCondLst>
                                    <p:cond delay="0"/>
                                  </p:stCondLst>
                                  <p:childTnLst>
                                    <p:anim calcmode="discrete" valueType="str">
                                      <p:cBhvr>
                                        <p:cTn id="38" dur="1000" fill="hold"/>
                                        <p:tgtEl>
                                          <p:spTgt spid="3"/>
                                        </p:tgtEl>
                                        <p:attrNameLst>
                                          <p:attrName>style.visibility</p:attrName>
                                        </p:attrNameLst>
                                      </p:cBhvr>
                                      <p:tavLst>
                                        <p:tav tm="0">
                                          <p:val>
                                            <p:strVal val="hidden"/>
                                          </p:val>
                                        </p:tav>
                                        <p:tav tm="50000">
                                          <p:val>
                                            <p:strVal val="visible"/>
                                          </p:val>
                                        </p:tav>
                                      </p:tavLst>
                                    </p:anim>
                                  </p:childTnLst>
                                </p:cTn>
                              </p:par>
                            </p:childTnLst>
                          </p:cTn>
                        </p:par>
                        <p:par>
                          <p:cTn id="39" fill="hold" nodeType="afterGroup">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13324"/>
                                        </p:tgtEl>
                                        <p:attrNameLst>
                                          <p:attrName>style.visibility</p:attrName>
                                        </p:attrNameLst>
                                      </p:cBhvr>
                                      <p:to>
                                        <p:strVal val="visible"/>
                                      </p:to>
                                    </p:set>
                                    <p:animEffect transition="in" filter="wipe(left)">
                                      <p:cBhvr>
                                        <p:cTn id="42"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9" grpId="0" animBg="1"/>
      <p:bldP spid="13320" grpId="0" animBg="1"/>
      <p:bldP spid="13323" grpId="0" animBg="1"/>
      <p:bldP spid="13324" grpId="0" animBg="1"/>
      <p:bldP spid="13325" grpId="0" animBg="1"/>
    </p:bld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237</TotalTime>
  <Words>801</Words>
  <Application>Microsoft Office PowerPoint</Application>
  <PresentationFormat>Předvádění na obrazovce (4:3)</PresentationFormat>
  <Paragraphs>86</Paragraphs>
  <Slides>34</Slides>
  <Notes>4</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Prezentace_MU_CZ</vt:lpstr>
      <vt:lpstr>VB036: Presentation and Visuals Mgr. Antonín Zita, M.A., Ph.D.</vt:lpstr>
      <vt:lpstr>Avoid Using As a Script</vt:lpstr>
      <vt:lpstr>Bad vs. Good Visuals</vt:lpstr>
      <vt:lpstr>Bad vs. Good Visuals</vt:lpstr>
      <vt:lpstr>Text Formatting</vt:lpstr>
      <vt:lpstr>Text Formatting (cont.)</vt:lpstr>
      <vt:lpstr>Text Formatting (cont.)</vt:lpstr>
      <vt:lpstr>Visuals</vt:lpstr>
      <vt:lpstr>Snímek 9</vt:lpstr>
      <vt:lpstr>Evolution of 3D Graphics</vt:lpstr>
      <vt:lpstr>Sprite-based 2.5D games – Doom</vt:lpstr>
      <vt:lpstr>Sprite-based 2.5D games – Doom</vt:lpstr>
      <vt:lpstr>Sprite-based 2.5D games – Duke Nukem 3D</vt:lpstr>
      <vt:lpstr>True 3D environments – Quake</vt:lpstr>
      <vt:lpstr>True 3D environments – Quake</vt:lpstr>
      <vt:lpstr>Space Shuttle Columbia Crash</vt:lpstr>
      <vt:lpstr>Snímek 17</vt:lpstr>
      <vt:lpstr>Snímek 18</vt:lpstr>
      <vt:lpstr>Snímek 19</vt:lpstr>
      <vt:lpstr>Proofread to Check Spelling &amp; Grammar</vt:lpstr>
      <vt:lpstr>Sources</vt:lpstr>
      <vt:lpstr>Sources</vt:lpstr>
      <vt:lpstr>A Proper Use of Visuals</vt:lpstr>
      <vt:lpstr>Snímek 24</vt:lpstr>
      <vt:lpstr>Snímek 25</vt:lpstr>
      <vt:lpstr>Snímek 26</vt:lpstr>
      <vt:lpstr>Snímek 27</vt:lpstr>
      <vt:lpstr>Snímek 28</vt:lpstr>
      <vt:lpstr>Snímek 29</vt:lpstr>
      <vt:lpstr>Snímek 30</vt:lpstr>
      <vt:lpstr>Snímek 31</vt:lpstr>
      <vt:lpstr>Slides: An Exercise What is genetic data?</vt:lpstr>
      <vt:lpstr>Slides: An Exercise Why do we simulate genetic data?</vt:lpstr>
      <vt:lpstr>Slides: An Exercise Why is simulating genetic data challenging?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Antonín Zita</cp:lastModifiedBy>
  <cp:revision>36</cp:revision>
  <cp:lastPrinted>1601-01-01T00:00:00Z</cp:lastPrinted>
  <dcterms:created xsi:type="dcterms:W3CDTF">2015-11-23T07:04:47Z</dcterms:created>
  <dcterms:modified xsi:type="dcterms:W3CDTF">2017-03-05T21:02:13Z</dcterms:modified>
</cp:coreProperties>
</file>