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464" r:id="rId2"/>
    <p:sldId id="472" r:id="rId3"/>
    <p:sldId id="265" r:id="rId4"/>
    <p:sldId id="256" r:id="rId5"/>
    <p:sldId id="478" r:id="rId6"/>
    <p:sldId id="465" r:id="rId7"/>
    <p:sldId id="259" r:id="rId8"/>
    <p:sldId id="260" r:id="rId9"/>
    <p:sldId id="479" r:id="rId10"/>
    <p:sldId id="480" r:id="rId11"/>
    <p:sldId id="481" r:id="rId12"/>
    <p:sldId id="482" r:id="rId13"/>
    <p:sldId id="471" r:id="rId14"/>
    <p:sldId id="267" r:id="rId15"/>
    <p:sldId id="268" r:id="rId16"/>
    <p:sldId id="483" r:id="rId17"/>
    <p:sldId id="475" r:id="rId18"/>
    <p:sldId id="484" r:id="rId19"/>
    <p:sldId id="474" r:id="rId20"/>
    <p:sldId id="485" r:id="rId21"/>
    <p:sldId id="476" r:id="rId22"/>
    <p:sldId id="269" r:id="rId23"/>
    <p:sldId id="270" r:id="rId24"/>
    <p:sldId id="486" r:id="rId25"/>
    <p:sldId id="488" r:id="rId26"/>
    <p:sldId id="473" r:id="rId27"/>
    <p:sldId id="327" r:id="rId28"/>
    <p:sldId id="328" r:id="rId29"/>
    <p:sldId id="329" r:id="rId30"/>
    <p:sldId id="330" r:id="rId31"/>
    <p:sldId id="331" r:id="rId32"/>
    <p:sldId id="271" r:id="rId33"/>
    <p:sldId id="489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76025" autoAdjust="0"/>
  </p:normalViewPr>
  <p:slideViewPr>
    <p:cSldViewPr>
      <p:cViewPr varScale="1">
        <p:scale>
          <a:sx n="86" d="100"/>
          <a:sy n="86" d="100"/>
        </p:scale>
        <p:origin x="22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74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0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44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576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47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01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965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450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27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5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42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52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1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5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9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28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en-US" sz="5400" dirty="0"/>
              <a:t>Block2:</a:t>
            </a:r>
            <a:br>
              <a:rPr lang="en-US" sz="5400" dirty="0"/>
            </a:br>
            <a:r>
              <a:rPr lang="en-US" sz="5400" dirty="0"/>
              <a:t>	Finding Frequent Item Sets</a:t>
            </a:r>
            <a:br>
              <a:rPr lang="en-US" sz="5400" dirty="0"/>
            </a:br>
            <a:r>
              <a:rPr lang="en-US" sz="5400" dirty="0"/>
              <a:t>	Finding Similar Items</a:t>
            </a:r>
            <a:br>
              <a:rPr lang="en-US" sz="5400" dirty="0"/>
            </a:br>
            <a:r>
              <a:rPr lang="en-US" sz="5400" dirty="0"/>
              <a:t>	Searching in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2"/>
            </a:pPr>
            <a:r>
              <a:rPr lang="en-US" sz="2800" dirty="0"/>
              <a:t>Which pairs hash to which buckets?</a:t>
            </a:r>
          </a:p>
          <a:p>
            <a:pPr lvl="1"/>
            <a:r>
              <a:rPr lang="en-US" sz="2400" dirty="0"/>
              <a:t>The set {</a:t>
            </a:r>
            <a:r>
              <a:rPr lang="en-US" sz="2400" i="1" dirty="0" err="1"/>
              <a:t>i</a:t>
            </a:r>
            <a:r>
              <a:rPr lang="en-US" sz="2400" dirty="0"/>
              <a:t>, </a:t>
            </a:r>
            <a:r>
              <a:rPr lang="en-US" sz="2400" i="1" dirty="0"/>
              <a:t>j</a:t>
            </a:r>
            <a:r>
              <a:rPr lang="en-US" sz="2400" dirty="0"/>
              <a:t>} is hashed to bucket no.: </a:t>
            </a:r>
            <a:r>
              <a:rPr lang="en-US" sz="2400" i="1" dirty="0" err="1"/>
              <a:t>i</a:t>
            </a:r>
            <a:r>
              <a:rPr lang="en-US" sz="2400" dirty="0" err="1"/>
              <a:t>×</a:t>
            </a:r>
            <a:r>
              <a:rPr lang="en-US" sz="2400" i="1" dirty="0" err="1"/>
              <a:t>j</a:t>
            </a:r>
            <a:r>
              <a:rPr lang="en-US" sz="2400" dirty="0"/>
              <a:t> mod 11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2	3	4	5	6	6	8	10	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1	1	4	7	9	2	8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Which buckets are frequent?</a:t>
            </a:r>
          </a:p>
          <a:p>
            <a:pPr lvl="1"/>
            <a:r>
              <a:rPr lang="en-US" sz="2400" dirty="0"/>
              <a:t>Bucket support – sum of supports of pairs belonging to the given bucket: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0	1	2	3	4	5	6	7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0	5	5	3	6	1	3	2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8	9	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6	3	2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frequent buckets are those with support above 4, i.e., buckets: 1, 2, 4, 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4"/>
            </a:pPr>
            <a:r>
              <a:rPr lang="en-US" sz="2800" dirty="0"/>
              <a:t>Which pairs are counted on the second pass</a:t>
            </a:r>
          </a:p>
          <a:p>
            <a:pPr lvl="1"/>
            <a:r>
              <a:rPr lang="en-US" sz="2400" dirty="0"/>
              <a:t>As only pairs in frequent buckets will be counted on the second pass of PCY, they are:</a:t>
            </a:r>
          </a:p>
          <a:p>
            <a:pPr marL="457200" lvl="1" indent="0">
              <a:buNone/>
            </a:pPr>
            <a:r>
              <a:rPr lang="en-US" sz="2400" dirty="0"/>
              <a:t>	{1, 2}, {1, 4}, {2, 4}, {2, 6}, {3, 4}, {3, 5}, {4, 6}, {5, 6}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7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Shingling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documents A and B</a:t>
            </a:r>
          </a:p>
          <a:p>
            <a:pPr lvl="1"/>
            <a:r>
              <a:rPr lang="en-US" dirty="0"/>
              <a:t>If their 3-shingle resemblance is 1 (using </a:t>
            </a:r>
            <a:r>
              <a:rPr lang="en-US" dirty="0" err="1"/>
              <a:t>Jaccard</a:t>
            </a:r>
            <a:r>
              <a:rPr lang="en-US" dirty="0"/>
              <a:t> similarity), does that mean that A and B are identical?</a:t>
            </a:r>
          </a:p>
          <a:p>
            <a:pPr lvl="2"/>
            <a:r>
              <a:rPr lang="en-US" dirty="0"/>
              <a:t>If so, prove it. If not, give a counterexample.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Shingling (1) – Recap</a:t>
            </a:r>
          </a:p>
        </p:txBody>
      </p:sp>
      <p:sp>
        <p:nvSpPr>
          <p:cNvPr id="268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-shingle</a:t>
            </a:r>
            <a:r>
              <a:rPr lang="en-US" dirty="0"/>
              <a:t> (or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-gram</a:t>
            </a:r>
            <a:r>
              <a:rPr lang="en-US" dirty="0"/>
              <a:t>) for a document is a sequence of </a:t>
            </a:r>
            <a:r>
              <a:rPr lang="en-US" i="1" dirty="0"/>
              <a:t>k </a:t>
            </a:r>
            <a:r>
              <a:rPr lang="en-US" dirty="0"/>
              <a:t>tokens that appears in the doc</a:t>
            </a:r>
          </a:p>
          <a:p>
            <a:pPr lvl="1"/>
            <a:r>
              <a:rPr lang="en-US" dirty="0"/>
              <a:t>Tokens can be </a:t>
            </a:r>
            <a:r>
              <a:rPr lang="en-US" dirty="0">
                <a:solidFill>
                  <a:srgbClr val="FF0066"/>
                </a:solidFill>
              </a:rPr>
              <a:t>characters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words </a:t>
            </a:r>
            <a:r>
              <a:rPr lang="en-US" dirty="0"/>
              <a:t>or something else, depending on the application</a:t>
            </a:r>
          </a:p>
          <a:p>
            <a:pPr lvl="1"/>
            <a:r>
              <a:rPr lang="en-US" dirty="0"/>
              <a:t>Assume tokens = characters for examples</a:t>
            </a:r>
          </a:p>
          <a:p>
            <a:pPr lvl="8"/>
            <a:endParaRPr lang="en-US" dirty="0">
              <a:solidFill>
                <a:srgbClr val="33CC33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Example: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document </a:t>
            </a:r>
            <a:r>
              <a:rPr lang="en-US" b="1" dirty="0"/>
              <a:t>D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/>
              <a:t>}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Option:</a:t>
            </a:r>
            <a:r>
              <a:rPr lang="en-US" dirty="0"/>
              <a:t> Shingles as a bag (</a:t>
            </a:r>
            <a:r>
              <a:rPr lang="en-US" dirty="0" err="1"/>
              <a:t>multiset</a:t>
            </a:r>
            <a:r>
              <a:rPr lang="en-US" dirty="0"/>
              <a:t>), count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 twice: </a:t>
            </a:r>
            <a:r>
              <a:rPr lang="en-US" b="1" dirty="0"/>
              <a:t>S’(D</a:t>
            </a:r>
            <a:r>
              <a:rPr lang="en-US" b="1" baseline="-25000" dirty="0"/>
              <a:t>1</a:t>
            </a:r>
            <a:r>
              <a:rPr lang="en-US" b="1" dirty="0"/>
              <a:t>) = </a:t>
            </a:r>
            <a:r>
              <a:rPr lang="en-US" dirty="0"/>
              <a:t>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}</a:t>
            </a:r>
          </a:p>
          <a:p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875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Shingling (1) – Recap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Document D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is a set of its k-shingles 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=S(D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/>
              <a:t>Equivalently, each document is a </a:t>
            </a:r>
            <a:br>
              <a:rPr lang="en-US" dirty="0"/>
            </a:br>
            <a:r>
              <a:rPr lang="en-US" dirty="0"/>
              <a:t>0/1 vector in the space of </a:t>
            </a:r>
            <a:r>
              <a:rPr lang="en-US" i="1" dirty="0"/>
              <a:t>k</a:t>
            </a:r>
            <a:r>
              <a:rPr lang="en-US" dirty="0"/>
              <a:t>-shingles</a:t>
            </a:r>
          </a:p>
          <a:p>
            <a:pPr lvl="1"/>
            <a:r>
              <a:rPr lang="en-US" dirty="0"/>
              <a:t>Each unique shingle is a dimension</a:t>
            </a:r>
          </a:p>
          <a:p>
            <a:pPr lvl="1"/>
            <a:r>
              <a:rPr lang="en-US" dirty="0"/>
              <a:t>Vectors are very sparse</a:t>
            </a:r>
          </a:p>
          <a:p>
            <a:r>
              <a:rPr lang="en-US" b="1" dirty="0"/>
              <a:t>A natural similarity measure is the </a:t>
            </a:r>
            <a:br>
              <a:rPr lang="en-US" dirty="0"/>
            </a:br>
            <a:r>
              <a:rPr lang="en-US" b="1" dirty="0" err="1">
                <a:solidFill>
                  <a:srgbClr val="D60093"/>
                </a:solidFill>
              </a:rPr>
              <a:t>Jaccard</a:t>
            </a:r>
            <a:r>
              <a:rPr lang="en-US" b="1" dirty="0">
                <a:solidFill>
                  <a:srgbClr val="D60093"/>
                </a:solidFill>
              </a:rPr>
              <a:t> similarity: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 err="1"/>
              <a:t>sim</a:t>
            </a:r>
            <a:r>
              <a:rPr lang="en-US" dirty="0"/>
              <a:t>(D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) = |C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|/|C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C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7338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0480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1910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429000" y="6019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4038600" y="59436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419600" y="58293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4495800" y="6096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257800" y="5867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52578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657600" y="6400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6129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Shingling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No, the documents A and B need not be identical</a:t>
            </a:r>
          </a:p>
          <a:p>
            <a:pPr lvl="1"/>
            <a:r>
              <a:rPr lang="en-US" dirty="0"/>
              <a:t>Counterexample:</a:t>
            </a:r>
          </a:p>
          <a:p>
            <a:pPr lvl="2"/>
            <a:r>
              <a:rPr lang="en-US" dirty="0"/>
              <a:t>A: </a:t>
            </a:r>
            <a:r>
              <a:rPr lang="en-US" b="1" dirty="0" err="1"/>
              <a:t>abab</a:t>
            </a:r>
            <a:endParaRPr lang="en-US" b="1" dirty="0"/>
          </a:p>
          <a:p>
            <a:pPr lvl="3"/>
            <a:r>
              <a:rPr lang="en-US" dirty="0"/>
              <a:t>3-shingles: S(A) = {aba, </a:t>
            </a:r>
            <a:r>
              <a:rPr lang="en-US" dirty="0" err="1"/>
              <a:t>bab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B: </a:t>
            </a:r>
            <a:r>
              <a:rPr lang="en-US" b="1" dirty="0"/>
              <a:t>baba</a:t>
            </a:r>
          </a:p>
          <a:p>
            <a:pPr lvl="3"/>
            <a:r>
              <a:rPr lang="en-US" dirty="0"/>
              <a:t>3-shingles: S(B) = {</a:t>
            </a:r>
            <a:r>
              <a:rPr lang="en-US" dirty="0" err="1"/>
              <a:t>bab</a:t>
            </a:r>
            <a:r>
              <a:rPr lang="en-US" dirty="0"/>
              <a:t>, aba}</a:t>
            </a:r>
          </a:p>
          <a:p>
            <a:pPr lvl="3"/>
            <a:endParaRPr lang="en-US" dirty="0"/>
          </a:p>
          <a:p>
            <a:pPr lvl="3"/>
            <a:r>
              <a:rPr lang="en-US" i="1" dirty="0"/>
              <a:t>sim</a:t>
            </a:r>
            <a:r>
              <a:rPr lang="en-US" dirty="0"/>
              <a:t>(A, B) = | S(A)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dirty="0"/>
              <a:t>S(B) </a:t>
            </a:r>
            <a:r>
              <a:rPr lang="en-US" dirty="0">
                <a:sym typeface="Symbol" pitchFamily="18" charset="2"/>
              </a:rPr>
              <a:t>| / |</a:t>
            </a:r>
            <a:r>
              <a:rPr lang="en-US" dirty="0"/>
              <a:t> S(A)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S(B)</a:t>
            </a:r>
            <a:r>
              <a:rPr lang="en-US" dirty="0">
                <a:sym typeface="Symbol" pitchFamily="18" charset="2"/>
              </a:rPr>
              <a:t>| = 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93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Shingling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documents A and B</a:t>
            </a:r>
          </a:p>
          <a:p>
            <a:pPr lvl="1"/>
            <a:r>
              <a:rPr lang="en-US" dirty="0"/>
              <a:t>Each document's number of token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2"/>
            <a:r>
              <a:rPr lang="en-US" sz="2000" dirty="0"/>
              <a:t>It does not matter whether tokens are characters or words</a:t>
            </a:r>
            <a:endParaRPr lang="cs-CZ" dirty="0"/>
          </a:p>
          <a:p>
            <a:pPr lvl="1"/>
            <a:r>
              <a:rPr lang="en-US" dirty="0"/>
              <a:t>What is the runtime complexity of computing A and B's </a:t>
            </a:r>
            <a:r>
              <a:rPr lang="en-US" i="1" dirty="0"/>
              <a:t>k</a:t>
            </a:r>
            <a:r>
              <a:rPr lang="en-US" dirty="0"/>
              <a:t>-shingle resemblance (using Jaccard similarity)?</a:t>
            </a:r>
          </a:p>
          <a:p>
            <a:pPr lvl="2"/>
            <a:r>
              <a:rPr lang="en-US" dirty="0"/>
              <a:t>Assume that comparison of two </a:t>
            </a:r>
            <a:r>
              <a:rPr lang="en-US" i="1" dirty="0"/>
              <a:t>k</a:t>
            </a:r>
            <a:r>
              <a:rPr lang="en-US" dirty="0"/>
              <a:t>-shingles to assess their equivalence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Express your answer in terms of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/>
              <a:t>, where </a:t>
            </a:r>
            <a:r>
              <a:rPr lang="en-US" i="1" dirty="0"/>
              <a:t>n</a:t>
            </a:r>
            <a:r>
              <a:rPr lang="en-US" dirty="0"/>
              <a:t> &gt;&gt; </a:t>
            </a:r>
            <a:r>
              <a:rPr lang="en-US" i="1" dirty="0"/>
              <a:t>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99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Shingling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Time to create shingles: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Time to find intersection (using the brute force algorithm):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k</a:t>
            </a:r>
            <a:r>
              <a:rPr lang="en-US" sz="2800" dirty="0"/>
              <a:t>∙</a:t>
            </a:r>
            <a:r>
              <a:rPr lang="en-US" sz="2800" i="1" dirty="0"/>
              <a:t>n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  <a:p>
            <a:pPr lvl="1"/>
            <a:r>
              <a:rPr lang="en-US" sz="2400" i="1" dirty="0"/>
              <a:t>n</a:t>
            </a:r>
            <a:r>
              <a:rPr lang="en-US" sz="2400" dirty="0"/>
              <a:t> shingles in each document</a:t>
            </a:r>
          </a:p>
          <a:p>
            <a:endParaRPr lang="en-US" sz="2800" dirty="0"/>
          </a:p>
          <a:p>
            <a:r>
              <a:rPr lang="en-US" sz="2800" dirty="0"/>
              <a:t>Time to find union (using the intersection):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Total time: </a:t>
            </a:r>
            <a:r>
              <a:rPr lang="en-US" sz="2800" b="1" i="1" dirty="0"/>
              <a:t>O</a:t>
            </a:r>
            <a:r>
              <a:rPr lang="en-US" sz="2800" b="1" dirty="0"/>
              <a:t>(</a:t>
            </a:r>
            <a:r>
              <a:rPr lang="en-US" sz="2800" b="1" i="1" dirty="0"/>
              <a:t>k</a:t>
            </a:r>
            <a:r>
              <a:rPr lang="en-US" sz="2800" b="1" dirty="0"/>
              <a:t>∙</a:t>
            </a:r>
            <a:r>
              <a:rPr lang="en-US" sz="2800" b="1" i="1" dirty="0"/>
              <a:t>n</a:t>
            </a:r>
            <a:r>
              <a:rPr lang="en-US" sz="2800" b="1" baseline="30000" dirty="0"/>
              <a:t>2</a:t>
            </a:r>
            <a:r>
              <a:rPr lang="en-US" sz="2800" b="1" dirty="0"/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9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 the </a:t>
            </a:r>
            <a:r>
              <a:rPr lang="en-US" dirty="0" err="1"/>
              <a:t>Jaccard</a:t>
            </a:r>
            <a:r>
              <a:rPr lang="en-US" dirty="0"/>
              <a:t> similarities of each pair of the following three sets:</a:t>
            </a:r>
          </a:p>
          <a:p>
            <a:pPr lvl="1"/>
            <a:r>
              <a:rPr lang="en-US" dirty="0"/>
              <a:t>A = {1, 2, 3, 4}</a:t>
            </a:r>
          </a:p>
          <a:p>
            <a:pPr lvl="1"/>
            <a:r>
              <a:rPr lang="en-US" dirty="0"/>
              <a:t>B = {2, 3, 5, 7}</a:t>
            </a:r>
          </a:p>
          <a:p>
            <a:pPr lvl="1"/>
            <a:r>
              <a:rPr lang="en-US" dirty="0"/>
              <a:t>C = {2, 4, 6}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0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dirty="0"/>
              <a:t>Suppose 100 items (numbered 1 to 100) and 100 baskets (numbered 1 to 100)</a:t>
            </a:r>
          </a:p>
          <a:p>
            <a:pPr lvl="1"/>
            <a:r>
              <a:rPr lang="en-US" dirty="0"/>
              <a:t>Item </a:t>
            </a:r>
            <a:r>
              <a:rPr lang="en-US" i="1" dirty="0" err="1"/>
              <a:t>i</a:t>
            </a:r>
            <a:r>
              <a:rPr lang="en-US" dirty="0"/>
              <a:t> is in basket </a:t>
            </a:r>
            <a:r>
              <a:rPr lang="en-US" i="1" dirty="0"/>
              <a:t>b</a:t>
            </a:r>
            <a:r>
              <a:rPr lang="en-US" dirty="0"/>
              <a:t> if and only if </a:t>
            </a:r>
            <a:r>
              <a:rPr lang="en-US" i="1" dirty="0" err="1"/>
              <a:t>i</a:t>
            </a:r>
            <a:r>
              <a:rPr lang="en-US" dirty="0"/>
              <a:t> divides </a:t>
            </a:r>
            <a:r>
              <a:rPr lang="en-US" i="1" dirty="0"/>
              <a:t>b</a:t>
            </a:r>
            <a:r>
              <a:rPr lang="en-US" dirty="0"/>
              <a:t> with no remainder, i.e., item 1 is in all the baskets, item 2 is in all fifty of the even-numbered baskets, etc.</a:t>
            </a:r>
          </a:p>
          <a:p>
            <a:r>
              <a:rPr lang="en-US" dirty="0"/>
              <a:t>Consider that the support threshold is 5: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Identify the frequent items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confidence of these association rules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{5, 7} → 2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{2, 3, 4} → 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19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Similar Items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sim</a:t>
            </a:r>
            <a:r>
              <a:rPr lang="pt-BR" sz="2800" dirty="0"/>
              <a:t>(A, B) = 2/6 = 1/3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(A, C) = 2/5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(B, C) = 1/6</a:t>
            </a:r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53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For the matrix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</a:t>
            </a:r>
            <a:r>
              <a:rPr lang="en-US" dirty="0" err="1"/>
              <a:t>minhash</a:t>
            </a:r>
            <a:r>
              <a:rPr lang="en-US" dirty="0"/>
              <a:t> signature for each column (document) using the following hash functions: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dirty="0"/>
              <a:t> + 1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3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5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of these hash functions are true permutations?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close are the estimated </a:t>
            </a:r>
            <a:r>
              <a:rPr lang="en-US" dirty="0" err="1"/>
              <a:t>Jaccard</a:t>
            </a:r>
            <a:r>
              <a:rPr lang="en-US" dirty="0"/>
              <a:t> similarities for the six pairs of columns to the true </a:t>
            </a:r>
            <a:r>
              <a:rPr lang="en-US" dirty="0" err="1"/>
              <a:t>Jaccard</a:t>
            </a:r>
            <a:r>
              <a:rPr lang="en-US" dirty="0"/>
              <a:t> similarities?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97510"/>
              </p:ext>
            </p:extLst>
          </p:nvPr>
        </p:nvGraphicFramePr>
        <p:xfrm>
          <a:off x="3124200" y="1219200"/>
          <a:ext cx="3124201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508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6075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632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Similar Items (2)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5943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Rows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elements (e.g., shingles)</a:t>
            </a:r>
          </a:p>
          <a:p>
            <a:r>
              <a:rPr lang="en-US" b="1" dirty="0">
                <a:solidFill>
                  <a:srgbClr val="008000"/>
                </a:solidFill>
              </a:rPr>
              <a:t>Columns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sets (e.g., documents)</a:t>
            </a:r>
          </a:p>
          <a:p>
            <a:pPr lvl="1"/>
            <a:r>
              <a:rPr lang="en-US" dirty="0"/>
              <a:t>1 in row </a:t>
            </a:r>
            <a:r>
              <a:rPr lang="en-US" b="1" i="1" dirty="0"/>
              <a:t>e</a:t>
            </a:r>
            <a:r>
              <a:rPr lang="en-US" dirty="0"/>
              <a:t> (shingle) and column </a:t>
            </a:r>
            <a:r>
              <a:rPr lang="en-US" b="1" i="1" dirty="0"/>
              <a:t>s</a:t>
            </a:r>
            <a:r>
              <a:rPr lang="en-US" dirty="0"/>
              <a:t> (document) if and only if </a:t>
            </a:r>
            <a:r>
              <a:rPr lang="en-US" b="1" i="1" dirty="0"/>
              <a:t>e</a:t>
            </a:r>
            <a:r>
              <a:rPr lang="en-US" dirty="0"/>
              <a:t> is a member of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Column similarity is the </a:t>
            </a:r>
            <a:r>
              <a:rPr lang="en-US" dirty="0" err="1"/>
              <a:t>Jaccard</a:t>
            </a:r>
            <a:r>
              <a:rPr lang="en-US" dirty="0"/>
              <a:t> similarity of the corresponding sets (rows with value 1)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Typical matrix is sparse!</a:t>
            </a:r>
          </a:p>
          <a:p>
            <a:r>
              <a:rPr lang="en-US" b="1" dirty="0">
                <a:solidFill>
                  <a:srgbClr val="0000FF"/>
                </a:solidFill>
              </a:rPr>
              <a:t>Each document is a column:</a:t>
            </a:r>
          </a:p>
          <a:p>
            <a:pPr lvl="1"/>
            <a:r>
              <a:rPr lang="en-US" sz="2400" b="1" dirty="0">
                <a:solidFill>
                  <a:srgbClr val="008000"/>
                </a:solidFill>
              </a:rPr>
              <a:t>Example:</a:t>
            </a:r>
            <a:r>
              <a:rPr lang="en-US" sz="2400" dirty="0"/>
              <a:t> </a:t>
            </a:r>
            <a:r>
              <a:rPr lang="en-US" sz="2400" b="1" dirty="0" err="1"/>
              <a:t>sim</a:t>
            </a:r>
            <a:r>
              <a:rPr lang="en-US" sz="2400" b="1" dirty="0"/>
              <a:t>(C</a:t>
            </a:r>
            <a:r>
              <a:rPr lang="en-US" sz="2400" b="1" baseline="-25000" dirty="0"/>
              <a:t>1</a:t>
            </a:r>
            <a:r>
              <a:rPr lang="en-US" sz="2400" b="1" dirty="0"/>
              <a:t> ,C</a:t>
            </a:r>
            <a:r>
              <a:rPr lang="en-US" sz="2400" b="1" baseline="-25000" dirty="0"/>
              <a:t>2</a:t>
            </a:r>
            <a:r>
              <a:rPr lang="en-US" sz="2400" b="1" dirty="0"/>
              <a:t>) = ?</a:t>
            </a:r>
          </a:p>
          <a:p>
            <a:pPr lvl="2"/>
            <a:r>
              <a:rPr lang="en-US" sz="2000" dirty="0"/>
              <a:t>Size of intersection = 3; size of union = 6, </a:t>
            </a:r>
            <a:br>
              <a:rPr lang="en-US" sz="2000" dirty="0"/>
            </a:br>
            <a:r>
              <a:rPr lang="en-US" sz="2000" dirty="0" err="1"/>
              <a:t>Jaccard</a:t>
            </a:r>
            <a:r>
              <a:rPr lang="en-US" sz="2000" dirty="0"/>
              <a:t> similarity (not distance) = 3/6</a:t>
            </a:r>
          </a:p>
          <a:p>
            <a:pPr lvl="2"/>
            <a:r>
              <a:rPr lang="en-US" sz="2000" b="1" dirty="0"/>
              <a:t>d(C</a:t>
            </a:r>
            <a:r>
              <a:rPr lang="en-US" sz="2000" b="1" baseline="-25000" dirty="0"/>
              <a:t>1</a:t>
            </a:r>
            <a:r>
              <a:rPr lang="en-US" sz="2000" b="1" dirty="0"/>
              <a:t>,C</a:t>
            </a:r>
            <a:r>
              <a:rPr lang="en-US" sz="2000" b="1" baseline="-25000" dirty="0"/>
              <a:t>2</a:t>
            </a:r>
            <a:r>
              <a:rPr lang="en-US" sz="2000" b="1" dirty="0"/>
              <a:t>) = 1 – (</a:t>
            </a:r>
            <a:r>
              <a:rPr lang="en-US" sz="2000" b="1" dirty="0" err="1"/>
              <a:t>Jaccard</a:t>
            </a:r>
            <a:r>
              <a:rPr lang="en-US" sz="2000" b="1" dirty="0"/>
              <a:t> similarity) = 3/6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6645276" y="2514600"/>
            <a:ext cx="2362200" cy="3895725"/>
            <a:chOff x="1776" y="2205"/>
            <a:chExt cx="1584" cy="2598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964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568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172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1776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2964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568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172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776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2964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568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172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776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964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2568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172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1776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2964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2568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2172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776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964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2568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2172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776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2964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2568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2172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776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 </a:t>
              </a: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1776" y="2208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1776" y="258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35"/>
            <p:cNvSpPr>
              <a:spLocks noChangeShapeType="1"/>
            </p:cNvSpPr>
            <p:nvPr/>
          </p:nvSpPr>
          <p:spPr bwMode="auto">
            <a:xfrm>
              <a:off x="1776" y="29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36"/>
            <p:cNvSpPr>
              <a:spLocks noChangeShapeType="1"/>
            </p:cNvSpPr>
            <p:nvPr/>
          </p:nvSpPr>
          <p:spPr bwMode="auto">
            <a:xfrm>
              <a:off x="1776" y="330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>
              <a:off x="1776" y="3679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1776" y="4054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776" y="44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40"/>
            <p:cNvSpPr>
              <a:spLocks noChangeShapeType="1"/>
            </p:cNvSpPr>
            <p:nvPr/>
          </p:nvSpPr>
          <p:spPr bwMode="auto">
            <a:xfrm>
              <a:off x="1776" y="4803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76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42"/>
            <p:cNvSpPr>
              <a:spLocks noChangeShapeType="1"/>
            </p:cNvSpPr>
            <p:nvPr/>
          </p:nvSpPr>
          <p:spPr bwMode="auto">
            <a:xfrm>
              <a:off x="2172" y="2205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2568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>
              <a:off x="2964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45"/>
            <p:cNvSpPr>
              <a:spLocks noChangeShapeType="1"/>
            </p:cNvSpPr>
            <p:nvPr/>
          </p:nvSpPr>
          <p:spPr bwMode="auto">
            <a:xfrm>
              <a:off x="3360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35826" y="21336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Documents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5932096" y="427554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Shingles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0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Similar Items (2) – Recap</a:t>
            </a:r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86037"/>
          <a:ext cx="381000" cy="4089401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800600" y="2205037"/>
            <a:ext cx="3505200" cy="2667000"/>
            <a:chOff x="3024" y="1296"/>
            <a:chExt cx="2208" cy="1680"/>
          </a:xfrm>
        </p:grpSpPr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3796" y="1296"/>
              <a:ext cx="13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Signature matrix </a:t>
              </a:r>
              <a:r>
                <a:rPr lang="en-US" b="1" i="1" dirty="0">
                  <a:solidFill>
                    <a:srgbClr val="008000"/>
                  </a:solidFill>
                </a:rPr>
                <a:t>M</a:t>
              </a:r>
            </a:p>
          </p:txBody>
        </p:sp>
        <p:sp>
          <p:nvSpPr>
            <p:cNvPr id="37956" name="AutoShape 68"/>
            <p:cNvSpPr>
              <a:spLocks noChangeArrowheads="1"/>
            </p:cNvSpPr>
            <p:nvPr/>
          </p:nvSpPr>
          <p:spPr bwMode="auto">
            <a:xfrm>
              <a:off x="3024" y="2640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487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451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59" name="Rectangle 71"/>
            <p:cNvSpPr>
              <a:spLocks noChangeArrowheads="1"/>
            </p:cNvSpPr>
            <p:nvPr/>
          </p:nvSpPr>
          <p:spPr bwMode="auto">
            <a:xfrm>
              <a:off x="415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60" name="Rectangle 72"/>
            <p:cNvSpPr>
              <a:spLocks noChangeArrowheads="1"/>
            </p:cNvSpPr>
            <p:nvPr/>
          </p:nvSpPr>
          <p:spPr bwMode="auto">
            <a:xfrm>
              <a:off x="379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>
              <a:off x="3792" y="16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>
              <a:off x="3792" y="2000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>
              <a:off x="379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>
              <a:off x="415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>
              <a:off x="451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6" name="Line 78"/>
            <p:cNvSpPr>
              <a:spLocks noChangeShapeType="1"/>
            </p:cNvSpPr>
            <p:nvPr/>
          </p:nvSpPr>
          <p:spPr bwMode="auto">
            <a:xfrm>
              <a:off x="487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523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914400" y="2586037"/>
            <a:ext cx="7391400" cy="4089400"/>
            <a:chOff x="576" y="1536"/>
            <a:chExt cx="4656" cy="2576"/>
          </a:xfrm>
        </p:grpSpPr>
        <p:sp>
          <p:nvSpPr>
            <p:cNvPr id="37969" name="Rectangle 81"/>
            <p:cNvSpPr>
              <a:spLocks noChangeArrowheads="1"/>
            </p:cNvSpPr>
            <p:nvPr/>
          </p:nvSpPr>
          <p:spPr bwMode="auto">
            <a:xfrm>
              <a:off x="576" y="3746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576" y="3381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576" y="3015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37972" name="Rectangle 84"/>
            <p:cNvSpPr>
              <a:spLocks noChangeArrowheads="1"/>
            </p:cNvSpPr>
            <p:nvPr/>
          </p:nvSpPr>
          <p:spPr bwMode="auto">
            <a:xfrm>
              <a:off x="576" y="2649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576" y="2283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74" name="Rectangle 86"/>
            <p:cNvSpPr>
              <a:spLocks noChangeArrowheads="1"/>
            </p:cNvSpPr>
            <p:nvPr/>
          </p:nvSpPr>
          <p:spPr bwMode="auto">
            <a:xfrm>
              <a:off x="576" y="1918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576" y="1536"/>
              <a:ext cx="240" cy="38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576" y="1536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>
              <a:off x="576" y="191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576" y="228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>
              <a:off x="576" y="2649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76" y="3015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1" name="Line 93"/>
            <p:cNvSpPr>
              <a:spLocks noChangeShapeType="1"/>
            </p:cNvSpPr>
            <p:nvPr/>
          </p:nvSpPr>
          <p:spPr bwMode="auto">
            <a:xfrm>
              <a:off x="576" y="3381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>
              <a:off x="576" y="374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576" y="4112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576" y="1536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816" y="2649"/>
              <a:ext cx="0" cy="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816" y="1536"/>
              <a:ext cx="0" cy="111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816" y="2631"/>
              <a:ext cx="0" cy="14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487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451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90" name="Rectangle 102"/>
            <p:cNvSpPr>
              <a:spLocks noChangeArrowheads="1"/>
            </p:cNvSpPr>
            <p:nvPr/>
          </p:nvSpPr>
          <p:spPr bwMode="auto">
            <a:xfrm>
              <a:off x="415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379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3792" y="2016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3" name="Line 105"/>
            <p:cNvSpPr>
              <a:spLocks noChangeShapeType="1"/>
            </p:cNvSpPr>
            <p:nvPr/>
          </p:nvSpPr>
          <p:spPr bwMode="auto">
            <a:xfrm>
              <a:off x="3792" y="238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379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415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451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>
              <a:off x="487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523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2586037"/>
            <a:ext cx="381000" cy="4089401"/>
            <a:chOff x="381000" y="2586037"/>
            <a:chExt cx="381000" cy="4089401"/>
          </a:xfrm>
        </p:grpSpPr>
        <p:sp>
          <p:nvSpPr>
            <p:cNvPr id="38000" name="Rectangle 112"/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4</a:t>
              </a:r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5</a:t>
              </a:r>
            </a:p>
          </p:txBody>
        </p:sp>
        <p:sp>
          <p:nvSpPr>
            <p:cNvPr id="38002" name="Rectangle 114"/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1</a:t>
              </a:r>
            </a:p>
          </p:txBody>
        </p:sp>
        <p:sp>
          <p:nvSpPr>
            <p:cNvPr id="38003" name="Rectangle 115"/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6</a:t>
              </a:r>
            </a:p>
          </p:txBody>
        </p:sp>
        <p:sp>
          <p:nvSpPr>
            <p:cNvPr id="38004" name="Rectangle 116"/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7</a:t>
              </a:r>
            </a:p>
          </p:txBody>
        </p:sp>
        <p:sp>
          <p:nvSpPr>
            <p:cNvPr id="38005" name="Rectangle 117"/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3</a:t>
              </a:r>
            </a:p>
          </p:txBody>
        </p:sp>
        <p:sp>
          <p:nvSpPr>
            <p:cNvPr id="38006" name="Rectangle 118"/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2</a:t>
              </a:r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8" name="Line 120"/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1" name="Line 123"/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4" name="Line 126"/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5" name="Line 127"/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6" name="Line 128"/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7" name="Line 129"/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8" name="Line 130"/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19800" y="3957637"/>
            <a:ext cx="2286000" cy="584200"/>
            <a:chOff x="6019800" y="3957637"/>
            <a:chExt cx="2286000" cy="584200"/>
          </a:xfrm>
        </p:grpSpPr>
        <p:sp>
          <p:nvSpPr>
            <p:cNvPr id="38019" name="Rectangle 131"/>
            <p:cNvSpPr>
              <a:spLocks noChangeArrowheads="1"/>
            </p:cNvSpPr>
            <p:nvPr/>
          </p:nvSpPr>
          <p:spPr bwMode="auto">
            <a:xfrm>
              <a:off x="7734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8020" name="Rectangle 132"/>
            <p:cNvSpPr>
              <a:spLocks noChangeArrowheads="1"/>
            </p:cNvSpPr>
            <p:nvPr/>
          </p:nvSpPr>
          <p:spPr bwMode="auto">
            <a:xfrm>
              <a:off x="7162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8021" name="Rectangle 133"/>
            <p:cNvSpPr>
              <a:spLocks noChangeArrowheads="1"/>
            </p:cNvSpPr>
            <p:nvPr/>
          </p:nvSpPr>
          <p:spPr bwMode="auto">
            <a:xfrm>
              <a:off x="6591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8022" name="Rectangle 134"/>
            <p:cNvSpPr>
              <a:spLocks noChangeArrowheads="1"/>
            </p:cNvSpPr>
            <p:nvPr/>
          </p:nvSpPr>
          <p:spPr bwMode="auto">
            <a:xfrm>
              <a:off x="6019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8023" name="Line 135"/>
            <p:cNvSpPr>
              <a:spLocks noChangeShapeType="1"/>
            </p:cNvSpPr>
            <p:nvPr/>
          </p:nvSpPr>
          <p:spPr bwMode="auto">
            <a:xfrm>
              <a:off x="6019800" y="3957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4" name="Line 136"/>
            <p:cNvSpPr>
              <a:spLocks noChangeShapeType="1"/>
            </p:cNvSpPr>
            <p:nvPr/>
          </p:nvSpPr>
          <p:spPr bwMode="auto">
            <a:xfrm>
              <a:off x="6019800" y="45418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>
              <a:off x="6019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>
              <a:off x="6591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>
              <a:off x="71628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>
              <a:off x="7734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>
              <a:off x="8305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5800" y="1320224"/>
            <a:ext cx="5410200" cy="1569025"/>
            <a:chOff x="685800" y="1320224"/>
            <a:chExt cx="5410200" cy="1569025"/>
          </a:xfrm>
        </p:grpSpPr>
        <p:sp>
          <p:nvSpPr>
            <p:cNvPr id="6" name="TextBox 5"/>
            <p:cNvSpPr txBox="1"/>
            <p:nvPr/>
          </p:nvSpPr>
          <p:spPr>
            <a:xfrm>
              <a:off x="2560691" y="1320224"/>
              <a:ext cx="2925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85800" y="1828800"/>
              <a:ext cx="1981200" cy="909637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38400" y="1904999"/>
              <a:ext cx="457200" cy="97869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246461" y="1904999"/>
              <a:ext cx="2849539" cy="98425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219201" y="3030537"/>
            <a:ext cx="7010399" cy="2608263"/>
            <a:chOff x="1219201" y="3030537"/>
            <a:chExt cx="7010399" cy="2608263"/>
          </a:xfrm>
        </p:grpSpPr>
        <p:sp>
          <p:nvSpPr>
            <p:cNvPr id="134" name="TextBox 133"/>
            <p:cNvSpPr txBox="1"/>
            <p:nvPr/>
          </p:nvSpPr>
          <p:spPr>
            <a:xfrm>
              <a:off x="5273723" y="5054025"/>
              <a:ext cx="2955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135" name="Straight Arrow Connector 134"/>
            <p:cNvCxnSpPr>
              <a:stCxn id="134" idx="1"/>
            </p:cNvCxnSpPr>
            <p:nvPr/>
          </p:nvCxnSpPr>
          <p:spPr>
            <a:xfrm flipH="1" flipV="1">
              <a:off x="1219201" y="3124201"/>
              <a:ext cx="4054522" cy="222221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 flipV="1">
              <a:off x="3657600" y="3030537"/>
              <a:ext cx="1905000" cy="2023489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34" idx="0"/>
            </p:cNvCxnSpPr>
            <p:nvPr/>
          </p:nvCxnSpPr>
          <p:spPr>
            <a:xfrm flipV="1">
              <a:off x="6751662" y="3810001"/>
              <a:ext cx="563538" cy="124402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51038" y="2052637"/>
            <a:ext cx="3870329" cy="4652963"/>
            <a:chOff x="1229" y="1200"/>
            <a:chExt cx="2438" cy="2931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484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088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1692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1296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484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2088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1692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1296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2484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2088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692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4" name="Rectangle 16"/>
            <p:cNvSpPr>
              <a:spLocks noChangeArrowheads="1"/>
            </p:cNvSpPr>
            <p:nvPr/>
          </p:nvSpPr>
          <p:spPr bwMode="auto">
            <a:xfrm>
              <a:off x="1296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2484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2088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1692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1296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2484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2088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1692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1296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2484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2088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1692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1296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>
              <a:off x="2484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18" name="Rectangle 30"/>
            <p:cNvSpPr>
              <a:spLocks noChangeArrowheads="1"/>
            </p:cNvSpPr>
            <p:nvPr/>
          </p:nvSpPr>
          <p:spPr bwMode="auto">
            <a:xfrm>
              <a:off x="2088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19" name="Rectangle 31"/>
            <p:cNvSpPr>
              <a:spLocks noChangeArrowheads="1"/>
            </p:cNvSpPr>
            <p:nvPr/>
          </p:nvSpPr>
          <p:spPr bwMode="auto">
            <a:xfrm>
              <a:off x="1692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20" name="Rectangle 32"/>
            <p:cNvSpPr>
              <a:spLocks noChangeArrowheads="1"/>
            </p:cNvSpPr>
            <p:nvPr/>
          </p:nvSpPr>
          <p:spPr bwMode="auto">
            <a:xfrm>
              <a:off x="1296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>
              <a:off x="1296" y="1536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1296" y="191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>
              <a:off x="1296" y="22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1296" y="263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1296" y="3007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1296" y="3382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1296" y="37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1296" y="4131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1296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1692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2088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2484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2880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1229" y="1200"/>
              <a:ext cx="24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Input matrix (Shingles x Documents) </a:t>
              </a:r>
            </a:p>
          </p:txBody>
        </p:sp>
      </p:grpSp>
      <p:sp>
        <p:nvSpPr>
          <p:cNvPr id="124" name="Text Box 4"/>
          <p:cNvSpPr txBox="1">
            <a:spLocks noChangeArrowheads="1"/>
          </p:cNvSpPr>
          <p:nvPr/>
        </p:nvSpPr>
        <p:spPr bwMode="auto">
          <a:xfrm>
            <a:off x="274079" y="2057400"/>
            <a:ext cx="1617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Permutation </a:t>
            </a:r>
            <a:r>
              <a:rPr lang="en-US" b="1" dirty="0">
                <a:solidFill>
                  <a:srgbClr val="008000"/>
                </a:solidFill>
                <a:sym typeface="Symbol"/>
              </a:rPr>
              <a:t>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8F4372-524D-430A-85E3-5EB7C4C699F5}"/>
              </a:ext>
            </a:extLst>
          </p:cNvPr>
          <p:cNvSpPr/>
          <p:nvPr/>
        </p:nvSpPr>
        <p:spPr>
          <a:xfrm>
            <a:off x="168794" y="1158122"/>
            <a:ext cx="20794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Min-Hashing</a:t>
            </a:r>
          </a:p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2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(2) – Solution 1+2/3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400" dirty="0"/>
              <a:t>Compute the </a:t>
            </a:r>
            <a:r>
              <a:rPr lang="en-US" sz="2400" dirty="0" err="1"/>
              <a:t>minhash</a:t>
            </a:r>
            <a:r>
              <a:rPr lang="en-US" sz="2400" dirty="0"/>
              <a:t> signature for each column using the following hash functions: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2</a:t>
            </a:r>
            <a:r>
              <a:rPr lang="en-US" sz="2000" i="1" dirty="0"/>
              <a:t>x</a:t>
            </a:r>
            <a:r>
              <a:rPr lang="en-US" sz="2000" dirty="0"/>
              <a:t> + 1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3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3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5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marL="768096" lvl="2" indent="0">
              <a:buNone/>
            </a:pPr>
            <a:r>
              <a:rPr lang="en-US" sz="2000" dirty="0"/>
              <a:t>Hashes are computed on element IDs:</a:t>
            </a:r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marL="678942" indent="-514350">
              <a:buFont typeface="+mj-lt"/>
              <a:buAutoNum type="arabicParenR"/>
            </a:pPr>
            <a:endParaRPr lang="en-US" sz="2400" dirty="0"/>
          </a:p>
          <a:p>
            <a:pPr marL="678942" indent="-514350">
              <a:buFont typeface="+mj-lt"/>
              <a:buAutoNum type="arabicParenR"/>
            </a:pPr>
            <a:r>
              <a:rPr lang="en-US" sz="2400" dirty="0"/>
              <a:t>Which of these hash functions are true permutations: </a:t>
            </a:r>
            <a:r>
              <a:rPr lang="en-US" sz="2400" b="1" i="1" dirty="0"/>
              <a:t>h</a:t>
            </a:r>
            <a:r>
              <a:rPr lang="en-US" sz="2400" b="1" baseline="-25000" dirty="0"/>
              <a:t>3</a:t>
            </a:r>
            <a:r>
              <a:rPr lang="en-US" sz="2400" dirty="0"/>
              <a:t> only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90379"/>
              </p:ext>
            </p:extLst>
          </p:nvPr>
        </p:nvGraphicFramePr>
        <p:xfrm>
          <a:off x="685800" y="3657600"/>
          <a:ext cx="48768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127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592873">
                  <a:extLst>
                    <a:ext uri="{9D8B030D-6E8A-4147-A177-3AD203B41FA5}">
                      <a16:colId xmlns:a16="http://schemas.microsoft.com/office/drawing/2014/main" val="29404509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14791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0217586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1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3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1E5B7D9-1D0F-4A2D-90D0-B7186C267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18225"/>
              </p:ext>
            </p:extLst>
          </p:nvPr>
        </p:nvGraphicFramePr>
        <p:xfrm>
          <a:off x="6437728" y="4114800"/>
          <a:ext cx="2133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F419AB43-4467-467A-896B-D3073C02DF71}"/>
              </a:ext>
            </a:extLst>
          </p:cNvPr>
          <p:cNvSpPr/>
          <p:nvPr/>
        </p:nvSpPr>
        <p:spPr>
          <a:xfrm>
            <a:off x="5562600" y="3714690"/>
            <a:ext cx="327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sz="2000" dirty="0" err="1"/>
              <a:t>Minhash</a:t>
            </a:r>
            <a:r>
              <a:rPr lang="en-US" sz="2000" dirty="0"/>
              <a:t> signature: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DD37B1BB-4C98-47FB-A710-8B1BB8C08C77}"/>
              </a:ext>
            </a:extLst>
          </p:cNvPr>
          <p:cNvSpPr/>
          <p:nvPr/>
        </p:nvSpPr>
        <p:spPr>
          <a:xfrm>
            <a:off x="5447128" y="4524345"/>
            <a:ext cx="990600" cy="40011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6593B3-759E-431E-BFF0-33E3B9DFFC0E}"/>
              </a:ext>
            </a:extLst>
          </p:cNvPr>
          <p:cNvSpPr/>
          <p:nvPr/>
        </p:nvSpPr>
        <p:spPr>
          <a:xfrm>
            <a:off x="5612130" y="52972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dirty="0"/>
              <a:t>(rows correspond to hash functions)</a:t>
            </a:r>
          </a:p>
        </p:txBody>
      </p:sp>
    </p:spTree>
    <p:extLst>
      <p:ext uri="{BB962C8B-B14F-4D97-AF65-F5344CB8AC3E}">
        <p14:creationId xmlns:p14="http://schemas.microsoft.com/office/powerpoint/2010/main" val="1900212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(2) – Solution 3/3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How close are the estimated Jaccard similarities for the six pairs of columns (documents) to the true Jaccard similarities?</a:t>
            </a:r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r>
              <a:rPr lang="en-US" sz="2800" dirty="0"/>
              <a:t>=&gt; the estimated Jaccard similarities are not close to the true ones at all</a:t>
            </a:r>
          </a:p>
          <a:p>
            <a:pPr marL="971550" lvl="1" indent="-514350"/>
            <a:r>
              <a:rPr lang="en-US" sz="2400" dirty="0"/>
              <a:t>To make the estimated similarity closer to the true one, there is a need of more and better (i.e., resulting in true permutations) hash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49F66F9-55BF-4AB9-88D4-0485A282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370718"/>
              </p:ext>
            </p:extLst>
          </p:nvPr>
        </p:nvGraphicFramePr>
        <p:xfrm>
          <a:off x="685799" y="3093720"/>
          <a:ext cx="807720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2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934179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1322414388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7135364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Jaccard similarities on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 / 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D3 / 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Original documents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Minhash</a:t>
                      </a:r>
                      <a:r>
                        <a:rPr lang="en-US" sz="1600" dirty="0"/>
                        <a:t> signatures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187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Suppose we are maintaining a count of 1s using the DGIM method</a:t>
            </a:r>
          </a:p>
          <a:p>
            <a:pPr lvl="1"/>
            <a:r>
              <a:rPr lang="en-US" dirty="0"/>
              <a:t>Each bucket is represented by (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2"/>
            <a:r>
              <a:rPr lang="en-US" i="1" dirty="0" err="1"/>
              <a:t>i</a:t>
            </a:r>
            <a:r>
              <a:rPr lang="en-US" dirty="0"/>
              <a:t> – the number of 1s in the bucket</a:t>
            </a:r>
          </a:p>
          <a:p>
            <a:pPr lvl="2"/>
            <a:r>
              <a:rPr lang="en-US" i="1" dirty="0"/>
              <a:t>t</a:t>
            </a:r>
            <a:r>
              <a:rPr lang="en-US" dirty="0"/>
              <a:t> – the bucket timestamp (time of the most recent 1)</a:t>
            </a:r>
          </a:p>
          <a:p>
            <a:r>
              <a:rPr lang="en-US" dirty="0"/>
              <a:t>Consider the following properties:</a:t>
            </a:r>
          </a:p>
          <a:p>
            <a:pPr lvl="1"/>
            <a:r>
              <a:rPr lang="en-US" dirty="0"/>
              <a:t>Current time is 200</a:t>
            </a:r>
          </a:p>
          <a:p>
            <a:pPr lvl="1"/>
            <a:r>
              <a:rPr lang="en-US" dirty="0"/>
              <a:t>Window size is 60</a:t>
            </a:r>
          </a:p>
          <a:p>
            <a:pPr lvl="1"/>
            <a:r>
              <a:rPr lang="en-US" dirty="0"/>
              <a:t>Current buckets are:</a:t>
            </a:r>
          </a:p>
          <a:p>
            <a:pPr lvl="2"/>
            <a:r>
              <a:rPr lang="en-US" dirty="0"/>
              <a:t>(16, 148) (8, 162) (8, 177) (4, 183) (2, 192) (1, 197) (1, 200)</a:t>
            </a:r>
          </a:p>
          <a:p>
            <a:pPr lvl="1"/>
            <a:r>
              <a:rPr lang="en-US" dirty="0"/>
              <a:t>At the next ten clocks (201 through 210), the stream has 0101010101</a:t>
            </a:r>
          </a:p>
          <a:p>
            <a:r>
              <a:rPr lang="en-US" dirty="0"/>
              <a:t>What will the sequence of buckets be at the end of these ten inputs?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0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DGIM: Buckets</a:t>
            </a:r>
          </a:p>
          <a:p>
            <a:pPr marL="609600" indent="-609600"/>
            <a:r>
              <a:rPr lang="en-US" dirty="0"/>
              <a:t>A </a:t>
            </a:r>
            <a:r>
              <a:rPr lang="en-US" b="1" i="1" dirty="0">
                <a:solidFill>
                  <a:srgbClr val="FF0066"/>
                </a:solidFill>
              </a:rPr>
              <a:t>bucket</a:t>
            </a:r>
            <a:r>
              <a:rPr lang="en-US" dirty="0"/>
              <a:t> in the DGIM method is a record consisting of: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(A)</a:t>
            </a:r>
            <a:r>
              <a:rPr lang="en-US" b="1" dirty="0">
                <a:ea typeface="ＭＳ Ｐゴシック" pitchFamily="34" charset="-128"/>
              </a:rPr>
              <a:t> The timestamp of its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(B)</a:t>
            </a:r>
            <a:r>
              <a:rPr lang="en-US" b="1" dirty="0"/>
              <a:t> </a:t>
            </a:r>
            <a:r>
              <a:rPr lang="en-US" b="1" dirty="0">
                <a:ea typeface="ＭＳ Ｐゴシック" pitchFamily="34" charset="-128"/>
              </a:rPr>
              <a:t>The number of 1s between its beginning and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log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Constraint on buckets: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Number of </a:t>
            </a:r>
            <a:r>
              <a:rPr lang="en-US" b="1" dirty="0"/>
              <a:t>1s</a:t>
            </a:r>
            <a:r>
              <a:rPr lang="en-US" dirty="0"/>
              <a:t> must be a power of </a:t>
            </a:r>
            <a:r>
              <a:rPr lang="en-US" b="1" dirty="0"/>
              <a:t>2</a:t>
            </a:r>
          </a:p>
          <a:p>
            <a:pPr marL="902208" lvl="1" indent="-609600"/>
            <a:r>
              <a:rPr lang="en-US" dirty="0">
                <a:ea typeface="ＭＳ Ｐゴシック" pitchFamily="34" charset="-128"/>
              </a:rPr>
              <a:t>That explains the </a:t>
            </a:r>
            <a:r>
              <a:rPr lang="en-US" b="1" dirty="0">
                <a:ea typeface="ＭＳ Ｐゴシック" pitchFamily="34" charset="-128"/>
              </a:rPr>
              <a:t>O(log </a:t>
            </a:r>
            <a:r>
              <a:rPr lang="en-US" b="1" dirty="0" err="1">
                <a:ea typeface="ＭＳ Ｐゴシック" pitchFamily="34" charset="-128"/>
              </a:rPr>
              <a:t>log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N)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 in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(B)</a:t>
            </a:r>
            <a:r>
              <a:rPr lang="en-US" b="1" dirty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b="1" dirty="0"/>
              <a:t>above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7630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C00000"/>
                </a:solidFill>
              </a:rPr>
              <a:t>Representing a Stream by Buckets</a:t>
            </a:r>
          </a:p>
          <a:p>
            <a:r>
              <a:rPr lang="en-US" dirty="0"/>
              <a:t>Either </a:t>
            </a:r>
            <a:r>
              <a:rPr lang="en-US" b="1" dirty="0">
                <a:solidFill>
                  <a:srgbClr val="FF0066"/>
                </a:solidFill>
              </a:rPr>
              <a:t>one</a:t>
            </a:r>
            <a:r>
              <a:rPr lang="en-US" dirty="0"/>
              <a:t> or </a:t>
            </a:r>
            <a:r>
              <a:rPr lang="en-US" b="1" dirty="0">
                <a:solidFill>
                  <a:srgbClr val="FF0066"/>
                </a:solidFill>
              </a:rPr>
              <a:t>two</a:t>
            </a:r>
            <a:r>
              <a:rPr lang="en-US" dirty="0"/>
              <a:t> buckets with the same </a:t>
            </a:r>
            <a:r>
              <a:rPr lang="en-US" b="1" dirty="0"/>
              <a:t>power-of-2 number</a:t>
            </a:r>
            <a:r>
              <a:rPr lang="en-US" dirty="0"/>
              <a:t> of </a:t>
            </a:r>
            <a:r>
              <a:rPr lang="en-US" b="1" dirty="0"/>
              <a:t>1s</a:t>
            </a:r>
          </a:p>
          <a:p>
            <a:pPr lvl="8"/>
            <a:endParaRPr lang="en-US" dirty="0"/>
          </a:p>
          <a:p>
            <a:r>
              <a:rPr lang="en-US" b="1" dirty="0"/>
              <a:t>Buckets do not overlap in timestamps</a:t>
            </a:r>
          </a:p>
          <a:p>
            <a:pPr lvl="8"/>
            <a:endParaRPr lang="en-US" dirty="0"/>
          </a:p>
          <a:p>
            <a:r>
              <a:rPr lang="en-US" b="1" dirty="0"/>
              <a:t>Buckets are sorted by size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Earlier buckets are not smaller than later buckets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dirty="0"/>
              <a:t>Buckets disappear when their </a:t>
            </a:r>
            <a:br>
              <a:rPr lang="en-US" dirty="0"/>
            </a:br>
            <a:r>
              <a:rPr lang="en-US" dirty="0"/>
              <a:t>end-time is </a:t>
            </a:r>
            <a:r>
              <a:rPr lang="en-US" b="1" dirty="0"/>
              <a:t>&gt; </a:t>
            </a:r>
            <a:r>
              <a:rPr lang="en-US" b="1" i="1" dirty="0"/>
              <a:t>N</a:t>
            </a:r>
            <a:r>
              <a:rPr lang="en-US" dirty="0"/>
              <a:t>  time units in the past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418B3B-5EF8-4C0D-8894-957D2846483A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7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29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5029200"/>
            <a:ext cx="874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Three properties of buckets that are maintained: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Either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or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two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with the same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power-of-2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number of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1s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do not overlap in timestamps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 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are sorted by size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A8ED494-E7B1-4130-99D3-03210EA012B3}"/>
              </a:ext>
            </a:extLst>
          </p:cNvPr>
          <p:cNvSpPr/>
          <p:nvPr/>
        </p:nvSpPr>
        <p:spPr>
          <a:xfrm>
            <a:off x="268527" y="1216813"/>
            <a:ext cx="5108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Example: Bucketized Stream</a:t>
            </a: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Simplest question: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Find sets of items that appear together “frequently” in baskets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Support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 item 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/>
              <a:t>:</a:t>
            </a:r>
            <a:r>
              <a:rPr lang="en-US" dirty="0"/>
              <a:t> Number of baskets containing all items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(Often expressed as a fraction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the total number of baskets)</a:t>
            </a:r>
          </a:p>
          <a:p>
            <a:r>
              <a:rPr lang="en-US" dirty="0"/>
              <a:t>Given a </a:t>
            </a:r>
            <a:r>
              <a:rPr lang="en-US" b="1" i="1" dirty="0">
                <a:solidFill>
                  <a:srgbClr val="0000FF"/>
                </a:solidFill>
              </a:rPr>
              <a:t>support threshold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then sets of items that appear </a:t>
            </a:r>
            <a:br>
              <a:rPr lang="en-US" dirty="0"/>
            </a:br>
            <a:r>
              <a:rPr lang="en-US" dirty="0"/>
              <a:t>in at least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 are called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frequent itemsets</a:t>
            </a:r>
            <a:endParaRPr lang="en-US" b="1" dirty="0">
              <a:solidFill>
                <a:srgbClr val="FF0066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08214" y="3200400"/>
          <a:ext cx="310835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3" imgW="3821430" imgH="2001946" progId="Word.Document.8">
                  <p:embed/>
                </p:oleObj>
              </mc:Choice>
              <mc:Fallback>
                <p:oleObj name="Document" r:id="rId3" imgW="3821430" imgH="2001946" progId="Word.Document.8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214" y="3200400"/>
                        <a:ext cx="310835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1" y="4724400"/>
            <a:ext cx="213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Support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{Beer, Bread} = 2</a:t>
            </a:r>
          </a:p>
        </p:txBody>
      </p:sp>
    </p:spTree>
    <p:extLst>
      <p:ext uri="{BB962C8B-B14F-4D97-AF65-F5344CB8AC3E}">
        <p14:creationId xmlns:p14="http://schemas.microsoft.com/office/powerpoint/2010/main" val="436799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C00000"/>
                </a:solidFill>
              </a:rPr>
              <a:t>Updating Buckets (1)</a:t>
            </a:r>
          </a:p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Updating Buckets (2)</a:t>
            </a:r>
            <a:endParaRPr lang="en-US" b="1" dirty="0">
              <a:solidFill>
                <a:srgbClr val="008000"/>
              </a:solidFill>
            </a:endParaRPr>
          </a:p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2102882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941082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703082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541282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217682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379482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752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57175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333750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4160282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501015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848350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33DD3C9-AC78-4857-9A7A-0190E2B7B35D}"/>
              </a:ext>
            </a:extLst>
          </p:cNvPr>
          <p:cNvSpPr/>
          <p:nvPr/>
        </p:nvSpPr>
        <p:spPr>
          <a:xfrm>
            <a:off x="203486" y="1158625"/>
            <a:ext cx="5055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Updating buckets (example):</a:t>
            </a:r>
            <a:endParaRPr lang="cs-CZ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Autofit/>
          </a:bodyPr>
          <a:lstStyle/>
          <a:p>
            <a:r>
              <a:rPr lang="en-US" sz="2400" dirty="0"/>
              <a:t>There are 5 occurrences of 1s in the stream. Each one updates the buckets to be:</a:t>
            </a:r>
          </a:p>
          <a:p>
            <a:pPr lvl="1"/>
            <a:r>
              <a:rPr lang="en-US" sz="1800" dirty="0"/>
              <a:t>(1)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(1, 197)  (1, 200)  (1, 202)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(1, 202)</a:t>
            </a:r>
          </a:p>
          <a:p>
            <a:pPr lvl="1"/>
            <a:r>
              <a:rPr lang="en-US" sz="1800" dirty="0"/>
              <a:t>(2) No combination needed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</a:t>
            </a:r>
          </a:p>
          <a:p>
            <a:pPr lvl="1"/>
            <a:r>
              <a:rPr lang="en-US" sz="1800" dirty="0"/>
              <a:t>(3) Combine the oldest two buckets of size 1, and then oldest two buckets of size 2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(2,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(4, 200)  (2, 204)  (1, 206)</a:t>
            </a:r>
          </a:p>
          <a:p>
            <a:pPr lvl="1"/>
            <a:r>
              <a:rPr lang="en-US" sz="1800" dirty="0"/>
              <a:t>(4) No combination </a:t>
            </a:r>
            <a:r>
              <a:rPr lang="en-US" sz="1800"/>
              <a:t>needed; window </a:t>
            </a:r>
            <a:r>
              <a:rPr lang="en-US" sz="1800" dirty="0"/>
              <a:t>size is 60, so (16, 148) should be dropped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(4, 200)  (2, 204)  (1, 206)  (1, 208)</a:t>
            </a:r>
          </a:p>
          <a:p>
            <a:pPr marL="118872" indent="0">
              <a:buNone/>
            </a:pPr>
            <a:r>
              <a:rPr lang="en-US" sz="1600" dirty="0"/>
              <a:t>       =&gt;	(8, 162)  (8, 177)  (4, 183)  (4, 200)  (2, 204)  (1, 206)  (1, 208)</a:t>
            </a:r>
          </a:p>
          <a:p>
            <a:pPr lvl="1"/>
            <a:r>
              <a:rPr lang="en-US" sz="1800" dirty="0"/>
              <a:t>(5)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(8, 162)  (8, 177)  (4, 183)  (4, 200)  (2, 204)  (1, 206)  (1, 208)  (1, 210)</a:t>
            </a:r>
          </a:p>
          <a:p>
            <a:pPr marL="118872" indent="0">
              <a:buNone/>
            </a:pPr>
            <a:r>
              <a:rPr lang="en-US" sz="1600" dirty="0"/>
              <a:t>       =&gt;	</a:t>
            </a:r>
            <a:r>
              <a:rPr lang="en-US" sz="1600" b="1" dirty="0"/>
              <a:t>(8, 162)  (8, 177)  (4, 183)  (4, 200)  (2, 204)  (2, 208)  (1, 210)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22-970E-634E-A28B-8345331BB412}" type="slidenum">
              <a:rPr lang="en-US"/>
              <a:pPr/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Association Rules:</a:t>
            </a:r>
            <a:br>
              <a:rPr lang="en-US" b="1" dirty="0"/>
            </a:br>
            <a:r>
              <a:rPr lang="en-US" dirty="0"/>
              <a:t>If-then rules about the contents of baskets</a:t>
            </a:r>
          </a:p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→ j</a:t>
            </a:r>
            <a:r>
              <a:rPr lang="en-US" i="1" dirty="0">
                <a:solidFill>
                  <a:srgbClr val="0064E2"/>
                </a:solidFill>
              </a:rPr>
              <a:t>  </a:t>
            </a:r>
            <a:r>
              <a:rPr lang="en-US" dirty="0"/>
              <a:t>means: “if a basket contains all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/>
              <a:t> </a:t>
            </a:r>
            <a:r>
              <a:rPr lang="en-US" dirty="0"/>
              <a:t>then it is </a:t>
            </a:r>
            <a:r>
              <a:rPr lang="en-US" b="1" i="1" dirty="0">
                <a:solidFill>
                  <a:srgbClr val="0000FF"/>
                </a:solidFill>
              </a:rPr>
              <a:t>likely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to contain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”</a:t>
            </a:r>
          </a:p>
          <a:p>
            <a:r>
              <a:rPr lang="en-US" b="1" dirty="0">
                <a:solidFill>
                  <a:srgbClr val="D60093"/>
                </a:solidFill>
              </a:rPr>
              <a:t>In practice there are many rules, want to find significant/interesting ones!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Confidence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dirty="0"/>
              <a:t>of this association rule is the probability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given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2065338" y="5380038"/>
          <a:ext cx="54705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3" imgW="1841400" imgH="419040" progId="Equation.3">
                  <p:embed/>
                </p:oleObj>
              </mc:Choice>
              <mc:Fallback>
                <p:oleObj name="Equation" r:id="rId3" imgW="184140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380038"/>
                        <a:ext cx="5470525" cy="1173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9072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800" dirty="0"/>
              <a:t>20 frequent items: </a:t>
            </a:r>
            <a:r>
              <a:rPr lang="en-US" sz="2800" b="1" dirty="0"/>
              <a:t>1–20</a:t>
            </a:r>
          </a:p>
          <a:p>
            <a:pPr marL="678942" indent="-514350">
              <a:buFont typeface="+mj-lt"/>
              <a:buAutoNum type="arabicParenR"/>
            </a:pPr>
            <a:r>
              <a:rPr lang="en-US" sz="2800" dirty="0"/>
              <a:t>Association rules: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containing both items 5 and 7 are baskets 35 and 70, in which only basket 70 also contains item 2. Hence, the confidence of the rule {5, 7} → 2 is </a:t>
            </a:r>
            <a:r>
              <a:rPr lang="en-US" sz="2400" b="1" dirty="0"/>
              <a:t>1/2</a:t>
            </a:r>
            <a:r>
              <a:rPr lang="en-US" sz="2400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whose numbers are the multiples of 12 contain item set {2, 3, 4} as a subset – there are 8 such baskets. The baskets whose numbers are the multiples of 60 contain item set {2, 3, 4, 5} as a subset – there is 1 such basket. Hence, the confidence of the rule {2, 3, 4} → 5 is </a:t>
            </a:r>
            <a:r>
              <a:rPr lang="en-US" sz="2400" b="1" dirty="0"/>
              <a:t>1/8</a:t>
            </a:r>
            <a:r>
              <a:rPr lang="en-US" sz="2400" dirty="0"/>
              <a:t>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4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Consider the following twelve baskets, each of them contains 3 of 6 items (1 through 6):</a:t>
            </a:r>
          </a:p>
          <a:p>
            <a:pPr lvl="1"/>
            <a:r>
              <a:rPr lang="en-US" dirty="0"/>
              <a:t>{1, 2, 3}   {2, 3, 4}   {3, 4, 5}   {4, 5, 6}</a:t>
            </a:r>
          </a:p>
          <a:p>
            <a:pPr lvl="1"/>
            <a:r>
              <a:rPr lang="en-US" dirty="0"/>
              <a:t>{1, 3, 5}   {2, 4, 6}   {1, 3, 4}   {2, 4, 5}</a:t>
            </a:r>
          </a:p>
          <a:p>
            <a:pPr lvl="1"/>
            <a:r>
              <a:rPr lang="en-US" dirty="0"/>
              <a:t>{3, 5, 6}   {1, 2, 4}   {2, 3, 5}   {3, 4, 6}</a:t>
            </a:r>
          </a:p>
          <a:p>
            <a:r>
              <a:rPr lang="en-US" dirty="0"/>
              <a:t>Suppose the support threshold is 4. On the first pass of the PCY algorithm, a hash table with 11 buckets is used, and the set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hashed to bucket </a:t>
            </a:r>
            <a:r>
              <a:rPr lang="en-US" i="1" dirty="0" err="1"/>
              <a:t>i</a:t>
            </a:r>
            <a:r>
              <a:rPr lang="en-US" dirty="0" err="1"/>
              <a:t>×</a:t>
            </a:r>
            <a:r>
              <a:rPr lang="en-US" i="1" dirty="0" err="1"/>
              <a:t>j</a:t>
            </a:r>
            <a:r>
              <a:rPr lang="en-US" dirty="0"/>
              <a:t> mod 11: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support for each item and each pair of items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hash to which buckets?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buckets are frequent?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are counted on the second pass?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 lnSpcReduction="10000"/>
          </a:bodyPr>
          <a:lstStyle/>
          <a:p>
            <a:pPr marL="210312" indent="0">
              <a:buNone/>
            </a:pPr>
            <a:r>
              <a:rPr lang="en-US" b="1" dirty="0">
                <a:solidFill>
                  <a:srgbClr val="FF0066"/>
                </a:solidFill>
              </a:rPr>
              <a:t>PCY Algorithm – First Pass</a:t>
            </a:r>
            <a:endParaRPr lang="en-US" dirty="0"/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(each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item in the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item’s count;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pair of items)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hash the pair to a bucket;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the count for that bucket;</a:t>
            </a:r>
          </a:p>
          <a:p>
            <a:pPr lvl="8"/>
            <a:endParaRPr lang="en-US" sz="800" dirty="0"/>
          </a:p>
          <a:p>
            <a:r>
              <a:rPr lang="en-US" b="1" dirty="0"/>
              <a:t>Few things to note:</a:t>
            </a:r>
          </a:p>
          <a:p>
            <a:pPr lvl="1"/>
            <a:r>
              <a:rPr lang="en-US" dirty="0"/>
              <a:t>Pairs of items need to be generated from the input file; they are not present in the file</a:t>
            </a:r>
          </a:p>
          <a:p>
            <a:pPr lvl="1"/>
            <a:r>
              <a:rPr lang="en-US" dirty="0"/>
              <a:t>We are not just interested in the presence of a pair, but we need to see whether it is present at least </a:t>
            </a:r>
            <a:r>
              <a:rPr lang="en-US" b="1" i="1" dirty="0"/>
              <a:t>s</a:t>
            </a:r>
            <a:r>
              <a:rPr lang="en-US" dirty="0"/>
              <a:t> (support) times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3B73-63DB-FA49-9D56-55CDD439EC9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990600" y="2514600"/>
            <a:ext cx="152400" cy="990600"/>
          </a:xfrm>
          <a:prstGeom prst="leftBrac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2590800"/>
            <a:ext cx="71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New in PCY</a:t>
            </a:r>
          </a:p>
        </p:txBody>
      </p:sp>
    </p:spTree>
    <p:extLst>
      <p:ext uri="{BB962C8B-B14F-4D97-AF65-F5344CB8AC3E}">
        <p14:creationId xmlns:p14="http://schemas.microsoft.com/office/powerpoint/2010/main" val="48839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Observation:</a:t>
            </a:r>
            <a:r>
              <a:rPr lang="en-US" b="1" dirty="0"/>
              <a:t> If a bucket contains a </a:t>
            </a:r>
            <a:r>
              <a:rPr lang="en-US" b="1" dirty="0">
                <a:solidFill>
                  <a:srgbClr val="0000FF"/>
                </a:solidFill>
              </a:rPr>
              <a:t>frequent pair</a:t>
            </a:r>
            <a:r>
              <a:rPr lang="en-US" b="1" dirty="0"/>
              <a:t>, then the bucket is surely </a:t>
            </a:r>
            <a:r>
              <a:rPr lang="en-US" b="1" dirty="0">
                <a:solidFill>
                  <a:srgbClr val="0000FF"/>
                </a:solidFill>
              </a:rPr>
              <a:t>frequent</a:t>
            </a:r>
          </a:p>
          <a:p>
            <a:r>
              <a:rPr lang="en-US" dirty="0"/>
              <a:t>However, even without any frequent pair, </a:t>
            </a:r>
            <a:br>
              <a:rPr lang="en-US" dirty="0"/>
            </a:br>
            <a:r>
              <a:rPr lang="en-US" dirty="0"/>
              <a:t>a bucket can still be frequent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pPr lvl="1"/>
            <a:r>
              <a:rPr lang="en-US" dirty="0"/>
              <a:t>So, we cannot use the hash to eliminate any </a:t>
            </a:r>
            <a:br>
              <a:rPr lang="en-US" dirty="0"/>
            </a:br>
            <a:r>
              <a:rPr lang="en-US" dirty="0"/>
              <a:t>member (pair) of a “frequent” bucket</a:t>
            </a:r>
          </a:p>
          <a:p>
            <a:r>
              <a:rPr lang="en-US" b="1" dirty="0">
                <a:solidFill>
                  <a:srgbClr val="FF0066"/>
                </a:solidFill>
              </a:rPr>
              <a:t>But, for a bucket with total count less than </a:t>
            </a:r>
            <a:r>
              <a:rPr lang="en-US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>
                <a:solidFill>
                  <a:srgbClr val="FF0066"/>
                </a:solidFill>
              </a:rPr>
              <a:t>,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none of its pairs can be frequent </a:t>
            </a:r>
            <a:r>
              <a:rPr lang="en-US" b="1" dirty="0">
                <a:solidFill>
                  <a:srgbClr val="FF0066"/>
                </a:solidFill>
                <a:sym typeface="Wingdings" pitchFamily="2" charset="2"/>
              </a:rPr>
              <a:t>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Pairs that hash to this bucket can be eliminated as candidates (even if the pair consists of 2 frequent items)</a:t>
            </a:r>
          </a:p>
          <a:p>
            <a:pPr lvl="8"/>
            <a:endParaRPr lang="en-US" b="1" dirty="0"/>
          </a:p>
          <a:p>
            <a:r>
              <a:rPr lang="en-US" b="1" dirty="0">
                <a:solidFill>
                  <a:srgbClr val="008000"/>
                </a:solidFill>
              </a:rPr>
              <a:t>Pass 2:</a:t>
            </a:r>
            <a:r>
              <a:rPr lang="en-US" dirty="0">
                <a:solidFill>
                  <a:srgbClr val="008000"/>
                </a:solidFill>
              </a:rPr>
              <a:t> </a:t>
            </a:r>
            <a:br>
              <a:rPr lang="en-US" dirty="0"/>
            </a:br>
            <a:r>
              <a:rPr lang="en-US" dirty="0"/>
              <a:t>Only count pairs that hash to frequent buckets</a:t>
            </a:r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AutoNum type="arabicParenR"/>
            </a:pPr>
            <a:r>
              <a:rPr lang="en-US" sz="2800" dirty="0"/>
              <a:t>Compute the support for each item and each pair of items</a:t>
            </a:r>
          </a:p>
          <a:p>
            <a:pPr lvl="1"/>
            <a:r>
              <a:rPr lang="en-US" sz="2400" dirty="0"/>
              <a:t>Support for each item: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1	2	3	4	5	6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4	6	8	8	6	4</a:t>
            </a:r>
            <a:endParaRPr lang="en-US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Support for each pair of items: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2	3	2	1	0	3	4	2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1	4	4	2	3	3	2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79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30368</TotalTime>
  <Words>4245</Words>
  <Application>Microsoft Office PowerPoint</Application>
  <PresentationFormat>Předvádění na obrazovce (4:3)</PresentationFormat>
  <Paragraphs>602</Paragraphs>
  <Slides>33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Monotype Sorts</vt:lpstr>
      <vt:lpstr>Tahoma</vt:lpstr>
      <vt:lpstr>Times New Roman</vt:lpstr>
      <vt:lpstr>Wingdings</vt:lpstr>
      <vt:lpstr>Wingdings 2</vt:lpstr>
      <vt:lpstr>Module</vt:lpstr>
      <vt:lpstr>Document</vt:lpstr>
      <vt:lpstr>Equation</vt:lpstr>
      <vt:lpstr>SOLUTIONS Exercises on Block2:  Finding Frequent Item Sets  Finding Similar Items  Searching in Data Streams</vt:lpstr>
      <vt:lpstr>Frequent Item Sets (1) – Assignment</vt:lpstr>
      <vt:lpstr>Frequent Item Sets (1) – Recap</vt:lpstr>
      <vt:lpstr>Frequent Item Sets (1) – Recap</vt:lpstr>
      <vt:lpstr>Frequent Item Sets (1) – Solution</vt:lpstr>
      <vt:lpstr>Frequent Item Sets (2) – Assignment</vt:lpstr>
      <vt:lpstr>Frequent Item Sets (2) – Recap</vt:lpstr>
      <vt:lpstr>Frequent Item Sets (2) – Recap</vt:lpstr>
      <vt:lpstr>Frequent Item Sets (2) – Solution 1/4</vt:lpstr>
      <vt:lpstr>Frequent Item Sets (2) – Solution 2/4</vt:lpstr>
      <vt:lpstr>Frequent Item Sets (2) – Solution 3/4</vt:lpstr>
      <vt:lpstr>Frequent Item Sets (2) – Solution 4/4</vt:lpstr>
      <vt:lpstr>Shingling (1) – Assignment</vt:lpstr>
      <vt:lpstr>Shingling (1) – Recap</vt:lpstr>
      <vt:lpstr>Shingling (1) – Recap</vt:lpstr>
      <vt:lpstr>Shingling (1) – Solution</vt:lpstr>
      <vt:lpstr>Shingling (2) – Assignment</vt:lpstr>
      <vt:lpstr>Shingling (2) – Solution</vt:lpstr>
      <vt:lpstr>Finding Similar Items (1) – Assignment</vt:lpstr>
      <vt:lpstr>Finding Similar Items (1) – Solution</vt:lpstr>
      <vt:lpstr>Finding Similar Items (2) – Assignment</vt:lpstr>
      <vt:lpstr>Finding Similar Items (2) – Recap</vt:lpstr>
      <vt:lpstr>Finding Similar Items (2) – Recap</vt:lpstr>
      <vt:lpstr>Finding Similar Items (2) – Solution 1+2/3</vt:lpstr>
      <vt:lpstr>Finding Similar Items (2) – Solution 3/3</vt:lpstr>
      <vt:lpstr>Data Streams (1) – Assignment</vt:lpstr>
      <vt:lpstr>Data Streams (1) – Recap</vt:lpstr>
      <vt:lpstr>Data Streams (1) – Recap</vt:lpstr>
      <vt:lpstr>Data Streams (1) – Recap</vt:lpstr>
      <vt:lpstr>Data Streams (1) – Recap</vt:lpstr>
      <vt:lpstr>Data Streams (1) – Recap</vt:lpstr>
      <vt:lpstr>Data Streams (1) – Recap</vt:lpstr>
      <vt:lpstr>Data Streams (1)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1516</cp:revision>
  <cp:lastPrinted>2011-10-20T04:01:43Z</cp:lastPrinted>
  <dcterms:created xsi:type="dcterms:W3CDTF">2009-06-12T17:14:38Z</dcterms:created>
  <dcterms:modified xsi:type="dcterms:W3CDTF">2020-04-21T12:09:22Z</dcterms:modified>
</cp:coreProperties>
</file>