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64" r:id="rId2"/>
    <p:sldId id="474" r:id="rId3"/>
    <p:sldId id="398" r:id="rId4"/>
    <p:sldId id="493" r:id="rId5"/>
    <p:sldId id="405" r:id="rId6"/>
    <p:sldId id="479" r:id="rId7"/>
    <p:sldId id="472" r:id="rId8"/>
    <p:sldId id="506" r:id="rId9"/>
    <p:sldId id="507" r:id="rId10"/>
    <p:sldId id="567" r:id="rId11"/>
    <p:sldId id="508" r:id="rId12"/>
    <p:sldId id="473" r:id="rId13"/>
    <p:sldId id="551" r:id="rId14"/>
    <p:sldId id="552" r:id="rId15"/>
    <p:sldId id="530" r:id="rId16"/>
    <p:sldId id="531" r:id="rId17"/>
    <p:sldId id="557" r:id="rId18"/>
    <p:sldId id="558" r:id="rId19"/>
    <p:sldId id="559" r:id="rId20"/>
    <p:sldId id="560" r:id="rId21"/>
    <p:sldId id="475" r:id="rId22"/>
    <p:sldId id="408" r:id="rId23"/>
    <p:sldId id="409" r:id="rId24"/>
    <p:sldId id="561" r:id="rId25"/>
    <p:sldId id="478" r:id="rId26"/>
    <p:sldId id="563" r:id="rId27"/>
    <p:sldId id="477" r:id="rId28"/>
    <p:sldId id="451" r:id="rId29"/>
    <p:sldId id="452" r:id="rId30"/>
    <p:sldId id="565" r:id="rId31"/>
    <p:sldId id="476" r:id="rId32"/>
    <p:sldId id="566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8000"/>
    <a:srgbClr val="D60093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76025" autoAdjust="0"/>
  </p:normalViewPr>
  <p:slideViewPr>
    <p:cSldViewPr>
      <p:cViewPr varScale="1">
        <p:scale>
          <a:sx n="86" d="100"/>
          <a:sy n="86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97CF-CFE2-414C-B9A5-428D37FC7F54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5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1B33-3DB5-487A-9A94-EB0FF87D1B81}" type="slidenum">
              <a:rPr lang="en-US"/>
              <a:pPr/>
              <a:t>14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24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26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6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73DF-7313-464C-BB67-7764F5CF748A}" type="slidenum">
              <a:rPr lang="en-US"/>
              <a:pPr/>
              <a:t>22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95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59A1-ADF1-409C-927D-50F8D150D177}" type="slidenum">
              <a:rPr lang="en-US"/>
              <a:pPr/>
              <a:t>23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3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2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4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3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28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Item profile = vector of item features (e.g., one dimension = 0/1 whether it is red color, or not)</a:t>
            </a:r>
          </a:p>
          <a:p>
            <a:pPr eaLnBrk="1" hangingPunct="1"/>
            <a:r>
              <a:rPr lang="en-US" dirty="0"/>
              <a:t>User profile = e.g., average over item profiles</a:t>
            </a:r>
          </a:p>
        </p:txBody>
      </p:sp>
    </p:spTree>
    <p:extLst>
      <p:ext uri="{BB962C8B-B14F-4D97-AF65-F5344CB8AC3E}">
        <p14:creationId xmlns:p14="http://schemas.microsoft.com/office/powerpoint/2010/main" val="3219976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6C57F-54DC-4681-9351-AB4C073F29DF}" type="slidenum">
              <a:rPr lang="en-US"/>
              <a:pPr/>
              <a:t>29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90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3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76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C4BD8-5441-4A00-8AFB-0538888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6D52E-6C3D-4546-8084-3DC92E5CB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2D4687-B94B-4783-8252-04640E0913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3A3AB-E2B9-4711-B3C3-343C0AB79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11/4/2016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/>
              <a:t>11/4/2016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11/4/2016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0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0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7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00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276600"/>
          </a:xfrm>
        </p:spPr>
        <p:txBody>
          <a:bodyPr anchor="b">
            <a:normAutofit fontScale="90000"/>
          </a:bodyPr>
          <a:lstStyle/>
          <a:p>
            <a:r>
              <a:rPr lang="en-US" sz="8900" dirty="0">
                <a:solidFill>
                  <a:schemeClr val="tx1"/>
                </a:solidFill>
              </a:rPr>
              <a:t>SOLUTIONS</a:t>
            </a:r>
            <a:br>
              <a:rPr lang="en-US" sz="5400" dirty="0"/>
            </a:br>
            <a:r>
              <a:rPr lang="en-US" sz="5400" dirty="0"/>
              <a:t>Exercises </a:t>
            </a:r>
            <a:r>
              <a:rPr lang="cs-CZ" sz="5400" dirty="0"/>
              <a:t>on </a:t>
            </a:r>
            <a:r>
              <a:rPr lang="en-US" sz="5400" dirty="0"/>
              <a:t>Block3:</a:t>
            </a:r>
            <a:br>
              <a:rPr lang="en-US" sz="5400" dirty="0"/>
            </a:br>
            <a:r>
              <a:rPr lang="en-US" sz="5400" dirty="0"/>
              <a:t>	Link Analysis – PageRank</a:t>
            </a:r>
            <a:br>
              <a:rPr lang="en-US" sz="5400" dirty="0"/>
            </a:br>
            <a:r>
              <a:rPr lang="en-US" sz="5400" dirty="0"/>
              <a:t>	Advertising</a:t>
            </a:r>
            <a:br>
              <a:rPr lang="en-US" sz="5400" dirty="0"/>
            </a:br>
            <a:r>
              <a:rPr lang="en-US" sz="5400" dirty="0"/>
              <a:t>	Recommender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Advanced Search Techniques for Large Scale Data Analytics</a:t>
            </a:r>
          </a:p>
          <a:p>
            <a:r>
              <a:rPr lang="en-US" sz="2400" dirty="0"/>
              <a:t>Pavel </a:t>
            </a:r>
            <a:r>
              <a:rPr lang="en-US" sz="2400" dirty="0" err="1"/>
              <a:t>Zezula</a:t>
            </a:r>
            <a:r>
              <a:rPr lang="en-US" sz="2400" dirty="0"/>
              <a:t> and Jan </a:t>
            </a:r>
            <a:r>
              <a:rPr lang="en-US" sz="2400" dirty="0" err="1"/>
              <a:t>Sedmidubsky</a:t>
            </a:r>
            <a:endParaRPr lang="en-US" sz="2400" dirty="0"/>
          </a:p>
          <a:p>
            <a:r>
              <a:rPr lang="en-US" sz="2000" dirty="0"/>
              <a:t>Masaryk University</a:t>
            </a:r>
          </a:p>
          <a:p>
            <a:r>
              <a:rPr lang="en-US" sz="2000" dirty="0"/>
              <a:t>http://disa.fi.muni.cz</a:t>
            </a:r>
          </a:p>
        </p:txBody>
      </p:sp>
    </p:spTree>
    <p:extLst>
      <p:ext uri="{BB962C8B-B14F-4D97-AF65-F5344CB8AC3E}">
        <p14:creationId xmlns:p14="http://schemas.microsoft.com/office/powerpoint/2010/main" val="20847851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(2) –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‘98]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The Google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A</a:t>
                </a:r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We have a recursive problem: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𝑨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/>
                  <a:t>And the Power method still works!</a:t>
                </a:r>
                <a:endParaRPr lang="en-US" sz="2800" b="1" baseline="30000" dirty="0"/>
              </a:p>
              <a:p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What is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?</a:t>
                </a:r>
              </a:p>
              <a:p>
                <a:pPr lvl="1"/>
                <a:r>
                  <a:rPr lang="en-US" dirty="0">
                    <a:sym typeface="Symbol"/>
                  </a:rPr>
                  <a:t>In practice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=0.8,0.9 </a:t>
                </a:r>
                <a:r>
                  <a:rPr lang="en-US" dirty="0">
                    <a:sym typeface="Symbol"/>
                  </a:rPr>
                  <a:t>(make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5</a:t>
                </a:r>
                <a:r>
                  <a:rPr lang="en-US" dirty="0">
                    <a:sym typeface="Symbol"/>
                  </a:rPr>
                  <a:t> steps on avg., jump)</a:t>
                </a:r>
              </a:p>
              <a:p>
                <a:endParaRPr lang="en-US" b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  <a:blipFill rotWithShape="1">
                <a:blip r:embed="rId2"/>
                <a:stretch>
                  <a:fillRect t="-667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5968" y="3124200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lang="en-US" sz="1600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…N by N matrix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where all entries are 1/N</a:t>
            </a:r>
          </a:p>
        </p:txBody>
      </p:sp>
    </p:spTree>
    <p:extLst>
      <p:ext uri="{BB962C8B-B14F-4D97-AF65-F5344CB8AC3E}">
        <p14:creationId xmlns:p14="http://schemas.microsoft.com/office/powerpoint/2010/main" val="254767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(2) –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Equations: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pt-BR" sz="2000" dirty="0"/>
                      <m:t> = 0.8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dirty="0"/>
                      <m:t>1/6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pt-BR" sz="2000" dirty="0"/>
                      <m:t>0.2/6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BR" sz="2000" dirty="0"/>
                      <m:t> = 0.8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dirty="0"/>
                      <m:t>1/6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pt-BR" sz="2000" dirty="0"/>
                      <m:t>0.2/6</m:t>
                    </m:r>
                  </m:oMath>
                </a14:m>
                <a:endParaRPr lang="en-US" sz="2000" dirty="0">
                  <a:ea typeface="Cambria Math" panose="02040503050406030204" pitchFamily="18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pt-BR" sz="2000" dirty="0"/>
                      <m:t> = 0.8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dirty="0"/>
                      <m:t>1/6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 1/2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pt-BR" sz="2000" dirty="0"/>
                      <m:t>0.2/6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pt-BR" sz="2000" dirty="0"/>
                      <m:t> = 0.8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dirty="0"/>
                      <m:t>1/6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pt-BR" sz="2000" dirty="0"/>
                      <m:t>0.2/6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pt-BR" sz="2000" dirty="0"/>
                      <m:t> = 0.8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dirty="0"/>
                      <m:t>1/6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pt-BR" sz="2000" dirty="0"/>
                      <m:t>0.2/6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pt-BR" sz="2000" dirty="0"/>
                      <m:t> = 0.8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pt-BR" sz="2000" dirty="0"/>
                      <m:t>1/6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sz="2000" dirty="0"/>
                      <m:t>1/2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pt-BR" sz="2000" dirty="0"/>
                      <m:t>0.2/6</m:t>
                    </m:r>
                  </m:oMath>
                </a14:m>
                <a:endParaRPr lang="pt-BR" sz="2000" dirty="0"/>
              </a:p>
              <a:p>
                <a:endParaRPr lang="en-US" sz="2800" dirty="0"/>
              </a:p>
              <a:p>
                <a:r>
                  <a:rPr lang="en-US" sz="2800" dirty="0"/>
                  <a:t>Without the need of computing the actual importance from the above stated equations, we can derive order between the following pairs of nodes: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  <a:p>
                <a:pPr lvl="1"/>
                <a:r>
                  <a:rPr lang="pt-BR" sz="2400" dirty="0"/>
                  <a:t>This implies final order:</a:t>
                </a:r>
              </a:p>
              <a:p>
                <a:pPr marL="118872" indent="0">
                  <a:buNone/>
                </a:pPr>
                <a:r>
                  <a:rPr lang="pt-BR" sz="2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  <a:blipFill>
                <a:blip r:embed="rId3"/>
                <a:stretch>
                  <a:fillRect t="-232" r="-1725" b="-2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rmAutofit/>
          </a:bodyPr>
          <a:lstStyle/>
          <a:p>
            <a:r>
              <a:rPr lang="en-US" dirty="0"/>
              <a:t>For the following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Assuming </a:t>
            </a:r>
            <a:r>
              <a:rPr lang="el-GR" dirty="0"/>
              <a:t>β = 0.8</a:t>
            </a:r>
            <a:r>
              <a:rPr lang="en-US" dirty="0"/>
              <a:t>, compute the topic-sensitive PageRank for the following teleport sets:</a:t>
            </a:r>
            <a:endParaRPr lang="cs-CZ" dirty="0"/>
          </a:p>
          <a:p>
            <a:pPr marL="1225296" lvl="2" indent="-457200">
              <a:buFont typeface="+mj-lt"/>
              <a:buAutoNum type="arabicParenR"/>
            </a:pPr>
            <a:r>
              <a:rPr lang="en-US" dirty="0"/>
              <a:t>{A}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dirty="0"/>
              <a:t>{A, C}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Skupina 5"/>
          <p:cNvGrpSpPr/>
          <p:nvPr/>
        </p:nvGrpSpPr>
        <p:grpSpPr>
          <a:xfrm>
            <a:off x="2743200" y="2209800"/>
            <a:ext cx="1723208" cy="1676400"/>
            <a:chOff x="2743200" y="2209800"/>
            <a:chExt cx="1723208" cy="1676400"/>
          </a:xfrm>
        </p:grpSpPr>
        <p:sp>
          <p:nvSpPr>
            <p:cNvPr id="11" name="Ovál 10"/>
            <p:cNvSpPr/>
            <p:nvPr/>
          </p:nvSpPr>
          <p:spPr>
            <a:xfrm>
              <a:off x="4035612" y="2209800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B</a:t>
              </a:r>
              <a:endParaRPr lang="cs-CZ" sz="2000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2743200" y="2209800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A</a:t>
              </a:r>
              <a:endParaRPr lang="cs-CZ" sz="2000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4035612" y="3454200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D</a:t>
              </a:r>
              <a:endParaRPr lang="cs-CZ" sz="2000" dirty="0"/>
            </a:p>
          </p:txBody>
        </p:sp>
        <p:cxnSp>
          <p:nvCxnSpPr>
            <p:cNvPr id="40" name="Přímá spojnice se šipkou 39"/>
            <p:cNvCxnSpPr>
              <a:stCxn id="12" idx="5"/>
              <a:endCxn id="14" idx="1"/>
            </p:cNvCxnSpPr>
            <p:nvPr/>
          </p:nvCxnSpPr>
          <p:spPr>
            <a:xfrm>
              <a:off x="3110907" y="2578535"/>
              <a:ext cx="987794" cy="938930"/>
            </a:xfrm>
            <a:prstGeom prst="straightConnector1">
              <a:avLst/>
            </a:prstGeom>
            <a:ln w="28575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>
              <a:stCxn id="14" idx="0"/>
              <a:endCxn id="11" idx="4"/>
            </p:cNvCxnSpPr>
            <p:nvPr/>
          </p:nvCxnSpPr>
          <p:spPr>
            <a:xfrm flipV="1">
              <a:off x="4251010" y="2641800"/>
              <a:ext cx="0" cy="812400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>
              <a:stCxn id="12" idx="6"/>
              <a:endCxn id="11" idx="2"/>
            </p:cNvCxnSpPr>
            <p:nvPr/>
          </p:nvCxnSpPr>
          <p:spPr>
            <a:xfrm>
              <a:off x="3173996" y="2425800"/>
              <a:ext cx="861616" cy="0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ál 30"/>
            <p:cNvSpPr/>
            <p:nvPr/>
          </p:nvSpPr>
          <p:spPr>
            <a:xfrm>
              <a:off x="2743200" y="3454199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C</a:t>
              </a:r>
              <a:endParaRPr lang="cs-CZ" sz="2000" dirty="0"/>
            </a:p>
          </p:txBody>
        </p:sp>
        <p:cxnSp>
          <p:nvCxnSpPr>
            <p:cNvPr id="33" name="Přímá spojnice se šipkou 32"/>
            <p:cNvCxnSpPr>
              <a:stCxn id="12" idx="4"/>
              <a:endCxn id="31" idx="0"/>
            </p:cNvCxnSpPr>
            <p:nvPr/>
          </p:nvCxnSpPr>
          <p:spPr>
            <a:xfrm>
              <a:off x="2958598" y="2641800"/>
              <a:ext cx="0" cy="812399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>
              <a:stCxn id="14" idx="2"/>
              <a:endCxn id="31" idx="6"/>
            </p:cNvCxnSpPr>
            <p:nvPr/>
          </p:nvCxnSpPr>
          <p:spPr>
            <a:xfrm flipH="1" flipV="1">
              <a:off x="3173996" y="3670199"/>
              <a:ext cx="861616" cy="1"/>
            </a:xfrm>
            <a:prstGeom prst="straightConnector1">
              <a:avLst/>
            </a:prstGeom>
            <a:ln w="28575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00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Recap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 walker has a small probability of teleporting at any step</a:t>
            </a:r>
          </a:p>
          <a:p>
            <a:r>
              <a:rPr lang="en-US" b="1" dirty="0">
                <a:solidFill>
                  <a:srgbClr val="FF0066"/>
                </a:solidFill>
              </a:rPr>
              <a:t>Teleport can go to: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Standard PageRank: </a:t>
            </a:r>
            <a:r>
              <a:rPr lang="en-US" b="1" dirty="0"/>
              <a:t>Any page with equal probability</a:t>
            </a:r>
          </a:p>
          <a:p>
            <a:pPr lvl="2"/>
            <a:r>
              <a:rPr lang="en-US" dirty="0"/>
              <a:t>To avoid dead-end and spider-trap problems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Topic Specific PageRank: </a:t>
            </a:r>
            <a:r>
              <a:rPr lang="en-US" b="1" dirty="0"/>
              <a:t>A topic-specific set of “relevant” pages (</a:t>
            </a:r>
            <a:r>
              <a:rPr lang="en-US" b="1" dirty="0">
                <a:solidFill>
                  <a:srgbClr val="008000"/>
                </a:solidFill>
              </a:rPr>
              <a:t>teleport set</a:t>
            </a:r>
            <a:r>
              <a:rPr lang="en-US" b="1" dirty="0"/>
              <a:t>)</a:t>
            </a:r>
          </a:p>
          <a:p>
            <a:r>
              <a:rPr lang="en-US" b="1" dirty="0">
                <a:solidFill>
                  <a:srgbClr val="D60093"/>
                </a:solidFill>
              </a:rPr>
              <a:t>Idea: Bias the random walk</a:t>
            </a:r>
          </a:p>
          <a:p>
            <a:pPr lvl="1"/>
            <a:r>
              <a:rPr lang="en-US" dirty="0"/>
              <a:t>When walker teleports, she pick a page from a set </a:t>
            </a:r>
            <a:r>
              <a:rPr lang="en-US" b="1" i="1" dirty="0"/>
              <a:t>S</a:t>
            </a:r>
            <a:endParaRPr lang="en-US" b="1" dirty="0"/>
          </a:p>
          <a:p>
            <a:pPr lvl="1"/>
            <a:r>
              <a:rPr lang="en-US" b="1" i="1" dirty="0"/>
              <a:t>S</a:t>
            </a:r>
            <a:r>
              <a:rPr lang="en-US" dirty="0"/>
              <a:t> contains only pages that are relevant to the topic</a:t>
            </a:r>
          </a:p>
          <a:p>
            <a:pPr lvl="2"/>
            <a:r>
              <a:rPr lang="en-US" dirty="0"/>
              <a:t>E.g., Open Directory (DMOZ) pages for a given topic/query</a:t>
            </a:r>
          </a:p>
          <a:p>
            <a:pPr lvl="1"/>
            <a:r>
              <a:rPr lang="en-US" dirty="0"/>
              <a:t>For each teleport set </a:t>
            </a:r>
            <a:r>
              <a:rPr lang="en-US" b="1" i="1" dirty="0"/>
              <a:t>S</a:t>
            </a:r>
            <a:r>
              <a:rPr lang="en-US" dirty="0"/>
              <a:t>, we get a different vector </a:t>
            </a:r>
            <a:r>
              <a:rPr lang="en-US" b="1" i="1" dirty="0" err="1"/>
              <a:t>r</a:t>
            </a:r>
            <a:r>
              <a:rPr lang="en-US" b="1" i="1" baseline="-25000" dirty="0" err="1"/>
              <a:t>S</a:t>
            </a:r>
            <a:endParaRPr lang="en-US" b="1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25036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To make this work all we need is to update the teleportation part of the PageRank formulation: </a:t>
                </a:r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𝑨</m:t>
                    </m:r>
                    <m:r>
                      <a:rPr lang="en-US" sz="3200" b="1" i="1" baseline="-25000" dirty="0" err="1">
                        <a:latin typeface="Cambria Math"/>
                        <a:cs typeface="Times New Roman" pitchFamily="18" charset="0"/>
                        <a:sym typeface="Symbol"/>
                      </a:rPr>
                      <m:t>𝒊𝒋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=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    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)/|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𝑺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     </a:t>
                </a:r>
                <a:r>
                  <a:rPr lang="en-US" sz="3200" b="1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/>
                        <a:sym typeface="Symbol"/>
                      </a:rPr>
                      <m:t>𝒊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∈ 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𝑺</m:t>
                    </m:r>
                  </m:oMath>
                </a14:m>
                <a:endParaRPr lang="en-US" sz="3200" b="1" dirty="0">
                  <a:sym typeface="Symbol"/>
                </a:endParaRPr>
              </a:p>
              <a:p>
                <a:pPr lvl="2">
                  <a:buNone/>
                </a:pP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        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200" b="1" i="1" baseline="-25000" dirty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:r>
                  <a:rPr lang="en-US" sz="3200" b="1" dirty="0">
                    <a:sym typeface="Symbol"/>
                  </a:rPr>
                  <a:t>otherwise</a:t>
                </a:r>
              </a:p>
              <a:p>
                <a:pPr lvl="1"/>
                <a:r>
                  <a:rPr lang="en-US" b="1" i="1" dirty="0"/>
                  <a:t>A</a:t>
                </a:r>
                <a:r>
                  <a:rPr lang="en-US" dirty="0"/>
                  <a:t> is stochastic!</a:t>
                </a:r>
              </a:p>
              <a:p>
                <a:r>
                  <a:rPr lang="en-US" dirty="0"/>
                  <a:t>We weighted all pages in the teleport set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equally</a:t>
                </a: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Could also assign different weights to pages!</a:t>
                </a:r>
              </a:p>
              <a:p>
                <a:r>
                  <a:rPr lang="pt-BR" b="1" dirty="0">
                    <a:solidFill>
                      <a:srgbClr val="D60093"/>
                    </a:solidFill>
                  </a:rPr>
                  <a:t>Compute as for regular PageRank:</a:t>
                </a:r>
              </a:p>
              <a:p>
                <a:pPr lvl="1"/>
                <a:r>
                  <a:rPr lang="en-US" dirty="0"/>
                  <a:t>Multiply by </a:t>
                </a:r>
                <a:r>
                  <a:rPr lang="en-US" b="1" i="1" dirty="0"/>
                  <a:t>M</a:t>
                </a:r>
                <a:r>
                  <a:rPr lang="en-US" dirty="0"/>
                  <a:t>, then add a vector</a:t>
                </a:r>
              </a:p>
              <a:p>
                <a:pPr lvl="1"/>
                <a:r>
                  <a:rPr lang="en-US" dirty="0"/>
                  <a:t>Maintains sparseness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3"/>
                <a:stretch>
                  <a:fillRect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428879" y="2514600"/>
            <a:ext cx="200025" cy="914400"/>
          </a:xfrm>
          <a:prstGeom prst="leftBrace">
            <a:avLst>
              <a:gd name="adj1" fmla="val 60747"/>
              <a:gd name="adj2" fmla="val 3192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09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0" smtClean="0">
                        <a:latin typeface="Cambria Math"/>
                      </a:rPr>
                      <m:t>  </m:t>
                    </m:r>
                    <m:r>
                      <a:rPr lang="en-US" b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𝜷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m:rPr>
                            <m:brk m:alnAt="23"/>
                          </m:rP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         </a:t>
                </a:r>
                <a:r>
                  <a:rPr lang="en-US" sz="2800" dirty="0">
                    <a:solidFill>
                      <a:srgbClr val="008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So we get: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6160532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[x]</a:t>
            </a:r>
            <a:r>
              <a:rPr lang="en-US" i="1" baseline="-25000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… a vector  of length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with all entries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052810"/>
            <a:ext cx="278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Here we assumed </a:t>
            </a: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has no dead-ends</a:t>
            </a:r>
          </a:p>
        </p:txBody>
      </p:sp>
    </p:spTree>
    <p:extLst>
      <p:ext uri="{BB962C8B-B14F-4D97-AF65-F5344CB8AC3E}">
        <p14:creationId xmlns:p14="http://schemas.microsoft.com/office/powerpoint/2010/main" val="23251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PageRank (3) –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just rearranged the </a:t>
                </a:r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𝜷</m:t>
                      </m:r>
                      <m:r>
                        <a:rPr lang="en-US">
                          <a:latin typeface="Cambria Math"/>
                        </a:rPr>
                        <m:t>𝑴</m:t>
                      </m:r>
                      <m:r>
                        <a:rPr lang="en-US">
                          <a:latin typeface="Cambria Math"/>
                        </a:rPr>
                        <m:t>⋅</m:t>
                      </m:r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𝜷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𝑵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pPr lvl="2"/>
                <a:r>
                  <a:rPr lang="en-US" dirty="0"/>
                  <a:t>where </a:t>
                </a:r>
                <a:r>
                  <a:rPr lang="en-US" b="1" dirty="0"/>
                  <a:t>[(1-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)/N]</a:t>
                </a:r>
                <a:r>
                  <a:rPr lang="en-US" b="1" baseline="-25000" dirty="0"/>
                  <a:t>N</a:t>
                </a:r>
                <a:r>
                  <a:rPr lang="en-US" dirty="0"/>
                  <a:t> is a vector with all </a:t>
                </a:r>
                <a:r>
                  <a:rPr lang="en-US" b="1" i="1" dirty="0"/>
                  <a:t>N</a:t>
                </a:r>
                <a:r>
                  <a:rPr lang="en-US" dirty="0"/>
                  <a:t> entries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</a:t>
                </a:r>
              </a:p>
              <a:p>
                <a:pPr marL="2048256" lvl="8" indent="0">
                  <a:buNone/>
                </a:pPr>
                <a:endParaRPr lang="en-US" dirty="0"/>
              </a:p>
              <a:p>
                <a:r>
                  <a:rPr lang="en-US" b="1" i="1" dirty="0"/>
                  <a:t>M</a:t>
                </a:r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D60093"/>
                    </a:solidFill>
                  </a:rPr>
                  <a:t>sparse matrix! </a:t>
                </a:r>
                <a:r>
                  <a:rPr lang="en-US" sz="2400" dirty="0"/>
                  <a:t>(with no dead-ends)</a:t>
                </a:r>
                <a:endParaRPr lang="en-US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dirty="0"/>
                  <a:t>10 links per node, approx 10N entries</a:t>
                </a:r>
              </a:p>
              <a:p>
                <a:r>
                  <a:rPr lang="en-US" dirty="0"/>
                  <a:t>So in each iteration, we need to: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Compute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new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i="1" dirty="0">
                    <a:solidFill>
                      <a:srgbClr val="0000FF"/>
                    </a:solidFill>
                    <a:sym typeface="Symbol" pitchFamily="18" charset="2"/>
                  </a:rPr>
                  <a:t>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 </a:t>
                </a:r>
                <a:r>
                  <a:rPr lang="en-US" dirty="0">
                    <a:solidFill>
                      <a:srgbClr val="0000FF"/>
                    </a:solidFill>
                  </a:rPr>
                  <a:t>∙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old</a:t>
                </a:r>
                <a:endParaRPr lang="en-US" baseline="30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Add a constant value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 </a:t>
                </a:r>
                <a:r>
                  <a:rPr lang="en-US" dirty="0"/>
                  <a:t>to each entry in </a:t>
                </a:r>
                <a:r>
                  <a:rPr lang="en-US" b="1" i="1" dirty="0" err="1"/>
                  <a:t>r</a:t>
                </a:r>
                <a:r>
                  <a:rPr lang="en-US" baseline="30000" dirty="0" err="1"/>
                  <a:t>new</a:t>
                </a:r>
                <a:endParaRPr lang="en-US" baseline="30000" dirty="0"/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Note if M contains dead-ends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𝒏𝒆𝒘</m:t>
                            </m:r>
                          </m:sup>
                        </m:sSubSup>
                      </m:e>
                    </m:nary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and 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008000"/>
                    </a:solidFill>
                  </a:rPr>
                  <a:t>we also have to renormalize </a:t>
                </a:r>
                <a:r>
                  <a:rPr lang="en-US" b="1" i="1" dirty="0" err="1">
                    <a:solidFill>
                      <a:srgbClr val="008000"/>
                    </a:solidFill>
                  </a:rPr>
                  <a:t>r</a:t>
                </a:r>
                <a:r>
                  <a:rPr lang="en-US" b="1" baseline="30000" dirty="0" err="1">
                    <a:solidFill>
                      <a:srgbClr val="008000"/>
                    </a:solidFill>
                  </a:rPr>
                  <a:t>new</a:t>
                </a:r>
                <a:r>
                  <a:rPr lang="en-US" b="1" dirty="0">
                    <a:solidFill>
                      <a:srgbClr val="008000"/>
                    </a:solidFill>
                  </a:rPr>
                  <a:t> so that it sums to 1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466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Solution 1/4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Autofit/>
          </a:bodyPr>
          <a:lstStyle/>
          <a:p>
            <a:r>
              <a:rPr lang="en-US" sz="2800" dirty="0"/>
              <a:t>The transition matrix for the graph is: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925830" lvl="1" indent="-514350">
              <a:buFont typeface="+mj-lt"/>
              <a:buAutoNum type="arabicParenR"/>
            </a:pPr>
            <a:r>
              <a:rPr lang="en-US" sz="2400" dirty="0"/>
              <a:t>Computing PageRank for teleport set {A}</a:t>
            </a:r>
            <a:r>
              <a:rPr lang="cs-CZ" sz="2400" dirty="0"/>
              <a:t> </a:t>
            </a:r>
            <a:r>
              <a:rPr lang="en-US" sz="2400" dirty="0"/>
              <a:t>using </a:t>
            </a:r>
            <a:r>
              <a:rPr lang="en-US" sz="2400" b="1" dirty="0"/>
              <a:t>equations</a:t>
            </a:r>
            <a:r>
              <a:rPr lang="en-US" sz="2400" dirty="0"/>
              <a:t>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/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941FDD8-B11C-4B6B-85DF-A2164D0A1AB6}"/>
                  </a:ext>
                </a:extLst>
              </p:cNvPr>
              <p:cNvSpPr txBox="1"/>
              <p:nvPr/>
            </p:nvSpPr>
            <p:spPr>
              <a:xfrm>
                <a:off x="994634" y="3745474"/>
                <a:ext cx="2510566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941FDD8-B11C-4B6B-85DF-A2164D0A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34" y="3745474"/>
                <a:ext cx="2510566" cy="1034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C9EE673-802B-43F1-AAB5-34838B1A0589}"/>
                  </a:ext>
                </a:extLst>
              </p:cNvPr>
              <p:cNvSpPr txBox="1"/>
              <p:nvPr/>
            </p:nvSpPr>
            <p:spPr>
              <a:xfrm>
                <a:off x="6419137" y="4734848"/>
                <a:ext cx="2489912" cy="579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𝟕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𝟒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𝟐𝟏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𝟒</m:t>
                                        </m:r>
                                      </m:num>
                                      <m:den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𝟐𝟏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𝟒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𝟐𝟏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cs-C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C9EE673-802B-43F1-AAB5-34838B1A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37" y="4734848"/>
                <a:ext cx="2489912" cy="579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D606481-F566-4EB9-9EE1-AA9DB46E321C}"/>
                  </a:ext>
                </a:extLst>
              </p:cNvPr>
              <p:cNvSpPr txBox="1"/>
              <p:nvPr/>
            </p:nvSpPr>
            <p:spPr>
              <a:xfrm>
                <a:off x="4077281" y="3811386"/>
                <a:ext cx="1942519" cy="2437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cs-CZ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D606481-F566-4EB9-9EE1-AA9DB46E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81" y="3811386"/>
                <a:ext cx="1942519" cy="24370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4EF955D-D863-4C11-B7D4-DED74A5D2569}"/>
                  </a:ext>
                </a:extLst>
              </p:cNvPr>
              <p:cNvSpPr txBox="1"/>
              <p:nvPr/>
            </p:nvSpPr>
            <p:spPr>
              <a:xfrm>
                <a:off x="3658992" y="4171301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4EF955D-D863-4C11-B7D4-DED74A5D2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992" y="4171301"/>
                <a:ext cx="264496" cy="276999"/>
              </a:xfrm>
              <a:prstGeom prst="rect">
                <a:avLst/>
              </a:prstGeom>
              <a:blipFill>
                <a:blip r:embed="rId8"/>
                <a:stretch>
                  <a:fillRect l="-13636" r="-11364"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/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99B66DD-39C2-4598-85F5-E2D335BFFE4D}"/>
                  </a:ext>
                </a:extLst>
              </p:cNvPr>
              <p:cNvSpPr txBox="1"/>
              <p:nvPr/>
            </p:nvSpPr>
            <p:spPr>
              <a:xfrm>
                <a:off x="6041345" y="4891393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99B66DD-39C2-4598-85F5-E2D335BF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45" y="4891393"/>
                <a:ext cx="264496" cy="276999"/>
              </a:xfrm>
              <a:prstGeom prst="rect">
                <a:avLst/>
              </a:prstGeom>
              <a:blipFill>
                <a:blip r:embed="rId10"/>
                <a:stretch>
                  <a:fillRect l="-13953" r="-13953"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15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Solution 2/4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The transition matrix for the graph is: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925830" lvl="1" indent="-514350">
                  <a:buFont typeface="+mj-lt"/>
                  <a:buAutoNum type="arabicParenR"/>
                </a:pPr>
                <a:r>
                  <a:rPr lang="en-US" sz="2400" dirty="0"/>
                  <a:t>Computing PageRank for teleport set {A}</a:t>
                </a:r>
                <a:r>
                  <a:rPr lang="cs-CZ" sz="2400" dirty="0"/>
                  <a:t> </a:t>
                </a:r>
                <a:r>
                  <a:rPr lang="en-US" sz="2400" dirty="0"/>
                  <a:t>using </a:t>
                </a:r>
                <a:r>
                  <a:rPr lang="en-US" sz="2400" b="1" dirty="0"/>
                  <a:t>iterations</a:t>
                </a:r>
                <a:r>
                  <a:rPr lang="en-US" sz="24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lvl="1"/>
                <a:r>
                  <a:rPr lang="en-US" sz="2400" dirty="0"/>
                  <a:t>We can initialize vector </a:t>
                </a:r>
                <a:r>
                  <a:rPr lang="en-US" sz="2400" i="1" dirty="0"/>
                  <a:t>r</a:t>
                </a:r>
                <a:r>
                  <a:rPr lang="en-US" sz="2400" dirty="0"/>
                  <a:t> in different ways; however, the sum of values must equal to 1,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240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  <a:blipFill>
                <a:blip r:embed="rId3"/>
                <a:stretch>
                  <a:fillRect t="-232" r="-6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/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/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1094ED3-2281-46C3-A0CE-D76E621F0695}"/>
                  </a:ext>
                </a:extLst>
              </p:cNvPr>
              <p:cNvSpPr txBox="1"/>
              <p:nvPr/>
            </p:nvSpPr>
            <p:spPr>
              <a:xfrm>
                <a:off x="1154416" y="5670114"/>
                <a:ext cx="4701568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2666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2666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2666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6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,…,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4285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0.1904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1904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1904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1094ED3-2281-46C3-A0CE-D76E621F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16" y="5670114"/>
                <a:ext cx="4701568" cy="10346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20DB11A-752C-47D6-A168-66149CCD668B}"/>
                  </a:ext>
                </a:extLst>
              </p:cNvPr>
              <p:cNvSpPr txBox="1"/>
              <p:nvPr/>
            </p:nvSpPr>
            <p:spPr>
              <a:xfrm>
                <a:off x="994634" y="3745474"/>
                <a:ext cx="2510566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20DB11A-752C-47D6-A168-66149CCD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34" y="3745474"/>
                <a:ext cx="2510566" cy="1034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F3CF8B6-12AC-4A9D-9085-0B4878120412}"/>
                  </a:ext>
                </a:extLst>
              </p:cNvPr>
              <p:cNvSpPr txBox="1"/>
              <p:nvPr/>
            </p:nvSpPr>
            <p:spPr>
              <a:xfrm>
                <a:off x="3658992" y="4171301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F3CF8B6-12AC-4A9D-9085-0B487812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992" y="4171301"/>
                <a:ext cx="264496" cy="276999"/>
              </a:xfrm>
              <a:prstGeom prst="rect">
                <a:avLst/>
              </a:prstGeom>
              <a:blipFill>
                <a:blip r:embed="rId8"/>
                <a:stretch>
                  <a:fillRect l="-13636" r="-11364"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9D95307-6E70-4939-AA24-E6B6A30C5B8D}"/>
                  </a:ext>
                </a:extLst>
              </p:cNvPr>
              <p:cNvSpPr txBox="1"/>
              <p:nvPr/>
            </p:nvSpPr>
            <p:spPr>
              <a:xfrm>
                <a:off x="4066129" y="3810000"/>
                <a:ext cx="3096672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9D95307-6E70-4939-AA24-E6B6A30C5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129" y="3810000"/>
                <a:ext cx="3096672" cy="1034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36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Solution 3/4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Autofit/>
          </a:bodyPr>
          <a:lstStyle/>
          <a:p>
            <a:r>
              <a:rPr lang="en-US" sz="2800" dirty="0"/>
              <a:t>The transition matrix for the graph is: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925830" lvl="1" indent="-514350">
              <a:buFont typeface="+mj-lt"/>
              <a:buAutoNum type="arabicParenR" startAt="2"/>
            </a:pPr>
            <a:r>
              <a:rPr lang="en-US" sz="2400" dirty="0"/>
              <a:t>Computing PageRank for teleport set {A,C}</a:t>
            </a:r>
            <a:r>
              <a:rPr lang="cs-CZ" sz="2400" dirty="0"/>
              <a:t> </a:t>
            </a:r>
            <a:r>
              <a:rPr lang="en-US" sz="2400" dirty="0"/>
              <a:t>using </a:t>
            </a:r>
            <a:r>
              <a:rPr lang="en-US" sz="2400" b="1" dirty="0"/>
              <a:t>equations</a:t>
            </a:r>
            <a:r>
              <a:rPr lang="en-US" sz="2400" dirty="0"/>
              <a:t>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/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941FDD8-B11C-4B6B-85DF-A2164D0A1AB6}"/>
                  </a:ext>
                </a:extLst>
              </p:cNvPr>
              <p:cNvSpPr txBox="1"/>
              <p:nvPr/>
            </p:nvSpPr>
            <p:spPr>
              <a:xfrm>
                <a:off x="762000" y="3745474"/>
                <a:ext cx="2845977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941FDD8-B11C-4B6B-85DF-A2164D0A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45474"/>
                <a:ext cx="2845977" cy="1034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C9EE673-802B-43F1-AAB5-34838B1A0589}"/>
                  </a:ext>
                </a:extLst>
              </p:cNvPr>
              <p:cNvSpPr txBox="1"/>
              <p:nvPr/>
            </p:nvSpPr>
            <p:spPr>
              <a:xfrm>
                <a:off x="6363829" y="4734848"/>
                <a:ext cx="2627771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𝟐𝟕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𝟕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𝟎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𝟔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𝟑𝟓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𝟏𝟗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𝟕𝟎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𝟔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𝟑𝟓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cs-C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9C9EE673-802B-43F1-AAB5-34838B1A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29" y="4734848"/>
                <a:ext cx="2627771" cy="5809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D606481-F566-4EB9-9EE1-AA9DB46E321C}"/>
                  </a:ext>
                </a:extLst>
              </p:cNvPr>
              <p:cNvSpPr txBox="1"/>
              <p:nvPr/>
            </p:nvSpPr>
            <p:spPr>
              <a:xfrm>
                <a:off x="3826161" y="3811386"/>
                <a:ext cx="2117439" cy="2437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𝟏𝟎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𝟏𝟎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cs-CZ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D606481-F566-4EB9-9EE1-AA9DB46E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161" y="3811386"/>
                <a:ext cx="2117439" cy="24370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4EF955D-D863-4C11-B7D4-DED74A5D2569}"/>
                  </a:ext>
                </a:extLst>
              </p:cNvPr>
              <p:cNvSpPr txBox="1"/>
              <p:nvPr/>
            </p:nvSpPr>
            <p:spPr>
              <a:xfrm>
                <a:off x="3658992" y="4171301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4EF955D-D863-4C11-B7D4-DED74A5D2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992" y="4171301"/>
                <a:ext cx="264496" cy="276999"/>
              </a:xfrm>
              <a:prstGeom prst="rect">
                <a:avLst/>
              </a:prstGeom>
              <a:blipFill>
                <a:blip r:embed="rId8"/>
                <a:stretch>
                  <a:fillRect l="-13636" r="-11364"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/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99B66DD-39C2-4598-85F5-E2D335BFFE4D}"/>
                  </a:ext>
                </a:extLst>
              </p:cNvPr>
              <p:cNvSpPr txBox="1"/>
              <p:nvPr/>
            </p:nvSpPr>
            <p:spPr>
              <a:xfrm>
                <a:off x="6089356" y="4891393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99B66DD-39C2-4598-85F5-E2D335BF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356" y="4891393"/>
                <a:ext cx="264496" cy="276999"/>
              </a:xfrm>
              <a:prstGeom prst="rect">
                <a:avLst/>
              </a:prstGeom>
              <a:blipFill>
                <a:blip r:embed="rId10"/>
                <a:stretch>
                  <a:fillRect l="-13953" r="-13953"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19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(1) –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rmAutofit/>
          </a:bodyPr>
          <a:lstStyle/>
          <a:p>
            <a:r>
              <a:rPr lang="en-US" dirty="0"/>
              <a:t>For the following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Compute the PageRank of each page, assuming no taxation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3" name="Skupina 22"/>
          <p:cNvGrpSpPr/>
          <p:nvPr/>
        </p:nvGrpSpPr>
        <p:grpSpPr>
          <a:xfrm>
            <a:off x="2743200" y="2209800"/>
            <a:ext cx="1723208" cy="1676400"/>
            <a:chOff x="2743200" y="2209800"/>
            <a:chExt cx="1723208" cy="1676400"/>
          </a:xfrm>
        </p:grpSpPr>
        <p:sp>
          <p:nvSpPr>
            <p:cNvPr id="11" name="Ovál 10"/>
            <p:cNvSpPr/>
            <p:nvPr/>
          </p:nvSpPr>
          <p:spPr>
            <a:xfrm>
              <a:off x="4035612" y="2209800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B</a:t>
              </a:r>
              <a:endParaRPr lang="cs-CZ" sz="2000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2743200" y="2209800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A</a:t>
              </a:r>
              <a:endParaRPr lang="cs-CZ" sz="2000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4035612" y="3454200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C</a:t>
              </a:r>
              <a:endParaRPr lang="cs-CZ" sz="2000" dirty="0"/>
            </a:p>
          </p:txBody>
        </p:sp>
        <p:cxnSp>
          <p:nvCxnSpPr>
            <p:cNvPr id="40" name="Přímá spojnice se šipkou 39"/>
            <p:cNvCxnSpPr>
              <a:stCxn id="12" idx="5"/>
              <a:endCxn id="14" idx="1"/>
            </p:cNvCxnSpPr>
            <p:nvPr/>
          </p:nvCxnSpPr>
          <p:spPr>
            <a:xfrm>
              <a:off x="3110907" y="2578535"/>
              <a:ext cx="987794" cy="938930"/>
            </a:xfrm>
            <a:prstGeom prst="straightConnector1">
              <a:avLst/>
            </a:prstGeom>
            <a:ln w="28575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>
              <a:stCxn id="14" idx="0"/>
              <a:endCxn id="11" idx="4"/>
            </p:cNvCxnSpPr>
            <p:nvPr/>
          </p:nvCxnSpPr>
          <p:spPr>
            <a:xfrm flipV="1">
              <a:off x="4251010" y="2641800"/>
              <a:ext cx="0" cy="812400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>
              <a:stCxn id="12" idx="6"/>
              <a:endCxn id="11" idx="2"/>
            </p:cNvCxnSpPr>
            <p:nvPr/>
          </p:nvCxnSpPr>
          <p:spPr>
            <a:xfrm>
              <a:off x="3173996" y="2425800"/>
              <a:ext cx="861616" cy="0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se šipkou 32"/>
            <p:cNvCxnSpPr>
              <a:stCxn id="14" idx="4"/>
              <a:endCxn id="14" idx="2"/>
            </p:cNvCxnSpPr>
            <p:nvPr/>
          </p:nvCxnSpPr>
          <p:spPr>
            <a:xfrm rot="5400000" flipH="1">
              <a:off x="4035311" y="3670501"/>
              <a:ext cx="216000" cy="215398"/>
            </a:xfrm>
            <a:prstGeom prst="curvedConnector4">
              <a:avLst>
                <a:gd name="adj1" fmla="val -105833"/>
                <a:gd name="adj2" fmla="val 206129"/>
              </a:avLst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nice se šipkou 32"/>
            <p:cNvCxnSpPr>
              <a:stCxn id="12" idx="4"/>
              <a:endCxn id="12" idx="2"/>
            </p:cNvCxnSpPr>
            <p:nvPr/>
          </p:nvCxnSpPr>
          <p:spPr>
            <a:xfrm rot="5400000" flipH="1">
              <a:off x="2742899" y="2426101"/>
              <a:ext cx="216000" cy="215398"/>
            </a:xfrm>
            <a:prstGeom prst="curvedConnector4">
              <a:avLst>
                <a:gd name="adj1" fmla="val -105833"/>
                <a:gd name="adj2" fmla="val 206129"/>
              </a:avLst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72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(3) – Solution 4/4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The transition matrix for the graph is: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925830" lvl="1" indent="-514350">
                  <a:buFont typeface="+mj-lt"/>
                  <a:buAutoNum type="arabicParenR" startAt="2"/>
                </a:pPr>
                <a:r>
                  <a:rPr lang="en-US" sz="2400" dirty="0"/>
                  <a:t>Computing PageRank for teleport set {A,C}</a:t>
                </a:r>
                <a:r>
                  <a:rPr lang="cs-CZ" sz="2400" dirty="0"/>
                  <a:t> </a:t>
                </a:r>
                <a:r>
                  <a:rPr lang="en-US" sz="2400" dirty="0"/>
                  <a:t>using </a:t>
                </a:r>
                <a:r>
                  <a:rPr lang="en-US" sz="2400" b="1" dirty="0"/>
                  <a:t>iterations</a:t>
                </a:r>
                <a:r>
                  <a:rPr lang="en-US" sz="24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lvl="1"/>
                <a:r>
                  <a:rPr lang="en-US" sz="2400" dirty="0"/>
                  <a:t>We can initialize vector </a:t>
                </a:r>
                <a:r>
                  <a:rPr lang="en-US" sz="2400" i="1" dirty="0"/>
                  <a:t>r</a:t>
                </a:r>
                <a:r>
                  <a:rPr lang="en-US" sz="2400" dirty="0"/>
                  <a:t> in different ways; however, the sum of values must equal to 1,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  <a:blipFill>
                <a:blip r:embed="rId3"/>
                <a:stretch>
                  <a:fillRect t="-232" r="-6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/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17882"/>
                <a:ext cx="2850011" cy="113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/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D0A262-D693-487E-82F6-E10EE82C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94" y="1889990"/>
                <a:ext cx="4047806" cy="1185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20DB11A-752C-47D6-A168-66149CCD668B}"/>
                  </a:ext>
                </a:extLst>
              </p:cNvPr>
              <p:cNvSpPr txBox="1"/>
              <p:nvPr/>
            </p:nvSpPr>
            <p:spPr>
              <a:xfrm>
                <a:off x="994633" y="3745474"/>
                <a:ext cx="2845977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20DB11A-752C-47D6-A168-66149CCD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33" y="3745474"/>
                <a:ext cx="2845977" cy="1034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F3CF8B6-12AC-4A9D-9085-0B4878120412}"/>
                  </a:ext>
                </a:extLst>
              </p:cNvPr>
              <p:cNvSpPr txBox="1"/>
              <p:nvPr/>
            </p:nvSpPr>
            <p:spPr>
              <a:xfrm>
                <a:off x="3926504" y="4171301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F3CF8B6-12AC-4A9D-9085-0B487812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04" y="4171301"/>
                <a:ext cx="264496" cy="276999"/>
              </a:xfrm>
              <a:prstGeom prst="rect">
                <a:avLst/>
              </a:prstGeom>
              <a:blipFill>
                <a:blip r:embed="rId8"/>
                <a:stretch>
                  <a:fillRect l="-13636" r="-11364"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9D95307-6E70-4939-AA24-E6B6A30C5B8D}"/>
                  </a:ext>
                </a:extLst>
              </p:cNvPr>
              <p:cNvSpPr txBox="1"/>
              <p:nvPr/>
            </p:nvSpPr>
            <p:spPr>
              <a:xfrm>
                <a:off x="4218528" y="3810000"/>
                <a:ext cx="3477672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9D95307-6E70-4939-AA24-E6B6A30C5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528" y="3810000"/>
                <a:ext cx="3477672" cy="1034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9B9941C-FD6F-45EC-ABA5-0AE0A2026185}"/>
                  </a:ext>
                </a:extLst>
              </p:cNvPr>
              <p:cNvSpPr txBox="1"/>
              <p:nvPr/>
            </p:nvSpPr>
            <p:spPr>
              <a:xfrm>
                <a:off x="1066800" y="5670114"/>
                <a:ext cx="5093984" cy="10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2666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3666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2666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1333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2333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1333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Arial" pitchFamily="34" charset="0"/>
                        </a:rPr>
                        <m:t>,…,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3857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0.1714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2714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0.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1714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9B9941C-FD6F-45EC-ABA5-0AE0A2026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70114"/>
                <a:ext cx="5093984" cy="1034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03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Advertising (1) –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rmAutofit/>
          </a:bodyPr>
          <a:lstStyle/>
          <a:p>
            <a:r>
              <a:rPr lang="en-US" dirty="0"/>
              <a:t>Suppose the BALANCE algorithm with bids of 0 or 1 only, to a situation where advertiser</a:t>
            </a:r>
          </a:p>
          <a:p>
            <a:pPr lvl="1"/>
            <a:r>
              <a:rPr lang="en-US" dirty="0"/>
              <a:t>A bids on query words x and y</a:t>
            </a:r>
          </a:p>
          <a:p>
            <a:pPr lvl="1"/>
            <a:r>
              <a:rPr lang="en-US" dirty="0"/>
              <a:t>B bids on query words x and z</a:t>
            </a:r>
          </a:p>
          <a:p>
            <a:pPr lvl="1"/>
            <a:r>
              <a:rPr lang="en-US" dirty="0"/>
              <a:t>Both have a budget of $2. Decide whether the following sequences of queries are certainly handled optimally by the algorithm:</a:t>
            </a:r>
          </a:p>
          <a:p>
            <a:pPr marL="1225296" lvl="2" indent="-457200">
              <a:buFont typeface="+mj-lt"/>
              <a:buAutoNum type="arabicParenR"/>
            </a:pPr>
            <a:r>
              <a:rPr lang="en-US" dirty="0" err="1"/>
              <a:t>yzyy</a:t>
            </a:r>
            <a:endParaRPr lang="en-US" dirty="0"/>
          </a:p>
          <a:p>
            <a:pPr marL="1225296" lvl="2" indent="-457200">
              <a:buFont typeface="+mj-lt"/>
              <a:buAutoNum type="arabicParenR"/>
            </a:pPr>
            <a:r>
              <a:rPr lang="en-US" dirty="0" err="1"/>
              <a:t>xyyz</a:t>
            </a:r>
            <a:endParaRPr lang="en-US" dirty="0"/>
          </a:p>
          <a:p>
            <a:pPr marL="1225296" lvl="2" indent="-457200">
              <a:buFont typeface="+mj-lt"/>
              <a:buAutoNum type="arabicParenR"/>
            </a:pPr>
            <a:r>
              <a:rPr lang="en-US" dirty="0" err="1"/>
              <a:t>xyzx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Advertising (1) – Recap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BALANCE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Algorithm by Mehta, </a:t>
            </a:r>
            <a:r>
              <a:rPr lang="en-US" dirty="0" err="1"/>
              <a:t>Saberi</a:t>
            </a:r>
            <a:r>
              <a:rPr lang="en-US" dirty="0"/>
              <a:t>, </a:t>
            </a:r>
            <a:r>
              <a:rPr lang="en-US" dirty="0" err="1"/>
              <a:t>Vazirani</a:t>
            </a:r>
            <a:r>
              <a:rPr lang="en-US" dirty="0"/>
              <a:t>, and </a:t>
            </a:r>
            <a:r>
              <a:rPr lang="en-US" dirty="0" err="1"/>
              <a:t>Vazirani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For each query, pick the advertiser with the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largest unspent budget</a:t>
            </a:r>
          </a:p>
          <a:p>
            <a:pPr lvl="2"/>
            <a:r>
              <a:rPr lang="en-US" dirty="0"/>
              <a:t>Break ties arbitrarily (</a:t>
            </a:r>
            <a:r>
              <a:rPr lang="en-US" b="1" dirty="0"/>
              <a:t>but in a deterministic way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2430066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(1) – Recap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Two advertisers A and B</a:t>
            </a:r>
          </a:p>
          <a:p>
            <a:pPr lvl="1"/>
            <a:r>
              <a:rPr lang="en-US" b="1" dirty="0"/>
              <a:t>A </a:t>
            </a:r>
            <a:r>
              <a:rPr lang="en-US" dirty="0"/>
              <a:t>bids on query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pPr lvl="8"/>
            <a:endParaRPr lang="en-US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BALANCE choice:</a:t>
            </a:r>
            <a:r>
              <a:rPr lang="en-US" dirty="0"/>
              <a:t> </a:t>
            </a:r>
            <a:r>
              <a:rPr lang="en-US" b="1" dirty="0"/>
              <a:t>A B A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_ _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Optimal: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endParaRPr lang="en-US" b="1" dirty="0"/>
          </a:p>
          <a:p>
            <a:pPr lvl="8"/>
            <a:endParaRPr lang="en-US" dirty="0"/>
          </a:p>
          <a:p>
            <a:r>
              <a:rPr lang="en-US" b="1" dirty="0"/>
              <a:t>In general:</a:t>
            </a:r>
            <a:r>
              <a:rPr lang="en-US" dirty="0"/>
              <a:t> For </a:t>
            </a:r>
            <a:r>
              <a:rPr lang="en-US" b="1" dirty="0"/>
              <a:t>BALANCE</a:t>
            </a:r>
            <a:r>
              <a:rPr lang="en-US" dirty="0"/>
              <a:t> on </a:t>
            </a:r>
            <a:r>
              <a:rPr lang="en-US" b="1" dirty="0"/>
              <a:t>2</a:t>
            </a:r>
            <a:r>
              <a:rPr lang="en-US" dirty="0"/>
              <a:t> advertisers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Competitive ratio = ¾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Wingdings" pitchFamily="1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2886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(1) –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Autofit/>
          </a:bodyPr>
          <a:lstStyle/>
          <a:p>
            <a:pPr marL="633222" indent="-514350">
              <a:buFont typeface="+mj-lt"/>
              <a:buAutoNum type="arabicParenR"/>
            </a:pPr>
            <a:r>
              <a:rPr lang="en-US" sz="2800" b="1" dirty="0"/>
              <a:t>Yes</a:t>
            </a:r>
            <a:r>
              <a:rPr lang="en-US" sz="2800" dirty="0"/>
              <a:t> (for input sequence: </a:t>
            </a:r>
            <a:r>
              <a:rPr lang="en-US" sz="2800" dirty="0" err="1"/>
              <a:t>yzyy</a:t>
            </a:r>
            <a:r>
              <a:rPr lang="en-US" sz="2800" dirty="0"/>
              <a:t>)</a:t>
            </a:r>
          </a:p>
          <a:p>
            <a:pPr marL="925830" lvl="1" indent="-514350"/>
            <a:r>
              <a:rPr lang="en-US" sz="2400" dirty="0"/>
              <a:t>Balance choice: </a:t>
            </a:r>
            <a:r>
              <a:rPr lang="en-US" sz="2400" dirty="0" err="1"/>
              <a:t>yzy</a:t>
            </a:r>
            <a:r>
              <a:rPr lang="en-US" sz="2400" dirty="0"/>
              <a:t> (</a:t>
            </a:r>
            <a:r>
              <a:rPr lang="en-US" sz="2400" b="1" dirty="0"/>
              <a:t>$3</a:t>
            </a:r>
            <a:r>
              <a:rPr lang="en-US" sz="2400" dirty="0"/>
              <a:t>)		Optimal: </a:t>
            </a:r>
            <a:r>
              <a:rPr lang="en-US" sz="2400" dirty="0" err="1"/>
              <a:t>yzy</a:t>
            </a:r>
            <a:r>
              <a:rPr lang="en-US" sz="2400" dirty="0"/>
              <a:t> (</a:t>
            </a:r>
            <a:r>
              <a:rPr lang="en-US" sz="2400" b="1" dirty="0"/>
              <a:t>$3</a:t>
            </a:r>
            <a:r>
              <a:rPr lang="en-US" sz="2400" dirty="0"/>
              <a:t>)</a:t>
            </a:r>
            <a:endParaRPr lang="en-US" sz="2800" dirty="0"/>
          </a:p>
          <a:p>
            <a:pPr marL="633222" indent="-514350">
              <a:buFont typeface="+mj-lt"/>
              <a:buAutoNum type="arabicParenR"/>
            </a:pPr>
            <a:r>
              <a:rPr lang="en-US" sz="2800" b="1" dirty="0"/>
              <a:t>No</a:t>
            </a:r>
            <a:r>
              <a:rPr lang="en-US" sz="2800" dirty="0"/>
              <a:t> (for input sequence: </a:t>
            </a:r>
            <a:r>
              <a:rPr lang="en-US" sz="2800" dirty="0" err="1"/>
              <a:t>xyyz</a:t>
            </a:r>
            <a:r>
              <a:rPr lang="en-US" sz="2800" dirty="0"/>
              <a:t>)</a:t>
            </a:r>
          </a:p>
          <a:p>
            <a:pPr marL="925830" lvl="1" indent="-514350"/>
            <a:r>
              <a:rPr lang="en-US" sz="2400" dirty="0"/>
              <a:t>If the x is assigned to A, then the second y cannot be satisfied, while the optimum assigns all four queries</a:t>
            </a:r>
          </a:p>
          <a:p>
            <a:pPr marL="925830" lvl="1" indent="-514350"/>
            <a:r>
              <a:rPr lang="en-US" sz="2400" dirty="0"/>
              <a:t>Balance choice: </a:t>
            </a:r>
            <a:r>
              <a:rPr lang="en-US" sz="2400" dirty="0" err="1"/>
              <a:t>xyz</a:t>
            </a:r>
            <a:r>
              <a:rPr lang="en-US" sz="2400" dirty="0"/>
              <a:t> (</a:t>
            </a:r>
            <a:r>
              <a:rPr lang="en-US" sz="2400" b="1" dirty="0"/>
              <a:t>$3</a:t>
            </a:r>
            <a:r>
              <a:rPr lang="en-US" sz="2400" dirty="0"/>
              <a:t>)		Optimal: </a:t>
            </a:r>
            <a:r>
              <a:rPr lang="en-US" sz="2400" dirty="0" err="1"/>
              <a:t>xyyz</a:t>
            </a:r>
            <a:r>
              <a:rPr lang="en-US" sz="2400" dirty="0"/>
              <a:t> (</a:t>
            </a:r>
            <a:r>
              <a:rPr lang="en-US" sz="2400" b="1" dirty="0"/>
              <a:t>$4</a:t>
            </a:r>
            <a:r>
              <a:rPr lang="en-US" sz="2400" dirty="0"/>
              <a:t>)</a:t>
            </a:r>
          </a:p>
          <a:p>
            <a:pPr marL="633222" indent="-514350">
              <a:buFont typeface="+mj-lt"/>
              <a:buAutoNum type="arabicParenR"/>
            </a:pPr>
            <a:r>
              <a:rPr lang="en-US" sz="2800" b="1" dirty="0"/>
              <a:t>Yes</a:t>
            </a:r>
            <a:r>
              <a:rPr lang="en-US" sz="2800" dirty="0"/>
              <a:t> (for input sequence: </a:t>
            </a:r>
            <a:r>
              <a:rPr lang="en-US" sz="2800" dirty="0" err="1"/>
              <a:t>xyzx</a:t>
            </a:r>
            <a:r>
              <a:rPr lang="en-US" sz="2800" dirty="0"/>
              <a:t>)</a:t>
            </a:r>
          </a:p>
          <a:p>
            <a:pPr marL="925830" lvl="1" indent="-514350"/>
            <a:r>
              <a:rPr lang="en-US" sz="2400" dirty="0"/>
              <a:t>Whichever advertiser is assigned the first x, the other will be assigned the second x, thus using all four queries</a:t>
            </a:r>
          </a:p>
          <a:p>
            <a:pPr marL="925830" lvl="1" indent="-514350"/>
            <a:r>
              <a:rPr lang="en-US" sz="2400" dirty="0"/>
              <a:t>Balance choice: </a:t>
            </a:r>
            <a:r>
              <a:rPr lang="en-US" sz="2400" dirty="0" err="1"/>
              <a:t>xyzx</a:t>
            </a:r>
            <a:r>
              <a:rPr lang="en-US" sz="2400" dirty="0"/>
              <a:t> (</a:t>
            </a:r>
            <a:r>
              <a:rPr lang="en-US" sz="2400" b="1" dirty="0"/>
              <a:t>$4</a:t>
            </a:r>
            <a:r>
              <a:rPr lang="en-US" sz="2400" dirty="0"/>
              <a:t>)		Optimal: </a:t>
            </a:r>
            <a:r>
              <a:rPr lang="en-US" sz="2400" dirty="0" err="1"/>
              <a:t>xyzx</a:t>
            </a:r>
            <a:r>
              <a:rPr lang="en-US" sz="2400" dirty="0"/>
              <a:t> (</a:t>
            </a:r>
            <a:r>
              <a:rPr lang="en-US" sz="2400" b="1" dirty="0"/>
              <a:t>$4</a:t>
            </a:r>
            <a:r>
              <a:rPr lang="en-US" sz="2400" dirty="0"/>
              <a:t>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35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Recomm</a:t>
            </a:r>
            <a:r>
              <a:rPr lang="en-US" dirty="0"/>
              <a:t>. Systems (1) –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rmAutofit/>
          </a:bodyPr>
          <a:lstStyle/>
          <a:p>
            <a:r>
              <a:rPr lang="en-US" dirty="0"/>
              <a:t>Bookstore has enough ratings to use a more advanced recommendation system</a:t>
            </a:r>
          </a:p>
          <a:p>
            <a:pPr lvl="1"/>
            <a:r>
              <a:rPr lang="en-US" dirty="0"/>
              <a:t>Suppose the mean rating of books is 3.4 stars</a:t>
            </a:r>
          </a:p>
          <a:p>
            <a:pPr lvl="1"/>
            <a:r>
              <a:rPr lang="en-US" dirty="0"/>
              <a:t>Alice has rated 350 books and her average rating is 0.4 stars higher than average users' ratings</a:t>
            </a:r>
          </a:p>
          <a:p>
            <a:pPr lvl="1"/>
            <a:r>
              <a:rPr lang="en-US" dirty="0"/>
              <a:t>Animals Farm, is a book title in the bookstore with 250,000 ratings whose average rating is 0.7 higher than global average</a:t>
            </a:r>
          </a:p>
          <a:p>
            <a:pPr lvl="1"/>
            <a:r>
              <a:rPr lang="en-US" dirty="0"/>
              <a:t>What is a baseline estimate of Alice's rating for Animals Farms?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Recomm</a:t>
            </a:r>
            <a:r>
              <a:rPr lang="en-US" dirty="0"/>
              <a:t>. Systems (1) –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Autofit/>
          </a:bodyPr>
          <a:lstStyle/>
          <a:p>
            <a:r>
              <a:rPr lang="en-US" dirty="0"/>
              <a:t>Baseline estimate of Alice's rating for Animals Farms: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dirty="0"/>
              <a:t> = 3.4 + 0.7 + 0.4 = </a:t>
            </a:r>
            <a:r>
              <a:rPr lang="en-US" b="1" dirty="0"/>
              <a:t>4.5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5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Recomm</a:t>
            </a:r>
            <a:r>
              <a:rPr lang="en-US" dirty="0"/>
              <a:t>. Systems (2) –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Computers A, B and C have the following features: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Assuming features as a vector for each computer, e.g., A’s vector is [3.06, 500, 6], we can compute the cosine distance between any two vectors</a:t>
            </a:r>
          </a:p>
          <a:p>
            <a:pPr lvl="1"/>
            <a:r>
              <a:rPr lang="en-US" dirty="0"/>
              <a:t>Scaling dimensions can prefer some components</a:t>
            </a:r>
          </a:p>
          <a:p>
            <a:pPr lvl="1"/>
            <a:r>
              <a:rPr lang="en-US" dirty="0"/>
              <a:t>Assume 1 as the scale factor for processor speed, α for the disk size, and β for the main memory size and compute:</a:t>
            </a:r>
          </a:p>
          <a:p>
            <a:pPr lvl="2"/>
            <a:r>
              <a:rPr lang="en-US" dirty="0"/>
              <a:t>The cosines of angles between pairs of vectors (in terms of α and β)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1295400" y="1905000"/>
          <a:ext cx="46683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83380546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252101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773323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82697596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Feature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144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Processor</a:t>
                      </a:r>
                      <a:r>
                        <a:rPr lang="en-US" sz="2000" baseline="0" dirty="0"/>
                        <a:t> speed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3.06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2.68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2.92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300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Disk</a:t>
                      </a:r>
                      <a:r>
                        <a:rPr lang="en-US" sz="2000" baseline="0" dirty="0"/>
                        <a:t> size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320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640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2432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Main-memory size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0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76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Recomm</a:t>
            </a:r>
            <a:r>
              <a:rPr lang="en-US" dirty="0"/>
              <a:t>. Systems (2) – Recap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2768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Recomm</a:t>
            </a:r>
            <a:r>
              <a:rPr lang="en-US" dirty="0"/>
              <a:t>. Systems (2) –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/>
              <a:lstStyle/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User profile possibilities:</a:t>
                </a:r>
              </a:p>
              <a:p>
                <a:pPr lvl="1" eaLnBrk="1" hangingPunct="1"/>
                <a:r>
                  <a:rPr lang="en-US" dirty="0"/>
                  <a:t>Weighted average of rated item profiles</a:t>
                </a:r>
              </a:p>
              <a:p>
                <a:pPr lvl="1" eaLnBrk="1" hangingPunct="1"/>
                <a:r>
                  <a:rPr lang="en-US" b="1" dirty="0"/>
                  <a:t>Variation:</a:t>
                </a:r>
                <a:r>
                  <a:rPr lang="en-US" dirty="0"/>
                  <a:t> weight by difference from average </a:t>
                </a:r>
                <a:br>
                  <a:rPr lang="en-US" dirty="0"/>
                </a:br>
                <a:r>
                  <a:rPr lang="en-US" dirty="0"/>
                  <a:t>rating for item</a:t>
                </a:r>
              </a:p>
              <a:p>
                <a:pPr lvl="1" eaLnBrk="1" hangingPunct="1"/>
                <a:r>
                  <a:rPr lang="en-US" dirty="0"/>
                  <a:t>…</a:t>
                </a:r>
              </a:p>
              <a:p>
                <a:pPr eaLnBrk="1" hangingPunct="1"/>
                <a:r>
                  <a:rPr lang="en-US" b="1" dirty="0">
                    <a:solidFill>
                      <a:srgbClr val="0000FF"/>
                    </a:solidFill>
                  </a:rPr>
                  <a:t>Prediction heuristic:</a:t>
                </a:r>
              </a:p>
              <a:p>
                <a:pPr lvl="1"/>
                <a:r>
                  <a:rPr lang="en-US" dirty="0"/>
                  <a:t>Given user profile </a:t>
                </a:r>
                <a:r>
                  <a:rPr lang="en-US" b="1" i="1" dirty="0"/>
                  <a:t>x</a:t>
                </a:r>
                <a:r>
                  <a:rPr lang="en-US" dirty="0"/>
                  <a:t> and item profile </a:t>
                </a:r>
                <a:r>
                  <a:rPr lang="en-US" b="1" i="1" dirty="0" err="1"/>
                  <a:t>i</a:t>
                </a:r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cos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i="1" dirty="0" err="1">
                            <a:solidFill>
                              <a:srgbClr val="008000"/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|⋅</m:t>
                        </m:r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err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PageRank (1) –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Recap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09999"/>
          </a:xfrm>
        </p:spPr>
        <p:txBody>
          <a:bodyPr/>
          <a:lstStyle/>
          <a:p>
            <a:r>
              <a:rPr lang="en-US" dirty="0"/>
              <a:t>Each link’s vote is proportional to the </a:t>
            </a:r>
            <a:r>
              <a:rPr lang="en-US" b="1" dirty="0">
                <a:solidFill>
                  <a:srgbClr val="008000"/>
                </a:solidFill>
              </a:rPr>
              <a:t>importance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source page</a:t>
            </a:r>
          </a:p>
          <a:p>
            <a:pPr lvl="8"/>
            <a:endParaRPr lang="en-US" dirty="0"/>
          </a:p>
          <a:p>
            <a:r>
              <a:rPr lang="en-US" dirty="0"/>
              <a:t>If 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with importance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dirty="0"/>
              <a:t> has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/>
              <a:t> out-links, each link gets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baseline="-2500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/ n</a:t>
            </a:r>
            <a:r>
              <a:rPr lang="en-US" dirty="0"/>
              <a:t> votes</a:t>
            </a:r>
          </a:p>
          <a:p>
            <a:pPr lvl="8"/>
            <a:endParaRPr lang="en-US" dirty="0"/>
          </a:p>
          <a:p>
            <a:r>
              <a:rPr lang="en-US" dirty="0"/>
              <a:t>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’s own importance is the sum of the votes on its in-links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E5B40-118D-4084-B443-0CD2840CF31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rot="5400000">
            <a:off x="5165725" y="5697536"/>
            <a:ext cx="533399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5840412" y="5457824"/>
            <a:ext cx="300038" cy="63658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5400000" flipV="1">
            <a:off x="5469733" y="5849142"/>
            <a:ext cx="677864" cy="238126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 rot="5400000">
            <a:off x="5534819" y="5506240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rot="5400000" flipH="1">
            <a:off x="5314667" y="5207090"/>
            <a:ext cx="450533" cy="13882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5400000" flipH="1" flipV="1">
            <a:off x="5675319" y="5093853"/>
            <a:ext cx="518672" cy="38936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611" y="533437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 flipH="1">
            <a:off x="6271529" y="4854465"/>
            <a:ext cx="364903" cy="5032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rot="5400000">
            <a:off x="6392465" y="4610497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5912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rot="5400000">
            <a:off x="5331221" y="4681141"/>
            <a:ext cx="351632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rot="5400000" flipV="1">
            <a:off x="5150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079331" y="4800600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317330" y="4801395"/>
            <a:ext cx="246064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bg1"/>
                </a:solidFill>
              </a:rPr>
              <a:t>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rot="5400000" flipH="1">
            <a:off x="6301979" y="6088679"/>
            <a:ext cx="486568" cy="22860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5400000">
            <a:off x="6621065" y="5646561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rot="5400000" flipH="1" flipV="1">
            <a:off x="4785629" y="6279466"/>
            <a:ext cx="441104" cy="4111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5400000" flipH="1">
            <a:off x="5193396" y="6282862"/>
            <a:ext cx="364904" cy="32817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rot="5400000" flipV="1">
            <a:off x="4922045" y="600414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 rot="5400000">
            <a:off x="5088731" y="61555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5400000">
            <a:off x="6307931" y="58507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5400000">
            <a:off x="5850730" y="6307930"/>
            <a:ext cx="246064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rot="5400000" flipH="1" flipV="1">
            <a:off x="6445538" y="5652799"/>
            <a:ext cx="245492" cy="18256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rot="5400000" flipH="1" flipV="1">
            <a:off x="6140307" y="4630974"/>
            <a:ext cx="247968" cy="9128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rot="5400000" flipH="1" flipV="1">
            <a:off x="6102661" y="6166730"/>
            <a:ext cx="169817" cy="2423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5400000">
            <a:off x="4853777" y="6162322"/>
            <a:ext cx="104205" cy="367289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rot="5400000">
            <a:off x="5776875" y="6624020"/>
            <a:ext cx="232428" cy="8313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5400000">
            <a:off x="5116851" y="4949768"/>
            <a:ext cx="189819" cy="244476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3530" y="544982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18632" y="588873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57800" y="587906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7000" y="555813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5186" y="493954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502920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580216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Recomm</a:t>
            </a:r>
            <a:r>
              <a:rPr lang="en-US" dirty="0"/>
              <a:t>. Systems (2) –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</p:spPr>
            <p:txBody>
              <a:bodyPr>
                <a:noAutofit/>
              </a:bodyPr>
              <a:lstStyle/>
              <a:p>
                <a:pPr marL="667512" indent="-457200"/>
                <a:r>
                  <a:rPr lang="en-US" sz="2800" dirty="0"/>
                  <a:t>The cosines of angles between pairs of vectors (in terms of α and β)</a:t>
                </a:r>
              </a:p>
              <a:p>
                <a:pPr marL="667512" indent="-457200"/>
                <a:endParaRPr lang="en-US" sz="2800" dirty="0"/>
              </a:p>
              <a:p>
                <a:pPr marL="21031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8.2008+160000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9.3636+250000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7.1824+102400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21031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8256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00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7.1824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1024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5264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4096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21031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9352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000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9.3636+250000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5264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4096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210312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  <a:blipFill>
                <a:blip r:embed="rId3"/>
                <a:stretch>
                  <a:fillRect t="-2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Recomm</a:t>
            </a:r>
            <a:r>
              <a:rPr lang="en-US" dirty="0"/>
              <a:t>. Systems (3) –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r>
              <a:rPr lang="en-US" dirty="0"/>
              <a:t>A user has rated the three computers as follows:</a:t>
            </a:r>
          </a:p>
          <a:p>
            <a:pPr lvl="1"/>
            <a:r>
              <a:rPr lang="en-US" dirty="0"/>
              <a:t>A: 4 stars, B: 2 stars, C: 5 stars</a:t>
            </a:r>
          </a:p>
          <a:p>
            <a:r>
              <a:rPr lang="en-US" dirty="0"/>
              <a:t>Tasks: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Normalize the ratings for this user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Compute a user profile for the user, with the following features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25549"/>
              </p:ext>
            </p:extLst>
          </p:nvPr>
        </p:nvGraphicFramePr>
        <p:xfrm>
          <a:off x="1524000" y="4495800"/>
          <a:ext cx="46683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83380546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252101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773323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82697596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Feature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144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Processor</a:t>
                      </a:r>
                      <a:r>
                        <a:rPr lang="en-US" sz="2000" baseline="0" dirty="0"/>
                        <a:t> speed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3.06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2.68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2.92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300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Disk</a:t>
                      </a:r>
                      <a:r>
                        <a:rPr lang="en-US" sz="2000" baseline="0" dirty="0"/>
                        <a:t> size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320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640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2432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Main-memory size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0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97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Recomm</a:t>
            </a:r>
            <a:r>
              <a:rPr lang="en-US" dirty="0"/>
              <a:t>. Systems (3) –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</p:spPr>
            <p:txBody>
              <a:bodyPr>
                <a:noAutofit/>
              </a:bodyPr>
              <a:lstStyle/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/>
                  <a:t>Normalized ratings: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vg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(4+2+5)/3=11/3</m:t>
                    </m:r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: 4−1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1/3=1/3</m:t>
                    </m:r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−11/3=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−11/3=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sz="2000" dirty="0"/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/>
                  <a:t>Computed user profile:</a:t>
                </a:r>
              </a:p>
              <a:p>
                <a:pPr lvl="2"/>
                <a:r>
                  <a:rPr lang="en-US" dirty="0"/>
                  <a:t>Processor speed: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3.06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2.68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  <m:r>
                      <m:rPr>
                        <m:lit/>
                      </m:rP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3+2.9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/3=0.4467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Disk size: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  <m:r>
                      <m:rPr>
                        <m:lit/>
                      </m:rP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/3=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486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Main-memory size: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lit/>
                      </m:rP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/3=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3333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  <a:blipFill>
                <a:blip r:embed="rId3"/>
                <a:stretch>
                  <a:fillRect t="-4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PageRank (1) – Recap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Stochastic 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Let page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out-links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 err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200" b="0" i="1" baseline="-25000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column stochastic matrix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/>
                  <a:t>Columns sum to 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8000"/>
                    </a:solidFill>
                  </a:rPr>
                  <a:t>Rank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vector with an entry per page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i="1" baseline="-25000" dirty="0" err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1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 </a:t>
                </a:r>
                <a:br>
                  <a:rPr lang="en-US" b="1" dirty="0">
                    <a:solidFill>
                      <a:schemeClr val="accent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sz="4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82754-D6A7-4E99-8E05-39BC9FF0DCF3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315200" y="4572000"/>
          <a:ext cx="17917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5" imgW="634680" imgH="431640" progId="Equation.3">
                  <p:embed/>
                </p:oleObj>
              </mc:Choice>
              <mc:Fallback>
                <p:oleObj name="Equation" r:id="rId5" imgW="634680" imgH="4316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0"/>
                        <a:ext cx="179175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9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PageRank (1) – Recap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Given a web graph with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nodes, where the nodes are pages and edges are hyperlinks</a:t>
            </a:r>
          </a:p>
          <a:p>
            <a:r>
              <a:rPr lang="en-US" b="1" dirty="0">
                <a:solidFill>
                  <a:srgbClr val="008000"/>
                </a:solidFill>
              </a:rPr>
              <a:t>Power iteration: </a:t>
            </a:r>
            <a:r>
              <a:rPr lang="en-US" dirty="0"/>
              <a:t>a simple iterative scheme</a:t>
            </a:r>
          </a:p>
          <a:p>
            <a:pPr lvl="1"/>
            <a:r>
              <a:rPr lang="en-US" dirty="0"/>
              <a:t>Suppose there are </a:t>
            </a:r>
            <a:r>
              <a:rPr lang="en-US" i="1" dirty="0"/>
              <a:t>N</a:t>
            </a:r>
            <a:r>
              <a:rPr lang="en-US" dirty="0"/>
              <a:t> web pages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Initialize: </a:t>
            </a:r>
            <a:r>
              <a:rPr lang="en-US" b="1" dirty="0"/>
              <a:t>r</a:t>
            </a:r>
            <a:r>
              <a:rPr lang="en-US" baseline="30000" dirty="0"/>
              <a:t>(0)</a:t>
            </a:r>
            <a:r>
              <a:rPr lang="en-US" dirty="0"/>
              <a:t> = [1/N,….,1/N]</a:t>
            </a:r>
            <a:r>
              <a:rPr lang="en-US" baseline="30000" dirty="0"/>
              <a:t>T</a:t>
            </a:r>
            <a:endParaRPr lang="en-US" dirty="0"/>
          </a:p>
          <a:p>
            <a:pPr lvl="1"/>
            <a:r>
              <a:rPr lang="en-US" dirty="0"/>
              <a:t>Iterate: </a:t>
            </a:r>
            <a:r>
              <a:rPr lang="en-US" b="1" dirty="0"/>
              <a:t>r</a:t>
            </a:r>
            <a:r>
              <a:rPr lang="en-US" baseline="30000" dirty="0"/>
              <a:t>(t+1)</a:t>
            </a:r>
            <a:r>
              <a:rPr lang="en-US" dirty="0"/>
              <a:t> = </a:t>
            </a:r>
            <a:r>
              <a:rPr lang="en-US" b="1" dirty="0"/>
              <a:t>M </a:t>
            </a:r>
            <a:r>
              <a:rPr lang="en-US" dirty="0"/>
              <a:t>∙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</a:p>
          <a:p>
            <a:pPr lvl="1"/>
            <a:r>
              <a:rPr lang="en-US" dirty="0"/>
              <a:t>Stop when |</a:t>
            </a:r>
            <a:r>
              <a:rPr lang="en-US" b="1" dirty="0"/>
              <a:t>r</a:t>
            </a:r>
            <a:r>
              <a:rPr lang="en-US" baseline="30000" dirty="0"/>
              <a:t>(t+1) </a:t>
            </a:r>
            <a:r>
              <a:rPr lang="en-US" dirty="0"/>
              <a:t>–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  <a:r>
              <a:rPr lang="en-US" dirty="0"/>
              <a:t>|</a:t>
            </a:r>
            <a:r>
              <a:rPr lang="en-US" baseline="-25000" dirty="0"/>
              <a:t>1</a:t>
            </a:r>
            <a:r>
              <a:rPr lang="en-US" dirty="0"/>
              <a:t> &lt;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</a:p>
          <a:p>
            <a:pPr marL="768096" lvl="2" indent="0">
              <a:buNone/>
            </a:pP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11F5F-9F01-4FB0-97C4-F008FC58AFD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34200" y="3200400"/>
          <a:ext cx="1943216" cy="1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888840" imgH="469800" progId="Equation.3">
                  <p:embed/>
                </p:oleObj>
              </mc:Choice>
              <mc:Fallback>
                <p:oleObj name="Equation" r:id="rId4" imgW="888840" imgH="469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943216" cy="10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9570" y="41910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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1≤i≤N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|x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 is the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-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norm </a:t>
            </a:r>
          </a:p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 use any other vector norm, e.g., Euclidean</a:t>
            </a:r>
          </a:p>
        </p:txBody>
      </p:sp>
    </p:spTree>
    <p:extLst>
      <p:ext uri="{BB962C8B-B14F-4D97-AF65-F5344CB8AC3E}">
        <p14:creationId xmlns:p14="http://schemas.microsoft.com/office/powerpoint/2010/main" val="396212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(1) –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The transition matrix for the graph is: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By equation method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𝑀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𝑟</m:t>
                    </m:r>
                  </m:oMath>
                </a14:m>
                <a:r>
                  <a:rPr lang="en-US" sz="2800" dirty="0"/>
                  <a:t>), we get the result: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cs-CZ" sz="2800" dirty="0"/>
              </a:p>
              <a:p>
                <a:endParaRPr lang="cs-CZ" sz="2800" dirty="0"/>
              </a:p>
              <a:p>
                <a:endParaRPr lang="cs-CZ" sz="2800" dirty="0"/>
              </a:p>
              <a:p>
                <a:r>
                  <a:rPr lang="en-US" sz="2800" dirty="0"/>
                  <a:t>By iteration method, we get the following list: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81060" cy="5257801"/>
              </a:xfrm>
              <a:blipFill>
                <a:blip r:embed="rId3"/>
                <a:stretch>
                  <a:fillRect t="-2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/>
              <p:nvPr/>
            </p:nvSpPr>
            <p:spPr>
              <a:xfrm>
                <a:off x="1131849" y="1775281"/>
                <a:ext cx="2455544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𝑀</m:t>
                      </m:r>
                      <m:r>
                        <a:rPr lang="cs-CZ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412FFF3-977A-41D2-A1A9-B6FE10C7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49" y="1775281"/>
                <a:ext cx="2455544" cy="891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78C43D-C460-4E21-8C52-05E5CECB7572}"/>
                  </a:ext>
                </a:extLst>
              </p:cNvPr>
              <p:cNvSpPr txBox="1"/>
              <p:nvPr/>
            </p:nvSpPr>
            <p:spPr>
              <a:xfrm>
                <a:off x="5429767" y="3764886"/>
                <a:ext cx="2121222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𝟒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𝟏𝟑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𝟔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𝟏𝟑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cs-C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78C43D-C460-4E21-8C52-05E5CECB7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67" y="3764886"/>
                <a:ext cx="2121222" cy="580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98D80D4B-6E69-4F61-8548-518E68175279}"/>
                  </a:ext>
                </a:extLst>
              </p:cNvPr>
              <p:cNvSpPr txBox="1"/>
              <p:nvPr/>
            </p:nvSpPr>
            <p:spPr>
              <a:xfrm>
                <a:off x="1131848" y="5715000"/>
                <a:ext cx="6635663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.3333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0.3333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0.3333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2777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2777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4444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cs-CZ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2314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148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4537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2345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040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4614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cs-CZ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2301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3088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4609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,…,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2307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3076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4615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98D80D4B-6E69-4F61-8548-518E6817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48" y="5715000"/>
                <a:ext cx="6635663" cy="7159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9D015AB-DBD8-42AA-9A43-AE3B1A5399BF}"/>
                  </a:ext>
                </a:extLst>
              </p:cNvPr>
              <p:cNvSpPr txBox="1"/>
              <p:nvPr/>
            </p:nvSpPr>
            <p:spPr>
              <a:xfrm>
                <a:off x="1118838" y="3114228"/>
                <a:ext cx="2019655" cy="1876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cs-CZ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9D015AB-DBD8-42AA-9A43-AE3B1A539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38" y="3114228"/>
                <a:ext cx="2019655" cy="1876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F439719-DA77-4EDE-8077-1590FBF65C5D}"/>
                  </a:ext>
                </a:extLst>
              </p:cNvPr>
              <p:cNvSpPr txBox="1"/>
              <p:nvPr/>
            </p:nvSpPr>
            <p:spPr>
              <a:xfrm>
                <a:off x="3917260" y="3279921"/>
                <a:ext cx="780470" cy="1663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cs-CZ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F439719-DA77-4EDE-8077-1590FBF65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260" y="3279921"/>
                <a:ext cx="780470" cy="16636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6B8BF98-5017-4B0B-830C-E59A505F4219}"/>
                  </a:ext>
                </a:extLst>
              </p:cNvPr>
              <p:cNvSpPr txBox="1"/>
              <p:nvPr/>
            </p:nvSpPr>
            <p:spPr>
              <a:xfrm>
                <a:off x="3286746" y="3924300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6B8BF98-5017-4B0B-830C-E59A505F4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46" y="3924300"/>
                <a:ext cx="264496" cy="276999"/>
              </a:xfrm>
              <a:prstGeom prst="rect">
                <a:avLst/>
              </a:prstGeom>
              <a:blipFill>
                <a:blip r:embed="rId9"/>
                <a:stretch>
                  <a:fillRect l="-13636" r="-11364" b="-4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59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(2) –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257801"/>
          </a:xfrm>
        </p:spPr>
        <p:txBody>
          <a:bodyPr>
            <a:normAutofit/>
          </a:bodyPr>
          <a:lstStyle/>
          <a:p>
            <a:r>
              <a:rPr lang="en-US" dirty="0"/>
              <a:t>For the following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Set up the PageRank equations, assuming </a:t>
            </a:r>
            <a:r>
              <a:rPr lang="el-GR" dirty="0"/>
              <a:t>β</a:t>
            </a:r>
            <a:r>
              <a:rPr lang="en-US" dirty="0"/>
              <a:t> = 0.8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Order nodes by PageRank from highest to lowest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5" name="Skupina 54"/>
          <p:cNvGrpSpPr/>
          <p:nvPr/>
        </p:nvGrpSpPr>
        <p:grpSpPr>
          <a:xfrm>
            <a:off x="1676400" y="2133600"/>
            <a:ext cx="2710820" cy="2079891"/>
            <a:chOff x="1299301" y="2115194"/>
            <a:chExt cx="2710820" cy="2079891"/>
          </a:xfrm>
        </p:grpSpPr>
        <p:sp>
          <p:nvSpPr>
            <p:cNvPr id="9" name="Ovál 8"/>
            <p:cNvSpPr/>
            <p:nvPr/>
          </p:nvSpPr>
          <p:spPr>
            <a:xfrm>
              <a:off x="1806960" y="2115194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4</a:t>
              </a:r>
              <a:endParaRPr lang="cs-CZ" sz="2000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2985093" y="2115194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6</a:t>
              </a:r>
              <a:endParaRPr lang="cs-CZ" sz="2000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3579325" y="2984065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3</a:t>
              </a:r>
              <a:endParaRPr lang="cs-CZ" sz="2000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2439313" y="3020086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2</a:t>
              </a:r>
              <a:endParaRPr lang="cs-CZ" sz="2000" dirty="0"/>
            </a:p>
          </p:txBody>
        </p:sp>
        <p:sp>
          <p:nvSpPr>
            <p:cNvPr id="13" name="Ovál 12"/>
            <p:cNvSpPr/>
            <p:nvPr/>
          </p:nvSpPr>
          <p:spPr>
            <a:xfrm>
              <a:off x="1299301" y="3020086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1</a:t>
              </a:r>
              <a:endParaRPr lang="cs-CZ" sz="2000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2985093" y="3763085"/>
              <a:ext cx="430796" cy="432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5</a:t>
              </a:r>
              <a:endParaRPr lang="cs-CZ" sz="2000" dirty="0"/>
            </a:p>
          </p:txBody>
        </p:sp>
        <p:cxnSp>
          <p:nvCxnSpPr>
            <p:cNvPr id="15" name="Přímá spojnice se šipkou 14"/>
            <p:cNvCxnSpPr>
              <a:stCxn id="12" idx="2"/>
              <a:endCxn id="13" idx="6"/>
            </p:cNvCxnSpPr>
            <p:nvPr/>
          </p:nvCxnSpPr>
          <p:spPr>
            <a:xfrm flipH="1">
              <a:off x="1730097" y="3236086"/>
              <a:ext cx="709216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>
              <a:stCxn id="12" idx="1"/>
              <a:endCxn id="9" idx="5"/>
            </p:cNvCxnSpPr>
            <p:nvPr/>
          </p:nvCxnSpPr>
          <p:spPr>
            <a:xfrm flipH="1" flipV="1">
              <a:off x="2174667" y="2483929"/>
              <a:ext cx="327735" cy="5994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>
              <a:stCxn id="9" idx="3"/>
              <a:endCxn id="13" idx="0"/>
            </p:cNvCxnSpPr>
            <p:nvPr/>
          </p:nvCxnSpPr>
          <p:spPr>
            <a:xfrm flipH="1">
              <a:off x="1514699" y="2483929"/>
              <a:ext cx="355350" cy="5361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>
              <a:stCxn id="9" idx="6"/>
              <a:endCxn id="10" idx="2"/>
            </p:cNvCxnSpPr>
            <p:nvPr/>
          </p:nvCxnSpPr>
          <p:spPr>
            <a:xfrm>
              <a:off x="2237756" y="2331194"/>
              <a:ext cx="747337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>
              <a:stCxn id="10" idx="3"/>
              <a:endCxn id="13" idx="7"/>
            </p:cNvCxnSpPr>
            <p:nvPr/>
          </p:nvCxnSpPr>
          <p:spPr>
            <a:xfrm flipH="1">
              <a:off x="1667008" y="2483929"/>
              <a:ext cx="1381174" cy="5994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>
              <a:stCxn id="12" idx="7"/>
              <a:endCxn id="10" idx="4"/>
            </p:cNvCxnSpPr>
            <p:nvPr/>
          </p:nvCxnSpPr>
          <p:spPr>
            <a:xfrm flipV="1">
              <a:off x="2807020" y="2547194"/>
              <a:ext cx="393471" cy="5361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>
              <a:stCxn id="11" idx="1"/>
            </p:cNvCxnSpPr>
            <p:nvPr/>
          </p:nvCxnSpPr>
          <p:spPr>
            <a:xfrm flipH="1" flipV="1">
              <a:off x="3340443" y="2528855"/>
              <a:ext cx="301971" cy="51847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>
              <a:stCxn id="12" idx="5"/>
              <a:endCxn id="14" idx="1"/>
            </p:cNvCxnSpPr>
            <p:nvPr/>
          </p:nvCxnSpPr>
          <p:spPr>
            <a:xfrm>
              <a:off x="2807020" y="3388821"/>
              <a:ext cx="241162" cy="437529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>
              <a:stCxn id="14" idx="7"/>
              <a:endCxn id="11" idx="3"/>
            </p:cNvCxnSpPr>
            <p:nvPr/>
          </p:nvCxnSpPr>
          <p:spPr>
            <a:xfrm flipV="1">
              <a:off x="3352800" y="3352800"/>
              <a:ext cx="289614" cy="473550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>
              <a:stCxn id="12" idx="6"/>
              <a:endCxn id="11" idx="2"/>
            </p:cNvCxnSpPr>
            <p:nvPr/>
          </p:nvCxnSpPr>
          <p:spPr>
            <a:xfrm flipV="1">
              <a:off x="2870109" y="3200065"/>
              <a:ext cx="709216" cy="36021"/>
            </a:xfrm>
            <a:prstGeom prst="straightConnector1">
              <a:avLst/>
            </a:prstGeom>
            <a:ln w="2857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61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PageRank (2) – Recap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/>
              <a:t>The Google solution for spider traps: </a:t>
            </a:r>
            <a:r>
              <a:rPr lang="en-US" b="1" dirty="0">
                <a:solidFill>
                  <a:srgbClr val="D60093"/>
                </a:solidFill>
              </a:rPr>
              <a:t>At each time step, the random surfer has two options</a:t>
            </a:r>
          </a:p>
          <a:p>
            <a:pPr lvl="1"/>
            <a:r>
              <a:rPr lang="en-US" dirty="0"/>
              <a:t>With prob.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follow a link at random</a:t>
            </a:r>
          </a:p>
          <a:p>
            <a:pPr lvl="1"/>
            <a:r>
              <a:rPr lang="en-US" dirty="0"/>
              <a:t>With prob. </a:t>
            </a:r>
            <a:r>
              <a:rPr lang="en-US" b="1" dirty="0"/>
              <a:t>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jump to some random page</a:t>
            </a:r>
          </a:p>
          <a:p>
            <a:pPr lvl="1"/>
            <a:r>
              <a:rPr lang="en-US" dirty="0"/>
              <a:t>Common values for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  are in the range 0.8 to 0.9</a:t>
            </a:r>
          </a:p>
          <a:p>
            <a:r>
              <a:rPr lang="en-US" b="1" dirty="0">
                <a:solidFill>
                  <a:srgbClr val="0000FF"/>
                </a:solidFill>
              </a:rPr>
              <a:t>Surfer will teleport out of spider trap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within a few time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D8557-800F-4A45-9A18-B90D31CEA0D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15" name="Group 20"/>
          <p:cNvGrpSpPr/>
          <p:nvPr/>
        </p:nvGrpSpPr>
        <p:grpSpPr>
          <a:xfrm>
            <a:off x="3729182" y="5181600"/>
            <a:ext cx="1752600" cy="1371600"/>
            <a:chOff x="5715000" y="1828800"/>
            <a:chExt cx="1752600" cy="1371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20" idx="6"/>
              <a:endCxn id="2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23" name="Curved Connector 22"/>
          <p:cNvCxnSpPr/>
          <p:nvPr/>
        </p:nvCxnSpPr>
        <p:spPr>
          <a:xfrm flipH="1" flipV="1">
            <a:off x="5253182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 flipV="1">
            <a:off x="8610600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6027680" y="5638800"/>
            <a:ext cx="762000" cy="608828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803983">
            <a:off x="8319653" y="5794828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96204" y="5548299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5957252">
            <a:off x="7476168" y="6036992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0"/>
          <p:cNvGrpSpPr/>
          <p:nvPr/>
        </p:nvGrpSpPr>
        <p:grpSpPr>
          <a:xfrm>
            <a:off x="7086600" y="5181600"/>
            <a:ext cx="1752600" cy="1371600"/>
            <a:chOff x="5715000" y="1828800"/>
            <a:chExt cx="1752600" cy="13716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9" idx="6"/>
              <a:endCxn id="2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(2) –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rgbClr val="D60093"/>
                    </a:solidFill>
                  </a:rPr>
                  <a:t>Google’s solution that does it all:</a:t>
                </a:r>
                <a:br>
                  <a:rPr lang="en-US" b="1" u="sng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At each step, random surfer has two options: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 follow a link at random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1-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jump to some random page</a:t>
                </a:r>
              </a:p>
              <a:p>
                <a:pPr lvl="8"/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+(1−</m:t>
                    </m:r>
                    <m:r>
                      <a:rPr lang="en-US" sz="4000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4000" i="1" dirty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0933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baseline="-25000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 … out-degree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of node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This formulation assumes that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no dead ends.  We can either preprocess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to remove all dead ends or explicitly follow random teleport links with probability 1.0 from dead-ends.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2206" r="-53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30419</TotalTime>
  <Words>2950</Words>
  <Application>Microsoft Office PowerPoint</Application>
  <PresentationFormat>Předvádění na obrazovce (4:3)</PresentationFormat>
  <Paragraphs>455</Paragraphs>
  <Slides>32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Wingdings 2</vt:lpstr>
      <vt:lpstr>Module</vt:lpstr>
      <vt:lpstr>Equation</vt:lpstr>
      <vt:lpstr>SOLUTIONS Exercises on Block3:  Link Analysis – PageRank  Advertising  Recommender Systems</vt:lpstr>
      <vt:lpstr>PageRank (1) – Assignment</vt:lpstr>
      <vt:lpstr>PageRank (1) – Recap</vt:lpstr>
      <vt:lpstr>PageRank (1) – Recap</vt:lpstr>
      <vt:lpstr>PageRank (1) – Recap</vt:lpstr>
      <vt:lpstr>PageRank (1) – Solution</vt:lpstr>
      <vt:lpstr>PageRank (2) – Assignment</vt:lpstr>
      <vt:lpstr>PageRank (2) – Recap</vt:lpstr>
      <vt:lpstr>PageRank (2) – Recap</vt:lpstr>
      <vt:lpstr>PageRank (2) – Recap</vt:lpstr>
      <vt:lpstr>PageRank (2) – Solution</vt:lpstr>
      <vt:lpstr>PageRank (3) – Assignment</vt:lpstr>
      <vt:lpstr>PageRank (3) – Recap</vt:lpstr>
      <vt:lpstr>PageRank (3) – Recap</vt:lpstr>
      <vt:lpstr>PageRank (3) – Recap</vt:lpstr>
      <vt:lpstr>PageRank (3) – Recap</vt:lpstr>
      <vt:lpstr>PageRank (3) – Solution 1/4</vt:lpstr>
      <vt:lpstr>PageRank (3) – Solution 2/4</vt:lpstr>
      <vt:lpstr>PageRank (3) – Solution 3/4</vt:lpstr>
      <vt:lpstr>PageRank (3) – Solution 4/4</vt:lpstr>
      <vt:lpstr>Advertising (1) – Assignment</vt:lpstr>
      <vt:lpstr>Advertising (1) – Recap</vt:lpstr>
      <vt:lpstr>Advertising (1) – Recap</vt:lpstr>
      <vt:lpstr>Advertising (1) – Solution</vt:lpstr>
      <vt:lpstr>Recomm. Systems (1) – Assignment</vt:lpstr>
      <vt:lpstr>Recomm. Systems (1) – Solution</vt:lpstr>
      <vt:lpstr>Recomm. Systems (2) – Assignment</vt:lpstr>
      <vt:lpstr>Recomm. Systems (2) – Recap</vt:lpstr>
      <vt:lpstr>Recomm. Systems (2) – Recap</vt:lpstr>
      <vt:lpstr>Recomm. Systems (2) – Solution</vt:lpstr>
      <vt:lpstr>Recomm. Systems (3) – Assignment</vt:lpstr>
      <vt:lpstr>Recomm. Systems (3) – Solution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xsedmid</cp:lastModifiedBy>
  <cp:revision>1566</cp:revision>
  <cp:lastPrinted>2011-10-20T04:01:43Z</cp:lastPrinted>
  <dcterms:created xsi:type="dcterms:W3CDTF">2009-06-12T17:14:38Z</dcterms:created>
  <dcterms:modified xsi:type="dcterms:W3CDTF">2020-05-07T11:54:21Z</dcterms:modified>
</cp:coreProperties>
</file>