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1" r:id="rId2"/>
    <p:sldId id="318" r:id="rId3"/>
    <p:sldId id="323" r:id="rId4"/>
    <p:sldId id="330" r:id="rId5"/>
    <p:sldId id="315" r:id="rId6"/>
    <p:sldId id="1181" r:id="rId7"/>
    <p:sldId id="334" r:id="rId8"/>
    <p:sldId id="1180" r:id="rId9"/>
    <p:sldId id="1187" r:id="rId10"/>
    <p:sldId id="806" r:id="rId11"/>
    <p:sldId id="1188" r:id="rId12"/>
    <p:sldId id="1191" r:id="rId13"/>
    <p:sldId id="1192" r:id="rId14"/>
    <p:sldId id="1189" r:id="rId15"/>
    <p:sldId id="1190" r:id="rId16"/>
    <p:sldId id="1194" r:id="rId17"/>
    <p:sldId id="321" r:id="rId18"/>
    <p:sldId id="320" r:id="rId19"/>
    <p:sldId id="332" r:id="rId20"/>
    <p:sldId id="333" r:id="rId21"/>
    <p:sldId id="319" r:id="rId22"/>
    <p:sldId id="1195" r:id="rId23"/>
    <p:sldId id="1193" r:id="rId24"/>
    <p:sldId id="1183" r:id="rId25"/>
    <p:sldId id="1184" r:id="rId26"/>
    <p:sldId id="1185" r:id="rId27"/>
    <p:sldId id="1186" r:id="rId28"/>
  </p:sldIdLst>
  <p:sldSz cx="9144000" cy="6858000" type="screen4x3"/>
  <p:notesSz cx="6783388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Švenda" initials="PŠ" lastIdx="1" clrIdx="0">
    <p:extLst>
      <p:ext uri="{19B8F6BF-5375-455C-9EA6-DF929625EA0E}">
        <p15:presenceInfo xmlns:p15="http://schemas.microsoft.com/office/powerpoint/2012/main" userId="Petr Šven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70" autoAdjust="0"/>
  </p:normalViewPr>
  <p:slideViewPr>
    <p:cSldViewPr>
      <p:cViewPr varScale="1">
        <p:scale>
          <a:sx n="81" d="100"/>
          <a:sy n="81" d="100"/>
        </p:scale>
        <p:origin x="149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8ADB0ED-D6C8-4A40-879B-34C6CBB58B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63D858A-4D82-426B-8D7F-23A1F34FEC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215C36E-5415-4BE7-9319-B52CA053677E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7A183-E5F5-4B1B-BCCD-0D7E6A0CFD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1750" y="9451975"/>
            <a:ext cx="2940050" cy="4730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848D16-CDA3-46B1-901D-376D0A7F8F9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6A4665B6-BED1-4084-B3D3-B1762ACF27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7F2DC30-D548-4F12-8E75-D1D3448F59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7E1914E-21B8-4E56-A327-6F3E52CE9E0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053070-F96C-437D-AFC8-EE2D0D02A873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8027922E-51AF-42BD-9AD9-78606051979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52EC2AC-EE7C-4AC6-BE18-C51C89BE9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7662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FE034D-50F3-4F66-B9B4-4B404EC1EC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E380D7-8E9B-4F36-ABA5-F6A74D4EB1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400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B2E7D9C-03B8-4EED-9545-3789FFD6A42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6277E7FF-F41A-4509-B511-9035D34211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6F1987E2-B998-48DF-97AA-474CEEACA2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8DFA98B3-FFCE-495E-8B62-B0224E4075D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EA4D7B-8D8C-4F5F-9F31-BE05B4D071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126" name="Zástupný symbol pro číslo snímku 5">
            <a:extLst>
              <a:ext uri="{FF2B5EF4-FFF2-40B4-BE49-F238E27FC236}">
                <a16:creationId xmlns:a16="http://schemas.microsoft.com/office/drawing/2014/main" id="{5CE406F1-1C95-4F3B-A3DC-FFA506F107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3DFEA6-B66A-4720-BA1C-0125425764CA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>
            <a:extLst>
              <a:ext uri="{FF2B5EF4-FFF2-40B4-BE49-F238E27FC236}">
                <a16:creationId xmlns:a16="http://schemas.microsoft.com/office/drawing/2014/main" id="{0FD31673-F318-42FC-B315-5027A888EE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>
            <a:extLst>
              <a:ext uri="{FF2B5EF4-FFF2-40B4-BE49-F238E27FC236}">
                <a16:creationId xmlns:a16="http://schemas.microsoft.com/office/drawing/2014/main" id="{E029A2AB-FA5E-4D5B-8FEF-E25CADCD65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E2CE8E0A-F8C7-41A7-8806-9D0AABE68D2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5177CB-01FD-4BC9-BF74-8C5E2FA11E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198" name="Zástupný symbol pro číslo snímku 5">
            <a:extLst>
              <a:ext uri="{FF2B5EF4-FFF2-40B4-BE49-F238E27FC236}">
                <a16:creationId xmlns:a16="http://schemas.microsoft.com/office/drawing/2014/main" id="{B8A3AAA7-CF14-44C2-9C49-321A1A44FB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FBAD2B-680E-4551-8962-1AE00279763C}" type="slidenum">
              <a:rPr lang="cs-CZ" altLang="cs-CZ">
                <a:latin typeface="Calibri" panose="020F0502020204030204" pitchFamily="34" charset="0"/>
              </a:rPr>
              <a:pPr/>
              <a:t>17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2F4864E5-C5E6-44CD-B90C-06A4E11E80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AA59C-9BCB-4BFE-BEB5-9C8CAB60C9F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6313DB-E235-4723-B735-1E7513CE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0923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43AB2364-2A73-4590-A8C3-1C00506485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7B2E1-8B5D-42EE-B484-C24C10DDCB0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DC32E6-A7B6-42D2-973F-F36F4564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21229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3CB1BB3-9CBC-4D36-AE44-6C4C0FCFFB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A52D3-8A20-473B-B597-BEF3D9ADFBC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5E1930-669B-41A2-8B88-29828214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91046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C7E50784-64D9-42D1-90A6-33DEC65697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33513-8A13-4D1B-83F8-070E745303E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9A5F5380-F007-4AA0-A0D2-EA1636CED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8645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5C585A34-3F91-4BB9-B66D-320D86BEE9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0E13E-CABA-462C-9F5A-D7E9384D9A3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D65F89CB-2050-4FA2-9B8F-30C82BE8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95703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D2FA7B64-687A-4ABE-BFCB-17F447ADB6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3929D-0348-4284-B7B5-07996A24A71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9306506D-888E-4380-AB81-F505E69F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14549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>
            <a:extLst>
              <a:ext uri="{FF2B5EF4-FFF2-40B4-BE49-F238E27FC236}">
                <a16:creationId xmlns:a16="http://schemas.microsoft.com/office/drawing/2014/main" id="{DB4BD3C7-84C3-47CD-854A-F88C1B4254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51257-B55B-471D-BE3D-41EDD0C30BB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386DDD5B-D337-403A-915E-E775FAFC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40889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AEBCD1C9-17E1-46A7-A876-18B30488B7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C74D5-2801-4D38-8BFE-0E40CF60FE9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81CF53EE-A78B-4B3A-AEFD-E41A6494A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30623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6A7697AD-B8A6-4DDE-9C64-F219F16FB7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ADD2E-1A01-412E-8E20-1018BFD8199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8C0CAD90-1CED-48F2-9DEF-E1670873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49392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64E4459E-4091-4A13-AB83-3DF99D4B38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996BC-797A-4C76-B8AE-AD04358B015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AC2476-F786-4F3E-8CF2-B65B445CA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80418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>
            <a:extLst>
              <a:ext uri="{FF2B5EF4-FFF2-40B4-BE49-F238E27FC236}">
                <a16:creationId xmlns:a16="http://schemas.microsoft.com/office/drawing/2014/main" id="{1082D603-C556-4F71-876D-02F6202FD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3E28CD6D-73E2-4CDB-BA74-4B942507B6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</a:t>
            </a:r>
          </a:p>
        </p:txBody>
      </p:sp>
      <p:sp>
        <p:nvSpPr>
          <p:cNvPr id="1028" name="Zástupný symbol pro text 2">
            <a:extLst>
              <a:ext uri="{FF2B5EF4-FFF2-40B4-BE49-F238E27FC236}">
                <a16:creationId xmlns:a16="http://schemas.microsoft.com/office/drawing/2014/main" id="{994AA09C-2576-4E16-A7D7-9E3E9D0B88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7231F72-C2C9-4D45-B7A1-AC7474E52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CD27D2E-542A-47F7-BBAD-CFD2AA04021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7DEBECB2-9FCE-4C97-9943-86CFE4C628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anzatt/pv204_project" TargetMode="Externa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vondracek/PV204_smartcards_Emerald" TargetMode="External"/><Relationship Id="rId2" Type="http://schemas.openxmlformats.org/officeDocument/2006/relationships/hyperlink" Target="https://github.com/TomasMadeja/pv204_Team_Project_Supercalifragilisticexpialidocious" TargetMode="Externa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t4lkerino/PV204_PROJEKT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titulka">
            <a:extLst>
              <a:ext uri="{FF2B5EF4-FFF2-40B4-BE49-F238E27FC236}">
                <a16:creationId xmlns:a16="http://schemas.microsoft.com/office/drawing/2014/main" id="{544E6A69-18C4-4D1D-8345-3BF92FA1C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Nadpis 1">
            <a:extLst>
              <a:ext uri="{FF2B5EF4-FFF2-40B4-BE49-F238E27FC236}">
                <a16:creationId xmlns:a16="http://schemas.microsoft.com/office/drawing/2014/main" id="{F6398FDF-2EA9-4070-BD1D-DBC13D8BF54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PV204 Security technologies</a:t>
            </a:r>
            <a:endParaRPr lang="cs-CZ" altLang="cs-CZ">
              <a:solidFill>
                <a:schemeClr val="bg1"/>
              </a:solidFill>
            </a:endParaRPr>
          </a:p>
        </p:txBody>
      </p:sp>
      <p:sp>
        <p:nvSpPr>
          <p:cNvPr id="4100" name="Podnadpis 2">
            <a:extLst>
              <a:ext uri="{FF2B5EF4-FFF2-40B4-BE49-F238E27FC236}">
                <a16:creationId xmlns:a16="http://schemas.microsoft.com/office/drawing/2014/main" id="{DE1D28D1-E94C-4B90-8C33-B6E34E56149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cs-CZ" sz="1800" b="1">
                <a:solidFill>
                  <a:srgbClr val="1E4485"/>
                </a:solidFill>
              </a:rPr>
              <a:t>Team projects</a:t>
            </a:r>
            <a:endParaRPr lang="cs-CZ" altLang="cs-CZ" sz="1800" b="1">
              <a:solidFill>
                <a:srgbClr val="1E4485"/>
              </a:solidFill>
            </a:endParaRPr>
          </a:p>
        </p:txBody>
      </p:sp>
      <p:sp>
        <p:nvSpPr>
          <p:cNvPr id="4101" name="Zástupný symbol pro text 3">
            <a:extLst>
              <a:ext uri="{FF2B5EF4-FFF2-40B4-BE49-F238E27FC236}">
                <a16:creationId xmlns:a16="http://schemas.microsoft.com/office/drawing/2014/main" id="{F4D3C3B8-B35F-4FB5-9831-02DB67623AE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cs-CZ" sz="1800">
                <a:solidFill>
                  <a:srgbClr val="1E4485"/>
                </a:solidFill>
              </a:rPr>
              <a:t>Petr </a:t>
            </a:r>
            <a:r>
              <a:rPr lang="cs-CZ" altLang="cs-CZ" sz="1800">
                <a:solidFill>
                  <a:srgbClr val="1E4485"/>
                </a:solidFill>
              </a:rPr>
              <a:t>Švenda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1800">
                <a:solidFill>
                  <a:srgbClr val="1E4485"/>
                </a:solidFill>
              </a:rPr>
              <a:t>Faculty of Informatics, Masaryk University, Brno, CZ</a:t>
            </a:r>
          </a:p>
        </p:txBody>
      </p:sp>
      <p:sp>
        <p:nvSpPr>
          <p:cNvPr id="4102" name="Zástupný symbol pro zápatí 1">
            <a:extLst>
              <a:ext uri="{FF2B5EF4-FFF2-40B4-BE49-F238E27FC236}">
                <a16:creationId xmlns:a16="http://schemas.microsoft.com/office/drawing/2014/main" id="{F6CC7A34-8D57-415E-8E6D-17BD794F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2B80CE28-B8F3-4F1F-8738-C142DFA2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2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72CDDF89-7465-4A0D-8038-E3ED7FAB09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76211F-D4AA-4BFB-85A5-8DA1CC6FCE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521B79-BE87-4B85-8E25-AB6AADC39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/>
              <a:t>PV204 -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748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4836BB8-2463-46F1-9A44-D28E7A02A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FFEA7-2C34-489F-AA84-42E044049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All documentation and source code will be put into GitHub repository (add me @</a:t>
            </a:r>
            <a:r>
              <a:rPr lang="en-US" sz="2400" dirty="0" err="1"/>
              <a:t>petrs</a:t>
            </a:r>
            <a:r>
              <a:rPr lang="en-US" sz="2400" dirty="0"/>
              <a:t> as collaborator)</a:t>
            </a:r>
          </a:p>
          <a:p>
            <a:r>
              <a:rPr lang="en-US" sz="2400" dirty="0"/>
              <a:t>Implementation for card (</a:t>
            </a:r>
            <a:r>
              <a:rPr lang="en-US" sz="2400" dirty="0" err="1"/>
              <a:t>JavaCard</a:t>
            </a:r>
            <a:r>
              <a:rPr lang="en-US" sz="2400" dirty="0"/>
              <a:t> </a:t>
            </a:r>
            <a:r>
              <a:rPr lang="en-US" sz="2400" dirty="0" err="1"/>
              <a:t>lang</a:t>
            </a:r>
            <a:r>
              <a:rPr lang="en-US" sz="2400" dirty="0"/>
              <a:t>) and PC side (any suitable </a:t>
            </a:r>
            <a:r>
              <a:rPr lang="en-US" sz="2400" dirty="0" err="1"/>
              <a:t>lang</a:t>
            </a:r>
            <a:r>
              <a:rPr lang="en-US" sz="2400" dirty="0"/>
              <a:t>, but Java is easiest due to usage of simulator) will be provided  </a:t>
            </a:r>
          </a:p>
          <a:p>
            <a:r>
              <a:rPr lang="en-US" sz="2400" dirty="0"/>
              <a:t>All members must participate, and the participation be visible from GitHub commits</a:t>
            </a:r>
          </a:p>
          <a:p>
            <a:r>
              <a:rPr lang="en-US" sz="2400" dirty="0"/>
              <a:t>The implementation of card side will be executed in </a:t>
            </a:r>
            <a:r>
              <a:rPr lang="en-US" sz="2400" dirty="0" err="1"/>
              <a:t>jcardsim</a:t>
            </a:r>
            <a:r>
              <a:rPr lang="en-US" sz="2400" dirty="0"/>
              <a:t> simulator, and must convert under </a:t>
            </a:r>
            <a:r>
              <a:rPr lang="en-US" sz="2400" dirty="0" err="1"/>
              <a:t>javacard</a:t>
            </a:r>
            <a:r>
              <a:rPr lang="en-US" sz="2400" dirty="0"/>
              <a:t> convertor</a:t>
            </a:r>
          </a:p>
          <a:p>
            <a:r>
              <a:rPr lang="en-US" sz="2400" dirty="0"/>
              <a:t>The functionality requirements are listed on next slide(s)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85E1F-EF30-408C-9F61-DC340029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52909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ECCF53-B6AC-4412-B362-F47E39ED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functionality overview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37C66A-ED20-4570-B448-13B710599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User obtains card with pre-personalized PIN and printed PIN (4 digits)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User inserts card into reader and type PIN to PC for authentication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Both card and PC are mutually authenticated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Cryptographic keys for protected channel are established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All subsequent exchanged data are sent via protected channel (confidentiality, integrity, freshness…)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All temporary secrets are erased when channel is closed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Start again from Step 1.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7A1A-063B-4F1C-B66F-3C449760A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049430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D4D0C2-AA54-4228-B881-E58B9B78B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model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A7A578-3747-441E-AFAE-26AF31517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00225"/>
            <a:ext cx="8229600" cy="4149725"/>
          </a:xfrm>
        </p:spPr>
        <p:txBody>
          <a:bodyPr/>
          <a:lstStyle/>
          <a:p>
            <a:r>
              <a:rPr lang="en-US" dirty="0"/>
              <a:t>Can eavesdrop all communication (“wire” between card and reader)</a:t>
            </a:r>
          </a:p>
          <a:p>
            <a:r>
              <a:rPr lang="en-US" dirty="0"/>
              <a:t>Can manipulate (inject, remove, delay, modify…) messages on wire </a:t>
            </a:r>
          </a:p>
          <a:p>
            <a:r>
              <a:rPr lang="en-US" dirty="0"/>
              <a:t>Can compromise (in future) for limited period of time user PC (=&gt; keys stored in memory)</a:t>
            </a:r>
          </a:p>
          <a:p>
            <a:r>
              <a:rPr lang="en-US" dirty="0"/>
              <a:t>Attacker “wins” if:</a:t>
            </a:r>
          </a:p>
          <a:p>
            <a:pPr lvl="1"/>
            <a:r>
              <a:rPr lang="en-US" dirty="0"/>
              <a:t>Authenticated instead of card or PC</a:t>
            </a:r>
          </a:p>
          <a:p>
            <a:pPr lvl="1"/>
            <a:r>
              <a:rPr lang="en-US" dirty="0"/>
              <a:t>Obtains value of PIN</a:t>
            </a:r>
          </a:p>
          <a:p>
            <a:pPr lvl="1"/>
            <a:r>
              <a:rPr lang="en-US" dirty="0"/>
              <a:t>Decrypts communication, modify or drop without detection, send older…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80CA61-F5C4-45FE-9088-00A3769CF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01626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3BE54D-176C-4425-B30A-DA6351C83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and security requirements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F7682D-438D-424F-9F06-473F943CC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Card and user share value of authentication PIN (4 digits)</a:t>
            </a:r>
          </a:p>
          <a:p>
            <a:r>
              <a:rPr lang="en-US" sz="2000" dirty="0"/>
              <a:t>PIN is set to card during installation via installation parameters (and distributed to user, e.g., printed)</a:t>
            </a:r>
          </a:p>
          <a:p>
            <a:r>
              <a:rPr lang="en-US" sz="2000" dirty="0"/>
              <a:t>User inserts card to reader and provide PIN</a:t>
            </a:r>
          </a:p>
          <a:p>
            <a:r>
              <a:rPr lang="en-US" sz="2000" dirty="0"/>
              <a:t>Initial secret for secure channel is established using ECDH with shares authenticated using PIN  </a:t>
            </a:r>
          </a:p>
          <a:p>
            <a:pPr lvl="1"/>
            <a:r>
              <a:rPr lang="en-US" sz="1800" dirty="0"/>
              <a:t>PIN is used only to authenticate ECDH shares and never transmitted to card or back </a:t>
            </a:r>
          </a:p>
          <a:p>
            <a:r>
              <a:rPr lang="en-US" sz="2000" dirty="0"/>
              <a:t>Both card and user (via PC) are authenticated before every session</a:t>
            </a:r>
          </a:p>
          <a:p>
            <a:r>
              <a:rPr lang="en-US" sz="2000" dirty="0"/>
              <a:t>Established ECDH share is used to derive session keys</a:t>
            </a:r>
          </a:p>
          <a:p>
            <a:r>
              <a:rPr lang="en-US" sz="2000" dirty="0"/>
              <a:t>Subsequent data exchanged between card and PC are protected by secure channel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8915D4-B1C1-4450-98C2-1B2A838F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490526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25EF72-B469-4108-903A-2D1946FED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and security requirements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E49D0A-1C01-44BF-8B80-902E46381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Session ends by explicit command from PC or can be interrupted prematurely by sudden removal of card from the reader</a:t>
            </a:r>
          </a:p>
          <a:p>
            <a:pPr lvl="1"/>
            <a:r>
              <a:rPr lang="en-US" sz="2400" dirty="0"/>
              <a:t>All temporary secrets are properly erased</a:t>
            </a:r>
          </a:p>
          <a:p>
            <a:r>
              <a:rPr lang="en-US" sz="2800" dirty="0"/>
              <a:t>Create test with demonstration of the functionality</a:t>
            </a:r>
          </a:p>
          <a:p>
            <a:pPr lvl="1"/>
            <a:r>
              <a:rPr lang="en-US" sz="2400" dirty="0"/>
              <a:t>(High-level functionality overview workflow)</a:t>
            </a:r>
          </a:p>
          <a:p>
            <a:pPr lvl="1"/>
            <a:r>
              <a:rPr lang="en-US" sz="2400" dirty="0"/>
              <a:t>Authenticate, establish channel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43F33-4C6E-4C21-8913-8FBEC3D85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203836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2B80CE28-B8F3-4F1F-8738-C142DFA2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3 – Design and code review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72CDDF89-7465-4A0D-8038-E3ED7FAB09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76211F-D4AA-4BFB-85A5-8DA1CC6FCE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521B79-BE87-4B85-8E25-AB6AADC39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/>
              <a:t>PV204 -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613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46B13A39-FD23-4F61-9105-A6877CBF4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Project – code review part </a:t>
            </a:r>
            <a:endParaRPr lang="cs-CZ" altLang="cs-CZ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3C9EA084-F783-4149-8A43-58E6C9A4B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000" dirty="0" err="1"/>
              <a:t>Analyze</a:t>
            </a:r>
            <a:r>
              <a:rPr lang="cs-CZ" altLang="en-US" sz="2000" dirty="0"/>
              <a:t> </a:t>
            </a:r>
            <a:r>
              <a:rPr lang="en-GB" altLang="en-US" sz="2000" dirty="0"/>
              <a:t>and try to attack</a:t>
            </a:r>
            <a:r>
              <a:rPr lang="en-US" altLang="en-US" sz="2000" dirty="0"/>
              <a:t> implementation of secure channel of assigned team</a:t>
            </a:r>
            <a:endParaRPr lang="en-US" altLang="cs-CZ" sz="2000" dirty="0"/>
          </a:p>
          <a:p>
            <a:r>
              <a:rPr lang="en-US" altLang="cs-CZ" sz="2000" dirty="0"/>
              <a:t>Both design and implementation vulnerabilities are welcomed</a:t>
            </a:r>
          </a:p>
          <a:p>
            <a:r>
              <a:rPr lang="en-US" altLang="cs-CZ" sz="2000" dirty="0"/>
              <a:t>Especially:</a:t>
            </a:r>
          </a:p>
          <a:p>
            <a:pPr lvl="1"/>
            <a:r>
              <a:rPr lang="en-US" altLang="cs-CZ" sz="1800" dirty="0"/>
              <a:t>If PIN value can be retrieved (</a:t>
            </a:r>
            <a:r>
              <a:rPr lang="en-US" altLang="cs-CZ" sz="1800" dirty="0" err="1"/>
              <a:t>mitm</a:t>
            </a:r>
            <a:r>
              <a:rPr lang="en-US" altLang="cs-CZ" sz="1800" dirty="0"/>
              <a:t>, offline </a:t>
            </a:r>
            <a:r>
              <a:rPr lang="en-US" altLang="cs-CZ" sz="1800" dirty="0" err="1"/>
              <a:t>bruteforcing</a:t>
            </a:r>
            <a:r>
              <a:rPr lang="en-US" altLang="cs-CZ" sz="1800" dirty="0"/>
              <a:t>, failed checks….)</a:t>
            </a:r>
          </a:p>
          <a:p>
            <a:pPr lvl="1"/>
            <a:r>
              <a:rPr lang="en-US" altLang="cs-CZ" sz="1800" dirty="0"/>
              <a:t>If older session can be replayed </a:t>
            </a:r>
          </a:p>
          <a:p>
            <a:pPr lvl="1"/>
            <a:r>
              <a:rPr lang="en-US" altLang="cs-CZ" sz="1800" dirty="0"/>
              <a:t>If authentication of attacker instead of legitimate party can be obtained</a:t>
            </a:r>
          </a:p>
          <a:p>
            <a:pPr lvl="1"/>
            <a:r>
              <a:rPr lang="en-US" altLang="cs-CZ" sz="1800" dirty="0"/>
              <a:t>If multiple instances of parallel protocol runs can be misused </a:t>
            </a:r>
          </a:p>
          <a:p>
            <a:r>
              <a:rPr lang="en-US" altLang="cs-CZ" sz="2000" dirty="0"/>
              <a:t>Be creative, describe well under what circumstances is attack possible and what is impact</a:t>
            </a:r>
          </a:p>
          <a:p>
            <a:r>
              <a:rPr lang="en-US" altLang="cs-CZ" sz="2000" dirty="0"/>
              <a:t>The layers of defense shall be independent. So even if you cannot carry the complete attack, but only breach one of layers, still report it</a:t>
            </a:r>
          </a:p>
          <a:p>
            <a:endParaRPr lang="cs-CZ" altLang="cs-CZ" sz="2000" dirty="0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8D0E8045-4D69-4A15-A074-90F42790A2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B45322-C593-4A0E-8A46-F223FB71D130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7173" name="Zástupný symbol pro zápatí 4">
            <a:extLst>
              <a:ext uri="{FF2B5EF4-FFF2-40B4-BE49-F238E27FC236}">
                <a16:creationId xmlns:a16="http://schemas.microsoft.com/office/drawing/2014/main" id="{C551AD83-6C51-44BF-8803-05C1CD41A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I   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>
            <a:extLst>
              <a:ext uri="{FF2B5EF4-FFF2-40B4-BE49-F238E27FC236}">
                <a16:creationId xmlns:a16="http://schemas.microsoft.com/office/drawing/2014/main" id="{C76B0AAE-1A77-47F1-BDED-CCB9F0EF0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Project – code review part (cont.)</a:t>
            </a:r>
            <a:endParaRPr lang="cs-CZ" altLang="cs-CZ"/>
          </a:p>
        </p:txBody>
      </p:sp>
      <p:sp>
        <p:nvSpPr>
          <p:cNvPr id="9219" name="Zástupný symbol pro obsah 4">
            <a:extLst>
              <a:ext uri="{FF2B5EF4-FFF2-40B4-BE49-F238E27FC236}">
                <a16:creationId xmlns:a16="http://schemas.microsoft.com/office/drawing/2014/main" id="{3DA79470-4725-4507-9C90-9AEE41CB8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dirty="0"/>
              <a:t>If you need more info, contact target team members</a:t>
            </a:r>
          </a:p>
          <a:p>
            <a:pPr lvl="1"/>
            <a:r>
              <a:rPr lang="en-US" altLang="cs-CZ" sz="2000" dirty="0"/>
              <a:t>Write down log of your interactions with target team</a:t>
            </a:r>
          </a:p>
          <a:p>
            <a:r>
              <a:rPr lang="en-GB" altLang="en-US" sz="2400" dirty="0"/>
              <a:t>Open GitHub issues in target repository </a:t>
            </a:r>
          </a:p>
          <a:p>
            <a:pPr lvl="1"/>
            <a:r>
              <a:rPr lang="en-GB" altLang="en-US" sz="2000" dirty="0"/>
              <a:t>(repository of team you are reviewing project for)</a:t>
            </a:r>
          </a:p>
          <a:p>
            <a:pPr lvl="1"/>
            <a:r>
              <a:rPr lang="en-GB" altLang="en-US" sz="2000" dirty="0"/>
              <a:t>for every separate issue you will find + description</a:t>
            </a:r>
          </a:p>
          <a:p>
            <a:r>
              <a:rPr lang="en-US" altLang="cs-CZ" sz="2400" dirty="0"/>
              <a:t>Write 2-3 pages A4 report from code review</a:t>
            </a:r>
          </a:p>
          <a:p>
            <a:pPr lvl="1"/>
            <a:r>
              <a:rPr lang="en-US" altLang="cs-CZ" sz="2000" dirty="0"/>
              <a:t>What tests did you performed (automated tests, manual review)</a:t>
            </a:r>
          </a:p>
          <a:p>
            <a:pPr lvl="1"/>
            <a:r>
              <a:rPr lang="en-US" altLang="cs-CZ" sz="2000" dirty="0"/>
              <a:t>What did you focus on</a:t>
            </a:r>
          </a:p>
          <a:p>
            <a:pPr lvl="1"/>
            <a:r>
              <a:rPr lang="en-US" altLang="cs-CZ" sz="2000" dirty="0"/>
              <a:t>What did you find out, how serious are the problems</a:t>
            </a:r>
          </a:p>
          <a:p>
            <a:r>
              <a:rPr lang="en-US" altLang="cs-CZ" sz="2400" dirty="0"/>
              <a:t>Prepare presentation for the last lecture May 11</a:t>
            </a:r>
            <a:endParaRPr lang="cs-CZ" altLang="cs-CZ" sz="2400" dirty="0"/>
          </a:p>
        </p:txBody>
      </p:sp>
      <p:sp>
        <p:nvSpPr>
          <p:cNvPr id="9220" name="Zástupný symbol pro číslo snímku 1">
            <a:extLst>
              <a:ext uri="{FF2B5EF4-FFF2-40B4-BE49-F238E27FC236}">
                <a16:creationId xmlns:a16="http://schemas.microsoft.com/office/drawing/2014/main" id="{B2304F55-0D15-4397-9234-61F864D22D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5DCFF6-CAE4-40AC-8FEB-7AC01D822DB7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221" name="Zástupný symbol pro zápatí 2">
            <a:extLst>
              <a:ext uri="{FF2B5EF4-FFF2-40B4-BE49-F238E27FC236}">
                <a16:creationId xmlns:a16="http://schemas.microsoft.com/office/drawing/2014/main" id="{E98CAC66-C20B-48E2-ADA7-C5770DF36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I 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2643F82-0393-474F-8AA1-302B8BAED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Present results (Finding summary)</a:t>
            </a:r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F0000-BDBE-41A3-B37E-91D023A1A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Location of the vulnerability</a:t>
            </a:r>
          </a:p>
          <a:p>
            <a:r>
              <a:rPr lang="en-GB" altLang="en-US" dirty="0"/>
              <a:t>Vulnerability class </a:t>
            </a:r>
          </a:p>
          <a:p>
            <a:r>
              <a:rPr lang="en-GB" altLang="en-US" dirty="0"/>
              <a:t>Vulnerability description </a:t>
            </a:r>
          </a:p>
          <a:p>
            <a:r>
              <a:rPr lang="en-GB" altLang="en-US" dirty="0"/>
              <a:t>Prerequisites (for exploiting vulnerability)</a:t>
            </a:r>
          </a:p>
          <a:p>
            <a:r>
              <a:rPr lang="en-GB" altLang="en-US" dirty="0"/>
              <a:t>Business impact (on assets)</a:t>
            </a:r>
          </a:p>
          <a:p>
            <a:r>
              <a:rPr lang="en-GB" altLang="en-US" dirty="0"/>
              <a:t>Risk, Severity, Probability </a:t>
            </a:r>
          </a:p>
          <a:p>
            <a:r>
              <a:rPr lang="en-GB" altLang="en-US" dirty="0"/>
              <a:t>Remediation (how to fix)</a:t>
            </a:r>
          </a:p>
          <a:p>
            <a:pPr lvl="1"/>
            <a:r>
              <a:rPr lang="en-GB" altLang="en-US" dirty="0"/>
              <a:t>Describe idea how to fix the vulnerabilities identified</a:t>
            </a:r>
          </a:p>
          <a:p>
            <a:r>
              <a:rPr lang="en-GB" altLang="en-US" dirty="0"/>
              <a:t>For the issues found, open GitHub issues tickets</a:t>
            </a:r>
          </a:p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BEC9D00-DAAC-4004-95AE-35250947CB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576CD4-C316-4A78-9365-9CBA170CE087}" type="slidenum">
              <a:rPr lang="cs-CZ" altLang="en-US" sz="1200" b="0">
                <a:solidFill>
                  <a:schemeClr val="bg1"/>
                </a:solidFill>
              </a:rPr>
              <a:pPr/>
              <a:t>19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id="{FF00F8AF-A2B7-4D26-91B2-3EE3E7613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bg1"/>
                </a:solidFill>
              </a:rPr>
              <a:t>| PA193 - Security Code Review</a:t>
            </a:r>
            <a:endParaRPr lang="cs-CZ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92B7C82D-D33A-4622-9F41-39CFDA9D8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Project idea: modern secure channel on certified smartcards</a:t>
            </a:r>
            <a:endParaRPr lang="cs-CZ" altLang="en-US" dirty="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44BCDE6A-896F-43EA-BAF5-C4F2D74D2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403" y="2046396"/>
            <a:ext cx="8229600" cy="4149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altLang="en-US" dirty="0"/>
              <a:t>Study and analyze several Common Criteria security certificates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altLang="en-US" dirty="0"/>
              <a:t>Implement secure channel </a:t>
            </a:r>
            <a:r>
              <a:rPr lang="en-US" altLang="en-US"/>
              <a:t>between smartcard and host PC </a:t>
            </a:r>
            <a:r>
              <a:rPr lang="en-US" altLang="en-US" dirty="0"/>
              <a:t>using ephemeral ECDH keys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altLang="en-US" dirty="0"/>
              <a:t>Attack implementation of other team (obtain PIN, decrypt…)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altLang="en-US" sz="2000" dirty="0"/>
          </a:p>
          <a:p>
            <a:pPr marL="0" indent="0">
              <a:buNone/>
              <a:defRPr/>
            </a:pPr>
            <a:r>
              <a:rPr lang="en-US" altLang="en-US" sz="2400" i="1" dirty="0"/>
              <a:t>Optional: help us automatically process certificates by collecting regexes to match keywords and annotate text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altLang="en-US" dirty="0"/>
          </a:p>
        </p:txBody>
      </p:sp>
      <p:sp>
        <p:nvSpPr>
          <p:cNvPr id="6148" name="Zástupný symbol pro zápatí 4">
            <a:extLst>
              <a:ext uri="{FF2B5EF4-FFF2-40B4-BE49-F238E27FC236}">
                <a16:creationId xmlns:a16="http://schemas.microsoft.com/office/drawing/2014/main" id="{CA9D37B0-F188-498E-ABE6-CA798CCBF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A30A240-DEA8-4A3D-94A4-5B61D267E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summary - example</a:t>
            </a:r>
            <a:endParaRPr lang="en-GB" altLang="en-US"/>
          </a:p>
        </p:txBody>
      </p:sp>
      <p:sp>
        <p:nvSpPr>
          <p:cNvPr id="11267" name="Zástupný symbol pro obsah 8">
            <a:extLst>
              <a:ext uri="{FF2B5EF4-FFF2-40B4-BE49-F238E27FC236}">
                <a16:creationId xmlns:a16="http://schemas.microsoft.com/office/drawing/2014/main" id="{8FAB529E-6703-43C0-BFB9-AE51B21EC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6A5E570-1929-4B80-B257-D26D317FE2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C173CF-1A75-4A17-B6FA-0843BF082E75}" type="slidenum">
              <a:rPr lang="cs-CZ" altLang="en-US" sz="1200" b="0">
                <a:solidFill>
                  <a:schemeClr val="bg1"/>
                </a:solidFill>
              </a:rPr>
              <a:pPr/>
              <a:t>20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1269" name="Footer Placeholder 4">
            <a:extLst>
              <a:ext uri="{FF2B5EF4-FFF2-40B4-BE49-F238E27FC236}">
                <a16:creationId xmlns:a16="http://schemas.microsoft.com/office/drawing/2014/main" id="{BF5202C2-6A2C-4124-9484-F26EBAE0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bg1"/>
                </a:solidFill>
              </a:rPr>
              <a:t>| PA193 - Security Code Review</a:t>
            </a:r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7330CBA9-12AD-443C-BA33-55217F159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565400"/>
            <a:ext cx="8382000" cy="230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Problem identification: </a:t>
            </a:r>
            <a:r>
              <a:rPr lang="en-GB" altLang="en-US" sz="1800" b="1" dirty="0"/>
              <a:t>DSA-1571-1 </a:t>
            </a:r>
            <a:r>
              <a:rPr lang="en-GB" altLang="en-US" sz="1800" b="1" dirty="0" err="1"/>
              <a:t>openssl</a:t>
            </a:r>
            <a:endParaRPr lang="en-GB" altLang="en-US" sz="18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Severity</a:t>
            </a:r>
            <a:r>
              <a:rPr lang="cs-CZ" altLang="en-US" sz="1800" dirty="0"/>
              <a:t>: </a:t>
            </a:r>
            <a:r>
              <a:rPr lang="en-US" altLang="en-US" sz="1800" dirty="0"/>
              <a:t>critical</a:t>
            </a:r>
            <a:endParaRPr lang="cs-CZ" altLang="en-US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Risk</a:t>
            </a:r>
            <a:r>
              <a:rPr lang="cs-CZ" altLang="en-US" sz="1800" b="1" dirty="0"/>
              <a:t>:</a:t>
            </a:r>
            <a:r>
              <a:rPr lang="cs-CZ" altLang="en-US" sz="1800" dirty="0"/>
              <a:t> </a:t>
            </a:r>
            <a:r>
              <a:rPr lang="en-US" altLang="en-US" sz="1800" dirty="0"/>
              <a:t>high - directly exploitable by external attacker</a:t>
            </a:r>
            <a:endParaRPr lang="cs-CZ" altLang="en-US" sz="1800" dirty="0"/>
          </a:p>
          <a:p>
            <a:pPr marL="0" lvl="1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 dirty="0"/>
              <a:t>Problem description</a:t>
            </a:r>
            <a:r>
              <a:rPr lang="cs-CZ" altLang="en-US" sz="1800" dirty="0"/>
              <a:t>: </a:t>
            </a:r>
            <a:r>
              <a:rPr lang="en-GB" altLang="en-US" sz="1800" dirty="0"/>
              <a:t>crypto/rand/</a:t>
            </a:r>
            <a:r>
              <a:rPr lang="en-GB" altLang="en-US" sz="1800" dirty="0" err="1"/>
              <a:t>md_rand.c</a:t>
            </a:r>
            <a:r>
              <a:rPr lang="cs-CZ" altLang="en-US" sz="1800" dirty="0"/>
              <a:t>:</a:t>
            </a:r>
            <a:r>
              <a:rPr lang="en-US" altLang="en-US" sz="1800" dirty="0"/>
              <a:t>276 &amp; 473</a:t>
            </a:r>
            <a:r>
              <a:rPr lang="cs-CZ" altLang="en-US" sz="1800" dirty="0"/>
              <a:t> –</a:t>
            </a:r>
            <a:r>
              <a:rPr lang="en-US" altLang="en-US" sz="1800" dirty="0"/>
              <a:t> T</a:t>
            </a:r>
            <a:r>
              <a:rPr lang="en-GB" altLang="en-US" sz="1800" dirty="0"/>
              <a:t>he random number generator in Debian's </a:t>
            </a:r>
            <a:r>
              <a:rPr lang="en-GB" altLang="en-US" sz="1800" dirty="0" err="1"/>
              <a:t>openssl</a:t>
            </a:r>
            <a:r>
              <a:rPr lang="en-GB" altLang="en-US" sz="1800" dirty="0"/>
              <a:t> package is predictable. This is caused by an incorrect Debian-specific change to the </a:t>
            </a:r>
            <a:r>
              <a:rPr lang="en-GB" altLang="en-US" sz="1800" dirty="0" err="1"/>
              <a:t>openssl</a:t>
            </a:r>
            <a:r>
              <a:rPr lang="en-GB" altLang="en-US" sz="1800" dirty="0"/>
              <a:t> package. One of the sources of a randomness based on usage of uninitialized buffer </a:t>
            </a:r>
            <a:r>
              <a:rPr lang="en-GB" altLang="en-US" sz="1800" i="1" dirty="0"/>
              <a:t>buff</a:t>
            </a:r>
            <a:r>
              <a:rPr lang="en-GB" altLang="en-US" sz="1800" dirty="0"/>
              <a:t> is removed.</a:t>
            </a:r>
            <a:endParaRPr lang="cs-CZ" altLang="en-US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Remediation</a:t>
            </a:r>
            <a:r>
              <a:rPr lang="cs-CZ" altLang="en-US" sz="1800" dirty="0"/>
              <a:t>:</a:t>
            </a:r>
            <a:r>
              <a:rPr lang="en-US" altLang="en-US" sz="1800" dirty="0"/>
              <a:t> revert back to usage of uninitialized buffer </a:t>
            </a:r>
            <a:r>
              <a:rPr lang="en-US" altLang="en-US" sz="1800" i="1" dirty="0"/>
              <a:t>buff </a:t>
            </a:r>
            <a:endParaRPr lang="en-US" altLang="en-US" sz="1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643CBEE-BA45-44CA-A11F-DC2D7A4F6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Code review submission</a:t>
            </a:r>
            <a:endParaRPr lang="cs-CZ" altLang="cs-CZ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0511DC8-AD08-4707-9160-17387559D4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/>
              <a:t>Presentation will be for all groups at once instead of lecture on 11</a:t>
            </a:r>
            <a:r>
              <a:rPr lang="en-US" altLang="cs-CZ" baseline="30000" dirty="0"/>
              <a:t>th</a:t>
            </a:r>
            <a:r>
              <a:rPr lang="en-US" altLang="cs-CZ" dirty="0"/>
              <a:t> May, 16:00</a:t>
            </a:r>
          </a:p>
          <a:p>
            <a:r>
              <a:rPr lang="en-US" altLang="cs-CZ" dirty="0"/>
              <a:t>Presentations: 10 minutes per team + discussion</a:t>
            </a:r>
          </a:p>
          <a:p>
            <a:pPr lvl="1"/>
            <a:r>
              <a:rPr lang="en-US" altLang="cs-CZ" dirty="0"/>
              <a:t>By all team members</a:t>
            </a:r>
          </a:p>
          <a:p>
            <a:pPr lvl="1"/>
            <a:r>
              <a:rPr lang="en-US" altLang="cs-CZ" dirty="0"/>
              <a:t>Please keep the assigned time – we need to fit all groups into 2 hours, will be online via Zoom</a:t>
            </a:r>
          </a:p>
          <a:p>
            <a:r>
              <a:rPr lang="en-US" altLang="cs-CZ" dirty="0"/>
              <a:t>Prepare PPT or PDF slides</a:t>
            </a:r>
          </a:p>
          <a:p>
            <a:r>
              <a:rPr lang="en-US" altLang="cs-CZ" dirty="0"/>
              <a:t>Upload to IS vault ‘Project: Phase3 (review)’ </a:t>
            </a:r>
          </a:p>
          <a:p>
            <a:pPr lvl="1"/>
            <a:r>
              <a:rPr lang="en-US" altLang="cs-CZ" dirty="0"/>
              <a:t>List of issues found from design and code review (report)</a:t>
            </a:r>
          </a:p>
          <a:p>
            <a:pPr lvl="1"/>
            <a:r>
              <a:rPr lang="en-US" altLang="cs-CZ" dirty="0"/>
              <a:t>Presentation slides</a:t>
            </a:r>
          </a:p>
          <a:p>
            <a:pPr lvl="2"/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8ADE9-C844-4F89-9862-BFF1D1246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assignment – team reviews next project (last time reviews the first one)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28C0E87-2F23-4B3F-BF3E-02988A0179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786602"/>
              </p:ext>
            </p:extLst>
          </p:nvPr>
        </p:nvGraphicFramePr>
        <p:xfrm>
          <a:off x="683568" y="1772816"/>
          <a:ext cx="7272808" cy="3986979"/>
        </p:xfrm>
        <a:graphic>
          <a:graphicData uri="http://schemas.openxmlformats.org/drawingml/2006/table">
            <a:tbl>
              <a:tblPr/>
              <a:tblGrid>
                <a:gridCol w="1349315">
                  <a:extLst>
                    <a:ext uri="{9D8B030D-6E8A-4147-A177-3AD203B41FA5}">
                      <a16:colId xmlns:a16="http://schemas.microsoft.com/office/drawing/2014/main" val="2030908929"/>
                    </a:ext>
                  </a:extLst>
                </a:gridCol>
                <a:gridCol w="5923493">
                  <a:extLst>
                    <a:ext uri="{9D8B030D-6E8A-4147-A177-3AD203B41FA5}">
                      <a16:colId xmlns:a16="http://schemas.microsoft.com/office/drawing/2014/main" val="1251895600"/>
                    </a:ext>
                  </a:extLst>
                </a:gridCol>
              </a:tblGrid>
              <a:tr h="197606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23.4.2020 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759935"/>
                  </a:ext>
                </a:extLst>
              </a:tr>
              <a:tr h="375451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13:00-13:20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>
                          <a:effectLst/>
                        </a:rPr>
                        <a:t>Amal, Jan, Marek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144250"/>
                  </a:ext>
                </a:extLst>
              </a:tr>
              <a:tr h="375451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13:20-13:40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>
                          <a:effectLst/>
                        </a:rPr>
                        <a:t>Nagy, Rychlý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780576"/>
                  </a:ext>
                </a:extLst>
              </a:tr>
              <a:tr h="126578">
                <a:tc gridSpan="2">
                  <a:txBody>
                    <a:bodyPr/>
                    <a:lstStyle/>
                    <a:p>
                      <a:pPr rtl="0" fontAlgn="b"/>
                      <a:endParaRPr lang="en-US" sz="1200" b="1" dirty="0">
                        <a:effectLst/>
                      </a:endParaRP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US" sz="1200" dirty="0">
                        <a:effectLst/>
                      </a:endParaRP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603796"/>
                  </a:ext>
                </a:extLst>
              </a:tr>
              <a:tr h="375451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14:00-14:20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>
                          <a:effectLst/>
                        </a:rPr>
                        <a:t>Grabovský, Sharma, Šorf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337401"/>
                  </a:ext>
                </a:extLst>
              </a:tr>
              <a:tr h="375451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14:00-14:20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dirty="0">
                          <a:effectLst/>
                        </a:rPr>
                        <a:t>Ankur, Tomas, Minh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261826"/>
                  </a:ext>
                </a:extLst>
              </a:tr>
              <a:tr h="197606">
                <a:tc>
                  <a:txBody>
                    <a:bodyPr/>
                    <a:lstStyle/>
                    <a:p>
                      <a:pPr rtl="0" fontAlgn="b"/>
                      <a:endParaRPr lang="en-US" sz="1200" b="1">
                        <a:effectLst/>
                      </a:endParaRP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040583"/>
                  </a:ext>
                </a:extLst>
              </a:tr>
              <a:tr h="375451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14:40-15:00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>
                          <a:effectLst/>
                        </a:rPr>
                        <a:t>Florian, Solodkova, Vondráček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556530"/>
                  </a:ext>
                </a:extLst>
              </a:tr>
              <a:tr h="375451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15:00-15:20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>
                          <a:effectLst/>
                        </a:rPr>
                        <a:t>Šanta, Pavúk, Gennertová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210902"/>
                  </a:ext>
                </a:extLst>
              </a:tr>
              <a:tr h="375451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15:20-15:40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>
                          <a:effectLst/>
                        </a:rPr>
                        <a:t>Obuch, Oravec, Varga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904357"/>
                  </a:ext>
                </a:extLst>
              </a:tr>
              <a:tr h="375451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15:40-16:00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>
                          <a:effectLst/>
                        </a:rPr>
                        <a:t>Berka, Jelinek, Galikova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12258"/>
                  </a:ext>
                </a:extLst>
              </a:tr>
              <a:tr h="375451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</a:rPr>
                        <a:t>16:00-16:20</a:t>
                      </a: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dirty="0" err="1">
                          <a:effectLst/>
                        </a:rPr>
                        <a:t>Klunko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Šnajdr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Zat'ovič</a:t>
                      </a:r>
                      <a:endParaRPr lang="en-US" sz="1200" dirty="0">
                        <a:effectLst/>
                      </a:endParaRPr>
                    </a:p>
                  </a:txBody>
                  <a:tcPr marL="14820" marR="14820" marT="9880" marB="988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5186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8768D-3EE1-4D71-BA62-03C7B4BB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682368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59D5F-15A6-40C8-A004-A7A7F59A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072B0-F301-4936-A5AC-3752433E4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51AD62-450D-4312-AE97-4E90B21C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967552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C6803-AC3E-42AA-B292-A31AD8CED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EF1F7-C4A9-4F29-8E07-5288845FD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r>
              <a:rPr lang="en-US" sz="1800" dirty="0"/>
              <a:t>GROUP1: Amal </a:t>
            </a:r>
            <a:r>
              <a:rPr lang="en-US" sz="1800" dirty="0" err="1"/>
              <a:t>Chukkinin</a:t>
            </a:r>
            <a:r>
              <a:rPr lang="en-US" sz="1800" dirty="0"/>
              <a:t>, Marek </a:t>
            </a:r>
            <a:r>
              <a:rPr lang="en-US" sz="1800" dirty="0" err="1"/>
              <a:t>Hrašna</a:t>
            </a:r>
            <a:r>
              <a:rPr lang="en-US" sz="1800" dirty="0"/>
              <a:t> and Jan </a:t>
            </a:r>
            <a:r>
              <a:rPr lang="en-US" sz="1800" dirty="0" err="1"/>
              <a:t>Kubeša</a:t>
            </a:r>
            <a:endParaRPr lang="en-US" sz="1800" dirty="0"/>
          </a:p>
          <a:p>
            <a:pPr lvl="1"/>
            <a:r>
              <a:rPr lang="en-US" sz="1600" dirty="0" err="1"/>
              <a:t>Dencrypt</a:t>
            </a:r>
            <a:r>
              <a:rPr lang="en-US" sz="1600" dirty="0"/>
              <a:t> Talk for iPhone version 4.2.794</a:t>
            </a:r>
          </a:p>
          <a:p>
            <a:pPr lvl="1"/>
            <a:r>
              <a:rPr lang="en-US" sz="1600" dirty="0"/>
              <a:t>SMARTY IQ-GPRS/LTE, Version 1.0</a:t>
            </a:r>
          </a:p>
          <a:p>
            <a:pPr lvl="1"/>
            <a:r>
              <a:rPr lang="en-US" sz="1600" dirty="0"/>
              <a:t>NXP JCOP 5.1 on SN100.C48 Secure Element</a:t>
            </a:r>
          </a:p>
          <a:p>
            <a:r>
              <a:rPr lang="en-US" sz="1800" dirty="0"/>
              <a:t>GROUP2: Jen </a:t>
            </a:r>
            <a:r>
              <a:rPr lang="en-US" sz="1800" dirty="0" err="1"/>
              <a:t>Jelínek</a:t>
            </a:r>
            <a:r>
              <a:rPr lang="en-US" sz="1800" dirty="0"/>
              <a:t>, </a:t>
            </a:r>
            <a:r>
              <a:rPr lang="en-US" sz="1800" dirty="0" err="1"/>
              <a:t>Šimon</a:t>
            </a:r>
            <a:r>
              <a:rPr lang="en-US" sz="1800" dirty="0"/>
              <a:t> </a:t>
            </a:r>
            <a:r>
              <a:rPr lang="en-US" sz="1800" dirty="0" err="1"/>
              <a:t>Berka</a:t>
            </a:r>
            <a:r>
              <a:rPr lang="en-US" sz="1800" dirty="0"/>
              <a:t>, Miriam </a:t>
            </a:r>
            <a:r>
              <a:rPr lang="en-US" sz="1800" dirty="0" err="1"/>
              <a:t>Gáliková</a:t>
            </a:r>
            <a:r>
              <a:rPr lang="en-US" sz="1800" dirty="0"/>
              <a:t> </a:t>
            </a:r>
          </a:p>
          <a:p>
            <a:pPr lvl="1"/>
            <a:r>
              <a:rPr lang="en-US" sz="1600" dirty="0"/>
              <a:t>NXP Crypto Library V3.1.x on P6022y VB</a:t>
            </a:r>
          </a:p>
          <a:p>
            <a:pPr lvl="1"/>
            <a:r>
              <a:rPr lang="en-US" sz="1600" dirty="0"/>
              <a:t>Trusted </a:t>
            </a:r>
            <a:r>
              <a:rPr lang="en-US" sz="1600" dirty="0" err="1"/>
              <a:t>Plattform</a:t>
            </a:r>
            <a:r>
              <a:rPr lang="en-US" sz="1600" dirty="0"/>
              <a:t> Module SLB9670_2.0 v7.83.3358.00, v7.83.3360.00</a:t>
            </a:r>
          </a:p>
          <a:p>
            <a:pPr lvl="1"/>
            <a:r>
              <a:rPr lang="en-US" sz="1600" dirty="0"/>
              <a:t>Huawei 3900 Series LTE </a:t>
            </a:r>
            <a:r>
              <a:rPr lang="en-US" sz="1600" dirty="0" err="1"/>
              <a:t>eNodeB</a:t>
            </a:r>
            <a:r>
              <a:rPr lang="en-US" sz="1600" dirty="0"/>
              <a:t> Access Control Software version V100R008C01SPC820</a:t>
            </a:r>
          </a:p>
          <a:p>
            <a:r>
              <a:rPr lang="en-US" sz="1800" dirty="0"/>
              <a:t>GROUP3: </a:t>
            </a:r>
            <a:r>
              <a:rPr lang="en-US" sz="1800" dirty="0" err="1"/>
              <a:t>Mykhailo</a:t>
            </a:r>
            <a:r>
              <a:rPr lang="en-US" sz="1800" dirty="0"/>
              <a:t> </a:t>
            </a:r>
            <a:r>
              <a:rPr lang="en-US" sz="1800" dirty="0" err="1"/>
              <a:t>Klunko</a:t>
            </a:r>
            <a:r>
              <a:rPr lang="en-US" sz="1800" dirty="0"/>
              <a:t>, </a:t>
            </a:r>
            <a:r>
              <a:rPr lang="en-US" sz="1800" dirty="0" err="1"/>
              <a:t>Vojtěch</a:t>
            </a:r>
            <a:r>
              <a:rPr lang="en-US" sz="1800" dirty="0"/>
              <a:t> </a:t>
            </a:r>
            <a:r>
              <a:rPr lang="en-US" sz="1800" dirty="0" err="1"/>
              <a:t>Šnajdr</a:t>
            </a:r>
            <a:r>
              <a:rPr lang="en-US" sz="1800" dirty="0"/>
              <a:t>, Daniel </a:t>
            </a:r>
            <a:r>
              <a:rPr lang="en-US" sz="1800" dirty="0" err="1"/>
              <a:t>Zaťovič</a:t>
            </a:r>
            <a:endParaRPr lang="en-US" sz="1800" dirty="0"/>
          </a:p>
          <a:p>
            <a:pPr lvl="1"/>
            <a:r>
              <a:rPr lang="en-US" sz="1600" dirty="0">
                <a:hlinkClick r:id="rId2"/>
              </a:rPr>
              <a:t>https://github.com/danzatt/pv204_project</a:t>
            </a:r>
            <a:endParaRPr lang="en-US" sz="1600" dirty="0"/>
          </a:p>
          <a:p>
            <a:pPr lvl="1"/>
            <a:r>
              <a:rPr lang="en-US" sz="1600" dirty="0"/>
              <a:t>NXP </a:t>
            </a:r>
            <a:r>
              <a:rPr lang="en-US" sz="1600" dirty="0" err="1"/>
              <a:t>eDoc</a:t>
            </a:r>
            <a:r>
              <a:rPr lang="en-US" sz="1600" dirty="0"/>
              <a:t> Suite v3.0 - </a:t>
            </a:r>
            <a:r>
              <a:rPr lang="en-US" sz="1600" dirty="0" err="1"/>
              <a:t>cryptovision</a:t>
            </a:r>
            <a:r>
              <a:rPr lang="en-US" sz="1600" dirty="0"/>
              <a:t> </a:t>
            </a:r>
            <a:r>
              <a:rPr lang="en-US" sz="1600" dirty="0" err="1"/>
              <a:t>ePasslet</a:t>
            </a:r>
            <a:r>
              <a:rPr lang="en-US" sz="1600" dirty="0"/>
              <a:t> Suite  </a:t>
            </a:r>
          </a:p>
          <a:p>
            <a:pPr lvl="1"/>
            <a:r>
              <a:rPr lang="en-US" sz="1600" dirty="0"/>
              <a:t>NPCT7xx TPM2.0 rev1.38 Hardware version LAG019 Firmware version 7.2.1.0</a:t>
            </a:r>
          </a:p>
          <a:p>
            <a:pPr lvl="1"/>
            <a:r>
              <a:rPr lang="en-US" sz="1600" dirty="0"/>
              <a:t>Thales Trusted Security Filter TSF201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17738D-BFC9-4533-B6A2-A8CC19F4E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756929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7DCDA-1D22-4E8A-8441-632DF3CB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54DD-D509-45DD-9E40-3400F4199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71663"/>
            <a:ext cx="8784976" cy="4149725"/>
          </a:xfrm>
        </p:spPr>
        <p:txBody>
          <a:bodyPr/>
          <a:lstStyle/>
          <a:p>
            <a:r>
              <a:rPr lang="en-US" sz="1600" dirty="0"/>
              <a:t>GROUP4: Ankur </a:t>
            </a:r>
            <a:r>
              <a:rPr lang="en-US" sz="1600" dirty="0" err="1"/>
              <a:t>Lochab</a:t>
            </a:r>
            <a:r>
              <a:rPr lang="en-US" sz="1600" dirty="0"/>
              <a:t>, </a:t>
            </a:r>
            <a:r>
              <a:rPr lang="en-US" sz="1600" dirty="0" err="1"/>
              <a:t>Tomáš</a:t>
            </a:r>
            <a:r>
              <a:rPr lang="en-US" sz="1600" dirty="0"/>
              <a:t> </a:t>
            </a:r>
            <a:r>
              <a:rPr lang="en-US" sz="1600" dirty="0" err="1"/>
              <a:t>Madeja</a:t>
            </a:r>
            <a:r>
              <a:rPr lang="en-US" sz="1600" dirty="0"/>
              <a:t>, Tran Anh Minh</a:t>
            </a:r>
          </a:p>
          <a:p>
            <a:pPr lvl="1"/>
            <a:r>
              <a:rPr lang="en-US" sz="1400" dirty="0">
                <a:hlinkClick r:id="rId2"/>
              </a:rPr>
              <a:t>https://github.com/TomasMadeja/pv204_Team_Project_Supercalifragilisticexpialidocious</a:t>
            </a:r>
            <a:endParaRPr lang="en-US" sz="1400" dirty="0"/>
          </a:p>
          <a:p>
            <a:pPr lvl="1"/>
            <a:r>
              <a:rPr lang="en-US" sz="1400" dirty="0"/>
              <a:t>IC&amp;SC: FM1280 V05</a:t>
            </a:r>
          </a:p>
          <a:p>
            <a:pPr lvl="1"/>
            <a:r>
              <a:rPr lang="en-US" sz="1400" dirty="0"/>
              <a:t>Network Devices: </a:t>
            </a:r>
            <a:r>
              <a:rPr lang="en-US" sz="1400" dirty="0" err="1"/>
              <a:t>genuscreen</a:t>
            </a:r>
            <a:r>
              <a:rPr lang="en-US" sz="1400" dirty="0"/>
              <a:t> 7.0</a:t>
            </a:r>
          </a:p>
          <a:p>
            <a:pPr lvl="1"/>
            <a:r>
              <a:rPr lang="en-US" sz="1400" dirty="0"/>
              <a:t>Other Devices: </a:t>
            </a:r>
            <a:r>
              <a:rPr lang="en-US" sz="1400" dirty="0" err="1"/>
              <a:t>Thinklogical</a:t>
            </a:r>
            <a:r>
              <a:rPr lang="en-US" sz="1400" dirty="0"/>
              <a:t> TLX1280</a:t>
            </a:r>
          </a:p>
          <a:p>
            <a:r>
              <a:rPr lang="en-US" sz="1600" dirty="0"/>
              <a:t>GROUP5: Martin </a:t>
            </a:r>
            <a:r>
              <a:rPr lang="en-US" sz="1600" dirty="0" err="1"/>
              <a:t>Vondracek</a:t>
            </a:r>
            <a:r>
              <a:rPr lang="en-US" sz="1600" dirty="0"/>
              <a:t>, Elena </a:t>
            </a:r>
            <a:r>
              <a:rPr lang="en-US" sz="1600" dirty="0" err="1"/>
              <a:t>Solodkova</a:t>
            </a:r>
            <a:r>
              <a:rPr lang="en-US" sz="1600" dirty="0"/>
              <a:t>, </a:t>
            </a:r>
            <a:r>
              <a:rPr lang="en-US" sz="1600" dirty="0" err="1"/>
              <a:t>Oldrich</a:t>
            </a:r>
            <a:r>
              <a:rPr lang="en-US" sz="1600" dirty="0"/>
              <a:t> Tristan Florian</a:t>
            </a:r>
          </a:p>
          <a:p>
            <a:pPr lvl="1"/>
            <a:r>
              <a:rPr lang="en-US" sz="1400" dirty="0">
                <a:hlinkClick r:id="rId3"/>
              </a:rPr>
              <a:t>https://github.com/mvondracek/PV204_smartcards_Emerald</a:t>
            </a:r>
            <a:endParaRPr lang="en-US" sz="1400" dirty="0"/>
          </a:p>
          <a:p>
            <a:pPr lvl="1"/>
            <a:r>
              <a:rPr lang="en-US" sz="1400" dirty="0"/>
              <a:t>NXP Secure Smart Card Controller P60x080/052/040yVC(Y/Z/A)/</a:t>
            </a:r>
            <a:r>
              <a:rPr lang="en-US" sz="1400" dirty="0" err="1"/>
              <a:t>yVG</a:t>
            </a:r>
            <a:r>
              <a:rPr lang="en-US" sz="1400" dirty="0"/>
              <a:t> with IC Dedicated Software </a:t>
            </a:r>
          </a:p>
          <a:p>
            <a:pPr lvl="1"/>
            <a:r>
              <a:rPr lang="en-US" sz="1400" dirty="0"/>
              <a:t>MIFARE </a:t>
            </a:r>
            <a:r>
              <a:rPr lang="en-US" sz="1400" dirty="0" err="1"/>
              <a:t>DESFire</a:t>
            </a:r>
            <a:r>
              <a:rPr lang="en-US" sz="1400" dirty="0"/>
              <a:t> EV2</a:t>
            </a:r>
          </a:p>
          <a:p>
            <a:pPr lvl="1"/>
            <a:r>
              <a:rPr lang="en-US" sz="1400" dirty="0"/>
              <a:t>WatchGuard Firebox Security Appliances with </a:t>
            </a:r>
            <a:r>
              <a:rPr lang="en-US" sz="1400" dirty="0" err="1"/>
              <a:t>Fireware</a:t>
            </a:r>
            <a:r>
              <a:rPr lang="en-US" sz="1400" dirty="0"/>
              <a:t> v11.11 and WatchGuard Dimension 2.1</a:t>
            </a:r>
          </a:p>
          <a:p>
            <a:r>
              <a:rPr lang="en-US" sz="2000" dirty="0"/>
              <a:t>GROUP6: </a:t>
            </a:r>
            <a:r>
              <a:rPr lang="fr-FR" sz="2000" dirty="0"/>
              <a:t>Philippe Bize, </a:t>
            </a:r>
            <a:r>
              <a:rPr lang="en-US" sz="2000" dirty="0"/>
              <a:t>Luc </a:t>
            </a:r>
            <a:r>
              <a:rPr lang="en-US" sz="2000" dirty="0" err="1"/>
              <a:t>Tatu</a:t>
            </a:r>
            <a:endParaRPr lang="en-US" sz="2000" dirty="0"/>
          </a:p>
          <a:p>
            <a:pPr lvl="1"/>
            <a:r>
              <a:rPr lang="en-US" sz="1400" dirty="0"/>
              <a:t>S3D350A / S3D300A / S3D264A / S3D232A / S3D200A / S3K350A / S3K300A 32-bit RISC Microcontroller for Smart Card with optional AT1 Secure Libraries</a:t>
            </a:r>
          </a:p>
          <a:p>
            <a:pPr lvl="1"/>
            <a:r>
              <a:rPr lang="en-US" sz="1400" dirty="0" err="1"/>
              <a:t>IDeal</a:t>
            </a:r>
            <a:r>
              <a:rPr lang="en-US" sz="1400" dirty="0"/>
              <a:t> </a:t>
            </a:r>
            <a:r>
              <a:rPr lang="en-US" sz="1400" dirty="0" err="1"/>
              <a:t>Citiz</a:t>
            </a:r>
            <a:r>
              <a:rPr lang="en-US" sz="1400" dirty="0"/>
              <a:t> v2.1 Open platform  </a:t>
            </a:r>
          </a:p>
          <a:p>
            <a:pPr lvl="1"/>
            <a:r>
              <a:rPr lang="en-US" sz="1400" dirty="0"/>
              <a:t>Motion Sensor for Digital (smart) Tachographs </a:t>
            </a:r>
            <a:r>
              <a:rPr lang="en-US" sz="1400" dirty="0" err="1"/>
              <a:t>Lesikar</a:t>
            </a:r>
            <a:r>
              <a:rPr lang="en-US" sz="1400" dirty="0"/>
              <a:t> TACH3 HW version 02, SW version 03 r43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487B15-D7A4-4D43-BFE4-D552863F6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4112972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E3C2B-E7CA-43D8-84B0-8091883DE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D79CE-B5EB-425D-BFF3-1143AE2F3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605266" cy="4149725"/>
          </a:xfrm>
        </p:spPr>
        <p:txBody>
          <a:bodyPr/>
          <a:lstStyle/>
          <a:p>
            <a:r>
              <a:rPr lang="en-US" sz="2400" dirty="0"/>
              <a:t>GROUP7: </a:t>
            </a:r>
            <a:r>
              <a:rPr lang="en-US" sz="2400" dirty="0" err="1"/>
              <a:t>Matěj</a:t>
            </a:r>
            <a:r>
              <a:rPr lang="en-US" sz="2400" dirty="0"/>
              <a:t> </a:t>
            </a:r>
            <a:r>
              <a:rPr lang="en-US" sz="2400" dirty="0" err="1"/>
              <a:t>Grabovský</a:t>
            </a:r>
            <a:r>
              <a:rPr lang="en-US" sz="2400" dirty="0"/>
              <a:t>, Milan </a:t>
            </a:r>
            <a:r>
              <a:rPr lang="en-US" sz="2400" dirty="0" err="1"/>
              <a:t>Šorf</a:t>
            </a:r>
            <a:r>
              <a:rPr lang="en-US" sz="2400" dirty="0"/>
              <a:t>, </a:t>
            </a:r>
            <a:r>
              <a:rPr lang="en-US" sz="2400" dirty="0" err="1"/>
              <a:t>Nomit</a:t>
            </a:r>
            <a:r>
              <a:rPr lang="en-US" sz="2400" dirty="0"/>
              <a:t> Sharma</a:t>
            </a:r>
          </a:p>
          <a:p>
            <a:pPr lvl="1"/>
            <a:r>
              <a:rPr lang="en-US" sz="2000" dirty="0"/>
              <a:t>NXP JCOP 4 P71 (smart cards category),</a:t>
            </a:r>
          </a:p>
          <a:p>
            <a:pPr lvl="1"/>
            <a:r>
              <a:rPr lang="en-US" sz="2000" dirty="0" err="1"/>
              <a:t>vinCERTcore</a:t>
            </a:r>
            <a:r>
              <a:rPr lang="en-US" sz="2000" dirty="0"/>
              <a:t>, </a:t>
            </a:r>
            <a:r>
              <a:rPr lang="en-US" sz="2000" dirty="0" err="1"/>
              <a:t>versión</a:t>
            </a:r>
            <a:r>
              <a:rPr lang="en-US" sz="2000" dirty="0"/>
              <a:t> 4.0.5.5733 (products for digital signatures)</a:t>
            </a:r>
          </a:p>
          <a:p>
            <a:pPr lvl="1"/>
            <a:r>
              <a:rPr lang="en-US" sz="2000" dirty="0" err="1"/>
              <a:t>genuscreen</a:t>
            </a:r>
            <a:r>
              <a:rPr lang="en-US" sz="2000" dirty="0"/>
              <a:t> 7.0 (network-related category)</a:t>
            </a:r>
          </a:p>
          <a:p>
            <a:r>
              <a:rPr lang="en-US" sz="2400" dirty="0"/>
              <a:t>GROUP8: Marek </a:t>
            </a:r>
            <a:r>
              <a:rPr lang="en-US" sz="2400" dirty="0" err="1"/>
              <a:t>Šanta</a:t>
            </a:r>
            <a:r>
              <a:rPr lang="en-US" sz="2400" dirty="0"/>
              <a:t>, </a:t>
            </a:r>
            <a:r>
              <a:rPr lang="en-US" sz="2400" dirty="0" err="1"/>
              <a:t>Štěpánka</a:t>
            </a:r>
            <a:r>
              <a:rPr lang="en-US" sz="2400" dirty="0"/>
              <a:t> </a:t>
            </a:r>
            <a:r>
              <a:rPr lang="en-US" sz="2400" dirty="0" err="1"/>
              <a:t>Gennertová</a:t>
            </a:r>
            <a:r>
              <a:rPr lang="en-US" sz="2400" dirty="0"/>
              <a:t>, Michal </a:t>
            </a:r>
            <a:r>
              <a:rPr lang="en-US" sz="2400" dirty="0" err="1"/>
              <a:t>Pavúk</a:t>
            </a:r>
            <a:endParaRPr lang="en-US" sz="2400" dirty="0"/>
          </a:p>
          <a:p>
            <a:pPr lvl="1"/>
            <a:r>
              <a:rPr lang="en-US" sz="2000" dirty="0"/>
              <a:t>Fox Fort Hardware Data Diode FFHDD3_1/10 z Boundary protection</a:t>
            </a:r>
          </a:p>
          <a:p>
            <a:pPr lvl="1"/>
            <a:r>
              <a:rPr lang="en-US" sz="2000" dirty="0"/>
              <a:t>ST31G480 C01 including optional cryptographic library NESLIB and optional technologies MIFARE </a:t>
            </a:r>
            <a:r>
              <a:rPr lang="en-US" sz="2000" dirty="0" err="1"/>
              <a:t>DESFire</a:t>
            </a:r>
            <a:r>
              <a:rPr lang="en-US" sz="2000" dirty="0"/>
              <a:t> EV1 and MIFARE Plus X,</a:t>
            </a:r>
          </a:p>
          <a:p>
            <a:pPr lvl="1"/>
            <a:r>
              <a:rPr lang="en-US" sz="2000" dirty="0"/>
              <a:t>Digital Tachograph DTCO 1381 Release 3.0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5081F-7482-4FB2-A08E-7DC90678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07730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81E51-1B5B-434E-A788-7A2A753C3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D77CB-8BAE-4DE8-8108-383D188BC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GROUP9: Denis </a:t>
            </a:r>
            <a:r>
              <a:rPr lang="en-US" sz="2400" dirty="0" err="1"/>
              <a:t>Varga</a:t>
            </a:r>
            <a:r>
              <a:rPr lang="en-US" sz="2400" dirty="0"/>
              <a:t>, Samuel </a:t>
            </a:r>
            <a:r>
              <a:rPr lang="en-US" sz="2400" dirty="0" err="1"/>
              <a:t>Obuch</a:t>
            </a:r>
            <a:r>
              <a:rPr lang="en-US" sz="2400" dirty="0"/>
              <a:t>, Roman </a:t>
            </a:r>
            <a:r>
              <a:rPr lang="en-US" sz="2400" dirty="0" err="1"/>
              <a:t>Oravec</a:t>
            </a:r>
            <a:endParaRPr lang="en-US" sz="2400" dirty="0"/>
          </a:p>
          <a:p>
            <a:pPr lvl="1"/>
            <a:r>
              <a:rPr lang="en-US" sz="2000" dirty="0">
                <a:hlinkClick r:id="rId2"/>
              </a:rPr>
              <a:t>https://github.com/St4lkerino/PV204_PROJEKT</a:t>
            </a:r>
            <a:endParaRPr lang="en-US" sz="2000" dirty="0"/>
          </a:p>
          <a:p>
            <a:pPr lvl="1"/>
            <a:r>
              <a:rPr lang="en-US" sz="2000" dirty="0"/>
              <a:t>SLS 32TLC00xS(M) CIPURSE™4move v1.00.00 </a:t>
            </a:r>
          </a:p>
          <a:p>
            <a:pPr lvl="1"/>
            <a:r>
              <a:rPr lang="en-US" sz="2000" dirty="0"/>
              <a:t>Nexor Sentinel 3E Filtering System</a:t>
            </a:r>
          </a:p>
          <a:p>
            <a:pPr lvl="1"/>
            <a:r>
              <a:rPr lang="en-US" sz="2000" dirty="0"/>
              <a:t>Infineon Technologies AG Trusted Platform Module SLB9665_2.0 </a:t>
            </a:r>
          </a:p>
          <a:p>
            <a:r>
              <a:rPr lang="en-US" sz="2400" dirty="0"/>
              <a:t>GROUP10: Daniel </a:t>
            </a:r>
            <a:r>
              <a:rPr lang="en-US" sz="2400" dirty="0" err="1"/>
              <a:t>Rychlý</a:t>
            </a:r>
            <a:r>
              <a:rPr lang="en-US" sz="2400" dirty="0"/>
              <a:t>, </a:t>
            </a:r>
            <a:r>
              <a:rPr lang="en-US" sz="2400" dirty="0" err="1"/>
              <a:t>Imrich</a:t>
            </a:r>
            <a:r>
              <a:rPr lang="en-US" sz="2400" dirty="0"/>
              <a:t> Nagy</a:t>
            </a:r>
          </a:p>
          <a:p>
            <a:pPr lvl="1"/>
            <a:r>
              <a:rPr lang="en-US" sz="2000" dirty="0"/>
              <a:t>ST33TPHF2E mode TPM 2.0, TPM Firmware 0x49.0x40 &amp; 0x49.0x41</a:t>
            </a:r>
          </a:p>
          <a:p>
            <a:pPr lvl="1"/>
            <a:r>
              <a:rPr lang="en-US" sz="2000" dirty="0"/>
              <a:t>Red Hat Enterprise </a:t>
            </a:r>
            <a:r>
              <a:rPr lang="en-US" sz="2000" dirty="0" err="1"/>
              <a:t>LinuxVersion</a:t>
            </a:r>
            <a:r>
              <a:rPr lang="en-US" sz="2000" dirty="0"/>
              <a:t> 7.1</a:t>
            </a:r>
          </a:p>
          <a:p>
            <a:pPr lvl="1"/>
            <a:r>
              <a:rPr lang="en-US" sz="2000" dirty="0"/>
              <a:t>NXP JCOP 5.2 on SN100.C58 Secure Element</a:t>
            </a:r>
          </a:p>
          <a:p>
            <a:pPr marL="361950" lvl="1" indent="0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7B8BC-93A4-4D30-879E-88F8D3E3A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78804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ED4AF0BB-7584-41C0-B438-BD2CE792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Teams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AB3B67-D81D-48B9-873F-9B36FAFFE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3 people per team</a:t>
            </a:r>
          </a:p>
          <a:p>
            <a:pPr lvl="1"/>
            <a:r>
              <a:rPr lang="en-GB" altLang="en-US" dirty="0"/>
              <a:t>Formed today (within group), available in IS </a:t>
            </a:r>
          </a:p>
          <a:p>
            <a:r>
              <a:rPr lang="en-GB" altLang="en-US" dirty="0"/>
              <a:t>Teams must use GitHub for cooperation</a:t>
            </a:r>
          </a:p>
          <a:p>
            <a:pPr lvl="1"/>
            <a:r>
              <a:rPr lang="en-GB" altLang="en-US" dirty="0"/>
              <a:t>Distribute work load evenly between all members</a:t>
            </a:r>
          </a:p>
          <a:p>
            <a:pPr lvl="1"/>
            <a:r>
              <a:rPr lang="en-GB" altLang="en-US" dirty="0"/>
              <a:t>Contribution from all team members must be visible in git (git commits from each member)</a:t>
            </a:r>
          </a:p>
          <a:p>
            <a:pPr lvl="1"/>
            <a:r>
              <a:rPr lang="en-GB" altLang="en-US" dirty="0"/>
              <a:t>Your evaluation will be partially based on your participation</a:t>
            </a:r>
          </a:p>
          <a:p>
            <a:r>
              <a:rPr lang="en-GB" altLang="en-US" dirty="0"/>
              <a:t>The implementation of secure channel on the card side (</a:t>
            </a:r>
            <a:r>
              <a:rPr lang="en-GB" altLang="en-US" dirty="0" err="1"/>
              <a:t>JavaCard</a:t>
            </a:r>
            <a:r>
              <a:rPr lang="en-GB" altLang="en-US" dirty="0"/>
              <a:t>) must be done as </a:t>
            </a:r>
            <a:r>
              <a:rPr lang="en-GB" altLang="en-US" dirty="0">
                <a:solidFill>
                  <a:srgbClr val="0070C0"/>
                </a:solidFill>
              </a:rPr>
              <a:t>new own code</a:t>
            </a:r>
            <a:r>
              <a:rPr lang="en-GB" altLang="en-US" dirty="0"/>
              <a:t>, for other parts, existing code can be used (but must make clear attribution to the original author(s))</a:t>
            </a:r>
          </a:p>
        </p:txBody>
      </p:sp>
      <p:sp>
        <p:nvSpPr>
          <p:cNvPr id="7172" name="Zástupný symbol pro zápatí 3">
            <a:extLst>
              <a:ext uri="{FF2B5EF4-FFF2-40B4-BE49-F238E27FC236}">
                <a16:creationId xmlns:a16="http://schemas.microsoft.com/office/drawing/2014/main" id="{35447444-AB59-4848-96BD-03AA2C541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869EF2AB-26B2-4E9D-AA0C-741476968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Basic hints on successful team work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8048C0-3618-4A0C-B703-D88753E21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Form team from people with similar expectations</a:t>
            </a:r>
          </a:p>
          <a:p>
            <a:pPr lvl="1"/>
            <a:r>
              <a:rPr lang="en-GB" altLang="en-US" dirty="0"/>
              <a:t>intended effort, final mark, interactions…</a:t>
            </a:r>
          </a:p>
          <a:p>
            <a:r>
              <a:rPr lang="en-GB" altLang="en-US" dirty="0"/>
              <a:t>Plan your work (GitHub milestones + issues)</a:t>
            </a:r>
          </a:p>
          <a:p>
            <a:r>
              <a:rPr lang="en-GB" altLang="en-US" dirty="0"/>
              <a:t>Don’t overcommit and fulfil your promises</a:t>
            </a:r>
          </a:p>
          <a:p>
            <a:r>
              <a:rPr lang="en-GB" altLang="en-US" dirty="0"/>
              <a:t>Agree on 4 personal session to work on project (at least 1 hour each) and block time in your calendar </a:t>
            </a:r>
          </a:p>
          <a:p>
            <a:pPr lvl="1"/>
            <a:r>
              <a:rPr lang="en-GB" altLang="en-US" dirty="0"/>
              <a:t>Mail me the dates</a:t>
            </a:r>
          </a:p>
          <a:p>
            <a:r>
              <a:rPr lang="en-GB" altLang="en-US" dirty="0"/>
              <a:t>Every seminar 10 minutes reserved for team sync</a:t>
            </a:r>
          </a:p>
          <a:p>
            <a:pPr lvl="1"/>
            <a:r>
              <a:rPr lang="en-GB" altLang="en-US" dirty="0"/>
              <a:t>Update your GitHub project milestones…</a:t>
            </a:r>
          </a:p>
        </p:txBody>
      </p:sp>
      <p:sp>
        <p:nvSpPr>
          <p:cNvPr id="8196" name="Zástupný symbol pro zápatí 3">
            <a:extLst>
              <a:ext uri="{FF2B5EF4-FFF2-40B4-BE49-F238E27FC236}">
                <a16:creationId xmlns:a16="http://schemas.microsoft.com/office/drawing/2014/main" id="{D52A2876-C77B-40FE-A5EF-D7C971194A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4AAA4FC-15EA-4ACB-B135-9EE9F6D51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Projects – timeline (details on next slides)</a:t>
            </a:r>
            <a:endParaRPr lang="cs-CZ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A8EF18A-561F-4EEF-BCC2-F7FBE72A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512" y="1800225"/>
            <a:ext cx="9073008" cy="41497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Select three target certificates, create repository (</a:t>
            </a:r>
            <a:r>
              <a:rPr lang="en-US" altLang="cs-CZ" sz="2000" dirty="0">
                <a:solidFill>
                  <a:srgbClr val="FF0000"/>
                </a:solidFill>
              </a:rPr>
              <a:t>9</a:t>
            </a:r>
            <a:r>
              <a:rPr lang="en-GB" altLang="cs-CZ" sz="2000" dirty="0">
                <a:solidFill>
                  <a:srgbClr val="FF0000"/>
                </a:solidFill>
              </a:rPr>
              <a:t>.3.2020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US" altLang="cs-CZ" sz="1800" dirty="0"/>
              <a:t>https://www.commoncriteriaportal.org/products/</a:t>
            </a:r>
          </a:p>
          <a:p>
            <a:pPr lvl="1">
              <a:defRPr/>
            </a:pPr>
            <a:r>
              <a:rPr lang="en-US" altLang="cs-CZ" sz="1800" dirty="0"/>
              <a:t>No duplicate libraries allowed, active certificates only, FIFO, mail me!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Analyze certificates, report and presentation: 5 points (</a:t>
            </a:r>
            <a:r>
              <a:rPr lang="en-GB" altLang="cs-CZ" sz="2000" dirty="0">
                <a:solidFill>
                  <a:srgbClr val="FF0000"/>
                </a:solidFill>
              </a:rPr>
              <a:t>26.3.2020 </a:t>
            </a:r>
            <a:r>
              <a:rPr lang="en-US" altLang="cs-CZ" sz="2000" strike="sngStrike" dirty="0">
                <a:solidFill>
                  <a:srgbClr val="FF0000"/>
                </a:solidFill>
              </a:rPr>
              <a:t>19</a:t>
            </a:r>
            <a:r>
              <a:rPr lang="en-GB" altLang="cs-CZ" sz="2000" strike="sngStrike" dirty="0">
                <a:solidFill>
                  <a:srgbClr val="FF0000"/>
                </a:solidFill>
              </a:rPr>
              <a:t>.3.2020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US" altLang="cs-CZ" sz="1800" dirty="0"/>
              <a:t>Read, understand and extract relevant information from certificates</a:t>
            </a:r>
          </a:p>
          <a:p>
            <a:pPr lvl="1">
              <a:defRPr/>
            </a:pPr>
            <a:r>
              <a:rPr lang="en-US" altLang="cs-CZ" sz="1800" dirty="0"/>
              <a:t>Optionally also annotate the certificates text</a:t>
            </a:r>
          </a:p>
          <a:p>
            <a:pPr lvl="1">
              <a:defRPr/>
            </a:pPr>
            <a:r>
              <a:rPr lang="en-US" altLang="cs-CZ" sz="1800" dirty="0"/>
              <a:t>Report (max. 4 pages A4) + presentation (your seminar)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Design and implement secure channel using ECDH: 15 points (</a:t>
            </a:r>
            <a:r>
              <a:rPr lang="en-US" altLang="cs-CZ" sz="2000" dirty="0">
                <a:solidFill>
                  <a:srgbClr val="FF0000"/>
                </a:solidFill>
              </a:rPr>
              <a:t>23.4.2020 </a:t>
            </a:r>
            <a:r>
              <a:rPr lang="en-GB" altLang="cs-CZ" sz="2000" strike="sngStrike" dirty="0">
                <a:solidFill>
                  <a:srgbClr val="FF0000"/>
                </a:solidFill>
              </a:rPr>
              <a:t>9.4.2020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US" altLang="cs-CZ" sz="1800" dirty="0"/>
              <a:t>Report (max. 4 pages A4) + presentation (your seminar group)</a:t>
            </a:r>
          </a:p>
          <a:p>
            <a:pPr lvl="1">
              <a:defRPr/>
            </a:pPr>
            <a:r>
              <a:rPr lang="en-US" altLang="cs-CZ" sz="1800" dirty="0"/>
              <a:t>10 APDU traces obtained from channel establishment and message transfer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en-US" sz="2000" dirty="0"/>
              <a:t>Audit and attack other implementation:</a:t>
            </a:r>
            <a:r>
              <a:rPr lang="en-US" altLang="cs-CZ" sz="2000" dirty="0"/>
              <a:t> 10 points (</a:t>
            </a:r>
            <a:r>
              <a:rPr lang="en-US" altLang="cs-CZ" sz="2000" dirty="0">
                <a:solidFill>
                  <a:srgbClr val="FF0000"/>
                </a:solidFill>
              </a:rPr>
              <a:t>11.5.2020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US" altLang="cs-CZ" sz="1800" dirty="0"/>
              <a:t>Propose attacks, try to extract PIN</a:t>
            </a:r>
          </a:p>
          <a:p>
            <a:pPr lvl="1">
              <a:defRPr/>
            </a:pPr>
            <a:r>
              <a:rPr lang="en-US" altLang="cs-CZ" sz="1800" dirty="0"/>
              <a:t>Presentation of finding (your seminar)</a:t>
            </a:r>
            <a:endParaRPr lang="cs-CZ" altLang="cs-CZ" sz="2000" dirty="0"/>
          </a:p>
        </p:txBody>
      </p:sp>
      <p:sp>
        <p:nvSpPr>
          <p:cNvPr id="9220" name="Zástupný symbol pro zápatí 3">
            <a:extLst>
              <a:ext uri="{FF2B5EF4-FFF2-40B4-BE49-F238E27FC236}">
                <a16:creationId xmlns:a16="http://schemas.microsoft.com/office/drawing/2014/main" id="{E2C8CC10-6CCC-4C66-A88A-CB4F1995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F7D9F96-2CDF-436C-8A81-47C035D9B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PHASE1: Analysis of security certificates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310B2167-77C2-4D4E-B31C-B9091C650E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329B2B-B38A-4CDD-8529-196D46DF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07471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F05B1-E024-434B-87FF-FAA2ADD1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Analyze three security certificates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B84DAE-6A1A-4051-B818-08F592A95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Must be from three different categories of devices</a:t>
            </a:r>
          </a:p>
          <a:p>
            <a:r>
              <a:rPr lang="en-US" dirty="0"/>
              <a:t>ICs, Smart Cards and Smart Card-Related Devices and Systems </a:t>
            </a:r>
          </a:p>
          <a:p>
            <a:pPr lvl="1"/>
            <a:r>
              <a:rPr lang="en-US" dirty="0"/>
              <a:t>At least EAL5, at least one maintenance update</a:t>
            </a:r>
          </a:p>
          <a:p>
            <a:pPr lvl="1"/>
            <a:r>
              <a:rPr lang="en-US" dirty="0"/>
              <a:t>Download all relevant documents (report, security target…)</a:t>
            </a:r>
          </a:p>
          <a:p>
            <a:r>
              <a:rPr lang="en-US" dirty="0"/>
              <a:t>Remaining two devices: at least EAL4, different categories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A5C0B1-618B-4F44-A827-98B4E68A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05477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6DE4F3-0BB8-4886-A1A2-DEFE73B5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Analyze three security certificates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41378-EB6F-4B45-A5FF-328C1A80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r>
              <a:rPr lang="en-US" altLang="en-US" sz="2000" dirty="0"/>
              <a:t>Prepare presentation summarizing:</a:t>
            </a:r>
          </a:p>
          <a:p>
            <a:pPr lvl="1"/>
            <a:r>
              <a:rPr lang="en-US" altLang="en-US" sz="1800" dirty="0"/>
              <a:t>Basics of device certified (</a:t>
            </a:r>
            <a:r>
              <a:rPr lang="en-US" altLang="en-US" sz="1800" dirty="0" err="1"/>
              <a:t>ToE</a:t>
            </a:r>
            <a:r>
              <a:rPr lang="en-US" altLang="en-US" sz="1800" dirty="0"/>
              <a:t>), eval. lab …</a:t>
            </a:r>
          </a:p>
          <a:p>
            <a:pPr lvl="1"/>
            <a:r>
              <a:rPr lang="en-US" sz="1800" dirty="0"/>
              <a:t>What is the assumed attacker model</a:t>
            </a:r>
          </a:p>
          <a:p>
            <a:pPr lvl="1"/>
            <a:r>
              <a:rPr lang="en-US" sz="1800" dirty="0"/>
              <a:t>How was device scrutinized with respect to physical attacks, side channels…</a:t>
            </a:r>
          </a:p>
          <a:p>
            <a:pPr lvl="1"/>
            <a:r>
              <a:rPr lang="en-US" altLang="en-US" sz="1800" dirty="0"/>
              <a:t>List all referenced relevant </a:t>
            </a:r>
            <a:r>
              <a:rPr lang="en-US" sz="1800" dirty="0"/>
              <a:t>Security Functional Components (SARs) </a:t>
            </a:r>
          </a:p>
          <a:p>
            <a:pPr lvl="2"/>
            <a:r>
              <a:rPr lang="en-US" sz="1800" dirty="0"/>
              <a:t>measures taken during development, discuss details</a:t>
            </a:r>
          </a:p>
          <a:p>
            <a:pPr lvl="1"/>
            <a:r>
              <a:rPr lang="en-US" sz="1800" dirty="0"/>
              <a:t>List Security Functional Components (SFRs) </a:t>
            </a:r>
          </a:p>
          <a:p>
            <a:pPr lvl="2"/>
            <a:r>
              <a:rPr lang="en-US" sz="1800" dirty="0"/>
              <a:t>security functions provided by product, discuss details</a:t>
            </a:r>
          </a:p>
          <a:p>
            <a:pPr lvl="1"/>
            <a:r>
              <a:rPr lang="en-US" sz="1800" dirty="0"/>
              <a:t>What is out of scope of certification</a:t>
            </a:r>
          </a:p>
          <a:p>
            <a:pPr lvl="1"/>
            <a:r>
              <a:rPr lang="en-US" sz="1800" dirty="0"/>
              <a:t>Own critical evaluation and conclusions (Would you buy the product? What you were missing? Are you convinced by eval. laboratory testing?)</a:t>
            </a:r>
          </a:p>
          <a:p>
            <a:r>
              <a:rPr lang="en-US" sz="2400" dirty="0"/>
              <a:t>Hint: save pdf as text or use pdf2text, use pdf annotation</a:t>
            </a:r>
          </a:p>
          <a:p>
            <a:endParaRPr lang="en-US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C5DE3-1791-422B-8709-75511577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944328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028C7-7E66-4479-AD8C-171E8F9B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95B18-7BEB-45EF-86D7-A5BEDB38F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A6D9E-50C0-4A96-8F23-A92DC1BB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619563835"/>
      </p:ext>
    </p:extLst>
  </p:cSld>
  <p:clrMapOvr>
    <a:masterClrMapping/>
  </p:clrMapOvr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21834</TotalTime>
  <Words>2025</Words>
  <Application>Microsoft Office PowerPoint</Application>
  <PresentationFormat>On-screen Show (4:3)</PresentationFormat>
  <Paragraphs>247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CRCS_prezentace</vt:lpstr>
      <vt:lpstr>PV204 Security technologies</vt:lpstr>
      <vt:lpstr>Project idea: modern secure channel on certified smartcards</vt:lpstr>
      <vt:lpstr>Teams</vt:lpstr>
      <vt:lpstr>Basic hints on successful team work</vt:lpstr>
      <vt:lpstr>Projects – timeline (details on next slides)</vt:lpstr>
      <vt:lpstr>PHASE1: Analysis of security certificates</vt:lpstr>
      <vt:lpstr>Analyze three security certificates</vt:lpstr>
      <vt:lpstr>Analyze three security certificates (cont.)</vt:lpstr>
      <vt:lpstr>PowerPoint Presentation</vt:lpstr>
      <vt:lpstr>Phase 2</vt:lpstr>
      <vt:lpstr>Requirements</vt:lpstr>
      <vt:lpstr>High-level functionality overview</vt:lpstr>
      <vt:lpstr>Attacker model</vt:lpstr>
      <vt:lpstr>Functional and security requirements</vt:lpstr>
      <vt:lpstr>Functional and security requirements</vt:lpstr>
      <vt:lpstr>Phase 3 – Design and code review</vt:lpstr>
      <vt:lpstr>Project – code review part </vt:lpstr>
      <vt:lpstr>Project – code review part (cont.)</vt:lpstr>
      <vt:lpstr>Present results (Finding summary)</vt:lpstr>
      <vt:lpstr>Finding summary - example</vt:lpstr>
      <vt:lpstr>Code review submission</vt:lpstr>
      <vt:lpstr>Review assignment – team reviews next project (last time reviews the first one)</vt:lpstr>
      <vt:lpstr>PowerPoint Presentation</vt:lpstr>
      <vt:lpstr>Project groups</vt:lpstr>
      <vt:lpstr>Project groups</vt:lpstr>
      <vt:lpstr>Project groups</vt:lpstr>
      <vt:lpstr>Project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your input</dc:title>
  <dc:creator>Jmeno uzivatele</dc:creator>
  <cp:lastModifiedBy>Petr Švenda</cp:lastModifiedBy>
  <cp:revision>906</cp:revision>
  <cp:lastPrinted>2012-09-10T13:56:59Z</cp:lastPrinted>
  <dcterms:created xsi:type="dcterms:W3CDTF">2013-07-10T05:02:28Z</dcterms:created>
  <dcterms:modified xsi:type="dcterms:W3CDTF">2020-05-04T09:47:01Z</dcterms:modified>
</cp:coreProperties>
</file>