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61" r:id="rId2"/>
    <p:sldId id="1337" r:id="rId3"/>
    <p:sldId id="929" r:id="rId4"/>
    <p:sldId id="927" r:id="rId5"/>
    <p:sldId id="1329" r:id="rId6"/>
    <p:sldId id="1339" r:id="rId7"/>
    <p:sldId id="668" r:id="rId8"/>
    <p:sldId id="932" r:id="rId9"/>
    <p:sldId id="933" r:id="rId10"/>
    <p:sldId id="966" r:id="rId11"/>
    <p:sldId id="1328" r:id="rId12"/>
    <p:sldId id="1334" r:id="rId13"/>
    <p:sldId id="1330" r:id="rId14"/>
    <p:sldId id="967" r:id="rId15"/>
    <p:sldId id="1002" r:id="rId16"/>
    <p:sldId id="1338" r:id="rId17"/>
    <p:sldId id="1335" r:id="rId18"/>
    <p:sldId id="1332" r:id="rId19"/>
    <p:sldId id="862" r:id="rId20"/>
    <p:sldId id="863" r:id="rId21"/>
    <p:sldId id="864" r:id="rId22"/>
    <p:sldId id="865" r:id="rId23"/>
    <p:sldId id="977" r:id="rId24"/>
    <p:sldId id="1331" r:id="rId25"/>
    <p:sldId id="939" r:id="rId26"/>
    <p:sldId id="940" r:id="rId27"/>
    <p:sldId id="941" r:id="rId28"/>
    <p:sldId id="942" r:id="rId29"/>
    <p:sldId id="953" r:id="rId30"/>
    <p:sldId id="954" r:id="rId31"/>
    <p:sldId id="955" r:id="rId32"/>
    <p:sldId id="956" r:id="rId33"/>
    <p:sldId id="957" r:id="rId34"/>
    <p:sldId id="958" r:id="rId35"/>
    <p:sldId id="959" r:id="rId36"/>
    <p:sldId id="960" r:id="rId37"/>
    <p:sldId id="961" r:id="rId38"/>
    <p:sldId id="962" r:id="rId39"/>
    <p:sldId id="963" r:id="rId40"/>
    <p:sldId id="964" r:id="rId41"/>
    <p:sldId id="1333" r:id="rId42"/>
    <p:sldId id="670" r:id="rId43"/>
    <p:sldId id="973" r:id="rId44"/>
    <p:sldId id="681" r:id="rId45"/>
    <p:sldId id="697" r:id="rId46"/>
    <p:sldId id="857" r:id="rId47"/>
    <p:sldId id="859" r:id="rId48"/>
    <p:sldId id="1003" r:id="rId49"/>
    <p:sldId id="934" r:id="rId50"/>
    <p:sldId id="935" r:id="rId51"/>
    <p:sldId id="972" r:id="rId52"/>
    <p:sldId id="1336" r:id="rId53"/>
    <p:sldId id="993" r:id="rId54"/>
    <p:sldId id="994" r:id="rId55"/>
    <p:sldId id="995" r:id="rId56"/>
    <p:sldId id="996" r:id="rId57"/>
    <p:sldId id="997" r:id="rId58"/>
    <p:sldId id="998" r:id="rId59"/>
    <p:sldId id="1342" r:id="rId60"/>
    <p:sldId id="999" r:id="rId61"/>
    <p:sldId id="1000" r:id="rId62"/>
    <p:sldId id="1240" r:id="rId63"/>
    <p:sldId id="1007" r:id="rId64"/>
    <p:sldId id="1340" r:id="rId65"/>
    <p:sldId id="858" r:id="rId66"/>
    <p:sldId id="1327" r:id="rId67"/>
    <p:sldId id="928" r:id="rId68"/>
    <p:sldId id="945" r:id="rId69"/>
    <p:sldId id="943" r:id="rId70"/>
    <p:sldId id="944" r:id="rId71"/>
    <p:sldId id="946" r:id="rId72"/>
    <p:sldId id="947" r:id="rId73"/>
    <p:sldId id="948" r:id="rId74"/>
    <p:sldId id="949" r:id="rId75"/>
    <p:sldId id="950" r:id="rId76"/>
    <p:sldId id="951" r:id="rId77"/>
    <p:sldId id="952" r:id="rId78"/>
    <p:sldId id="968" r:id="rId79"/>
    <p:sldId id="969" r:id="rId80"/>
    <p:sldId id="970" r:id="rId81"/>
    <p:sldId id="971" r:id="rId82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92" d="100"/>
          <a:sy n="92" d="100"/>
        </p:scale>
        <p:origin x="66" y="55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17.02.2020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17.02.2020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0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0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r>
              <a:rPr lang="en-US" dirty="0"/>
              <a:t>- Attacker may compromise </a:t>
            </a:r>
            <a:r>
              <a:rPr lang="en-US" dirty="0" err="1"/>
              <a:t>SecretData</a:t>
            </a:r>
            <a:r>
              <a:rPr lang="en-US" dirty="0"/>
              <a:t> during transit</a:t>
            </a:r>
          </a:p>
          <a:p>
            <a:r>
              <a:rPr lang="en-US" dirty="0"/>
              <a:t>- Trusted server must accept network connections from whole world =&gt; larger attack surface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2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3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aveibeenpwned.com/Password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ryptographyengineering.com/2016/08/13/is-apples-cloud-key-vault-crypto/" TargetMode="External"/><Relationship Id="rId2" Type="http://schemas.openxmlformats.org/officeDocument/2006/relationships/hyperlink" Target="https://www.apple.com/business/docs/iOS_Security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TP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817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android-passwordless-login-fido2" TargetMode="External"/><Relationship Id="rId2" Type="http://schemas.openxmlformats.org/officeDocument/2006/relationships/hyperlink" Target="https://www.w3.org/TR/webauth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onorpp/u2f-zero" TargetMode="External"/><Relationship Id="rId5" Type="http://schemas.openxmlformats.org/officeDocument/2006/relationships/hyperlink" Target="https://npmccallum.gitlab.io/post/u2f-protocol-overview/" TargetMode="External"/><Relationship Id="rId4" Type="http://schemas.openxmlformats.org/officeDocument/2006/relationships/hyperlink" Target="https://www.wired.com/story/chrome-yubikey-phishing-webusb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uthn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5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6.png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40.jpeg"/><Relationship Id="rId9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Authentication: passwords, OTP, FIDO U2F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side (malware on user computer)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(“tapes”)</a:t>
            </a:r>
          </a:p>
          <a:p>
            <a:pPr lvl="1"/>
            <a:r>
              <a:rPr lang="en-US" dirty="0"/>
              <a:t>Server compromise, misconfiguration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Hardcoded secrets (inside app binary)</a:t>
            </a:r>
          </a:p>
          <a:p>
            <a:r>
              <a:rPr lang="en-US" dirty="0"/>
              <a:t>Difficult to </a:t>
            </a:r>
            <a:r>
              <a:rPr lang="en-US" dirty="0">
                <a:solidFill>
                  <a:srgbClr val="0070C0"/>
                </a:solidFill>
              </a:rPr>
              <a:t>detect</a:t>
            </a:r>
            <a:r>
              <a:rPr lang="en-US" dirty="0"/>
              <a:t> compromise and </a:t>
            </a:r>
            <a:r>
              <a:rPr lang="en-US" dirty="0">
                <a:solidFill>
                  <a:srgbClr val="0070C0"/>
                </a:solidFill>
              </a:rPr>
              <a:t>change</a:t>
            </a:r>
            <a:r>
              <a:rPr lang="en-US" dirty="0"/>
              <a:t> after the exposure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69F5A-2F10-4D23-8D75-3606EEF2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1052736"/>
            <a:ext cx="10972800" cy="79208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https://haveibeenpwned.com/</a:t>
            </a:r>
            <a:r>
              <a:rPr lang="en-GB" dirty="0"/>
              <a:t> (Troy Hunt)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8151DD8-5014-432F-9D3A-58F29A6D0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46523"/>
            <a:ext cx="4899734" cy="293004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42BFC9-2D7B-4E42-8673-E6C08265F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0B918-883E-47E8-A7A6-47CF8DBE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E9CA1A-393A-4777-A775-FEC15221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348880"/>
            <a:ext cx="7584472" cy="4248472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45BF451-4F0A-4972-928A-54E0FE9E1C99}"/>
              </a:ext>
            </a:extLst>
          </p:cNvPr>
          <p:cNvSpPr/>
          <p:nvPr/>
        </p:nvSpPr>
        <p:spPr>
          <a:xfrm>
            <a:off x="5303912" y="1967136"/>
            <a:ext cx="631202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Total </a:t>
            </a:r>
            <a:r>
              <a:rPr lang="en-GB" sz="2400" b="1" dirty="0" err="1"/>
              <a:t>pwned</a:t>
            </a:r>
            <a:r>
              <a:rPr lang="en-GB" sz="2400" b="1" dirty="0"/>
              <a:t> accounts: </a:t>
            </a:r>
            <a:r>
              <a:rPr lang="en-US" sz="2400" b="1" dirty="0"/>
              <a:t>9,490,577,236</a:t>
            </a:r>
            <a:endParaRPr lang="en-GB" sz="2400" b="1" dirty="0"/>
          </a:p>
          <a:p>
            <a:pPr algn="ctr"/>
            <a:r>
              <a:rPr lang="en-GB" sz="2400" b="1" dirty="0"/>
              <a:t>Collection #1: 772,904,991 accounts!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494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F130-45B7-4C48-B0EC-5FAE868D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https://haveibeenpwned.com/Passwords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8BD4FB-D0B7-486C-A594-1EDFD168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how many times was given password found in leaked datasets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ED30E-71CF-44EF-8997-5C3C3A1D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76601-BBEB-4046-927F-BFC1AA82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30BE95-5EAC-4E79-8B49-80F96986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399100"/>
            <a:ext cx="6586739" cy="38977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0BF2C7-F5EC-4F5D-8B13-EDE1B8B49D4F}"/>
              </a:ext>
            </a:extLst>
          </p:cNvPr>
          <p:cNvSpPr txBox="1"/>
          <p:nvPr/>
        </p:nvSpPr>
        <p:spPr>
          <a:xfrm flipH="1">
            <a:off x="2351584" y="4653136"/>
            <a:ext cx="1610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215196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0A089-E013-4237-A04A-D0510FCB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F49040E-3B9E-487F-A68A-2583C9E4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3387"/>
            <a:ext cx="7200800" cy="540060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BAA46B-5DFF-4DA8-96FF-5214843E3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65B36-FC7C-4AFC-8C97-E4B0DD69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A12DE4-F573-4629-A336-A6C9D1E3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204864"/>
            <a:ext cx="5418940" cy="3384961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2909CE9-F865-4DEE-A4D2-BD10FB0127A0}"/>
              </a:ext>
            </a:extLst>
          </p:cNvPr>
          <p:cNvSpPr/>
          <p:nvPr/>
        </p:nvSpPr>
        <p:spPr>
          <a:xfrm>
            <a:off x="9318367" y="5334546"/>
            <a:ext cx="2682289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Joe; insecure 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A6D123-5F7A-4B40-956F-42B26BD4695C}"/>
              </a:ext>
            </a:extLst>
          </p:cNvPr>
          <p:cNvSpPr/>
          <p:nvPr/>
        </p:nvSpPr>
        <p:spPr>
          <a:xfrm>
            <a:off x="6168008" y="4797152"/>
            <a:ext cx="5688632" cy="432048"/>
          </a:xfrm>
          <a:prstGeom prst="roundRect">
            <a:avLst/>
          </a:prstGeom>
          <a:noFill/>
          <a:ln w="508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(Hashed-)Password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Scenario: dump of database with password hashes, find original password</a:t>
            </a:r>
            <a:endParaRPr lang="en-GB" sz="2000" dirty="0"/>
          </a:p>
          <a:p>
            <a:r>
              <a:rPr lang="cs-CZ" sz="2400" dirty="0" err="1"/>
              <a:t>Password</a:t>
            </a:r>
            <a:r>
              <a:rPr lang="cs-CZ" sz="2400" dirty="0"/>
              <a:t> cracking </a:t>
            </a:r>
            <a:r>
              <a:rPr lang="en-GB" sz="2400" dirty="0"/>
              <a:t>attacks</a:t>
            </a:r>
            <a:endParaRPr lang="en-US" sz="2400" dirty="0"/>
          </a:p>
          <a:p>
            <a:pPr lvl="1"/>
            <a:r>
              <a:rPr lang="cs-CZ" sz="2000" dirty="0" err="1"/>
              <a:t>Brute</a:t>
            </a:r>
            <a:r>
              <a:rPr lang="en-GB" sz="2000" dirty="0"/>
              <a:t>-</a:t>
            </a:r>
            <a:r>
              <a:rPr lang="cs-CZ" sz="2000" dirty="0" err="1"/>
              <a:t>force</a:t>
            </a:r>
            <a:r>
              <a:rPr lang="en-GB" sz="2000" dirty="0"/>
              <a:t> attack (up to 8 characters)</a:t>
            </a:r>
          </a:p>
          <a:p>
            <a:pPr lvl="1"/>
            <a:r>
              <a:rPr lang="en-GB" sz="2000" dirty="0"/>
              <a:t>Dictionary attack (inputs with higher probability tried first)</a:t>
            </a:r>
          </a:p>
          <a:p>
            <a:pPr lvl="1"/>
            <a:r>
              <a:rPr lang="en-GB" sz="2000" dirty="0"/>
              <a:t>Patterns: Dictionary + brute-force (Password[0-9]*)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cs-CZ" sz="2000" dirty="0" err="1"/>
              <a:t>ainbow</a:t>
            </a:r>
            <a:r>
              <a:rPr lang="cs-CZ" sz="2000" dirty="0"/>
              <a:t> </a:t>
            </a:r>
            <a:r>
              <a:rPr lang="cs-CZ" sz="2000" dirty="0" err="1"/>
              <a:t>tables</a:t>
            </a:r>
            <a:r>
              <a:rPr lang="en-GB" sz="2000" dirty="0"/>
              <a:t> (time-memory trade-off)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cs-CZ" sz="2000" dirty="0" err="1"/>
              <a:t>arallelization</a:t>
            </a:r>
            <a:r>
              <a:rPr lang="en-GB" sz="2000" dirty="0"/>
              <a:t> (many parallel cores)</a:t>
            </a:r>
            <a:endParaRPr lang="en-US" sz="2000" dirty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/>
              <a:t>Tools</a:t>
            </a:r>
          </a:p>
          <a:p>
            <a:pPr lvl="1"/>
            <a:r>
              <a:rPr lang="en-US" sz="2000" dirty="0"/>
              <a:t>Generic: John the Ripper, Brutus, </a:t>
            </a:r>
            <a:r>
              <a:rPr lang="en-US" sz="2000" dirty="0" err="1"/>
              <a:t>RainbowCrack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Targeted to application: </a:t>
            </a:r>
            <a:r>
              <a:rPr lang="en-US" sz="2000" dirty="0" err="1"/>
              <a:t>TrueCrack</a:t>
            </a:r>
            <a:r>
              <a:rPr lang="en-US" sz="2000" dirty="0"/>
              <a:t>, </a:t>
            </a:r>
            <a:r>
              <a:rPr lang="en-GB" sz="2000" dirty="0" err="1"/>
              <a:t>Aircrack</a:t>
            </a:r>
            <a:r>
              <a:rPr lang="en-GB" sz="2000" dirty="0"/>
              <a:t>-NG…</a:t>
            </a: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6" name="Picture 3" descr="D:\Documents\Obrázky\is2\johntheripper1_10_design.png">
            <a:extLst>
              <a:ext uri="{FF2B5EF4-FFF2-40B4-BE49-F238E27FC236}">
                <a16:creationId xmlns:a16="http://schemas.microsoft.com/office/drawing/2014/main" id="{061C0A51-B47E-4DF0-B398-A1BB0164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911555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reality (from many breaches + </a:t>
            </a:r>
            <a:r>
              <a:rPr lang="en-US" dirty="0" err="1"/>
              <a:t>pwd</a:t>
            </a:r>
            <a:r>
              <a:rPr lang="en-US" dirty="0"/>
              <a:t> cracking)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User has usually weak password </a:t>
            </a:r>
          </a:p>
          <a:p>
            <a:pPr lvl="1"/>
            <a:r>
              <a:rPr lang="en-US" altLang="cs-CZ" dirty="0"/>
              <a:t>&gt;60% were (dictionary) brute-forced </a:t>
            </a:r>
          </a:p>
          <a:p>
            <a:r>
              <a:rPr lang="en-US" altLang="cs-CZ" dirty="0"/>
              <a:t>Server/service is frequently compromised</a:t>
            </a:r>
          </a:p>
          <a:p>
            <a:pPr lvl="1"/>
            <a:r>
              <a:rPr lang="en-US" altLang="cs-CZ" dirty="0"/>
              <a:t>Server-side compromises are now very frequent</a:t>
            </a:r>
          </a:p>
          <a:p>
            <a:r>
              <a:rPr lang="en-US" altLang="cs-CZ" dirty="0"/>
              <a:t>Users do not use unique passwords</a:t>
            </a:r>
          </a:p>
          <a:p>
            <a:pPr lvl="1"/>
            <a:r>
              <a:rPr lang="en-US" altLang="cs-CZ" dirty="0"/>
              <a:t>Gawker/root.com leak:</a:t>
            </a:r>
            <a:r>
              <a:rPr lang="en-US" dirty="0"/>
              <a:t> 76% had the exact same password</a:t>
            </a:r>
            <a:endParaRPr lang="en-US" altLang="cs-CZ" dirty="0"/>
          </a:p>
          <a:p>
            <a:r>
              <a:rPr lang="en-US" altLang="cs-CZ" dirty="0"/>
              <a:t>Different authentication channels may not be independent</a:t>
            </a:r>
          </a:p>
          <a:p>
            <a:pPr lvl="1"/>
            <a:r>
              <a:rPr lang="en-US" altLang="cs-CZ" dirty="0"/>
              <a:t>Web-browsing + SMS on smart phones?</a:t>
            </a:r>
          </a:p>
          <a:p>
            <a:r>
              <a:rPr lang="en-US" altLang="cs-CZ" dirty="0"/>
              <a:t>Account recovery is often easier to guess than original password 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3" descr="D:\Documents\Obrázky\is2\johntheripper1_10_design.png">
            <a:extLst>
              <a:ext uri="{FF2B5EF4-FFF2-40B4-BE49-F238E27FC236}">
                <a16:creationId xmlns:a16="http://schemas.microsoft.com/office/drawing/2014/main" id="{AA3EFC03-5AED-405D-9C5A-29A7DCC7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700809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cuments\Obrázky\is2\mothermaidens.png">
            <a:extLst>
              <a:ext uri="{FF2B5EF4-FFF2-40B4-BE49-F238E27FC236}">
                <a16:creationId xmlns:a16="http://schemas.microsoft.com/office/drawing/2014/main" id="{590C7804-78EE-47DB-AAD8-D184EA4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97" y="1693132"/>
            <a:ext cx="3312225" cy="23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Insecure password handling … what is the attack?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Verify by direct match (</a:t>
            </a:r>
            <a:r>
              <a:rPr lang="en-GB" sz="2400" dirty="0" err="1"/>
              <a:t>provided_password</a:t>
            </a:r>
            <a:r>
              <a:rPr lang="en-GB" sz="2400" dirty="0"/>
              <a:t> == </a:t>
            </a:r>
            <a:r>
              <a:rPr lang="en-GB" sz="2400" dirty="0" err="1"/>
              <a:t>expected_password</a:t>
            </a:r>
            <a:r>
              <a:rPr lang="en-GB" sz="2400" dirty="0"/>
              <a:t>?)</a:t>
            </a:r>
          </a:p>
          <a:p>
            <a:pPr lvl="1"/>
            <a:r>
              <a:rPr lang="en-GB" sz="2000" dirty="0"/>
              <a:t>Attack: compromise plain passwords on server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SHA-2(“password”)</a:t>
            </a:r>
          </a:p>
          <a:p>
            <a:pPr lvl="1"/>
            <a:r>
              <a:rPr lang="en-GB" sz="2000" dirty="0"/>
              <a:t>Same passwords from multiple users =&gt; same resulting </a:t>
            </a:r>
            <a:r>
              <a:rPr lang="en-GB" sz="2000" dirty="0" err="1"/>
              <a:t>pwdTag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Large pre-computed “rainbow” tables allow for very quick check common passwords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 | salt)</a:t>
            </a:r>
          </a:p>
          <a:p>
            <a:pPr lvl="1"/>
            <a:r>
              <a:rPr lang="en-GB" sz="2000" dirty="0"/>
              <a:t>Use of rainbow tables “prevented” by addition of random (and potentially public) </a:t>
            </a:r>
            <a:r>
              <a:rPr lang="en-GB" sz="2000" i="1" dirty="0"/>
              <a:t>salt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dictionary-based brute-force still possible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AES(“password”, </a:t>
            </a:r>
            <a:r>
              <a:rPr lang="en-GB" sz="2400" dirty="0" err="1"/>
              <a:t>secret_key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Attack: If </a:t>
            </a:r>
            <a:r>
              <a:rPr lang="en-GB" sz="2000" dirty="0" err="1"/>
              <a:t>secret_key</a:t>
            </a:r>
            <a:r>
              <a:rPr lang="en-GB" sz="2000" dirty="0"/>
              <a:t> is leaked =&gt; direct decryption of all stored </a:t>
            </a:r>
            <a:r>
              <a:rPr lang="en-GB" sz="2000" dirty="0" err="1"/>
              <a:t>pwdTags</a:t>
            </a:r>
            <a:r>
              <a:rPr lang="en-GB" sz="2000" dirty="0"/>
              <a:t> =&gt; passwords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0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A5AF9-DE11-4E50-AE54-F59472F7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“hardening” ideas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2AB4EB-EA19-4FC6-BA2A-38683F4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Slowdown cracking attempts (less potential passwords tried)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Enable users to have long, random and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unique password for every authentication attempt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Replace passwords with something else (e.g., smartcard)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Bind response to server domain name (to prevent phishing)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1A35C1-DE5D-4599-8C12-292CEEFE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2792DE-CB87-410B-96D5-1C71ECA12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28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Slowdown cracking attempts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08" y="1556792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Derivation of secrets from passwords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PBKDF2 function, widely used</a:t>
            </a:r>
          </a:p>
          <a:p>
            <a:pPr lvl="1"/>
            <a:r>
              <a:rPr lang="en-US" dirty="0"/>
              <a:t>Password is key for HMAC		</a:t>
            </a:r>
          </a:p>
          <a:p>
            <a:pPr lvl="1"/>
            <a:r>
              <a:rPr lang="en-US" dirty="0"/>
              <a:t>Salt added</a:t>
            </a:r>
          </a:p>
          <a:p>
            <a:pPr lvl="1"/>
            <a:r>
              <a:rPr lang="en-US" dirty="0"/>
              <a:t>Many iterations to slow derivation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with custom-build hardware (GPU, ASIC)</a:t>
            </a:r>
          </a:p>
          <a:p>
            <a:pPr lvl="1"/>
            <a:r>
              <a:rPr lang="en-US" dirty="0"/>
              <a:t>Repeated iterations not enough to prevent </a:t>
            </a:r>
            <a:r>
              <a:rPr lang="en-US" dirty="0" err="1"/>
              <a:t>bruteforce</a:t>
            </a:r>
            <a:endParaRPr lang="en-US" dirty="0"/>
          </a:p>
          <a:p>
            <a:pPr lvl="1"/>
            <a:r>
              <a:rPr lang="en-US" dirty="0"/>
              <a:t>(or would be too slow on standard CPU – user experience) </a:t>
            </a:r>
          </a:p>
          <a:p>
            <a:r>
              <a:rPr lang="en-US" dirty="0"/>
              <a:t>Solution: function which requires large amount of memory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64602" y="4493063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1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Course trivia: PV204_00_CourseOverview_2020.ppt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15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 a protection against cracking hardware (usable against PBKDF2)</a:t>
            </a:r>
          </a:p>
          <a:p>
            <a:pPr lvl="1"/>
            <a:r>
              <a:rPr lang="en-US" dirty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/>
              <a:t>Memory-hard function</a:t>
            </a:r>
          </a:p>
          <a:p>
            <a:pPr lvl="1"/>
            <a:r>
              <a:rPr lang="en-US" dirty="0"/>
              <a:t>Force computation to hold </a:t>
            </a:r>
            <a:r>
              <a:rPr lang="en-US" i="1" dirty="0"/>
              <a:t>r</a:t>
            </a:r>
            <a:r>
              <a:rPr lang="en-US" dirty="0"/>
              <a:t> (parameter) blocks in memory </a:t>
            </a:r>
          </a:p>
          <a:p>
            <a:pPr lvl="1"/>
            <a:r>
              <a:rPr lang="en-US" dirty="0"/>
              <a:t>Uses PBKDF2 as outer interface</a:t>
            </a:r>
          </a:p>
          <a:p>
            <a:r>
              <a:rPr lang="en-GB" dirty="0"/>
              <a:t>Improved version: </a:t>
            </a:r>
            <a:r>
              <a:rPr lang="en-GB" dirty="0" err="1"/>
              <a:t>NeoScrypt</a:t>
            </a:r>
            <a:r>
              <a:rPr lang="en-GB" dirty="0"/>
              <a:t> (uses full Salsa20)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5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of external PBKDF2 structure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75921" y="1772817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9" y="2223854"/>
            <a:ext cx="5242669" cy="43483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Argon2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competition (PHC) winner, 2013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76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Problem solved?</a:t>
            </a:r>
          </a:p>
        </p:txBody>
      </p:sp>
      <p:sp>
        <p:nvSpPr>
          <p:cNvPr id="33795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42EB8-DCE1-44FE-9AA2-D9B25B3A037E}" type="slidenum">
              <a:rPr lang="cs-CZ" altLang="cs-CZ" smtClean="0">
                <a:solidFill>
                  <a:schemeClr val="bg1"/>
                </a:solidFill>
              </a:rPr>
              <a:pPr/>
              <a:t>23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3379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PV204 Authentication and passwords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33798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770063"/>
            <a:ext cx="6584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403475" y="6065839"/>
            <a:ext cx="6800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https://www.ietf.org/mail-archive/web/cfrg/current/msg08439.html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135188" y="2060576"/>
            <a:ext cx="3668712" cy="3603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1919288" y="5013325"/>
            <a:ext cx="6692900" cy="104933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bdélník se zakulaceným příčným rohem 4">
            <a:extLst>
              <a:ext uri="{FF2B5EF4-FFF2-40B4-BE49-F238E27FC236}">
                <a16:creationId xmlns:a16="http://schemas.microsoft.com/office/drawing/2014/main" id="{A734D5DD-8F41-49C6-823C-2713C09CC060}"/>
              </a:ext>
            </a:extLst>
          </p:cNvPr>
          <p:cNvSpPr/>
          <p:nvPr/>
        </p:nvSpPr>
        <p:spPr>
          <a:xfrm>
            <a:off x="3948559" y="2967360"/>
            <a:ext cx="6836668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situation with PHC winner still unclear in 2019 </a:t>
            </a:r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91AE1F83-C472-4454-831E-78D3035E9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944" y="6567810"/>
            <a:ext cx="2895600" cy="285750"/>
          </a:xfrm>
        </p:spPr>
        <p:txBody>
          <a:bodyPr/>
          <a:lstStyle/>
          <a:p>
            <a:r>
              <a:rPr lang="en-US" dirty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7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LONG, random and unique passwords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66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managers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303250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58894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64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8112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1" y="3601656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16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8135244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92" y="452170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9475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95530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06" y="4403211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775521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687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9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5968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6860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36161" y="1268761"/>
            <a:ext cx="3193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KeePass+Dropbox</a:t>
            </a:r>
            <a:endParaRPr lang="en-US" sz="2800" dirty="0"/>
          </a:p>
          <a:p>
            <a:r>
              <a:rPr lang="en-US" sz="2800" dirty="0" err="1"/>
              <a:t>LastPass</a:t>
            </a:r>
            <a:endParaRPr lang="en-US" sz="2800" dirty="0"/>
          </a:p>
          <a:p>
            <a:r>
              <a:rPr lang="en-US" sz="2800" dirty="0"/>
              <a:t>1Password</a:t>
            </a:r>
          </a:p>
          <a:p>
            <a:r>
              <a:rPr lang="en-US" sz="2800" dirty="0" err="1"/>
              <a:t>MozillaSync</a:t>
            </a:r>
            <a:endParaRPr lang="en-US" sz="2800" dirty="0"/>
          </a:p>
          <a:p>
            <a:r>
              <a:rPr lang="en-US" sz="2800" dirty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78888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3453457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2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Authentication &amp; Authorization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60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Functional and security 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User stores fixed secrets (passwords…)</a:t>
            </a:r>
          </a:p>
          <a:p>
            <a:pPr lvl="1"/>
            <a:r>
              <a:rPr lang="en-US" dirty="0"/>
              <a:t>User has multiple connected devices</a:t>
            </a:r>
          </a:p>
          <a:p>
            <a:pPr lvl="1"/>
            <a:r>
              <a:rPr lang="en-US" dirty="0"/>
              <a:t>Easy to use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Service can’t be trusted</a:t>
            </a:r>
          </a:p>
          <a:p>
            <a:pPr lvl="1"/>
            <a:r>
              <a:rPr lang="en-US" dirty="0"/>
              <a:t>User chooses weak password</a:t>
            </a:r>
          </a:p>
          <a:p>
            <a:pPr lvl="1"/>
            <a:r>
              <a:rPr lang="en-US" dirty="0"/>
              <a:t>Devices can be lost (and later revoked)</a:t>
            </a:r>
          </a:p>
          <a:p>
            <a:pPr lvl="1"/>
            <a:r>
              <a:rPr lang="en-US" dirty="0"/>
              <a:t>User has independent channel (phone)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storage service as untrusted and perform security sensitive operations on client</a:t>
            </a:r>
          </a:p>
          <a:p>
            <a:r>
              <a:rPr lang="en-US" dirty="0"/>
              <a:t>Make necessary trusted component as small as possible</a:t>
            </a:r>
          </a:p>
          <a:p>
            <a:r>
              <a:rPr lang="en-US" dirty="0"/>
              <a:t>Prevent offline brute-force, but don’t expect strong password from user</a:t>
            </a:r>
          </a:p>
          <a:p>
            <a:pPr lvl="1"/>
            <a:r>
              <a:rPr lang="en-US" dirty="0"/>
              <a:t>add entropy from other source</a:t>
            </a:r>
          </a:p>
          <a:p>
            <a:r>
              <a:rPr lang="en-US" sz="2800" dirty="0"/>
              <a:t>Make transmitted sensitive values short-lived</a:t>
            </a:r>
          </a:p>
          <a:p>
            <a:r>
              <a:rPr lang="en-US" sz="2800" dirty="0"/>
              <a:t>Trusted hardware can provide additional support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03512" y="332656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4" y="792202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67609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03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429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4" y="260649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6782278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1827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7747938" y="2744876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967642" y="2761828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71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712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6443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960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7839059" y="3822459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BF3690-B756-4ADA-9BA6-480D75C1A8C2}"/>
              </a:ext>
            </a:extLst>
          </p:cNvPr>
          <p:cNvSpPr/>
          <p:nvPr/>
        </p:nvSpPr>
        <p:spPr>
          <a:xfrm>
            <a:off x="1641680" y="1268760"/>
            <a:ext cx="4074672" cy="5400426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35" y="1982516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crypto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5663952" y="3523248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>
                <a:solidFill>
                  <a:schemeClr val="tx1"/>
                </a:solidFill>
              </a:rPr>
              <a:t>Public-key crypto indirection allows for asynchronous change of K</a:t>
            </a: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5663952" y="5212405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Long private key can be also stored on Service   </a:t>
            </a: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301596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5951984" y="2097142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90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68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1" y="10996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423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927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123401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41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251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539594" y="20945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747137" y="1628801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5750938" y="4076800"/>
            <a:ext cx="485538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Attacker has motivation for attacking 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6023993" y="1958272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3207347" y="486776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Trusted server/element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6240016" y="3084674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5944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7751752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6599833" y="3248106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5609194" y="507522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Separate trusted entities provide additional data</a:t>
            </a:r>
          </a:p>
        </p:txBody>
      </p:sp>
      <p:sp>
        <p:nvSpPr>
          <p:cNvPr id="6149" name="TextovéPole 6148"/>
          <p:cNvSpPr txBox="1"/>
          <p:nvPr/>
        </p:nvSpPr>
        <p:spPr>
          <a:xfrm>
            <a:off x="4717938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pic>
        <p:nvPicPr>
          <p:cNvPr id="39" name="Picture 5" descr="devil">
            <a:extLst>
              <a:ext uri="{FF2B5EF4-FFF2-40B4-BE49-F238E27FC236}">
                <a16:creationId xmlns:a16="http://schemas.microsoft.com/office/drawing/2014/main" id="{448A06C8-D575-4EC3-8C9E-E776A301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68" y="2510124"/>
            <a:ext cx="852480" cy="14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5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5879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8327816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539915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8760296" y="3501009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8533377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5694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9130710" y="3789218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6226956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604973" y="4922354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2719727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4694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>
                <a:solidFill>
                  <a:schemeClr val="tx1"/>
                </a:solidFill>
              </a:rPr>
              <a:t>Multiple devices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1595022" y="284086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318348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723602" y="188078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943306" y="1897732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063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580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092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4" y="4873094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5" y="4669244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040865" y="53665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590360" y="549538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688289" y="364748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3078873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4963318" y="3762561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6528048" y="3386610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56D9900-2419-4138-A9B9-A61627C2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Device management (new, remove, revoke)</a:t>
            </a:r>
          </a:p>
          <a:p>
            <a:r>
              <a:rPr lang="en-US"/>
              <a:t>Device authentication</a:t>
            </a:r>
          </a:p>
          <a:p>
            <a:r>
              <a:rPr lang="en-US"/>
              <a:t>Group management (users, boards, secrets)</a:t>
            </a:r>
          </a:p>
          <a:p>
            <a:r>
              <a:rPr lang="en-US"/>
              <a:t>Password change, private key change</a:t>
            </a:r>
          </a:p>
          <a:p>
            <a:r>
              <a:rPr lang="en-US"/>
              <a:t>Access recovery</a:t>
            </a:r>
          </a:p>
          <a:p>
            <a:r>
              <a:rPr lang="en-US"/>
              <a:t>…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609194" y="486916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Devil is in the details…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48216" y="90872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Other operations</a:t>
            </a: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47" y="5315529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we have some implementations?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Apple’s service showcased in 2013</a:t>
            </a:r>
          </a:p>
          <a:p>
            <a:r>
              <a:rPr lang="en-US" dirty="0"/>
              <a:t>Lack of details until iOS Security report 02/2014</a:t>
            </a:r>
          </a:p>
          <a:p>
            <a:pPr lvl="1"/>
            <a:r>
              <a:rPr lang="en-US" dirty="0">
                <a:hlinkClick r:id="rId2"/>
              </a:rPr>
              <a:t>https://www.apple.com/business/docs/iOS_Security_Guide.pdf</a:t>
            </a:r>
            <a:endParaRPr lang="en-US" dirty="0"/>
          </a:p>
          <a:p>
            <a:r>
              <a:rPr lang="en-US" dirty="0">
                <a:hlinkClick r:id="rId3"/>
              </a:rPr>
              <a:t>https://blog.cryptographyengineering.com/2016/08/13/is-apples-cloud-key-vault-crypto/</a:t>
            </a:r>
            <a:r>
              <a:rPr lang="en-US" dirty="0"/>
              <a:t> (</a:t>
            </a:r>
            <a:r>
              <a:rPr lang="en-US" dirty="0" err="1"/>
              <a:t>M.Green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93" y="4086266"/>
            <a:ext cx="5047085" cy="26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53766">
            <a:off x="6346861" y="444817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>
                <a:solidFill>
                  <a:srgbClr val="0070C0"/>
                </a:solidFill>
              </a:rPr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>
                <a:solidFill>
                  <a:srgbClr val="0070C0"/>
                </a:solidFill>
              </a:rPr>
              <a:t>Authorization</a:t>
            </a:r>
            <a:r>
              <a:rPr lang="en-GB" dirty="0"/>
              <a:t>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an entity allowed to use resource to which is authorized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similarities to the described example  </a:t>
            </a:r>
          </a:p>
          <a:p>
            <a:pPr lvl="1"/>
            <a:r>
              <a:rPr lang="en-US" sz="2000" dirty="0"/>
              <a:t>Layer of indirection via asymmetric cryptography</a:t>
            </a:r>
          </a:p>
          <a:p>
            <a:pPr lvl="1"/>
            <a:r>
              <a:rPr lang="en-US" sz="2000" dirty="0"/>
              <a:t>Support for multiple devices</a:t>
            </a:r>
          </a:p>
          <a:p>
            <a:pPr lvl="1"/>
            <a:r>
              <a:rPr lang="en-US" sz="2000" dirty="0"/>
              <a:t>Asynchronous operations via application tickets</a:t>
            </a:r>
          </a:p>
          <a:p>
            <a:pPr lvl="1"/>
            <a:r>
              <a:rPr lang="en-US" sz="2000" dirty="0"/>
              <a:t>Authorization and signature of additional devices</a:t>
            </a:r>
          </a:p>
          <a:p>
            <a:pPr lvl="1"/>
            <a:r>
              <a:rPr lang="en-US" sz="2000" dirty="0"/>
              <a:t>User phone registered and required</a:t>
            </a:r>
          </a:p>
          <a:p>
            <a:r>
              <a:rPr lang="en-US" sz="2400" dirty="0"/>
              <a:t>Still reliance on user’s (potentially weak) password</a:t>
            </a:r>
          </a:p>
          <a:p>
            <a:pPr lvl="1"/>
            <a:r>
              <a:rPr lang="en-US" sz="2000" dirty="0"/>
              <a:t>But limited number of tries allowed</a:t>
            </a:r>
          </a:p>
          <a:p>
            <a:r>
              <a:rPr lang="en-US" sz="2400" dirty="0"/>
              <a:t>Trusted component of iCloud realized via internal HSM</a:t>
            </a:r>
          </a:p>
          <a:p>
            <a:pPr lvl="1"/>
            <a:r>
              <a:rPr lang="en-US" sz="2000" dirty="0"/>
              <a:t>Recovery mode with 4 digit code (default, can be set longer)</a:t>
            </a:r>
          </a:p>
          <a:p>
            <a:pPr lvl="1"/>
            <a:r>
              <a:rPr lang="en-US" sz="2000" dirty="0"/>
              <a:t>HSM will decrypt recovery key only after code validation</a:t>
            </a:r>
          </a:p>
          <a:p>
            <a:pPr lvl="1"/>
            <a:r>
              <a:rPr lang="en-US" sz="2000" dirty="0"/>
              <a:t>Note: only 4 digits is not an issue here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Have unique password for every authentication attempt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10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One-time 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291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Recall: 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secure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6617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One-time passwords tries to address these issues</a:t>
            </a:r>
          </a:p>
        </p:txBody>
      </p:sp>
    </p:spTree>
    <p:extLst>
      <p:ext uri="{BB962C8B-B14F-4D97-AF65-F5344CB8AC3E}">
        <p14:creationId xmlns:p14="http://schemas.microsoft.com/office/powerpoint/2010/main" val="18346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52012A1-AC12-4918-ACAE-53B1644A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9" r="9762" b="37674"/>
          <a:stretch/>
        </p:blipFill>
        <p:spPr>
          <a:xfrm>
            <a:off x="7931696" y="4316438"/>
            <a:ext cx="2736304" cy="27129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/>
              <a:t>Algorithm</a:t>
            </a:r>
            <a:r>
              <a:rPr lang="en-GB" sz="2800" dirty="0"/>
              <a:t> (RFC 4226)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/>
              <a:t>Algorithm</a:t>
            </a:r>
            <a:r>
              <a:rPr lang="en-GB" sz="2400" dirty="0"/>
              <a:t> (HOTP)</a:t>
            </a:r>
            <a:endParaRPr lang="en-US" sz="2400" dirty="0"/>
          </a:p>
          <a:p>
            <a:pPr lvl="1"/>
            <a:r>
              <a:rPr lang="en-US" sz="2000" dirty="0"/>
              <a:t>Secret key K</a:t>
            </a:r>
          </a:p>
          <a:p>
            <a:pPr lvl="1"/>
            <a:r>
              <a:rPr lang="en-US" sz="2000" dirty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/>
              <a:t>))</a:t>
            </a:r>
            <a:endParaRPr lang="en-US" sz="2000" dirty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0x7FFFFFFF</a:t>
            </a:r>
            <a:endParaRPr lang="en-US" sz="2000" dirty="0"/>
          </a:p>
          <a:p>
            <a:pPr lvl="1"/>
            <a:r>
              <a:rPr lang="cs-CZ" sz="2000" dirty="0"/>
              <a:t>0x7FFFFFFF</a:t>
            </a:r>
            <a:r>
              <a:rPr lang="en-US" sz="2000" dirty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10</a:t>
            </a:r>
            <a:r>
              <a:rPr lang="cs-CZ" sz="2000" i="1" baseline="30000" dirty="0"/>
              <a:t>d</a:t>
            </a:r>
            <a:r>
              <a:rPr lang="en-GB" sz="2000" i="1" baseline="30000" dirty="0"/>
              <a:t>     </a:t>
            </a:r>
            <a:r>
              <a:rPr lang="en-GB" sz="2000" dirty="0"/>
              <a:t>(d … # of digits)</a:t>
            </a:r>
            <a:endParaRPr lang="en-US" sz="2000" dirty="0"/>
          </a:p>
          <a:p>
            <a:r>
              <a:rPr lang="en-US" sz="2400" dirty="0"/>
              <a:t>Many practical implementations</a:t>
            </a:r>
          </a:p>
          <a:p>
            <a:pPr lvl="1"/>
            <a:r>
              <a:rPr lang="en-US" sz="2000" dirty="0"/>
              <a:t>E.g., Google Authenticator </a:t>
            </a:r>
          </a:p>
          <a:p>
            <a:r>
              <a:rPr lang="cs-CZ" sz="2400" dirty="0">
                <a:hlinkClick r:id="rId3"/>
              </a:rPr>
              <a:t>https://en.wikipedia.org/wiki/HOTP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0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Verify HOTP code and update state (auth. server)</a:t>
            </a:r>
          </a:p>
          <a:p>
            <a:r>
              <a:rPr lang="en-US" dirty="0"/>
              <a:t>Security considerations of 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counter/challenge</a:t>
            </a:r>
          </a:p>
          <a:p>
            <a:pPr lvl="1"/>
            <a:r>
              <a:rPr lang="en-US" dirty="0"/>
              <a:t>Counter mismatch tolerance window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5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176121" y="1700809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Time-based O</a:t>
            </a:r>
            <a:r>
              <a:rPr lang="cs-CZ" dirty="0"/>
              <a:t>ne-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similar to HOTP</a:t>
            </a:r>
          </a:p>
          <a:p>
            <a:pPr lvl="1"/>
            <a:r>
              <a:rPr lang="en-GB" dirty="0"/>
              <a:t>Time used instead of counter</a:t>
            </a:r>
          </a:p>
          <a:p>
            <a:r>
              <a:rPr lang="en-GB" dirty="0"/>
              <a:t>Requires synchronized clocks</a:t>
            </a:r>
          </a:p>
          <a:p>
            <a:pPr lvl="1"/>
            <a:r>
              <a:rPr lang="en-GB" dirty="0"/>
              <a:t>In practice realized as time window</a:t>
            </a:r>
          </a:p>
          <a:p>
            <a:r>
              <a:rPr lang="en-GB" dirty="0"/>
              <a:t>Tolerance to gradual desynchronization possible</a:t>
            </a:r>
          </a:p>
          <a:p>
            <a:pPr lvl="1"/>
            <a:r>
              <a:rPr lang="en-GB" dirty="0"/>
              <a:t>Server keeps device’s desynchronization offset</a:t>
            </a:r>
          </a:p>
          <a:p>
            <a:pPr lvl="1"/>
            <a:r>
              <a:rPr lang="en-GB" dirty="0"/>
              <a:t>Updates with every successful login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7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OCRA: OATH Challenge-Response Algorithm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Initiative for Open Authentication (OATH)</a:t>
            </a:r>
          </a:p>
          <a:p>
            <a:r>
              <a:rPr lang="en-GB" sz="2400" dirty="0"/>
              <a:t>OCRA is authentication algorithm based on HOTP</a:t>
            </a:r>
          </a:p>
          <a:p>
            <a:r>
              <a:rPr lang="en-GB" sz="2400" dirty="0"/>
              <a:t>OCRA code = </a:t>
            </a:r>
            <a:r>
              <a:rPr lang="en-GB" sz="2400" dirty="0" err="1"/>
              <a:t>CryptoFunction</a:t>
            </a:r>
            <a:r>
              <a:rPr lang="en-GB" sz="2400" dirty="0"/>
              <a:t>(K, </a:t>
            </a:r>
            <a:r>
              <a:rPr lang="en-GB" sz="2400" dirty="0" err="1"/>
              <a:t>DataInput</a:t>
            </a:r>
            <a:r>
              <a:rPr lang="en-GB" sz="2400" dirty="0"/>
              <a:t>)</a:t>
            </a:r>
          </a:p>
          <a:p>
            <a:pPr lvl="1"/>
            <a:r>
              <a:rPr lang="en-GB" sz="2000" i="1" dirty="0"/>
              <a:t>K</a:t>
            </a:r>
            <a:r>
              <a:rPr lang="en-GB" sz="2000" dirty="0"/>
              <a:t>: a shared secret key known to both parties</a:t>
            </a:r>
          </a:p>
          <a:p>
            <a:pPr lvl="1"/>
            <a:r>
              <a:rPr lang="en-GB" sz="2000" i="1" dirty="0" err="1"/>
              <a:t>DataInput</a:t>
            </a:r>
            <a:r>
              <a:rPr lang="en-GB" sz="2000" dirty="0"/>
              <a:t>: concatenation of the various input data values</a:t>
            </a:r>
          </a:p>
          <a:p>
            <a:pPr lvl="2"/>
            <a:r>
              <a:rPr lang="en-GB" sz="2000" dirty="0"/>
              <a:t>Counter, challenges, H(PIN/</a:t>
            </a:r>
            <a:r>
              <a:rPr lang="en-GB" sz="2000" dirty="0" err="1"/>
              <a:t>Passwd</a:t>
            </a:r>
            <a:r>
              <a:rPr lang="en-GB" sz="2000" dirty="0"/>
              <a:t>), session info, H(time)</a:t>
            </a:r>
          </a:p>
          <a:p>
            <a:pPr lvl="1"/>
            <a:r>
              <a:rPr lang="en-GB" sz="2000" dirty="0"/>
              <a:t>Default </a:t>
            </a:r>
            <a:r>
              <a:rPr lang="en-GB" sz="2000" i="1" dirty="0" err="1"/>
              <a:t>CryptoFunction</a:t>
            </a:r>
            <a:r>
              <a:rPr lang="en-GB" sz="2000" dirty="0"/>
              <a:t> is HOTP-SHA1-6</a:t>
            </a:r>
          </a:p>
          <a:p>
            <a:pPr lvl="1"/>
            <a:r>
              <a:rPr lang="cs-CZ" sz="2000" dirty="0">
                <a:hlinkClick r:id="rId2"/>
              </a:rPr>
              <a:t>https://tools.ietf.org/html/rfc6287</a:t>
            </a:r>
            <a:endParaRPr lang="en-GB" sz="2000" dirty="0"/>
          </a:p>
          <a:p>
            <a:r>
              <a:rPr lang="en-GB" sz="2400" dirty="0"/>
              <a:t>Don’t confuse with </a:t>
            </a:r>
            <a:r>
              <a:rPr lang="en-GB" sz="2400" dirty="0" err="1"/>
              <a:t>Oauth</a:t>
            </a:r>
            <a:r>
              <a:rPr lang="en-GB" sz="2400" dirty="0"/>
              <a:t> (delegation of authentication)</a:t>
            </a:r>
          </a:p>
          <a:p>
            <a:pPr lvl="1"/>
            <a:r>
              <a:rPr lang="en-GB" sz="2000" dirty="0"/>
              <a:t>The OAuth 2.0 Authorization Framework (RFC6749)</a:t>
            </a:r>
          </a:p>
          <a:p>
            <a:pPr lvl="1"/>
            <a:r>
              <a:rPr lang="en-GB" sz="2000" dirty="0"/>
              <a:t>TLS-based security protocol for accessing HTTP 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1775521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52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1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at *OTP verification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secure against client compromise </a:t>
            </a:r>
          </a:p>
          <a:p>
            <a:pPr lvl="1"/>
            <a:r>
              <a:rPr lang="en-US" dirty="0"/>
              <a:t>Using OTP instead of passwords, KDF(</a:t>
            </a:r>
            <a:r>
              <a:rPr lang="en-US" dirty="0" err="1"/>
              <a:t>time|key</a:t>
            </a:r>
            <a:r>
              <a:rPr lang="en-US" dirty="0"/>
              <a:t>), </a:t>
            </a:r>
          </a:p>
          <a:p>
            <a:r>
              <a:rPr lang="en-US" dirty="0"/>
              <a:t>But what if server is compromised?</a:t>
            </a:r>
          </a:p>
          <a:p>
            <a:pPr lvl="1"/>
            <a:r>
              <a:rPr lang="en-US" dirty="0"/>
              <a:t>database hacks, temporal attacker presence</a:t>
            </a:r>
          </a:p>
          <a:p>
            <a:pPr lvl="1"/>
            <a:r>
              <a:rPr lang="en-US" dirty="0"/>
              <a:t>E.g., Heartbleed – dump of OTP keys</a:t>
            </a:r>
          </a:p>
          <a:p>
            <a:r>
              <a:rPr lang="en-US" dirty="0"/>
              <a:t>Possible solution</a:t>
            </a:r>
          </a:p>
          <a:p>
            <a:pPr lvl="1"/>
            <a:r>
              <a:rPr lang="en-US" dirty="0"/>
              <a:t>Trusted hardware on the server</a:t>
            </a:r>
          </a:p>
          <a:p>
            <a:pPr lvl="1"/>
            <a:r>
              <a:rPr lang="en-US" dirty="0"/>
              <a:t>OTP code verified inside trusted environment</a:t>
            </a:r>
          </a:p>
          <a:p>
            <a:pPr lvl="1"/>
            <a:r>
              <a:rPr lang="en-US" dirty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5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290E9-3C00-4E79-9BD0-2DB53B3A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authentication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06D0D0-0BA7-4911-8AB0-707E4EB6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Something you: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Know (password, key)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Have (token, smartcard)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Are (biometrics)</a:t>
            </a:r>
          </a:p>
          <a:p>
            <a:r>
              <a:rPr lang="en-GB" dirty="0"/>
              <a:t>Combination of multiple options – two-factor authentication (or more)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Registration phase (how is new user added)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Verification phase (how is user’s claimed identity verified)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Recovery phase (what if user forgot/lost authentication credentials)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8DD7D1-E691-4279-ADB4-9638DEB6C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FD8E0D-9E85-4710-98E1-35D5846C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32B473-0D53-4A3E-BD8B-336AF57C6FA9}"/>
              </a:ext>
            </a:extLst>
          </p:cNvPr>
          <p:cNvSpPr/>
          <p:nvPr/>
        </p:nvSpPr>
        <p:spPr>
          <a:xfrm>
            <a:off x="7320136" y="4219348"/>
            <a:ext cx="4752528" cy="17299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Problems: </a:t>
            </a:r>
            <a:br>
              <a:rPr lang="en-GB" sz="2400" dirty="0"/>
            </a:br>
            <a:r>
              <a:rPr lang="en-GB" sz="2400" dirty="0"/>
              <a:t>1. Is OTP code fresh?</a:t>
            </a:r>
            <a:br>
              <a:rPr lang="en-GB" sz="2400" dirty="0"/>
            </a:br>
            <a:r>
              <a:rPr lang="en-GB" sz="2400" dirty="0"/>
              <a:t>2. Is OTP generated for correct domain (not phishing)?</a:t>
            </a:r>
          </a:p>
        </p:txBody>
      </p:sp>
    </p:spTree>
    <p:extLst>
      <p:ext uri="{BB962C8B-B14F-4D97-AF65-F5344CB8AC3E}">
        <p14:creationId xmlns:p14="http://schemas.microsoft.com/office/powerpoint/2010/main" val="6482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Cambridge’s TR – wide range of possibilities listed</a:t>
            </a:r>
          </a:p>
          <a:p>
            <a:pPr lvl="1"/>
            <a:r>
              <a:rPr lang="en-GB" i="1" dirty="0"/>
              <a:t>The quest to replace passwords: a framework for comparative evaluation of Web authentication schemes</a:t>
            </a:r>
            <a:endParaRPr lang="en-US" sz="2000" i="1" dirty="0">
              <a:hlinkClick r:id="rId2"/>
            </a:endParaRPr>
          </a:p>
          <a:p>
            <a:pPr lvl="1"/>
            <a:r>
              <a:rPr lang="en-US" sz="2000" dirty="0">
                <a:hlinkClick r:id="rId2"/>
              </a:rPr>
              <a:t>https://www.cl.cam.ac.uk/techreports/UCAM-CL-TR-817.pdf</a:t>
            </a:r>
            <a:endParaRPr lang="en-US" sz="2000" dirty="0"/>
          </a:p>
          <a:p>
            <a:r>
              <a:rPr lang="en-US" dirty="0"/>
              <a:t>Many different possibilities, but passwords are cheap to start with, a lot of legacy code exists and no mechanism offers all benefits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47C963F-8D18-4F5F-95D2-1A95A5786B26}"/>
              </a:ext>
            </a:extLst>
          </p:cNvPr>
          <p:cNvSpPr/>
          <p:nvPr/>
        </p:nvSpPr>
        <p:spPr>
          <a:xfrm>
            <a:off x="304668" y="4284588"/>
            <a:ext cx="548216" cy="6480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893556" cy="1362075"/>
          </a:xfrm>
        </p:spPr>
        <p:txBody>
          <a:bodyPr/>
          <a:lstStyle/>
          <a:p>
            <a:r>
              <a:rPr lang="en-GB" dirty="0"/>
              <a:t>Idea: Replace password by smartcard with asymmetric keypair, challenge-response protocol and prevent phishing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441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1AA58-E5BE-4605-B02B-DCF1CF4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protocol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DF8461-6CF0-4D4C-895B-65C809A6A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7AB6A-40E9-40E7-A98F-843DAFEB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5A118-B9B3-46C4-8A79-DA8BD1D25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8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E0EA1DB-1913-4F21-9083-8B31B083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1: ECC-based challenge-response</a:t>
            </a:r>
            <a:endParaRPr lang="en-GB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93E150DD-3F18-4C55-AE34-8729BA55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Obdélník se zakulaceným příčným rohem 4">
            <a:extLst>
              <a:ext uri="{FF2B5EF4-FFF2-40B4-BE49-F238E27FC236}">
                <a16:creationId xmlns:a16="http://schemas.microsoft.com/office/drawing/2014/main" id="{4C19ED94-37B4-4AA5-967A-7BF8262949C8}"/>
              </a:ext>
            </a:extLst>
          </p:cNvPr>
          <p:cNvSpPr/>
          <p:nvPr/>
        </p:nvSpPr>
        <p:spPr>
          <a:xfrm>
            <a:off x="1616076" y="5327528"/>
            <a:ext cx="5400600" cy="838994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Problems: phishing, </a:t>
            </a:r>
            <a:r>
              <a:rPr lang="en-GB" sz="3200" dirty="0" err="1">
                <a:solidFill>
                  <a:schemeClr val="tx1"/>
                </a:solidFill>
              </a:rPr>
              <a:t>MiTM</a:t>
            </a:r>
            <a:r>
              <a:rPr lang="en-GB" sz="3200" dirty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DCA8C3-5E0A-4374-8185-CDEE6382A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C7E00-7069-416B-8A62-6DDFC6404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2: URI + TLS channel id added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39581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using same device =&gt; detectable by services (same </a:t>
            </a:r>
            <a:r>
              <a:rPr lang="en-GB" sz="3200" dirty="0" err="1">
                <a:solidFill>
                  <a:schemeClr val="tx1"/>
                </a:solidFill>
              </a:rPr>
              <a:t>k</a:t>
            </a:r>
            <a:r>
              <a:rPr lang="en-GB" sz="3200" baseline="-25000" dirty="0" err="1">
                <a:solidFill>
                  <a:schemeClr val="tx1"/>
                </a:solidFill>
              </a:rPr>
              <a:t>pub</a:t>
            </a:r>
            <a:r>
              <a:rPr lang="en-GB" sz="32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240016" y="2630047"/>
            <a:ext cx="4536504" cy="438913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976"/>
              <a:gd name="adj6" fmla="val -317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https://accounts.google.com/ServiceLogin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3F212-0C23-4EC3-B892-867954E87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1EC9FAD-AC22-4FDA-A507-C5C79FBD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556" y="1476440"/>
            <a:ext cx="8857940" cy="498259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3: Application-specific key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Undetectable device cloning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3287688" y="2060848"/>
            <a:ext cx="2600102" cy="1025388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464"/>
              <a:gd name="adj6" fmla="val -3522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000" dirty="0"/>
              <a:t>new key pair and key handle for each registration</a:t>
            </a:r>
            <a:endParaRPr lang="en-US" altLang="en-US" sz="14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EEE9-C789-4229-B344-7EB833189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7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D38EBA-FA8E-4714-99C3-EA0FA5F0B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C9C7AD-7097-414F-8D26-7D8487D4A5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9E61E91-74E8-4E72-A5EF-C6B4E0AD3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381844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4: Authentication counter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Option: What if server wants to verify device properties before register?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2855640" y="2478593"/>
            <a:ext cx="2592288" cy="438914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404095"/>
              <a:gd name="adj6" fmla="val -3723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Incremental counter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ADF2-5BB5-40FC-8055-915132285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4F9612-D103-4F6A-88AB-5DCB41C31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5850D-5C3B-4780-998C-B632D2F812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390C946-82AC-4E55-A608-9AFEE614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143844"/>
            <a:ext cx="9144000" cy="4381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5: Device attestation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744072" y="3580770"/>
            <a:ext cx="2592288" cy="767825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2241"/>
              <a:gd name="adj6" fmla="val -940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Attestation certificate signed with TTP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1DBEC2F9-F965-4993-89E7-7AD1CCEF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Obdélník se zakulaceným příčným rohem 4">
            <a:extLst>
              <a:ext uri="{FF2B5EF4-FFF2-40B4-BE49-F238E27FC236}">
                <a16:creationId xmlns:a16="http://schemas.microsoft.com/office/drawing/2014/main" id="{E075225A-6CCB-471E-9A57-737B99615168}"/>
              </a:ext>
            </a:extLst>
          </p:cNvPr>
          <p:cNvSpPr/>
          <p:nvPr/>
        </p:nvSpPr>
        <p:spPr>
          <a:xfrm>
            <a:off x="1775520" y="5445225"/>
            <a:ext cx="5904656" cy="723711"/>
          </a:xfrm>
          <a:prstGeom prst="round2DiagRect">
            <a:avLst/>
          </a:prstGeom>
          <a:solidFill>
            <a:schemeClr val="accent3">
              <a:alpha val="82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ECDSA NIST secp256r1 used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6A38949-EA25-4C77-90F0-B6AFC1739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2611503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8423B0-C1D2-4BF7-B40C-136351E0C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94" y="2143745"/>
            <a:ext cx="823863" cy="82386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FFD58-95A9-4692-AE88-649D7D583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28" y="2347031"/>
            <a:ext cx="417290" cy="4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B8BF-2AD7-4400-AF13-539BB4C1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FIDO U2F – 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7A96-1C69-40C6-B2B3-D9472002E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FIDO alliance of major companies</a:t>
            </a:r>
          </a:p>
          <a:p>
            <a:r>
              <a:rPr lang="en-US" dirty="0"/>
              <a:t>U2F -&gt; FIDO2 project (more than “just” U2F)</a:t>
            </a:r>
          </a:p>
          <a:p>
            <a:r>
              <a:rPr lang="en-US" dirty="0"/>
              <a:t>Original U2F protocol extended and moved under W3 as </a:t>
            </a:r>
            <a:r>
              <a:rPr lang="en-GB" dirty="0" err="1"/>
              <a:t>WebAuthn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https://www.w3.org/TR/webauthn/</a:t>
            </a:r>
            <a:endParaRPr lang="en-GB" dirty="0"/>
          </a:p>
          <a:p>
            <a:r>
              <a:rPr lang="en-US" dirty="0"/>
              <a:t>Large selection of tokens now available (including open-hardware)</a:t>
            </a:r>
          </a:p>
          <a:p>
            <a:r>
              <a:rPr lang="en-GB" dirty="0"/>
              <a:t>Android announced systematic support for FIDO U2F (02/2019)</a:t>
            </a:r>
          </a:p>
          <a:p>
            <a:pPr lvl="1"/>
            <a:r>
              <a:rPr lang="en-GB" dirty="0"/>
              <a:t>Android phone acts as U2F token</a:t>
            </a:r>
          </a:p>
          <a:p>
            <a:pPr lvl="1"/>
            <a:r>
              <a:rPr lang="en-GB" dirty="0">
                <a:hlinkClick r:id="rId3"/>
              </a:rPr>
              <a:t>https://www.wired.com/story/android-passwordless-login-fido2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0CE0-26C5-4216-A407-D73670E8A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75AA-95F8-446D-BE88-883A7907B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A picture containing table, sitting, filled, bunch&#10;&#10;Description automatically generated">
            <a:extLst>
              <a:ext uri="{FF2B5EF4-FFF2-40B4-BE49-F238E27FC236}">
                <a16:creationId xmlns:a16="http://schemas.microsoft.com/office/drawing/2014/main" id="{9D8FD54F-2E9C-4AAD-B81B-6BFB790C4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-19968"/>
            <a:ext cx="3863752" cy="28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C51484C-BF28-473A-998B-244A20E6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700EEB6-CB79-42D2-BE27-DE4355668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 group of 3-4 members (mix, not your neighbours)</a:t>
            </a:r>
          </a:p>
          <a:p>
            <a:pPr lvl="1"/>
            <a:r>
              <a:rPr lang="en-GB" dirty="0"/>
              <a:t>Introduce yourself with your name</a:t>
            </a:r>
          </a:p>
          <a:p>
            <a:r>
              <a:rPr lang="en-GB" dirty="0"/>
              <a:t>Discuss and write down on paper:</a:t>
            </a:r>
          </a:p>
          <a:p>
            <a:pPr lvl="1"/>
            <a:r>
              <a:rPr lang="en-GB" dirty="0"/>
              <a:t>What method(s) you use for authentication (password…)</a:t>
            </a:r>
          </a:p>
          <a:p>
            <a:pPr lvl="1"/>
            <a:r>
              <a:rPr lang="en-GB" dirty="0"/>
              <a:t>Is server using other authentication factor?</a:t>
            </a:r>
          </a:p>
          <a:p>
            <a:pPr lvl="1"/>
            <a:r>
              <a:rPr lang="en-GB" dirty="0"/>
              <a:t>How you store the authentication secret? (brain-only…)</a:t>
            </a:r>
          </a:p>
          <a:p>
            <a:r>
              <a:rPr lang="en-GB" dirty="0"/>
              <a:t>Time limit: 5 minutes</a:t>
            </a:r>
          </a:p>
          <a:p>
            <a:endParaRPr lang="en-GB" dirty="0"/>
          </a:p>
          <a:p>
            <a:r>
              <a:rPr lang="en-GB" dirty="0"/>
              <a:t>Now return back to your original seat (if you wish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CB893A-CEDD-4814-B4F2-B02027A94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680743-CBE0-47B4-AAE5-E2EE5962F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657513-BDEE-430E-B40E-594032091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EAB6A5-DDD3-4D03-AE95-E5B1727B5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452" r="26375" b="46307"/>
          <a:stretch/>
        </p:blipFill>
        <p:spPr>
          <a:xfrm>
            <a:off x="8112224" y="5488869"/>
            <a:ext cx="2523731" cy="9208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48168D-2352-48B9-A57E-76198A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26881" r="15799" b="27836"/>
          <a:stretch/>
        </p:blipFill>
        <p:spPr>
          <a:xfrm>
            <a:off x="9223582" y="837405"/>
            <a:ext cx="2232248" cy="1080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B57F7-EA1F-43A3-B6A9-E81B2491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devices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76676-B9B4-4C5F-8288-97898E2C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have button? Is missing display problem?</a:t>
            </a:r>
          </a:p>
          <a:p>
            <a:r>
              <a:rPr lang="en-GB" dirty="0"/>
              <a:t>Recent problem: direct </a:t>
            </a:r>
            <a:r>
              <a:rPr lang="en-GB" dirty="0" err="1"/>
              <a:t>WebUSB</a:t>
            </a:r>
            <a:r>
              <a:rPr lang="en-GB" dirty="0"/>
              <a:t> API in Chrome</a:t>
            </a:r>
          </a:p>
          <a:p>
            <a:pPr lvl="1"/>
            <a:r>
              <a:rPr lang="en-GB" dirty="0"/>
              <a:t>Malware bypass U2F API checking the URL</a:t>
            </a:r>
          </a:p>
          <a:p>
            <a:pPr lvl="1"/>
            <a:r>
              <a:rPr lang="en-GB" dirty="0"/>
              <a:t>Legitimate URL is send from malicious page</a:t>
            </a:r>
          </a:p>
          <a:p>
            <a:pPr lvl="1"/>
            <a:r>
              <a:rPr lang="en-GB" dirty="0">
                <a:hlinkClick r:id="rId4"/>
              </a:rPr>
              <a:t>https://www.wired.com/story/chrome-yubikey-phishing-webusb/</a:t>
            </a:r>
            <a:endParaRPr lang="en-GB" dirty="0"/>
          </a:p>
          <a:p>
            <a:pPr lvl="1"/>
            <a:r>
              <a:rPr lang="en-GB" dirty="0"/>
              <a:t>APDU-level communication: </a:t>
            </a:r>
            <a:r>
              <a:rPr lang="en-GB" dirty="0">
                <a:hlinkClick r:id="rId5"/>
              </a:rPr>
              <a:t>https://npmccallum.gitlab.io/post/u2f-protocol-overview/</a:t>
            </a:r>
            <a:r>
              <a:rPr lang="en-GB" dirty="0"/>
              <a:t> </a:t>
            </a:r>
          </a:p>
          <a:p>
            <a:r>
              <a:rPr lang="en-GB" dirty="0"/>
              <a:t>Well known is </a:t>
            </a:r>
            <a:r>
              <a:rPr lang="en-GB" dirty="0" err="1"/>
              <a:t>Yubikey</a:t>
            </a:r>
            <a:r>
              <a:rPr lang="en-GB" dirty="0"/>
              <a:t>, but open-source hardware and software-only implementations also possible</a:t>
            </a:r>
          </a:p>
          <a:p>
            <a:pPr lvl="1"/>
            <a:r>
              <a:rPr lang="en-GB" dirty="0">
                <a:hlinkClick r:id="rId6"/>
              </a:rPr>
              <a:t>https://github.com/conorpp/u2f-zero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5CEB-BAE9-4CA8-B0D3-DFDF57710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F4D29-2A91-44EF-AD89-9CB70142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4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6647D3-F6C3-4A15-9FE8-711946A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5" b="-1"/>
          <a:stretch/>
        </p:blipFill>
        <p:spPr>
          <a:xfrm>
            <a:off x="4223792" y="3990899"/>
            <a:ext cx="6336704" cy="2822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5E441A-477D-4ED9-989E-32B3215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dig for implementation details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5D2A8E-6CC6-4CB3-87D7-A7C4F963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ECC keys generated and stored? </a:t>
            </a:r>
          </a:p>
          <a:p>
            <a:r>
              <a:rPr lang="en-GB" dirty="0" err="1"/>
              <a:t>Yubikey</a:t>
            </a:r>
            <a:r>
              <a:rPr lang="en-GB" dirty="0"/>
              <a:t> saves storage memory by deriving ECC private keys from master secret instead of randomly generating new one</a:t>
            </a:r>
          </a:p>
          <a:p>
            <a:pPr lvl="1"/>
            <a:r>
              <a:rPr lang="en-GB" dirty="0"/>
              <a:t>Possible as the ECC private key is random value</a:t>
            </a:r>
          </a:p>
          <a:p>
            <a:r>
              <a:rPr lang="en-GB" dirty="0"/>
              <a:t>Device secret generated during manufacturing</a:t>
            </a:r>
          </a:p>
          <a:p>
            <a:r>
              <a:rPr lang="en-GB" dirty="0"/>
              <a:t>What is the possible attack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78E38-E7E6-48F4-90E8-57E07214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8442-D73F-40CA-9B82-577ACB5F5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E194EF-FA81-4809-B110-43230FB2153A}"/>
              </a:ext>
            </a:extLst>
          </p:cNvPr>
          <p:cNvSpPr txBox="1"/>
          <p:nvPr/>
        </p:nvSpPr>
        <p:spPr>
          <a:xfrm>
            <a:off x="1775520" y="6118147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https://developers.yubico.com/U2F/Protocol_details/Key_generation.html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883134-9021-4C86-B492-0F9235EED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77072"/>
            <a:ext cx="773147" cy="7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A66C-69E1-4325-8CD1-359604D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True2F FIDO U2F token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672CB3-83D0-4E85-82C8-5EB4229A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Yubikey</a:t>
            </a:r>
            <a:r>
              <a:rPr lang="en-GB" sz="2800" dirty="0"/>
              <a:t> 4 has single master key</a:t>
            </a:r>
          </a:p>
          <a:p>
            <a:pPr lvl="1"/>
            <a:r>
              <a:rPr lang="en-GB" sz="2400" dirty="0"/>
              <a:t>To efficiently derive keypairs for separate Relying parties (Google, GitHub…)</a:t>
            </a:r>
          </a:p>
          <a:p>
            <a:pPr lvl="1"/>
            <a:r>
              <a:rPr lang="en-GB" sz="2400" dirty="0"/>
              <a:t>Inserted during manufacturing phase (what if compromised?)</a:t>
            </a:r>
          </a:p>
          <a:p>
            <a:r>
              <a:rPr lang="en-GB" sz="2800" dirty="0"/>
              <a:t>Additional SMPC protocols (protection against backdoored token)</a:t>
            </a:r>
          </a:p>
          <a:p>
            <a:pPr lvl="1"/>
            <a:r>
              <a:rPr lang="en-GB" sz="2400" dirty="0"/>
              <a:t>Secure Multi-Party Computation (SMPC) will be covered later</a:t>
            </a:r>
          </a:p>
          <a:p>
            <a:pPr lvl="1"/>
            <a:r>
              <a:rPr lang="en-GB" sz="2400" dirty="0"/>
              <a:t>Verifiable insertion of browser randomness into final keypairs</a:t>
            </a:r>
          </a:p>
          <a:p>
            <a:pPr lvl="1"/>
            <a:r>
              <a:rPr lang="en-GB" sz="2400" dirty="0"/>
              <a:t>Prevention of private key leakage via ECDSA padding</a:t>
            </a:r>
          </a:p>
          <a:p>
            <a:endParaRPr lang="en-GB" sz="2800" dirty="0"/>
          </a:p>
          <a:p>
            <a:r>
              <a:rPr lang="en-GB" sz="2800" dirty="0"/>
              <a:t>Backward-compatible (Relying party, HW)</a:t>
            </a:r>
          </a:p>
          <a:p>
            <a:r>
              <a:rPr lang="en-GB" sz="2800" dirty="0"/>
              <a:t>Efficient: 57ms vs. 23ms to authenticate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86A93-3C6D-4DEE-934D-669CC3231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FA96-8891-45EF-9791-199D8693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27B456-B43D-4684-8CB8-152D60E6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4797152"/>
            <a:ext cx="3405083" cy="16946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6540D3-2EAA-4D94-96F8-5FAD6D97134B}"/>
              </a:ext>
            </a:extLst>
          </p:cNvPr>
          <p:cNvSpPr txBox="1"/>
          <p:nvPr/>
        </p:nvSpPr>
        <p:spPr>
          <a:xfrm>
            <a:off x="6914617" y="890718"/>
            <a:ext cx="37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https://arxiv.org/pdf/1810.04660.pdf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044859-CF4F-4A1A-BF1D-248FA96F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7" y="862154"/>
            <a:ext cx="5000131" cy="13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5108010-1CDD-4656-976A-7365EE166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74732"/>
            <a:ext cx="6512328" cy="3583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ADB7A-3973-4384-8C8F-40B82C31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WebAuthn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A97B5-86BA-40B1-9019-0E515A70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for accessing Public Key Credentials Level 1</a:t>
            </a:r>
          </a:p>
          <a:p>
            <a:r>
              <a:rPr lang="en-GB" dirty="0">
                <a:hlinkClick r:id="rId3"/>
              </a:rPr>
              <a:t>https://www.w3.org/TR/webauthn/</a:t>
            </a:r>
            <a:endParaRPr lang="en-GB" dirty="0"/>
          </a:p>
          <a:p>
            <a:r>
              <a:rPr lang="en-GB" dirty="0"/>
              <a:t>Similar, but more complex standard than U2F =&gt; expect additional problems (not yet scrutinized enough)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56FAC-5D6B-4481-B820-AB338E5EB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FAFDC-6835-4A1C-992D-CBC97A3B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97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D249-6F5D-4DAC-96D2-91637EE6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B65B9-7806-41BE-AFB9-BAD558E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one or two surprising things from this lecture</a:t>
            </a:r>
          </a:p>
          <a:p>
            <a:endParaRPr lang="en-GB" dirty="0"/>
          </a:p>
          <a:p>
            <a:r>
              <a:rPr lang="en-GB" dirty="0"/>
              <a:t>I want to hear at least 5 of these, tell me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F9003-7BA8-4D41-B9E6-CCA93999B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0272B-CA8F-42CA-9030-D262575D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8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have multiple issues, but are hard to be replaced</a:t>
            </a:r>
          </a:p>
          <a:p>
            <a:r>
              <a:rPr lang="en-GB" dirty="0"/>
              <a:t>Major server-side breaches now very common</a:t>
            </a:r>
          </a:p>
          <a:p>
            <a:r>
              <a:rPr lang="en-GB" dirty="0"/>
              <a:t>Important to use passwords securely (guidelines)</a:t>
            </a:r>
          </a:p>
          <a:p>
            <a:r>
              <a:rPr lang="en-GB" dirty="0"/>
              <a:t>One-time passwords and tokens getting more used</a:t>
            </a:r>
          </a:p>
          <a:p>
            <a:r>
              <a:rPr lang="en-GB" dirty="0"/>
              <a:t>Password manager with synchronization over multiple devices is not straightforward, but doable (e.g., </a:t>
            </a:r>
            <a:r>
              <a:rPr lang="en-US" altLang="cs-CZ" dirty="0"/>
              <a:t>Apple’s iCloud Keychain</a:t>
            </a:r>
            <a:r>
              <a:rPr lang="en-GB" dirty="0"/>
              <a:t>) 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</a:t>
            </a:r>
            <a:r>
              <a:rPr lang="en-US" dirty="0"/>
              <a:t>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77CE-078B-415F-8822-3EC43FA3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92B9D0-2A8C-467A-9CAB-D261EAC9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65A52D-44EC-452D-BC55-0C6D718BC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7284B-BD29-43B9-A01C-D4010267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981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authentication and </a:t>
            </a:r>
            <a:br>
              <a:rPr lang="en-US" dirty="0"/>
            </a:br>
            <a:r>
              <a:rPr lang="en-US" dirty="0"/>
              <a:t>key establishment goals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92" y="156806"/>
            <a:ext cx="1798379" cy="27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2033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4063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32" y="1714029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Human is still the weakest link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95530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se zakulaceným příčným rohem 3"/>
          <p:cNvSpPr/>
          <p:nvPr/>
        </p:nvSpPr>
        <p:spPr>
          <a:xfrm>
            <a:off x="6163357" y="5462770"/>
            <a:ext cx="4384469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More than 60% of users have weak passwords</a:t>
            </a:r>
          </a:p>
        </p:txBody>
      </p:sp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Documents\Obrázky\is2\Key-ic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1600"/>
          <a:stretch/>
        </p:blipFill>
        <p:spPr bwMode="auto">
          <a:xfrm rot="5400000">
            <a:off x="3465393" y="5656392"/>
            <a:ext cx="456593" cy="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247403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4335675" y="3639441"/>
            <a:ext cx="0" cy="612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ev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776530"/>
            <a:ext cx="1438845" cy="25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358983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08" y="1947055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766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2722680" y="5834555"/>
            <a:ext cx="17171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password123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534300" y="4278216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23" name="Picture 3" descr="D:\Documents\Obrázky\is2\johntheripper1_10_desig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58" y="2904112"/>
            <a:ext cx="1488065" cy="13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3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Documents\Obrázky\is2\12240458-password-scr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18" y="620688"/>
            <a:ext cx="52867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Hardware tokens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D:\Documents\Obrázky\is2\gcr-smart-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r="30993" b="18921"/>
          <a:stretch/>
        </p:blipFill>
        <p:spPr bwMode="auto">
          <a:xfrm>
            <a:off x="1271464" y="1438747"/>
            <a:ext cx="4149574" cy="25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Documents\Obrázky\is2\multi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63" y="4005064"/>
            <a:ext cx="3855270" cy="2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Documents\Obrázky\is2\passwordlockusb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429001"/>
            <a:ext cx="3429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3186040">
            <a:off x="5845311" y="5129746"/>
            <a:ext cx="24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Evergreen password lock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1208322">
            <a:off x="6353096" y="2431651"/>
            <a:ext cx="32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SmartArchitects’s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Password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sCrib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93397" y="6256930"/>
            <a:ext cx="2447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Hack-a-Day’s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Mooltipass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4964787" y="5517232"/>
            <a:ext cx="5616624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Price, usability, compatibility…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3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is2\linkedin_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057002"/>
            <a:ext cx="5437461" cy="4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sz="2400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772557" y="764704"/>
            <a:ext cx="7269441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has strong password</a:t>
            </a:r>
          </a:p>
        </p:txBody>
      </p:sp>
      <p:pic>
        <p:nvPicPr>
          <p:cNvPr id="1027" name="Picture 3" descr="D:\Documents\Obrázky\is2\linkedin_badpass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6" y="1858519"/>
            <a:ext cx="4297241" cy="4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3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\Obrázky\is2\passwod_re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11" y="116632"/>
            <a:ext cx="3979214" cy="38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38" y="860226"/>
            <a:ext cx="3774062" cy="2784798"/>
          </a:xfrm>
        </p:spPr>
      </p:pic>
      <p:pic>
        <p:nvPicPr>
          <p:cNvPr id="2050" name="Picture 2" descr="D:\Documents\Obrázky\is2\infoworld_passwordre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52736"/>
            <a:ext cx="4753474" cy="55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803146" y="3797424"/>
            <a:ext cx="8712968" cy="2439888"/>
          </a:xfrm>
          <a:prstGeom prst="round2DiagRect">
            <a:avLst/>
          </a:prstGeom>
          <a:solidFill>
            <a:srgbClr val="92D050">
              <a:alpha val="8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>
                <a:solidFill>
                  <a:schemeClr val="tx1"/>
                </a:solidFill>
              </a:rPr>
              <a:t>Study: Gawker vs. root.com passwords leak</a:t>
            </a:r>
          </a:p>
          <a:p>
            <a:r>
              <a:rPr lang="en-US" altLang="cs-CZ" sz="2400" i="1" dirty="0">
                <a:solidFill>
                  <a:schemeClr val="tx1"/>
                </a:solidFill>
              </a:rPr>
              <a:t>“…[from successfully cracked passwords] </a:t>
            </a:r>
            <a:r>
              <a:rPr lang="en-US" sz="2400" i="1" dirty="0">
                <a:solidFill>
                  <a:schemeClr val="tx1"/>
                </a:solidFill>
              </a:rPr>
              <a:t>76% used the exact same password. A further 6% used passwords differing by only </a:t>
            </a:r>
            <a:r>
              <a:rPr lang="en-US" sz="2400" i="1" dirty="0" err="1">
                <a:solidFill>
                  <a:schemeClr val="tx1"/>
                </a:solidFill>
              </a:rPr>
              <a:t>capitalisation</a:t>
            </a:r>
            <a:r>
              <a:rPr lang="en-US" sz="2400" i="1" dirty="0">
                <a:solidFill>
                  <a:schemeClr val="tx1"/>
                </a:solidFill>
              </a:rPr>
              <a:t> or a small suffix (e.g. ‘password’ and ‘password1′).</a:t>
            </a:r>
            <a:r>
              <a:rPr lang="en-US" altLang="cs-CZ" sz="2400" i="1" dirty="0">
                <a:solidFill>
                  <a:schemeClr val="tx1"/>
                </a:solidFill>
              </a:rPr>
              <a:t>”</a:t>
            </a:r>
            <a:r>
              <a:rPr lang="en-US" altLang="cs-CZ" sz="2400" dirty="0">
                <a:solidFill>
                  <a:schemeClr val="tx1"/>
                </a:solidFill>
              </a:rPr>
              <a:t>, J. </a:t>
            </a:r>
            <a:r>
              <a:rPr lang="en-US" altLang="cs-CZ" sz="2400" dirty="0" err="1">
                <a:solidFill>
                  <a:schemeClr val="tx1"/>
                </a:solidFill>
              </a:rPr>
              <a:t>Bonneau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endParaRPr lang="en-US" altLang="cs-CZ" dirty="0">
              <a:solidFill>
                <a:schemeClr val="tx1"/>
              </a:solidFill>
            </a:endParaRPr>
          </a:p>
          <a:p>
            <a:r>
              <a:rPr lang="en-US" altLang="cs-CZ" sz="1400" dirty="0">
                <a:solidFill>
                  <a:schemeClr val="tx1"/>
                </a:solidFill>
              </a:rPr>
              <a:t>http://www.lightbluetouchpaper.org/2011/02/09/measuring-password-re-use-empirically/</a:t>
            </a:r>
            <a:endParaRPr lang="en-US" altLang="cs-CZ" sz="2000" dirty="0">
              <a:solidFill>
                <a:schemeClr val="tx1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1631504" y="620688"/>
            <a:ext cx="502573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have unique passwords…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4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4"/>
          <a:stretch/>
        </p:blipFill>
        <p:spPr bwMode="auto">
          <a:xfrm>
            <a:off x="1703513" y="620690"/>
            <a:ext cx="3716353" cy="54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2" b="26627"/>
          <a:stretch/>
        </p:blipFill>
        <p:spPr bwMode="auto">
          <a:xfrm>
            <a:off x="3935761" y="1412777"/>
            <a:ext cx="3716353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2"/>
          <a:stretch/>
        </p:blipFill>
        <p:spPr bwMode="auto">
          <a:xfrm>
            <a:off x="6816081" y="2852937"/>
            <a:ext cx="3716353" cy="38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4915809" y="620862"/>
            <a:ext cx="5616624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is hard to compromise?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7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37412" y="836712"/>
            <a:ext cx="7698948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Services follow the best security principles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637413" y="2060674"/>
            <a:ext cx="5050557" cy="3312542"/>
            <a:chOff x="113412" y="2060674"/>
            <a:chExt cx="5050557" cy="3312542"/>
          </a:xfrm>
        </p:grpSpPr>
        <p:pic>
          <p:nvPicPr>
            <p:cNvPr id="3075" name="Picture 3" descr="D:\Documents\Obrázky\is2\Yahoo_plaintextPassword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5"/>
            <a:stretch/>
          </p:blipFill>
          <p:spPr bwMode="auto">
            <a:xfrm>
              <a:off x="113412" y="2060674"/>
              <a:ext cx="5050557" cy="33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475656" y="4432017"/>
              <a:ext cx="2487230" cy="221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Picture 2" descr="D:\Documents\Obrázky\is2\starbucks_plaintext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64717"/>
            <a:ext cx="39722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643332" y="5445224"/>
            <a:ext cx="884515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implementation is correct and bug-free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ocuments\Obrázky\is2\Heartble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64" y="3933056"/>
            <a:ext cx="1946411" cy="2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7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752829" y="980728"/>
            <a:ext cx="611477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Different authentication channels are independent</a:t>
            </a:r>
          </a:p>
        </p:txBody>
      </p:sp>
      <p:pic>
        <p:nvPicPr>
          <p:cNvPr id="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29" y="4701975"/>
            <a:ext cx="2033042" cy="21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Obrázky\is2\Backup-IBM-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65" y="1721482"/>
            <a:ext cx="2442890" cy="24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2711624" y="3789040"/>
            <a:ext cx="1224136" cy="912934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D:\Documents\Obrázky\is2\noki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47" y="4869160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5499368" y="4149081"/>
            <a:ext cx="144016" cy="720079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120944" y="6021288"/>
            <a:ext cx="1224136" cy="0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38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07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cuments\Obrázky\is2\iPhon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14" y="2928522"/>
            <a:ext cx="2392886" cy="2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40" y="2480636"/>
            <a:ext cx="1092380" cy="10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Documents\Obrázky\is2\Ma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9" y="43290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33" y="2381929"/>
            <a:ext cx="1074267" cy="1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32"/>
          <p:cNvCxnSpPr/>
          <p:nvPr/>
        </p:nvCxnSpPr>
        <p:spPr>
          <a:xfrm>
            <a:off x="5951985" y="3140968"/>
            <a:ext cx="1707625" cy="0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6023992" y="2480636"/>
            <a:ext cx="2973640" cy="0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6023993" y="3396146"/>
            <a:ext cx="1843609" cy="1184983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Obdélník 2047"/>
          <p:cNvSpPr/>
          <p:nvPr/>
        </p:nvSpPr>
        <p:spPr>
          <a:xfrm>
            <a:off x="1631505" y="3988636"/>
            <a:ext cx="4969599" cy="281062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7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14713" y="836712"/>
            <a:ext cx="7433615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Security can be maintained “forever”</a:t>
            </a:r>
          </a:p>
        </p:txBody>
      </p:sp>
      <p:pic>
        <p:nvPicPr>
          <p:cNvPr id="1026" name="Picture 2" descr="D:\Documents\Obrázky\is2\basket-empt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348706"/>
            <a:ext cx="2688704" cy="26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2351584" y="5445224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Allow for some form of risk management</a:t>
            </a:r>
          </a:p>
        </p:txBody>
      </p:sp>
      <p:pic>
        <p:nvPicPr>
          <p:cNvPr id="1027" name="Picture 3" descr="D:\Documents\Obrázky\is2\Key-ic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2924945"/>
            <a:ext cx="1273671" cy="1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ázky\is2\System-Ke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2" y="2708920"/>
            <a:ext cx="1129655" cy="11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ázky\is2\key-ic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30" y="2945086"/>
            <a:ext cx="843954" cy="8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572445" y="3166764"/>
            <a:ext cx="876065" cy="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 descr="D:\Documents\Obrázky\is2\mothermaid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88" y="1096176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D:\Documents\Obrázky\is2\questions_gu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29" y="2564904"/>
            <a:ext cx="4640189" cy="3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Obrázky\is2\lost_N_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924945"/>
            <a:ext cx="6478737" cy="3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03512" y="5589240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Recovery info shared over multiple services…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58988" y="553973"/>
            <a:ext cx="8597850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Access recovery is as secure as primary one</a:t>
            </a:r>
          </a:p>
        </p:txBody>
      </p:sp>
    </p:spTree>
    <p:extLst>
      <p:ext uri="{BB962C8B-B14F-4D97-AF65-F5344CB8AC3E}">
        <p14:creationId xmlns:p14="http://schemas.microsoft.com/office/powerpoint/2010/main" val="26393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185656" cy="4149725"/>
          </a:xfrm>
        </p:spPr>
        <p:txBody>
          <a:bodyPr/>
          <a:lstStyle/>
          <a:p>
            <a:r>
              <a:rPr lang="en-US" dirty="0"/>
              <a:t>Don’t transmit or 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/>
              <a:t>Don’t encrypt, hash instead</a:t>
            </a:r>
          </a:p>
          <a:p>
            <a:r>
              <a:rPr lang="en-US" dirty="0"/>
              <a:t>Use salt to prevent rainbow tables attack</a:t>
            </a:r>
          </a:p>
          <a:p>
            <a:r>
              <a:rPr lang="en-US" dirty="0"/>
              <a:t>Use memory-hard KDF algorithms</a:t>
            </a:r>
          </a:p>
          <a:p>
            <a:pPr lvl="1"/>
            <a:r>
              <a:rPr lang="en-US" dirty="0"/>
              <a:t>To slow down custom build hardware </a:t>
            </a:r>
          </a:p>
          <a:p>
            <a:pPr lvl="1"/>
            <a:r>
              <a:rPr lang="en-US" dirty="0"/>
              <a:t>Use strong KDF to derive keys (PBKDF2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Argon2)</a:t>
            </a:r>
          </a:p>
          <a:p>
            <a:r>
              <a:rPr lang="en-US" dirty="0"/>
              <a:t>Use password-authenticated key exchange instead of password check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1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GB" dirty="0"/>
              <a:t>Handling passwords in source code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memory exposure</a:t>
            </a:r>
          </a:p>
          <a:p>
            <a:pPr lvl="1"/>
            <a:r>
              <a:rPr lang="en-US" dirty="0"/>
              <a:t>Load only when needed</a:t>
            </a:r>
          </a:p>
          <a:p>
            <a:pPr lvl="1"/>
            <a:r>
              <a:rPr lang="en-US" dirty="0"/>
              <a:t>Erase right after use</a:t>
            </a:r>
          </a:p>
          <a:p>
            <a:pPr lvl="1"/>
            <a:r>
              <a:rPr lang="en-US" dirty="0"/>
              <a:t>Pass by reference / pointer to prevent copy in memory</a:t>
            </a:r>
          </a:p>
          <a:p>
            <a:pPr lvl="1"/>
            <a:r>
              <a:rPr lang="en-US" dirty="0"/>
              <a:t>Derive session keys</a:t>
            </a:r>
          </a:p>
          <a:p>
            <a:r>
              <a:rPr lang="en-US" dirty="0"/>
              <a:t>Don’t hardcode password into application binary </a:t>
            </a:r>
          </a:p>
          <a:p>
            <a:r>
              <a:rPr lang="en-US" dirty="0"/>
              <a:t>Nice presentation (K. Kohli,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9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 of usage for passwords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Verify by direct match (</a:t>
            </a:r>
            <a:r>
              <a:rPr lang="en-GB" dirty="0" err="1"/>
              <a:t>provided_password</a:t>
            </a:r>
            <a:r>
              <a:rPr lang="en-GB" dirty="0"/>
              <a:t> == </a:t>
            </a:r>
            <a:r>
              <a:rPr lang="en-GB" dirty="0" err="1"/>
              <a:t>expected_password</a:t>
            </a:r>
            <a:r>
              <a:rPr lang="en-GB" dirty="0"/>
              <a:t>?)</a:t>
            </a:r>
          </a:p>
          <a:p>
            <a:pPr lvl="1"/>
            <a:r>
              <a:rPr lang="en-GB" dirty="0"/>
              <a:t>Example: </a:t>
            </a:r>
            <a:r>
              <a:rPr lang="en-GB" i="1" dirty="0"/>
              <a:t>HTTP basic access </a:t>
            </a:r>
            <a:r>
              <a:rPr lang="en-GB" dirty="0"/>
              <a:t>authentication</a:t>
            </a:r>
          </a:p>
          <a:p>
            <a:pPr lvl="1"/>
            <a:r>
              <a:rPr lang="en-GB" dirty="0"/>
              <a:t>Be aware of plaintext storage on server</a:t>
            </a:r>
          </a:p>
          <a:p>
            <a:pPr lvl="1"/>
            <a:r>
              <a:rPr lang="en-GB" dirty="0"/>
              <a:t>Be aware of potential side-channels (mismatch on </a:t>
            </a:r>
            <a:r>
              <a:rPr lang="en-GB" dirty="0" err="1"/>
              <a:t>Xth</a:t>
            </a:r>
            <a:r>
              <a:rPr lang="en-GB" dirty="0"/>
              <a:t> character)</a:t>
            </a:r>
          </a:p>
          <a:p>
            <a:r>
              <a:rPr lang="en-GB" dirty="0"/>
              <a:t>Verify by match of derived value (hash(password | salt))</a:t>
            </a:r>
          </a:p>
          <a:p>
            <a:pPr lvl="1"/>
            <a:r>
              <a:rPr lang="en-GB" dirty="0"/>
              <a:t>Be aware of rainbow tables and brute-force crackers</a:t>
            </a:r>
          </a:p>
          <a:p>
            <a:r>
              <a:rPr lang="en-GB" dirty="0"/>
              <a:t>Derive key: Password </a:t>
            </a:r>
            <a:r>
              <a:rPr lang="en-GB" dirty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key = PBKDF2(password) </a:t>
            </a:r>
          </a:p>
          <a:p>
            <a:r>
              <a:rPr lang="en-GB" dirty="0">
                <a:sym typeface="Symbol" panose="05050102010706020507" pitchFamily="18" charset="2"/>
              </a:rPr>
              <a:t>Used to establish authenticated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Password + Diffie-Hellman  authenticated key</a:t>
            </a:r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DC5AC7-9BB2-4DD2-BB02-7C8536372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287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hardcoded passwords/keys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passwords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Ask the user for a password</a:t>
            </a:r>
          </a:p>
          <a:p>
            <a:r>
              <a:rPr lang="en-US" dirty="0"/>
              <a:t>Keep secrets in a separate file</a:t>
            </a:r>
          </a:p>
          <a:p>
            <a:r>
              <a:rPr lang="en-US" dirty="0"/>
              <a:t>Encrypt stored secrets</a:t>
            </a:r>
          </a:p>
          <a:p>
            <a:r>
              <a:rPr lang="en-US" dirty="0"/>
              <a:t>Store secrets in protected database</a:t>
            </a:r>
          </a:p>
          <a:p>
            <a:r>
              <a:rPr lang="en-US" dirty="0"/>
              <a:t>Use already existing authentication credentials</a:t>
            </a:r>
          </a:p>
          <a:p>
            <a:r>
              <a:rPr lang="en-GB" dirty="0"/>
              <a:t>CERN guidelines</a:t>
            </a:r>
          </a:p>
          <a:p>
            <a:pPr lvl="1"/>
            <a:r>
              <a:rPr lang="cs-CZ" dirty="0">
                <a:hlinkClick r:id="rId2"/>
              </a:rPr>
              <a:t>https://security.web.cern.ch/security/recommendations/en/password_alternatives.shtml</a:t>
            </a:r>
            <a:endParaRPr lang="en-GB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5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strong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the target operation (e.g., authorization of bank transfer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24242</TotalTime>
  <Words>3857</Words>
  <Application>Microsoft Office PowerPoint</Application>
  <PresentationFormat>Widescreen</PresentationFormat>
  <Paragraphs>722</Paragraphs>
  <Slides>81</Slides>
  <Notes>7</Notes>
  <HiddenSlides>23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Comic Sans MS</vt:lpstr>
      <vt:lpstr>Motiv systému Office</vt:lpstr>
      <vt:lpstr>PV204 Security technologies</vt:lpstr>
      <vt:lpstr>Course trivia: PV204_00_CourseOverview_2020.ppt</vt:lpstr>
      <vt:lpstr>Authentication &amp; Authorization</vt:lpstr>
      <vt:lpstr>Basic terms</vt:lpstr>
      <vt:lpstr>Options for authentication</vt:lpstr>
      <vt:lpstr>Group activity </vt:lpstr>
      <vt:lpstr>Passwords</vt:lpstr>
      <vt:lpstr>Mode of usage for passwords</vt:lpstr>
      <vt:lpstr>Problems associated with passwords</vt:lpstr>
      <vt:lpstr>Where the passwords can be compromised?</vt:lpstr>
      <vt:lpstr>https://haveibeenpwned.com/ (Troy Hunt)</vt:lpstr>
      <vt:lpstr>https://haveibeenpwned.com/Passwords</vt:lpstr>
      <vt:lpstr>PowerPoint Presentation</vt:lpstr>
      <vt:lpstr>(Hashed-)Password cracking</vt:lpstr>
      <vt:lpstr>Passwords reality (from many breaches + pwd cracking)</vt:lpstr>
      <vt:lpstr>Insecure password handling … what is the attack?</vt:lpstr>
      <vt:lpstr>Password “hardening” ideas</vt:lpstr>
      <vt:lpstr>Idea: Slowdown cracking attempts</vt:lpstr>
      <vt:lpstr>Derivation of secrets from passwords</vt:lpstr>
      <vt:lpstr>scrypt – memory hard function </vt:lpstr>
      <vt:lpstr>Reuse of external PBKDF2 structure</vt:lpstr>
      <vt:lpstr>Argon2</vt:lpstr>
      <vt:lpstr>Problem solved?</vt:lpstr>
      <vt:lpstr>Idea: LONG, random and unique passwords</vt:lpstr>
      <vt:lpstr>Password managers</vt:lpstr>
      <vt:lpstr>Evolution of password (managers)</vt:lpstr>
      <vt:lpstr>Remote password managers</vt:lpstr>
      <vt:lpstr>PowerPoint Presentation</vt:lpstr>
      <vt:lpstr>Password manager for multiple devices</vt:lpstr>
      <vt:lpstr>Functional and security assumptions</vt:lpstr>
      <vt:lpstr>Main security 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have some implementations?</vt:lpstr>
      <vt:lpstr> Apple’s iCloud Keychain</vt:lpstr>
      <vt:lpstr>Idea: Have unique password for every authentication attempt</vt:lpstr>
      <vt:lpstr>One-time Passwords</vt:lpstr>
      <vt:lpstr>Recall: Problems associated with passwords</vt:lpstr>
      <vt:lpstr>HMAC-based One-time Password Algorithm (RFC 4226)</vt:lpstr>
      <vt:lpstr>HOTP – items, operations </vt:lpstr>
      <vt:lpstr>Time-based One-time Password Algorithm</vt:lpstr>
      <vt:lpstr>OCRA: OATH Challenge-Response Algorithm</vt:lpstr>
      <vt:lpstr>PowerPoint Presentation</vt:lpstr>
      <vt:lpstr>Increased risk at *OTP verification server</vt:lpstr>
      <vt:lpstr>PowerPoint Presentation</vt:lpstr>
      <vt:lpstr>Possible password replacements</vt:lpstr>
      <vt:lpstr>Idea: Replace password by smartcard with asymmetric keypair, challenge-response protocol and prevent phishing</vt:lpstr>
      <vt:lpstr>FIDO U2F protocol</vt:lpstr>
      <vt:lpstr>Revision 1: ECC-based challenge-response</vt:lpstr>
      <vt:lpstr>Revision 2: URI + TLS channel id added</vt:lpstr>
      <vt:lpstr>Revision 3: Application-specific key added</vt:lpstr>
      <vt:lpstr>Revision 4: Authentication counter added</vt:lpstr>
      <vt:lpstr>Revision 5: Device attestation added</vt:lpstr>
      <vt:lpstr>FIDO U2F – current state</vt:lpstr>
      <vt:lpstr>FIDO U2F devices</vt:lpstr>
      <vt:lpstr>Always dig for implementation details</vt:lpstr>
      <vt:lpstr>True2F FIDO U2F token</vt:lpstr>
      <vt:lpstr>WebAuthn </vt:lpstr>
      <vt:lpstr>Activity: </vt:lpstr>
      <vt:lpstr>Summary</vt:lpstr>
      <vt:lpstr>PowerPoint Presentation</vt:lpstr>
      <vt:lpstr>Hierarchy of authentication and  key establishment goals</vt:lpstr>
      <vt:lpstr>Common (mis-)Assumptions</vt:lpstr>
      <vt:lpstr>Human is still the weakest link</vt:lpstr>
      <vt:lpstr>Hardware tokens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Password cracking defenses</vt:lpstr>
      <vt:lpstr> Handling passwords in source code </vt:lpstr>
      <vt:lpstr>Hard-coded password might be visible both in application binary and memory</vt:lpstr>
      <vt:lpstr>Alternative to hardcoded passwords/keys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7027</cp:revision>
  <cp:lastPrinted>2013-10-10T13:54:53Z</cp:lastPrinted>
  <dcterms:created xsi:type="dcterms:W3CDTF">2012-06-27T07:21:19Z</dcterms:created>
  <dcterms:modified xsi:type="dcterms:W3CDTF">2020-02-17T14:36:04Z</dcterms:modified>
</cp:coreProperties>
</file>