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61" r:id="rId2"/>
    <p:sldId id="872" r:id="rId3"/>
    <p:sldId id="654" r:id="rId4"/>
    <p:sldId id="779" r:id="rId5"/>
    <p:sldId id="869" r:id="rId6"/>
    <p:sldId id="874" r:id="rId7"/>
    <p:sldId id="821" r:id="rId8"/>
    <p:sldId id="660" r:id="rId9"/>
    <p:sldId id="681" r:id="rId10"/>
    <p:sldId id="1127" r:id="rId11"/>
    <p:sldId id="810" r:id="rId12"/>
    <p:sldId id="780" r:id="rId13"/>
    <p:sldId id="927" r:id="rId14"/>
    <p:sldId id="713" r:id="rId15"/>
    <p:sldId id="822" r:id="rId16"/>
    <p:sldId id="802" r:id="rId17"/>
    <p:sldId id="804" r:id="rId18"/>
    <p:sldId id="691" r:id="rId19"/>
    <p:sldId id="823" r:id="rId20"/>
    <p:sldId id="1128" r:id="rId21"/>
    <p:sldId id="1129" r:id="rId22"/>
    <p:sldId id="712" r:id="rId23"/>
    <p:sldId id="806" r:id="rId24"/>
    <p:sldId id="1130" r:id="rId25"/>
    <p:sldId id="815" r:id="rId26"/>
    <p:sldId id="812" r:id="rId27"/>
    <p:sldId id="813" r:id="rId28"/>
    <p:sldId id="875" r:id="rId29"/>
    <p:sldId id="814" r:id="rId30"/>
    <p:sldId id="716" r:id="rId31"/>
    <p:sldId id="722" r:id="rId32"/>
    <p:sldId id="723" r:id="rId33"/>
    <p:sldId id="1131" r:id="rId34"/>
    <p:sldId id="1132" r:id="rId35"/>
    <p:sldId id="726" r:id="rId36"/>
    <p:sldId id="727" r:id="rId37"/>
    <p:sldId id="798" r:id="rId38"/>
    <p:sldId id="799" r:id="rId39"/>
    <p:sldId id="1135" r:id="rId40"/>
    <p:sldId id="845" r:id="rId41"/>
    <p:sldId id="846" r:id="rId42"/>
    <p:sldId id="795" r:id="rId43"/>
    <p:sldId id="796" r:id="rId44"/>
    <p:sldId id="801" r:id="rId45"/>
    <p:sldId id="800" r:id="rId46"/>
    <p:sldId id="858" r:id="rId47"/>
    <p:sldId id="859" r:id="rId48"/>
    <p:sldId id="1134" r:id="rId49"/>
    <p:sldId id="892" r:id="rId50"/>
    <p:sldId id="893" r:id="rId51"/>
    <p:sldId id="894" r:id="rId52"/>
    <p:sldId id="895" r:id="rId53"/>
    <p:sldId id="896" r:id="rId54"/>
    <p:sldId id="897" r:id="rId55"/>
    <p:sldId id="877" r:id="rId56"/>
    <p:sldId id="901" r:id="rId57"/>
    <p:sldId id="878" r:id="rId58"/>
    <p:sldId id="908" r:id="rId59"/>
    <p:sldId id="909" r:id="rId60"/>
    <p:sldId id="910" r:id="rId61"/>
    <p:sldId id="1136" r:id="rId62"/>
    <p:sldId id="911" r:id="rId63"/>
    <p:sldId id="912" r:id="rId64"/>
    <p:sldId id="913" r:id="rId65"/>
    <p:sldId id="914" r:id="rId66"/>
    <p:sldId id="915" r:id="rId67"/>
    <p:sldId id="916" r:id="rId68"/>
    <p:sldId id="917" r:id="rId69"/>
    <p:sldId id="918" r:id="rId70"/>
    <p:sldId id="919" r:id="rId71"/>
    <p:sldId id="920" r:id="rId72"/>
    <p:sldId id="921" r:id="rId73"/>
    <p:sldId id="922" r:id="rId74"/>
    <p:sldId id="923" r:id="rId75"/>
    <p:sldId id="924" r:id="rId76"/>
    <p:sldId id="925" r:id="rId77"/>
    <p:sldId id="926" r:id="rId78"/>
    <p:sldId id="807" r:id="rId79"/>
    <p:sldId id="857" r:id="rId80"/>
    <p:sldId id="808" r:id="rId81"/>
    <p:sldId id="850" r:id="rId82"/>
    <p:sldId id="851" r:id="rId83"/>
    <p:sldId id="852" r:id="rId84"/>
    <p:sldId id="853" r:id="rId85"/>
    <p:sldId id="854" r:id="rId86"/>
    <p:sldId id="855" r:id="rId87"/>
    <p:sldId id="856" r:id="rId88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75" d="100"/>
          <a:sy n="75" d="100"/>
        </p:scale>
        <p:origin x="672" y="43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29.03.2020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1712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863534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97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FD065-FB26-459E-8FE3-E98D807A8514}" type="slidenum">
              <a:rPr lang="cs-CZ" altLang="cs-CZ"/>
              <a:pPr/>
              <a:t>58</a:t>
            </a:fld>
            <a:endParaRPr lang="cs-CZ" altLang="cs-CZ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65943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FEE602-3CFF-42AE-8616-ACA036F7D5D0}" type="slidenum">
              <a:rPr lang="cs-CZ" altLang="cs-CZ"/>
              <a:pPr/>
              <a:t>60</a:t>
            </a:fld>
            <a:endParaRPr lang="cs-CZ" altLang="cs-CZ"/>
          </a:p>
        </p:txBody>
      </p:sp>
      <p:sp>
        <p:nvSpPr>
          <p:cNvPr id="206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6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53630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A6943D-3BEC-4326-99E8-F8BB9C53702B}" type="slidenum">
              <a:rPr lang="cs-CZ" altLang="cs-CZ"/>
              <a:pPr/>
              <a:t>62</a:t>
            </a:fld>
            <a:endParaRPr lang="cs-CZ" altLang="cs-CZ"/>
          </a:p>
        </p:txBody>
      </p:sp>
      <p:sp>
        <p:nvSpPr>
          <p:cNvPr id="209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42950"/>
            <a:ext cx="6580188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9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6"/>
            <a:ext cx="5485805" cy="44456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424" tIns="46212" rIns="92424" bIns="46212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59211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80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199456" y="6572250"/>
            <a:ext cx="6816757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| PV204 Smartcards 12.3.2019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79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Smartcards 12.3.2019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rojects/cryptographic-module-validation-program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groups/STM/cmvp/validation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csrc.nist.gov/publications/fips/fips140-2/fips1402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projects/cryptographic-module-validation-progra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bsi.bund.de/cae/servlet/contentblob/480256/publicationFile/29291/pp0045b_pdf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pcisecuritystandards.org/security_standards/documents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andouts.secappdev.org/handouts/2010/Filip%20Demaertelaere/HSM.pdf" TargetMode="Externa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rest/api/keyvaul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0.awsstatic.com/whitepapers/KMS-Cryptographic-Details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csrc.nist.gov/Projects/cryptographic-module-validation-program/Validated-Modules/Search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0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a.com/rsalabs/node.asp?id=213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a.com/rsalabs/node.asp?id=2141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a.com/rsalabs/node.asp?id=2133" TargetMode="Externa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forge.net/projects/softhsm4windows/" TargetMode="External"/><Relationship Id="rId2" Type="http://schemas.openxmlformats.org/officeDocument/2006/relationships/hyperlink" Target="https://www.opendnssec.org/sofths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hyperlink" Target="https://hsm.utimaco.com/download/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76210(v=vs.85).aspx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windows/desktop/aa386983(v=vs.85).aspx" TargetMode="Externa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p_Authentication_Program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hyperlink" Target="http://sites.uclouvain.be/EMV-CAP/Application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secgroup.dais.unive.it/wp-content/uploads/2012/11/Practical-Padding-Oracle-Attacks-on-RSA.html" TargetMode="Externa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secgroup.dais.unive.it/projects/tooka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GB" dirty="0"/>
              <a:t>Hardware Security Modules (HSM), PKCS#11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tamper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Protection epoxy </a:t>
            </a:r>
          </a:p>
          <a:p>
            <a:r>
              <a:rPr lang="en-GB" dirty="0"/>
              <a:t>Wiring mesh</a:t>
            </a:r>
          </a:p>
          <a:p>
            <a:r>
              <a:rPr lang="en-GB" dirty="0"/>
              <a:t>Temperature sensors</a:t>
            </a:r>
          </a:p>
          <a:p>
            <a:r>
              <a:rPr lang="en-GB" dirty="0"/>
              <a:t>Light sensors</a:t>
            </a:r>
          </a:p>
          <a:p>
            <a:r>
              <a:rPr lang="en-GB" dirty="0"/>
              <a:t>Variations (glitches) in power supply</a:t>
            </a:r>
          </a:p>
          <a:p>
            <a:r>
              <a:rPr lang="en-GB" dirty="0"/>
              <a:t>Erasure of memory (write 0/random)</a:t>
            </a:r>
          </a:p>
          <a:p>
            <a:pPr lvl="1"/>
            <a:r>
              <a:rPr lang="en-GB" dirty="0"/>
              <a:t>After tamper detection to mitigate data remanence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68779" y="5574761"/>
            <a:ext cx="5150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Which one is tamper resistance,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evidence, detection and/or reaction?</a:t>
            </a:r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31" y="551723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08" y="600076"/>
            <a:ext cx="3257550" cy="25431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703342" y="541402"/>
            <a:ext cx="200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85000"/>
                  </a:schemeClr>
                </a:solidFill>
              </a:rPr>
              <a:t>www.techbriefs.com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2924945"/>
            <a:ext cx="2511787" cy="1551753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59F2E17-8D8F-4379-8657-5B63A6951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4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– logical security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Access control with limited/delayed tries</a:t>
            </a:r>
          </a:p>
          <a:p>
            <a:pPr lvl="1"/>
            <a:r>
              <a:rPr lang="en-GB" dirty="0"/>
              <a:t>&lt; 1:1000 000 probability of random guess of password</a:t>
            </a:r>
          </a:p>
          <a:p>
            <a:pPr lvl="1"/>
            <a:r>
              <a:rPr lang="en-GB" dirty="0"/>
              <a:t>&lt; 1:100 000 probability of unauthorized access in one minute</a:t>
            </a:r>
          </a:p>
          <a:p>
            <a:r>
              <a:rPr lang="en-GB" dirty="0"/>
              <a:t>Integrity and authentication of firmware update</a:t>
            </a:r>
          </a:p>
          <a:p>
            <a:pPr lvl="1"/>
            <a:r>
              <a:rPr lang="en-GB" dirty="0"/>
              <a:t>Signed firmware updates</a:t>
            </a:r>
          </a:p>
          <a:p>
            <a:r>
              <a:rPr lang="en-GB" dirty="0"/>
              <a:t>Logical separation of multiple users (memory)</a:t>
            </a:r>
          </a:p>
          <a:p>
            <a:pPr lvl="1"/>
            <a:r>
              <a:rPr lang="en-GB" dirty="0"/>
              <a:t>Additional protection logic for separate memory regions</a:t>
            </a:r>
          </a:p>
          <a:p>
            <a:r>
              <a:rPr lang="en-GB" dirty="0"/>
              <a:t>Audit trails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A3CB66-7C80-41CC-8FD4-55BAE2723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9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Certifications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6503AC-1B00-4247-8518-D46A042FA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4727848" y="3026302"/>
            <a:ext cx="1921396" cy="10318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F924C0-37B3-4C7B-BF15-72E20A2EA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72" y="2758795"/>
            <a:ext cx="1699944" cy="168766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668EA7-9A67-4A49-9871-80F8BE452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7536160" y="2854912"/>
            <a:ext cx="1788790" cy="149542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B70573-2710-457C-B83B-044DED2C1B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54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B3A4ED8-16B3-42C4-BA37-F0504801F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818655"/>
            <a:ext cx="974623" cy="9675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FABB318-C4C0-42F8-8FE1-DF5EDFBE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FIPS140-2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72CC7-1F98-4056-BAA8-1266CBD91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NIST FIPS 140-2 </a:t>
            </a:r>
          </a:p>
          <a:p>
            <a:pPr lvl="1"/>
            <a:r>
              <a:rPr lang="en-US" sz="2000" dirty="0"/>
              <a:t>Verified under Cryptographic Module Validation Program (CMVP)</a:t>
            </a:r>
          </a:p>
          <a:p>
            <a:pPr lvl="1"/>
            <a:r>
              <a:rPr lang="en-US" sz="2000" dirty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/>
              <a:t>NIST FIPS 140-2 Level 3 – addition of p</a:t>
            </a:r>
            <a:r>
              <a:rPr lang="cs-CZ" sz="2000" dirty="0" err="1"/>
              <a:t>hysical</a:t>
            </a:r>
            <a:r>
              <a:rPr lang="cs-CZ" sz="2000" dirty="0"/>
              <a:t> </a:t>
            </a:r>
            <a:r>
              <a:rPr lang="cs-CZ" sz="2000" dirty="0" err="1"/>
              <a:t>tamper-resistance</a:t>
            </a:r>
            <a:r>
              <a:rPr lang="en-US" sz="2000" dirty="0"/>
              <a:t>, identity-based </a:t>
            </a:r>
            <a:r>
              <a:rPr lang="en-US" sz="2000" dirty="0" err="1"/>
              <a:t>auth</a:t>
            </a:r>
            <a:r>
              <a:rPr lang="en-US" sz="2000" dirty="0"/>
              <a:t>, separation of interfaces with different sensitivity</a:t>
            </a:r>
          </a:p>
          <a:p>
            <a:pPr lvl="1"/>
            <a:r>
              <a:rPr lang="en-US" sz="2000" dirty="0"/>
              <a:t>NIST FIPS 140-2 Level 4 + additional physical security requirements, environmental attacks (very few devices certified)</a:t>
            </a:r>
          </a:p>
          <a:p>
            <a:pPr lvl="1"/>
            <a:r>
              <a:rPr lang="en-US" sz="2000" dirty="0"/>
              <a:t>NIST FIPS 140-3 (2013, but still draft, now abandoned)</a:t>
            </a:r>
          </a:p>
          <a:p>
            <a:pPr lvl="2"/>
            <a:r>
              <a:rPr lang="en-US" sz="2000" dirty="0"/>
              <a:t>Additional focus on software security and </a:t>
            </a:r>
            <a:r>
              <a:rPr lang="cs-CZ" sz="2000" dirty="0"/>
              <a:t>non-</a:t>
            </a:r>
            <a:r>
              <a:rPr lang="en-US" sz="2000" dirty="0"/>
              <a:t>invasive attacks</a:t>
            </a:r>
            <a:r>
              <a:rPr lang="cs-CZ" sz="2000" dirty="0"/>
              <a:t> </a:t>
            </a:r>
            <a:r>
              <a:rPr lang="en-US" sz="2000" dirty="0"/>
              <a:t>	</a:t>
            </a:r>
            <a:endParaRPr lang="cs-CZ" sz="2000" dirty="0"/>
          </a:p>
          <a:p>
            <a:r>
              <a:rPr lang="en-US" sz="2400" dirty="0"/>
              <a:t>List of validated devices </a:t>
            </a:r>
            <a:r>
              <a:rPr lang="en-US" sz="2400" dirty="0">
                <a:hlinkClick r:id="rId3"/>
              </a:rPr>
              <a:t>https://csrc.nist.gov/projects/cryptographic-module-validation-program</a:t>
            </a:r>
            <a:endParaRPr lang="en-US" sz="2400" dirty="0"/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CDCBF0-872A-421C-8760-62A708BE1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C46812-37B3-40E7-917A-85A96E8DFC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04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NIST FIPS 140-2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Requirements on hardware and software components of security modules to be used by US government</a:t>
            </a:r>
          </a:p>
          <a:p>
            <a:pPr lvl="1"/>
            <a:r>
              <a:rPr lang="en-US" sz="2000" dirty="0"/>
              <a:t>Verified under Cryptographic Module Validation Program (CMVP)</a:t>
            </a:r>
          </a:p>
          <a:p>
            <a:pPr lvl="1"/>
            <a:r>
              <a:rPr lang="en-US" sz="2000" dirty="0"/>
              <a:t>Testing against a defined cryptographic module, provides a suite of conformance tests to required security level</a:t>
            </a:r>
          </a:p>
          <a:p>
            <a:pPr lvl="1"/>
            <a:r>
              <a:rPr lang="en-US" sz="2000" dirty="0"/>
              <a:t>List of validated devices </a:t>
            </a:r>
            <a:r>
              <a:rPr lang="en-US" sz="2000" dirty="0">
                <a:hlinkClick r:id="rId2"/>
              </a:rPr>
              <a:t>http://csrc.nist.gov/groups/STM/cmvp/validation.html</a:t>
            </a:r>
            <a:endParaRPr lang="en-US" sz="2000" dirty="0"/>
          </a:p>
          <a:p>
            <a:r>
              <a:rPr lang="en-US" sz="2400" dirty="0"/>
              <a:t>Common levels for HSMs</a:t>
            </a:r>
          </a:p>
          <a:p>
            <a:pPr lvl="1"/>
            <a:r>
              <a:rPr lang="en-US" sz="2000" dirty="0"/>
              <a:t>NIST FIPS 140-2 Level 1+2 – basic levels, tamper evidence (broken shell, epoxy), role-based authentication (user/admin))</a:t>
            </a:r>
          </a:p>
          <a:p>
            <a:pPr lvl="1"/>
            <a:r>
              <a:rPr lang="en-US" sz="2000" dirty="0"/>
              <a:t>NIST FIPS 140-2 Level 3 – addition of p</a:t>
            </a:r>
            <a:r>
              <a:rPr lang="cs-CZ" sz="2000" dirty="0" err="1"/>
              <a:t>hysical</a:t>
            </a:r>
            <a:r>
              <a:rPr lang="cs-CZ" sz="2000" dirty="0"/>
              <a:t> </a:t>
            </a:r>
            <a:r>
              <a:rPr lang="cs-CZ" sz="2000" dirty="0" err="1"/>
              <a:t>tamper-resistance</a:t>
            </a:r>
            <a:r>
              <a:rPr lang="en-US" sz="2000" dirty="0"/>
              <a:t>, identity-based authentication, separation of interfaces with different sensitivity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A04BD3-8D64-4E39-B2B9-86C3B4D71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1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Certifications: NIST FIPS 140-2 (cont.)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 (cont.)</a:t>
            </a:r>
          </a:p>
          <a:p>
            <a:pPr lvl="1"/>
            <a:r>
              <a:rPr lang="en-US" dirty="0"/>
              <a:t>NIST FIPS 140-2 Level 4 + additional physical security requirements, environmental attacks</a:t>
            </a:r>
          </a:p>
          <a:p>
            <a:pPr lvl="1"/>
            <a:r>
              <a:rPr lang="en-US" dirty="0">
                <a:hlinkClick r:id="rId2"/>
              </a:rPr>
              <a:t>http://csrc.nist.gov/publications/fips/fips140-2/fips1402.pdf</a:t>
            </a:r>
            <a:endParaRPr lang="en-US" dirty="0"/>
          </a:p>
          <a:p>
            <a:pPr lvl="1"/>
            <a:r>
              <a:rPr lang="en-US" dirty="0"/>
              <a:t>Only very few devices certified to FIPS 140-2 Level 4</a:t>
            </a:r>
          </a:p>
          <a:p>
            <a:r>
              <a:rPr lang="en-US" dirty="0"/>
              <a:t>NIST FIPS 140-3 (2013, but still draft)</a:t>
            </a:r>
          </a:p>
          <a:p>
            <a:pPr lvl="1"/>
            <a:r>
              <a:rPr lang="en-US" dirty="0"/>
              <a:t>Additional focus on software security and </a:t>
            </a:r>
            <a:r>
              <a:rPr lang="cs-CZ" dirty="0"/>
              <a:t>non-</a:t>
            </a:r>
            <a:r>
              <a:rPr lang="en-US" dirty="0"/>
              <a:t>invasive attacks</a:t>
            </a:r>
            <a:r>
              <a:rPr lang="cs-CZ" dirty="0"/>
              <a:t> </a:t>
            </a:r>
            <a:r>
              <a:rPr lang="en-US" dirty="0"/>
              <a:t>	</a:t>
            </a:r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72E985-01F8-4038-B0ED-FC5AAE4FC1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83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FIPS 140-2 </a:t>
            </a:r>
            <a:r>
              <a:rPr lang="en-GB" dirty="0"/>
              <a:t>and RNG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Truly random number generators (TRNG)</a:t>
            </a:r>
          </a:p>
          <a:p>
            <a:pPr lvl="1"/>
            <a:r>
              <a:rPr lang="en-GB" dirty="0"/>
              <a:t>No approved FIPS 140-2 TRNG</a:t>
            </a:r>
          </a:p>
          <a:p>
            <a:r>
              <a:rPr lang="en-GB" dirty="0"/>
              <a:t>Pseudorandom number generators</a:t>
            </a:r>
          </a:p>
          <a:p>
            <a:pPr lvl="1"/>
            <a:r>
              <a:rPr lang="en-GB" dirty="0"/>
              <a:t>ANSI X9.31 Appendix A.2.4, 3DES/AES-based</a:t>
            </a:r>
          </a:p>
          <a:p>
            <a:r>
              <a:rPr lang="en-GB" dirty="0"/>
              <a:t>FIPS 140-2 requires testing of RNG</a:t>
            </a:r>
          </a:p>
          <a:p>
            <a:pPr lvl="1"/>
            <a:r>
              <a:rPr lang="en-GB" dirty="0"/>
              <a:t>Known-answer-tests (KAT), Diehard battery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72C0D3-1A22-4859-BC31-D1BE572EC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0338" y="1926712"/>
            <a:ext cx="5111552" cy="35076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“Random” FIPS 140-2 example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https://csrc.nist.gov/projects/cryptographic-module-validation-program</a:t>
            </a:r>
            <a:endParaRPr lang="en-GB" dirty="0"/>
          </a:p>
          <a:p>
            <a:r>
              <a:rPr lang="en-GB" dirty="0" err="1"/>
              <a:t>Futurex</a:t>
            </a:r>
            <a:r>
              <a:rPr lang="en-GB" dirty="0"/>
              <a:t> EXP9000 HSM (07/2011)</a:t>
            </a:r>
          </a:p>
          <a:p>
            <a:pPr lvl="1"/>
            <a:r>
              <a:rPr lang="en-GB" dirty="0"/>
              <a:t>https://csrc.nist.gov/projects/cryptographic-module-validation-program/Certificate/1577</a:t>
            </a:r>
          </a:p>
          <a:p>
            <a:pPr lvl="1"/>
            <a:r>
              <a:rPr lang="en-GB" dirty="0"/>
              <a:t>FIPS140-2, security level 3</a:t>
            </a:r>
          </a:p>
          <a:p>
            <a:pPr lvl="1"/>
            <a:r>
              <a:rPr lang="en-GB" dirty="0"/>
              <a:t>Approved algorithms</a:t>
            </a:r>
          </a:p>
          <a:p>
            <a:pPr lvl="1"/>
            <a:r>
              <a:rPr lang="en-GB" dirty="0"/>
              <a:t>Non approved algorithms</a:t>
            </a:r>
          </a:p>
          <a:p>
            <a:pPr lvl="1"/>
            <a:r>
              <a:rPr lang="en-GB" dirty="0"/>
              <a:t>Roles and authentication</a:t>
            </a:r>
          </a:p>
          <a:p>
            <a:pPr lvl="1"/>
            <a:r>
              <a:rPr lang="en-GB" dirty="0"/>
              <a:t>Critical Security Parameters (CSP)</a:t>
            </a:r>
          </a:p>
          <a:p>
            <a:pPr lvl="1"/>
            <a:r>
              <a:rPr lang="en-GB" dirty="0"/>
              <a:t>Physical security mechanisms</a:t>
            </a:r>
          </a:p>
          <a:p>
            <a:pPr lvl="1"/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44920-9E18-4FDC-880B-704CBF4AC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1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Common Criteria EAL 4-5+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CC does not directly measure the security of the system/device itself</a:t>
            </a:r>
          </a:p>
          <a:p>
            <a:pPr lvl="1"/>
            <a:r>
              <a:rPr lang="en-US" sz="2000" dirty="0"/>
              <a:t>only states level on which the system/device was tested</a:t>
            </a:r>
          </a:p>
          <a:p>
            <a:pPr lvl="1"/>
            <a:r>
              <a:rPr lang="en-US" sz="2000" dirty="0"/>
              <a:t>and against what Security Target</a:t>
            </a:r>
          </a:p>
          <a:p>
            <a:r>
              <a:rPr lang="en-US" sz="2400" dirty="0"/>
              <a:t>To achieve particular level, system must meet assurance requirements</a:t>
            </a:r>
          </a:p>
          <a:p>
            <a:pPr lvl="1"/>
            <a:r>
              <a:rPr lang="en-US" sz="2000" dirty="0"/>
              <a:t>Documentation, design analysis, functional/penetration testing </a:t>
            </a:r>
          </a:p>
          <a:p>
            <a:r>
              <a:rPr lang="en-US" sz="2400" dirty="0"/>
              <a:t>CC certifies that system followed certain rules when implementing target goals</a:t>
            </a:r>
          </a:p>
          <a:p>
            <a:pPr lvl="1"/>
            <a:r>
              <a:rPr lang="en-US" sz="2000" dirty="0"/>
              <a:t>Broader than FIPS 140-2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8746604" y="-15776"/>
            <a:ext cx="1921396" cy="103188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3B2A2E-4ADA-4D1D-A601-3F7EF8E73C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5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Common Criteria EAL 4-5+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levels for HSMs</a:t>
            </a:r>
          </a:p>
          <a:p>
            <a:pPr lvl="1"/>
            <a:r>
              <a:rPr lang="en-US" dirty="0"/>
              <a:t>EAL4: Methodically Designed, Tested and Reviewed</a:t>
            </a:r>
          </a:p>
          <a:p>
            <a:pPr lvl="1"/>
            <a:r>
              <a:rPr lang="en-US" dirty="0"/>
              <a:t>EAL5: Semi-formally Designed and Tested</a:t>
            </a:r>
          </a:p>
          <a:p>
            <a:r>
              <a:rPr lang="en-US" dirty="0"/>
              <a:t>Protection profiles </a:t>
            </a:r>
          </a:p>
          <a:p>
            <a:pPr lvl="1"/>
            <a:r>
              <a:rPr lang="en-GB" dirty="0"/>
              <a:t>Specifies generic security evaluation criteria to substantiate vendors' claims (m</a:t>
            </a:r>
            <a:r>
              <a:rPr lang="en-GB" altLang="cs-CZ" dirty="0"/>
              <a:t>ore technical)</a:t>
            </a:r>
          </a:p>
          <a:p>
            <a:pPr lvl="1"/>
            <a:r>
              <a:rPr lang="en-GB" altLang="cs-CZ" dirty="0"/>
              <a:t>Crypto Module Protection Profile (BSI)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https://www.bsi.bund.de/cae/servlet/contentblob/480256/publicationFile/29291/pp0045b_pdf.pdf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+</a:t>
            </a:r>
            <a:r>
              <a:rPr lang="en-US" dirty="0"/>
              <a:t> means “augmented” version (current version + additional requirements, e.g., EAL4+)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3"/>
          <a:stretch/>
        </p:blipFill>
        <p:spPr>
          <a:xfrm>
            <a:off x="8976320" y="548680"/>
            <a:ext cx="1921396" cy="1031882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5E55A-D273-42C7-9C84-8E85C22FA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35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3140405" y="959932"/>
            <a:ext cx="623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Hardware Security Modules (HSMs)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2806750" y="216962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Difference to smartcards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89BA22-28D9-43F5-A3A0-FA4BDC22AABB}"/>
              </a:ext>
            </a:extLst>
          </p:cNvPr>
          <p:cNvSpPr txBox="1"/>
          <p:nvPr/>
        </p:nvSpPr>
        <p:spPr>
          <a:xfrm>
            <a:off x="3195896" y="2881983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HSM security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6173382" y="538740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83977-6D03-4BCE-A78D-C6A721C6A614}"/>
              </a:ext>
            </a:extLst>
          </p:cNvPr>
          <p:cNvSpPr txBox="1"/>
          <p:nvPr/>
        </p:nvSpPr>
        <p:spPr>
          <a:xfrm>
            <a:off x="2207569" y="3635732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Certifications (FIPS140-2, CC EAL)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8F6965-5906-4E6B-8787-F5F0BD13752C}"/>
              </a:ext>
            </a:extLst>
          </p:cNvPr>
          <p:cNvSpPr txBox="1"/>
          <p:nvPr/>
        </p:nvSpPr>
        <p:spPr>
          <a:xfrm>
            <a:off x="7519209" y="328297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Usage of HSM in cloud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 flipH="1">
            <a:off x="4290489" y="1626835"/>
            <a:ext cx="382568" cy="559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CC02F6-D847-4F11-9284-29E9AF40CEBA}"/>
              </a:ext>
            </a:extLst>
          </p:cNvPr>
          <p:cNvCxnSpPr>
            <a:cxnSpLocks/>
          </p:cNvCxnSpPr>
          <p:nvPr/>
        </p:nvCxnSpPr>
        <p:spPr>
          <a:xfrm>
            <a:off x="8020253" y="1686626"/>
            <a:ext cx="547205" cy="591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AD15E76-22EA-4BBB-A2F1-190E5B591389}"/>
              </a:ext>
            </a:extLst>
          </p:cNvPr>
          <p:cNvCxnSpPr>
            <a:cxnSpLocks/>
          </p:cNvCxnSpPr>
          <p:nvPr/>
        </p:nvCxnSpPr>
        <p:spPr>
          <a:xfrm>
            <a:off x="4182803" y="2538953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>
            <a:off x="5220957" y="4895814"/>
            <a:ext cx="540375" cy="533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61AD80B3-B527-4BAB-93B2-A9B6FEB50698}"/>
              </a:ext>
            </a:extLst>
          </p:cNvPr>
          <p:cNvCxnSpPr>
            <a:cxnSpLocks/>
          </p:cNvCxnSpPr>
          <p:nvPr/>
        </p:nvCxnSpPr>
        <p:spPr>
          <a:xfrm>
            <a:off x="8650179" y="2600599"/>
            <a:ext cx="0" cy="650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2709805" y="448895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Steps of HSM operations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839D0638-9557-4898-AD5A-6FF13BF374BD}"/>
              </a:ext>
            </a:extLst>
          </p:cNvPr>
          <p:cNvSpPr txBox="1"/>
          <p:nvPr/>
        </p:nvSpPr>
        <p:spPr>
          <a:xfrm>
            <a:off x="7987177" y="22128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Use-cases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C92F1D7C-247C-4B15-8E71-B55553A4BCB0}"/>
              </a:ext>
            </a:extLst>
          </p:cNvPr>
          <p:cNvSpPr txBox="1"/>
          <p:nvPr/>
        </p:nvSpPr>
        <p:spPr>
          <a:xfrm>
            <a:off x="7115144" y="419613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Cryptography as a service</a:t>
            </a:r>
          </a:p>
        </p:txBody>
      </p: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586508FB-C300-4612-B830-8B7FD1A22C2E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8650179" y="3702390"/>
            <a:ext cx="0" cy="493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B6DA50EF-AC68-40E2-8E80-576FDEC7185D}"/>
              </a:ext>
            </a:extLst>
          </p:cNvPr>
          <p:cNvCxnSpPr>
            <a:cxnSpLocks/>
          </p:cNvCxnSpPr>
          <p:nvPr/>
        </p:nvCxnSpPr>
        <p:spPr>
          <a:xfrm>
            <a:off x="4156437" y="3251316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92BD859A-5FC3-48FF-8CF3-4352E037A01A}"/>
              </a:ext>
            </a:extLst>
          </p:cNvPr>
          <p:cNvCxnSpPr>
            <a:cxnSpLocks/>
          </p:cNvCxnSpPr>
          <p:nvPr/>
        </p:nvCxnSpPr>
        <p:spPr>
          <a:xfrm>
            <a:off x="4156437" y="3978032"/>
            <a:ext cx="0" cy="3808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BAA629A8-9C58-4997-8334-E971F9A8FBC1}"/>
              </a:ext>
            </a:extLst>
          </p:cNvPr>
          <p:cNvCxnSpPr>
            <a:cxnSpLocks/>
          </p:cNvCxnSpPr>
          <p:nvPr/>
        </p:nvCxnSpPr>
        <p:spPr>
          <a:xfrm flipH="1">
            <a:off x="7115144" y="4749086"/>
            <a:ext cx="599953" cy="608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7836B66-62CB-4073-A9D5-9EBD2F031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48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Certifications: PCI HSM version 1,2,3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16832"/>
            <a:ext cx="10465576" cy="4149725"/>
          </a:xfrm>
        </p:spPr>
        <p:txBody>
          <a:bodyPr/>
          <a:lstStyle/>
          <a:p>
            <a:r>
              <a:rPr lang="en-US" sz="2400" dirty="0"/>
              <a:t>PCI HSM v1 (2009), v2 (2012), v3 (2016)</a:t>
            </a:r>
          </a:p>
          <a:p>
            <a:pPr lvl="1"/>
            <a:r>
              <a:rPr lang="en-US" sz="1800" dirty="0">
                <a:hlinkClick r:id="rId2"/>
              </a:rPr>
              <a:t>https://www.pcisecuritystandards.org/security_standards/documents.php</a:t>
            </a:r>
            <a:endParaRPr lang="en-US" sz="1800" dirty="0"/>
          </a:p>
          <a:p>
            <a:r>
              <a:rPr lang="en-US" sz="2400" dirty="0"/>
              <a:t>Focused on area of payment transactions</a:t>
            </a:r>
          </a:p>
          <a:p>
            <a:pPr lvl="1"/>
            <a:r>
              <a:rPr lang="en-US" sz="2000" dirty="0"/>
              <a:t>Payment terminals, backend HSMs…</a:t>
            </a:r>
          </a:p>
          <a:p>
            <a:pPr lvl="1"/>
            <a:r>
              <a:rPr lang="en-US" sz="2000" dirty="0"/>
              <a:t>Payment transaction processing</a:t>
            </a:r>
          </a:p>
          <a:p>
            <a:pPr lvl="1"/>
            <a:r>
              <a:rPr lang="en-US" sz="2000" dirty="0"/>
              <a:t>Cardholder authentication</a:t>
            </a:r>
          </a:p>
          <a:p>
            <a:pPr lvl="1"/>
            <a:r>
              <a:rPr lang="en-US" sz="2000" dirty="0"/>
              <a:t>Card issues procedure </a:t>
            </a:r>
          </a:p>
          <a:p>
            <a:r>
              <a:rPr lang="en-US" sz="2400" dirty="0"/>
              <a:t>Set of logical and physical requirements relevant to payment industry</a:t>
            </a:r>
          </a:p>
          <a:p>
            <a:pPr lvl="1"/>
            <a:r>
              <a:rPr lang="en-US" sz="2000" dirty="0"/>
              <a:t>Closer to NIST FIPS 140-2 then to CC (more concrete requirements)</a:t>
            </a:r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00"/>
          <a:stretch/>
        </p:blipFill>
        <p:spPr>
          <a:xfrm>
            <a:off x="8879210" y="18070"/>
            <a:ext cx="1788790" cy="1495425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555B76-94AF-4C50-BE7F-DA98968131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4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certification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Certification is usually done by commercial “independent” laboratories</a:t>
            </a:r>
          </a:p>
          <a:p>
            <a:pPr lvl="1"/>
            <a:r>
              <a:rPr lang="en-US" dirty="0"/>
              <a:t>Laboratories are certified by governing body</a:t>
            </a:r>
          </a:p>
          <a:p>
            <a:pPr lvl="1"/>
            <a:r>
              <a:rPr lang="en-US" dirty="0"/>
              <a:t>Quality and price differ</a:t>
            </a:r>
          </a:p>
          <a:p>
            <a:pPr lvl="1"/>
            <a:r>
              <a:rPr lang="en-US" dirty="0"/>
              <a:t>Usually payed for by device manufacturer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Certification pre-study</a:t>
            </a:r>
          </a:p>
          <a:p>
            <a:pPr lvl="1"/>
            <a:r>
              <a:rPr lang="en-US" dirty="0"/>
              <a:t>Verify if product is ready for certification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Full certification</a:t>
            </a:r>
          </a:p>
          <a:p>
            <a:pPr lvl="1"/>
            <a:r>
              <a:rPr lang="en-US" dirty="0"/>
              <a:t>Checklist if all required procedures were followed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0B4B1C-FCA5-4D09-879E-F134A1309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19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CC EAL (US GAO, 2006)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Common_Criteria_evaluation_cos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988840"/>
            <a:ext cx="823149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68008" y="1871664"/>
            <a:ext cx="4392488" cy="458167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E70BE2E1-2FB5-46E8-9C7A-B89355585966}"/>
              </a:ext>
            </a:extLst>
          </p:cNvPr>
          <p:cNvSpPr/>
          <p:nvPr/>
        </p:nvSpPr>
        <p:spPr>
          <a:xfrm>
            <a:off x="4943873" y="4874296"/>
            <a:ext cx="3016723" cy="100297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Motivation to keep already certified version longer in production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6C1AFA1-BA04-4716-98F9-5068FCAF6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154" y="4728370"/>
            <a:ext cx="1031726" cy="1031726"/>
          </a:xfrm>
          <a:prstGeom prst="rect">
            <a:avLst/>
          </a:prstGeom>
        </p:spPr>
      </p:pic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2986D7-6415-4DCD-8D1F-B2FBE2E6F7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2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aware what is actually certified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Certified != secure </a:t>
            </a:r>
          </a:p>
          <a:p>
            <a:pPr lvl="1"/>
            <a:r>
              <a:rPr lang="en-US" sz="2000" dirty="0"/>
              <a:t>Satisfies defined criteria, producer claims were verified to be valid</a:t>
            </a:r>
          </a:p>
          <a:p>
            <a:pPr lvl="1"/>
            <a:r>
              <a:rPr lang="en-US" sz="2000" dirty="0"/>
              <a:t>Infineon’s RSA prime generation algorithm (BSI, CVE-2017-15361)</a:t>
            </a:r>
          </a:p>
          <a:p>
            <a:r>
              <a:rPr lang="en-US" sz="2400" dirty="0"/>
              <a:t>Usually certified bundle of hardware and software</a:t>
            </a:r>
          </a:p>
          <a:p>
            <a:pPr lvl="1"/>
            <a:r>
              <a:rPr lang="en-US" sz="2000" dirty="0"/>
              <a:t>Concrete underlying hardware</a:t>
            </a:r>
          </a:p>
          <a:p>
            <a:pPr lvl="1"/>
            <a:r>
              <a:rPr lang="en-US" sz="2000" dirty="0"/>
              <a:t>Concrete version of firmware, OS and pre-loaded application</a:t>
            </a:r>
            <a:endParaRPr lang="en-US" sz="2400" dirty="0"/>
          </a:p>
          <a:p>
            <a:r>
              <a:rPr lang="en-US" sz="2400" dirty="0"/>
              <a:t>Certification usually invalidated when:</a:t>
            </a:r>
          </a:p>
          <a:p>
            <a:pPr lvl="1"/>
            <a:r>
              <a:rPr lang="en-US" sz="2000" dirty="0"/>
              <a:t>New hardware revision used (less common)</a:t>
            </a:r>
          </a:p>
          <a:p>
            <a:pPr lvl="1"/>
            <a:r>
              <a:rPr lang="en-US" sz="2000" dirty="0"/>
              <a:t>New version of firmware, OS, application (common)</a:t>
            </a:r>
          </a:p>
          <a:p>
            <a:pPr lvl="1"/>
            <a:r>
              <a:rPr lang="en-US" sz="2000" dirty="0"/>
              <a:t>Any customization, e.g., user firmware module (very common)</a:t>
            </a:r>
          </a:p>
          <a:p>
            <a:r>
              <a:rPr lang="en-US" sz="2400" dirty="0"/>
              <a:t>Pragmatic result</a:t>
            </a:r>
          </a:p>
          <a:p>
            <a:pPr lvl="1"/>
            <a:r>
              <a:rPr lang="en-US" sz="2000" dirty="0"/>
              <a:t>“I’m using product that was certified at some point in time”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7D2A47-2C95-44E3-A089-4F44F7835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85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How is certified product used?</a:t>
            </a:r>
            <a:endParaRPr lang="en-GB" altLang="cs-CZ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2400" dirty="0"/>
              <a:t>Trade-off between security functionality and required data centre operations</a:t>
            </a:r>
          </a:p>
          <a:p>
            <a:r>
              <a:rPr lang="en-GB" altLang="cs-CZ" sz="2400" dirty="0"/>
              <a:t>Certification FIPS 140-2 </a:t>
            </a:r>
          </a:p>
          <a:p>
            <a:pPr lvl="1"/>
            <a:r>
              <a:rPr lang="en-GB" altLang="cs-CZ" sz="2000" dirty="0"/>
              <a:t>users usually turn FIPS mode off (want use additional functionality)</a:t>
            </a:r>
          </a:p>
          <a:p>
            <a:r>
              <a:rPr lang="en-US" altLang="cs-CZ" sz="2400" dirty="0"/>
              <a:t>“Almost” FIPS 140-2 mode </a:t>
            </a:r>
            <a:endParaRPr lang="en-US" altLang="cs-CZ" sz="2400" dirty="0">
              <a:sym typeface="Wingdings" pitchFamily="2" charset="2"/>
            </a:endParaRPr>
          </a:p>
          <a:p>
            <a:pPr lvl="1"/>
            <a:r>
              <a:rPr lang="en-US" altLang="cs-CZ" sz="2000" dirty="0">
                <a:sym typeface="Wingdings" pitchFamily="2" charset="2"/>
              </a:rPr>
              <a:t>Everything FIPS except what user added (custom module)</a:t>
            </a:r>
            <a:endParaRPr lang="en-GB" altLang="cs-CZ" sz="2000" dirty="0"/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D4E94F-F439-4947-918B-409C008024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performance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A1F4EB9-ED1A-4664-BE6C-CAC9D60AE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190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88840"/>
            <a:ext cx="10972800" cy="4149725"/>
          </a:xfrm>
        </p:spPr>
        <p:txBody>
          <a:bodyPr/>
          <a:lstStyle/>
          <a:p>
            <a:r>
              <a:rPr lang="en-US" sz="2800" dirty="0"/>
              <a:t>Limited independent public information available</a:t>
            </a:r>
          </a:p>
          <a:p>
            <a:pPr lvl="1"/>
            <a:r>
              <a:rPr lang="en-US" sz="2400" dirty="0"/>
              <a:t>Claim: “up to 9000 RSA-1024b operations / second”</a:t>
            </a:r>
          </a:p>
          <a:p>
            <a:r>
              <a:rPr lang="en-US" sz="2800" dirty="0"/>
              <a:t>But…</a:t>
            </a:r>
          </a:p>
          <a:p>
            <a:pPr lvl="1"/>
            <a:r>
              <a:rPr lang="en-US" sz="2400" dirty="0"/>
              <a:t>Real operations are not just raw crypto (formatting of messages…)</a:t>
            </a:r>
          </a:p>
          <a:p>
            <a:pPr lvl="1"/>
            <a:r>
              <a:rPr lang="en-US" sz="2400" dirty="0"/>
              <a:t>Longer key length may be needed (RSA-2048b)</a:t>
            </a:r>
          </a:p>
          <a:p>
            <a:pPr lvl="1"/>
            <a:r>
              <a:rPr lang="en-US" sz="2400" dirty="0"/>
              <a:t>Internal vs. external speed (data in/out excluded) </a:t>
            </a:r>
          </a:p>
          <a:p>
            <a:pPr lvl="1"/>
            <a:r>
              <a:rPr lang="en-US" sz="2400" dirty="0"/>
              <a:t>Measurements in “optimal” situations (single pre-prepared key, large data blocks…)</a:t>
            </a:r>
          </a:p>
          <a:p>
            <a:pPr lvl="1"/>
            <a:r>
              <a:rPr lang="en-US" sz="2400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E9A65FA-6697-4499-B7B0-86B2997F2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0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HSM – performance II.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Relatively difficult to obtain fair comparison</a:t>
            </a:r>
          </a:p>
          <a:p>
            <a:r>
              <a:rPr lang="en-US" sz="2400" dirty="0"/>
              <a:t>F. </a:t>
            </a:r>
            <a:r>
              <a:rPr lang="en-US" sz="2400" dirty="0" err="1"/>
              <a:t>Demaertelaere</a:t>
            </a:r>
            <a:r>
              <a:rPr lang="en-US" sz="2400" dirty="0"/>
              <a:t> (2010)</a:t>
            </a:r>
          </a:p>
          <a:p>
            <a:pPr lvl="1"/>
            <a:r>
              <a:rPr lang="en-US" sz="1600" dirty="0">
                <a:hlinkClick r:id="rId2"/>
              </a:rPr>
              <a:t>https://handouts.secappdev.org/handouts/2010/Filip%20Demaertelaere/HSM.pdf</a:t>
            </a:r>
            <a:endParaRPr lang="en-US" sz="1600" dirty="0"/>
          </a:p>
          <a:p>
            <a:r>
              <a:rPr lang="en-GB" sz="2400" dirty="0"/>
              <a:t>RSA 1024 bit private key operation: 100 – 7000 ops/sec</a:t>
            </a:r>
          </a:p>
          <a:p>
            <a:r>
              <a:rPr lang="en-GB" sz="2400" dirty="0"/>
              <a:t>ECC 160 bit ECDSA signatures: 250 – 2500 ops/sec</a:t>
            </a:r>
          </a:p>
          <a:p>
            <a:r>
              <a:rPr lang="en-GB" sz="2400" dirty="0"/>
              <a:t>3DES: 2 - 8 Mbytes/sec</a:t>
            </a:r>
          </a:p>
          <a:p>
            <a:r>
              <a:rPr lang="en-GB" sz="2400" dirty="0"/>
              <a:t>AES: 6 - 40 Mbytes/sec (256 bit key)</a:t>
            </a:r>
          </a:p>
          <a:p>
            <a:endParaRPr lang="en-GB" sz="2400" dirty="0"/>
          </a:p>
          <a:p>
            <a:r>
              <a:rPr lang="en-GB" sz="2400" dirty="0"/>
              <a:t>No significant breakthrough in technology since 2010</a:t>
            </a:r>
          </a:p>
          <a:p>
            <a:r>
              <a:rPr lang="en-GB" sz="2400" dirty="0"/>
              <a:t>Higher throughput achieved by multiple HSMs </a:t>
            </a:r>
          </a:p>
          <a:p>
            <a:endParaRPr lang="en-GB" sz="24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DAA0B2D-E47D-4DD5-823C-6212B813A5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31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A57EEAA-4508-41F9-89D7-7148064CF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update (Feb 2018)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37A50B4-AC38-498A-9B40-310C7527D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2B3919-C197-4A8A-9BC6-E88D1742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64BE0A7-8B57-4CFB-8BC9-2F27C67DE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44" y="1755190"/>
            <a:ext cx="8675649" cy="4587526"/>
          </a:xfrm>
          <a:prstGeom prst="rect">
            <a:avLst/>
          </a:prstGeom>
        </p:spPr>
      </p:pic>
      <p:pic>
        <p:nvPicPr>
          <p:cNvPr id="10" name="Zástupný symbol pro obsah 4">
            <a:extLst>
              <a:ext uri="{FF2B5EF4-FFF2-40B4-BE49-F238E27FC236}">
                <a16:creationId xmlns:a16="http://schemas.microsoft.com/office/drawing/2014/main" id="{7ED3A72E-8464-4714-9778-CF38A75A1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5061" r="70250" b="5059"/>
          <a:stretch/>
        </p:blipFill>
        <p:spPr bwMode="auto">
          <a:xfrm>
            <a:off x="7088565" y="-99392"/>
            <a:ext cx="3473969" cy="22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B4F100-8E71-4FDF-BEB1-4C76ECFC2231}"/>
              </a:ext>
            </a:extLst>
          </p:cNvPr>
          <p:cNvSpPr txBox="1"/>
          <p:nvPr/>
        </p:nvSpPr>
        <p:spPr>
          <a:xfrm>
            <a:off x="1721544" y="6227821"/>
            <a:ext cx="889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bg1">
                    <a:lumMod val="65000"/>
                  </a:schemeClr>
                </a:solidFill>
              </a:rPr>
              <a:t>http://go.thalesesecurity.com/rs/480-LWA-970/images/ThalesEsecurity_nShield_Connect_ds.pdf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F2D5576-E980-42A6-9C9A-09CC1773A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317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- load balancing, failover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HSMs often used in business critical scenarios</a:t>
            </a:r>
          </a:p>
          <a:p>
            <a:pPr lvl="1"/>
            <a:r>
              <a:rPr lang="en-GB" dirty="0"/>
              <a:t>Authorization of payment transaction</a:t>
            </a:r>
          </a:p>
          <a:p>
            <a:pPr lvl="1"/>
            <a:r>
              <a:rPr lang="en-GB" dirty="0"/>
              <a:t>TLS accelerator for internet banking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/>
              <a:t>Redundancy and load-balancing required</a:t>
            </a:r>
          </a:p>
          <a:p>
            <a:r>
              <a:rPr lang="en-GB" dirty="0"/>
              <a:t>Single HSM is not enough</a:t>
            </a:r>
          </a:p>
          <a:p>
            <a:pPr lvl="1"/>
            <a:r>
              <a:rPr lang="en-GB" dirty="0"/>
              <a:t>At least two in production for failover</a:t>
            </a:r>
          </a:p>
          <a:p>
            <a:pPr lvl="1"/>
            <a:r>
              <a:rPr lang="en-GB" sz="2400" dirty="0"/>
              <a:t>At least one or two for development and test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B429E0-8051-4685-AC82-44E6B3359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8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Hardware Security Module</a:t>
            </a:r>
            <a:endParaRPr lang="cs-CZ" sz="36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06E3925-F907-4EB4-AA30-A1C2D210D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5695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/>
              <a:t>Steps of crypto operation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4DD84F-A68F-4A15-B38C-C1EE9F9C2A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4503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Šipka doprava 26"/>
          <p:cNvSpPr/>
          <p:nvPr/>
        </p:nvSpPr>
        <p:spPr>
          <a:xfrm>
            <a:off x="8040216" y="1412776"/>
            <a:ext cx="181373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7984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Steps of cryptographic operation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51584" y="1412776"/>
            <a:ext cx="8229600" cy="5616624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input data</a:t>
            </a:r>
            <a:endParaRPr lang="en-US" sz="2400" dirty="0">
              <a:solidFill>
                <a:srgbClr val="FF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in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unwrap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Unwrap data/key (decrypt/verify)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key object with key value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cryptographic engine with key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Start, execute and finalize crypto operation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Initialize wrap engine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Wrap data/key (encrypt/sign)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Erase key(s)/engine(s)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output data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dirty="0"/>
              <a:t>Transfer wrapped key out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800921" y="1772817"/>
            <a:ext cx="514549" cy="514549"/>
            <a:chOff x="6986512" y="3535977"/>
            <a:chExt cx="514549" cy="514549"/>
          </a:xfrm>
        </p:grpSpPr>
        <p:pic>
          <p:nvPicPr>
            <p:cNvPr id="5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Šrafovaná šipka doprava 6"/>
          <p:cNvSpPr/>
          <p:nvPr/>
        </p:nvSpPr>
        <p:spPr>
          <a:xfrm>
            <a:off x="1847528" y="1412776"/>
            <a:ext cx="504056" cy="432048"/>
          </a:xfrm>
          <a:prstGeom prst="stripedRightArrow">
            <a:avLst/>
          </a:prstGeom>
          <a:solidFill>
            <a:srgbClr val="92D050"/>
          </a:solidFill>
          <a:ln>
            <a:solidFill>
              <a:srgbClr val="5462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2509" y="263238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1800921" y="3284985"/>
            <a:ext cx="530343" cy="485031"/>
            <a:chOff x="276920" y="3284984"/>
            <a:chExt cx="530343" cy="485031"/>
          </a:xfrm>
        </p:grpSpPr>
        <p:pic>
          <p:nvPicPr>
            <p:cNvPr id="10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0740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1847528" y="3789040"/>
            <a:ext cx="553012" cy="618184"/>
            <a:chOff x="642877" y="4418044"/>
            <a:chExt cx="1106024" cy="1171196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Skupina 24"/>
          <p:cNvGrpSpPr/>
          <p:nvPr/>
        </p:nvGrpSpPr>
        <p:grpSpPr>
          <a:xfrm>
            <a:off x="1830438" y="2265461"/>
            <a:ext cx="587656" cy="485031"/>
            <a:chOff x="306438" y="2265460"/>
            <a:chExt cx="587656" cy="485031"/>
          </a:xfrm>
        </p:grpSpPr>
        <p:pic>
          <p:nvPicPr>
            <p:cNvPr id="1026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226546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228237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1830438" y="4425701"/>
            <a:ext cx="587656" cy="485031"/>
            <a:chOff x="306438" y="4425700"/>
            <a:chExt cx="587656" cy="485031"/>
          </a:xfrm>
        </p:grpSpPr>
        <p:pic>
          <p:nvPicPr>
            <p:cNvPr id="1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38" y="4425700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94240" y="444261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9"/>
          <p:cNvGrpSpPr/>
          <p:nvPr/>
        </p:nvGrpSpPr>
        <p:grpSpPr>
          <a:xfrm>
            <a:off x="1837036" y="4858668"/>
            <a:ext cx="514549" cy="514549"/>
            <a:chOff x="6986512" y="3535977"/>
            <a:chExt cx="514549" cy="514549"/>
          </a:xfrm>
        </p:grpSpPr>
        <p:pic>
          <p:nvPicPr>
            <p:cNvPr id="21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2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Šrafovaná šipka doprava 22"/>
          <p:cNvSpPr/>
          <p:nvPr/>
        </p:nvSpPr>
        <p:spPr>
          <a:xfrm rot="10800000">
            <a:off x="1781667" y="5661248"/>
            <a:ext cx="504056" cy="43204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Picture 5" descr="D:\Documents\Obrázky\is2\Key-icon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2509" y="5152666"/>
            <a:ext cx="644549" cy="6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Skupina 27"/>
          <p:cNvGrpSpPr/>
          <p:nvPr/>
        </p:nvGrpSpPr>
        <p:grpSpPr>
          <a:xfrm>
            <a:off x="1786161" y="6051549"/>
            <a:ext cx="514549" cy="514549"/>
            <a:chOff x="6986512" y="3535977"/>
            <a:chExt cx="514549" cy="514549"/>
          </a:xfrm>
        </p:grpSpPr>
        <p:pic>
          <p:nvPicPr>
            <p:cNvPr id="29" name="Picture 11" descr="D:\Documents\Obrazky\envelope-icon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12" y="3535977"/>
              <a:ext cx="514549" cy="514549"/>
            </a:xfrm>
            <a:prstGeom prst="rect">
              <a:avLst/>
            </a:prstGeom>
            <a:noFill/>
          </p:spPr>
        </p:pic>
        <p:pic>
          <p:nvPicPr>
            <p:cNvPr id="30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64017" y="3613482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Skupina 30"/>
          <p:cNvGrpSpPr/>
          <p:nvPr/>
        </p:nvGrpSpPr>
        <p:grpSpPr>
          <a:xfrm>
            <a:off x="7744404" y="1218154"/>
            <a:ext cx="736368" cy="698679"/>
            <a:chOff x="642877" y="4418044"/>
            <a:chExt cx="1106024" cy="1171196"/>
          </a:xfrm>
        </p:grpSpPr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3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239" y="1205454"/>
            <a:ext cx="736368" cy="698678"/>
          </a:xfrm>
          <a:prstGeom prst="rect">
            <a:avLst/>
          </a:prstGeom>
        </p:spPr>
      </p:pic>
      <p:grpSp>
        <p:nvGrpSpPr>
          <p:cNvPr id="37" name="Skupina 36"/>
          <p:cNvGrpSpPr/>
          <p:nvPr/>
        </p:nvGrpSpPr>
        <p:grpSpPr>
          <a:xfrm>
            <a:off x="8760297" y="1319560"/>
            <a:ext cx="783333" cy="548188"/>
            <a:chOff x="276920" y="3284984"/>
            <a:chExt cx="588283" cy="485031"/>
          </a:xfrm>
        </p:grpSpPr>
        <p:pic>
          <p:nvPicPr>
            <p:cNvPr id="38" name="Picture 2" descr="D:\Documents\Obrazky\gear.png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0" y="3284984"/>
              <a:ext cx="485031" cy="485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465349" y="3362490"/>
              <a:ext cx="399854" cy="399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Násobení 39"/>
          <p:cNvSpPr/>
          <p:nvPr/>
        </p:nvSpPr>
        <p:spPr>
          <a:xfrm>
            <a:off x="1984197" y="5373216"/>
            <a:ext cx="233970" cy="288032"/>
          </a:xfrm>
          <a:prstGeom prst="mathMultiply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16" name="Zástupný symbol pro číslo snímku 15">
            <a:extLst>
              <a:ext uri="{FF2B5EF4-FFF2-40B4-BE49-F238E27FC236}">
                <a16:creationId xmlns:a16="http://schemas.microsoft.com/office/drawing/2014/main" id="{51DDF551-D884-4D53-AE81-1A5148DBE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78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S1: </a:t>
            </a:r>
            <a:r>
              <a:rPr lang="cs-CZ" dirty="0" err="1"/>
              <a:t>One</a:t>
            </a:r>
            <a:r>
              <a:rPr lang="cs-CZ" dirty="0"/>
              <a:t> user,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all engines fully prepared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26182" y="2636912"/>
            <a:ext cx="6778130" cy="182828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35560" y="4847952"/>
            <a:ext cx="6130057" cy="104202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6182" y="6300812"/>
            <a:ext cx="6130057" cy="50405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ED4A24-3D9B-4D06-B9C4-390B9ACCF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1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S2: </a:t>
            </a:r>
            <a:r>
              <a:rPr lang="cs-CZ" dirty="0" err="1"/>
              <a:t>One</a:t>
            </a:r>
            <a:r>
              <a:rPr lang="cs-CZ" dirty="0"/>
              <a:t> user, many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No sharing, frequent crypto context change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26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35560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19DF63-63C6-4A06-A2F9-5E5C72FEB9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79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S3: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Device is shared </a:t>
            </a:r>
            <a:r>
              <a:rPr lang="en-US" dirty="0">
                <a:sym typeface="Symbol"/>
              </a:rPr>
              <a:t></a:t>
            </a:r>
            <a:r>
              <a:rPr lang="en-US" dirty="0"/>
              <a:t> isolation of users</a:t>
            </a:r>
          </a:p>
        </p:txBody>
      </p:sp>
      <p:pic>
        <p:nvPicPr>
          <p:cNvPr id="2050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126182" y="2636912"/>
            <a:ext cx="6778130" cy="151216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135560" y="4860652"/>
            <a:ext cx="6130057" cy="74128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126183" y="628811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2EC8D-E0E8-4FA8-9672-900EADB391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3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S4: </a:t>
            </a:r>
            <a:r>
              <a:rPr lang="cs-CZ" dirty="0" err="1"/>
              <a:t>Few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Limited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2126182" y="3032956"/>
            <a:ext cx="6778130" cy="39604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135560" y="4847952"/>
            <a:ext cx="6130057" cy="38124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7B3049-419F-4DBA-8A7A-8E7F01E23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43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S5: </a:t>
            </a:r>
            <a:r>
              <a:rPr lang="cs-CZ" dirty="0"/>
              <a:t>Many </a:t>
            </a:r>
            <a:r>
              <a:rPr lang="cs-CZ" dirty="0" err="1"/>
              <a:t>users</a:t>
            </a:r>
            <a:r>
              <a:rPr lang="cs-CZ" dirty="0"/>
              <a:t>, many </a:t>
            </a:r>
            <a:r>
              <a:rPr lang="cs-CZ" dirty="0" err="1"/>
              <a:t>keys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en-US" dirty="0"/>
              <a:t>High sharing, frequent crypto context change</a:t>
            </a:r>
          </a:p>
        </p:txBody>
      </p:sp>
      <p:pic>
        <p:nvPicPr>
          <p:cNvPr id="9" name="Picture 2" descr="D:\Documents\Obrazky\crypto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189024"/>
            <a:ext cx="7056785" cy="45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5A7205-B02B-4E3E-BBBD-043F5B11B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6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HSM in cloud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D0A81E6-809A-4FEB-9F4B-8175E9561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81822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topics in cloud environment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Move of legacy applications into cloud</a:t>
            </a:r>
          </a:p>
          <a:p>
            <a:pPr lvl="1"/>
            <a:r>
              <a:rPr lang="en-GB" sz="2000" dirty="0"/>
              <a:t>Previously used locally connected HSMs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Protection of messages exchanged between multiple cloud-based applications</a:t>
            </a:r>
          </a:p>
          <a:p>
            <a:pPr lvl="1"/>
            <a:r>
              <a:rPr lang="en-GB" sz="2000" dirty="0"/>
              <a:t>Key exchange of used key without pre-distribution?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Volume encryption in cloud</a:t>
            </a:r>
          </a:p>
          <a:p>
            <a:pPr lvl="1"/>
            <a:r>
              <a:rPr lang="en-GB" sz="2000" dirty="0"/>
              <a:t>Encrypted block mounted after application request (e.g., Amazon’s Elastic Block Storage)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Encrypted databases</a:t>
            </a:r>
          </a:p>
          <a:p>
            <a:pPr lvl="1"/>
            <a:r>
              <a:rPr lang="en-GB" sz="2000" dirty="0"/>
              <a:t>Block encryption of database storage, encryption of rows/cells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Cryptography as a Service</a:t>
            </a:r>
          </a:p>
          <a:p>
            <a:pPr lvl="1"/>
            <a:r>
              <a:rPr lang="en-GB" sz="2000" dirty="0"/>
              <a:t>Not only key management, also other cryptographic functionality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E8A5CF-B0E6-4511-A8F6-AE26478C53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572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0F44F-9C14-4D43-B738-A04DFF8A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40CF934-DF9A-4042-83B6-5DDF80B1F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76672"/>
            <a:ext cx="6408712" cy="599351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A65214-166B-4494-8C0F-5700EEEE7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5B7E9C-B1EC-4BE1-9AD5-939B752C4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12.3.2019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53FCFB-156F-4FCD-9A5E-65A0B732B028}"/>
              </a:ext>
            </a:extLst>
          </p:cNvPr>
          <p:cNvSpPr txBox="1"/>
          <p:nvPr/>
        </p:nvSpPr>
        <p:spPr>
          <a:xfrm rot="16200000">
            <a:off x="6377156" y="3397021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https://cryptosense.com/cloud-cryptography-comparison/</a:t>
            </a:r>
          </a:p>
        </p:txBody>
      </p:sp>
    </p:spTree>
    <p:extLst>
      <p:ext uri="{BB962C8B-B14F-4D97-AF65-F5344CB8AC3E}">
        <p14:creationId xmlns:p14="http://schemas.microsoft.com/office/powerpoint/2010/main" val="415090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Security Module - definition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HSM is trusted hardware element </a:t>
            </a:r>
          </a:p>
          <a:p>
            <a:pPr lvl="1"/>
            <a:r>
              <a:rPr lang="en-GB" dirty="0"/>
              <a:t>Contains own physical and logical protection</a:t>
            </a:r>
          </a:p>
          <a:p>
            <a:pPr lvl="1"/>
            <a:r>
              <a:rPr lang="en-GB" dirty="0"/>
              <a:t>May provide increased performance (compared to CPU)</a:t>
            </a:r>
          </a:p>
          <a:p>
            <a:r>
              <a:rPr lang="en-GB" dirty="0"/>
              <a:t>Attached to or put inside PC/server/network box</a:t>
            </a:r>
          </a:p>
          <a:p>
            <a:r>
              <a:rPr lang="en-GB" dirty="0"/>
              <a:t>Provides in-device:</a:t>
            </a:r>
          </a:p>
          <a:p>
            <a:pPr lvl="1"/>
            <a:r>
              <a:rPr lang="en-GB" dirty="0"/>
              <a:t>Secure key generation (and entry)</a:t>
            </a:r>
          </a:p>
          <a:p>
            <a:pPr lvl="1"/>
            <a:r>
              <a:rPr lang="en-GB" dirty="0"/>
              <a:t>Secure storage (and backup)</a:t>
            </a:r>
          </a:p>
          <a:p>
            <a:pPr lvl="1"/>
            <a:r>
              <a:rPr lang="en-GB" dirty="0"/>
              <a:t>Secure use (cryptographic algorithms)</a:t>
            </a:r>
          </a:p>
          <a:p>
            <a:r>
              <a:rPr lang="en-GB" dirty="0"/>
              <a:t>Should never export sensitive data in plaintext</a:t>
            </a:r>
          </a:p>
          <a:p>
            <a:pPr lvl="1"/>
            <a:r>
              <a:rPr lang="en-GB" dirty="0"/>
              <a:t>Especially keys = </a:t>
            </a:r>
            <a:r>
              <a:rPr lang="en-GB" dirty="0">
                <a:solidFill>
                  <a:srgbClr val="0070C0"/>
                </a:solidFill>
              </a:rPr>
              <a:t>Critical Security Parameters </a:t>
            </a:r>
            <a:r>
              <a:rPr lang="en-GB" dirty="0"/>
              <a:t>(CSP)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723EAAC-C5F3-4458-853D-77F180919AC9}"/>
              </a:ext>
            </a:extLst>
          </p:cNvPr>
          <p:cNvSpPr/>
          <p:nvPr/>
        </p:nvSpPr>
        <p:spPr>
          <a:xfrm>
            <a:off x="7320136" y="4077072"/>
            <a:ext cx="2520280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You already know one example of HSM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199B90-23A8-488E-A3AD-65F3115A0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75" y="3931146"/>
            <a:ext cx="1031726" cy="103172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224D9A-C4E3-49DB-8A54-48F738DCCC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6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4" y="1674829"/>
            <a:ext cx="8771272" cy="2808312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Obdélník: se zakulacenými rohy 5"/>
          <p:cNvSpPr/>
          <p:nvPr/>
        </p:nvSpPr>
        <p:spPr>
          <a:xfrm>
            <a:off x="5735960" y="3429000"/>
            <a:ext cx="3096344" cy="432048"/>
          </a:xfrm>
          <a:prstGeom prst="round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922702" y="1746838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REST API to generate keys, export pub, use keys…</a:t>
            </a:r>
          </a:p>
          <a:p>
            <a:pPr lvl="1"/>
            <a:r>
              <a:rPr lang="en-US" dirty="0">
                <a:hlinkClick r:id="rId3"/>
              </a:rPr>
              <a:t>https://docs.microsoft.com/en-us/rest/api/keyvault/</a:t>
            </a:r>
            <a:endParaRPr lang="en-US" dirty="0"/>
          </a:p>
          <a:p>
            <a:r>
              <a:rPr lang="en-US" dirty="0"/>
              <a:t>Language bindings (language specific wrappers)</a:t>
            </a:r>
          </a:p>
          <a:p>
            <a:pPr lvl="1"/>
            <a:r>
              <a:rPr lang="en-US" dirty="0"/>
              <a:t>JS, PowerShell, C#…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BD52FE-FD58-417A-A3CF-197E677A00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25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Azure </a:t>
            </a:r>
            <a:r>
              <a:rPr lang="en-GB" dirty="0" err="1"/>
              <a:t>KeyVault</a:t>
            </a:r>
            <a:endParaRPr lang="en-GB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677030"/>
            <a:ext cx="8851953" cy="452961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99700" y="6182867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https://channel9.msdn.com/Events/Ignite/2015/BRK2706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AC7CF1-8E2D-4802-B9D8-0E32B11EED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115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case: AWS Key Management Service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988840"/>
            <a:ext cx="10972800" cy="4149725"/>
          </a:xfrm>
        </p:spPr>
        <p:txBody>
          <a:bodyPr/>
          <a:lstStyle/>
          <a:p>
            <a:r>
              <a:rPr lang="en-GB" sz="2800" dirty="0"/>
              <a:t>AWS Key Management Service Cryptographic Details (2015)</a:t>
            </a:r>
          </a:p>
          <a:p>
            <a:pPr lvl="1"/>
            <a:r>
              <a:rPr lang="en-GB" sz="2400" dirty="0">
                <a:hlinkClick r:id="rId2"/>
              </a:rPr>
              <a:t>https://d0.awsstatic.com/whitepapers/KMS-Cryptographic-Details.pdf</a:t>
            </a:r>
            <a:endParaRPr lang="en-GB" sz="2400" dirty="0"/>
          </a:p>
          <a:p>
            <a:r>
              <a:rPr lang="en-GB" sz="2800" dirty="0"/>
              <a:t>Centralized key management</a:t>
            </a:r>
          </a:p>
          <a:p>
            <a:pPr lvl="1"/>
            <a:r>
              <a:rPr lang="en-GB" sz="2400" dirty="0"/>
              <a:t>Used by cloud-based applications</a:t>
            </a:r>
          </a:p>
          <a:p>
            <a:pPr lvl="1"/>
            <a:r>
              <a:rPr lang="en-GB" sz="2400" dirty="0"/>
              <a:t>Used by any client application</a:t>
            </a:r>
          </a:p>
          <a:p>
            <a:pPr lvl="1"/>
            <a:r>
              <a:rPr lang="en-GB" sz="2400" dirty="0"/>
              <a:t>Replication of wrapping keys into HSMs in different </a:t>
            </a:r>
            <a:r>
              <a:rPr lang="en-GB" sz="2400" dirty="0" err="1"/>
              <a:t>datacenters</a:t>
            </a:r>
            <a:endParaRPr lang="en-GB" sz="2400" dirty="0"/>
          </a:p>
          <a:p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389664-370A-439F-9145-158A36F743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3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08" y="4052544"/>
            <a:ext cx="7703840" cy="29048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Usage scenario: envelope encryption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Protected message exchange between multiple (cloud-based)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Random key generated in one application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protected (wrap) using trusted element (HSM)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Wrapped key appended to message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000" dirty="0"/>
              <a:t>Key unwrapped in second application (via HSM)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16200000">
            <a:off x="8384784" y="3496954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21C230-2755-42E5-891F-8E34D9DCC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 rot="16200000">
            <a:off x="7588663" y="3604130"/>
            <a:ext cx="5628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https://d0.awsstatic.com/whitepapers/KMS-Cryptographic-Details.pdf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21" y="3715329"/>
            <a:ext cx="8229600" cy="2999796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620689"/>
            <a:ext cx="8177901" cy="3083601"/>
          </a:xfrm>
          <a:prstGeom prst="rect">
            <a:avLst/>
          </a:prstGeom>
        </p:spPr>
      </p:pic>
      <p:sp>
        <p:nvSpPr>
          <p:cNvPr id="9" name="Zahnutá šipka doleva 8"/>
          <p:cNvSpPr/>
          <p:nvPr/>
        </p:nvSpPr>
        <p:spPr>
          <a:xfrm>
            <a:off x="9740589" y="2884846"/>
            <a:ext cx="792088" cy="1575793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72462" y="5895169"/>
            <a:ext cx="3069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What is difference to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PGP/S-MIME?</a:t>
            </a:r>
          </a:p>
        </p:txBody>
      </p:sp>
      <p:pic>
        <p:nvPicPr>
          <p:cNvPr id="11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15" y="583764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79E2B6-FF83-47EC-B148-9EB8DD4E0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9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trusted?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KMS Service to wrap envelope keys properly</a:t>
            </a:r>
          </a:p>
          <a:p>
            <a:r>
              <a:rPr lang="en-GB" dirty="0"/>
              <a:t>KMS Service not to leak wrapping key</a:t>
            </a:r>
          </a:p>
          <a:p>
            <a:r>
              <a:rPr lang="en-GB" dirty="0"/>
              <a:t>Cloud operator not to read unwrapped keys from memory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25C272-6EE1-4FD9-910F-CF01E907B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940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Amazon’s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  <a:p>
            <a:pPr lvl="1"/>
            <a:r>
              <a:rPr lang="en-US" dirty="0"/>
              <a:t>Based on </a:t>
            </a:r>
            <a:r>
              <a:rPr lang="cs-CZ" dirty="0" err="1"/>
              <a:t>SafeNet</a:t>
            </a:r>
            <a:r>
              <a:rPr lang="en-US" dirty="0"/>
              <a:t>’s Luna HSM</a:t>
            </a:r>
          </a:p>
          <a:p>
            <a:pPr lvl="1"/>
            <a:r>
              <a:rPr lang="en-US" dirty="0"/>
              <a:t>Only few users can share one HSM (probably no sharing)</a:t>
            </a:r>
          </a:p>
          <a:p>
            <a:pPr lvl="1"/>
            <a:r>
              <a:rPr lang="cs-CZ" dirty="0"/>
              <a:t>=</a:t>
            </a:r>
            <a:r>
              <a:rPr lang="en-US" dirty="0"/>
              <a:t>&gt; High initial cost (~$5000</a:t>
            </a:r>
            <a:r>
              <a:rPr lang="cs-CZ" dirty="0"/>
              <a:t> + $1.88 per </a:t>
            </a:r>
            <a:r>
              <a:rPr lang="cs-CZ" dirty="0" err="1"/>
              <a:t>hour</a:t>
            </a:r>
            <a:r>
              <a:rPr lang="en-US" dirty="0"/>
              <a:t>)</a:t>
            </a:r>
          </a:p>
          <a:p>
            <a:r>
              <a:rPr lang="en-US" dirty="0"/>
              <a:t>Note: significantly different service from AWS KMS</a:t>
            </a:r>
          </a:p>
          <a:p>
            <a:pPr lvl="1"/>
            <a:r>
              <a:rPr lang="en-US" dirty="0"/>
              <a:t>“Whole” HSM is available to single user/application, not only key (un)wrapping functionality</a:t>
            </a:r>
          </a:p>
          <a:p>
            <a:pPr lvl="1"/>
            <a:r>
              <a:rPr lang="en-US" dirty="0"/>
              <a:t>Suitable for legacy apps, compliancy requirements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Picture 2" descr="D:\Documents\Obrazky\amazon_cloudHSM.png">
            <a:extLst>
              <a:ext uri="{FF2B5EF4-FFF2-40B4-BE49-F238E27FC236}">
                <a16:creationId xmlns:a16="http://schemas.microsoft.com/office/drawing/2014/main" id="{45E1A3A2-83AE-4627-93B0-EA8103231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4" t="34770" r="39431" b="27989"/>
          <a:stretch/>
        </p:blipFill>
        <p:spPr bwMode="auto">
          <a:xfrm>
            <a:off x="8933116" y="836712"/>
            <a:ext cx="155537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7B6E76-12C6-49A5-8A1E-68BA2D0B40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7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case: Amazon </a:t>
            </a:r>
            <a:r>
              <a:rPr lang="cs-CZ" dirty="0"/>
              <a:t>AWS </a:t>
            </a:r>
            <a:r>
              <a:rPr lang="cs-CZ" dirty="0" err="1"/>
              <a:t>CloudHSM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1026" name="Picture 2" descr="D:\Documents\Obrazky\amazon_cloudHS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868380"/>
            <a:ext cx="8382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A9DF56-4405-4E00-BC8F-ED62B956AF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5517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activity: certification report (</a:t>
            </a:r>
            <a:r>
              <a:rPr lang="en-GB" dirty="0">
                <a:solidFill>
                  <a:srgbClr val="0070C0"/>
                </a:solidFill>
              </a:rPr>
              <a:t>10 minutes</a:t>
            </a:r>
            <a:r>
              <a:rPr lang="en-GB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2853"/>
            <a:ext cx="11403590" cy="3112294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https://csrc.nist.gov/Projects/cryptographic-module-validation-program/Validated-Modules/Search</a:t>
            </a:r>
            <a:endParaRPr lang="en-GB" dirty="0"/>
          </a:p>
          <a:p>
            <a:r>
              <a:rPr lang="en-GB" dirty="0"/>
              <a:t>‘Show all’ option, pick any hardware module, quick read report</a:t>
            </a:r>
          </a:p>
          <a:p>
            <a:r>
              <a:rPr lang="en-GB" dirty="0"/>
              <a:t>What FIP140-2 level was achieved?</a:t>
            </a:r>
          </a:p>
          <a:p>
            <a:r>
              <a:rPr lang="en-GB" dirty="0"/>
              <a:t>What is approved cryptographic functionality?</a:t>
            </a:r>
          </a:p>
          <a:p>
            <a:r>
              <a:rPr lang="en-GB" dirty="0"/>
              <a:t>How is physical security protected? Side-channels?</a:t>
            </a:r>
          </a:p>
          <a:p>
            <a:r>
              <a:rPr lang="en-GB" dirty="0"/>
              <a:t>What kind of self-test are executed?</a:t>
            </a:r>
          </a:p>
          <a:p>
            <a:r>
              <a:rPr lang="en-GB" dirty="0"/>
              <a:t>Is the module also certified within Common Criteria?</a:t>
            </a:r>
          </a:p>
          <a:p>
            <a:r>
              <a:rPr lang="en-GB" dirty="0"/>
              <a:t>Interesting results (</a:t>
            </a:r>
            <a:r>
              <a:rPr lang="en-GB" dirty="0">
                <a:solidFill>
                  <a:srgbClr val="0070C0"/>
                </a:solidFill>
              </a:rPr>
              <a:t>5 minutes</a:t>
            </a:r>
            <a:r>
              <a:rPr lang="en-GB" dirty="0"/>
              <a:t>)</a:t>
            </a:r>
          </a:p>
          <a:p>
            <a:endParaRPr lang="en-GB" dirty="0"/>
          </a:p>
          <a:p>
            <a:pPr marL="614363" lvl="1" indent="-3429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Smartcards 19.3.2019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50" y="-14283"/>
            <a:ext cx="2628355" cy="150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5568" y="4528344"/>
            <a:ext cx="7954143" cy="1362075"/>
          </a:xfrm>
        </p:spPr>
        <p:txBody>
          <a:bodyPr/>
          <a:lstStyle/>
          <a:p>
            <a:r>
              <a:rPr lang="en-GB" dirty="0"/>
              <a:t>Cryptography as a service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E61027-ABD4-441A-BEB5-B03B3D8B30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88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Zástupný symbol pro obsah 4">
            <a:extLst>
              <a:ext uri="{FF2B5EF4-FFF2-40B4-BE49-F238E27FC236}">
                <a16:creationId xmlns:a16="http://schemas.microsoft.com/office/drawing/2014/main" id="{3A9BACD7-4021-43D8-B93E-F1AC0F2C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" t="5061" r="70250" b="5059"/>
          <a:stretch/>
        </p:blipFill>
        <p:spPr bwMode="auto">
          <a:xfrm>
            <a:off x="6670504" y="319130"/>
            <a:ext cx="2393849" cy="15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DC08C4B-1476-43A3-B10E-6090BC41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cards		    	HSMs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3B5B7F-34AD-4431-9677-661FB69F8E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Price: $3-30</a:t>
            </a:r>
          </a:p>
          <a:p>
            <a:r>
              <a:rPr lang="en-GB" dirty="0"/>
              <a:t>2-5 RSA/ECC signs/sec</a:t>
            </a:r>
          </a:p>
          <a:p>
            <a:r>
              <a:rPr lang="en-GB" dirty="0"/>
              <a:t>USB/serial connection</a:t>
            </a:r>
          </a:p>
          <a:p>
            <a:r>
              <a:rPr lang="en-GB" dirty="0"/>
              <a:t>Mostly disconnected</a:t>
            </a:r>
          </a:p>
          <a:p>
            <a:r>
              <a:rPr lang="en-GB" dirty="0"/>
              <a:t>No battery</a:t>
            </a:r>
          </a:p>
          <a:p>
            <a:r>
              <a:rPr lang="en-GB" dirty="0"/>
              <a:t>3KB RAM, 100KB flash</a:t>
            </a:r>
          </a:p>
          <a:p>
            <a:r>
              <a:rPr lang="en-GB" dirty="0"/>
              <a:t>Limited </a:t>
            </a:r>
            <a:r>
              <a:rPr lang="en-GB" dirty="0" err="1"/>
              <a:t>algs</a:t>
            </a:r>
            <a:r>
              <a:rPr lang="en-GB" dirty="0"/>
              <a:t>. support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5B4CCB22-C503-4EB1-84A7-67F5C9B67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912" y="1844825"/>
            <a:ext cx="6278488" cy="4281339"/>
          </a:xfrm>
        </p:spPr>
        <p:txBody>
          <a:bodyPr/>
          <a:lstStyle/>
          <a:p>
            <a:r>
              <a:rPr lang="en-GB" sz="2400" dirty="0"/>
              <a:t>$100-$10000</a:t>
            </a:r>
          </a:p>
          <a:p>
            <a:r>
              <a:rPr lang="en-GB" sz="2400" dirty="0"/>
              <a:t>100-10000 RSA/ECC signs/sec</a:t>
            </a:r>
          </a:p>
          <a:p>
            <a:r>
              <a:rPr lang="en-GB" sz="2400" dirty="0"/>
              <a:t>UTP/PCI connected</a:t>
            </a:r>
          </a:p>
          <a:p>
            <a:r>
              <a:rPr lang="en-GB" sz="2400" dirty="0"/>
              <a:t>Always connected</a:t>
            </a:r>
          </a:p>
          <a:p>
            <a:r>
              <a:rPr lang="en-GB" sz="2400" dirty="0"/>
              <a:t>Own battery (time…)</a:t>
            </a:r>
          </a:p>
          <a:p>
            <a:r>
              <a:rPr lang="en-GB" sz="2400" dirty="0"/>
              <a:t>MBs-GBs, SSD</a:t>
            </a:r>
          </a:p>
          <a:p>
            <a:r>
              <a:rPr lang="en-GB" sz="2400" dirty="0"/>
              <a:t>Wide range of algorithms</a:t>
            </a:r>
          </a:p>
          <a:p>
            <a:r>
              <a:rPr lang="en-GB" sz="2400" dirty="0"/>
              <a:t>Rich API + management</a:t>
            </a:r>
          </a:p>
          <a:p>
            <a:pPr lvl="1"/>
            <a:r>
              <a:rPr lang="en-GB" sz="2000" dirty="0"/>
              <a:t>Common applications</a:t>
            </a:r>
          </a:p>
          <a:p>
            <a:r>
              <a:rPr lang="en-GB" sz="2400" dirty="0"/>
              <a:t>Trusted input interface (smartcard reader)</a:t>
            </a:r>
          </a:p>
          <a:p>
            <a:endParaRPr lang="en-GB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501807-851C-45EB-A274-582A87D24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1D15-C9BD-4600-93F2-E833C6F24BA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DE0070-13F7-4D74-98F1-2416ABBB0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17" name="Picture 6" descr="hybridcard_2">
            <a:extLst>
              <a:ext uri="{FF2B5EF4-FFF2-40B4-BE49-F238E27FC236}">
                <a16:creationId xmlns:a16="http://schemas.microsoft.com/office/drawing/2014/main" id="{0EDEED15-C142-436C-A5C1-4689C84EB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683BC"/>
              </a:clrFrom>
              <a:clrTo>
                <a:srgbClr val="5683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4" t="9439" r="7120" b="37241"/>
          <a:stretch>
            <a:fillRect/>
          </a:stretch>
        </p:blipFill>
        <p:spPr bwMode="auto">
          <a:xfrm>
            <a:off x="3320007" y="952899"/>
            <a:ext cx="1144565" cy="7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ástupný symbol pro obsah 4">
            <a:extLst>
              <a:ext uri="{FF2B5EF4-FFF2-40B4-BE49-F238E27FC236}">
                <a16:creationId xmlns:a16="http://schemas.microsoft.com/office/drawing/2014/main" id="{11CC8615-46F8-4D87-BA56-12F19B9B1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3" t="3983" r="36228" b="5795"/>
          <a:stretch/>
        </p:blipFill>
        <p:spPr bwMode="auto">
          <a:xfrm>
            <a:off x="9067780" y="617640"/>
            <a:ext cx="1440159" cy="96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09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Offloading security operations…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4122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2166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2948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8574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765774" y="3501008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456DE9-98E7-42B1-A0A5-01A9E3933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3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… into secured environment</a:t>
            </a:r>
            <a:br>
              <a:rPr lang="en-US" altLang="cs-CZ" dirty="0"/>
            </a:br>
            <a:r>
              <a:rPr lang="en-US" altLang="cs-CZ" dirty="0"/>
              <a:t>Cryptography as a Service (</a:t>
            </a:r>
            <a:r>
              <a:rPr lang="en-US" altLang="cs-CZ" dirty="0" err="1"/>
              <a:t>CaaS</a:t>
            </a:r>
            <a:r>
              <a:rPr lang="en-US" altLang="cs-CZ" dirty="0"/>
              <a:t>)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5691620" y="1988841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4122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5789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5879976" y="4941169"/>
            <a:ext cx="4783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to import key(s) securely?</a:t>
            </a:r>
          </a:p>
          <a:p>
            <a:r>
              <a:rPr lang="en-US" sz="2400" dirty="0"/>
              <a:t>Which hardware platform to use?</a:t>
            </a:r>
          </a:p>
          <a:p>
            <a:r>
              <a:rPr lang="en-US" sz="2400" dirty="0"/>
              <a:t>High number of clients?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512988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556792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284" y="1771518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160" y="1988840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88" y="2187915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124" y="2360957"/>
            <a:ext cx="927348" cy="95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A99180-A307-430D-B783-DF45D3AEC0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02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CaaS with trusted server</a:t>
            </a:r>
          </a:p>
          <a:p>
            <a:pPr lvl="1"/>
            <a:r>
              <a:rPr lang="en-US" dirty="0"/>
              <a:t>Software operation only, HTTPS for in/out</a:t>
            </a:r>
          </a:p>
          <a:p>
            <a:pPr lvl="1"/>
            <a:r>
              <a:rPr lang="en-US" dirty="0"/>
              <a:t>Trust to server, CaaS platform is target, insider attack</a:t>
            </a:r>
          </a:p>
          <a:p>
            <a:r>
              <a:rPr lang="en-US" dirty="0"/>
              <a:t>CaaS with semi-trusted server</a:t>
            </a:r>
          </a:p>
          <a:p>
            <a:pPr lvl="1"/>
            <a:r>
              <a:rPr lang="en-US" dirty="0"/>
              <a:t>HTTPS for in/out, decrypted by server</a:t>
            </a:r>
          </a:p>
          <a:p>
            <a:pPr lvl="1"/>
            <a:r>
              <a:rPr lang="en-US" dirty="0"/>
              <a:t>Operation send into trusted hardware </a:t>
            </a:r>
          </a:p>
          <a:p>
            <a:pPr lvl="1"/>
            <a:r>
              <a:rPr lang="en-US" dirty="0"/>
              <a:t>CaaS platform still target</a:t>
            </a:r>
          </a:p>
          <a:p>
            <a:r>
              <a:rPr lang="en-US" dirty="0"/>
              <a:t>CaaS with untrusted server</a:t>
            </a:r>
          </a:p>
          <a:p>
            <a:pPr lvl="1"/>
            <a:r>
              <a:rPr lang="en-US" dirty="0"/>
              <a:t>HTTPS for in/out, but inner protection  </a:t>
            </a:r>
          </a:p>
          <a:p>
            <a:pPr lvl="1"/>
            <a:r>
              <a:rPr lang="en-US" dirty="0"/>
              <a:t>Data decrypted/processed/encrypted inside device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8237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8210768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Skupina 38"/>
          <p:cNvGrpSpPr/>
          <p:nvPr/>
        </p:nvGrpSpPr>
        <p:grpSpPr>
          <a:xfrm>
            <a:off x="8185864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21" name="Zástupný symbol pro číslo snímku 20">
            <a:extLst>
              <a:ext uri="{FF2B5EF4-FFF2-40B4-BE49-F238E27FC236}">
                <a16:creationId xmlns:a16="http://schemas.microsoft.com/office/drawing/2014/main" id="{9BC02582-6540-444F-BBC0-52DAF050EF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client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Untrusted CaaS provider (handling secrets)</a:t>
            </a:r>
          </a:p>
          <a:p>
            <a:r>
              <a:rPr lang="en-US" dirty="0"/>
              <a:t>Secure import of app’s secrets - enrollment</a:t>
            </a:r>
          </a:p>
          <a:p>
            <a:r>
              <a:rPr lang="en-US" dirty="0"/>
              <a:t>Client&lt;-&gt;CaaS communication security</a:t>
            </a:r>
          </a:p>
          <a:p>
            <a:pPr lvl="1"/>
            <a:r>
              <a:rPr lang="en-US" dirty="0"/>
              <a:t>Confidentiality/integrity of input and output data </a:t>
            </a:r>
          </a:p>
          <a:p>
            <a:pPr lvl="1"/>
            <a:r>
              <a:rPr lang="en-US" dirty="0"/>
              <a:t>Authentication of input/output requests</a:t>
            </a:r>
          </a:p>
          <a:p>
            <a:r>
              <a:rPr lang="en-US" dirty="0"/>
              <a:t>Key use control </a:t>
            </a:r>
          </a:p>
          <a:p>
            <a:pPr lvl="1"/>
            <a:r>
              <a:rPr lang="en-US" dirty="0"/>
              <a:t>Use constraints – e.g., number of allowed ops</a:t>
            </a:r>
          </a:p>
          <a:p>
            <a:r>
              <a:rPr lang="en-US" dirty="0"/>
              <a:t>Easy recovery from client-side compromise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7680176" y="764704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B2DB6A5B-4A76-42C4-914F-200B2F312B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96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Requirements – CaaS provider view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Massive scalability</a:t>
            </a:r>
          </a:p>
          <a:p>
            <a:pPr lvl="1"/>
            <a:r>
              <a:rPr lang="en-US" dirty="0"/>
              <a:t>W.r.t. users, keys, transactions…</a:t>
            </a:r>
          </a:p>
          <a:p>
            <a:r>
              <a:rPr lang="en-US" dirty="0"/>
              <a:t>Low latency of responses</a:t>
            </a:r>
          </a:p>
          <a:p>
            <a:r>
              <a:rPr lang="en-US" dirty="0"/>
              <a:t>Robust audit trail of key usage</a:t>
            </a:r>
          </a:p>
          <a:p>
            <a:r>
              <a:rPr lang="en-US" dirty="0"/>
              <a:t>Tolerance and recovery from failures</a:t>
            </a:r>
          </a:p>
          <a:p>
            <a:pPr lvl="1"/>
            <a:r>
              <a:rPr lang="en-US" dirty="0"/>
              <a:t>hardware/software failures</a:t>
            </a:r>
          </a:p>
          <a:p>
            <a:r>
              <a:rPr lang="en-US" dirty="0"/>
              <a:t>Easy to use API </a:t>
            </a:r>
          </a:p>
          <a:p>
            <a:pPr lvl="1"/>
            <a:r>
              <a:rPr lang="en-US" dirty="0"/>
              <a:t>also easy to use securely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040216" y="764704"/>
            <a:ext cx="2590657" cy="1330772"/>
            <a:chOff x="6661863" y="5013176"/>
            <a:chExt cx="2590657" cy="1330772"/>
          </a:xfrm>
        </p:grpSpPr>
        <p:pic>
          <p:nvPicPr>
            <p:cNvPr id="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Skupina 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13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9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Přímá spojnice 9"/>
            <p:cNvCxnSpPr>
              <a:stCxn id="5" idx="1"/>
              <a:endCxn id="7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>
              <a:stCxn id="8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Zástupný symbol pro zápatí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357D988E-F611-4405-974F-B99BA10CE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options for </a:t>
            </a:r>
            <a:r>
              <a:rPr lang="en-US" dirty="0" err="1"/>
              <a:t>CaaS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general-purpose hardware (CPU, GPU)</a:t>
            </a:r>
          </a:p>
          <a:p>
            <a:r>
              <a:rPr lang="en-US" dirty="0"/>
              <a:t>Use of generic programmable hardware (FPGA)</a:t>
            </a:r>
          </a:p>
          <a:p>
            <a:r>
              <a:rPr lang="en-US" dirty="0"/>
              <a:t>Use of dedicated cryptographic circuits (ASICs)</a:t>
            </a:r>
          </a:p>
          <a:p>
            <a:r>
              <a:rPr lang="en-US" dirty="0"/>
              <a:t>Use of secure processors (HSMs, smartcards)</a:t>
            </a:r>
          </a:p>
          <a:p>
            <a:endParaRPr lang="en-US" dirty="0"/>
          </a:p>
          <a:p>
            <a:r>
              <a:rPr lang="en-US" dirty="0"/>
              <a:t>(use of additional tamper protection of device)</a:t>
            </a:r>
          </a:p>
          <a:p>
            <a:r>
              <a:rPr lang="en-US" dirty="0"/>
              <a:t>(use of fully homomorphic encryption)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06E4D2-9E90-4561-A9C1-19B4E3B62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F3B9BF-2A2A-4D43-8BDB-C390C9C339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5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CaaS</a:t>
            </a:r>
            <a:r>
              <a:rPr lang="en-GB" dirty="0"/>
              <a:t> - implementation issues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</a:t>
            </a:r>
          </a:p>
          <a:p>
            <a:pPr lvl="1"/>
            <a:r>
              <a:rPr lang="en-GB" dirty="0"/>
              <a:t>Software-only </a:t>
            </a:r>
            <a:r>
              <a:rPr lang="en-GB" dirty="0" err="1"/>
              <a:t>CaaS</a:t>
            </a:r>
            <a:r>
              <a:rPr lang="en-GB" dirty="0"/>
              <a:t> more vulnerable to attacks</a:t>
            </a:r>
          </a:p>
          <a:p>
            <a:pPr lvl="1"/>
            <a:r>
              <a:rPr lang="en-GB" dirty="0"/>
              <a:t>Access control and operation authorization critical</a:t>
            </a:r>
          </a:p>
          <a:p>
            <a:endParaRPr lang="en-GB" dirty="0"/>
          </a:p>
          <a:p>
            <a:r>
              <a:rPr lang="en-GB" dirty="0"/>
              <a:t>Performance</a:t>
            </a:r>
          </a:p>
          <a:p>
            <a:pPr lvl="1"/>
            <a:r>
              <a:rPr lang="en-GB" dirty="0"/>
              <a:t>Classic HSMs are not build for high-level of sharing</a:t>
            </a:r>
          </a:p>
          <a:p>
            <a:pPr lvl="1"/>
            <a:r>
              <a:rPr lang="en-GB" dirty="0"/>
              <a:t>Performance degradation due to frequent context exchange (key scheduling, engine preparation)</a:t>
            </a:r>
          </a:p>
          <a:p>
            <a:pPr lvl="1"/>
            <a:r>
              <a:rPr lang="en-GB" dirty="0"/>
              <a:t>Logical separation only to few entities (16-32)</a:t>
            </a:r>
          </a:p>
          <a:p>
            <a:pPr lvl="1"/>
            <a:r>
              <a:rPr lang="en-GB" dirty="0"/>
              <a:t>Physical separation on device-level (=&gt; very limited)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4DBF2C4-27F4-4AA7-A33B-77853CF92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43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parallel multi-processor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High number of secure processors</a:t>
            </a:r>
          </a:p>
          <a:p>
            <a:pPr lvl="1"/>
            <a:r>
              <a:rPr lang="en-US" dirty="0"/>
              <a:t>Secure memory, secure execution, crypto engines</a:t>
            </a:r>
          </a:p>
          <a:p>
            <a:pPr lvl="1"/>
            <a:r>
              <a:rPr lang="cs-CZ" dirty="0"/>
              <a:t>FIPS140-2 </a:t>
            </a:r>
            <a:r>
              <a:rPr lang="cs-CZ" dirty="0" err="1"/>
              <a:t>Level</a:t>
            </a:r>
            <a:r>
              <a:rPr lang="cs-CZ" dirty="0"/>
              <a:t> 3</a:t>
            </a:r>
            <a:r>
              <a:rPr lang="en-US" dirty="0"/>
              <a:t>/4, </a:t>
            </a:r>
            <a:r>
              <a:rPr lang="cs-CZ" dirty="0"/>
              <a:t>CC</a:t>
            </a:r>
            <a:r>
              <a:rPr lang="en-US" dirty="0"/>
              <a:t> </a:t>
            </a:r>
            <a:r>
              <a:rPr lang="cs-CZ" dirty="0"/>
              <a:t>EAL 4+</a:t>
            </a:r>
            <a:endParaRPr lang="en-US" dirty="0"/>
          </a:p>
          <a:p>
            <a:r>
              <a:rPr lang="en-US" dirty="0"/>
              <a:t>Secure channels between secure processors</a:t>
            </a:r>
          </a:p>
          <a:p>
            <a:r>
              <a:rPr lang="cs-CZ" dirty="0" err="1"/>
              <a:t>Untrusted</a:t>
            </a:r>
            <a:r>
              <a:rPr lang="cs-CZ" dirty="0"/>
              <a:t> </a:t>
            </a:r>
            <a:r>
              <a:rPr lang="cs-CZ" dirty="0" err="1"/>
              <a:t>controller</a:t>
            </a:r>
            <a:endParaRPr lang="en-US" dirty="0"/>
          </a:p>
          <a:p>
            <a:pPr lvl="1"/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trusted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base</a:t>
            </a:r>
            <a:endParaRPr lang="en-US" dirty="0"/>
          </a:p>
          <a:p>
            <a:pPr lvl="1"/>
            <a:r>
              <a:rPr lang="cs-CZ" dirty="0" err="1"/>
              <a:t>Initialization</a:t>
            </a:r>
            <a:r>
              <a:rPr lang="en-US" dirty="0"/>
              <a:t>/operational</a:t>
            </a:r>
            <a:r>
              <a:rPr lang="cs-CZ" dirty="0"/>
              <a:t> </a:t>
            </a:r>
            <a:r>
              <a:rPr lang="cs-CZ" dirty="0" err="1"/>
              <a:t>phase</a:t>
            </a:r>
            <a:endParaRPr lang="en-US" dirty="0"/>
          </a:p>
          <a:p>
            <a:r>
              <a:rPr lang="en-US" dirty="0"/>
              <a:t>Restricted use and audit trail (=&gt; state)</a:t>
            </a:r>
          </a:p>
          <a:p>
            <a:r>
              <a:rPr lang="cs-CZ" dirty="0" err="1"/>
              <a:t>High</a:t>
            </a:r>
            <a:r>
              <a:rPr lang="cs-CZ" dirty="0"/>
              <a:t>-speed I/O data interface</a:t>
            </a:r>
            <a:endParaRPr lang="en-US" dirty="0"/>
          </a:p>
          <a:p>
            <a:r>
              <a:rPr lang="en-US" dirty="0"/>
              <a:t>High robustness due to high redundancy</a:t>
            </a:r>
          </a:p>
          <a:p>
            <a:pPr lvl="1"/>
            <a:r>
              <a:rPr lang="en-US" dirty="0"/>
              <a:t>If one card lock or die, other will serve a request</a:t>
            </a:r>
          </a:p>
          <a:p>
            <a:r>
              <a:rPr lang="en-US" dirty="0"/>
              <a:t>Physical separation of secure processors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0D163C-6E68-40BC-8618-AAC3BC49D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C22C15-FCB7-4405-87B8-1D72C8181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577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HSM Security API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Hardware Security Module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722157B-4CF5-450C-BF01-F459B2044A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296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Programming Interfaces (API)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Proprietary API (legacy or custom functions)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but proprietary library required  (PKCS#11)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Cryptographic service providers – plugin into standardized API (</a:t>
            </a:r>
            <a:r>
              <a:rPr lang="en-US" altLang="cs-CZ" sz="2400" dirty="0"/>
              <a:t>CNG, CSP…)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Standardized API - no proprietary component (PIV, EMV CAP…)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Proprietary (service-specific), but public API (MS </a:t>
            </a:r>
            <a:r>
              <a:rPr lang="en-GB" dirty="0" err="1"/>
              <a:t>KeyVault</a:t>
            </a:r>
            <a:r>
              <a:rPr lang="en-GB" dirty="0"/>
              <a:t>, AWS..)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96F615B-A818-427F-B5D9-D56B3765D1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9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0480F-8361-45F5-B171-683D3043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use-cases for HSMs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4366FD-78CC-46EA-B739-0A85FD59C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Payment industry (PIN and transaction verification)</a:t>
            </a:r>
          </a:p>
          <a:p>
            <a:r>
              <a:rPr lang="en-GB" dirty="0"/>
              <a:t>TLS accelerator (server’s private key)</a:t>
            </a:r>
          </a:p>
          <a:p>
            <a:r>
              <a:rPr lang="en-GB" dirty="0"/>
              <a:t>Certification authority (protection of CA private key)</a:t>
            </a:r>
          </a:p>
          <a:p>
            <a:r>
              <a:rPr lang="en-GB" dirty="0"/>
              <a:t>Key management (distribution, derivation)</a:t>
            </a:r>
          </a:p>
          <a:p>
            <a:r>
              <a:rPr lang="en-GB" dirty="0"/>
              <a:t>Software signing</a:t>
            </a:r>
          </a:p>
          <a:p>
            <a:r>
              <a:rPr lang="en-GB" dirty="0"/>
              <a:t>Custom uses (DRM…)</a:t>
            </a:r>
          </a:p>
          <a:p>
            <a:endParaRPr lang="en-GB" dirty="0"/>
          </a:p>
          <a:p>
            <a:r>
              <a:rPr lang="en-GB" dirty="0"/>
              <a:t>Vendors - market is now consolidating</a:t>
            </a:r>
          </a:p>
          <a:p>
            <a:pPr lvl="1"/>
            <a:r>
              <a:rPr lang="en-GB" dirty="0"/>
              <a:t>IBM, </a:t>
            </a:r>
            <a:r>
              <a:rPr lang="en-GB" dirty="0" err="1"/>
              <a:t>nCipher</a:t>
            </a:r>
            <a:r>
              <a:rPr lang="en-GB" dirty="0"/>
              <a:t> , Thales, </a:t>
            </a:r>
            <a:r>
              <a:rPr lang="en-GB" dirty="0" err="1"/>
              <a:t>Safenet</a:t>
            </a:r>
            <a:r>
              <a:rPr lang="en-GB" dirty="0"/>
              <a:t>, Gemalto, </a:t>
            </a:r>
            <a:r>
              <a:rPr lang="en-GB" dirty="0" err="1"/>
              <a:t>Utimaco</a:t>
            </a:r>
            <a:r>
              <a:rPr lang="en-GB" dirty="0"/>
              <a:t>…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B55EF-9A87-41E6-9C23-41DB2E86C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AC5E26C-FF89-4576-ACB8-452C93510F2F}"/>
              </a:ext>
            </a:extLst>
          </p:cNvPr>
          <p:cNvCxnSpPr/>
          <p:nvPr/>
        </p:nvCxnSpPr>
        <p:spPr>
          <a:xfrm>
            <a:off x="1919536" y="602138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40E0E05-84FB-47C6-9C74-82C6B08EF6AD}"/>
              </a:ext>
            </a:extLst>
          </p:cNvPr>
          <p:cNvCxnSpPr/>
          <p:nvPr/>
        </p:nvCxnSpPr>
        <p:spPr>
          <a:xfrm>
            <a:off x="4151784" y="602138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E190C286-774C-4A08-9D0D-21F9768B6C83}"/>
              </a:ext>
            </a:extLst>
          </p:cNvPr>
          <p:cNvCxnSpPr>
            <a:cxnSpLocks/>
          </p:cNvCxnSpPr>
          <p:nvPr/>
        </p:nvCxnSpPr>
        <p:spPr>
          <a:xfrm>
            <a:off x="1199456" y="6021389"/>
            <a:ext cx="6480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8E27749-F9CD-4FB3-8150-30C382889CE7}"/>
              </a:ext>
            </a:extLst>
          </p:cNvPr>
          <p:cNvCxnSpPr/>
          <p:nvPr/>
        </p:nvCxnSpPr>
        <p:spPr>
          <a:xfrm>
            <a:off x="5447928" y="6021389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BC21E73-841E-49FD-97C2-9170824F9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748CEC8C-4B48-44DE-AFDD-385ACB08B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9087238" y="4312419"/>
            <a:ext cx="254096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Zástupný symbol pro obsah 4">
            <a:extLst>
              <a:ext uri="{FF2B5EF4-FFF2-40B4-BE49-F238E27FC236}">
                <a16:creationId xmlns:a16="http://schemas.microsoft.com/office/drawing/2014/main" id="{066320C7-881D-4DE0-A24D-51C1B1384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 bwMode="auto">
          <a:xfrm>
            <a:off x="9061578" y="692696"/>
            <a:ext cx="259228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Zástupný symbol pro obsah 4">
            <a:extLst>
              <a:ext uri="{FF2B5EF4-FFF2-40B4-BE49-F238E27FC236}">
                <a16:creationId xmlns:a16="http://schemas.microsoft.com/office/drawing/2014/main" id="{CF4384C5-91C7-40B6-A0B6-E1B228DC57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9061578" y="2510954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754F43D0-5023-4B02-AD16-65D5C24F223B}"/>
              </a:ext>
            </a:extLst>
          </p:cNvPr>
          <p:cNvGrpSpPr/>
          <p:nvPr/>
        </p:nvGrpSpPr>
        <p:grpSpPr>
          <a:xfrm>
            <a:off x="10330703" y="5312413"/>
            <a:ext cx="1375007" cy="1032148"/>
            <a:chOff x="5709022" y="5137622"/>
            <a:chExt cx="1375007" cy="1032148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7BA1530D-AB44-4523-9855-D9C8434C2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022" y="5137622"/>
              <a:ext cx="1375007" cy="1032148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6A8A146F-BD69-46CD-952E-B7B02106A17B}"/>
                </a:ext>
              </a:extLst>
            </p:cNvPr>
            <p:cNvSpPr txBox="1"/>
            <p:nvPr/>
          </p:nvSpPr>
          <p:spPr>
            <a:xfrm rot="16200000">
              <a:off x="5424414" y="5497786"/>
              <a:ext cx="961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/>
                <a:t>YubiHSM</a:t>
              </a:r>
              <a:endParaRPr lang="en-GB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62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PKCS#11, (PKCS#15), ISO/IEC 7816-15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Standards for API of cryptographic tokens</a:t>
            </a:r>
          </a:p>
          <a:p>
            <a:r>
              <a:rPr lang="en-US" altLang="cs-CZ" dirty="0"/>
              <a:t>PKCS#11</a:t>
            </a:r>
          </a:p>
          <a:p>
            <a:pPr lvl="1"/>
            <a:r>
              <a:rPr lang="en-US" altLang="cs-CZ" dirty="0">
                <a:hlinkClick r:id="rId3"/>
              </a:rPr>
              <a:t>http://www.rsa.com/rsalabs/node.asp?id=2133</a:t>
            </a:r>
            <a:endParaRPr lang="en-US" altLang="cs-CZ" dirty="0"/>
          </a:p>
          <a:p>
            <a:pPr lvl="1"/>
            <a:r>
              <a:rPr lang="en-US" altLang="cs-CZ" dirty="0"/>
              <a:t>software library on PC, rather low level functions </a:t>
            </a:r>
          </a:p>
          <a:p>
            <a:pPr lvl="1"/>
            <a:r>
              <a:rPr lang="en-US" altLang="cs-CZ" dirty="0"/>
              <a:t>widely used, </a:t>
            </a:r>
            <a:r>
              <a:rPr lang="en-US" altLang="cs-CZ" dirty="0" err="1"/>
              <a:t>TrueCrypt</a:t>
            </a:r>
            <a:r>
              <a:rPr lang="en-US" altLang="cs-CZ" dirty="0"/>
              <a:t>, Mozilla FF/TB, OpenSSL, </a:t>
            </a:r>
            <a:r>
              <a:rPr lang="en-US" altLang="cs-CZ" dirty="0" err="1"/>
              <a:t>OpenVPN</a:t>
            </a:r>
            <a:r>
              <a:rPr lang="en-US" altLang="cs-CZ" dirty="0"/>
              <a:t>…</a:t>
            </a:r>
          </a:p>
          <a:p>
            <a:r>
              <a:rPr lang="en-US" altLang="cs-CZ" dirty="0"/>
              <a:t>PKCS#15</a:t>
            </a:r>
          </a:p>
          <a:p>
            <a:pPr lvl="1"/>
            <a:r>
              <a:rPr lang="en-US" altLang="cs-CZ" dirty="0">
                <a:hlinkClick r:id="rId4"/>
              </a:rPr>
              <a:t>http://www.rsa.com/rsalabs/node.asp?id=2141</a:t>
            </a:r>
          </a:p>
          <a:p>
            <a:pPr lvl="1"/>
            <a:r>
              <a:rPr lang="en-US" altLang="cs-CZ" dirty="0"/>
              <a:t>both hardware and software-only tokens, identity cards…</a:t>
            </a:r>
          </a:p>
          <a:p>
            <a:pPr lvl="1"/>
            <a:r>
              <a:rPr lang="en-US" altLang="cs-CZ" dirty="0"/>
              <a:t>superseded by ISO/IEC 7816-15 standard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0B7626-23AD-46F7-B3F5-3CDE6A6507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59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DB896-8133-4B29-8E2B-B4EC1C72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v3.0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F43B21-3CD7-4F48-88BF-64CFFDE0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Review Draft 01, 29 May2019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https://docs.oasis-open.org/pkcs11/pkcs11-base/v3.0/csprd01/pkcs11-base-v3.0-csprd01.pdf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62EAEE-A9E1-429D-98E6-6F74EB36F4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31EAB2-9D7D-4A3A-82D0-579B273E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Smartcards 12.3.2019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9241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PKCS#15 (https://github.com/OpenSC)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pkcs15-init </a:t>
            </a:r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pkcs15-tool --dump</a:t>
            </a:r>
          </a:p>
          <a:p>
            <a:r>
              <a:rPr lang="en-US" altLang="cs-CZ"/>
              <a:t>pkcs15-tool --list-keys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3"/>
          </p:nvPr>
        </p:nvSpPr>
        <p:spPr>
          <a:xfrm>
            <a:off x="2424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PV204: Hardware Security Modules 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2133600" y="2348881"/>
            <a:ext cx="7763962" cy="2310505"/>
          </a:xfrm>
          <a:prstGeom prst="rect">
            <a:avLst/>
          </a:prstGeom>
          <a:solidFill>
            <a:srgbClr val="FFFFFF"/>
          </a:solidFill>
          <a:ln w="25560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7F7F00"/>
                </a:solidFill>
                <a:latin typeface="Courier New" pitchFamily="49" charset="0"/>
              </a:rPr>
              <a:t>#!/bin/bash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808080"/>
              </a:solidFill>
              <a:latin typeface="Courier New" pitchFamily="49" charset="0"/>
            </a:endParaRP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create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no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so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sleep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5</a:t>
            </a:r>
          </a:p>
          <a:p>
            <a:pPr>
              <a:buClrTx/>
              <a:buFontTx/>
              <a:buNone/>
            </a:pPr>
            <a:r>
              <a:rPr lang="en-US" altLang="cs-CZ" dirty="0">
                <a:latin typeface="Courier New" pitchFamily="49" charset="0"/>
              </a:rPr>
              <a:t>pkcs15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init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store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auth</a:t>
            </a:r>
            <a:r>
              <a:rPr lang="en-US" altLang="cs-CZ" b="1" dirty="0">
                <a:latin typeface="Courier New" pitchFamily="49" charset="0"/>
              </a:rPr>
              <a:t>-</a:t>
            </a:r>
            <a:r>
              <a:rPr lang="en-US" altLang="cs-CZ" dirty="0">
                <a:latin typeface="Courier New" pitchFamily="49" charset="0"/>
              </a:rPr>
              <a:t>id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01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pin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</a:p>
          <a:p>
            <a:pPr>
              <a:buClrTx/>
              <a:buFontTx/>
              <a:buNone/>
            </a:pP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          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 err="1">
                <a:latin typeface="Courier New" pitchFamily="49" charset="0"/>
              </a:rPr>
              <a:t>puk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007F7F"/>
                </a:solidFill>
                <a:latin typeface="Courier New" pitchFamily="49" charset="0"/>
              </a:rPr>
              <a:t>12345678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b="1" dirty="0">
                <a:latin typeface="Courier New" pitchFamily="49" charset="0"/>
              </a:rPr>
              <a:t>--</a:t>
            </a:r>
            <a:r>
              <a:rPr lang="en-US" altLang="cs-CZ" dirty="0">
                <a:latin typeface="Courier New" pitchFamily="49" charset="0"/>
              </a:rPr>
              <a:t>label</a:t>
            </a:r>
            <a:r>
              <a:rPr lang="en-US" altLang="cs-CZ" dirty="0">
                <a:solidFill>
                  <a:srgbClr val="808080"/>
                </a:solidFill>
                <a:latin typeface="Courier New" pitchFamily="49" charset="0"/>
              </a:rPr>
              <a:t> </a:t>
            </a:r>
            <a:r>
              <a:rPr lang="en-US" altLang="cs-CZ" dirty="0">
                <a:solidFill>
                  <a:srgbClr val="7F007F"/>
                </a:solidFill>
                <a:latin typeface="Courier New" pitchFamily="49" charset="0"/>
              </a:rPr>
              <a:t>“PV204 Tutorial"</a:t>
            </a:r>
          </a:p>
          <a:p>
            <a:pPr>
              <a:buClrTx/>
              <a:buFontTx/>
              <a:buNone/>
            </a:pPr>
            <a:endParaRPr lang="en-US" altLang="cs-CZ" dirty="0">
              <a:solidFill>
                <a:srgbClr val="7F007F"/>
              </a:solidFill>
              <a:latin typeface="Courier New" pitchFamily="49" charset="0"/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121C17-D31B-463A-AB42-9C31150C5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860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</a:t>
            </a:r>
            <a:endParaRPr lang="cs-CZ" altLang="en-US"/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Standardized interface of security-related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vendor-specific library in OS, often paid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communication library-&gt;card proprietary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Functionality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slot and token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session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management of objects in smartcard memory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encryption/decryption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message digest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creation/verification of digital signature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random number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PIN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Secure channel not possible!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/>
              <a:t>developer can control only App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PKCS#11 lib</a:t>
            </a:r>
            <a:endParaRPr lang="cs-CZ" altLang="en-US" sz="2000" dirty="0"/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72375" y="2133600"/>
            <a:ext cx="3132138" cy="3671888"/>
            <a:chOff x="3787" y="1344"/>
            <a:chExt cx="1973" cy="2313"/>
          </a:xfrm>
        </p:grpSpPr>
        <p:sp>
          <p:nvSpPr>
            <p:cNvPr id="6150" name="AutoShape 5"/>
            <p:cNvSpPr>
              <a:spLocks noChangeArrowheads="1"/>
            </p:cNvSpPr>
            <p:nvPr/>
          </p:nvSpPr>
          <p:spPr bwMode="auto">
            <a:xfrm>
              <a:off x="4307" y="1344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User Application</a:t>
              </a:r>
              <a:endParaRPr lang="cs-CZ" altLang="en-US" b="0"/>
            </a:p>
          </p:txBody>
        </p:sp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4286" y="2205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Vendor library</a:t>
              </a:r>
              <a:endParaRPr lang="cs-CZ" altLang="en-US" b="0"/>
            </a:p>
          </p:txBody>
        </p:sp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4286" y="3273"/>
              <a:ext cx="1361" cy="384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Smartcard</a:t>
              </a:r>
              <a:endParaRPr lang="cs-CZ" altLang="en-US" b="0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>
              <a:off x="4195" y="2069"/>
              <a:ext cx="1542" cy="227"/>
            </a:xfrm>
            <a:prstGeom prst="flowChartAlternateProcess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PKCS#11 interface</a:t>
              </a:r>
              <a:endParaRPr lang="cs-CZ" altLang="en-US" b="0"/>
            </a:p>
          </p:txBody>
        </p:sp>
        <p:sp>
          <p:nvSpPr>
            <p:cNvPr id="6154" name="AutoShape 9"/>
            <p:cNvSpPr>
              <a:spLocks noChangeArrowheads="1"/>
            </p:cNvSpPr>
            <p:nvPr/>
          </p:nvSpPr>
          <p:spPr bwMode="auto">
            <a:xfrm>
              <a:off x="4196" y="2523"/>
              <a:ext cx="1542" cy="227"/>
            </a:xfrm>
            <a:prstGeom prst="flowChartAlternateProcess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0"/>
                <a:t>proprietary interface</a:t>
              </a:r>
              <a:endParaRPr lang="cs-CZ" altLang="en-US" b="0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787" y="2976"/>
              <a:ext cx="197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56" name="AutoShape 11"/>
            <p:cNvSpPr>
              <a:spLocks noChangeArrowheads="1"/>
            </p:cNvSpPr>
            <p:nvPr/>
          </p:nvSpPr>
          <p:spPr bwMode="auto">
            <a:xfrm>
              <a:off x="4942" y="1797"/>
              <a:ext cx="137" cy="227"/>
            </a:xfrm>
            <a:prstGeom prst="upDownArrow">
              <a:avLst>
                <a:gd name="adj1" fmla="val 50000"/>
                <a:gd name="adj2" fmla="val 3313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6157" name="AutoShape 12"/>
            <p:cNvSpPr>
              <a:spLocks noChangeArrowheads="1"/>
            </p:cNvSpPr>
            <p:nvPr/>
          </p:nvSpPr>
          <p:spPr bwMode="auto">
            <a:xfrm>
              <a:off x="4921" y="2795"/>
              <a:ext cx="182" cy="409"/>
            </a:xfrm>
            <a:prstGeom prst="upDownArrow">
              <a:avLst>
                <a:gd name="adj1" fmla="val 50000"/>
                <a:gd name="adj2" fmla="val 449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4B9F3D-9274-4B08-B7FC-E0813CE133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63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PKCS#11 library</a:t>
            </a:r>
          </a:p>
        </p:txBody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API defined in PKCS#11 specification</a:t>
            </a:r>
          </a:p>
          <a:p>
            <a:pPr lvl="1" eaLnBrk="1" hangingPunct="1"/>
            <a:r>
              <a:rPr lang="en-US" altLang="en-US" dirty="0">
                <a:hlinkClick r:id="rId2"/>
              </a:rPr>
              <a:t>http://www.rsa.com/rsalabs/node.asp?id=2133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functions with prefix ‘C_’ (e.g., </a:t>
            </a:r>
            <a:r>
              <a:rPr lang="en-US" altLang="en-US" noProof="1"/>
              <a:t>C_EncryptFinal</a:t>
            </a:r>
            <a:r>
              <a:rPr lang="en-US" altLang="en-US" dirty="0"/>
              <a:t>())</a:t>
            </a:r>
          </a:p>
          <a:p>
            <a:pPr lvl="1" eaLnBrk="1" hangingPunct="1"/>
            <a:r>
              <a:rPr lang="en-US" altLang="en-US" dirty="0"/>
              <a:t>header files pkcs11.h and pkcs11_ft.h</a:t>
            </a:r>
          </a:p>
          <a:p>
            <a:pPr eaLnBrk="1" hangingPunct="1"/>
            <a:r>
              <a:rPr lang="en-US" altLang="en-US" dirty="0"/>
              <a:t>Usually in the form of dynamically linked library</a:t>
            </a:r>
          </a:p>
          <a:p>
            <a:pPr lvl="1" eaLnBrk="1" hangingPunct="1"/>
            <a:r>
              <a:rPr lang="en-US" altLang="en-US" dirty="0"/>
              <a:t>cryptoki.dll, opensc-pkcs11.dll, dkck232.dll…</a:t>
            </a:r>
          </a:p>
          <a:p>
            <a:pPr lvl="1" eaLnBrk="1" hangingPunct="1"/>
            <a:r>
              <a:rPr lang="en-US" altLang="en-US" dirty="0"/>
              <a:t>different filenames, same API functions (PKCS#11)</a:t>
            </a:r>
          </a:p>
          <a:p>
            <a:pPr eaLnBrk="1" hangingPunct="1"/>
            <a:r>
              <a:rPr lang="en-US" altLang="en-US" dirty="0"/>
              <a:t>Virtual token with storage in file possible </a:t>
            </a:r>
          </a:p>
          <a:p>
            <a:pPr lvl="1" eaLnBrk="1" hangingPunct="1"/>
            <a:r>
              <a:rPr lang="en-US" altLang="en-US" dirty="0"/>
              <a:t>suitable for easy testing (no need for hardware reader)</a:t>
            </a:r>
          </a:p>
          <a:p>
            <a:pPr lvl="1" eaLnBrk="1" hangingPunct="1"/>
            <a:r>
              <a:rPr lang="en-US" altLang="en-US" dirty="0"/>
              <a:t>Mozilla NSS, </a:t>
            </a:r>
            <a:r>
              <a:rPr lang="en-US" altLang="en-US" dirty="0" err="1"/>
              <a:t>SoftHSM</a:t>
            </a:r>
            <a:r>
              <a:rPr lang="en-US" altLang="en-US" dirty="0"/>
              <a:t>…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A06A21D-14D7-462F-983A-7D79B2C2A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6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role model</a:t>
            </a:r>
          </a:p>
        </p:txBody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for token initialization</a:t>
            </a:r>
          </a:p>
          <a:p>
            <a:pPr lvl="1" eaLnBrk="1" hangingPunct="1"/>
            <a:r>
              <a:rPr lang="en-US" altLang="en-US"/>
              <a:t>outside scope of the specification</a:t>
            </a:r>
          </a:p>
          <a:p>
            <a:pPr lvl="1" eaLnBrk="1" hangingPunct="1"/>
            <a:r>
              <a:rPr lang="en-US" altLang="en-US"/>
              <a:t>usually implemented (proprietary function call), but erase all data on token</a:t>
            </a:r>
          </a:p>
          <a:p>
            <a:pPr eaLnBrk="1" hangingPunct="1"/>
            <a:r>
              <a:rPr lang="en-US" altLang="en-US"/>
              <a:t>Public part of token</a:t>
            </a:r>
          </a:p>
          <a:p>
            <a:pPr lvl="1" eaLnBrk="1" hangingPunct="1"/>
            <a:r>
              <a:rPr lang="en-US" altLang="en-US"/>
              <a:t>data accessible without login by PIN</a:t>
            </a:r>
          </a:p>
          <a:p>
            <a:pPr eaLnBrk="1" hangingPunct="1"/>
            <a:r>
              <a:rPr lang="en-US" altLang="en-US"/>
              <a:t>Private part of token</a:t>
            </a:r>
          </a:p>
          <a:p>
            <a:pPr lvl="1" eaLnBrk="1" hangingPunct="1"/>
            <a:r>
              <a:rPr lang="en-US" altLang="en-US"/>
              <a:t>data visible/accessible only when PIN is entered 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C591E5-19ED-46C9-B467-FF2AE96C1E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3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PKCS#11: Cryptographic functionality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C_GetMechanismList</a:t>
            </a:r>
            <a:r>
              <a:rPr lang="en-GB" dirty="0"/>
              <a:t> to obtain supported cryptographic mechanisms (algorithms)</a:t>
            </a:r>
          </a:p>
          <a:p>
            <a:r>
              <a:rPr lang="en-GB" dirty="0"/>
              <a:t>Many possible mechanisms defined (pkcs11t.h)</a:t>
            </a:r>
          </a:p>
          <a:p>
            <a:pPr lvl="1"/>
            <a:r>
              <a:rPr lang="en-GB" dirty="0"/>
              <a:t>CK_MECHANISM_TYPE, not all supported</a:t>
            </a:r>
          </a:p>
          <a:p>
            <a:pPr lvl="1"/>
            <a:r>
              <a:rPr lang="en-GB" dirty="0"/>
              <a:t>(compare to </a:t>
            </a:r>
            <a:r>
              <a:rPr lang="en-GB" dirty="0" err="1"/>
              <a:t>JavaCard</a:t>
            </a:r>
            <a:r>
              <a:rPr lang="en-GB" dirty="0"/>
              <a:t> API)</a:t>
            </a:r>
          </a:p>
          <a:p>
            <a:r>
              <a:rPr lang="en-GB" dirty="0" err="1"/>
              <a:t>C_Encrypt</a:t>
            </a:r>
            <a:r>
              <a:rPr lang="en-GB" dirty="0"/>
              <a:t>, </a:t>
            </a:r>
            <a:r>
              <a:rPr lang="en-GB" dirty="0" err="1"/>
              <a:t>C_Decrypt</a:t>
            </a:r>
            <a:r>
              <a:rPr lang="en-GB" dirty="0"/>
              <a:t>, </a:t>
            </a:r>
            <a:r>
              <a:rPr lang="en-GB" dirty="0" err="1"/>
              <a:t>C_Digest</a:t>
            </a:r>
            <a:r>
              <a:rPr lang="en-GB" dirty="0"/>
              <a:t>, </a:t>
            </a:r>
            <a:r>
              <a:rPr lang="en-GB" dirty="0" err="1"/>
              <a:t>C_Sign</a:t>
            </a:r>
            <a:r>
              <a:rPr lang="en-GB" dirty="0"/>
              <a:t>, </a:t>
            </a:r>
            <a:r>
              <a:rPr lang="en-GB" dirty="0" err="1"/>
              <a:t>C_Verify</a:t>
            </a:r>
            <a:r>
              <a:rPr lang="en-GB" dirty="0"/>
              <a:t>, </a:t>
            </a:r>
            <a:r>
              <a:rPr lang="en-GB" dirty="0" err="1"/>
              <a:t>C_VerifyRecover</a:t>
            </a:r>
            <a:r>
              <a:rPr lang="en-GB" dirty="0"/>
              <a:t>, </a:t>
            </a:r>
            <a:r>
              <a:rPr lang="en-GB" dirty="0" err="1"/>
              <a:t>C_GenerateKey</a:t>
            </a:r>
            <a:r>
              <a:rPr lang="en-GB" dirty="0"/>
              <a:t>, </a:t>
            </a:r>
            <a:r>
              <a:rPr lang="en-GB" dirty="0" err="1"/>
              <a:t>C_GenerateKeyPair</a:t>
            </a:r>
            <a:r>
              <a:rPr lang="en-GB" dirty="0"/>
              <a:t>, </a:t>
            </a:r>
            <a:r>
              <a:rPr lang="en-GB" dirty="0" err="1"/>
              <a:t>C_WrapKey</a:t>
            </a:r>
            <a:r>
              <a:rPr lang="en-GB" dirty="0"/>
              <a:t>, </a:t>
            </a:r>
            <a:r>
              <a:rPr lang="en-GB" dirty="0" err="1"/>
              <a:t>C_UnwrapKey</a:t>
            </a:r>
            <a:r>
              <a:rPr lang="en-GB" dirty="0"/>
              <a:t>, </a:t>
            </a:r>
            <a:r>
              <a:rPr lang="en-GB" dirty="0" err="1"/>
              <a:t>C_DeriveKey</a:t>
            </a:r>
            <a:r>
              <a:rPr lang="en-GB" dirty="0"/>
              <a:t>, </a:t>
            </a:r>
            <a:r>
              <a:rPr lang="en-GB" dirty="0" err="1"/>
              <a:t>C_SeedRandom</a:t>
            </a:r>
            <a:r>
              <a:rPr lang="en-GB" dirty="0"/>
              <a:t>, </a:t>
            </a:r>
            <a:r>
              <a:rPr lang="en-GB" dirty="0" err="1"/>
              <a:t>C_GenerateRandom</a:t>
            </a:r>
            <a:r>
              <a:rPr lang="en-GB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5BB19C-1551-4F50-B0A0-80314B801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PKCS#11 - conclusions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Wide support in existing applications</a:t>
            </a:r>
          </a:p>
          <a:p>
            <a:r>
              <a:rPr lang="en-GB" dirty="0"/>
              <a:t>Low-level API</a:t>
            </a:r>
          </a:p>
          <a:p>
            <a:r>
              <a:rPr lang="en-GB" dirty="0"/>
              <a:t>Difficult to start with</a:t>
            </a:r>
          </a:p>
          <a:p>
            <a:r>
              <a:rPr lang="en-GB" dirty="0"/>
              <a:t>Requires proprietary library by token manufacturer</a:t>
            </a:r>
          </a:p>
          <a:p>
            <a:r>
              <a:rPr lang="en-GB" dirty="0"/>
              <a:t>Complex standard with vague specification =&gt; security problems</a:t>
            </a:r>
          </a:p>
          <a:p>
            <a:pPr lvl="1"/>
            <a:r>
              <a:rPr lang="en-GB" dirty="0"/>
              <a:t>Hard to implement properly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C65A5AA-6378-4CA2-827D-09E539813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204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 with HSM (without HSM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SoftHSM</a:t>
            </a:r>
            <a:endParaRPr lang="en-US" dirty="0"/>
          </a:p>
          <a:p>
            <a:pPr lvl="1"/>
            <a:r>
              <a:rPr lang="en-US" dirty="0"/>
              <a:t>Software-only HSM</a:t>
            </a:r>
          </a:p>
          <a:p>
            <a:pPr lvl="1"/>
            <a:r>
              <a:rPr lang="en-US" dirty="0"/>
              <a:t>Open-source implementation of cryptographic store</a:t>
            </a:r>
          </a:p>
          <a:p>
            <a:pPr lvl="1"/>
            <a:r>
              <a:rPr lang="en-GB" dirty="0" err="1"/>
              <a:t>Botan</a:t>
            </a:r>
            <a:r>
              <a:rPr lang="en-GB" dirty="0"/>
              <a:t> library for cryptographic operations</a:t>
            </a:r>
          </a:p>
          <a:p>
            <a:pPr lvl="1"/>
            <a:r>
              <a:rPr lang="cs-CZ" dirty="0">
                <a:hlinkClick r:id="rId2"/>
              </a:rPr>
              <a:t>https://www.opendnssec.org/softhsm/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https://github.com/disig/SoftHSM2-for-Windows</a:t>
            </a:r>
            <a:endParaRPr lang="en-US" dirty="0"/>
          </a:p>
          <a:p>
            <a:r>
              <a:rPr lang="en-US" dirty="0" err="1"/>
              <a:t>Utimaco</a:t>
            </a:r>
            <a:r>
              <a:rPr lang="en-US" dirty="0"/>
              <a:t> HSM simulator</a:t>
            </a:r>
          </a:p>
          <a:p>
            <a:pPr lvl="1"/>
            <a:r>
              <a:rPr lang="en-US" dirty="0">
                <a:hlinkClick r:id="rId4"/>
              </a:rPr>
              <a:t>https://hsm.utimaco.com/download/</a:t>
            </a:r>
            <a:endParaRPr lang="en-US" dirty="0"/>
          </a:p>
          <a:p>
            <a:pPr lvl="1"/>
            <a:r>
              <a:rPr lang="en-US" dirty="0"/>
              <a:t>Simulator of physical HSM (with PKCS#11 and other interfaces)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pic>
        <p:nvPicPr>
          <p:cNvPr id="1026" name="Picture 2" descr="D:\Documents\Obrazky\SoftHSM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904" y="1700808"/>
            <a:ext cx="2398911" cy="63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156011-8DB2-4924-9A06-973D38FFA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CNG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799555"/>
            <a:ext cx="8533258" cy="4149725"/>
          </a:xfrm>
        </p:spPr>
        <p:txBody>
          <a:bodyPr/>
          <a:lstStyle/>
          <a:p>
            <a:r>
              <a:rPr lang="en-US" dirty="0"/>
              <a:t>Cryptography API: Next Generation (CNG API)</a:t>
            </a:r>
          </a:p>
          <a:p>
            <a:r>
              <a:rPr lang="en-US" dirty="0"/>
              <a:t>Long-term replacement for CryptoAPI</a:t>
            </a:r>
          </a:p>
          <a:p>
            <a:r>
              <a:rPr lang="en-US" dirty="0"/>
              <a:t>CNG API</a:t>
            </a:r>
          </a:p>
          <a:p>
            <a:pPr lvl="1"/>
            <a:r>
              <a:rPr lang="en-US" dirty="0"/>
              <a:t>Cryptographic Primitives</a:t>
            </a:r>
          </a:p>
          <a:p>
            <a:pPr lvl="1"/>
            <a:r>
              <a:rPr lang="en-US" dirty="0"/>
              <a:t>Key Storage and Retrieval</a:t>
            </a:r>
          </a:p>
          <a:p>
            <a:pPr lvl="1"/>
            <a:r>
              <a:rPr lang="en-US" dirty="0"/>
              <a:t>Key Import and Export</a:t>
            </a:r>
          </a:p>
          <a:p>
            <a:pPr lvl="1"/>
            <a:r>
              <a:rPr lang="en-US" dirty="0"/>
              <a:t>Data Protection API: Next Generation (CNG DPAPI)</a:t>
            </a:r>
          </a:p>
          <a:p>
            <a:r>
              <a:rPr lang="cs-CZ" sz="2400" dirty="0">
                <a:hlinkClick r:id="rId2"/>
              </a:rPr>
              <a:t>http://msdn.microsoft.com/en-us/library/windows/desktop/aa376210%28v=vs.85%29.aspx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6F1D5AB-9F66-4029-B357-2956C1081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26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4"/>
          <a:stretch/>
        </p:blipFill>
        <p:spPr bwMode="auto">
          <a:xfrm>
            <a:off x="7993868" y="4299604"/>
            <a:ext cx="254096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Many HSM forms possible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392" y="1861361"/>
            <a:ext cx="6229002" cy="4149725"/>
          </a:xfrm>
        </p:spPr>
        <p:txBody>
          <a:bodyPr/>
          <a:lstStyle/>
          <a:p>
            <a:r>
              <a:rPr lang="en-GB" dirty="0"/>
              <a:t>Stand-alone Ethernet boxes (1U/2U)</a:t>
            </a:r>
          </a:p>
          <a:p>
            <a:r>
              <a:rPr lang="en-GB" dirty="0"/>
              <a:t>PCI cards</a:t>
            </a:r>
          </a:p>
          <a:p>
            <a:r>
              <a:rPr lang="en-GB" dirty="0"/>
              <a:t>Serial/USB tokens</a:t>
            </a:r>
          </a:p>
          <a:p>
            <a:r>
              <a:rPr lang="en-GB" dirty="0" err="1"/>
              <a:t>SmartCards</a:t>
            </a:r>
            <a:r>
              <a:rPr lang="en-GB" dirty="0"/>
              <a:t>, TPMs…</a:t>
            </a:r>
          </a:p>
          <a:p>
            <a:r>
              <a:rPr lang="en-GB" i="1" dirty="0"/>
              <a:t>Note: we will focus on more powerful devices (smart cards already covered)</a:t>
            </a:r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 bwMode="auto">
          <a:xfrm>
            <a:off x="7968208" y="679881"/>
            <a:ext cx="2592288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7" r="34478"/>
          <a:stretch/>
        </p:blipFill>
        <p:spPr bwMode="auto">
          <a:xfrm>
            <a:off x="7968208" y="2498139"/>
            <a:ext cx="2520280" cy="16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2090106" y="6289576"/>
            <a:ext cx="8606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85000"/>
                  </a:schemeClr>
                </a:solidFill>
              </a:rPr>
              <a:t>https://www.thales-esecurity.com/products-and-services/products-and-services/hardware-security-modules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1406F9B-0B34-4EA6-9F79-0C376ADA9F19}"/>
              </a:ext>
            </a:extLst>
          </p:cNvPr>
          <p:cNvGrpSpPr/>
          <p:nvPr/>
        </p:nvGrpSpPr>
        <p:grpSpPr>
          <a:xfrm>
            <a:off x="9237333" y="5299598"/>
            <a:ext cx="1375007" cy="1032148"/>
            <a:chOff x="5709022" y="5137622"/>
            <a:chExt cx="1375007" cy="1032148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E70E7D7C-D274-40BD-BA2F-B8BD88F97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022" y="5137622"/>
              <a:ext cx="1375007" cy="1032148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21B6CD0B-625B-4643-A233-059677EBC300}"/>
                </a:ext>
              </a:extLst>
            </p:cNvPr>
            <p:cNvSpPr txBox="1"/>
            <p:nvPr/>
          </p:nvSpPr>
          <p:spPr>
            <a:xfrm rot="16200000">
              <a:off x="5424414" y="5497786"/>
              <a:ext cx="961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err="1"/>
                <a:t>YubiHSM</a:t>
              </a:r>
              <a:endParaRPr lang="en-GB" sz="1400" b="1" dirty="0"/>
            </a:p>
          </p:txBody>
        </p:sp>
      </p:grp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C16535-EEAE-402C-A13D-89A5A35C2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1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Service Providers (CSP)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Generic framework with API for providers of cryptographic functionality</a:t>
            </a:r>
          </a:p>
          <a:p>
            <a:pPr lvl="1"/>
            <a:r>
              <a:rPr lang="en-US" dirty="0"/>
              <a:t>E.g., implementation of RSA</a:t>
            </a:r>
          </a:p>
          <a:p>
            <a:pPr lvl="1"/>
            <a:r>
              <a:rPr lang="en-US" dirty="0"/>
              <a:t>Different underlying storage (software vs. hardware-based) </a:t>
            </a:r>
          </a:p>
          <a:p>
            <a:r>
              <a:rPr lang="en-US" dirty="0"/>
              <a:t>Allows for runtime selection	</a:t>
            </a:r>
          </a:p>
          <a:p>
            <a:pPr lvl="1"/>
            <a:r>
              <a:rPr lang="en-US" dirty="0"/>
              <a:t>Connect to target provider (usually identification string)</a:t>
            </a:r>
          </a:p>
          <a:p>
            <a:pPr lvl="1"/>
            <a:r>
              <a:rPr lang="en-US" dirty="0"/>
              <a:t>E.g., “</a:t>
            </a:r>
            <a:r>
              <a:rPr lang="en-GB" dirty="0"/>
              <a:t>Microsoft Base Cryptographic Provider v1.0”</a:t>
            </a:r>
            <a:endParaRPr lang="en-US" dirty="0"/>
          </a:p>
          <a:p>
            <a:r>
              <a:rPr lang="en-US" dirty="0"/>
              <a:t>Microsoft CSPs</a:t>
            </a:r>
          </a:p>
          <a:p>
            <a:pPr lvl="1"/>
            <a:r>
              <a:rPr lang="cs-CZ" sz="2000" dirty="0">
                <a:hlinkClick r:id="rId2"/>
              </a:rPr>
              <a:t>http://msdn.microsoft.com/en-us/library/windows/desktop/aa386983%28v=vs.85%29.aspx</a:t>
            </a:r>
            <a:endParaRPr lang="en-US" sz="2000" dirty="0"/>
          </a:p>
          <a:p>
            <a:r>
              <a:rPr lang="en-US" sz="2400" dirty="0"/>
              <a:t>Java CSPs (JCE)…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72D411-39DB-4C68-A914-3E05942307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053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3" y="980728"/>
            <a:ext cx="2477777" cy="22417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 Authentication Program (CAP)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Usage of chip-based banking card for additional operations</a:t>
            </a:r>
          </a:p>
          <a:p>
            <a:r>
              <a:rPr lang="en-US" sz="2400" dirty="0"/>
              <a:t>Designed for backward compatibility</a:t>
            </a:r>
          </a:p>
          <a:p>
            <a:pPr lvl="1"/>
            <a:r>
              <a:rPr lang="en-US" sz="2000" dirty="0"/>
              <a:t>existing cards can be used</a:t>
            </a:r>
          </a:p>
          <a:p>
            <a:pPr lvl="1"/>
            <a:r>
              <a:rPr lang="en-US" sz="2000" dirty="0"/>
              <a:t>Separate on-card applet is preferred, but not required </a:t>
            </a:r>
          </a:p>
          <a:p>
            <a:r>
              <a:rPr lang="en-US" sz="2400" dirty="0"/>
              <a:t>Designed by MasterCard as EMV-CAP</a:t>
            </a:r>
          </a:p>
          <a:p>
            <a:pPr lvl="1"/>
            <a:r>
              <a:rPr lang="cs-CZ" sz="2000" dirty="0">
                <a:hlinkClick r:id="rId3"/>
              </a:rPr>
              <a:t>https://en.wikipedia.org/wiki/Chip_Authentication_Program</a:t>
            </a:r>
            <a:endParaRPr lang="en-US" sz="2000" dirty="0"/>
          </a:p>
          <a:p>
            <a:pPr lvl="1"/>
            <a:r>
              <a:rPr lang="en-US" sz="2000" dirty="0"/>
              <a:t>Adopted by Visa as Dynamic Passcode Authentication (DPA)</a:t>
            </a:r>
          </a:p>
          <a:p>
            <a:r>
              <a:rPr lang="en-US" sz="2400" dirty="0"/>
              <a:t>Hardware CAP readers available</a:t>
            </a:r>
          </a:p>
          <a:p>
            <a:r>
              <a:rPr lang="en-US" sz="2400" dirty="0"/>
              <a:t>Python software implementation</a:t>
            </a:r>
          </a:p>
          <a:p>
            <a:pPr lvl="1"/>
            <a:r>
              <a:rPr lang="en-US" sz="2000" dirty="0">
                <a:hlinkClick r:id="rId4"/>
              </a:rPr>
              <a:t>http://sites.uclouvain.be/EMV-CAP/Application/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0" r="18493" b="16401"/>
          <a:stretch/>
        </p:blipFill>
        <p:spPr>
          <a:xfrm>
            <a:off x="8760296" y="4914442"/>
            <a:ext cx="1728192" cy="1657809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C808CA-6BFF-49E7-9D03-CF35109A2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– supported commands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Supported operations</a:t>
            </a:r>
          </a:p>
          <a:p>
            <a:pPr lvl="1"/>
            <a:r>
              <a:rPr lang="en-US" dirty="0"/>
              <a:t>Code/identify</a:t>
            </a:r>
          </a:p>
          <a:p>
            <a:pPr lvl="1"/>
            <a:r>
              <a:rPr lang="en-US" dirty="0"/>
              <a:t>Response</a:t>
            </a:r>
          </a:p>
          <a:p>
            <a:pPr lvl="1"/>
            <a:r>
              <a:rPr lang="en-US" dirty="0"/>
              <a:t>Sign</a:t>
            </a:r>
          </a:p>
          <a:p>
            <a:r>
              <a:rPr lang="en-US" dirty="0"/>
              <a:t>Variants:</a:t>
            </a:r>
          </a:p>
          <a:p>
            <a:pPr lvl="1"/>
            <a:r>
              <a:rPr lang="en-US" dirty="0"/>
              <a:t>Mode 1: amount included in computed cryptogram</a:t>
            </a:r>
          </a:p>
          <a:p>
            <a:pPr lvl="1"/>
            <a:r>
              <a:rPr lang="en-US" dirty="0"/>
              <a:t>Mode 2: no amount, used for logging into system</a:t>
            </a:r>
          </a:p>
          <a:p>
            <a:pPr lvl="1"/>
            <a:r>
              <a:rPr lang="en-US" dirty="0"/>
              <a:t>Mode 2 + TDS</a:t>
            </a:r>
          </a:p>
          <a:p>
            <a:pPr lvl="2"/>
            <a:r>
              <a:rPr lang="en-US" dirty="0"/>
              <a:t>With transaction data signing</a:t>
            </a:r>
          </a:p>
          <a:p>
            <a:pPr lvl="2"/>
            <a:r>
              <a:rPr lang="en-US" dirty="0"/>
              <a:t>Multiple data fields of the transaction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BD0A65-FD27-4F54-A261-9AD1491DB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5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/>
              <a:t>Custom API pro/cons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cs-CZ" sz="3200" dirty="0"/>
              <a:t>Is design of own API better idea?</a:t>
            </a:r>
          </a:p>
          <a:p>
            <a:r>
              <a:rPr lang="en-GB" altLang="cs-CZ" sz="3200" dirty="0"/>
              <a:t>Pros:</a:t>
            </a:r>
          </a:p>
          <a:p>
            <a:pPr lvl="1"/>
            <a:r>
              <a:rPr lang="en-GB" altLang="cs-CZ" dirty="0"/>
              <a:t>derive </a:t>
            </a:r>
            <a:r>
              <a:rPr lang="en-GB" altLang="cs-CZ" dirty="0" err="1"/>
              <a:t>api</a:t>
            </a:r>
            <a:r>
              <a:rPr lang="en-GB" altLang="cs-CZ" dirty="0"/>
              <a:t> in line with use</a:t>
            </a:r>
          </a:p>
          <a:p>
            <a:pPr lvl="1"/>
            <a:r>
              <a:rPr lang="en-GB" altLang="cs-CZ" dirty="0"/>
              <a:t>focused </a:t>
            </a:r>
            <a:r>
              <a:rPr lang="en-GB" altLang="cs-CZ" dirty="0" err="1"/>
              <a:t>api</a:t>
            </a:r>
            <a:r>
              <a:rPr lang="en-GB" altLang="cs-CZ" dirty="0"/>
              <a:t>, no overhead</a:t>
            </a:r>
          </a:p>
          <a:p>
            <a:pPr lvl="1"/>
            <a:r>
              <a:rPr lang="en-GB" altLang="cs-CZ" dirty="0"/>
              <a:t>highly efficient implementation</a:t>
            </a:r>
          </a:p>
          <a:p>
            <a:r>
              <a:rPr lang="en-GB" altLang="cs-CZ" sz="3200" dirty="0"/>
              <a:t>Cons:</a:t>
            </a:r>
          </a:p>
          <a:p>
            <a:pPr lvl="1"/>
            <a:r>
              <a:rPr lang="en-GB" altLang="cs-CZ" dirty="0"/>
              <a:t>security holes by design</a:t>
            </a:r>
          </a:p>
          <a:p>
            <a:pPr lvl="1"/>
            <a:r>
              <a:rPr lang="en-GB" altLang="cs-CZ" dirty="0"/>
              <a:t>high effort</a:t>
            </a:r>
          </a:p>
          <a:p>
            <a:pPr lvl="1"/>
            <a:r>
              <a:rPr lang="en-GB" altLang="cs-CZ" dirty="0"/>
              <a:t>lost certification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81D0AA-BC01-40A3-961B-405CBA83C4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6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API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1E51835-0E5B-4516-8B65-06C1A7CCD5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2043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5"/>
          <p:cNvSpPr>
            <a:spLocks noGrp="1"/>
          </p:cNvSpPr>
          <p:nvPr>
            <p:ph type="ftr" sz="quarter" idx="4294967295"/>
          </p:nvPr>
        </p:nvSpPr>
        <p:spPr>
          <a:xfrm>
            <a:off x="1703389" y="6477000"/>
            <a:ext cx="6192837" cy="476250"/>
          </a:xfrm>
          <a:prstGeom prst="rect">
            <a:avLst/>
          </a:prstGeom>
        </p:spPr>
        <p:txBody>
          <a:bodyPr/>
          <a:lstStyle/>
          <a:p>
            <a:r>
              <a:rPr lang="en-GB" altLang="cs-CZ"/>
              <a:t>| PV204: Hardware Security Modules 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Attacks against PKCS#11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cs-CZ" sz="2400" dirty="0"/>
              <a:t>Lack of policy for function calls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functions are too “low-level”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sensitive objects can be manipulated directly 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Key binding attack (</a:t>
            </a:r>
            <a:r>
              <a:rPr lang="en-US" altLang="cs-CZ" sz="2400" dirty="0" err="1"/>
              <a:t>C_WrapKey</a:t>
            </a:r>
            <a:r>
              <a:rPr lang="en-US" altLang="cs-CZ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target key with double length is exported from SC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encrypted by unknown master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attacker divide key into two parts and import them as wrapped key for ECB mode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perform brute-force search on each half separately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Missing authentication of wrapped key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 attacker can create its own wrapping key </a:t>
            </a:r>
          </a:p>
          <a:p>
            <a:pPr lvl="1">
              <a:lnSpc>
                <a:spcPct val="90000"/>
              </a:lnSpc>
            </a:pPr>
            <a:r>
              <a:rPr lang="en-US" altLang="cs-CZ" sz="2000" dirty="0"/>
              <a:t>and ask for export of unknown key under his own wrapping key</a:t>
            </a:r>
          </a:p>
          <a:p>
            <a:pPr>
              <a:lnSpc>
                <a:spcPct val="90000"/>
              </a:lnSpc>
            </a:pPr>
            <a:r>
              <a:rPr lang="en-US" altLang="cs-CZ" sz="2400" dirty="0"/>
              <a:t>Export of longer keys under shorter, …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22E4E9-EE3B-4379-871F-D2FA69DD1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3180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RSA padding oracle attack</a:t>
            </a:r>
            <a:endParaRPr lang="en-GB" altLang="cs-CZ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dirty="0"/>
              <a:t>Allows to recover content of encrypted message even when key is unknown</a:t>
            </a:r>
          </a:p>
          <a:p>
            <a:r>
              <a:rPr lang="en-US" altLang="cs-CZ" sz="2400" dirty="0"/>
              <a:t>Based on 1 bit leakage from correct/incorrect padding</a:t>
            </a:r>
          </a:p>
          <a:p>
            <a:pPr lvl="1"/>
            <a:r>
              <a:rPr lang="en-US" altLang="cs-CZ" sz="2000" dirty="0"/>
              <a:t>Error status returned by device</a:t>
            </a:r>
          </a:p>
          <a:p>
            <a:r>
              <a:rPr lang="en-US" altLang="cs-CZ" sz="2400" dirty="0"/>
              <a:t>(cycle) mess with encrypted message, send to card, inspect error</a:t>
            </a:r>
          </a:p>
          <a:p>
            <a:r>
              <a:rPr lang="en-US" altLang="cs-CZ" sz="2400" dirty="0"/>
              <a:t>30 minutes with HSM, hours/days with smart card</a:t>
            </a:r>
          </a:p>
          <a:p>
            <a:r>
              <a:rPr lang="en-GB" altLang="cs-CZ" sz="2400" dirty="0"/>
              <a:t>See more at </a:t>
            </a:r>
          </a:p>
          <a:p>
            <a:pPr lvl="1"/>
            <a:r>
              <a:rPr lang="en-GB" altLang="cs-CZ" sz="2000" dirty="0">
                <a:hlinkClick r:id="rId2"/>
              </a:rPr>
              <a:t>http://secgroup.dais.unive.it/wp-content/uploads/2012/11/Practical-Padding-Oracle-Attacks-on-RSA.html</a:t>
            </a:r>
            <a:endParaRPr lang="en-GB" altLang="cs-CZ" sz="2000" dirty="0"/>
          </a:p>
          <a:p>
            <a:pPr lvl="1"/>
            <a:endParaRPr lang="en-GB" altLang="cs-CZ" sz="2000" dirty="0"/>
          </a:p>
          <a:p>
            <a:endParaRPr lang="en-US" altLang="cs-CZ" sz="2400" dirty="0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>
                <a:solidFill>
                  <a:schemeClr val="bg1"/>
                </a:solidFill>
              </a:rPr>
              <a:t>| PV204: Hardware Security Modules 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8BFCE8-34C1-4644-B220-8098819539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62800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Tookan tool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verification with real device model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probe PKCS#11 token with multiple function calls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automatically create formal model for token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run model checker and find attack</a:t>
            </a:r>
          </a:p>
          <a:p>
            <a:pPr lvl="1"/>
            <a:r>
              <a:rPr lang="en-US" altLang="cs-CZ" sz="2000" dirty="0">
                <a:sym typeface="Wingdings" pitchFamily="2" charset="2"/>
              </a:rPr>
              <a:t>try to execute attack against real token</a:t>
            </a:r>
          </a:p>
          <a:p>
            <a:r>
              <a:rPr lang="en-US" altLang="cs-CZ" sz="2400" dirty="0">
                <a:sym typeface="Wingdings" pitchFamily="2" charset="2"/>
                <a:hlinkClick r:id="rId3"/>
              </a:rPr>
              <a:t>http://secgroup.dais.unive.it/projects/tookan/</a:t>
            </a:r>
            <a:endParaRPr lang="en-US" altLang="cs-CZ" sz="2400" dirty="0">
              <a:sym typeface="Wingdings" pitchFamily="2" charset="2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PV204: Hardware Security Modules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99" y="4365105"/>
            <a:ext cx="8959535" cy="205659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099D3B-B903-4FF9-9844-38817F135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9539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Hardware Security Module is device build for security and performance of cryptographic operations</a:t>
            </a:r>
          </a:p>
          <a:p>
            <a:r>
              <a:rPr lang="en-GB" dirty="0"/>
              <a:t>Security certifications (but be aware of limits)</a:t>
            </a:r>
          </a:p>
          <a:p>
            <a:r>
              <a:rPr lang="en-GB" dirty="0"/>
              <a:t>Initially mostly for banking sector</a:t>
            </a:r>
          </a:p>
          <a:p>
            <a:pPr lvl="1"/>
            <a:r>
              <a:rPr lang="en-GB" dirty="0"/>
              <a:t>Now more widespread (TLS, key management..)</a:t>
            </a:r>
          </a:p>
          <a:p>
            <a:r>
              <a:rPr lang="en-GB" dirty="0"/>
              <a:t>As applications are moving to cloud, so do HSMs</a:t>
            </a:r>
          </a:p>
          <a:p>
            <a:pPr lvl="1"/>
            <a:r>
              <a:rPr lang="en-GB" dirty="0"/>
              <a:t> </a:t>
            </a:r>
          </a:p>
          <a:p>
            <a:r>
              <a:rPr lang="en-GB" dirty="0"/>
              <a:t>Diverse APIs, potential logical attacks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78B090-7460-4064-8047-9AC958339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2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BBFB31-C21E-45CA-9B5B-B946F8AD5F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96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specification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functions</a:t>
            </a:r>
          </a:p>
          <a:p>
            <a:pPr lvl="1"/>
            <a:r>
              <a:rPr lang="en-US" dirty="0"/>
              <a:t>Generate functions (generate new key)</a:t>
            </a:r>
          </a:p>
          <a:p>
            <a:pPr lvl="1"/>
            <a:r>
              <a:rPr lang="en-US" dirty="0"/>
              <a:t>Load functions (import key, plain/wrapped by other key)</a:t>
            </a:r>
          </a:p>
          <a:p>
            <a:pPr lvl="1"/>
            <a:r>
              <a:rPr lang="en-US" dirty="0"/>
              <a:t>Use key functions (various cryptographic algorithms)</a:t>
            </a:r>
          </a:p>
          <a:p>
            <a:pPr lvl="1"/>
            <a:r>
              <a:rPr lang="en-US" dirty="0"/>
              <a:t>Export key functions (wrapping)</a:t>
            </a:r>
          </a:p>
          <a:p>
            <a:pPr lvl="1"/>
            <a:r>
              <a:rPr lang="en-US" dirty="0"/>
              <a:t>Access control functions (public, login user, login admin)</a:t>
            </a:r>
          </a:p>
          <a:p>
            <a:pPr lvl="1"/>
            <a:r>
              <a:rPr lang="en-US" dirty="0"/>
              <a:t>Destroy secrets functions</a:t>
            </a:r>
          </a:p>
          <a:p>
            <a:r>
              <a:rPr lang="en-US" dirty="0"/>
              <a:t>Possibility to write custom “plugins”</a:t>
            </a:r>
          </a:p>
          <a:p>
            <a:pPr lvl="1"/>
            <a:r>
              <a:rPr lang="en-US" dirty="0"/>
              <a:t>Custom code running inside HSM</a:t>
            </a:r>
          </a:p>
          <a:p>
            <a:pPr lvl="1"/>
            <a:r>
              <a:rPr lang="en-US" dirty="0"/>
              <a:t>(usually invalidates certification)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B9934-8F12-4643-9CBE-D021C1A25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8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PKCS#11 details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PV204: Hardware Security Modules </a:t>
            </a:r>
            <a:endParaRPr lang="en-GB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73AEC1C-32CE-4007-99B6-F6F474D3D0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35091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Function prototypes</a:t>
            </a:r>
          </a:p>
        </p:txBody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noProof="1"/>
              <a:t>GetProcAddress</a:t>
            </a:r>
            <a:r>
              <a:rPr lang="en-US" altLang="en-US"/>
              <a:t>() returns untyped function pointer</a:t>
            </a:r>
          </a:p>
          <a:p>
            <a:pPr eaLnBrk="1" hangingPunct="1"/>
            <a:r>
              <a:rPr lang="en-US" altLang="en-US"/>
              <a:t>We need to cast this function pointer to known function type</a:t>
            </a:r>
          </a:p>
          <a:p>
            <a:pPr eaLnBrk="1" hangingPunct="1"/>
            <a:r>
              <a:rPr lang="en-US" altLang="en-US"/>
              <a:t>Function types for PKCS#11 are in pkcs11_ft.h</a:t>
            </a:r>
          </a:p>
        </p:txBody>
      </p:sp>
      <p:sp>
        <p:nvSpPr>
          <p:cNvPr id="1113092" name="Text Box 4"/>
          <p:cNvSpPr txBox="1">
            <a:spLocks noChangeArrowheads="1"/>
          </p:cNvSpPr>
          <p:nvPr/>
        </p:nvSpPr>
        <p:spPr bwMode="auto">
          <a:xfrm>
            <a:off x="4648201" y="4038601"/>
            <a:ext cx="5546725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7F"/>
                </a:solidFill>
                <a:latin typeface="Verdana" pitchFamily="34" charset="0"/>
              </a:rPr>
              <a:t>typedef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CK_ENTRY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FT_C_Encrypt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)(</a:t>
            </a:r>
            <a:endParaRPr lang="en-US" altLang="en-US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CK_SESSION_HANDLE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ulDataLen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CK_BYTE_PTR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pEncryptedData</a:t>
            </a:r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</a:p>
          <a:p>
            <a:pPr eaLnBrk="1" hangingPunct="1"/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CK_ULONG_PTR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b="0">
                <a:solidFill>
                  <a:srgbClr val="000000"/>
                </a:solidFill>
                <a:latin typeface="Verdana" pitchFamily="34" charset="0"/>
              </a:rPr>
              <a:t>pulEncryptedDataLen</a:t>
            </a:r>
            <a:r>
              <a:rPr lang="en-US" altLang="en-US" b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2127C8-60B9-469E-AE3C-680CF2919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6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09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908720"/>
            <a:ext cx="8229600" cy="792088"/>
          </a:xfrm>
        </p:spPr>
        <p:txBody>
          <a:bodyPr/>
          <a:lstStyle/>
          <a:p>
            <a:pPr eaLnBrk="1" hangingPunct="1"/>
            <a:r>
              <a:rPr lang="en-US" altLang="en-US" dirty="0"/>
              <a:t>PKCS#11: Load and </a:t>
            </a:r>
            <a:r>
              <a:rPr lang="en-US" altLang="en-US" dirty="0" err="1"/>
              <a:t>init</a:t>
            </a:r>
            <a:r>
              <a:rPr lang="en-US" altLang="en-US" dirty="0"/>
              <a:t> library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1828801" y="1816101"/>
            <a:ext cx="8766695" cy="440120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LoadAndInitLibrary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const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char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*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pl-PL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pl-PL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pl-PL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pl-PL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LoadLibrary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path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(*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phLib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"C_Initialize"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fInitialize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GetLastError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8791D98-7579-4EE7-B912-8C1D40D94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5095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Finalize and unload library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1981200" y="1768475"/>
            <a:ext cx="7997254" cy="375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int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FinalizeAndCloseLibrary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HINSTANCE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CK_RV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CKR_OK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7F00"/>
                </a:solidFill>
                <a:latin typeface="Comic Sans MS" pitchFamily="66" charset="0"/>
              </a:rPr>
              <a:t>// UNINITIALIZE LIBRARY</a:t>
            </a: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if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FT_C_Finalize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GetProcAddress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7F007F"/>
                </a:solidFill>
                <a:latin typeface="Verdana" pitchFamily="34" charset="0"/>
              </a:rPr>
              <a:t>"C_Finalize"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!=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fFinalize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NULL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   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FreeLibrary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hLib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else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-</a:t>
            </a:r>
            <a:r>
              <a:rPr lang="en-US" altLang="en-US" sz="1400" b="0">
                <a:solidFill>
                  <a:srgbClr val="007F7F"/>
                </a:solidFill>
                <a:latin typeface="Verdana" pitchFamily="34" charset="0"/>
              </a:rPr>
              <a:t>1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endParaRPr lang="en-US" altLang="en-US" sz="1400" b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>
                <a:solidFill>
                  <a:srgbClr val="00007F"/>
                </a:solidFill>
                <a:latin typeface="Verdana" pitchFamily="34" charset="0"/>
              </a:rPr>
              <a:t>return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>
                <a:solidFill>
                  <a:srgbClr val="000000"/>
                </a:solidFill>
                <a:latin typeface="Verdana" pitchFamily="34" charset="0"/>
              </a:rPr>
              <a:t>status</a:t>
            </a:r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;</a:t>
            </a:r>
            <a:r>
              <a:rPr lang="en-US" altLang="en-US" sz="1400" b="0">
                <a:solidFill>
                  <a:srgbClr val="808080"/>
                </a:solidFill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Verdana" pitchFamily="34" charset="0"/>
              </a:rPr>
              <a:t>}</a:t>
            </a:r>
            <a:endParaRPr lang="en-US" altLang="en-US" sz="1400" b="0"/>
          </a:p>
          <a:p>
            <a:pPr eaLnBrk="1" hangingPunct="1"/>
            <a:endParaRPr lang="en-US" altLang="en-US" sz="140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E78A86-58BD-4F67-9D47-606129445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8364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List tokens in system</a:t>
            </a:r>
          </a:p>
        </p:txBody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Slots in system are equivalent to readers</a:t>
            </a:r>
          </a:p>
          <a:p>
            <a:pPr lvl="1" eaLnBrk="1" hangingPunct="1"/>
            <a:r>
              <a:rPr lang="en-US" altLang="en-US" noProof="1"/>
              <a:t>C_GetSlotList</a:t>
            </a:r>
            <a:endParaRPr lang="en-US" altLang="en-US"/>
          </a:p>
          <a:p>
            <a:pPr lvl="1" eaLnBrk="1" hangingPunct="1"/>
            <a:r>
              <a:rPr lang="en-US" altLang="en-US" noProof="1"/>
              <a:t>C_GetSlotInfo</a:t>
            </a:r>
            <a:endParaRPr lang="en-US" altLang="en-US"/>
          </a:p>
          <a:p>
            <a:pPr eaLnBrk="1" hangingPunct="1"/>
            <a:r>
              <a:rPr lang="en-US" altLang="en-US"/>
              <a:t>Slot can be empty or with inserted token</a:t>
            </a:r>
          </a:p>
          <a:p>
            <a:pPr lvl="1" eaLnBrk="1" hangingPunct="1"/>
            <a:r>
              <a:rPr lang="en-US" altLang="en-US" noProof="1"/>
              <a:t>C_GetTokenInfo</a:t>
            </a:r>
            <a:endParaRPr lang="en-US" alt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392522-8DAB-4AAF-AD9B-8E395A5EF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Connect to token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When slot with token is found</a:t>
            </a:r>
          </a:p>
          <a:p>
            <a:pPr lvl="1" eaLnBrk="1" hangingPunct="1"/>
            <a:r>
              <a:rPr lang="en-US" altLang="en-US" noProof="1"/>
              <a:t>C_OpenSession</a:t>
            </a:r>
            <a:endParaRPr lang="en-US" altLang="en-US"/>
          </a:p>
          <a:p>
            <a:pPr lvl="1" eaLnBrk="1" hangingPunct="1"/>
            <a:r>
              <a:rPr lang="en-US" altLang="en-US"/>
              <a:t>public session is opened</a:t>
            </a:r>
          </a:p>
          <a:p>
            <a:pPr eaLnBrk="1" hangingPunct="1"/>
            <a:r>
              <a:rPr lang="en-US" altLang="en-US"/>
              <a:t>Switch to private session by inserting PIN</a:t>
            </a:r>
          </a:p>
          <a:p>
            <a:pPr lvl="1" eaLnBrk="1" hangingPunct="1"/>
            <a:r>
              <a:rPr lang="en-US" altLang="en-US" noProof="1"/>
              <a:t>C_Login</a:t>
            </a:r>
            <a:endParaRPr lang="en-US" altLang="en-US"/>
          </a:p>
          <a:p>
            <a:pPr lvl="1" eaLnBrk="1" hangingPunct="1"/>
            <a:r>
              <a:rPr lang="en-US" altLang="en-US"/>
              <a:t>C_Logout</a:t>
            </a:r>
          </a:p>
          <a:p>
            <a:pPr eaLnBrk="1" hangingPunct="1"/>
            <a:r>
              <a:rPr lang="en-US" altLang="en-US" noProof="1"/>
              <a:t>C_CloseAllSessions</a:t>
            </a:r>
            <a:endParaRPr lang="en-US" altLang="en-US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F8D5CF8-6604-4578-A51D-8BE56B48CA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0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arguments lists</a:t>
            </a:r>
          </a:p>
        </p:txBody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Most of the PKCS#11 functions accept parameters as </a:t>
            </a:r>
            <a:r>
              <a:rPr lang="en-US" altLang="en-US" sz="2400" noProof="1"/>
              <a:t>CK_ATTRIBUTE</a:t>
            </a:r>
            <a:r>
              <a:rPr lang="en-US" altLang="en-US" sz="2400"/>
              <a:t>[] array</a:t>
            </a:r>
          </a:p>
          <a:p>
            <a:pPr eaLnBrk="1" hangingPunct="1"/>
            <a:r>
              <a:rPr lang="en-US" altLang="en-US" sz="2400"/>
              <a:t>Every value is encoded in single </a:t>
            </a:r>
            <a:r>
              <a:rPr lang="en-US" altLang="en-US" sz="2400" noProof="1"/>
              <a:t>CK_ATTRIBUTE</a:t>
            </a:r>
            <a:endParaRPr lang="en-US" altLang="en-US" sz="2400"/>
          </a:p>
          <a:p>
            <a:pPr lvl="1" eaLnBrk="1" hangingPunct="1"/>
            <a:r>
              <a:rPr lang="en-US" altLang="en-US" sz="2000" noProof="1"/>
              <a:t>CK_ATTRIBUTE_TYPE type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CK_VOID_PTR       pValue</a:t>
            </a:r>
            <a:endParaRPr lang="en-US" altLang="en-US" sz="2000"/>
          </a:p>
          <a:p>
            <a:pPr lvl="1" eaLnBrk="1" hangingPunct="1"/>
            <a:r>
              <a:rPr lang="en-US" altLang="en-US" sz="2000" noProof="1"/>
              <a:t>CK_ULONG          </a:t>
            </a:r>
            <a:r>
              <a:rPr lang="en-US" altLang="en-US" sz="2000"/>
              <a:t>  </a:t>
            </a:r>
            <a:r>
              <a:rPr lang="en-US" altLang="en-US" sz="2000" noProof="1"/>
              <a:t>ulValueLen</a:t>
            </a:r>
            <a:r>
              <a:rPr lang="en-US" altLang="en-US" sz="2000"/>
              <a:t> </a:t>
            </a:r>
            <a:endParaRPr lang="en-US" altLang="en-US" sz="2000" dirty="0"/>
          </a:p>
        </p:txBody>
      </p:sp>
      <p:sp>
        <p:nvSpPr>
          <p:cNvPr id="1112068" name="Text Box 4"/>
          <p:cNvSpPr txBox="1">
            <a:spLocks noChangeArrowheads="1"/>
          </p:cNvSpPr>
          <p:nvPr/>
        </p:nvSpPr>
        <p:spPr bwMode="auto">
          <a:xfrm>
            <a:off x="2241550" y="4191001"/>
            <a:ext cx="7664450" cy="2441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"Test1_public"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//label of data object</a:t>
            </a: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CK_CHAR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7F007F"/>
                </a:solidFill>
                <a:latin typeface="Verdana" pitchFamily="34" charset="0"/>
              </a:rPr>
              <a:t>“PV204 Public"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CK_ATTRIBUTE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[]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dataClass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CKA_TOKEN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ptrue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CKA_LABEL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label_public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CKA_VALUE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CK_VOID_PTR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)},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{</a:t>
            </a:r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CKA_PRIVATE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 err="1">
                <a:solidFill>
                  <a:srgbClr val="00007F"/>
                </a:solidFill>
                <a:latin typeface="Verdana" pitchFamily="34" charset="0"/>
              </a:rPr>
              <a:t>sizeof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pfalse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)}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</a:t>
            </a:r>
            <a:r>
              <a:rPr lang="en-US" altLang="en-US" sz="1400" b="0" dirty="0">
                <a:solidFill>
                  <a:srgbClr val="007F00"/>
                </a:solidFill>
                <a:latin typeface="Comic Sans MS" pitchFamily="66" charset="0"/>
              </a:rPr>
              <a:t>// is NOT private object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};</a:t>
            </a:r>
            <a:endParaRPr lang="en-US" altLang="en-US" sz="1400" b="0" dirty="0">
              <a:solidFill>
                <a:srgbClr val="808080"/>
              </a:solidFill>
              <a:latin typeface="Verdana" pitchFamily="34" charset="0"/>
            </a:endParaRPr>
          </a:p>
          <a:p>
            <a:pPr eaLnBrk="1" hangingPunct="1"/>
            <a:r>
              <a:rPr lang="en-US" altLang="en-US" sz="1400" b="0" dirty="0">
                <a:solidFill>
                  <a:srgbClr val="000000"/>
                </a:solidFill>
                <a:latin typeface="Verdana" pitchFamily="34" charset="0"/>
              </a:rPr>
              <a:t>BYTE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  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=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>
                <a:solidFill>
                  <a:srgbClr val="007F7F"/>
                </a:solidFill>
                <a:latin typeface="Verdana" pitchFamily="34" charset="0"/>
              </a:rPr>
              <a:t>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;</a:t>
            </a:r>
          </a:p>
          <a:p>
            <a:pPr eaLnBrk="1" hangingPunct="1"/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C_CreateObject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hSession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dataTemplate_public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numAttributes_public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b="0" dirty="0">
                <a:solidFill>
                  <a:srgbClr val="80808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&amp;</a:t>
            </a:r>
            <a:r>
              <a:rPr lang="en-US" altLang="en-US" sz="1400" b="0" dirty="0" err="1">
                <a:solidFill>
                  <a:srgbClr val="000000"/>
                </a:solidFill>
                <a:latin typeface="Verdana" pitchFamily="34" charset="0"/>
              </a:rPr>
              <a:t>hObject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);</a:t>
            </a:r>
            <a:endParaRPr lang="en-US" altLang="en-US" sz="1400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B1554D2-3742-49DB-AD22-1014163517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chemeClr val="bg1"/>
                </a:solidFill>
              </a:rPr>
              <a:t>| PV204: Hardware Security Modules 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PKCS#11: Store/search/get data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Data created in public/private part of the token</a:t>
            </a:r>
          </a:p>
          <a:p>
            <a:pPr lvl="1" eaLnBrk="1" hangingPunct="1"/>
            <a:r>
              <a:rPr lang="en-US" altLang="en-US" sz="2000">
                <a:solidFill>
                  <a:srgbClr val="000000"/>
                </a:solidFill>
              </a:rPr>
              <a:t>CKA_PRIVATE attribute </a:t>
            </a:r>
          </a:p>
          <a:p>
            <a:pPr lvl="1" eaLnBrk="1" hangingPunct="1"/>
            <a:r>
              <a:rPr lang="en-US" altLang="en-US" sz="2000" noProof="1"/>
              <a:t>C_CreateObject</a:t>
            </a:r>
            <a:r>
              <a:rPr lang="en-US" altLang="en-US" sz="2000"/>
              <a:t>()</a:t>
            </a:r>
            <a:endParaRPr lang="en-US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2400">
                <a:solidFill>
                  <a:srgbClr val="000000"/>
                </a:solidFill>
              </a:rPr>
              <a:t>User must be logged when creating/read private objects</a:t>
            </a:r>
          </a:p>
          <a:p>
            <a:pPr eaLnBrk="1" hangingPunct="1"/>
            <a:r>
              <a:rPr lang="en-US" altLang="en-US" sz="2400"/>
              <a:t>You must find target object </a:t>
            </a:r>
          </a:p>
          <a:p>
            <a:pPr lvl="1" eaLnBrk="1" hangingPunct="1"/>
            <a:r>
              <a:rPr lang="en-US" altLang="en-US" sz="2000"/>
              <a:t>attribute template, must be logged when searching private objects</a:t>
            </a:r>
          </a:p>
          <a:p>
            <a:pPr lvl="1" eaLnBrk="1" hangingPunct="1"/>
            <a:r>
              <a:rPr lang="en-US" altLang="en-US" sz="2000" noProof="1"/>
              <a:t>C_FindObjectsInit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</a:t>
            </a:r>
            <a:r>
              <a:rPr lang="en-US" altLang="en-US" sz="2000"/>
              <a:t>()</a:t>
            </a:r>
          </a:p>
          <a:p>
            <a:pPr lvl="1" eaLnBrk="1" hangingPunct="1"/>
            <a:r>
              <a:rPr lang="en-US" altLang="en-US" sz="2000" noProof="1"/>
              <a:t>C_FindObjectsFinal</a:t>
            </a:r>
            <a:r>
              <a:rPr lang="en-US" altLang="en-US" sz="2000"/>
              <a:t>()</a:t>
            </a:r>
          </a:p>
          <a:p>
            <a:pPr eaLnBrk="1" hangingPunct="1"/>
            <a:r>
              <a:rPr lang="en-US" altLang="en-US" sz="2400"/>
              <a:t>Read data from object</a:t>
            </a:r>
          </a:p>
          <a:p>
            <a:pPr lvl="1" eaLnBrk="1" hangingPunct="1"/>
            <a:r>
              <a:rPr lang="en-US" altLang="en-US" sz="2000" noProof="1"/>
              <a:t>C_GetAttributeValue</a:t>
            </a:r>
            <a:r>
              <a:rPr lang="en-US" altLang="en-US" sz="2000"/>
              <a:t>()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831968D-1D33-4010-B323-EF3E951C92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E8523A8-31CF-4297-AEB8-EFAFE08D12AA}" type="slidenum">
              <a:rPr lang="cs-CZ" smtClean="0"/>
              <a:pPr>
                <a:defRPr/>
              </a:pPr>
              <a:t>87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 Module - protection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Protections against physical attacks (tamper)</a:t>
            </a:r>
          </a:p>
          <a:p>
            <a:pPr lvl="1"/>
            <a:r>
              <a:rPr lang="en-US" dirty="0"/>
              <a:t>Invasive, semi-invasive and non-invasive attacks</a:t>
            </a:r>
          </a:p>
          <a:p>
            <a:r>
              <a:rPr lang="en-US" dirty="0"/>
              <a:t>Protection against logical attacks</a:t>
            </a:r>
          </a:p>
          <a:p>
            <a:pPr lvl="1"/>
            <a:r>
              <a:rPr lang="en-US" dirty="0"/>
              <a:t>API-level attacks, Fuzzing…</a:t>
            </a:r>
          </a:p>
          <a:p>
            <a:r>
              <a:rPr lang="en-US" dirty="0"/>
              <a:t>Preventive measures</a:t>
            </a:r>
          </a:p>
          <a:p>
            <a:pPr lvl="1"/>
            <a:r>
              <a:rPr lang="en-US" dirty="0"/>
              <a:t>Statistical testing of random number generator</a:t>
            </a:r>
          </a:p>
          <a:p>
            <a:pPr lvl="1"/>
            <a:r>
              <a:rPr lang="en-US" dirty="0"/>
              <a:t>Self-testing of cryptographic engines (encrypt twice, KAT)</a:t>
            </a:r>
          </a:p>
          <a:p>
            <a:pPr lvl="1"/>
            <a:r>
              <a:rPr lang="en-US" dirty="0"/>
              <a:t>Firmware integrity checks</a:t>
            </a:r>
          </a:p>
          <a:p>
            <a:pPr lvl="1"/>
            <a:r>
              <a:rPr lang="en-US" dirty="0"/>
              <a:t>Periodic reset of device (e.g., every 24 hour)</a:t>
            </a:r>
          </a:p>
          <a:p>
            <a:pPr lvl="1"/>
            <a:r>
              <a:rPr lang="en-US" dirty="0"/>
              <a:t>…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PV204: Hardware Security Modules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221DC9-73EE-4EA9-AC02-1CB768237E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5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28756</TotalTime>
  <Words>5270</Words>
  <Application>Microsoft Office PowerPoint</Application>
  <PresentationFormat>Widescreen</PresentationFormat>
  <Paragraphs>866</Paragraphs>
  <Slides>87</Slides>
  <Notes>8</Notes>
  <HiddenSlides>34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</vt:lpstr>
      <vt:lpstr>Calibri</vt:lpstr>
      <vt:lpstr>Comic Sans MS</vt:lpstr>
      <vt:lpstr>Courier New</vt:lpstr>
      <vt:lpstr>Verdana</vt:lpstr>
      <vt:lpstr>Motiv systému Office</vt:lpstr>
      <vt:lpstr>PV204 Security technologies</vt:lpstr>
      <vt:lpstr>PowerPoint Presentation</vt:lpstr>
      <vt:lpstr>Hardware Security Module</vt:lpstr>
      <vt:lpstr>Hardware Security Module - definition</vt:lpstr>
      <vt:lpstr>Smart cards       HSMs</vt:lpstr>
      <vt:lpstr>Typical use-cases for HSMs</vt:lpstr>
      <vt:lpstr>Many HSM forms possible</vt:lpstr>
      <vt:lpstr>Hardware Security Module - specification</vt:lpstr>
      <vt:lpstr>Hardware Security Module - protection</vt:lpstr>
      <vt:lpstr>HSM – tamper security</vt:lpstr>
      <vt:lpstr>HSM – logical security</vt:lpstr>
      <vt:lpstr>Certifications</vt:lpstr>
      <vt:lpstr>Certifications: FIPS140-2</vt:lpstr>
      <vt:lpstr>Certifications: NIST FIPS 140-2</vt:lpstr>
      <vt:lpstr>Certifications: NIST FIPS 140-2 (cont.)</vt:lpstr>
      <vt:lpstr>NIST FIPS 140-2 and RNG</vt:lpstr>
      <vt:lpstr>“Random” FIPS 140-2 example</vt:lpstr>
      <vt:lpstr>Certifications: Common Criteria EAL 4-5+</vt:lpstr>
      <vt:lpstr>Certifications: Common Criteria EAL 4-5+</vt:lpstr>
      <vt:lpstr>Certifications: PCI HSM version 1,2,3</vt:lpstr>
      <vt:lpstr>Cost of certification</vt:lpstr>
      <vt:lpstr>Cost of CC EAL (US GAO, 2006)</vt:lpstr>
      <vt:lpstr>Be aware what is actually certified</vt:lpstr>
      <vt:lpstr>How is certified product used?</vt:lpstr>
      <vt:lpstr>HSM performance</vt:lpstr>
      <vt:lpstr>HSM – performance I.</vt:lpstr>
      <vt:lpstr>HSM – performance II.</vt:lpstr>
      <vt:lpstr>Recent update (Feb 2018)</vt:lpstr>
      <vt:lpstr>HSM - load balancing, failover</vt:lpstr>
      <vt:lpstr>Steps of crypto operation</vt:lpstr>
      <vt:lpstr>Steps of cryptographic operation</vt:lpstr>
      <vt:lpstr>S1: One user, few keys</vt:lpstr>
      <vt:lpstr>S2: One user, many keys</vt:lpstr>
      <vt:lpstr>S3: Few users, few keys</vt:lpstr>
      <vt:lpstr>S4: Few users, many keys </vt:lpstr>
      <vt:lpstr>S5: Many users, many keys </vt:lpstr>
      <vt:lpstr>HSM in cloud</vt:lpstr>
      <vt:lpstr>Security topics in cloud environment</vt:lpstr>
      <vt:lpstr>PowerPoint Presentation</vt:lpstr>
      <vt:lpstr>Use case: Microsoft Azure KeyVault</vt:lpstr>
      <vt:lpstr>Microsoft Azure KeyVault</vt:lpstr>
      <vt:lpstr>Use case: AWS Key Management Service</vt:lpstr>
      <vt:lpstr>Usage scenario: envelope encryption</vt:lpstr>
      <vt:lpstr>PowerPoint Presentation</vt:lpstr>
      <vt:lpstr>Who is trusted?</vt:lpstr>
      <vt:lpstr>Use case: Amazon AWS CloudHSM </vt:lpstr>
      <vt:lpstr>Use case: Amazon AWS CloudHSM </vt:lpstr>
      <vt:lpstr>Group activity: certification report (10 minutes)</vt:lpstr>
      <vt:lpstr>Cryptography as a service</vt:lpstr>
      <vt:lpstr>Offloading security operations…</vt:lpstr>
      <vt:lpstr>… into secured environment Cryptography as a Service (CaaS)</vt:lpstr>
      <vt:lpstr>Different levels of trust</vt:lpstr>
      <vt:lpstr>Requirements – client view</vt:lpstr>
      <vt:lpstr>Requirements – CaaS provider view</vt:lpstr>
      <vt:lpstr>Hardware options for CaaS</vt:lpstr>
      <vt:lpstr>CaaS - implementation issues</vt:lpstr>
      <vt:lpstr>Secure parallel multi-processor</vt:lpstr>
      <vt:lpstr>HSM Security API</vt:lpstr>
      <vt:lpstr>Application Programming Interfaces (API)</vt:lpstr>
      <vt:lpstr>PKCS#11, (PKCS#15), ISO/IEC 7816-15</vt:lpstr>
      <vt:lpstr>PKCS#11 v3.0</vt:lpstr>
      <vt:lpstr>PKCS#15 (https://github.com/OpenSC)</vt:lpstr>
      <vt:lpstr>PKCS#11</vt:lpstr>
      <vt:lpstr>PKCS#11 library</vt:lpstr>
      <vt:lpstr>PKCS#11: role model</vt:lpstr>
      <vt:lpstr>PKCS#11: Cryptographic functionality</vt:lpstr>
      <vt:lpstr>PKCS#11 - conclusions </vt:lpstr>
      <vt:lpstr>Play with HSM (without HSM )</vt:lpstr>
      <vt:lpstr>Microsoft CNG</vt:lpstr>
      <vt:lpstr>Cryptographic Service Providers (CSP)</vt:lpstr>
      <vt:lpstr>Chip Authentication Program (CAP)</vt:lpstr>
      <vt:lpstr>CAP – supported commands</vt:lpstr>
      <vt:lpstr>Custom API pro/cons</vt:lpstr>
      <vt:lpstr>Attacks against API</vt:lpstr>
      <vt:lpstr>Attacks against PKCS#11</vt:lpstr>
      <vt:lpstr>RSA padding oracle attack</vt:lpstr>
      <vt:lpstr>Tookan tool</vt:lpstr>
      <vt:lpstr>Conclusions</vt:lpstr>
      <vt:lpstr>PowerPoint Presentation</vt:lpstr>
      <vt:lpstr>PKCS#11 details</vt:lpstr>
      <vt:lpstr>PKCS#11: Function prototypes</vt:lpstr>
      <vt:lpstr>PKCS#11: Load and init library</vt:lpstr>
      <vt:lpstr>PKCS#11: Finalize and unload library</vt:lpstr>
      <vt:lpstr>PKCS#11: List tokens in system</vt:lpstr>
      <vt:lpstr>PKCS#11: Connect to token</vt:lpstr>
      <vt:lpstr>PKCS#11: arguments lists</vt:lpstr>
      <vt:lpstr>PKCS#11: Store/search/get data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7728</cp:revision>
  <cp:lastPrinted>2013-10-10T13:54:53Z</cp:lastPrinted>
  <dcterms:created xsi:type="dcterms:W3CDTF">2012-06-27T07:21:19Z</dcterms:created>
  <dcterms:modified xsi:type="dcterms:W3CDTF">2020-03-29T10:01:31Z</dcterms:modified>
</cp:coreProperties>
</file>