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2"/>
  </p:sldMasterIdLst>
  <p:notesMasterIdLst>
    <p:notesMasterId r:id="rId34"/>
  </p:notesMasterIdLst>
  <p:sldIdLst>
    <p:sldId id="256" r:id="rId3"/>
    <p:sldId id="257" r:id="rId4"/>
    <p:sldId id="258" r:id="rId5"/>
    <p:sldId id="280" r:id="rId6"/>
    <p:sldId id="276" r:id="rId7"/>
    <p:sldId id="264" r:id="rId8"/>
    <p:sldId id="260" r:id="rId9"/>
    <p:sldId id="265" r:id="rId10"/>
    <p:sldId id="266" r:id="rId11"/>
    <p:sldId id="275" r:id="rId12"/>
    <p:sldId id="261" r:id="rId13"/>
    <p:sldId id="268" r:id="rId14"/>
    <p:sldId id="269" r:id="rId15"/>
    <p:sldId id="270" r:id="rId16"/>
    <p:sldId id="271" r:id="rId17"/>
    <p:sldId id="272" r:id="rId18"/>
    <p:sldId id="273" r:id="rId19"/>
    <p:sldId id="274" r:id="rId20"/>
    <p:sldId id="267" r:id="rId21"/>
    <p:sldId id="262" r:id="rId22"/>
    <p:sldId id="281" r:id="rId23"/>
    <p:sldId id="278" r:id="rId24"/>
    <p:sldId id="279" r:id="rId25"/>
    <p:sldId id="282" r:id="rId26"/>
    <p:sldId id="259" r:id="rId27"/>
    <p:sldId id="283" r:id="rId28"/>
    <p:sldId id="286" r:id="rId29"/>
    <p:sldId id="284" r:id="rId30"/>
    <p:sldId id="285" r:id="rId31"/>
    <p:sldId id="277" r:id="rId32"/>
    <p:sldId id="263" r:id="rId33"/>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77" autoAdjust="0"/>
    <p:restoredTop sz="89818" autoAdjust="0"/>
  </p:normalViewPr>
  <p:slideViewPr>
    <p:cSldViewPr>
      <p:cViewPr varScale="1">
        <p:scale>
          <a:sx n="99" d="100"/>
          <a:sy n="99" d="100"/>
        </p:scale>
        <p:origin x="2004"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10C48A-9972-4BE6-8214-AC518509A66D}" type="datetimeFigureOut">
              <a:rPr lang="cs-CZ" smtClean="0"/>
              <a:t>12.05.2020</a:t>
            </a:fld>
            <a:endParaRPr lang="cs-CZ"/>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A3000A-DAB8-466C-BFF8-7592F62C45FD}" type="slidenum">
              <a:rPr lang="cs-CZ" smtClean="0"/>
              <a:t>‹#›</a:t>
            </a:fld>
            <a:endParaRPr lang="cs-CZ"/>
          </a:p>
        </p:txBody>
      </p:sp>
    </p:spTree>
    <p:extLst>
      <p:ext uri="{BB962C8B-B14F-4D97-AF65-F5344CB8AC3E}">
        <p14:creationId xmlns:p14="http://schemas.microsoft.com/office/powerpoint/2010/main" val="3666942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err="1">
                <a:solidFill>
                  <a:schemeClr val="tx1"/>
                </a:solidFill>
                <a:effectLst/>
                <a:latin typeface="+mn-lt"/>
                <a:ea typeface="+mn-ea"/>
                <a:cs typeface="+mn-cs"/>
              </a:rPr>
              <a:t>Vnímatelnost</a:t>
            </a:r>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err="1">
                <a:solidFill>
                  <a:schemeClr val="tx1"/>
                </a:solidFill>
                <a:effectLst/>
                <a:latin typeface="+mn-lt"/>
                <a:ea typeface="+mn-ea"/>
                <a:cs typeface="+mn-cs"/>
              </a:rPr>
              <a:t>Ovladatelnost</a:t>
            </a:r>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err="1">
                <a:solidFill>
                  <a:schemeClr val="tx1"/>
                </a:solidFill>
                <a:effectLst/>
                <a:latin typeface="+mn-lt"/>
                <a:ea typeface="+mn-ea"/>
                <a:cs typeface="+mn-cs"/>
              </a:rPr>
              <a:t>Zrozumitelnost</a:t>
            </a:r>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err="1">
                <a:solidFill>
                  <a:schemeClr val="tx1"/>
                </a:solidFill>
                <a:effectLst/>
                <a:latin typeface="+mn-lt"/>
                <a:ea typeface="+mn-ea"/>
                <a:cs typeface="+mn-cs"/>
              </a:rPr>
              <a:t>Robustnost</a:t>
            </a:r>
            <a:endParaRPr lang="en-US" sz="1200" b="0" i="0" kern="1200" dirty="0">
              <a:solidFill>
                <a:schemeClr val="tx1"/>
              </a:solidFill>
              <a:effectLst/>
              <a:latin typeface="+mn-lt"/>
              <a:ea typeface="+mn-ea"/>
              <a:cs typeface="+mn-cs"/>
            </a:endParaRPr>
          </a:p>
          <a:p>
            <a:endParaRPr lang="en-US" b="0" dirty="0"/>
          </a:p>
        </p:txBody>
      </p:sp>
      <p:sp>
        <p:nvSpPr>
          <p:cNvPr id="4" name="Slide Number Placeholder 3"/>
          <p:cNvSpPr>
            <a:spLocks noGrp="1"/>
          </p:cNvSpPr>
          <p:nvPr>
            <p:ph type="sldNum" sz="quarter" idx="5"/>
          </p:nvPr>
        </p:nvSpPr>
        <p:spPr/>
        <p:txBody>
          <a:bodyPr/>
          <a:lstStyle/>
          <a:p>
            <a:fld id="{0BA3000A-DAB8-466C-BFF8-7592F62C45FD}" type="slidenum">
              <a:rPr lang="cs-CZ" smtClean="0"/>
              <a:t>11</a:t>
            </a:fld>
            <a:endParaRPr lang="cs-CZ"/>
          </a:p>
        </p:txBody>
      </p:sp>
    </p:spTree>
    <p:extLst>
      <p:ext uri="{BB962C8B-B14F-4D97-AF65-F5344CB8AC3E}">
        <p14:creationId xmlns:p14="http://schemas.microsoft.com/office/powerpoint/2010/main" val="1668934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kern="1200" dirty="0" err="1">
                <a:solidFill>
                  <a:schemeClr val="tx1"/>
                </a:solidFill>
                <a:effectLst/>
                <a:latin typeface="+mn-lt"/>
                <a:ea typeface="+mn-ea"/>
                <a:cs typeface="+mn-cs"/>
              </a:rPr>
              <a:t>Informácie</a:t>
            </a:r>
            <a:r>
              <a:rPr lang="en-US" sz="1200" b="0" i="0" kern="1200" dirty="0">
                <a:solidFill>
                  <a:schemeClr val="tx1"/>
                </a:solidFill>
                <a:effectLst/>
                <a:latin typeface="+mn-lt"/>
                <a:ea typeface="+mn-ea"/>
                <a:cs typeface="+mn-cs"/>
              </a:rPr>
              <a:t> a </a:t>
            </a:r>
            <a:r>
              <a:rPr lang="en-US" sz="1200" b="0" i="0" kern="1200" dirty="0" err="1">
                <a:solidFill>
                  <a:schemeClr val="tx1"/>
                </a:solidFill>
                <a:effectLst/>
                <a:latin typeface="+mn-lt"/>
                <a:ea typeface="+mn-ea"/>
                <a:cs typeface="+mn-cs"/>
              </a:rPr>
              <a:t>súčasti</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užívateľských</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rozhraní</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musia</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byť</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prezentované</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tak</a:t>
            </a:r>
            <a:r>
              <a:rPr lang="en-US" sz="1200" b="0" i="0" kern="1200" dirty="0">
                <a:solidFill>
                  <a:schemeClr val="tx1"/>
                </a:solidFill>
                <a:effectLst/>
                <a:latin typeface="+mn-lt"/>
                <a:ea typeface="+mn-ea"/>
                <a:cs typeface="+mn-cs"/>
              </a:rPr>
              <a:t>, aby ich </a:t>
            </a:r>
            <a:r>
              <a:rPr lang="en-US" sz="1200" b="0" i="0" kern="1200" dirty="0" err="1">
                <a:solidFill>
                  <a:schemeClr val="tx1"/>
                </a:solidFill>
                <a:effectLst/>
                <a:latin typeface="+mn-lt"/>
                <a:ea typeface="+mn-ea"/>
                <a:cs typeface="+mn-cs"/>
              </a:rPr>
              <a:t>užívatelia</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boli</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schopní</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vnímať</a:t>
            </a:r>
            <a:r>
              <a:rPr lang="en-US" sz="1200" b="0" i="0" kern="1200" dirty="0">
                <a:solidFill>
                  <a:schemeClr val="tx1"/>
                </a:solidFill>
                <a:effectLst/>
                <a:latin typeface="+mn-lt"/>
                <a:ea typeface="+mn-ea"/>
                <a:cs typeface="+mn-cs"/>
              </a:rPr>
              <a:t>.</a:t>
            </a:r>
          </a:p>
          <a:p>
            <a:endParaRPr lang="en-US" b="0" dirty="0"/>
          </a:p>
        </p:txBody>
      </p:sp>
      <p:sp>
        <p:nvSpPr>
          <p:cNvPr id="4" name="Slide Number Placeholder 3"/>
          <p:cNvSpPr>
            <a:spLocks noGrp="1"/>
          </p:cNvSpPr>
          <p:nvPr>
            <p:ph type="sldNum" sz="quarter" idx="5"/>
          </p:nvPr>
        </p:nvSpPr>
        <p:spPr/>
        <p:txBody>
          <a:bodyPr/>
          <a:lstStyle/>
          <a:p>
            <a:fld id="{0BA3000A-DAB8-466C-BFF8-7592F62C45FD}" type="slidenum">
              <a:rPr lang="cs-CZ" smtClean="0"/>
              <a:t>12</a:t>
            </a:fld>
            <a:endParaRPr lang="cs-CZ"/>
          </a:p>
        </p:txBody>
      </p:sp>
    </p:spTree>
    <p:extLst>
      <p:ext uri="{BB962C8B-B14F-4D97-AF65-F5344CB8AC3E}">
        <p14:creationId xmlns:p14="http://schemas.microsoft.com/office/powerpoint/2010/main" val="2785097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err="1"/>
              <a:t>Všetky</a:t>
            </a:r>
            <a:r>
              <a:rPr lang="en-US" b="0" dirty="0"/>
              <a:t> </a:t>
            </a:r>
            <a:r>
              <a:rPr lang="en-US" b="0" dirty="0" err="1"/>
              <a:t>súčasti</a:t>
            </a:r>
            <a:r>
              <a:rPr lang="en-US" b="0" dirty="0"/>
              <a:t> </a:t>
            </a:r>
            <a:r>
              <a:rPr lang="en-US" b="0" dirty="0" err="1"/>
              <a:t>používateľského</a:t>
            </a:r>
            <a:r>
              <a:rPr lang="en-US" b="0" dirty="0"/>
              <a:t> </a:t>
            </a:r>
            <a:r>
              <a:rPr lang="en-US" b="0" dirty="0" err="1"/>
              <a:t>rozhrania</a:t>
            </a:r>
            <a:r>
              <a:rPr lang="en-US" b="0" dirty="0"/>
              <a:t> a </a:t>
            </a:r>
            <a:r>
              <a:rPr lang="en-US" b="0" dirty="0" err="1"/>
              <a:t>všetky</a:t>
            </a:r>
            <a:r>
              <a:rPr lang="en-US" b="0" dirty="0"/>
              <a:t> </a:t>
            </a:r>
            <a:r>
              <a:rPr lang="en-US" b="0" dirty="0" err="1"/>
              <a:t>navigačné</a:t>
            </a:r>
            <a:r>
              <a:rPr lang="en-US" b="0" dirty="0"/>
              <a:t> </a:t>
            </a:r>
            <a:r>
              <a:rPr lang="en-US" b="0" dirty="0" err="1"/>
              <a:t>prvky</a:t>
            </a:r>
            <a:r>
              <a:rPr lang="en-US" b="0" dirty="0"/>
              <a:t> </a:t>
            </a:r>
            <a:r>
              <a:rPr lang="en-US" b="0" dirty="0" err="1"/>
              <a:t>musia</a:t>
            </a:r>
            <a:r>
              <a:rPr lang="en-US" b="0" dirty="0"/>
              <a:t> </a:t>
            </a:r>
            <a:r>
              <a:rPr lang="en-US" b="0" dirty="0" err="1"/>
              <a:t>byť</a:t>
            </a:r>
            <a:r>
              <a:rPr lang="en-US" b="0" dirty="0"/>
              <a:t> </a:t>
            </a:r>
            <a:r>
              <a:rPr lang="en-US" b="0" dirty="0" err="1"/>
              <a:t>ovládateľné</a:t>
            </a:r>
            <a:r>
              <a:rPr lang="en-US" b="0" dirty="0"/>
              <a:t>.</a:t>
            </a:r>
          </a:p>
        </p:txBody>
      </p:sp>
      <p:sp>
        <p:nvSpPr>
          <p:cNvPr id="4" name="Slide Number Placeholder 3"/>
          <p:cNvSpPr>
            <a:spLocks noGrp="1"/>
          </p:cNvSpPr>
          <p:nvPr>
            <p:ph type="sldNum" sz="quarter" idx="5"/>
          </p:nvPr>
        </p:nvSpPr>
        <p:spPr/>
        <p:txBody>
          <a:bodyPr/>
          <a:lstStyle/>
          <a:p>
            <a:fld id="{0BA3000A-DAB8-466C-BFF8-7592F62C45FD}" type="slidenum">
              <a:rPr lang="cs-CZ" smtClean="0"/>
              <a:t>13</a:t>
            </a:fld>
            <a:endParaRPr lang="cs-CZ"/>
          </a:p>
        </p:txBody>
      </p:sp>
    </p:spTree>
    <p:extLst>
      <p:ext uri="{BB962C8B-B14F-4D97-AF65-F5344CB8AC3E}">
        <p14:creationId xmlns:p14="http://schemas.microsoft.com/office/powerpoint/2010/main" val="11889388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err="1">
                <a:solidFill>
                  <a:schemeClr val="tx1"/>
                </a:solidFill>
                <a:effectLst/>
                <a:latin typeface="+mn-lt"/>
                <a:ea typeface="+mn-ea"/>
                <a:cs typeface="+mn-cs"/>
              </a:rPr>
              <a:t>Informácie</a:t>
            </a:r>
            <a:r>
              <a:rPr lang="en-US" sz="1200" b="0" i="0" kern="1200" dirty="0">
                <a:solidFill>
                  <a:schemeClr val="tx1"/>
                </a:solidFill>
                <a:effectLst/>
                <a:latin typeface="+mn-lt"/>
                <a:ea typeface="+mn-ea"/>
                <a:cs typeface="+mn-cs"/>
              </a:rPr>
              <a:t> a </a:t>
            </a:r>
            <a:r>
              <a:rPr lang="en-US" sz="1200" b="0" i="0" kern="1200" dirty="0" err="1">
                <a:solidFill>
                  <a:schemeClr val="tx1"/>
                </a:solidFill>
                <a:effectLst/>
                <a:latin typeface="+mn-lt"/>
                <a:ea typeface="+mn-ea"/>
                <a:cs typeface="+mn-cs"/>
              </a:rPr>
              <a:t>ovládanie</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používateľského</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rozhrania</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musia</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byť</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zrozumiteľné</a:t>
            </a:r>
            <a:r>
              <a:rPr lang="en-US" sz="1200" b="0" i="0" kern="1200" dirty="0">
                <a:solidFill>
                  <a:schemeClr val="tx1"/>
                </a:solidFill>
                <a:effectLst/>
                <a:latin typeface="+mn-lt"/>
                <a:ea typeface="+mn-ea"/>
                <a:cs typeface="+mn-cs"/>
              </a:rPr>
              <a:t>.</a:t>
            </a:r>
          </a:p>
        </p:txBody>
      </p:sp>
      <p:sp>
        <p:nvSpPr>
          <p:cNvPr id="4" name="Slide Number Placeholder 3"/>
          <p:cNvSpPr>
            <a:spLocks noGrp="1"/>
          </p:cNvSpPr>
          <p:nvPr>
            <p:ph type="sldNum" sz="quarter" idx="5"/>
          </p:nvPr>
        </p:nvSpPr>
        <p:spPr/>
        <p:txBody>
          <a:bodyPr/>
          <a:lstStyle/>
          <a:p>
            <a:fld id="{0BA3000A-DAB8-466C-BFF8-7592F62C45FD}" type="slidenum">
              <a:rPr lang="cs-CZ" smtClean="0"/>
              <a:t>14</a:t>
            </a:fld>
            <a:endParaRPr lang="cs-CZ"/>
          </a:p>
        </p:txBody>
      </p:sp>
    </p:spTree>
    <p:extLst>
      <p:ext uri="{BB962C8B-B14F-4D97-AF65-F5344CB8AC3E}">
        <p14:creationId xmlns:p14="http://schemas.microsoft.com/office/powerpoint/2010/main" val="2615394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err="1">
                <a:solidFill>
                  <a:schemeClr val="tx1"/>
                </a:solidFill>
                <a:effectLst/>
                <a:latin typeface="+mn-lt"/>
                <a:ea typeface="+mn-ea"/>
                <a:cs typeface="+mn-cs"/>
              </a:rPr>
              <a:t>Obsah</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musí</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byť</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dostatočne</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robustny</a:t>
            </a:r>
            <a:r>
              <a:rPr lang="en-US" sz="1200" b="0" i="0" kern="1200" dirty="0">
                <a:solidFill>
                  <a:schemeClr val="tx1"/>
                </a:solidFill>
                <a:effectLst/>
                <a:latin typeface="+mn-lt"/>
                <a:ea typeface="+mn-ea"/>
                <a:cs typeface="+mn-cs"/>
              </a:rPr>
              <a:t>, aby </a:t>
            </a:r>
            <a:r>
              <a:rPr lang="en-US" sz="1200" b="0" i="0" kern="1200" dirty="0" err="1">
                <a:solidFill>
                  <a:schemeClr val="tx1"/>
                </a:solidFill>
                <a:effectLst/>
                <a:latin typeface="+mn-lt"/>
                <a:ea typeface="+mn-ea"/>
                <a:cs typeface="+mn-cs"/>
              </a:rPr>
              <a:t>mohol</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byť</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spoľahlivo</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interpretovaný</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širokou</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škálou</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prístupových</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zariadení</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vrátane</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asistenčných</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technológií</a:t>
            </a:r>
            <a:r>
              <a:rPr lang="en-US" sz="1200" b="0" i="0" kern="1200" dirty="0">
                <a:solidFill>
                  <a:schemeClr val="tx1"/>
                </a:solidFill>
                <a:effectLst/>
                <a:latin typeface="+mn-lt"/>
                <a:ea typeface="+mn-ea"/>
                <a:cs typeface="+mn-cs"/>
              </a:rPr>
              <a:t>.</a:t>
            </a:r>
          </a:p>
        </p:txBody>
      </p:sp>
      <p:sp>
        <p:nvSpPr>
          <p:cNvPr id="4" name="Slide Number Placeholder 3"/>
          <p:cNvSpPr>
            <a:spLocks noGrp="1"/>
          </p:cNvSpPr>
          <p:nvPr>
            <p:ph type="sldNum" sz="quarter" idx="5"/>
          </p:nvPr>
        </p:nvSpPr>
        <p:spPr/>
        <p:txBody>
          <a:bodyPr/>
          <a:lstStyle/>
          <a:p>
            <a:fld id="{0BA3000A-DAB8-466C-BFF8-7592F62C45FD}" type="slidenum">
              <a:rPr lang="cs-CZ" smtClean="0"/>
              <a:t>15</a:t>
            </a:fld>
            <a:endParaRPr lang="cs-CZ"/>
          </a:p>
        </p:txBody>
      </p:sp>
    </p:spTree>
    <p:extLst>
      <p:ext uri="{BB962C8B-B14F-4D97-AF65-F5344CB8AC3E}">
        <p14:creationId xmlns:p14="http://schemas.microsoft.com/office/powerpoint/2010/main" val="21773877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endParaRPr lang="sk-SK"/>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sk-SK"/>
          </a:p>
        </p:txBody>
      </p:sp>
      <p:sp>
        <p:nvSpPr>
          <p:cNvPr id="4" name="Zástupný symbol pro datum 3"/>
          <p:cNvSpPr>
            <a:spLocks noGrp="1"/>
          </p:cNvSpPr>
          <p:nvPr>
            <p:ph type="dt" sz="half" idx="10"/>
          </p:nvPr>
        </p:nvSpPr>
        <p:spPr/>
        <p:txBody>
          <a:bodyPr/>
          <a:lstStyle/>
          <a:p>
            <a:fld id="{D65D7F41-7880-4B12-9E5D-EC28C0E91330}" type="datetimeFigureOut">
              <a:rPr lang="sk-SK" smtClean="0"/>
              <a:t>12. 5. 2020</a:t>
            </a:fld>
            <a:endParaRPr lang="sk-SK"/>
          </a:p>
        </p:txBody>
      </p:sp>
      <p:sp>
        <p:nvSpPr>
          <p:cNvPr id="5" name="Zástupný symbol pro zápatí 4"/>
          <p:cNvSpPr>
            <a:spLocks noGrp="1"/>
          </p:cNvSpPr>
          <p:nvPr>
            <p:ph type="ftr" sz="quarter" idx="11"/>
          </p:nvPr>
        </p:nvSpPr>
        <p:spPr/>
        <p:txBody>
          <a:bodyPr/>
          <a:lstStyle/>
          <a:p>
            <a:endParaRPr lang="sk-SK"/>
          </a:p>
        </p:txBody>
      </p:sp>
      <p:sp>
        <p:nvSpPr>
          <p:cNvPr id="6" name="Zástupný symbol pro číslo snímku 5"/>
          <p:cNvSpPr>
            <a:spLocks noGrp="1"/>
          </p:cNvSpPr>
          <p:nvPr>
            <p:ph type="sldNum" sz="quarter" idx="12"/>
          </p:nvPr>
        </p:nvSpPr>
        <p:spPr/>
        <p:txBody>
          <a:bodyPr/>
          <a:lstStyle/>
          <a:p>
            <a:fld id="{38D7C2A8-6648-4D3F-8CD7-D5C7C13C1472}" type="slidenum">
              <a:rPr lang="sk-SK" smtClean="0"/>
              <a:t>‹#›</a:t>
            </a:fld>
            <a:endParaRPr lang="sk-SK"/>
          </a:p>
        </p:txBody>
      </p:sp>
    </p:spTree>
    <p:extLst>
      <p:ext uri="{BB962C8B-B14F-4D97-AF65-F5344CB8AC3E}">
        <p14:creationId xmlns:p14="http://schemas.microsoft.com/office/powerpoint/2010/main" val="3501005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sk-SK"/>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sk-SK"/>
          </a:p>
        </p:txBody>
      </p:sp>
      <p:sp>
        <p:nvSpPr>
          <p:cNvPr id="4" name="Zástupný symbol pro datum 3"/>
          <p:cNvSpPr>
            <a:spLocks noGrp="1"/>
          </p:cNvSpPr>
          <p:nvPr>
            <p:ph type="dt" sz="half" idx="10"/>
          </p:nvPr>
        </p:nvSpPr>
        <p:spPr/>
        <p:txBody>
          <a:bodyPr/>
          <a:lstStyle/>
          <a:p>
            <a:fld id="{D65D7F41-7880-4B12-9E5D-EC28C0E91330}" type="datetimeFigureOut">
              <a:rPr lang="sk-SK" smtClean="0"/>
              <a:t>12. 5. 2020</a:t>
            </a:fld>
            <a:endParaRPr lang="sk-SK"/>
          </a:p>
        </p:txBody>
      </p:sp>
      <p:sp>
        <p:nvSpPr>
          <p:cNvPr id="5" name="Zástupný symbol pro zápatí 4"/>
          <p:cNvSpPr>
            <a:spLocks noGrp="1"/>
          </p:cNvSpPr>
          <p:nvPr>
            <p:ph type="ftr" sz="quarter" idx="11"/>
          </p:nvPr>
        </p:nvSpPr>
        <p:spPr/>
        <p:txBody>
          <a:bodyPr/>
          <a:lstStyle/>
          <a:p>
            <a:endParaRPr lang="sk-SK"/>
          </a:p>
        </p:txBody>
      </p:sp>
      <p:sp>
        <p:nvSpPr>
          <p:cNvPr id="6" name="Zástupný symbol pro číslo snímku 5"/>
          <p:cNvSpPr>
            <a:spLocks noGrp="1"/>
          </p:cNvSpPr>
          <p:nvPr>
            <p:ph type="sldNum" sz="quarter" idx="12"/>
          </p:nvPr>
        </p:nvSpPr>
        <p:spPr/>
        <p:txBody>
          <a:bodyPr/>
          <a:lstStyle/>
          <a:p>
            <a:fld id="{38D7C2A8-6648-4D3F-8CD7-D5C7C13C1472}" type="slidenum">
              <a:rPr lang="sk-SK" smtClean="0"/>
              <a:t>‹#›</a:t>
            </a:fld>
            <a:endParaRPr lang="sk-SK"/>
          </a:p>
        </p:txBody>
      </p:sp>
    </p:spTree>
    <p:extLst>
      <p:ext uri="{BB962C8B-B14F-4D97-AF65-F5344CB8AC3E}">
        <p14:creationId xmlns:p14="http://schemas.microsoft.com/office/powerpoint/2010/main" val="1325817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endParaRPr lang="sk-SK"/>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sk-SK"/>
          </a:p>
        </p:txBody>
      </p:sp>
      <p:sp>
        <p:nvSpPr>
          <p:cNvPr id="4" name="Zástupný symbol pro datum 3"/>
          <p:cNvSpPr>
            <a:spLocks noGrp="1"/>
          </p:cNvSpPr>
          <p:nvPr>
            <p:ph type="dt" sz="half" idx="10"/>
          </p:nvPr>
        </p:nvSpPr>
        <p:spPr/>
        <p:txBody>
          <a:bodyPr/>
          <a:lstStyle/>
          <a:p>
            <a:fld id="{D65D7F41-7880-4B12-9E5D-EC28C0E91330}" type="datetimeFigureOut">
              <a:rPr lang="sk-SK" smtClean="0"/>
              <a:t>12. 5. 2020</a:t>
            </a:fld>
            <a:endParaRPr lang="sk-SK"/>
          </a:p>
        </p:txBody>
      </p:sp>
      <p:sp>
        <p:nvSpPr>
          <p:cNvPr id="5" name="Zástupný symbol pro zápatí 4"/>
          <p:cNvSpPr>
            <a:spLocks noGrp="1"/>
          </p:cNvSpPr>
          <p:nvPr>
            <p:ph type="ftr" sz="quarter" idx="11"/>
          </p:nvPr>
        </p:nvSpPr>
        <p:spPr/>
        <p:txBody>
          <a:bodyPr/>
          <a:lstStyle/>
          <a:p>
            <a:endParaRPr lang="sk-SK"/>
          </a:p>
        </p:txBody>
      </p:sp>
      <p:sp>
        <p:nvSpPr>
          <p:cNvPr id="6" name="Zástupný symbol pro číslo snímku 5"/>
          <p:cNvSpPr>
            <a:spLocks noGrp="1"/>
          </p:cNvSpPr>
          <p:nvPr>
            <p:ph type="sldNum" sz="quarter" idx="12"/>
          </p:nvPr>
        </p:nvSpPr>
        <p:spPr/>
        <p:txBody>
          <a:bodyPr/>
          <a:lstStyle/>
          <a:p>
            <a:fld id="{38D7C2A8-6648-4D3F-8CD7-D5C7C13C1472}" type="slidenum">
              <a:rPr lang="sk-SK" smtClean="0"/>
              <a:t>‹#›</a:t>
            </a:fld>
            <a:endParaRPr lang="sk-SK"/>
          </a:p>
        </p:txBody>
      </p:sp>
    </p:spTree>
    <p:extLst>
      <p:ext uri="{BB962C8B-B14F-4D97-AF65-F5344CB8AC3E}">
        <p14:creationId xmlns:p14="http://schemas.microsoft.com/office/powerpoint/2010/main" val="1686157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sk-SK"/>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sk-SK"/>
          </a:p>
        </p:txBody>
      </p:sp>
      <p:sp>
        <p:nvSpPr>
          <p:cNvPr id="4" name="Zástupný symbol pro datum 3"/>
          <p:cNvSpPr>
            <a:spLocks noGrp="1"/>
          </p:cNvSpPr>
          <p:nvPr>
            <p:ph type="dt" sz="half" idx="10"/>
          </p:nvPr>
        </p:nvSpPr>
        <p:spPr/>
        <p:txBody>
          <a:bodyPr/>
          <a:lstStyle/>
          <a:p>
            <a:fld id="{D65D7F41-7880-4B12-9E5D-EC28C0E91330}" type="datetimeFigureOut">
              <a:rPr lang="sk-SK" smtClean="0"/>
              <a:t>12. 5. 2020</a:t>
            </a:fld>
            <a:endParaRPr lang="sk-SK"/>
          </a:p>
        </p:txBody>
      </p:sp>
      <p:sp>
        <p:nvSpPr>
          <p:cNvPr id="5" name="Zástupný symbol pro zápatí 4"/>
          <p:cNvSpPr>
            <a:spLocks noGrp="1"/>
          </p:cNvSpPr>
          <p:nvPr>
            <p:ph type="ftr" sz="quarter" idx="11"/>
          </p:nvPr>
        </p:nvSpPr>
        <p:spPr/>
        <p:txBody>
          <a:bodyPr/>
          <a:lstStyle/>
          <a:p>
            <a:endParaRPr lang="sk-SK"/>
          </a:p>
        </p:txBody>
      </p:sp>
      <p:sp>
        <p:nvSpPr>
          <p:cNvPr id="6" name="Zástupný symbol pro číslo snímku 5"/>
          <p:cNvSpPr>
            <a:spLocks noGrp="1"/>
          </p:cNvSpPr>
          <p:nvPr>
            <p:ph type="sldNum" sz="quarter" idx="12"/>
          </p:nvPr>
        </p:nvSpPr>
        <p:spPr/>
        <p:txBody>
          <a:bodyPr/>
          <a:lstStyle/>
          <a:p>
            <a:fld id="{38D7C2A8-6648-4D3F-8CD7-D5C7C13C1472}" type="slidenum">
              <a:rPr lang="sk-SK" smtClean="0"/>
              <a:t>‹#›</a:t>
            </a:fld>
            <a:endParaRPr lang="sk-SK"/>
          </a:p>
        </p:txBody>
      </p:sp>
    </p:spTree>
    <p:extLst>
      <p:ext uri="{BB962C8B-B14F-4D97-AF65-F5344CB8AC3E}">
        <p14:creationId xmlns:p14="http://schemas.microsoft.com/office/powerpoint/2010/main" val="2893183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endParaRPr lang="sk-SK"/>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D65D7F41-7880-4B12-9E5D-EC28C0E91330}" type="datetimeFigureOut">
              <a:rPr lang="sk-SK" smtClean="0"/>
              <a:t>12. 5. 2020</a:t>
            </a:fld>
            <a:endParaRPr lang="sk-SK"/>
          </a:p>
        </p:txBody>
      </p:sp>
      <p:sp>
        <p:nvSpPr>
          <p:cNvPr id="5" name="Zástupný symbol pro zápatí 4"/>
          <p:cNvSpPr>
            <a:spLocks noGrp="1"/>
          </p:cNvSpPr>
          <p:nvPr>
            <p:ph type="ftr" sz="quarter" idx="11"/>
          </p:nvPr>
        </p:nvSpPr>
        <p:spPr/>
        <p:txBody>
          <a:bodyPr/>
          <a:lstStyle/>
          <a:p>
            <a:endParaRPr lang="sk-SK"/>
          </a:p>
        </p:txBody>
      </p:sp>
      <p:sp>
        <p:nvSpPr>
          <p:cNvPr id="6" name="Zástupný symbol pro číslo snímku 5"/>
          <p:cNvSpPr>
            <a:spLocks noGrp="1"/>
          </p:cNvSpPr>
          <p:nvPr>
            <p:ph type="sldNum" sz="quarter" idx="12"/>
          </p:nvPr>
        </p:nvSpPr>
        <p:spPr/>
        <p:txBody>
          <a:bodyPr/>
          <a:lstStyle/>
          <a:p>
            <a:fld id="{38D7C2A8-6648-4D3F-8CD7-D5C7C13C1472}" type="slidenum">
              <a:rPr lang="sk-SK" smtClean="0"/>
              <a:t>‹#›</a:t>
            </a:fld>
            <a:endParaRPr lang="sk-SK"/>
          </a:p>
        </p:txBody>
      </p:sp>
    </p:spTree>
    <p:extLst>
      <p:ext uri="{BB962C8B-B14F-4D97-AF65-F5344CB8AC3E}">
        <p14:creationId xmlns:p14="http://schemas.microsoft.com/office/powerpoint/2010/main" val="2673336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sk-SK"/>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sk-SK"/>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sk-SK"/>
          </a:p>
        </p:txBody>
      </p:sp>
      <p:sp>
        <p:nvSpPr>
          <p:cNvPr id="5" name="Zástupný symbol pro datum 4"/>
          <p:cNvSpPr>
            <a:spLocks noGrp="1"/>
          </p:cNvSpPr>
          <p:nvPr>
            <p:ph type="dt" sz="half" idx="10"/>
          </p:nvPr>
        </p:nvSpPr>
        <p:spPr/>
        <p:txBody>
          <a:bodyPr/>
          <a:lstStyle/>
          <a:p>
            <a:fld id="{D65D7F41-7880-4B12-9E5D-EC28C0E91330}" type="datetimeFigureOut">
              <a:rPr lang="sk-SK" smtClean="0"/>
              <a:t>12. 5. 2020</a:t>
            </a:fld>
            <a:endParaRPr lang="sk-SK"/>
          </a:p>
        </p:txBody>
      </p:sp>
      <p:sp>
        <p:nvSpPr>
          <p:cNvPr id="6" name="Zástupný symbol pro zápatí 5"/>
          <p:cNvSpPr>
            <a:spLocks noGrp="1"/>
          </p:cNvSpPr>
          <p:nvPr>
            <p:ph type="ftr" sz="quarter" idx="11"/>
          </p:nvPr>
        </p:nvSpPr>
        <p:spPr/>
        <p:txBody>
          <a:bodyPr/>
          <a:lstStyle/>
          <a:p>
            <a:endParaRPr lang="sk-SK"/>
          </a:p>
        </p:txBody>
      </p:sp>
      <p:sp>
        <p:nvSpPr>
          <p:cNvPr id="7" name="Zástupný symbol pro číslo snímku 6"/>
          <p:cNvSpPr>
            <a:spLocks noGrp="1"/>
          </p:cNvSpPr>
          <p:nvPr>
            <p:ph type="sldNum" sz="quarter" idx="12"/>
          </p:nvPr>
        </p:nvSpPr>
        <p:spPr/>
        <p:txBody>
          <a:bodyPr/>
          <a:lstStyle/>
          <a:p>
            <a:fld id="{38D7C2A8-6648-4D3F-8CD7-D5C7C13C1472}" type="slidenum">
              <a:rPr lang="sk-SK" smtClean="0"/>
              <a:t>‹#›</a:t>
            </a:fld>
            <a:endParaRPr lang="sk-SK"/>
          </a:p>
        </p:txBody>
      </p:sp>
    </p:spTree>
    <p:extLst>
      <p:ext uri="{BB962C8B-B14F-4D97-AF65-F5344CB8AC3E}">
        <p14:creationId xmlns:p14="http://schemas.microsoft.com/office/powerpoint/2010/main" val="2563685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endParaRPr lang="sk-SK"/>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sk-SK"/>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sk-SK"/>
          </a:p>
        </p:txBody>
      </p:sp>
      <p:sp>
        <p:nvSpPr>
          <p:cNvPr id="7" name="Zástupný symbol pro datum 6"/>
          <p:cNvSpPr>
            <a:spLocks noGrp="1"/>
          </p:cNvSpPr>
          <p:nvPr>
            <p:ph type="dt" sz="half" idx="10"/>
          </p:nvPr>
        </p:nvSpPr>
        <p:spPr/>
        <p:txBody>
          <a:bodyPr/>
          <a:lstStyle/>
          <a:p>
            <a:fld id="{D65D7F41-7880-4B12-9E5D-EC28C0E91330}" type="datetimeFigureOut">
              <a:rPr lang="sk-SK" smtClean="0"/>
              <a:t>12. 5. 2020</a:t>
            </a:fld>
            <a:endParaRPr lang="sk-SK"/>
          </a:p>
        </p:txBody>
      </p:sp>
      <p:sp>
        <p:nvSpPr>
          <p:cNvPr id="8" name="Zástupný symbol pro zápatí 7"/>
          <p:cNvSpPr>
            <a:spLocks noGrp="1"/>
          </p:cNvSpPr>
          <p:nvPr>
            <p:ph type="ftr" sz="quarter" idx="11"/>
          </p:nvPr>
        </p:nvSpPr>
        <p:spPr/>
        <p:txBody>
          <a:bodyPr/>
          <a:lstStyle/>
          <a:p>
            <a:endParaRPr lang="sk-SK"/>
          </a:p>
        </p:txBody>
      </p:sp>
      <p:sp>
        <p:nvSpPr>
          <p:cNvPr id="9" name="Zástupný symbol pro číslo snímku 8"/>
          <p:cNvSpPr>
            <a:spLocks noGrp="1"/>
          </p:cNvSpPr>
          <p:nvPr>
            <p:ph type="sldNum" sz="quarter" idx="12"/>
          </p:nvPr>
        </p:nvSpPr>
        <p:spPr/>
        <p:txBody>
          <a:bodyPr/>
          <a:lstStyle/>
          <a:p>
            <a:fld id="{38D7C2A8-6648-4D3F-8CD7-D5C7C13C1472}" type="slidenum">
              <a:rPr lang="sk-SK" smtClean="0"/>
              <a:t>‹#›</a:t>
            </a:fld>
            <a:endParaRPr lang="sk-SK"/>
          </a:p>
        </p:txBody>
      </p:sp>
    </p:spTree>
    <p:extLst>
      <p:ext uri="{BB962C8B-B14F-4D97-AF65-F5344CB8AC3E}">
        <p14:creationId xmlns:p14="http://schemas.microsoft.com/office/powerpoint/2010/main" val="2023341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sk-SK"/>
          </a:p>
        </p:txBody>
      </p:sp>
      <p:sp>
        <p:nvSpPr>
          <p:cNvPr id="3" name="Zástupný symbol pro datum 2"/>
          <p:cNvSpPr>
            <a:spLocks noGrp="1"/>
          </p:cNvSpPr>
          <p:nvPr>
            <p:ph type="dt" sz="half" idx="10"/>
          </p:nvPr>
        </p:nvSpPr>
        <p:spPr/>
        <p:txBody>
          <a:bodyPr/>
          <a:lstStyle/>
          <a:p>
            <a:fld id="{D65D7F41-7880-4B12-9E5D-EC28C0E91330}" type="datetimeFigureOut">
              <a:rPr lang="sk-SK" smtClean="0"/>
              <a:t>12. 5. 2020</a:t>
            </a:fld>
            <a:endParaRPr lang="sk-SK"/>
          </a:p>
        </p:txBody>
      </p:sp>
      <p:sp>
        <p:nvSpPr>
          <p:cNvPr id="4" name="Zástupný symbol pro zápatí 3"/>
          <p:cNvSpPr>
            <a:spLocks noGrp="1"/>
          </p:cNvSpPr>
          <p:nvPr>
            <p:ph type="ftr" sz="quarter" idx="11"/>
          </p:nvPr>
        </p:nvSpPr>
        <p:spPr/>
        <p:txBody>
          <a:bodyPr/>
          <a:lstStyle/>
          <a:p>
            <a:endParaRPr lang="sk-SK"/>
          </a:p>
        </p:txBody>
      </p:sp>
      <p:sp>
        <p:nvSpPr>
          <p:cNvPr id="5" name="Zástupný symbol pro číslo snímku 4"/>
          <p:cNvSpPr>
            <a:spLocks noGrp="1"/>
          </p:cNvSpPr>
          <p:nvPr>
            <p:ph type="sldNum" sz="quarter" idx="12"/>
          </p:nvPr>
        </p:nvSpPr>
        <p:spPr/>
        <p:txBody>
          <a:bodyPr/>
          <a:lstStyle/>
          <a:p>
            <a:fld id="{38D7C2A8-6648-4D3F-8CD7-D5C7C13C1472}" type="slidenum">
              <a:rPr lang="sk-SK" smtClean="0"/>
              <a:t>‹#›</a:t>
            </a:fld>
            <a:endParaRPr lang="sk-SK"/>
          </a:p>
        </p:txBody>
      </p:sp>
    </p:spTree>
    <p:extLst>
      <p:ext uri="{BB962C8B-B14F-4D97-AF65-F5344CB8AC3E}">
        <p14:creationId xmlns:p14="http://schemas.microsoft.com/office/powerpoint/2010/main" val="1545788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65D7F41-7880-4B12-9E5D-EC28C0E91330}" type="datetimeFigureOut">
              <a:rPr lang="sk-SK" smtClean="0"/>
              <a:t>12. 5. 2020</a:t>
            </a:fld>
            <a:endParaRPr lang="sk-SK"/>
          </a:p>
        </p:txBody>
      </p:sp>
      <p:sp>
        <p:nvSpPr>
          <p:cNvPr id="3" name="Zástupný symbol pro zápatí 2"/>
          <p:cNvSpPr>
            <a:spLocks noGrp="1"/>
          </p:cNvSpPr>
          <p:nvPr>
            <p:ph type="ftr" sz="quarter" idx="11"/>
          </p:nvPr>
        </p:nvSpPr>
        <p:spPr/>
        <p:txBody>
          <a:bodyPr/>
          <a:lstStyle/>
          <a:p>
            <a:endParaRPr lang="sk-SK"/>
          </a:p>
        </p:txBody>
      </p:sp>
      <p:sp>
        <p:nvSpPr>
          <p:cNvPr id="4" name="Zástupný symbol pro číslo snímku 3"/>
          <p:cNvSpPr>
            <a:spLocks noGrp="1"/>
          </p:cNvSpPr>
          <p:nvPr>
            <p:ph type="sldNum" sz="quarter" idx="12"/>
          </p:nvPr>
        </p:nvSpPr>
        <p:spPr/>
        <p:txBody>
          <a:bodyPr/>
          <a:lstStyle/>
          <a:p>
            <a:fld id="{38D7C2A8-6648-4D3F-8CD7-D5C7C13C1472}" type="slidenum">
              <a:rPr lang="sk-SK" smtClean="0"/>
              <a:t>‹#›</a:t>
            </a:fld>
            <a:endParaRPr lang="sk-SK"/>
          </a:p>
        </p:txBody>
      </p:sp>
    </p:spTree>
    <p:extLst>
      <p:ext uri="{BB962C8B-B14F-4D97-AF65-F5344CB8AC3E}">
        <p14:creationId xmlns:p14="http://schemas.microsoft.com/office/powerpoint/2010/main" val="525466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endParaRPr lang="sk-SK"/>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sk-SK"/>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D65D7F41-7880-4B12-9E5D-EC28C0E91330}" type="datetimeFigureOut">
              <a:rPr lang="sk-SK" smtClean="0"/>
              <a:t>12. 5. 2020</a:t>
            </a:fld>
            <a:endParaRPr lang="sk-SK"/>
          </a:p>
        </p:txBody>
      </p:sp>
      <p:sp>
        <p:nvSpPr>
          <p:cNvPr id="6" name="Zástupný symbol pro zápatí 5"/>
          <p:cNvSpPr>
            <a:spLocks noGrp="1"/>
          </p:cNvSpPr>
          <p:nvPr>
            <p:ph type="ftr" sz="quarter" idx="11"/>
          </p:nvPr>
        </p:nvSpPr>
        <p:spPr/>
        <p:txBody>
          <a:bodyPr/>
          <a:lstStyle/>
          <a:p>
            <a:endParaRPr lang="sk-SK"/>
          </a:p>
        </p:txBody>
      </p:sp>
      <p:sp>
        <p:nvSpPr>
          <p:cNvPr id="7" name="Zástupný symbol pro číslo snímku 6"/>
          <p:cNvSpPr>
            <a:spLocks noGrp="1"/>
          </p:cNvSpPr>
          <p:nvPr>
            <p:ph type="sldNum" sz="quarter" idx="12"/>
          </p:nvPr>
        </p:nvSpPr>
        <p:spPr/>
        <p:txBody>
          <a:bodyPr/>
          <a:lstStyle/>
          <a:p>
            <a:fld id="{38D7C2A8-6648-4D3F-8CD7-D5C7C13C1472}" type="slidenum">
              <a:rPr lang="sk-SK" smtClean="0"/>
              <a:t>‹#›</a:t>
            </a:fld>
            <a:endParaRPr lang="sk-SK"/>
          </a:p>
        </p:txBody>
      </p:sp>
    </p:spTree>
    <p:extLst>
      <p:ext uri="{BB962C8B-B14F-4D97-AF65-F5344CB8AC3E}">
        <p14:creationId xmlns:p14="http://schemas.microsoft.com/office/powerpoint/2010/main" val="2099645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endParaRPr lang="sk-SK"/>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D65D7F41-7880-4B12-9E5D-EC28C0E91330}" type="datetimeFigureOut">
              <a:rPr lang="sk-SK" smtClean="0"/>
              <a:t>12. 5. 2020</a:t>
            </a:fld>
            <a:endParaRPr lang="sk-SK"/>
          </a:p>
        </p:txBody>
      </p:sp>
      <p:sp>
        <p:nvSpPr>
          <p:cNvPr id="6" name="Zástupný symbol pro zápatí 5"/>
          <p:cNvSpPr>
            <a:spLocks noGrp="1"/>
          </p:cNvSpPr>
          <p:nvPr>
            <p:ph type="ftr" sz="quarter" idx="11"/>
          </p:nvPr>
        </p:nvSpPr>
        <p:spPr/>
        <p:txBody>
          <a:bodyPr/>
          <a:lstStyle/>
          <a:p>
            <a:endParaRPr lang="sk-SK"/>
          </a:p>
        </p:txBody>
      </p:sp>
      <p:sp>
        <p:nvSpPr>
          <p:cNvPr id="7" name="Zástupný symbol pro číslo snímku 6"/>
          <p:cNvSpPr>
            <a:spLocks noGrp="1"/>
          </p:cNvSpPr>
          <p:nvPr>
            <p:ph type="sldNum" sz="quarter" idx="12"/>
          </p:nvPr>
        </p:nvSpPr>
        <p:spPr/>
        <p:txBody>
          <a:bodyPr/>
          <a:lstStyle/>
          <a:p>
            <a:fld id="{38D7C2A8-6648-4D3F-8CD7-D5C7C13C1472}" type="slidenum">
              <a:rPr lang="sk-SK" smtClean="0"/>
              <a:t>‹#›</a:t>
            </a:fld>
            <a:endParaRPr lang="sk-SK"/>
          </a:p>
        </p:txBody>
      </p:sp>
    </p:spTree>
    <p:extLst>
      <p:ext uri="{BB962C8B-B14F-4D97-AF65-F5344CB8AC3E}">
        <p14:creationId xmlns:p14="http://schemas.microsoft.com/office/powerpoint/2010/main" val="1118429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endParaRPr lang="sk-SK"/>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sk-SK"/>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5D7F41-7880-4B12-9E5D-EC28C0E91330}" type="datetimeFigureOut">
              <a:rPr lang="sk-SK" smtClean="0"/>
              <a:t>12. 5. 2020</a:t>
            </a:fld>
            <a:endParaRPr lang="sk-SK"/>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D7C2A8-6648-4D3F-8CD7-D5C7C13C1472}" type="slidenum">
              <a:rPr lang="sk-SK" smtClean="0"/>
              <a:t>‹#›</a:t>
            </a:fld>
            <a:endParaRPr lang="sk-SK"/>
          </a:p>
        </p:txBody>
      </p:sp>
    </p:spTree>
    <p:extLst>
      <p:ext uri="{BB962C8B-B14F-4D97-AF65-F5344CB8AC3E}">
        <p14:creationId xmlns:p14="http://schemas.microsoft.com/office/powerpoint/2010/main" val="421980423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w3.org/TR/wai-aria-practices-1.1/"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so.org/news/2012/10/Ref1670.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blindfriendly.cz/wcag20"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play.google.com/store/apps/details?id=com.google.android.marvin.talkback&amp;hl=en_US" TargetMode="External"/><Relationship Id="rId2" Type="http://schemas.openxmlformats.org/officeDocument/2006/relationships/hyperlink" Target="https://www.nvaccess.org/download/" TargetMode="External"/><Relationship Id="rId1" Type="http://schemas.openxmlformats.org/officeDocument/2006/relationships/slideLayout" Target="../slideLayouts/slideLayout2.xml"/><Relationship Id="rId5" Type="http://schemas.openxmlformats.org/officeDocument/2006/relationships/hyperlink" Target="https://chrome.google.com/webstore/detail/accessibility-developer-t/fpkknkljclfencbdbgkenhalefipecmb?hl=en" TargetMode="External"/><Relationship Id="rId4" Type="http://schemas.openxmlformats.org/officeDocument/2006/relationships/hyperlink" Target="https://www.microsoft.com/en-us/seeing-ai"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deque.com/products/axe/" TargetMode="External"/><Relationship Id="rId2" Type="http://schemas.openxmlformats.org/officeDocument/2006/relationships/hyperlink" Target="http://wave.webaim.org/extension/"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chrome.google.com/webstore/detail/nocoffee/jjeeggmbnhckmgdhmgdckeigabjfbddl" TargetMode="External"/><Relationship Id="rId2" Type="http://schemas.openxmlformats.org/officeDocument/2006/relationships/hyperlink" Target="https://ebay.gitbooks.io/oatmeal/color-contrast/color-contrast-analyzer.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tatcan.gc.ca/pub/89-654-x/89-654-x2013002-eng.htm" TargetMode="External"/><Relationship Id="rId2" Type="http://schemas.openxmlformats.org/officeDocument/2006/relationships/hyperlink" Target="http://www.who.int/disabilities/world_report/2011/report/e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w3.org/WAI/demos/bad/after/home.html"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blindfriendly.cz/metodiky" TargetMode="External"/><Relationship Id="rId2" Type="http://schemas.openxmlformats.org/officeDocument/2006/relationships/hyperlink" Target="https://www.teiresias.muni.cz/" TargetMode="External"/><Relationship Id="rId1" Type="http://schemas.openxmlformats.org/officeDocument/2006/relationships/slideLayout" Target="../slideLayouts/slideLayout2.xml"/><Relationship Id="rId4" Type="http://schemas.openxmlformats.org/officeDocument/2006/relationships/hyperlink" Target="https://poslepu.cz/"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w3.org/WAI/bcase/fin.html" TargetMode="External"/><Relationship Id="rId2" Type="http://schemas.openxmlformats.org/officeDocument/2006/relationships/hyperlink" Target="https://yoast.com/dev-blog/accessibility-slow-down-development-proces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adatitleiii.com/2017/06/first-federal-court-rules-that-having-an-inaccessible-website-violates-title-iii-of-the-ada/" TargetMode="External"/><Relationship Id="rId2" Type="http://schemas.openxmlformats.org/officeDocument/2006/relationships/hyperlink" Target="https://www.mvcr.cz/soubor/zakon-c-99-2019-sb-o-pristupnosti-internetovych-stranek-a-mobilnich-aplikaci.asp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b="1" dirty="0"/>
              <a:t>Accessibility on Web</a:t>
            </a:r>
            <a:endParaRPr lang="sk-SK" dirty="0"/>
          </a:p>
        </p:txBody>
      </p:sp>
      <p:sp>
        <p:nvSpPr>
          <p:cNvPr id="3" name="Podnadpis 2"/>
          <p:cNvSpPr>
            <a:spLocks noGrp="1"/>
          </p:cNvSpPr>
          <p:nvPr>
            <p:ph type="subTitle" idx="1"/>
          </p:nvPr>
        </p:nvSpPr>
        <p:spPr/>
        <p:txBody>
          <a:bodyPr/>
          <a:lstStyle/>
          <a:p>
            <a:r>
              <a:rPr lang="en-US" dirty="0"/>
              <a:t>PV219, spring 2020</a:t>
            </a:r>
            <a:endParaRPr lang="sk-SK" dirty="0"/>
          </a:p>
        </p:txBody>
      </p:sp>
    </p:spTree>
    <p:extLst>
      <p:ext uri="{BB962C8B-B14F-4D97-AF65-F5344CB8AC3E}">
        <p14:creationId xmlns:p14="http://schemas.microsoft.com/office/powerpoint/2010/main" val="4215121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en-US" b="1" dirty="0"/>
              <a:t>WAI-ARIA</a:t>
            </a:r>
          </a:p>
        </p:txBody>
      </p:sp>
      <p:sp>
        <p:nvSpPr>
          <p:cNvPr id="3" name="Zástupný symbol pro obsah 2"/>
          <p:cNvSpPr>
            <a:spLocks noGrp="1"/>
          </p:cNvSpPr>
          <p:nvPr>
            <p:ph idx="1"/>
          </p:nvPr>
        </p:nvSpPr>
        <p:spPr/>
        <p:txBody>
          <a:bodyPr>
            <a:noAutofit/>
          </a:bodyPr>
          <a:lstStyle/>
          <a:p>
            <a:pPr marL="0" indent="0">
              <a:buNone/>
            </a:pPr>
            <a:r>
              <a:rPr lang="en-US" sz="2800" b="1" i="1" dirty="0"/>
              <a:t>Web Accessibility Initiative – Accessible Rich Internet Applications</a:t>
            </a:r>
            <a:r>
              <a:rPr lang="en-US" sz="2800" dirty="0"/>
              <a:t> is a technical specification published by the W3C that specifies how to increase the accessibility of web pages, in particular, dynamic content, and user interface components developed with Ajax, HTML, JavaScript, and related technologies. </a:t>
            </a:r>
          </a:p>
          <a:p>
            <a:pPr marL="0" indent="0">
              <a:buNone/>
            </a:pPr>
            <a:endParaRPr lang="en-US" sz="2800" dirty="0">
              <a:hlinkClick r:id="rId2"/>
            </a:endParaRPr>
          </a:p>
          <a:p>
            <a:pPr marL="0" indent="0">
              <a:buNone/>
            </a:pPr>
            <a:r>
              <a:rPr lang="en-US" sz="2800" dirty="0">
                <a:hlinkClick r:id="rId2"/>
              </a:rPr>
              <a:t>Some practical tips</a:t>
            </a:r>
            <a:r>
              <a:rPr lang="en-US" sz="2800" dirty="0"/>
              <a:t> are available in special document on W3C’s site.</a:t>
            </a:r>
            <a:endParaRPr lang="en-US" sz="2400" dirty="0"/>
          </a:p>
        </p:txBody>
      </p:sp>
    </p:spTree>
    <p:extLst>
      <p:ext uri="{BB962C8B-B14F-4D97-AF65-F5344CB8AC3E}">
        <p14:creationId xmlns:p14="http://schemas.microsoft.com/office/powerpoint/2010/main" val="935521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en-US" b="1" dirty="0"/>
              <a:t>WCAG</a:t>
            </a:r>
            <a:endParaRPr lang="sk-SK" b="1" dirty="0"/>
          </a:p>
        </p:txBody>
      </p:sp>
      <p:sp>
        <p:nvSpPr>
          <p:cNvPr id="3" name="Zástupný symbol pro obsah 2"/>
          <p:cNvSpPr>
            <a:spLocks noGrp="1"/>
          </p:cNvSpPr>
          <p:nvPr>
            <p:ph idx="1"/>
          </p:nvPr>
        </p:nvSpPr>
        <p:spPr/>
        <p:txBody>
          <a:bodyPr>
            <a:normAutofit fontScale="77500" lnSpcReduction="20000"/>
          </a:bodyPr>
          <a:lstStyle/>
          <a:p>
            <a:pPr marL="0" indent="0">
              <a:buNone/>
            </a:pPr>
            <a:r>
              <a:rPr lang="en-US" dirty="0"/>
              <a:t>The </a:t>
            </a:r>
            <a:r>
              <a:rPr lang="en-US" b="1" i="1" dirty="0"/>
              <a:t>Web Content Accessibility Guidelines</a:t>
            </a:r>
            <a:r>
              <a:rPr lang="en-US" dirty="0"/>
              <a:t> are a series of </a:t>
            </a:r>
            <a:r>
              <a:rPr lang="en-US" dirty="0">
                <a:hlinkClick r:id="rId3"/>
              </a:rPr>
              <a:t>internationally recognized</a:t>
            </a:r>
            <a:r>
              <a:rPr lang="en-US" dirty="0"/>
              <a:t> (available also in </a:t>
            </a:r>
            <a:r>
              <a:rPr lang="en-US" dirty="0">
                <a:hlinkClick r:id="rId4"/>
              </a:rPr>
              <a:t>Czech language</a:t>
            </a:r>
            <a:r>
              <a:rPr lang="en-US" dirty="0"/>
              <a:t>) guidelines that are intended to help solve many problems that web users with disabilities face. Guiding principles are:</a:t>
            </a:r>
          </a:p>
          <a:p>
            <a:pPr marL="0" indent="0">
              <a:buNone/>
            </a:pPr>
            <a:endParaRPr lang="en-US" dirty="0"/>
          </a:p>
          <a:p>
            <a:pPr lvl="1"/>
            <a:r>
              <a:rPr lang="en-US" sz="3200" b="1" dirty="0"/>
              <a:t>P</a:t>
            </a:r>
            <a:r>
              <a:rPr lang="en-US" sz="3200" dirty="0"/>
              <a:t>erceivable</a:t>
            </a:r>
          </a:p>
          <a:p>
            <a:pPr lvl="1"/>
            <a:r>
              <a:rPr lang="en-US" sz="3200" b="1" dirty="0"/>
              <a:t>O</a:t>
            </a:r>
            <a:r>
              <a:rPr lang="en-US" sz="3200" dirty="0"/>
              <a:t>perable</a:t>
            </a:r>
          </a:p>
          <a:p>
            <a:pPr lvl="1"/>
            <a:r>
              <a:rPr lang="en-US" sz="3200" b="1" dirty="0"/>
              <a:t>U</a:t>
            </a:r>
            <a:r>
              <a:rPr lang="en-US" sz="3200" dirty="0"/>
              <a:t>nderstandable</a:t>
            </a:r>
          </a:p>
          <a:p>
            <a:pPr lvl="1"/>
            <a:r>
              <a:rPr lang="en-US" sz="3200" b="1" dirty="0"/>
              <a:t>R</a:t>
            </a:r>
            <a:r>
              <a:rPr lang="en-US" sz="3200" dirty="0"/>
              <a:t>obust</a:t>
            </a:r>
          </a:p>
          <a:p>
            <a:pPr marL="0" indent="0">
              <a:buNone/>
            </a:pPr>
            <a:endParaRPr lang="en-US" dirty="0"/>
          </a:p>
          <a:p>
            <a:pPr marL="0" indent="0">
              <a:buNone/>
            </a:pPr>
            <a:r>
              <a:rPr lang="en-US" dirty="0"/>
              <a:t>Three levels of conformance: A, AA, AAA</a:t>
            </a:r>
            <a:endParaRPr lang="sk-SK" dirty="0"/>
          </a:p>
        </p:txBody>
      </p:sp>
    </p:spTree>
    <p:extLst>
      <p:ext uri="{BB962C8B-B14F-4D97-AF65-F5344CB8AC3E}">
        <p14:creationId xmlns:p14="http://schemas.microsoft.com/office/powerpoint/2010/main" val="56261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en-US" b="1" dirty="0"/>
              <a:t>WCAG</a:t>
            </a:r>
            <a:endParaRPr lang="sk-SK" b="1" dirty="0"/>
          </a:p>
        </p:txBody>
      </p:sp>
      <p:sp>
        <p:nvSpPr>
          <p:cNvPr id="3" name="Zástupný symbol pro obsah 2"/>
          <p:cNvSpPr>
            <a:spLocks noGrp="1"/>
          </p:cNvSpPr>
          <p:nvPr>
            <p:ph idx="1"/>
          </p:nvPr>
        </p:nvSpPr>
        <p:spPr>
          <a:xfrm>
            <a:off x="457200" y="1600200"/>
            <a:ext cx="8229600" cy="4983162"/>
          </a:xfrm>
        </p:spPr>
        <p:txBody>
          <a:bodyPr>
            <a:normAutofit fontScale="47500" lnSpcReduction="20000"/>
          </a:bodyPr>
          <a:lstStyle/>
          <a:p>
            <a:pPr marL="57150" indent="0">
              <a:buNone/>
            </a:pPr>
            <a:r>
              <a:rPr lang="en-US" sz="5900" b="1" dirty="0"/>
              <a:t>Perceivability </a:t>
            </a:r>
            <a:r>
              <a:rPr lang="en-US" sz="5900" dirty="0"/>
              <a:t>is converting non-textual content into text, which can then be processed by the assistive technology of the user’s choice. </a:t>
            </a:r>
            <a:r>
              <a:rPr lang="en-US" sz="5900" b="1" dirty="0"/>
              <a:t>Think about:</a:t>
            </a:r>
            <a:r>
              <a:rPr lang="en-US" sz="5900" dirty="0"/>
              <a:t> Alt text,  Captions</a:t>
            </a:r>
          </a:p>
          <a:p>
            <a:pPr marL="57150" indent="0">
              <a:buNone/>
            </a:pPr>
            <a:endParaRPr lang="en-US" sz="2900" dirty="0"/>
          </a:p>
          <a:p>
            <a:pPr lvl="1"/>
            <a:r>
              <a:rPr lang="en-US" sz="2900" b="1" dirty="0">
                <a:solidFill>
                  <a:schemeClr val="bg1">
                    <a:lumMod val="50000"/>
                  </a:schemeClr>
                </a:solidFill>
              </a:rPr>
              <a:t>Orientation: </a:t>
            </a:r>
            <a:r>
              <a:rPr lang="en-US" sz="2900" dirty="0">
                <a:solidFill>
                  <a:schemeClr val="bg1">
                    <a:lumMod val="50000"/>
                  </a:schemeClr>
                </a:solidFill>
              </a:rPr>
              <a:t>Websites and applications must support both portrait and landscape modes, unless absolutely necessary. This allows users with visual disabilities to rotate their mobile devices to increase text size.</a:t>
            </a:r>
          </a:p>
          <a:p>
            <a:pPr lvl="1"/>
            <a:r>
              <a:rPr lang="en-US" sz="2900" b="1" dirty="0">
                <a:solidFill>
                  <a:schemeClr val="bg1">
                    <a:lumMod val="50000"/>
                  </a:schemeClr>
                </a:solidFill>
              </a:rPr>
              <a:t>Identify Input Purpose: </a:t>
            </a:r>
            <a:r>
              <a:rPr lang="en-US" sz="2900" dirty="0">
                <a:solidFill>
                  <a:schemeClr val="bg1">
                    <a:lumMod val="50000"/>
                  </a:schemeClr>
                </a:solidFill>
              </a:rPr>
              <a:t>Websites must include indications about what kind of data to enter in a field. This allows the browser to autofill some forms, and allows assistive technologies to better inform the user about the purpose of different fields.</a:t>
            </a:r>
          </a:p>
          <a:p>
            <a:pPr lvl="1"/>
            <a:r>
              <a:rPr lang="en-US" sz="2900" b="1" dirty="0">
                <a:solidFill>
                  <a:schemeClr val="bg1">
                    <a:lumMod val="50000"/>
                  </a:schemeClr>
                </a:solidFill>
              </a:rPr>
              <a:t>Identify Purpose: </a:t>
            </a:r>
            <a:r>
              <a:rPr lang="en-US" sz="2900" dirty="0">
                <a:solidFill>
                  <a:schemeClr val="bg1">
                    <a:lumMod val="50000"/>
                  </a:schemeClr>
                </a:solidFill>
              </a:rPr>
              <a:t>Similarly, interface components such as icons should have specific labels within the code that assistive technologies can interpret. For example, a button that returns the user to the main page should be labeled “home button.”</a:t>
            </a:r>
          </a:p>
          <a:p>
            <a:pPr lvl="1"/>
            <a:r>
              <a:rPr lang="en-US" sz="2900" b="1" dirty="0">
                <a:solidFill>
                  <a:schemeClr val="bg1">
                    <a:lumMod val="50000"/>
                  </a:schemeClr>
                </a:solidFill>
              </a:rPr>
              <a:t>Reflow:</a:t>
            </a:r>
            <a:r>
              <a:rPr lang="en-US" sz="2900" dirty="0">
                <a:solidFill>
                  <a:schemeClr val="bg1">
                    <a:lumMod val="50000"/>
                  </a:schemeClr>
                </a:solidFill>
              </a:rPr>
              <a:t> Websites must use responsive design so that the text can be enlarged while the layout is preserved.</a:t>
            </a:r>
          </a:p>
          <a:p>
            <a:pPr lvl="1"/>
            <a:r>
              <a:rPr lang="en-US" sz="2900" b="1" dirty="0">
                <a:solidFill>
                  <a:schemeClr val="bg1">
                    <a:lumMod val="50000"/>
                  </a:schemeClr>
                </a:solidFill>
              </a:rPr>
              <a:t>Non-Text Contrast: </a:t>
            </a:r>
            <a:r>
              <a:rPr lang="en-US" sz="2900" dirty="0">
                <a:solidFill>
                  <a:schemeClr val="bg1">
                    <a:lumMod val="50000"/>
                  </a:schemeClr>
                </a:solidFill>
              </a:rPr>
              <a:t>To assist users with low vision, active interface components and non-text content should have a contrast ratio of at least 3:1.</a:t>
            </a:r>
          </a:p>
          <a:p>
            <a:pPr lvl="1"/>
            <a:r>
              <a:rPr lang="en-US" sz="2900" b="1" dirty="0">
                <a:solidFill>
                  <a:schemeClr val="bg1">
                    <a:lumMod val="50000"/>
                  </a:schemeClr>
                </a:solidFill>
              </a:rPr>
              <a:t>Text Spacing: </a:t>
            </a:r>
            <a:r>
              <a:rPr lang="en-US" sz="2900" dirty="0">
                <a:solidFill>
                  <a:schemeClr val="bg1">
                    <a:lumMod val="50000"/>
                  </a:schemeClr>
                </a:solidFill>
              </a:rPr>
              <a:t>Users must be able to increase the spacing between lines, paragraphs ,and words without losing functionality.</a:t>
            </a:r>
          </a:p>
          <a:p>
            <a:pPr lvl="1"/>
            <a:r>
              <a:rPr lang="en-US" sz="2900" b="1" dirty="0">
                <a:solidFill>
                  <a:schemeClr val="bg1">
                    <a:lumMod val="50000"/>
                  </a:schemeClr>
                </a:solidFill>
              </a:rPr>
              <a:t>Content on Hover or Focus:</a:t>
            </a:r>
            <a:r>
              <a:rPr lang="en-US" sz="2900" dirty="0">
                <a:solidFill>
                  <a:schemeClr val="bg1">
                    <a:lumMod val="50000"/>
                  </a:schemeClr>
                </a:solidFill>
              </a:rPr>
              <a:t> A user should be able to be dismiss pop-up content that appears in a modal window or tooltip at will and without having to move the pointer hover or the keyboard focus.</a:t>
            </a:r>
          </a:p>
        </p:txBody>
      </p:sp>
    </p:spTree>
    <p:extLst>
      <p:ext uri="{BB962C8B-B14F-4D97-AF65-F5344CB8AC3E}">
        <p14:creationId xmlns:p14="http://schemas.microsoft.com/office/powerpoint/2010/main" val="1115851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en-US" b="1" dirty="0"/>
              <a:t>WCAG</a:t>
            </a:r>
            <a:endParaRPr lang="sk-SK" b="1" dirty="0"/>
          </a:p>
        </p:txBody>
      </p:sp>
      <p:sp>
        <p:nvSpPr>
          <p:cNvPr id="3" name="Zástupný symbol pro obsah 2"/>
          <p:cNvSpPr>
            <a:spLocks noGrp="1"/>
          </p:cNvSpPr>
          <p:nvPr>
            <p:ph idx="1"/>
          </p:nvPr>
        </p:nvSpPr>
        <p:spPr>
          <a:xfrm>
            <a:off x="457200" y="1600200"/>
            <a:ext cx="8229600" cy="4983162"/>
          </a:xfrm>
        </p:spPr>
        <p:txBody>
          <a:bodyPr>
            <a:normAutofit fontScale="32500" lnSpcReduction="20000"/>
          </a:bodyPr>
          <a:lstStyle/>
          <a:p>
            <a:pPr marL="57150" indent="0">
              <a:buNone/>
            </a:pPr>
            <a:r>
              <a:rPr lang="en-US" sz="7400" b="1" dirty="0"/>
              <a:t>Operability</a:t>
            </a:r>
            <a:r>
              <a:rPr lang="en-US" sz="7400" dirty="0"/>
              <a:t> means to allow users to navigate focusable elements via the keyboard and activate them using the </a:t>
            </a:r>
            <a:r>
              <a:rPr lang="en-US" sz="7400" i="1" dirty="0"/>
              <a:t>Return</a:t>
            </a:r>
            <a:r>
              <a:rPr lang="en-US" sz="7400" dirty="0"/>
              <a:t> key. Make sure that you do not override browsers behavior or use an illogical focus order. </a:t>
            </a:r>
            <a:r>
              <a:rPr lang="en-US" sz="7400" b="1" dirty="0"/>
              <a:t>Think about: </a:t>
            </a:r>
            <a:r>
              <a:rPr lang="en-US" sz="7400" dirty="0"/>
              <a:t>Focus states, Keyboard navigation, Form labels, Avoid flashes or fast animations </a:t>
            </a:r>
          </a:p>
          <a:p>
            <a:pPr marL="57150" indent="0">
              <a:buNone/>
            </a:pPr>
            <a:endParaRPr lang="en-US" sz="5900" dirty="0"/>
          </a:p>
          <a:p>
            <a:pPr lvl="1"/>
            <a:r>
              <a:rPr lang="en-US" sz="4300" b="1" dirty="0">
                <a:solidFill>
                  <a:schemeClr val="bg1">
                    <a:lumMod val="50000"/>
                  </a:schemeClr>
                </a:solidFill>
              </a:rPr>
              <a:t>Character Key Shortcuts:</a:t>
            </a:r>
            <a:r>
              <a:rPr lang="en-US" sz="4300" dirty="0">
                <a:solidFill>
                  <a:schemeClr val="bg1">
                    <a:lumMod val="50000"/>
                  </a:schemeClr>
                </a:solidFill>
              </a:rPr>
              <a:t> Keyboard shortcuts that use a letter, punctuation, number, or symbol can be turned off or changed to use keys such as Ctrl and Alt instead.</a:t>
            </a:r>
          </a:p>
          <a:p>
            <a:pPr lvl="1"/>
            <a:r>
              <a:rPr lang="en-US" sz="4300" b="1" dirty="0">
                <a:solidFill>
                  <a:schemeClr val="bg1">
                    <a:lumMod val="50000"/>
                  </a:schemeClr>
                </a:solidFill>
              </a:rPr>
              <a:t>Timeouts:</a:t>
            </a:r>
            <a:r>
              <a:rPr lang="en-US" sz="4300" dirty="0">
                <a:solidFill>
                  <a:schemeClr val="bg1">
                    <a:lumMod val="50000"/>
                  </a:schemeClr>
                </a:solidFill>
              </a:rPr>
              <a:t> Websites must inform users of how much time they have before inactivity leads to data loss, unless the time limit is longer than 20 hours.</a:t>
            </a:r>
          </a:p>
          <a:p>
            <a:pPr lvl="1"/>
            <a:r>
              <a:rPr lang="en-US" sz="4300" b="1" dirty="0">
                <a:solidFill>
                  <a:schemeClr val="bg1">
                    <a:lumMod val="50000"/>
                  </a:schemeClr>
                </a:solidFill>
              </a:rPr>
              <a:t>Animation from Interactions: </a:t>
            </a:r>
            <a:r>
              <a:rPr lang="en-US" sz="4300" dirty="0">
                <a:solidFill>
                  <a:schemeClr val="bg1">
                    <a:lumMod val="50000"/>
                  </a:schemeClr>
                </a:solidFill>
              </a:rPr>
              <a:t>Users can turn off animations and videos, unless they are essential to the website’s functionality.</a:t>
            </a:r>
          </a:p>
          <a:p>
            <a:pPr lvl="1"/>
            <a:r>
              <a:rPr lang="en-US" sz="4300" b="1" dirty="0">
                <a:solidFill>
                  <a:schemeClr val="bg1">
                    <a:lumMod val="50000"/>
                  </a:schemeClr>
                </a:solidFill>
              </a:rPr>
              <a:t>Pointer Gestures:</a:t>
            </a:r>
            <a:r>
              <a:rPr lang="en-US" sz="4300" dirty="0">
                <a:solidFill>
                  <a:schemeClr val="bg1">
                    <a:lumMod val="50000"/>
                  </a:schemeClr>
                </a:solidFill>
              </a:rPr>
              <a:t> Users can replace complex gestures such as pinching and swiping with simpler gestures such as taps and long presses.</a:t>
            </a:r>
          </a:p>
          <a:p>
            <a:pPr lvl="1"/>
            <a:r>
              <a:rPr lang="en-US" sz="4300" b="1" dirty="0">
                <a:solidFill>
                  <a:schemeClr val="bg1">
                    <a:lumMod val="50000"/>
                  </a:schemeClr>
                </a:solidFill>
              </a:rPr>
              <a:t>Pointer Cancellation:</a:t>
            </a:r>
            <a:r>
              <a:rPr lang="en-US" sz="4300" dirty="0">
                <a:solidFill>
                  <a:schemeClr val="bg1">
                    <a:lumMod val="50000"/>
                  </a:schemeClr>
                </a:solidFill>
              </a:rPr>
              <a:t> Users must be able to easily cancel an accidental “down event” such as a click, tap, or long press.</a:t>
            </a:r>
          </a:p>
          <a:p>
            <a:pPr lvl="1"/>
            <a:r>
              <a:rPr lang="en-US" sz="4300" b="1" dirty="0">
                <a:solidFill>
                  <a:schemeClr val="bg1">
                    <a:lumMod val="50000"/>
                  </a:schemeClr>
                </a:solidFill>
              </a:rPr>
              <a:t>Label in Name:</a:t>
            </a:r>
            <a:r>
              <a:rPr lang="en-US" sz="4300" dirty="0">
                <a:solidFill>
                  <a:schemeClr val="bg1">
                    <a:lumMod val="50000"/>
                  </a:schemeClr>
                </a:solidFill>
              </a:rPr>
              <a:t> A label’s visible text and accessible name must match each other.</a:t>
            </a:r>
          </a:p>
          <a:p>
            <a:pPr lvl="1"/>
            <a:r>
              <a:rPr lang="en-US" sz="4300" b="1" dirty="0">
                <a:solidFill>
                  <a:schemeClr val="bg1">
                    <a:lumMod val="50000"/>
                  </a:schemeClr>
                </a:solidFill>
              </a:rPr>
              <a:t>Motion Actuation:</a:t>
            </a:r>
            <a:r>
              <a:rPr lang="en-US" sz="4300" dirty="0">
                <a:solidFill>
                  <a:schemeClr val="bg1">
                    <a:lumMod val="50000"/>
                  </a:schemeClr>
                </a:solidFill>
              </a:rPr>
              <a:t> Functionality that is accessible through motions such as shaking your mobile device must also be accessible through the user interface.</a:t>
            </a:r>
          </a:p>
          <a:p>
            <a:pPr lvl="1"/>
            <a:r>
              <a:rPr lang="en-US" sz="4300" b="1" dirty="0">
                <a:solidFill>
                  <a:schemeClr val="bg1">
                    <a:lumMod val="50000"/>
                  </a:schemeClr>
                </a:solidFill>
              </a:rPr>
              <a:t>Target Size: </a:t>
            </a:r>
            <a:r>
              <a:rPr lang="en-US" sz="4300" dirty="0">
                <a:solidFill>
                  <a:schemeClr val="bg1">
                    <a:lumMod val="50000"/>
                  </a:schemeClr>
                </a:solidFill>
              </a:rPr>
              <a:t>In most cases, clickable elements must be at least 44x44 pixels.</a:t>
            </a:r>
          </a:p>
          <a:p>
            <a:pPr lvl="1"/>
            <a:r>
              <a:rPr lang="en-US" sz="4300" b="1" dirty="0">
                <a:solidFill>
                  <a:schemeClr val="bg1">
                    <a:lumMod val="50000"/>
                  </a:schemeClr>
                </a:solidFill>
              </a:rPr>
              <a:t>Concurrent Input Mechanisms: </a:t>
            </a:r>
            <a:r>
              <a:rPr lang="en-US" sz="4300" dirty="0">
                <a:solidFill>
                  <a:schemeClr val="bg1">
                    <a:lumMod val="50000"/>
                  </a:schemeClr>
                </a:solidFill>
              </a:rPr>
              <a:t>Users should be able to switch between multiple input mechanisms, such as touch, keyboard, mouse, and speech.</a:t>
            </a:r>
          </a:p>
          <a:p>
            <a:pPr lvl="1"/>
            <a:endParaRPr lang="en-US" sz="2900" dirty="0">
              <a:solidFill>
                <a:schemeClr val="bg1">
                  <a:lumMod val="50000"/>
                </a:schemeClr>
              </a:solidFill>
            </a:endParaRPr>
          </a:p>
        </p:txBody>
      </p:sp>
    </p:spTree>
    <p:extLst>
      <p:ext uri="{BB962C8B-B14F-4D97-AF65-F5344CB8AC3E}">
        <p14:creationId xmlns:p14="http://schemas.microsoft.com/office/powerpoint/2010/main" val="2798524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en-US" b="1" dirty="0"/>
              <a:t>WCAG</a:t>
            </a:r>
            <a:endParaRPr lang="sk-SK" b="1" dirty="0"/>
          </a:p>
        </p:txBody>
      </p:sp>
      <p:sp>
        <p:nvSpPr>
          <p:cNvPr id="3" name="Zástupný symbol pro obsah 2"/>
          <p:cNvSpPr>
            <a:spLocks noGrp="1"/>
          </p:cNvSpPr>
          <p:nvPr>
            <p:ph idx="1"/>
          </p:nvPr>
        </p:nvSpPr>
        <p:spPr>
          <a:xfrm>
            <a:off x="457200" y="1600200"/>
            <a:ext cx="8229600" cy="4983162"/>
          </a:xfrm>
        </p:spPr>
        <p:txBody>
          <a:bodyPr>
            <a:normAutofit fontScale="62500" lnSpcReduction="20000"/>
          </a:bodyPr>
          <a:lstStyle/>
          <a:p>
            <a:pPr marL="57150" indent="0">
              <a:buNone/>
            </a:pPr>
            <a:r>
              <a:rPr lang="en-US" sz="4000" dirty="0"/>
              <a:t>Content that is </a:t>
            </a:r>
            <a:r>
              <a:rPr lang="en-US" sz="4000" b="1" dirty="0"/>
              <a:t>understandable </a:t>
            </a:r>
            <a:r>
              <a:rPr lang="en-US" sz="4000" dirty="0"/>
              <a:t>can be read and comprehended by users without undue effort. This means that the content should be understandable both by the users themselves and by assistive technologies such as screen readers. </a:t>
            </a:r>
            <a:r>
              <a:rPr lang="en-US" sz="4000" b="1" dirty="0"/>
              <a:t>Think about: </a:t>
            </a:r>
            <a:r>
              <a:rPr lang="en-US" sz="4000" dirty="0"/>
              <a:t>Link text, Form errors</a:t>
            </a:r>
          </a:p>
          <a:p>
            <a:pPr marL="57150" indent="0">
              <a:buNone/>
            </a:pPr>
            <a:endParaRPr lang="en-US" sz="5900" dirty="0"/>
          </a:p>
          <a:p>
            <a:pPr lvl="1"/>
            <a:r>
              <a:rPr lang="en-US" sz="2600" b="1" dirty="0">
                <a:solidFill>
                  <a:schemeClr val="bg1">
                    <a:lumMod val="50000"/>
                  </a:schemeClr>
                </a:solidFill>
              </a:rPr>
              <a:t>Readable:</a:t>
            </a:r>
            <a:r>
              <a:rPr lang="en-US" sz="2600" dirty="0">
                <a:solidFill>
                  <a:schemeClr val="bg1">
                    <a:lumMod val="50000"/>
                  </a:schemeClr>
                </a:solidFill>
              </a:rPr>
              <a:t> Some people with disabilities experience challenges when recognizing written words or when inferring the meaning of a word from context. Your web content should make this process as easy as possible by identifying the language(s) that text is written in as well as any unusual words or abbreviations.</a:t>
            </a:r>
          </a:p>
          <a:p>
            <a:pPr lvl="1"/>
            <a:r>
              <a:rPr lang="en-US" sz="2600" b="1" dirty="0">
                <a:solidFill>
                  <a:schemeClr val="bg1">
                    <a:lumMod val="50000"/>
                  </a:schemeClr>
                </a:solidFill>
              </a:rPr>
              <a:t>Predictable: </a:t>
            </a:r>
            <a:r>
              <a:rPr lang="en-US" sz="2600" dirty="0">
                <a:solidFill>
                  <a:schemeClr val="bg1">
                    <a:lumMod val="50000"/>
                  </a:schemeClr>
                </a:solidFill>
              </a:rPr>
              <a:t>Presenting your website content in a predictable order and having your site behave predictably are essential for people with disabilities to successfully use and navigate your site.</a:t>
            </a:r>
          </a:p>
          <a:p>
            <a:pPr lvl="1"/>
            <a:r>
              <a:rPr lang="en-US" sz="2600" b="1" dirty="0">
                <a:solidFill>
                  <a:schemeClr val="bg1">
                    <a:lumMod val="50000"/>
                  </a:schemeClr>
                </a:solidFill>
              </a:rPr>
              <a:t>Input Assistance: </a:t>
            </a:r>
            <a:r>
              <a:rPr lang="en-US" sz="2600" dirty="0">
                <a:solidFill>
                  <a:schemeClr val="bg1">
                    <a:lumMod val="50000"/>
                  </a:schemeClr>
                </a:solidFill>
              </a:rPr>
              <a:t>People with disabilities, and the assistive technologies they use, often make mistakes more easily when entering information. In order for them to understand the problem and correct the issue, websites should provide better error messages and help prevent errors whenever possible.</a:t>
            </a:r>
          </a:p>
          <a:p>
            <a:pPr lvl="1"/>
            <a:endParaRPr lang="en-US" sz="2900" dirty="0">
              <a:solidFill>
                <a:schemeClr val="bg1">
                  <a:lumMod val="50000"/>
                </a:schemeClr>
              </a:solidFill>
            </a:endParaRPr>
          </a:p>
        </p:txBody>
      </p:sp>
    </p:spTree>
    <p:extLst>
      <p:ext uri="{BB962C8B-B14F-4D97-AF65-F5344CB8AC3E}">
        <p14:creationId xmlns:p14="http://schemas.microsoft.com/office/powerpoint/2010/main" val="4083047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en-US" b="1" dirty="0"/>
              <a:t>WCAG</a:t>
            </a:r>
            <a:endParaRPr lang="sk-SK" b="1" dirty="0"/>
          </a:p>
        </p:txBody>
      </p:sp>
      <p:sp>
        <p:nvSpPr>
          <p:cNvPr id="3" name="Zástupný symbol pro obsah 2"/>
          <p:cNvSpPr>
            <a:spLocks noGrp="1"/>
          </p:cNvSpPr>
          <p:nvPr>
            <p:ph idx="1"/>
          </p:nvPr>
        </p:nvSpPr>
        <p:spPr>
          <a:xfrm>
            <a:off x="457200" y="1600200"/>
            <a:ext cx="8229600" cy="4983162"/>
          </a:xfrm>
        </p:spPr>
        <p:txBody>
          <a:bodyPr>
            <a:normAutofit fontScale="25000" lnSpcReduction="20000"/>
          </a:bodyPr>
          <a:lstStyle/>
          <a:p>
            <a:pPr marL="57150" indent="0">
              <a:buNone/>
            </a:pPr>
            <a:r>
              <a:rPr lang="en-US" sz="9600" dirty="0"/>
              <a:t>The </a:t>
            </a:r>
            <a:r>
              <a:rPr lang="en-US" sz="9600" b="1" dirty="0"/>
              <a:t>robustness</a:t>
            </a:r>
            <a:r>
              <a:rPr lang="en-US" sz="9600" dirty="0"/>
              <a:t> can be satisfied automatically if you use semantic elements correctly for their intended purpose. Maximize compatibility with current and future user tools.</a:t>
            </a:r>
          </a:p>
          <a:p>
            <a:pPr marL="57150" indent="0">
              <a:buNone/>
            </a:pPr>
            <a:r>
              <a:rPr lang="en-US" sz="9600" b="1" dirty="0"/>
              <a:t>Think about:</a:t>
            </a:r>
            <a:r>
              <a:rPr lang="en-US" sz="9600" dirty="0"/>
              <a:t> Semantics, Valid HTML</a:t>
            </a:r>
          </a:p>
          <a:p>
            <a:pPr marL="57150" indent="0">
              <a:buNone/>
            </a:pPr>
            <a:endParaRPr lang="en-US" sz="5900" dirty="0"/>
          </a:p>
          <a:p>
            <a:pPr lvl="1"/>
            <a:r>
              <a:rPr lang="en-US" sz="6400" b="1" dirty="0">
                <a:solidFill>
                  <a:schemeClr val="bg1">
                    <a:lumMod val="50000"/>
                  </a:schemeClr>
                </a:solidFill>
              </a:rPr>
              <a:t>Parsing:</a:t>
            </a:r>
            <a:r>
              <a:rPr lang="en-US" sz="6400" dirty="0">
                <a:solidFill>
                  <a:schemeClr val="bg1">
                    <a:lumMod val="50000"/>
                  </a:schemeClr>
                </a:solidFill>
              </a:rPr>
              <a:t> The content and code of your website should be well-formed. For example, content written in a markup language such as HTML or XML should have complete start and end tags and should nest elements correctly. This will help prevent display errors and problems with assistive technologies.</a:t>
            </a:r>
          </a:p>
          <a:p>
            <a:pPr lvl="1"/>
            <a:r>
              <a:rPr lang="en-US" sz="6400" b="1" dirty="0">
                <a:solidFill>
                  <a:schemeClr val="bg1">
                    <a:lumMod val="50000"/>
                  </a:schemeClr>
                </a:solidFill>
              </a:rPr>
              <a:t>Name, Role, and Value: </a:t>
            </a:r>
            <a:r>
              <a:rPr lang="en-US" sz="6400" dirty="0">
                <a:solidFill>
                  <a:schemeClr val="bg1">
                    <a:lumMod val="50000"/>
                  </a:schemeClr>
                </a:solidFill>
              </a:rPr>
              <a:t>User interface components such as form elements can have their name and role “programmatically determined” by an assistive technology. In addition, people with disabilities can use assistive technologies to set values, properties, and states on your website.</a:t>
            </a:r>
          </a:p>
          <a:p>
            <a:pPr lvl="1"/>
            <a:r>
              <a:rPr lang="en-US" sz="6400" b="1" dirty="0">
                <a:solidFill>
                  <a:schemeClr val="bg1">
                    <a:lumMod val="50000"/>
                  </a:schemeClr>
                </a:solidFill>
              </a:rPr>
              <a:t>Status Messages: </a:t>
            </a:r>
            <a:r>
              <a:rPr lang="en-US" sz="6400" dirty="0">
                <a:solidFill>
                  <a:schemeClr val="bg1">
                    <a:lumMod val="50000"/>
                  </a:schemeClr>
                </a:solidFill>
              </a:rPr>
              <a:t>Many websites make use of dynamic content such as status messages that are written in markup languages such as HTML and XML. This content must be presented to users of assistive technologies without necessarily receiving a visual focus. For example, if users are viewing their social media feeds, they can be alerted of a new post without the browser automatically scrolling up to display it to them</a:t>
            </a:r>
          </a:p>
        </p:txBody>
      </p:sp>
    </p:spTree>
    <p:extLst>
      <p:ext uri="{BB962C8B-B14F-4D97-AF65-F5344CB8AC3E}">
        <p14:creationId xmlns:p14="http://schemas.microsoft.com/office/powerpoint/2010/main" val="3114959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en-US" b="1" dirty="0"/>
              <a:t>WCAG</a:t>
            </a:r>
            <a:endParaRPr lang="sk-SK" b="1" dirty="0"/>
          </a:p>
        </p:txBody>
      </p:sp>
      <p:sp>
        <p:nvSpPr>
          <p:cNvPr id="3" name="Zástupný symbol pro obsah 2"/>
          <p:cNvSpPr>
            <a:spLocks noGrp="1"/>
          </p:cNvSpPr>
          <p:nvPr>
            <p:ph idx="1"/>
          </p:nvPr>
        </p:nvSpPr>
        <p:spPr>
          <a:xfrm>
            <a:off x="457200" y="1600200"/>
            <a:ext cx="8229600" cy="4983162"/>
          </a:xfrm>
        </p:spPr>
        <p:txBody>
          <a:bodyPr>
            <a:normAutofit/>
          </a:bodyPr>
          <a:lstStyle/>
          <a:p>
            <a:pPr marL="57150" indent="0">
              <a:buNone/>
            </a:pPr>
            <a:r>
              <a:rPr lang="en-US" sz="2800" b="1" dirty="0"/>
              <a:t>Level A</a:t>
            </a:r>
          </a:p>
          <a:p>
            <a:pPr marL="57150" indent="0">
              <a:buNone/>
            </a:pPr>
            <a:endParaRPr lang="en-US" sz="2800" b="1" dirty="0"/>
          </a:p>
          <a:p>
            <a:pPr marL="514350" indent="-457200"/>
            <a:r>
              <a:rPr lang="en-US" sz="2800" dirty="0"/>
              <a:t>High user impact </a:t>
            </a:r>
          </a:p>
          <a:p>
            <a:pPr marL="514350" indent="-457200"/>
            <a:r>
              <a:rPr lang="en-US" sz="2800" dirty="0"/>
              <a:t>Low impact on presentation/functionality </a:t>
            </a:r>
          </a:p>
          <a:p>
            <a:pPr marL="514350" indent="-457200"/>
            <a:r>
              <a:rPr lang="en-US" sz="2800" dirty="0"/>
              <a:t>Easy to implement</a:t>
            </a:r>
          </a:p>
          <a:p>
            <a:pPr marL="57150" indent="0">
              <a:buNone/>
            </a:pPr>
            <a:endParaRPr lang="en-US" sz="2800" dirty="0"/>
          </a:p>
          <a:p>
            <a:pPr marL="57150" indent="0">
              <a:buNone/>
            </a:pPr>
            <a:r>
              <a:rPr lang="en-US" sz="2800" dirty="0"/>
              <a:t>Captions are provided for all pre-recorded videos with audio</a:t>
            </a:r>
            <a:endParaRPr lang="en-US" sz="2800" dirty="0">
              <a:solidFill>
                <a:schemeClr val="bg1">
                  <a:lumMod val="50000"/>
                </a:schemeClr>
              </a:solidFill>
            </a:endParaRPr>
          </a:p>
        </p:txBody>
      </p:sp>
    </p:spTree>
    <p:extLst>
      <p:ext uri="{BB962C8B-B14F-4D97-AF65-F5344CB8AC3E}">
        <p14:creationId xmlns:p14="http://schemas.microsoft.com/office/powerpoint/2010/main" val="1813140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en-US" b="1" dirty="0"/>
              <a:t>WCAG</a:t>
            </a:r>
            <a:endParaRPr lang="sk-SK" b="1" dirty="0"/>
          </a:p>
        </p:txBody>
      </p:sp>
      <p:sp>
        <p:nvSpPr>
          <p:cNvPr id="3" name="Zástupný symbol pro obsah 2"/>
          <p:cNvSpPr>
            <a:spLocks noGrp="1"/>
          </p:cNvSpPr>
          <p:nvPr>
            <p:ph idx="1"/>
          </p:nvPr>
        </p:nvSpPr>
        <p:spPr>
          <a:xfrm>
            <a:off x="457200" y="1600200"/>
            <a:ext cx="8229600" cy="4983162"/>
          </a:xfrm>
        </p:spPr>
        <p:txBody>
          <a:bodyPr>
            <a:normAutofit/>
          </a:bodyPr>
          <a:lstStyle/>
          <a:p>
            <a:pPr marL="57150" indent="0">
              <a:buNone/>
            </a:pPr>
            <a:r>
              <a:rPr lang="en-US" sz="2800" b="1" dirty="0"/>
              <a:t>Level AA</a:t>
            </a:r>
          </a:p>
          <a:p>
            <a:pPr marL="57150" indent="0">
              <a:buNone/>
            </a:pPr>
            <a:endParaRPr lang="en-US" sz="2800" b="1" dirty="0"/>
          </a:p>
          <a:p>
            <a:pPr marL="514350" indent="-457200"/>
            <a:r>
              <a:rPr lang="en-US" sz="2800" dirty="0"/>
              <a:t>High user impact </a:t>
            </a:r>
          </a:p>
          <a:p>
            <a:pPr marL="514350" indent="-457200"/>
            <a:r>
              <a:rPr lang="en-US" sz="2800" dirty="0"/>
              <a:t>Some impact on presentation/functionality</a:t>
            </a:r>
          </a:p>
          <a:p>
            <a:pPr marL="514350" indent="-457200"/>
            <a:endParaRPr lang="en-US" sz="2800" dirty="0"/>
          </a:p>
          <a:p>
            <a:pPr marL="57150" indent="0">
              <a:buNone/>
            </a:pPr>
            <a:r>
              <a:rPr lang="en-US" sz="2800" dirty="0"/>
              <a:t>An audio description is provided for all pre-recorded videos with audio.</a:t>
            </a:r>
            <a:endParaRPr lang="en-US" sz="2800" dirty="0">
              <a:solidFill>
                <a:schemeClr val="bg1">
                  <a:lumMod val="50000"/>
                </a:schemeClr>
              </a:solidFill>
            </a:endParaRPr>
          </a:p>
        </p:txBody>
      </p:sp>
    </p:spTree>
    <p:extLst>
      <p:ext uri="{BB962C8B-B14F-4D97-AF65-F5344CB8AC3E}">
        <p14:creationId xmlns:p14="http://schemas.microsoft.com/office/powerpoint/2010/main" val="41369006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en-US" b="1" dirty="0"/>
              <a:t>WCAG</a:t>
            </a:r>
            <a:endParaRPr lang="sk-SK" b="1" dirty="0"/>
          </a:p>
        </p:txBody>
      </p:sp>
      <p:sp>
        <p:nvSpPr>
          <p:cNvPr id="3" name="Zástupný symbol pro obsah 2"/>
          <p:cNvSpPr>
            <a:spLocks noGrp="1"/>
          </p:cNvSpPr>
          <p:nvPr>
            <p:ph idx="1"/>
          </p:nvPr>
        </p:nvSpPr>
        <p:spPr>
          <a:xfrm>
            <a:off x="457200" y="1600200"/>
            <a:ext cx="8229600" cy="4983162"/>
          </a:xfrm>
        </p:spPr>
        <p:txBody>
          <a:bodyPr>
            <a:normAutofit/>
          </a:bodyPr>
          <a:lstStyle/>
          <a:p>
            <a:pPr marL="57150" indent="0">
              <a:buNone/>
            </a:pPr>
            <a:r>
              <a:rPr lang="en-US" sz="2800" b="1" dirty="0"/>
              <a:t>Level AAA</a:t>
            </a:r>
          </a:p>
          <a:p>
            <a:pPr marL="57150" indent="0">
              <a:buNone/>
            </a:pPr>
            <a:endParaRPr lang="en-US" sz="2800" b="1" dirty="0"/>
          </a:p>
          <a:p>
            <a:pPr marL="514350" indent="-457200"/>
            <a:r>
              <a:rPr lang="en-US" sz="2800" dirty="0"/>
              <a:t>Specific user impact</a:t>
            </a:r>
          </a:p>
          <a:p>
            <a:pPr marL="514350" indent="-457200"/>
            <a:r>
              <a:rPr lang="en-US" sz="2800" dirty="0"/>
              <a:t>Some impact on presentation/functionality</a:t>
            </a:r>
          </a:p>
          <a:p>
            <a:pPr marL="514350" indent="-457200"/>
            <a:r>
              <a:rPr lang="en-US" sz="2800" dirty="0"/>
              <a:t>Increased level of difficulty to implement</a:t>
            </a:r>
          </a:p>
          <a:p>
            <a:pPr marL="514350" indent="-457200"/>
            <a:endParaRPr lang="en-US" sz="2800" dirty="0"/>
          </a:p>
          <a:p>
            <a:pPr marL="57150" indent="0">
              <a:buNone/>
            </a:pPr>
            <a:r>
              <a:rPr lang="en-US" sz="2800" dirty="0"/>
              <a:t>Sign language interpretation is provided for all pre-recorded videos with audio.</a:t>
            </a:r>
            <a:endParaRPr lang="en-US" sz="2800" dirty="0">
              <a:solidFill>
                <a:schemeClr val="bg1">
                  <a:lumMod val="50000"/>
                </a:schemeClr>
              </a:solidFill>
            </a:endParaRPr>
          </a:p>
        </p:txBody>
      </p:sp>
    </p:spTree>
    <p:extLst>
      <p:ext uri="{BB962C8B-B14F-4D97-AF65-F5344CB8AC3E}">
        <p14:creationId xmlns:p14="http://schemas.microsoft.com/office/powerpoint/2010/main" val="31973765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en-US" b="1" dirty="0"/>
              <a:t>Legal Requirements</a:t>
            </a:r>
            <a:endParaRPr lang="sk-SK" b="1" dirty="0"/>
          </a:p>
        </p:txBody>
      </p:sp>
      <p:sp>
        <p:nvSpPr>
          <p:cNvPr id="3" name="Zástupný symbol pro obsah 2"/>
          <p:cNvSpPr>
            <a:spLocks noGrp="1"/>
          </p:cNvSpPr>
          <p:nvPr>
            <p:ph idx="1"/>
          </p:nvPr>
        </p:nvSpPr>
        <p:spPr/>
        <p:txBody>
          <a:bodyPr>
            <a:normAutofit fontScale="92500" lnSpcReduction="10000"/>
          </a:bodyPr>
          <a:lstStyle/>
          <a:p>
            <a:r>
              <a:rPr lang="en-US" sz="2400" b="1" dirty="0"/>
              <a:t>WCAG 2.0 </a:t>
            </a:r>
            <a:r>
              <a:rPr lang="en-US" sz="2400" dirty="0"/>
              <a:t>is the </a:t>
            </a:r>
            <a:r>
              <a:rPr lang="en-US" sz="2400" b="1" dirty="0"/>
              <a:t>de facto standard</a:t>
            </a:r>
          </a:p>
          <a:p>
            <a:r>
              <a:rPr lang="en-US" sz="2400" dirty="0"/>
              <a:t>Countries whose gov’t sites must comply with at least WCAG 2.0 </a:t>
            </a:r>
            <a:r>
              <a:rPr lang="en-US" sz="2400" b="1" dirty="0"/>
              <a:t>Level A</a:t>
            </a:r>
            <a:r>
              <a:rPr lang="en-US" sz="2400" dirty="0"/>
              <a:t>:</a:t>
            </a:r>
          </a:p>
          <a:p>
            <a:pPr lvl="1"/>
            <a:r>
              <a:rPr lang="en-US" sz="2400" dirty="0"/>
              <a:t>Japan</a:t>
            </a:r>
          </a:p>
          <a:p>
            <a:pPr lvl="1"/>
            <a:r>
              <a:rPr lang="en-US" sz="2400" dirty="0"/>
              <a:t>New Zealand</a:t>
            </a:r>
          </a:p>
          <a:p>
            <a:pPr lvl="1"/>
            <a:r>
              <a:rPr lang="en-US" sz="2400" b="1" dirty="0"/>
              <a:t>All of the EU </a:t>
            </a:r>
          </a:p>
          <a:p>
            <a:r>
              <a:rPr lang="en-US" sz="2400" dirty="0"/>
              <a:t>Countries with broad accessibility laws that have been applied to the web</a:t>
            </a:r>
          </a:p>
          <a:p>
            <a:pPr lvl="1"/>
            <a:r>
              <a:rPr lang="en-US" sz="2400" dirty="0"/>
              <a:t>USA (Lawsuits interpreting this as meeting WCAG Level A/AA)</a:t>
            </a:r>
          </a:p>
          <a:p>
            <a:pPr lvl="1"/>
            <a:r>
              <a:rPr lang="en-US" sz="2400" dirty="0"/>
              <a:t>Australia (Gov’t interpreting this as meeting WCAG Level A)</a:t>
            </a:r>
          </a:p>
          <a:p>
            <a:pPr lvl="1"/>
            <a:r>
              <a:rPr lang="en-US" sz="2400" dirty="0"/>
              <a:t>UK (Discrimination lawsuits settled out of court; Gov’t interpreting this as WCAG 2.0)</a:t>
            </a:r>
          </a:p>
        </p:txBody>
      </p:sp>
    </p:spTree>
    <p:extLst>
      <p:ext uri="{BB962C8B-B14F-4D97-AF65-F5344CB8AC3E}">
        <p14:creationId xmlns:p14="http://schemas.microsoft.com/office/powerpoint/2010/main" val="3045053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US" b="1" dirty="0"/>
              <a:t>Agenda</a:t>
            </a:r>
            <a:endParaRPr lang="sk-SK" dirty="0"/>
          </a:p>
        </p:txBody>
      </p:sp>
      <p:sp>
        <p:nvSpPr>
          <p:cNvPr id="3" name="Zástupný symbol pro obsah 2"/>
          <p:cNvSpPr>
            <a:spLocks noGrp="1"/>
          </p:cNvSpPr>
          <p:nvPr>
            <p:ph idx="1"/>
          </p:nvPr>
        </p:nvSpPr>
        <p:spPr/>
        <p:txBody>
          <a:bodyPr>
            <a:normAutofit fontScale="92500" lnSpcReduction="20000"/>
          </a:bodyPr>
          <a:lstStyle/>
          <a:p>
            <a:r>
              <a:rPr lang="en-US" dirty="0"/>
              <a:t>Motivation /  Why We Care?</a:t>
            </a:r>
          </a:p>
          <a:p>
            <a:r>
              <a:rPr lang="en-US" dirty="0"/>
              <a:t>Disabilities</a:t>
            </a:r>
          </a:p>
          <a:p>
            <a:r>
              <a:rPr lang="en-US" dirty="0"/>
              <a:t>Misconceptions</a:t>
            </a:r>
          </a:p>
          <a:p>
            <a:r>
              <a:rPr lang="en-US" dirty="0"/>
              <a:t>WAI-ARIA</a:t>
            </a:r>
          </a:p>
          <a:p>
            <a:r>
              <a:rPr lang="en-US" dirty="0"/>
              <a:t>WCAG / Legal Requirements</a:t>
            </a:r>
          </a:p>
          <a:p>
            <a:r>
              <a:rPr lang="en-US" dirty="0"/>
              <a:t>Making Accessible Content</a:t>
            </a:r>
          </a:p>
          <a:p>
            <a:r>
              <a:rPr lang="en-US" dirty="0"/>
              <a:t>Tooling and Testing</a:t>
            </a:r>
          </a:p>
          <a:p>
            <a:r>
              <a:rPr lang="en-US" dirty="0"/>
              <a:t>Demonstration</a:t>
            </a:r>
          </a:p>
          <a:p>
            <a:r>
              <a:rPr lang="en-US" dirty="0"/>
              <a:t>Summary</a:t>
            </a:r>
            <a:endParaRPr lang="sk-SK" dirty="0"/>
          </a:p>
        </p:txBody>
      </p:sp>
    </p:spTree>
    <p:extLst>
      <p:ext uri="{BB962C8B-B14F-4D97-AF65-F5344CB8AC3E}">
        <p14:creationId xmlns:p14="http://schemas.microsoft.com/office/powerpoint/2010/main" val="40730878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en-US" b="1" dirty="0"/>
              <a:t>Making Accessible Content</a:t>
            </a:r>
            <a:endParaRPr lang="sk-SK" b="1" dirty="0"/>
          </a:p>
        </p:txBody>
      </p:sp>
      <p:sp>
        <p:nvSpPr>
          <p:cNvPr id="3" name="Zástupný symbol pro obsah 2"/>
          <p:cNvSpPr>
            <a:spLocks noGrp="1"/>
          </p:cNvSpPr>
          <p:nvPr>
            <p:ph idx="1"/>
          </p:nvPr>
        </p:nvSpPr>
        <p:spPr/>
        <p:txBody>
          <a:bodyPr>
            <a:normAutofit fontScale="85000" lnSpcReduction="20000"/>
          </a:bodyPr>
          <a:lstStyle/>
          <a:p>
            <a:pPr marL="0" indent="0">
              <a:buNone/>
            </a:pPr>
            <a:r>
              <a:rPr lang="en-US" sz="4000" b="1" dirty="0"/>
              <a:t>Colors</a:t>
            </a:r>
          </a:p>
          <a:p>
            <a:pPr marL="0" indent="0">
              <a:buNone/>
            </a:pPr>
            <a:endParaRPr lang="en-US" sz="4000" b="1" dirty="0"/>
          </a:p>
          <a:p>
            <a:pPr marL="0" indent="0">
              <a:buNone/>
            </a:pPr>
            <a:r>
              <a:rPr lang="en-US" dirty="0"/>
              <a:t>The </a:t>
            </a:r>
            <a:r>
              <a:rPr lang="en-US" b="1" dirty="0"/>
              <a:t>red-green color deficiency</a:t>
            </a:r>
            <a:r>
              <a:rPr lang="en-US" dirty="0"/>
              <a:t>, affects approximately 8 % of the population. On the other hand  users with </a:t>
            </a:r>
            <a:r>
              <a:rPr lang="en-US" b="1" dirty="0"/>
              <a:t>learning disabilities</a:t>
            </a:r>
            <a:r>
              <a:rPr lang="en-US" dirty="0"/>
              <a:t>, benefit greatly from color when used to distinguish and organize your content.</a:t>
            </a:r>
          </a:p>
          <a:p>
            <a:pPr marL="0" indent="0">
              <a:buNone/>
            </a:pPr>
            <a:endParaRPr lang="en-US" sz="4000" b="1" dirty="0"/>
          </a:p>
          <a:p>
            <a:r>
              <a:rPr lang="en-US" dirty="0"/>
              <a:t>Be sure to use other visual indicators than colors (asterisk, question mark)</a:t>
            </a:r>
          </a:p>
          <a:p>
            <a:r>
              <a:rPr lang="en-US" dirty="0"/>
              <a:t>Use visual separation between block (whitespace, borders)</a:t>
            </a:r>
          </a:p>
        </p:txBody>
      </p:sp>
    </p:spTree>
    <p:extLst>
      <p:ext uri="{BB962C8B-B14F-4D97-AF65-F5344CB8AC3E}">
        <p14:creationId xmlns:p14="http://schemas.microsoft.com/office/powerpoint/2010/main" val="28037332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en-US" b="1" dirty="0"/>
              <a:t>Making Accessible Content</a:t>
            </a:r>
            <a:endParaRPr lang="sk-SK" b="1" dirty="0"/>
          </a:p>
        </p:txBody>
      </p:sp>
      <p:sp>
        <p:nvSpPr>
          <p:cNvPr id="3" name="Zástupný symbol pro obsah 2"/>
          <p:cNvSpPr>
            <a:spLocks noGrp="1"/>
          </p:cNvSpPr>
          <p:nvPr>
            <p:ph idx="1"/>
          </p:nvPr>
        </p:nvSpPr>
        <p:spPr/>
        <p:txBody>
          <a:bodyPr>
            <a:normAutofit fontScale="70000" lnSpcReduction="20000"/>
          </a:bodyPr>
          <a:lstStyle/>
          <a:p>
            <a:pPr marL="0" indent="0">
              <a:buNone/>
            </a:pPr>
            <a:r>
              <a:rPr lang="en-US" sz="4000" b="1" dirty="0"/>
              <a:t>Navigation</a:t>
            </a:r>
          </a:p>
          <a:p>
            <a:pPr marL="0" indent="0">
              <a:buNone/>
            </a:pPr>
            <a:endParaRPr lang="en-US" dirty="0"/>
          </a:p>
          <a:p>
            <a:r>
              <a:rPr lang="en-US" dirty="0"/>
              <a:t>Navigation should be simple and consistent</a:t>
            </a:r>
          </a:p>
          <a:p>
            <a:r>
              <a:rPr lang="en-US" dirty="0"/>
              <a:t>Navigation links should come after the main content</a:t>
            </a:r>
          </a:p>
          <a:p>
            <a:pPr lvl="1"/>
            <a:r>
              <a:rPr lang="en-US" dirty="0"/>
              <a:t>Or provide a link or method that allows users to skip repetitive navigation links</a:t>
            </a:r>
          </a:p>
          <a:p>
            <a:r>
              <a:rPr lang="en-US" dirty="0"/>
              <a:t>Display some content only to screen readers</a:t>
            </a:r>
          </a:p>
          <a:p>
            <a:pPr lvl="1"/>
            <a:r>
              <a:rPr lang="en-US" dirty="0"/>
              <a:t>Use absolute positioning off the screen instead of </a:t>
            </a:r>
            <a:r>
              <a:rPr lang="en-US" dirty="0" err="1">
                <a:latin typeface="Consolas" panose="020B0609020204030204" pitchFamily="49" charset="0"/>
                <a:ea typeface="Roboto" panose="02000000000000000000" pitchFamily="2" charset="0"/>
              </a:rPr>
              <a:t>display:none</a:t>
            </a:r>
            <a:r>
              <a:rPr lang="en-US" dirty="0"/>
              <a:t> or </a:t>
            </a:r>
            <a:r>
              <a:rPr lang="en-US" dirty="0" err="1">
                <a:latin typeface="Consolas" panose="020B0609020204030204" pitchFamily="49" charset="0"/>
              </a:rPr>
              <a:t>visibility:hidden</a:t>
            </a:r>
            <a:endParaRPr lang="en-US" dirty="0"/>
          </a:p>
          <a:p>
            <a:r>
              <a:rPr lang="en-US" dirty="0"/>
              <a:t>Links should describe the linked page and make sense if read out of context</a:t>
            </a:r>
          </a:p>
          <a:p>
            <a:pPr lvl="1"/>
            <a:r>
              <a:rPr lang="en-US" dirty="0"/>
              <a:t>Avoid </a:t>
            </a:r>
            <a:r>
              <a:rPr lang="en-US" i="1" dirty="0"/>
              <a:t>"click here"</a:t>
            </a:r>
            <a:r>
              <a:rPr lang="en-US" dirty="0"/>
              <a:t> or </a:t>
            </a:r>
            <a:r>
              <a:rPr lang="en-US" i="1" dirty="0"/>
              <a:t>"more"</a:t>
            </a:r>
          </a:p>
          <a:p>
            <a:r>
              <a:rPr lang="en-US" dirty="0"/>
              <a:t>Buttons and tabs should be large enough for easy use</a:t>
            </a:r>
          </a:p>
          <a:p>
            <a:pPr marL="0" indent="0">
              <a:buNone/>
            </a:pPr>
            <a:endParaRPr lang="en-US" dirty="0"/>
          </a:p>
        </p:txBody>
      </p:sp>
    </p:spTree>
    <p:extLst>
      <p:ext uri="{BB962C8B-B14F-4D97-AF65-F5344CB8AC3E}">
        <p14:creationId xmlns:p14="http://schemas.microsoft.com/office/powerpoint/2010/main" val="5824637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en-US" b="1" dirty="0"/>
              <a:t>Making Accessible Content</a:t>
            </a:r>
            <a:endParaRPr lang="sk-SK" b="1" dirty="0"/>
          </a:p>
        </p:txBody>
      </p:sp>
      <p:sp>
        <p:nvSpPr>
          <p:cNvPr id="3" name="Zástupný symbol pro obsah 2"/>
          <p:cNvSpPr>
            <a:spLocks noGrp="1"/>
          </p:cNvSpPr>
          <p:nvPr>
            <p:ph idx="1"/>
          </p:nvPr>
        </p:nvSpPr>
        <p:spPr/>
        <p:txBody>
          <a:bodyPr>
            <a:normAutofit/>
          </a:bodyPr>
          <a:lstStyle/>
          <a:p>
            <a:pPr marL="0" indent="0">
              <a:buNone/>
            </a:pPr>
            <a:r>
              <a:rPr lang="en-US" b="1" dirty="0"/>
              <a:t>Tables</a:t>
            </a:r>
          </a:p>
          <a:p>
            <a:pPr marL="0" indent="0">
              <a:buNone/>
            </a:pPr>
            <a:endParaRPr lang="en-US" sz="2400" dirty="0"/>
          </a:p>
          <a:p>
            <a:r>
              <a:rPr lang="en-US" sz="2400" dirty="0"/>
              <a:t>Data tables: </a:t>
            </a:r>
            <a:r>
              <a:rPr lang="en-US" sz="2400" dirty="0">
                <a:latin typeface="Consolas" panose="020B0609020204030204" pitchFamily="49" charset="0"/>
              </a:rPr>
              <a:t>summary="…", &lt;caption&gt;, &lt;</a:t>
            </a:r>
            <a:r>
              <a:rPr lang="en-US" sz="2400" dirty="0" err="1">
                <a:latin typeface="Consolas" panose="020B0609020204030204" pitchFamily="49" charset="0"/>
              </a:rPr>
              <a:t>th</a:t>
            </a:r>
            <a:r>
              <a:rPr lang="en-US" sz="2400" dirty="0">
                <a:latin typeface="Consolas" panose="020B0609020204030204" pitchFamily="49" charset="0"/>
              </a:rPr>
              <a:t>&gt;, scope="col"</a:t>
            </a:r>
          </a:p>
          <a:p>
            <a:r>
              <a:rPr lang="en-US" sz="2400" dirty="0"/>
              <a:t>Layout tables: </a:t>
            </a:r>
            <a:r>
              <a:rPr lang="en-US" sz="2400" dirty="0">
                <a:latin typeface="Consolas" panose="020B0609020204030204" pitchFamily="49" charset="0"/>
              </a:rPr>
              <a:t>role="presentation"</a:t>
            </a:r>
          </a:p>
          <a:p>
            <a:r>
              <a:rPr lang="en-US" sz="2400" dirty="0"/>
              <a:t>Keep tables simple; minimize nested tables and cells spanning rows and column</a:t>
            </a:r>
          </a:p>
        </p:txBody>
      </p:sp>
    </p:spTree>
    <p:extLst>
      <p:ext uri="{BB962C8B-B14F-4D97-AF65-F5344CB8AC3E}">
        <p14:creationId xmlns:p14="http://schemas.microsoft.com/office/powerpoint/2010/main" val="6069111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en-US" b="1" dirty="0"/>
              <a:t>Making Accessible Content</a:t>
            </a:r>
            <a:endParaRPr lang="sk-SK" b="1" dirty="0"/>
          </a:p>
        </p:txBody>
      </p:sp>
      <p:sp>
        <p:nvSpPr>
          <p:cNvPr id="3" name="Zástupný symbol pro obsah 2"/>
          <p:cNvSpPr>
            <a:spLocks noGrp="1"/>
          </p:cNvSpPr>
          <p:nvPr>
            <p:ph idx="1"/>
          </p:nvPr>
        </p:nvSpPr>
        <p:spPr>
          <a:xfrm>
            <a:off x="457200" y="1600200"/>
            <a:ext cx="8229600" cy="4525963"/>
          </a:xfrm>
        </p:spPr>
        <p:txBody>
          <a:bodyPr>
            <a:normAutofit fontScale="77500" lnSpcReduction="20000"/>
          </a:bodyPr>
          <a:lstStyle/>
          <a:p>
            <a:pPr marL="0" indent="0">
              <a:buNone/>
            </a:pPr>
            <a:r>
              <a:rPr lang="en-US" sz="3600" b="1" dirty="0"/>
              <a:t>Online Forms</a:t>
            </a:r>
          </a:p>
          <a:p>
            <a:pPr marL="0" indent="0">
              <a:buNone/>
            </a:pPr>
            <a:endParaRPr lang="en-US" sz="2400" dirty="0"/>
          </a:p>
          <a:p>
            <a:r>
              <a:rPr lang="en-US" sz="2400" b="1" dirty="0"/>
              <a:t>Easy</a:t>
            </a:r>
            <a:r>
              <a:rPr lang="en-US" sz="2400" dirty="0"/>
              <a:t> to navigate, complete, and submit</a:t>
            </a:r>
          </a:p>
          <a:p>
            <a:pPr lvl="1"/>
            <a:r>
              <a:rPr lang="en-US" sz="2000" b="1" dirty="0"/>
              <a:t>Instructions</a:t>
            </a:r>
            <a:r>
              <a:rPr lang="en-US" sz="2000" dirty="0"/>
              <a:t> positioned before the form elements; clearly identify required fields</a:t>
            </a:r>
          </a:p>
          <a:p>
            <a:pPr lvl="1"/>
            <a:r>
              <a:rPr lang="en-US" sz="2000" b="1" dirty="0"/>
              <a:t>Keyboard</a:t>
            </a:r>
            <a:r>
              <a:rPr lang="en-US" sz="2000" dirty="0"/>
              <a:t> for navigation (e.g. Tab and arrows to move, Enter to submit) and logical tab order</a:t>
            </a:r>
          </a:p>
          <a:p>
            <a:pPr lvl="1"/>
            <a:r>
              <a:rPr lang="en-US" sz="2000" b="1" dirty="0"/>
              <a:t>Label</a:t>
            </a:r>
            <a:r>
              <a:rPr lang="en-US" sz="2000" dirty="0"/>
              <a:t> form fields (e.g. text, dropdowns): </a:t>
            </a:r>
            <a:r>
              <a:rPr lang="en-US" sz="2100" dirty="0">
                <a:latin typeface="Consolas" panose="020B0609020204030204" pitchFamily="49" charset="0"/>
              </a:rPr>
              <a:t>&lt;label for="name"&gt;Name:&lt;/label&gt;&lt;input type="text" id="name" name=“name" /&gt;</a:t>
            </a:r>
            <a:endParaRPr lang="en-US" sz="2000" dirty="0">
              <a:latin typeface="Consolas" panose="020B0609020204030204" pitchFamily="49" charset="0"/>
            </a:endParaRPr>
          </a:p>
          <a:p>
            <a:pPr lvl="1"/>
            <a:r>
              <a:rPr lang="en-US" sz="2000" b="1" dirty="0"/>
              <a:t>Group</a:t>
            </a:r>
            <a:r>
              <a:rPr lang="en-US" sz="2000" dirty="0"/>
              <a:t> related fields with </a:t>
            </a:r>
            <a:r>
              <a:rPr lang="en-US" sz="2000" dirty="0">
                <a:latin typeface="Consolas" panose="020B0609020204030204" pitchFamily="49" charset="0"/>
              </a:rPr>
              <a:t>&lt;</a:t>
            </a:r>
            <a:r>
              <a:rPr lang="en-US" sz="2000" dirty="0" err="1">
                <a:latin typeface="Consolas" panose="020B0609020204030204" pitchFamily="49" charset="0"/>
              </a:rPr>
              <a:t>fieldset</a:t>
            </a:r>
            <a:r>
              <a:rPr lang="en-US" sz="2000" dirty="0">
                <a:latin typeface="Consolas" panose="020B0609020204030204" pitchFamily="49" charset="0"/>
              </a:rPr>
              <a:t>&gt;</a:t>
            </a:r>
            <a:r>
              <a:rPr lang="en-US" sz="2000" dirty="0"/>
              <a:t> and </a:t>
            </a:r>
            <a:r>
              <a:rPr lang="en-US" sz="2000" dirty="0">
                <a:latin typeface="Consolas" panose="020B0609020204030204" pitchFamily="49" charset="0"/>
              </a:rPr>
              <a:t>&lt;legend&gt;</a:t>
            </a:r>
            <a:r>
              <a:rPr lang="en-US" sz="2000" dirty="0"/>
              <a:t> tags</a:t>
            </a:r>
          </a:p>
          <a:p>
            <a:pPr lvl="1"/>
            <a:r>
              <a:rPr lang="en-US" sz="2000" b="1" dirty="0"/>
              <a:t>CAPTCHA</a:t>
            </a:r>
            <a:r>
              <a:rPr lang="en-US" sz="2000" dirty="0"/>
              <a:t> alternatives</a:t>
            </a:r>
          </a:p>
          <a:p>
            <a:endParaRPr lang="en-US" sz="2400" dirty="0"/>
          </a:p>
          <a:p>
            <a:r>
              <a:rPr lang="en-US" sz="2400" b="1" dirty="0"/>
              <a:t>Error handling</a:t>
            </a:r>
          </a:p>
          <a:p>
            <a:pPr lvl="1"/>
            <a:r>
              <a:rPr lang="en-US" sz="2000" b="1" dirty="0"/>
              <a:t>Validation</a:t>
            </a:r>
            <a:r>
              <a:rPr lang="en-US" sz="2000" dirty="0"/>
              <a:t>: both client and server</a:t>
            </a:r>
          </a:p>
          <a:p>
            <a:pPr lvl="1"/>
            <a:r>
              <a:rPr lang="en-US" sz="2000" dirty="0"/>
              <a:t>Error </a:t>
            </a:r>
            <a:r>
              <a:rPr lang="en-US" sz="2000" b="1" dirty="0"/>
              <a:t>messages</a:t>
            </a:r>
            <a:r>
              <a:rPr lang="en-US" sz="2000" dirty="0"/>
              <a:t> that clearly indicate the problem and solution</a:t>
            </a:r>
          </a:p>
          <a:p>
            <a:pPr lvl="1"/>
            <a:r>
              <a:rPr lang="en-US" sz="2000" dirty="0"/>
              <a:t>Error </a:t>
            </a:r>
            <a:r>
              <a:rPr lang="en-US" sz="2000" b="1" dirty="0"/>
              <a:t>correction</a:t>
            </a:r>
            <a:r>
              <a:rPr lang="en-US" sz="2000" dirty="0"/>
              <a:t> should be easy</a:t>
            </a:r>
          </a:p>
          <a:p>
            <a:pPr lvl="1"/>
            <a:r>
              <a:rPr lang="en-US" sz="2000" b="1" dirty="0"/>
              <a:t>Alternative</a:t>
            </a:r>
            <a:r>
              <a:rPr lang="en-US" sz="2000" dirty="0"/>
              <a:t> way of providing the information requested, e.g. email</a:t>
            </a:r>
          </a:p>
          <a:p>
            <a:endParaRPr lang="en-US" sz="2400" dirty="0"/>
          </a:p>
        </p:txBody>
      </p:sp>
    </p:spTree>
    <p:extLst>
      <p:ext uri="{BB962C8B-B14F-4D97-AF65-F5344CB8AC3E}">
        <p14:creationId xmlns:p14="http://schemas.microsoft.com/office/powerpoint/2010/main" val="39231129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en-US" b="1" dirty="0"/>
              <a:t>Making Accessible Content</a:t>
            </a:r>
            <a:endParaRPr lang="sk-SK" b="1" dirty="0"/>
          </a:p>
        </p:txBody>
      </p:sp>
      <p:sp>
        <p:nvSpPr>
          <p:cNvPr id="3" name="Zástupný symbol pro obsah 2"/>
          <p:cNvSpPr>
            <a:spLocks noGrp="1"/>
          </p:cNvSpPr>
          <p:nvPr>
            <p:ph idx="1"/>
          </p:nvPr>
        </p:nvSpPr>
        <p:spPr>
          <a:xfrm>
            <a:off x="457200" y="1600200"/>
            <a:ext cx="8229600" cy="4525963"/>
          </a:xfrm>
        </p:spPr>
        <p:txBody>
          <a:bodyPr>
            <a:normAutofit lnSpcReduction="10000"/>
          </a:bodyPr>
          <a:lstStyle/>
          <a:p>
            <a:pPr marL="0" indent="0">
              <a:buNone/>
            </a:pPr>
            <a:r>
              <a:rPr lang="en-US" sz="3600" b="1" dirty="0"/>
              <a:t>Language</a:t>
            </a:r>
          </a:p>
          <a:p>
            <a:pPr marL="0" indent="0">
              <a:buNone/>
            </a:pPr>
            <a:endParaRPr lang="en-US" sz="2400" dirty="0"/>
          </a:p>
          <a:p>
            <a:pPr marL="0" indent="0">
              <a:buNone/>
            </a:pPr>
            <a:r>
              <a:rPr lang="en-US" sz="2800" dirty="0"/>
              <a:t>Indicating the language of content using the </a:t>
            </a:r>
            <a:r>
              <a:rPr lang="en-US" sz="2800" dirty="0" err="1">
                <a:latin typeface="Consolas" panose="020B0609020204030204" pitchFamily="49" charset="0"/>
              </a:rPr>
              <a:t>lang</a:t>
            </a:r>
            <a:r>
              <a:rPr lang="en-US" sz="2800" dirty="0"/>
              <a:t> attribute on multilingual sites ensures assistive technology will read content with correct pronunciation.</a:t>
            </a:r>
          </a:p>
          <a:p>
            <a:endParaRPr lang="en-US" sz="2800" dirty="0"/>
          </a:p>
          <a:p>
            <a:r>
              <a:rPr lang="en-US" sz="2800" dirty="0"/>
              <a:t>Add a global language on the </a:t>
            </a:r>
            <a:r>
              <a:rPr lang="en-US" sz="2800" dirty="0">
                <a:latin typeface="Consolas" panose="020B0609020204030204" pitchFamily="49" charset="0"/>
              </a:rPr>
              <a:t>&lt;html&gt;</a:t>
            </a:r>
            <a:r>
              <a:rPr lang="en-US" sz="2800" dirty="0"/>
              <a:t> tag.</a:t>
            </a:r>
          </a:p>
          <a:p>
            <a:r>
              <a:rPr lang="en-US" sz="2800" dirty="0"/>
              <a:t>Add a </a:t>
            </a:r>
            <a:r>
              <a:rPr lang="en-US" sz="2800" dirty="0" err="1">
                <a:latin typeface="Consolas" panose="020B0609020204030204" pitchFamily="49" charset="0"/>
              </a:rPr>
              <a:t>lang</a:t>
            </a:r>
            <a:r>
              <a:rPr lang="en-US" sz="2800" dirty="0"/>
              <a:t> attribute to any in page content that differs in language.</a:t>
            </a:r>
          </a:p>
        </p:txBody>
      </p:sp>
    </p:spTree>
    <p:extLst>
      <p:ext uri="{BB962C8B-B14F-4D97-AF65-F5344CB8AC3E}">
        <p14:creationId xmlns:p14="http://schemas.microsoft.com/office/powerpoint/2010/main" val="12788606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en-US" b="1" dirty="0"/>
              <a:t>Tooling and Testing</a:t>
            </a:r>
            <a:endParaRPr lang="sk-SK" b="1" dirty="0"/>
          </a:p>
        </p:txBody>
      </p:sp>
      <p:sp>
        <p:nvSpPr>
          <p:cNvPr id="3" name="Zástupný symbol pro obsah 2"/>
          <p:cNvSpPr>
            <a:spLocks noGrp="1"/>
          </p:cNvSpPr>
          <p:nvPr>
            <p:ph idx="1"/>
          </p:nvPr>
        </p:nvSpPr>
        <p:spPr/>
        <p:txBody>
          <a:bodyPr>
            <a:normAutofit fontScale="92500"/>
          </a:bodyPr>
          <a:lstStyle/>
          <a:p>
            <a:pPr marL="0" indent="0">
              <a:buNone/>
            </a:pPr>
            <a:r>
              <a:rPr lang="en-US" sz="2800" dirty="0"/>
              <a:t>A few accessibility tests you can give yourself immediately:</a:t>
            </a:r>
          </a:p>
          <a:p>
            <a:pPr marL="0" indent="0">
              <a:buNone/>
            </a:pPr>
            <a:endParaRPr lang="en-US" sz="2800" dirty="0"/>
          </a:p>
          <a:p>
            <a:r>
              <a:rPr lang="en-US" sz="2800" dirty="0"/>
              <a:t>Don't use a mouse</a:t>
            </a:r>
          </a:p>
          <a:p>
            <a:r>
              <a:rPr lang="en-US" sz="2800" dirty="0"/>
              <a:t>Zoom your page to 200 %</a:t>
            </a:r>
          </a:p>
          <a:p>
            <a:r>
              <a:rPr lang="en-US" sz="2800" dirty="0"/>
              <a:t>Use your site on a phone</a:t>
            </a:r>
          </a:p>
          <a:p>
            <a:r>
              <a:rPr lang="en-US" sz="2800" dirty="0"/>
              <a:t>Turn on high contrast</a:t>
            </a:r>
          </a:p>
          <a:p>
            <a:pPr marL="0" indent="0">
              <a:buNone/>
            </a:pPr>
            <a:endParaRPr lang="en-US" sz="2800" dirty="0"/>
          </a:p>
          <a:p>
            <a:pPr marL="0" indent="0">
              <a:buNone/>
            </a:pPr>
            <a:r>
              <a:rPr lang="en-US" sz="2800" dirty="0"/>
              <a:t>Free accessibility tools and assistive technology you can use: </a:t>
            </a:r>
            <a:r>
              <a:rPr lang="en-US" sz="2800" dirty="0">
                <a:hlinkClick r:id="rId2"/>
              </a:rPr>
              <a:t>NVDA</a:t>
            </a:r>
            <a:r>
              <a:rPr lang="en-US" sz="2800" dirty="0"/>
              <a:t>, </a:t>
            </a:r>
            <a:r>
              <a:rPr lang="en-US" sz="2800" dirty="0" err="1">
                <a:hlinkClick r:id="rId3"/>
              </a:rPr>
              <a:t>TalkBack</a:t>
            </a:r>
            <a:r>
              <a:rPr lang="en-US" sz="2800" dirty="0"/>
              <a:t>, </a:t>
            </a:r>
            <a:r>
              <a:rPr lang="en-US" sz="2800" dirty="0">
                <a:hlinkClick r:id="rId4"/>
              </a:rPr>
              <a:t>Seeing AI</a:t>
            </a:r>
            <a:r>
              <a:rPr lang="en-US" sz="2800" dirty="0"/>
              <a:t>, </a:t>
            </a:r>
            <a:r>
              <a:rPr lang="en-US" sz="2800" dirty="0">
                <a:hlinkClick r:id="rId5"/>
              </a:rPr>
              <a:t>Google A11Y Tools</a:t>
            </a:r>
            <a:r>
              <a:rPr lang="en-US" sz="2800" dirty="0"/>
              <a:t>, …</a:t>
            </a:r>
          </a:p>
        </p:txBody>
      </p:sp>
    </p:spTree>
    <p:extLst>
      <p:ext uri="{BB962C8B-B14F-4D97-AF65-F5344CB8AC3E}">
        <p14:creationId xmlns:p14="http://schemas.microsoft.com/office/powerpoint/2010/main" val="3730569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en-US" b="1" dirty="0"/>
              <a:t>Tooling and Testing</a:t>
            </a:r>
            <a:endParaRPr lang="sk-SK" b="1" dirty="0"/>
          </a:p>
        </p:txBody>
      </p:sp>
      <p:sp>
        <p:nvSpPr>
          <p:cNvPr id="3" name="Zástupný symbol pro obsah 2"/>
          <p:cNvSpPr>
            <a:spLocks noGrp="1"/>
          </p:cNvSpPr>
          <p:nvPr>
            <p:ph idx="1"/>
          </p:nvPr>
        </p:nvSpPr>
        <p:spPr/>
        <p:txBody>
          <a:bodyPr>
            <a:normAutofit fontScale="92500" lnSpcReduction="20000"/>
          </a:bodyPr>
          <a:lstStyle/>
          <a:p>
            <a:pPr marL="0" indent="0">
              <a:buNone/>
            </a:pPr>
            <a:r>
              <a:rPr lang="en-US" sz="3000" b="1" dirty="0"/>
              <a:t>Automated Tools</a:t>
            </a:r>
            <a:endParaRPr lang="en-US" sz="2800" b="1" dirty="0"/>
          </a:p>
          <a:p>
            <a:pPr marL="0" indent="0">
              <a:buNone/>
            </a:pPr>
            <a:endParaRPr lang="en-US" sz="2800" dirty="0"/>
          </a:p>
          <a:p>
            <a:pPr marL="0" indent="0">
              <a:buNone/>
            </a:pPr>
            <a:r>
              <a:rPr lang="en-US" sz="2800" dirty="0"/>
              <a:t>Accessibility Evaluation Tools (</a:t>
            </a:r>
            <a:r>
              <a:rPr lang="en-US" sz="2800" dirty="0">
                <a:hlinkClick r:id="rId2"/>
              </a:rPr>
              <a:t>WAVE</a:t>
            </a:r>
            <a:r>
              <a:rPr lang="en-US" sz="2800" dirty="0"/>
              <a:t> and </a:t>
            </a:r>
            <a:r>
              <a:rPr lang="en-US" sz="2800" dirty="0" err="1">
                <a:hlinkClick r:id="rId3"/>
              </a:rPr>
              <a:t>aXe</a:t>
            </a:r>
            <a:r>
              <a:rPr lang="en-US" sz="2800" dirty="0"/>
              <a:t>) analyze website markup against various WCAG criteria and run right in your browser.</a:t>
            </a:r>
          </a:p>
          <a:p>
            <a:endParaRPr lang="en-US" sz="2800" dirty="0"/>
          </a:p>
          <a:p>
            <a:pPr marL="0" indent="0">
              <a:buNone/>
            </a:pPr>
            <a:r>
              <a:rPr lang="en-US" sz="2800" dirty="0"/>
              <a:t>These tools help to detect:</a:t>
            </a:r>
          </a:p>
          <a:p>
            <a:pPr marL="0" indent="0">
              <a:buNone/>
            </a:pPr>
            <a:endParaRPr lang="en-US" sz="2800" dirty="0"/>
          </a:p>
          <a:p>
            <a:r>
              <a:rPr lang="en-US" sz="2800" dirty="0"/>
              <a:t>Missed heading levels</a:t>
            </a:r>
          </a:p>
          <a:p>
            <a:r>
              <a:rPr lang="en-US" sz="2800" dirty="0"/>
              <a:t>Empty links and alt text</a:t>
            </a:r>
          </a:p>
          <a:p>
            <a:r>
              <a:rPr lang="en-US" sz="2800" dirty="0" err="1"/>
              <a:t>Colour</a:t>
            </a:r>
            <a:r>
              <a:rPr lang="en-US" sz="2800" dirty="0"/>
              <a:t> contrast issues</a:t>
            </a:r>
          </a:p>
        </p:txBody>
      </p:sp>
    </p:spTree>
    <p:extLst>
      <p:ext uri="{BB962C8B-B14F-4D97-AF65-F5344CB8AC3E}">
        <p14:creationId xmlns:p14="http://schemas.microsoft.com/office/powerpoint/2010/main" val="20374371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en-US" b="1" dirty="0"/>
              <a:t>Tooling and Testing</a:t>
            </a:r>
            <a:endParaRPr lang="sk-SK" b="1" dirty="0"/>
          </a:p>
        </p:txBody>
      </p:sp>
      <p:pic>
        <p:nvPicPr>
          <p:cNvPr id="6" name="Picture 5">
            <a:extLst>
              <a:ext uri="{FF2B5EF4-FFF2-40B4-BE49-F238E27FC236}">
                <a16:creationId xmlns:a16="http://schemas.microsoft.com/office/drawing/2014/main" id="{A5B48917-4E42-4826-87C5-1AE30777C3BB}"/>
              </a:ext>
            </a:extLst>
          </p:cNvPr>
          <p:cNvPicPr>
            <a:picLocks noChangeAspect="1"/>
          </p:cNvPicPr>
          <p:nvPr/>
        </p:nvPicPr>
        <p:blipFill>
          <a:blip r:embed="rId2"/>
          <a:stretch>
            <a:fillRect/>
          </a:stretch>
        </p:blipFill>
        <p:spPr>
          <a:xfrm>
            <a:off x="539552" y="1556792"/>
            <a:ext cx="8177716" cy="4752528"/>
          </a:xfrm>
          <a:prstGeom prst="rect">
            <a:avLst/>
          </a:prstGeom>
        </p:spPr>
      </p:pic>
    </p:spTree>
    <p:extLst>
      <p:ext uri="{BB962C8B-B14F-4D97-AF65-F5344CB8AC3E}">
        <p14:creationId xmlns:p14="http://schemas.microsoft.com/office/powerpoint/2010/main" val="17093670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en-US" b="1" dirty="0"/>
              <a:t>Tooling and Testing</a:t>
            </a:r>
            <a:endParaRPr lang="sk-SK" b="1" dirty="0"/>
          </a:p>
        </p:txBody>
      </p:sp>
      <p:sp>
        <p:nvSpPr>
          <p:cNvPr id="3" name="Zástupný symbol pro obsah 2"/>
          <p:cNvSpPr>
            <a:spLocks noGrp="1"/>
          </p:cNvSpPr>
          <p:nvPr>
            <p:ph idx="1"/>
          </p:nvPr>
        </p:nvSpPr>
        <p:spPr/>
        <p:txBody>
          <a:bodyPr>
            <a:normAutofit/>
          </a:bodyPr>
          <a:lstStyle/>
          <a:p>
            <a:pPr marL="0" indent="0">
              <a:buNone/>
            </a:pPr>
            <a:r>
              <a:rPr lang="en-US" sz="3000" b="1" dirty="0"/>
              <a:t>Vision simulators</a:t>
            </a:r>
          </a:p>
          <a:p>
            <a:pPr marL="0" indent="0">
              <a:buNone/>
            </a:pPr>
            <a:endParaRPr lang="en-US" sz="2800" dirty="0"/>
          </a:p>
          <a:p>
            <a:pPr marL="0" indent="0">
              <a:buNone/>
            </a:pPr>
            <a:r>
              <a:rPr lang="en-US" sz="2800" dirty="0"/>
              <a:t>See what users see by running vision simulators in the browser. These programs (</a:t>
            </a:r>
            <a:r>
              <a:rPr lang="en-US" sz="2800" dirty="0">
                <a:hlinkClick r:id="rId2"/>
              </a:rPr>
              <a:t>Color Contrast Analyzer</a:t>
            </a:r>
            <a:r>
              <a:rPr lang="en-US" sz="2800" dirty="0"/>
              <a:t>,</a:t>
            </a:r>
          </a:p>
          <a:p>
            <a:pPr marL="0" indent="0">
              <a:buNone/>
            </a:pPr>
            <a:r>
              <a:rPr lang="en-US" sz="2800" dirty="0" err="1">
                <a:hlinkClick r:id="rId3"/>
              </a:rPr>
              <a:t>NoCoffee</a:t>
            </a:r>
            <a:r>
              <a:rPr lang="en-US" sz="2800" dirty="0"/>
              <a:t>) help identify areas that may be failing WCAG contrast ratios or are generally problematic.</a:t>
            </a:r>
          </a:p>
        </p:txBody>
      </p:sp>
    </p:spTree>
    <p:extLst>
      <p:ext uri="{BB962C8B-B14F-4D97-AF65-F5344CB8AC3E}">
        <p14:creationId xmlns:p14="http://schemas.microsoft.com/office/powerpoint/2010/main" val="33706415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en-US" b="1" dirty="0"/>
              <a:t>Tooling and Testing</a:t>
            </a:r>
            <a:endParaRPr lang="sk-SK" b="1" dirty="0"/>
          </a:p>
        </p:txBody>
      </p:sp>
      <p:pic>
        <p:nvPicPr>
          <p:cNvPr id="4" name="Picture 2" descr="eBay Homepage masked - low contrast areas circled in pink">
            <a:extLst>
              <a:ext uri="{FF2B5EF4-FFF2-40B4-BE49-F238E27FC236}">
                <a16:creationId xmlns:a16="http://schemas.microsoft.com/office/drawing/2014/main" id="{9A15CCF3-22C6-4E6B-A24F-FA177F444D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288" y="1586636"/>
            <a:ext cx="8311475" cy="4650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5312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en-US" b="1" dirty="0"/>
              <a:t>Motivation /  Why We Care?</a:t>
            </a:r>
            <a:endParaRPr lang="sk-SK" b="1" dirty="0"/>
          </a:p>
        </p:txBody>
      </p:sp>
      <p:sp>
        <p:nvSpPr>
          <p:cNvPr id="3" name="Zástupný symbol pro obsah 2"/>
          <p:cNvSpPr>
            <a:spLocks noGrp="1"/>
          </p:cNvSpPr>
          <p:nvPr>
            <p:ph idx="1"/>
          </p:nvPr>
        </p:nvSpPr>
        <p:spPr/>
        <p:txBody>
          <a:bodyPr>
            <a:normAutofit fontScale="92500" lnSpcReduction="20000"/>
          </a:bodyPr>
          <a:lstStyle/>
          <a:p>
            <a:pPr>
              <a:spcBef>
                <a:spcPts val="1800"/>
              </a:spcBef>
            </a:pPr>
            <a:r>
              <a:rPr lang="en-US" b="1" dirty="0"/>
              <a:t>15 % </a:t>
            </a:r>
            <a:r>
              <a:rPr lang="en-US" dirty="0"/>
              <a:t>of the global population report challenges in dealing with basic daily tasks and interactions (</a:t>
            </a:r>
            <a:r>
              <a:rPr lang="en-US" dirty="0">
                <a:hlinkClick r:id="rId2"/>
              </a:rPr>
              <a:t>WHO</a:t>
            </a:r>
            <a:r>
              <a:rPr lang="en-US" dirty="0"/>
              <a:t>) </a:t>
            </a:r>
          </a:p>
          <a:p>
            <a:pPr>
              <a:spcBef>
                <a:spcPts val="1800"/>
              </a:spcBef>
            </a:pPr>
            <a:r>
              <a:rPr lang="en-US" b="1" dirty="0"/>
              <a:t>&gt;30 % </a:t>
            </a:r>
            <a:r>
              <a:rPr lang="en-US" dirty="0"/>
              <a:t>of us will have some form of disability by the time we retire (</a:t>
            </a:r>
            <a:r>
              <a:rPr lang="en-US" dirty="0">
                <a:hlinkClick r:id="rId3"/>
              </a:rPr>
              <a:t>StatsCan</a:t>
            </a:r>
            <a:r>
              <a:rPr lang="en-US" dirty="0"/>
              <a:t>)</a:t>
            </a:r>
          </a:p>
          <a:p>
            <a:pPr>
              <a:spcBef>
                <a:spcPts val="1800"/>
              </a:spcBef>
            </a:pPr>
            <a:r>
              <a:rPr lang="en-US" dirty="0"/>
              <a:t>We all benefit from </a:t>
            </a:r>
            <a:r>
              <a:rPr lang="en-US" b="1" dirty="0"/>
              <a:t>clear, logical, and user-friendly content</a:t>
            </a:r>
            <a:r>
              <a:rPr lang="en-US" dirty="0"/>
              <a:t> and experiences</a:t>
            </a:r>
          </a:p>
          <a:p>
            <a:pPr>
              <a:spcBef>
                <a:spcPts val="1800"/>
              </a:spcBef>
            </a:pPr>
            <a:r>
              <a:rPr lang="en-US" dirty="0"/>
              <a:t>Accessible websites use </a:t>
            </a:r>
            <a:r>
              <a:rPr lang="en-US" b="1" dirty="0"/>
              <a:t>semantic HTML</a:t>
            </a:r>
            <a:r>
              <a:rPr lang="en-US" dirty="0"/>
              <a:t> and can help </a:t>
            </a:r>
            <a:r>
              <a:rPr lang="en-US" b="1" dirty="0"/>
              <a:t>increase organic search traffic </a:t>
            </a:r>
            <a:r>
              <a:rPr lang="en-US" dirty="0"/>
              <a:t>by as much as 50 %</a:t>
            </a:r>
            <a:endParaRPr lang="sk-SK" dirty="0"/>
          </a:p>
        </p:txBody>
      </p:sp>
    </p:spTree>
    <p:extLst>
      <p:ext uri="{BB962C8B-B14F-4D97-AF65-F5344CB8AC3E}">
        <p14:creationId xmlns:p14="http://schemas.microsoft.com/office/powerpoint/2010/main" val="26261669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795471E-D553-4B8F-A031-D07F9D0C53FC}"/>
              </a:ext>
            </a:extLst>
          </p:cNvPr>
          <p:cNvSpPr txBox="1"/>
          <p:nvPr/>
        </p:nvSpPr>
        <p:spPr>
          <a:xfrm>
            <a:off x="1475656" y="2660719"/>
            <a:ext cx="5948295" cy="1200329"/>
          </a:xfrm>
          <a:prstGeom prst="rect">
            <a:avLst/>
          </a:prstGeom>
          <a:noFill/>
        </p:spPr>
        <p:txBody>
          <a:bodyPr wrap="none" rtlCol="0">
            <a:spAutoFit/>
          </a:bodyPr>
          <a:lstStyle/>
          <a:p>
            <a:r>
              <a:rPr lang="en-US" sz="7200" b="1" dirty="0">
                <a:hlinkClick r:id="rId2"/>
              </a:rPr>
              <a:t>Demonstration</a:t>
            </a:r>
            <a:endParaRPr lang="en-US" sz="7200" b="1" dirty="0"/>
          </a:p>
        </p:txBody>
      </p:sp>
    </p:spTree>
    <p:extLst>
      <p:ext uri="{BB962C8B-B14F-4D97-AF65-F5344CB8AC3E}">
        <p14:creationId xmlns:p14="http://schemas.microsoft.com/office/powerpoint/2010/main" val="33876518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en-US" b="1" dirty="0"/>
              <a:t>Summary</a:t>
            </a:r>
            <a:endParaRPr lang="sk-SK" b="1" dirty="0"/>
          </a:p>
        </p:txBody>
      </p:sp>
      <p:sp>
        <p:nvSpPr>
          <p:cNvPr id="3" name="Zástupný symbol pro obsah 2"/>
          <p:cNvSpPr>
            <a:spLocks noGrp="1"/>
          </p:cNvSpPr>
          <p:nvPr>
            <p:ph idx="1"/>
          </p:nvPr>
        </p:nvSpPr>
        <p:spPr>
          <a:xfrm>
            <a:off x="457200" y="2317534"/>
            <a:ext cx="8229600" cy="3091294"/>
          </a:xfrm>
        </p:spPr>
        <p:txBody>
          <a:bodyPr>
            <a:normAutofit/>
          </a:bodyPr>
          <a:lstStyle/>
          <a:p>
            <a:pPr marL="0" indent="0">
              <a:buNone/>
            </a:pPr>
            <a:endParaRPr lang="en-US" dirty="0">
              <a:hlinkClick r:id="rId2"/>
            </a:endParaRPr>
          </a:p>
          <a:p>
            <a:endParaRPr lang="en-US" dirty="0">
              <a:hlinkClick r:id="rId2"/>
            </a:endParaRPr>
          </a:p>
          <a:p>
            <a:r>
              <a:rPr lang="en-US" dirty="0">
                <a:hlinkClick r:id="rId2"/>
              </a:rPr>
              <a:t>The Teiresias Centre</a:t>
            </a:r>
            <a:r>
              <a:rPr lang="en-US" dirty="0"/>
              <a:t> (MUNI)</a:t>
            </a:r>
          </a:p>
          <a:p>
            <a:r>
              <a:rPr lang="en-US" dirty="0">
                <a:hlinkClick r:id="rId3"/>
              </a:rPr>
              <a:t>BlindFriendly.cz</a:t>
            </a:r>
            <a:r>
              <a:rPr lang="en-US" dirty="0"/>
              <a:t> (</a:t>
            </a:r>
            <a:r>
              <a:rPr lang="en-US" dirty="0" err="1"/>
              <a:t>TyfloCentrum</a:t>
            </a:r>
            <a:r>
              <a:rPr lang="en-US" dirty="0"/>
              <a:t> Brno)</a:t>
            </a:r>
          </a:p>
          <a:p>
            <a:r>
              <a:rPr lang="en-US" dirty="0">
                <a:hlinkClick r:id="rId4"/>
              </a:rPr>
              <a:t>Poslepu.cz</a:t>
            </a:r>
            <a:r>
              <a:rPr lang="en-US" dirty="0"/>
              <a:t> (Radek </a:t>
            </a:r>
            <a:r>
              <a:rPr lang="en-US" dirty="0" err="1"/>
              <a:t>Pavl</a:t>
            </a:r>
            <a:r>
              <a:rPr lang="sk-SK" dirty="0" err="1"/>
              <a:t>íček</a:t>
            </a:r>
            <a:r>
              <a:rPr lang="en-US" dirty="0"/>
              <a:t>)</a:t>
            </a:r>
            <a:endParaRPr lang="sk-SK" dirty="0"/>
          </a:p>
        </p:txBody>
      </p:sp>
      <p:sp>
        <p:nvSpPr>
          <p:cNvPr id="4" name="Rectangle 3">
            <a:extLst>
              <a:ext uri="{FF2B5EF4-FFF2-40B4-BE49-F238E27FC236}">
                <a16:creationId xmlns:a16="http://schemas.microsoft.com/office/drawing/2014/main" id="{0EE64359-4F85-4AD4-9117-18206B2C33ED}"/>
              </a:ext>
            </a:extLst>
          </p:cNvPr>
          <p:cNvSpPr/>
          <p:nvPr/>
        </p:nvSpPr>
        <p:spPr>
          <a:xfrm>
            <a:off x="453260" y="1417638"/>
            <a:ext cx="7935164" cy="1384995"/>
          </a:xfrm>
          <a:prstGeom prst="rect">
            <a:avLst/>
          </a:prstGeom>
        </p:spPr>
        <p:txBody>
          <a:bodyPr wrap="square">
            <a:spAutoFit/>
          </a:bodyPr>
          <a:lstStyle/>
          <a:p>
            <a:r>
              <a:rPr lang="en-US" sz="2800" dirty="0">
                <a:latin typeface="+mj-lt"/>
              </a:rPr>
              <a:t>Always have web accessibility at the back of your mind when building a website. That is ensure you are </a:t>
            </a:r>
            <a:r>
              <a:rPr lang="en-US" sz="2800" b="1" dirty="0">
                <a:latin typeface="+mj-lt"/>
              </a:rPr>
              <a:t>building for everyone </a:t>
            </a:r>
            <a:r>
              <a:rPr lang="en-US" sz="2800" dirty="0">
                <a:latin typeface="+mj-lt"/>
              </a:rPr>
              <a:t>that have access to the web.</a:t>
            </a:r>
          </a:p>
        </p:txBody>
      </p:sp>
    </p:spTree>
    <p:extLst>
      <p:ext uri="{BB962C8B-B14F-4D97-AF65-F5344CB8AC3E}">
        <p14:creationId xmlns:p14="http://schemas.microsoft.com/office/powerpoint/2010/main" val="730992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en-US" b="1" dirty="0"/>
              <a:t>Disabilities</a:t>
            </a:r>
            <a:endParaRPr lang="sk-SK" b="1" dirty="0"/>
          </a:p>
        </p:txBody>
      </p:sp>
      <p:sp>
        <p:nvSpPr>
          <p:cNvPr id="5" name="Zástupný symbol pro obsah 2">
            <a:extLst>
              <a:ext uri="{FF2B5EF4-FFF2-40B4-BE49-F238E27FC236}">
                <a16:creationId xmlns:a16="http://schemas.microsoft.com/office/drawing/2014/main" id="{05CB4197-4BFE-4F2C-84FC-0F97ACD669B4}"/>
              </a:ext>
            </a:extLst>
          </p:cNvPr>
          <p:cNvSpPr>
            <a:spLocks noGrp="1"/>
          </p:cNvSpPr>
          <p:nvPr>
            <p:ph idx="1"/>
          </p:nvPr>
        </p:nvSpPr>
        <p:spPr>
          <a:xfrm>
            <a:off x="457200" y="1600200"/>
            <a:ext cx="8229600" cy="4525963"/>
          </a:xfrm>
        </p:spPr>
        <p:txBody>
          <a:bodyPr>
            <a:normAutofit fontScale="92500"/>
          </a:bodyPr>
          <a:lstStyle/>
          <a:p>
            <a:pPr marL="0" indent="0">
              <a:buNone/>
            </a:pPr>
            <a:r>
              <a:rPr lang="en-US" sz="2800" dirty="0"/>
              <a:t>There are three modes of disability:</a:t>
            </a:r>
          </a:p>
          <a:p>
            <a:pPr marL="0" indent="0">
              <a:buNone/>
            </a:pPr>
            <a:endParaRPr lang="en-US" sz="2800" dirty="0"/>
          </a:p>
          <a:p>
            <a:pPr>
              <a:buFont typeface="+mj-lt"/>
              <a:buAutoNum type="arabicPeriod"/>
            </a:pPr>
            <a:r>
              <a:rPr lang="en-US" sz="2800" b="1" dirty="0"/>
              <a:t>Permanent Disability</a:t>
            </a:r>
            <a:r>
              <a:rPr lang="en-US" sz="2800" dirty="0"/>
              <a:t>: This is when you are completely disabled. Example: blind, deaf and so.</a:t>
            </a:r>
          </a:p>
          <a:p>
            <a:pPr>
              <a:buFont typeface="+mj-lt"/>
              <a:buAutoNum type="arabicPeriod"/>
            </a:pPr>
            <a:r>
              <a:rPr lang="en-US" sz="2800" b="1" dirty="0"/>
              <a:t>Temporary Disability</a:t>
            </a:r>
            <a:r>
              <a:rPr lang="en-US" sz="2800" dirty="0"/>
              <a:t>: This is simply a physical or mental disability which hinders your discharging of responsibilities for a short period of time.</a:t>
            </a:r>
          </a:p>
          <a:p>
            <a:pPr>
              <a:buFont typeface="+mj-lt"/>
              <a:buAutoNum type="arabicPeriod"/>
            </a:pPr>
            <a:r>
              <a:rPr lang="en-US" sz="2800" b="1" dirty="0"/>
              <a:t>Conditional or Situation Disability</a:t>
            </a:r>
            <a:r>
              <a:rPr lang="en-US" sz="2800" dirty="0"/>
              <a:t>: This is simply when you are not able to do things due to the situation you find yourself in. Example: slow internet connection.</a:t>
            </a:r>
          </a:p>
        </p:txBody>
      </p:sp>
    </p:spTree>
    <p:extLst>
      <p:ext uri="{BB962C8B-B14F-4D97-AF65-F5344CB8AC3E}">
        <p14:creationId xmlns:p14="http://schemas.microsoft.com/office/powerpoint/2010/main" val="2024235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en-US" b="1" dirty="0"/>
              <a:t>Disabilities</a:t>
            </a:r>
            <a:endParaRPr lang="sk-SK" b="1" dirty="0"/>
          </a:p>
        </p:txBody>
      </p:sp>
      <p:graphicFrame>
        <p:nvGraphicFramePr>
          <p:cNvPr id="6" name="Table 6">
            <a:extLst>
              <a:ext uri="{FF2B5EF4-FFF2-40B4-BE49-F238E27FC236}">
                <a16:creationId xmlns:a16="http://schemas.microsoft.com/office/drawing/2014/main" id="{A61AE664-C77B-4292-98ED-7886B4880C3C}"/>
              </a:ext>
            </a:extLst>
          </p:cNvPr>
          <p:cNvGraphicFramePr>
            <a:graphicFrameLocks noGrp="1"/>
          </p:cNvGraphicFramePr>
          <p:nvPr>
            <p:extLst>
              <p:ext uri="{D42A27DB-BD31-4B8C-83A1-F6EECF244321}">
                <p14:modId xmlns:p14="http://schemas.microsoft.com/office/powerpoint/2010/main" val="3731943100"/>
              </p:ext>
            </p:extLst>
          </p:nvPr>
        </p:nvGraphicFramePr>
        <p:xfrm>
          <a:off x="539552" y="1777679"/>
          <a:ext cx="8229600" cy="2731441"/>
        </p:xfrm>
        <a:graphic>
          <a:graphicData uri="http://schemas.openxmlformats.org/drawingml/2006/table">
            <a:tbl>
              <a:tblPr firstRow="1" bandRow="1">
                <a:tableStyleId>{5C22544A-7EE6-4342-B048-85BDC9FD1C3A}</a:tableStyleId>
              </a:tblPr>
              <a:tblGrid>
                <a:gridCol w="1368152">
                  <a:extLst>
                    <a:ext uri="{9D8B030D-6E8A-4147-A177-3AD203B41FA5}">
                      <a16:colId xmlns:a16="http://schemas.microsoft.com/office/drawing/2014/main" val="3038095977"/>
                    </a:ext>
                  </a:extLst>
                </a:gridCol>
                <a:gridCol w="3240360">
                  <a:extLst>
                    <a:ext uri="{9D8B030D-6E8A-4147-A177-3AD203B41FA5}">
                      <a16:colId xmlns:a16="http://schemas.microsoft.com/office/drawing/2014/main" val="848474419"/>
                    </a:ext>
                  </a:extLst>
                </a:gridCol>
                <a:gridCol w="3621088">
                  <a:extLst>
                    <a:ext uri="{9D8B030D-6E8A-4147-A177-3AD203B41FA5}">
                      <a16:colId xmlns:a16="http://schemas.microsoft.com/office/drawing/2014/main" val="394130897"/>
                    </a:ext>
                  </a:extLst>
                </a:gridCol>
              </a:tblGrid>
              <a:tr h="406810">
                <a:tc>
                  <a:txBody>
                    <a:bodyPr/>
                    <a:lstStyle/>
                    <a:p>
                      <a:r>
                        <a:rPr lang="en-US" sz="1800" dirty="0"/>
                        <a:t>Category</a:t>
                      </a:r>
                    </a:p>
                  </a:txBody>
                  <a:tcPr/>
                </a:tc>
                <a:tc>
                  <a:txBody>
                    <a:bodyPr/>
                    <a:lstStyle/>
                    <a:p>
                      <a:r>
                        <a:rPr lang="en-US" sz="1800" dirty="0"/>
                        <a:t>Examples of Disabilities </a:t>
                      </a:r>
                    </a:p>
                  </a:txBody>
                  <a:tcPr/>
                </a:tc>
                <a:tc>
                  <a:txBody>
                    <a:bodyPr/>
                    <a:lstStyle/>
                    <a:p>
                      <a:r>
                        <a:rPr lang="en-US" sz="1800" dirty="0"/>
                        <a:t>Examples of Needs</a:t>
                      </a:r>
                    </a:p>
                  </a:txBody>
                  <a:tcPr/>
                </a:tc>
                <a:extLst>
                  <a:ext uri="{0D108BD9-81ED-4DB2-BD59-A6C34878D82A}">
                    <a16:rowId xmlns:a16="http://schemas.microsoft.com/office/drawing/2014/main" val="3696964215"/>
                  </a:ext>
                </a:extLst>
              </a:tr>
              <a:tr h="929853">
                <a:tc>
                  <a:txBody>
                    <a:bodyPr/>
                    <a:lstStyle/>
                    <a:p>
                      <a:r>
                        <a:rPr lang="en-US" sz="1800" dirty="0"/>
                        <a:t>Visual</a:t>
                      </a:r>
                    </a:p>
                  </a:txBody>
                  <a:tcPr/>
                </a:tc>
                <a:tc>
                  <a:txBody>
                    <a:bodyPr/>
                    <a:lstStyle/>
                    <a:p>
                      <a:r>
                        <a:rPr lang="en-US" sz="1800" dirty="0"/>
                        <a:t>Blind, low vision, color blindness</a:t>
                      </a:r>
                    </a:p>
                  </a:txBody>
                  <a:tcPr/>
                </a:tc>
                <a:tc>
                  <a:txBody>
                    <a:bodyPr/>
                    <a:lstStyle/>
                    <a:p>
                      <a:r>
                        <a:rPr lang="en-US" sz="1800" dirty="0"/>
                        <a:t>Screen reader, keyboard navigation, enlarged content, high contrast</a:t>
                      </a:r>
                    </a:p>
                  </a:txBody>
                  <a:tcPr/>
                </a:tc>
                <a:extLst>
                  <a:ext uri="{0D108BD9-81ED-4DB2-BD59-A6C34878D82A}">
                    <a16:rowId xmlns:a16="http://schemas.microsoft.com/office/drawing/2014/main" val="4277217035"/>
                  </a:ext>
                </a:extLst>
              </a:tr>
              <a:tr h="406810">
                <a:tc>
                  <a:txBody>
                    <a:bodyPr/>
                    <a:lstStyle/>
                    <a:p>
                      <a:r>
                        <a:rPr lang="en-US" sz="1800" dirty="0"/>
                        <a:t>Audial</a:t>
                      </a:r>
                    </a:p>
                  </a:txBody>
                  <a:tcPr/>
                </a:tc>
                <a:tc>
                  <a:txBody>
                    <a:bodyPr/>
                    <a:lstStyle/>
                    <a:p>
                      <a:r>
                        <a:rPr lang="en-US" sz="1800" dirty="0"/>
                        <a:t>Deaf, hearing impaired</a:t>
                      </a:r>
                    </a:p>
                  </a:txBody>
                  <a:tcPr/>
                </a:tc>
                <a:tc>
                  <a:txBody>
                    <a:bodyPr/>
                    <a:lstStyle/>
                    <a:p>
                      <a:r>
                        <a:rPr lang="en-US" sz="1800" dirty="0"/>
                        <a:t>Video captions, audio transcripts</a:t>
                      </a:r>
                    </a:p>
                  </a:txBody>
                  <a:tcPr/>
                </a:tc>
                <a:extLst>
                  <a:ext uri="{0D108BD9-81ED-4DB2-BD59-A6C34878D82A}">
                    <a16:rowId xmlns:a16="http://schemas.microsoft.com/office/drawing/2014/main" val="3740808742"/>
                  </a:ext>
                </a:extLst>
              </a:tr>
              <a:tr h="581158">
                <a:tc>
                  <a:txBody>
                    <a:bodyPr/>
                    <a:lstStyle/>
                    <a:p>
                      <a:r>
                        <a:rPr lang="en-US" sz="1800" dirty="0"/>
                        <a:t>Mobility </a:t>
                      </a:r>
                    </a:p>
                  </a:txBody>
                  <a:tcPr/>
                </a:tc>
                <a:tc>
                  <a:txBody>
                    <a:bodyPr/>
                    <a:lstStyle/>
                    <a:p>
                      <a:r>
                        <a:rPr lang="en-US" sz="1800" dirty="0"/>
                        <a:t>Limited motion, coordination</a:t>
                      </a:r>
                    </a:p>
                  </a:txBody>
                  <a:tcPr/>
                </a:tc>
                <a:tc>
                  <a:txBody>
                    <a:bodyPr/>
                    <a:lstStyle/>
                    <a:p>
                      <a:r>
                        <a:rPr lang="en-US" sz="1800" dirty="0"/>
                        <a:t>Keyboard navigation, large controls</a:t>
                      </a:r>
                    </a:p>
                  </a:txBody>
                  <a:tcPr/>
                </a:tc>
                <a:extLst>
                  <a:ext uri="{0D108BD9-81ED-4DB2-BD59-A6C34878D82A}">
                    <a16:rowId xmlns:a16="http://schemas.microsoft.com/office/drawing/2014/main" val="3229665909"/>
                  </a:ext>
                </a:extLst>
              </a:tr>
              <a:tr h="406810">
                <a:tc>
                  <a:txBody>
                    <a:bodyPr/>
                    <a:lstStyle/>
                    <a:p>
                      <a:r>
                        <a:rPr lang="en-US" sz="1800" dirty="0"/>
                        <a:t>Cognitive </a:t>
                      </a:r>
                    </a:p>
                  </a:txBody>
                  <a:tcPr/>
                </a:tc>
                <a:tc>
                  <a:txBody>
                    <a:bodyPr/>
                    <a:lstStyle/>
                    <a:p>
                      <a:r>
                        <a:rPr lang="en-US" sz="1800" dirty="0"/>
                        <a:t>Learning, memory, dyslexia</a:t>
                      </a:r>
                    </a:p>
                  </a:txBody>
                  <a:tcPr/>
                </a:tc>
                <a:tc>
                  <a:txBody>
                    <a:bodyPr/>
                    <a:lstStyle/>
                    <a:p>
                      <a:r>
                        <a:rPr lang="en-US" sz="1800" dirty="0"/>
                        <a:t>Simple content, layout, navigation</a:t>
                      </a:r>
                    </a:p>
                  </a:txBody>
                  <a:tcPr/>
                </a:tc>
                <a:extLst>
                  <a:ext uri="{0D108BD9-81ED-4DB2-BD59-A6C34878D82A}">
                    <a16:rowId xmlns:a16="http://schemas.microsoft.com/office/drawing/2014/main" val="998747353"/>
                  </a:ext>
                </a:extLst>
              </a:tr>
            </a:tbl>
          </a:graphicData>
        </a:graphic>
      </p:graphicFrame>
    </p:spTree>
    <p:extLst>
      <p:ext uri="{BB962C8B-B14F-4D97-AF65-F5344CB8AC3E}">
        <p14:creationId xmlns:p14="http://schemas.microsoft.com/office/powerpoint/2010/main" val="1938695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en-US" b="1" dirty="0"/>
              <a:t>Assistive Technologies</a:t>
            </a:r>
            <a:endParaRPr lang="sk-SK" b="1" dirty="0"/>
          </a:p>
        </p:txBody>
      </p:sp>
      <p:sp>
        <p:nvSpPr>
          <p:cNvPr id="3" name="Zástupný symbol pro obsah 2"/>
          <p:cNvSpPr>
            <a:spLocks noGrp="1"/>
          </p:cNvSpPr>
          <p:nvPr>
            <p:ph idx="1"/>
          </p:nvPr>
        </p:nvSpPr>
        <p:spPr/>
        <p:txBody>
          <a:bodyPr>
            <a:normAutofit/>
          </a:bodyPr>
          <a:lstStyle/>
          <a:p>
            <a:pPr marL="0" indent="0">
              <a:spcBef>
                <a:spcPts val="1800"/>
              </a:spcBef>
              <a:buNone/>
            </a:pPr>
            <a:r>
              <a:rPr lang="en-US" sz="3000" dirty="0"/>
              <a:t>Assistive technologies help users with disabilities increase, maintain, or improve their functional capabilities.</a:t>
            </a:r>
          </a:p>
          <a:p>
            <a:pPr>
              <a:spcBef>
                <a:spcPts val="1800"/>
              </a:spcBef>
            </a:pPr>
            <a:r>
              <a:rPr lang="en-US" sz="3000" dirty="0"/>
              <a:t>Screen readers</a:t>
            </a:r>
          </a:p>
          <a:p>
            <a:pPr>
              <a:spcBef>
                <a:spcPts val="1800"/>
              </a:spcBef>
            </a:pPr>
            <a:r>
              <a:rPr lang="en-US" sz="3000" dirty="0"/>
              <a:t>Eye tracking software</a:t>
            </a:r>
          </a:p>
          <a:p>
            <a:pPr>
              <a:spcBef>
                <a:spcPts val="1800"/>
              </a:spcBef>
            </a:pPr>
            <a:r>
              <a:rPr lang="en-US" sz="3000" dirty="0"/>
              <a:t>Keyboard shortcuts</a:t>
            </a:r>
          </a:p>
          <a:p>
            <a:pPr>
              <a:spcBef>
                <a:spcPts val="1800"/>
              </a:spcBef>
            </a:pPr>
            <a:r>
              <a:rPr lang="en-US" sz="3000" dirty="0"/>
              <a:t>Braille displays</a:t>
            </a:r>
            <a:endParaRPr lang="sk-SK" sz="3000" dirty="0"/>
          </a:p>
        </p:txBody>
      </p:sp>
    </p:spTree>
    <p:extLst>
      <p:ext uri="{BB962C8B-B14F-4D97-AF65-F5344CB8AC3E}">
        <p14:creationId xmlns:p14="http://schemas.microsoft.com/office/powerpoint/2010/main" val="1490899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en-US" b="1" dirty="0"/>
              <a:t>Misconceptions in A11Y</a:t>
            </a:r>
          </a:p>
        </p:txBody>
      </p:sp>
      <p:sp>
        <p:nvSpPr>
          <p:cNvPr id="3" name="Zástupný symbol pro obsah 2"/>
          <p:cNvSpPr>
            <a:spLocks noGrp="1"/>
          </p:cNvSpPr>
          <p:nvPr>
            <p:ph idx="1"/>
          </p:nvPr>
        </p:nvSpPr>
        <p:spPr/>
        <p:txBody>
          <a:bodyPr>
            <a:normAutofit/>
          </a:bodyPr>
          <a:lstStyle/>
          <a:p>
            <a:pPr marL="0" indent="0">
              <a:buNone/>
            </a:pPr>
            <a:r>
              <a:rPr lang="en-US" sz="2700" b="1" i="1" dirty="0"/>
              <a:t>“Web accessibility only helps a fraction of my users / the population.”</a:t>
            </a:r>
          </a:p>
          <a:p>
            <a:pPr marL="0" indent="0">
              <a:buNone/>
            </a:pPr>
            <a:endParaRPr lang="en-US" sz="2700" dirty="0"/>
          </a:p>
          <a:p>
            <a:r>
              <a:rPr lang="en-US" sz="2800" dirty="0"/>
              <a:t>For instance, 3.8 million Canadians over 15 years old (</a:t>
            </a:r>
            <a:r>
              <a:rPr lang="en-US" sz="2800" b="1" dirty="0"/>
              <a:t>14 %</a:t>
            </a:r>
            <a:r>
              <a:rPr lang="en-US" sz="2800" dirty="0"/>
              <a:t>) live with disabilities</a:t>
            </a:r>
            <a:endParaRPr lang="en-US" sz="2700" dirty="0"/>
          </a:p>
          <a:p>
            <a:pPr marL="0" indent="0">
              <a:buNone/>
            </a:pPr>
            <a:endParaRPr lang="en-US" sz="2700" dirty="0"/>
          </a:p>
          <a:p>
            <a:pPr marL="0" indent="0">
              <a:buNone/>
            </a:pPr>
            <a:r>
              <a:rPr lang="en-US" sz="2700" dirty="0"/>
              <a:t>Big picture: There are significant overlaps between </a:t>
            </a:r>
            <a:r>
              <a:rPr lang="en-US" sz="2700" b="1" dirty="0"/>
              <a:t>accessibility and usability</a:t>
            </a:r>
            <a:r>
              <a:rPr lang="en-US" sz="2700" dirty="0"/>
              <a:t> that can benefit everyone.</a:t>
            </a:r>
          </a:p>
        </p:txBody>
      </p:sp>
    </p:spTree>
    <p:extLst>
      <p:ext uri="{BB962C8B-B14F-4D97-AF65-F5344CB8AC3E}">
        <p14:creationId xmlns:p14="http://schemas.microsoft.com/office/powerpoint/2010/main" val="2773994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en-US" b="1" dirty="0"/>
              <a:t>Misconceptions in A11Y</a:t>
            </a:r>
          </a:p>
        </p:txBody>
      </p:sp>
      <p:sp>
        <p:nvSpPr>
          <p:cNvPr id="3" name="Zástupný symbol pro obsah 2"/>
          <p:cNvSpPr>
            <a:spLocks noGrp="1"/>
          </p:cNvSpPr>
          <p:nvPr>
            <p:ph idx="1"/>
          </p:nvPr>
        </p:nvSpPr>
        <p:spPr/>
        <p:txBody>
          <a:bodyPr>
            <a:noAutofit/>
          </a:bodyPr>
          <a:lstStyle/>
          <a:p>
            <a:pPr marL="0" indent="0">
              <a:buNone/>
            </a:pPr>
            <a:r>
              <a:rPr lang="en-US" sz="2700" b="1" i="1" dirty="0"/>
              <a:t>“Web accessibility is expensive and time consuming.”</a:t>
            </a:r>
          </a:p>
          <a:p>
            <a:pPr marL="0" indent="0">
              <a:buNone/>
            </a:pPr>
            <a:endParaRPr lang="en-US" sz="2700" dirty="0"/>
          </a:p>
          <a:p>
            <a:r>
              <a:rPr lang="en-US" sz="2700" dirty="0"/>
              <a:t>More research is required to create accessible sites, but designers and developers experienced in accessibility require less research time and bake these “extra features” in from the get-go </a:t>
            </a:r>
          </a:p>
          <a:p>
            <a:pPr lvl="1"/>
            <a:r>
              <a:rPr lang="en-US" sz="2000" dirty="0">
                <a:hlinkClick r:id="rId2"/>
              </a:rPr>
              <a:t>Retrofitting inaccessible sites</a:t>
            </a:r>
            <a:r>
              <a:rPr lang="en-US" sz="2000" dirty="0"/>
              <a:t> is a lot more time consuming (and funds) than building an accessible site from scratch</a:t>
            </a:r>
          </a:p>
          <a:p>
            <a:pPr marL="0" indent="0">
              <a:buNone/>
            </a:pPr>
            <a:endParaRPr lang="en-US" sz="2700" dirty="0"/>
          </a:p>
          <a:p>
            <a:pPr marL="0" indent="0">
              <a:buNone/>
            </a:pPr>
            <a:r>
              <a:rPr lang="en-US" sz="2700" dirty="0"/>
              <a:t>See </a:t>
            </a:r>
            <a:r>
              <a:rPr lang="en-US" sz="2700" dirty="0">
                <a:hlinkClick r:id="rId3"/>
              </a:rPr>
              <a:t>W3C’s Financial Factors of web accessibility</a:t>
            </a:r>
            <a:r>
              <a:rPr lang="en-US" sz="2700" dirty="0"/>
              <a:t> for more details.</a:t>
            </a:r>
          </a:p>
        </p:txBody>
      </p:sp>
    </p:spTree>
    <p:extLst>
      <p:ext uri="{BB962C8B-B14F-4D97-AF65-F5344CB8AC3E}">
        <p14:creationId xmlns:p14="http://schemas.microsoft.com/office/powerpoint/2010/main" val="3289487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en-US" b="1" dirty="0"/>
              <a:t>Misconceptions in A11Y</a:t>
            </a:r>
          </a:p>
        </p:txBody>
      </p:sp>
      <p:sp>
        <p:nvSpPr>
          <p:cNvPr id="3" name="Zástupný symbol pro obsah 2"/>
          <p:cNvSpPr>
            <a:spLocks noGrp="1"/>
          </p:cNvSpPr>
          <p:nvPr>
            <p:ph idx="1"/>
          </p:nvPr>
        </p:nvSpPr>
        <p:spPr>
          <a:xfrm>
            <a:off x="457200" y="1628800"/>
            <a:ext cx="8229600" cy="4525963"/>
          </a:xfrm>
        </p:spPr>
        <p:txBody>
          <a:bodyPr>
            <a:noAutofit/>
          </a:bodyPr>
          <a:lstStyle/>
          <a:p>
            <a:pPr marL="0" indent="0">
              <a:buNone/>
            </a:pPr>
            <a:r>
              <a:rPr lang="en-US" sz="2800" b="1" i="1" dirty="0"/>
              <a:t>“We don’t need to be compliant.”</a:t>
            </a:r>
            <a:endParaRPr lang="en-US" sz="2700" b="1" i="1" dirty="0"/>
          </a:p>
          <a:p>
            <a:endParaRPr lang="en-US" sz="2700" dirty="0"/>
          </a:p>
          <a:p>
            <a:r>
              <a:rPr lang="en-US" sz="2800" dirty="0"/>
              <a:t>Legislation (like the Czechia's Disabilities Act) is </a:t>
            </a:r>
            <a:r>
              <a:rPr lang="en-US" sz="2800" dirty="0">
                <a:hlinkClick r:id="rId2"/>
              </a:rPr>
              <a:t>still evolving </a:t>
            </a:r>
            <a:endParaRPr lang="en-US" sz="2800" dirty="0"/>
          </a:p>
          <a:p>
            <a:r>
              <a:rPr lang="en-US" sz="2800" dirty="0"/>
              <a:t>Web accessibility lawsuits are steadily increasing in the U.S.</a:t>
            </a:r>
          </a:p>
          <a:p>
            <a:pPr lvl="1"/>
            <a:r>
              <a:rPr lang="en-US" sz="2400" dirty="0"/>
              <a:t>The precedent has been set: a blind plaintiff unable to purchase products online has </a:t>
            </a:r>
            <a:r>
              <a:rPr lang="en-US" sz="2400" dirty="0">
                <a:hlinkClick r:id="rId3"/>
              </a:rPr>
              <a:t>successfully sued Winn-Dixie</a:t>
            </a:r>
            <a:r>
              <a:rPr lang="en-US" sz="2400" dirty="0"/>
              <a:t>, a major American grocery chain </a:t>
            </a:r>
          </a:p>
        </p:txBody>
      </p:sp>
    </p:spTree>
    <p:extLst>
      <p:ext uri="{BB962C8B-B14F-4D97-AF65-F5344CB8AC3E}">
        <p14:creationId xmlns:p14="http://schemas.microsoft.com/office/powerpoint/2010/main" val="2946986448"/>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Application xmlns="http://www.sap.com/cof/powerpoint/application">
  <Version>2</Version>
  <Revision>2.8.200.93367</Revision>
</Application>
</file>

<file path=customXml/itemProps1.xml><?xml version="1.0" encoding="utf-8"?>
<ds:datastoreItem xmlns:ds="http://schemas.openxmlformats.org/officeDocument/2006/customXml" ds:itemID="{1F70FB46-E1B6-4E6B-AC00-97FA47837C15}">
  <ds:schemaRefs>
    <ds:schemaRef ds:uri="http://www.sap.com/cof/powerpoint/application"/>
  </ds:schemaRefs>
</ds:datastoreItem>
</file>

<file path=docProps/app.xml><?xml version="1.0" encoding="utf-8"?>
<Properties xmlns="http://schemas.openxmlformats.org/officeDocument/2006/extended-properties" xmlns:vt="http://schemas.openxmlformats.org/officeDocument/2006/docPropsVTypes">
  <Template/>
  <TotalTime>2198</TotalTime>
  <Words>1366</Words>
  <Application>Microsoft Office PowerPoint</Application>
  <PresentationFormat>On-screen Show (4:3)</PresentationFormat>
  <Paragraphs>238</Paragraphs>
  <Slides>31</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Consolas</vt:lpstr>
      <vt:lpstr>Motiv systému Office</vt:lpstr>
      <vt:lpstr>Accessibility on Web</vt:lpstr>
      <vt:lpstr>Agenda</vt:lpstr>
      <vt:lpstr>Motivation /  Why We Care?</vt:lpstr>
      <vt:lpstr>Disabilities</vt:lpstr>
      <vt:lpstr>Disabilities</vt:lpstr>
      <vt:lpstr>Assistive Technologies</vt:lpstr>
      <vt:lpstr>Misconceptions in A11Y</vt:lpstr>
      <vt:lpstr>Misconceptions in A11Y</vt:lpstr>
      <vt:lpstr>Misconceptions in A11Y</vt:lpstr>
      <vt:lpstr>WAI-ARIA</vt:lpstr>
      <vt:lpstr>WCAG</vt:lpstr>
      <vt:lpstr>WCAG</vt:lpstr>
      <vt:lpstr>WCAG</vt:lpstr>
      <vt:lpstr>WCAG</vt:lpstr>
      <vt:lpstr>WCAG</vt:lpstr>
      <vt:lpstr>WCAG</vt:lpstr>
      <vt:lpstr>WCAG</vt:lpstr>
      <vt:lpstr>WCAG</vt:lpstr>
      <vt:lpstr>Legal Requirements</vt:lpstr>
      <vt:lpstr>Making Accessible Content</vt:lpstr>
      <vt:lpstr>Making Accessible Content</vt:lpstr>
      <vt:lpstr>Making Accessible Content</vt:lpstr>
      <vt:lpstr>Making Accessible Content</vt:lpstr>
      <vt:lpstr>Making Accessible Content</vt:lpstr>
      <vt:lpstr>Tooling and Testing</vt:lpstr>
      <vt:lpstr>Tooling and Testing</vt:lpstr>
      <vt:lpstr>Tooling and Testing</vt:lpstr>
      <vt:lpstr>Tooling and Testing</vt:lpstr>
      <vt:lpstr>Tooling and Testing</vt:lpstr>
      <vt:lpstr>PowerPoint Presentation</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Fedor</dc:creator>
  <cp:lastModifiedBy>Tirsel, Fedor</cp:lastModifiedBy>
  <cp:revision>168</cp:revision>
  <dcterms:created xsi:type="dcterms:W3CDTF">2017-04-02T23:18:29Z</dcterms:created>
  <dcterms:modified xsi:type="dcterms:W3CDTF">2020-05-13T08:39:49Z</dcterms:modified>
</cp:coreProperties>
</file>