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63"/>
  </p:notesMasterIdLst>
  <p:handoutMasterIdLst>
    <p:handoutMasterId r:id="rId64"/>
  </p:handoutMasterIdLst>
  <p:sldIdLst>
    <p:sldId id="500" r:id="rId2"/>
    <p:sldId id="541" r:id="rId3"/>
    <p:sldId id="813" r:id="rId4"/>
    <p:sldId id="1026" r:id="rId5"/>
    <p:sldId id="1030" r:id="rId6"/>
    <p:sldId id="1031" r:id="rId7"/>
    <p:sldId id="1032" r:id="rId8"/>
    <p:sldId id="1033" r:id="rId9"/>
    <p:sldId id="1034" r:id="rId10"/>
    <p:sldId id="1035" r:id="rId11"/>
    <p:sldId id="1036" r:id="rId12"/>
    <p:sldId id="1037" r:id="rId13"/>
    <p:sldId id="1038" r:id="rId14"/>
    <p:sldId id="1039" r:id="rId15"/>
    <p:sldId id="1040" r:id="rId16"/>
    <p:sldId id="1041" r:id="rId17"/>
    <p:sldId id="814" r:id="rId18"/>
    <p:sldId id="1027" r:id="rId19"/>
    <p:sldId id="1042" r:id="rId20"/>
    <p:sldId id="1043" r:id="rId21"/>
    <p:sldId id="1044" r:id="rId22"/>
    <p:sldId id="1045" r:id="rId23"/>
    <p:sldId id="815" r:id="rId24"/>
    <p:sldId id="1028" r:id="rId25"/>
    <p:sldId id="1046" r:id="rId26"/>
    <p:sldId id="1047" r:id="rId27"/>
    <p:sldId id="1048" r:id="rId28"/>
    <p:sldId id="1049" r:id="rId29"/>
    <p:sldId id="1050" r:id="rId30"/>
    <p:sldId id="1051" r:id="rId31"/>
    <p:sldId id="1052" r:id="rId32"/>
    <p:sldId id="1053" r:id="rId33"/>
    <p:sldId id="1073" r:id="rId34"/>
    <p:sldId id="1054" r:id="rId35"/>
    <p:sldId id="1055" r:id="rId36"/>
    <p:sldId id="1056" r:id="rId37"/>
    <p:sldId id="1074" r:id="rId38"/>
    <p:sldId id="1075" r:id="rId39"/>
    <p:sldId id="1076" r:id="rId40"/>
    <p:sldId id="1057" r:id="rId41"/>
    <p:sldId id="1058" r:id="rId42"/>
    <p:sldId id="1059" r:id="rId43"/>
    <p:sldId id="1060" r:id="rId44"/>
    <p:sldId id="1061" r:id="rId45"/>
    <p:sldId id="1062" r:id="rId46"/>
    <p:sldId id="1063" r:id="rId47"/>
    <p:sldId id="1077" r:id="rId48"/>
    <p:sldId id="951" r:id="rId49"/>
    <p:sldId id="1029" r:id="rId50"/>
    <p:sldId id="1064" r:id="rId51"/>
    <p:sldId id="1065" r:id="rId52"/>
    <p:sldId id="1067" r:id="rId53"/>
    <p:sldId id="1068" r:id="rId54"/>
    <p:sldId id="1079" r:id="rId55"/>
    <p:sldId id="1069" r:id="rId56"/>
    <p:sldId id="1066" r:id="rId57"/>
    <p:sldId id="1070" r:id="rId58"/>
    <p:sldId id="1078" r:id="rId59"/>
    <p:sldId id="1071" r:id="rId60"/>
    <p:sldId id="1024" r:id="rId61"/>
    <p:sldId id="817" r:id="rId62"/>
  </p:sldIdLst>
  <p:sldSz cx="9144000" cy="6858000" type="screen4x3"/>
  <p:notesSz cx="6797675" cy="987425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9">
          <p15:clr>
            <a:srgbClr val="A4A3A4"/>
          </p15:clr>
        </p15:guide>
        <p15:guide id="2" pos="176">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84234" autoAdjust="0"/>
  </p:normalViewPr>
  <p:slideViewPr>
    <p:cSldViewPr snapToGrid="0" showGuides="1">
      <p:cViewPr varScale="1">
        <p:scale>
          <a:sx n="94" d="100"/>
          <a:sy n="94" d="100"/>
        </p:scale>
        <p:origin x="-2262" y="-90"/>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2544" y="-87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060337" y="9144136"/>
            <a:ext cx="435630" cy="225948"/>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5416" y="9331302"/>
            <a:ext cx="2539892" cy="34757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47776" y="9346477"/>
            <a:ext cx="6451327"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749393" y="9220014"/>
            <a:ext cx="788136" cy="30519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060337" y="9144136"/>
            <a:ext cx="435630" cy="225948"/>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5416" y="9331302"/>
            <a:ext cx="2539892"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47776" y="9346477"/>
            <a:ext cx="6451327"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749393" y="9220014"/>
            <a:ext cx="788136" cy="30519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601663" y="260350"/>
            <a:ext cx="5649912" cy="423862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45035" y="4650475"/>
            <a:ext cx="5302987" cy="4517268"/>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392529" y="4650475"/>
            <a:ext cx="5935651" cy="4517268"/>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From a switch perspective, identity-based networking allows you to verify users once they connect to a switch port. Identity-based networking authenticates users and places them in a specific VLAN based on their identity. Should any users fail to pass the authentication process, that user’s access can be rejected, or he might simply be put in a </a:t>
            </a:r>
            <a:r>
              <a:rPr lang="pt-PT" dirty="0" err="1" smtClean="0"/>
              <a:t>guest</a:t>
            </a:r>
            <a:r>
              <a:rPr lang="pt-PT" dirty="0" smtClean="0"/>
              <a:t> VLAN.</a:t>
            </a:r>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2257787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23</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Sample NTP setup where the NTP is sourcing time from an atomic clock, Global Positioning System (GPS), or other accurate time source and sending NTP info out on the network to synchronize devices.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28</a:t>
            </a:fld>
            <a:endParaRPr lang="en-US" dirty="0"/>
          </a:p>
        </p:txBody>
      </p:sp>
    </p:spTree>
    <p:extLst>
      <p:ext uri="{BB962C8B-B14F-4D97-AF65-F5344CB8AC3E}">
        <p14:creationId xmlns:p14="http://schemas.microsoft.com/office/powerpoint/2010/main" val="2633181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With a flat structure, all routers are configured to peer to each other as NTP peers. Each router will act both as a client and server with every other router. Two or three routers should be configured to synchronize their time with external time servers as a best practice to ensure redundancy to external time servers.</a:t>
            </a:r>
          </a:p>
          <a:p>
            <a:r>
              <a:rPr lang="en-US" sz="1200" b="0" i="0" u="none" strike="noStrike" kern="1200" baseline="0" dirty="0" smtClean="0">
                <a:solidFill>
                  <a:schemeClr val="tx1"/>
                </a:solidFill>
                <a:latin typeface="Arial" charset="0"/>
                <a:ea typeface="+mn-ea"/>
                <a:cs typeface="+mn-cs"/>
              </a:rPr>
              <a:t>This model is very stable because each device synchronizes with every other device in the network. The disadvantages are difficulty of administration, slow convergence times, and poor scalability. If you add a device to the network, it can take you a good amount of time to identify all other devices and peer them with the new device. Because all devices in a peer-to-peer relationship have a say in selecting the best time, it can take some time for the routers to converge on an accurate time.</a:t>
            </a:r>
          </a:p>
          <a:p>
            <a:r>
              <a:rPr lang="en-US" sz="1200" b="0" i="0" u="none" strike="noStrike" kern="1200" baseline="0" dirty="0" smtClean="0">
                <a:solidFill>
                  <a:schemeClr val="tx1"/>
                </a:solidFill>
                <a:latin typeface="Arial" charset="0"/>
                <a:ea typeface="+mn-ea"/>
                <a:cs typeface="+mn-cs"/>
              </a:rPr>
              <a:t>As a result, a flat NTP structure is not recommended for large networks. For large networks, it is a best practice to implement NTP in a hierarchical manner.</a:t>
            </a:r>
          </a:p>
          <a:p>
            <a:r>
              <a:rPr lang="en-US" sz="1200" b="0" i="0" u="none" strike="noStrike" kern="1200" baseline="0" dirty="0" smtClean="0">
                <a:solidFill>
                  <a:schemeClr val="tx1"/>
                </a:solidFill>
                <a:latin typeface="Arial" charset="0"/>
                <a:ea typeface="+mn-ea"/>
                <a:cs typeface="+mn-cs"/>
              </a:rPr>
              <a:t>Internet service providers (ISPs) use this kind of hierarchical model to scale time synchronization.</a:t>
            </a:r>
          </a:p>
          <a:p>
            <a:r>
              <a:rPr lang="en-US" sz="1200" b="0" i="0" u="none" strike="noStrike" kern="1200" baseline="0" dirty="0" smtClean="0">
                <a:solidFill>
                  <a:schemeClr val="tx1"/>
                </a:solidFill>
                <a:latin typeface="Arial" charset="0"/>
                <a:ea typeface="+mn-ea"/>
                <a:cs typeface="+mn-cs"/>
              </a:rPr>
              <a:t>Each ISP has multiple stratum 1 servers that synchronize to other ISP devices, and the ISP ultimately provides time synchronization services to customers’ devices on the edge of the network. The edge customer device then provides time synchronization to the rest of the internal customer network.</a:t>
            </a:r>
          </a:p>
          <a:p>
            <a:r>
              <a:rPr lang="en-US" sz="1200" b="0" i="0" u="none" strike="noStrike" kern="1200" baseline="0" dirty="0" smtClean="0">
                <a:solidFill>
                  <a:schemeClr val="tx1"/>
                </a:solidFill>
                <a:latin typeface="Arial" charset="0"/>
                <a:ea typeface="+mn-ea"/>
                <a:cs typeface="+mn-cs"/>
              </a:rPr>
              <a:t>As a result, this tiered model consumes less administrative overhead and time convergence is minimized because every customer edge router is not associated with every other customer edge router. For large enterprise networks, it makes sense to implement a similar hierarchy of NTP synchronization.</a:t>
            </a:r>
          </a:p>
          <a:p>
            <a:r>
              <a:rPr lang="en-US" sz="1200" b="0" i="0" u="none" strike="noStrike" kern="1200" baseline="0" dirty="0" smtClean="0">
                <a:solidFill>
                  <a:schemeClr val="tx1"/>
                </a:solidFill>
                <a:latin typeface="Arial" charset="0"/>
                <a:ea typeface="+mn-ea"/>
                <a:cs typeface="+mn-cs"/>
              </a:rPr>
              <a:t>A hybrid design of flat and hierarchical is referred to as a </a:t>
            </a:r>
            <a:r>
              <a:rPr lang="en-US" sz="1200" b="0" i="1" u="none" strike="noStrike" kern="1200" baseline="0" dirty="0" smtClean="0">
                <a:solidFill>
                  <a:schemeClr val="tx1"/>
                </a:solidFill>
                <a:latin typeface="Arial" charset="0"/>
                <a:ea typeface="+mn-ea"/>
                <a:cs typeface="+mn-cs"/>
              </a:rPr>
              <a:t>star </a:t>
            </a:r>
            <a:r>
              <a:rPr lang="en-US" sz="1200" b="0" i="0" u="none" strike="noStrike" kern="1200" baseline="0" dirty="0" smtClean="0">
                <a:solidFill>
                  <a:schemeClr val="tx1"/>
                </a:solidFill>
                <a:latin typeface="Arial" charset="0"/>
                <a:ea typeface="+mn-ea"/>
                <a:cs typeface="+mn-cs"/>
              </a:rPr>
              <a:t>structure, where all devices in a network have a relationship with a few time servers in the core. Figure 7-10 shows an example of a star design.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40</a:t>
            </a:fld>
            <a:endParaRPr lang="en-US" dirty="0"/>
          </a:p>
        </p:txBody>
      </p:sp>
    </p:spTree>
    <p:extLst>
      <p:ext uri="{BB962C8B-B14F-4D97-AF65-F5344CB8AC3E}">
        <p14:creationId xmlns:p14="http://schemas.microsoft.com/office/powerpoint/2010/main" val="303898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Note that Cisco devices support only message digest 5 (MD5) algorithm authentication </a:t>
            </a:r>
            <a:r>
              <a:rPr lang="pt-PT" sz="1200" b="0" i="0" u="none" strike="noStrike" kern="1200" baseline="0" dirty="0" smtClean="0">
                <a:solidFill>
                  <a:schemeClr val="tx1"/>
                </a:solidFill>
                <a:latin typeface="Arial" charset="0"/>
                <a:ea typeface="+mn-ea"/>
                <a:cs typeface="+mn-cs"/>
              </a:rPr>
              <a:t>for NTP.</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41</a:t>
            </a:fld>
            <a:endParaRPr lang="en-US" dirty="0"/>
          </a:p>
        </p:txBody>
      </p:sp>
    </p:spTree>
    <p:extLst>
      <p:ext uri="{BB962C8B-B14F-4D97-AF65-F5344CB8AC3E}">
        <p14:creationId xmlns:p14="http://schemas.microsoft.com/office/powerpoint/2010/main" val="270252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As mentioned previously, once a Cisco router or switch has be</a:t>
            </a:r>
            <a:endParaRPr lang="cs-CZ" sz="1200" b="0" i="0" u="none" strike="noStrike" kern="1200" baseline="0" dirty="0" smtClean="0">
              <a:solidFill>
                <a:schemeClr val="tx1"/>
              </a:solidFill>
              <a:latin typeface="Arial" charset="0"/>
              <a:ea typeface="+mn-ea"/>
              <a:cs typeface="+mn-cs"/>
            </a:endParaRPr>
          </a:p>
          <a:p>
            <a:endParaRPr lang="cs-CZ" sz="1200" b="0" i="0" u="none" strike="noStrike" kern="1200" baseline="0" dirty="0" smtClean="0">
              <a:solidFill>
                <a:schemeClr val="tx1"/>
              </a:solidFill>
              <a:latin typeface="Arial" charset="0"/>
              <a:ea typeface="+mn-ea"/>
              <a:cs typeface="+mn-cs"/>
            </a:endParaRP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cs-CZ" dirty="0" smtClean="0"/>
              <a:t>Jsou povoleny požadavky na synchronizaci času a kontrolní dotazy. Zařízení se může synchronizovat se vzdálenými systémy, které procházejí seznamem přístupů.</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a:t>
            </a:r>
            <a:br>
              <a:rPr lang="cs-CZ" dirty="0" smtClean="0"/>
            </a:br>
            <a:r>
              <a:rPr lang="cs-CZ" dirty="0" smtClean="0"/>
              <a:t/>
            </a:r>
            <a:br>
              <a:rPr lang="cs-CZ" dirty="0" smtClean="0"/>
            </a:br>
            <a:r>
              <a:rPr lang="cs-CZ" dirty="0" smtClean="0"/>
              <a:t/>
            </a:r>
            <a:br>
              <a:rPr lang="cs-CZ" dirty="0" smtClean="0"/>
            </a:br>
            <a:r>
              <a:rPr lang="cs-CZ" dirty="0" smtClean="0"/>
              <a:t>.</a:t>
            </a:r>
          </a:p>
          <a:p>
            <a:r>
              <a:rPr lang="en-US" sz="1200" b="0" i="0" u="none" strike="noStrike" kern="1200" baseline="0" dirty="0" err="1" smtClean="0">
                <a:solidFill>
                  <a:schemeClr val="tx1"/>
                </a:solidFill>
                <a:latin typeface="Arial" charset="0"/>
                <a:ea typeface="+mn-ea"/>
                <a:cs typeface="+mn-cs"/>
              </a:rPr>
              <a:t>en</a:t>
            </a:r>
            <a:r>
              <a:rPr lang="en-US" sz="1200" b="0" i="0" u="none" strike="noStrike" kern="1200" baseline="0" dirty="0" smtClean="0">
                <a:solidFill>
                  <a:schemeClr val="tx1"/>
                </a:solidFill>
                <a:latin typeface="Arial" charset="0"/>
                <a:ea typeface="+mn-ea"/>
                <a:cs typeface="+mn-cs"/>
              </a:rPr>
              <a:t> synchronized to an NTP source, the Cisco router or switch will act as an NTP server to any device that </a:t>
            </a:r>
            <a:r>
              <a:rPr lang="pt-PT" sz="1200" b="0" i="0" u="none" strike="noStrike" kern="1200" baseline="0" dirty="0" err="1" smtClean="0">
                <a:solidFill>
                  <a:schemeClr val="tx1"/>
                </a:solidFill>
                <a:latin typeface="Arial" charset="0"/>
                <a:ea typeface="+mn-ea"/>
                <a:cs typeface="+mn-cs"/>
              </a:rPr>
              <a:t>requests</a:t>
            </a:r>
            <a:r>
              <a:rPr lang="pt-PT" sz="1200" b="0" i="0" u="none" strike="noStrike" kern="1200" baseline="0" dirty="0" smtClean="0">
                <a:solidFill>
                  <a:schemeClr val="tx1"/>
                </a:solidFill>
                <a:latin typeface="Arial" charset="0"/>
                <a:ea typeface="+mn-ea"/>
                <a:cs typeface="+mn-cs"/>
              </a:rPr>
              <a:t> NTP </a:t>
            </a:r>
            <a:r>
              <a:rPr lang="pt-PT" sz="1200" b="0" i="0" u="none" strike="noStrike" kern="1200" baseline="0" dirty="0" err="1" smtClean="0">
                <a:solidFill>
                  <a:schemeClr val="tx1"/>
                </a:solidFill>
                <a:latin typeface="Arial" charset="0"/>
                <a:ea typeface="+mn-ea"/>
                <a:cs typeface="+mn-cs"/>
              </a:rPr>
              <a:t>synchronization</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21476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smtClean="0"/>
          </a:p>
          <a:p>
            <a:r>
              <a:rPr lang="pt-PT" dirty="0" smtClean="0"/>
              <a:t>SW-ACAD-ROOT(</a:t>
            </a:r>
            <a:r>
              <a:rPr lang="pt-PT" dirty="0" err="1" smtClean="0"/>
              <a:t>config</a:t>
            </a:r>
            <a:r>
              <a:rPr lang="pt-PT" dirty="0" smtClean="0"/>
              <a:t>)#</a:t>
            </a:r>
            <a:r>
              <a:rPr lang="pt-PT" dirty="0" err="1" smtClean="0"/>
              <a:t>ntp</a:t>
            </a:r>
            <a:r>
              <a:rPr lang="pt-PT" dirty="0" smtClean="0"/>
              <a:t> </a:t>
            </a:r>
            <a:r>
              <a:rPr lang="pt-PT" dirty="0" err="1" smtClean="0"/>
              <a:t>source</a:t>
            </a:r>
            <a:r>
              <a:rPr lang="pt-PT" dirty="0" smtClean="0"/>
              <a:t> interface-</a:t>
            </a:r>
            <a:r>
              <a:rPr lang="pt-PT" dirty="0" err="1" smtClean="0"/>
              <a:t>type</a:t>
            </a:r>
            <a:r>
              <a:rPr lang="pt-PT" baseline="0" dirty="0" smtClean="0"/>
              <a:t> interface-</a:t>
            </a:r>
            <a:r>
              <a:rPr lang="pt-PT" baseline="0" dirty="0" err="1" smtClean="0"/>
              <a:t>number</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45</a:t>
            </a:fld>
            <a:endParaRPr lang="en-US" dirty="0"/>
          </a:p>
        </p:txBody>
      </p:sp>
    </p:spTree>
    <p:extLst>
      <p:ext uri="{BB962C8B-B14F-4D97-AF65-F5344CB8AC3E}">
        <p14:creationId xmlns:p14="http://schemas.microsoft.com/office/powerpoint/2010/main" val="420906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dirty="0" smtClean="0">
                <a:solidFill>
                  <a:schemeClr val="tx1"/>
                </a:solidFill>
                <a:latin typeface="Arial" charset="0"/>
                <a:ea typeface="+mn-ea"/>
                <a:cs typeface="+mn-cs"/>
              </a:rPr>
              <a:t>Switch(</a:t>
            </a:r>
            <a:r>
              <a:rPr lang="en-US" sz="1200" b="0" i="0" u="none" strike="noStrike" kern="1200" baseline="0" dirty="0" err="1" smtClean="0">
                <a:solidFill>
                  <a:schemeClr val="tx1"/>
                </a:solidFill>
                <a:latin typeface="Arial" charset="0"/>
                <a:ea typeface="+mn-ea"/>
                <a:cs typeface="+mn-cs"/>
              </a:rPr>
              <a:t>config</a:t>
            </a:r>
            <a:r>
              <a:rPr lang="en-US" sz="1200" b="0"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ntp</a:t>
            </a:r>
            <a:r>
              <a:rPr lang="en-US" sz="1200" b="1" i="0" u="none" strike="noStrike" kern="1200" baseline="0" dirty="0" smtClean="0">
                <a:solidFill>
                  <a:schemeClr val="tx1"/>
                </a:solidFill>
                <a:latin typeface="Arial" charset="0"/>
                <a:ea typeface="+mn-ea"/>
                <a:cs typeface="+mn-cs"/>
              </a:rPr>
              <a:t> server 2001:DB8:0:0:8:800:200C:417A version 4</a:t>
            </a:r>
          </a:p>
          <a:p>
            <a:pPr marL="0" indent="0">
              <a:buNone/>
            </a:pPr>
            <a:endParaRPr lang="en-US" dirty="0" smtClean="0"/>
          </a:p>
          <a:p>
            <a:pPr marL="0" indent="0">
              <a:buNone/>
            </a:pPr>
            <a:r>
              <a:rPr lang="en-US" dirty="0" smtClean="0"/>
              <a:t>NTPv4 provides the following capabilities:</a:t>
            </a:r>
          </a:p>
          <a:p>
            <a:r>
              <a:rPr lang="en-US" dirty="0" smtClean="0"/>
              <a:t>NTPv4 supports IPv6, making NTP time synchronization possible over IPv6.</a:t>
            </a:r>
          </a:p>
          <a:p>
            <a:r>
              <a:rPr lang="en-US" dirty="0" smtClean="0"/>
              <a:t>Security is improved over NTPv3. The NTPv4 protocol provides a whole security framework based on public key cryptography and standard X509 certificates.</a:t>
            </a:r>
          </a:p>
          <a:p>
            <a:r>
              <a:rPr lang="en-US" dirty="0" smtClean="0"/>
              <a:t>Using specific multicast groups, NTPv4 can automatically calculate its </a:t>
            </a:r>
            <a:r>
              <a:rPr lang="en-US" dirty="0" err="1" smtClean="0"/>
              <a:t>timedistribution</a:t>
            </a:r>
            <a:r>
              <a:rPr lang="en-US" dirty="0" smtClean="0"/>
              <a:t> hierarchy through an entire network. NTPv4 automatically configures the hierarchy of the servers to achieve the best time accuracy for the lowest bandwidth cost. This feature leverages site-local IPv6 multicast addresses.</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46</a:t>
            </a:fld>
            <a:endParaRPr lang="en-US" dirty="0"/>
          </a:p>
        </p:txBody>
      </p:sp>
    </p:spTree>
    <p:extLst>
      <p:ext uri="{BB962C8B-B14F-4D97-AF65-F5344CB8AC3E}">
        <p14:creationId xmlns:p14="http://schemas.microsoft.com/office/powerpoint/2010/main" val="1230977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48</a:t>
            </a:fld>
            <a:endParaRPr lang="en-US" dirty="0"/>
          </a:p>
        </p:txBody>
      </p:sp>
    </p:spTree>
    <p:extLst>
      <p:ext uri="{BB962C8B-B14F-4D97-AF65-F5344CB8AC3E}">
        <p14:creationId xmlns:p14="http://schemas.microsoft.com/office/powerpoint/2010/main" val="102590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SNMP has become the standard for network management. SNMP is a simple, easy-</a:t>
            </a:r>
            <a:r>
              <a:rPr lang="en-US" sz="1200" b="0" i="0" u="none" strike="noStrike" kern="1200" baseline="0" dirty="0" err="1" smtClean="0">
                <a:solidFill>
                  <a:schemeClr val="tx1"/>
                </a:solidFill>
                <a:latin typeface="Arial" charset="0"/>
                <a:ea typeface="+mn-ea"/>
                <a:cs typeface="+mn-cs"/>
              </a:rPr>
              <a:t>toimplement</a:t>
            </a:r>
            <a:r>
              <a:rPr lang="en-US" sz="1200" b="0" i="0" u="none" strike="noStrike" kern="1200" baseline="0" dirty="0" smtClean="0">
                <a:solidFill>
                  <a:schemeClr val="tx1"/>
                </a:solidFill>
                <a:latin typeface="Arial" charset="0"/>
                <a:ea typeface="+mn-ea"/>
                <a:cs typeface="+mn-cs"/>
              </a:rPr>
              <a:t> protocol and is thus supported by nearly all vendors.</a:t>
            </a:r>
          </a:p>
          <a:p>
            <a:r>
              <a:rPr lang="en-US" sz="1200" b="0" i="0" u="none" strike="noStrike" kern="1200" baseline="0" dirty="0" smtClean="0">
                <a:solidFill>
                  <a:schemeClr val="tx1"/>
                </a:solidFill>
                <a:latin typeface="Arial" charset="0"/>
                <a:ea typeface="+mn-ea"/>
                <a:cs typeface="+mn-cs"/>
              </a:rPr>
              <a:t>SNMP defines how management information is exchanged between SNMP managers and SNMP agents. SNMP uses the UDP transport mechanism to retrieve and send management </a:t>
            </a:r>
            <a:r>
              <a:rPr lang="pt-PT" sz="1200" b="0" i="0" u="none" strike="noStrike" kern="1200" baseline="0" dirty="0" err="1" smtClean="0">
                <a:solidFill>
                  <a:schemeClr val="tx1"/>
                </a:solidFill>
                <a:latin typeface="Arial" charset="0"/>
                <a:ea typeface="+mn-ea"/>
                <a:cs typeface="+mn-cs"/>
              </a:rPr>
              <a:t>information</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such</a:t>
            </a:r>
            <a:r>
              <a:rPr lang="pt-PT" sz="1200" b="0" i="0" u="none" strike="noStrike" kern="1200" baseline="0" dirty="0" smtClean="0">
                <a:solidFill>
                  <a:schemeClr val="tx1"/>
                </a:solidFill>
                <a:latin typeface="Arial" charset="0"/>
                <a:ea typeface="+mn-ea"/>
                <a:cs typeface="+mn-cs"/>
              </a:rPr>
              <a:t> as Management </a:t>
            </a:r>
            <a:r>
              <a:rPr lang="pt-PT" sz="1200" b="0" i="0" u="none" strike="noStrike" kern="1200" baseline="0" dirty="0" err="1" smtClean="0">
                <a:solidFill>
                  <a:schemeClr val="tx1"/>
                </a:solidFill>
                <a:latin typeface="Arial" charset="0"/>
                <a:ea typeface="+mn-ea"/>
                <a:cs typeface="+mn-cs"/>
              </a:rPr>
              <a:t>Information</a:t>
            </a:r>
            <a:r>
              <a:rPr lang="pt-PT" sz="1200" b="0" i="0" u="none" strike="noStrike" kern="1200" baseline="0" dirty="0" smtClean="0">
                <a:solidFill>
                  <a:schemeClr val="tx1"/>
                </a:solidFill>
                <a:latin typeface="Arial" charset="0"/>
                <a:ea typeface="+mn-ea"/>
                <a:cs typeface="+mn-cs"/>
              </a:rPr>
              <a:t> Base (MIB) </a:t>
            </a:r>
            <a:r>
              <a:rPr lang="pt-PT" sz="1200" b="0" i="0" u="none" strike="noStrike" kern="1200" baseline="0" dirty="0" err="1" smtClean="0">
                <a:solidFill>
                  <a:schemeClr val="tx1"/>
                </a:solidFill>
                <a:latin typeface="Arial" charset="0"/>
                <a:ea typeface="+mn-ea"/>
                <a:cs typeface="+mn-cs"/>
              </a:rPr>
              <a:t>variables</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that</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contain</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information</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about</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platform</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50</a:t>
            </a:fld>
            <a:endParaRPr lang="en-US" dirty="0"/>
          </a:p>
        </p:txBody>
      </p:sp>
    </p:spTree>
    <p:extLst>
      <p:ext uri="{BB962C8B-B14F-4D97-AF65-F5344CB8AC3E}">
        <p14:creationId xmlns:p14="http://schemas.microsoft.com/office/powerpoint/2010/main" val="62486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Therefore, SNMP polling is typically used to gather environment and performance data such as device CPU usage, memory usage, interface traffic, interface error rate, and so on. Free and enterprise-level NMS software bundles provide data collection, storage, manipulation, and presentation. An NMS offers a look into historical data, in addition to anticipated trends. </a:t>
            </a:r>
          </a:p>
          <a:p>
            <a:r>
              <a:rPr lang="en-US" sz="1200" b="0" i="0" u="none" strike="noStrike" kern="1200" baseline="0" dirty="0" smtClean="0">
                <a:solidFill>
                  <a:schemeClr val="tx1"/>
                </a:solidFill>
                <a:latin typeface="Arial" charset="0"/>
                <a:ea typeface="+mn-ea"/>
                <a:cs typeface="+mn-cs"/>
              </a:rPr>
              <a:t>An NMS often supports a central view that provides an overview of the entire network to easily identify irregular events, such as increased traffic and devices unavailability due to </a:t>
            </a:r>
            <a:r>
              <a:rPr lang="en-US" sz="1200" b="0" i="0" u="none" strike="noStrike" kern="1200" baseline="0" dirty="0" err="1" smtClean="0">
                <a:solidFill>
                  <a:schemeClr val="tx1"/>
                </a:solidFill>
                <a:latin typeface="Arial" charset="0"/>
                <a:ea typeface="+mn-ea"/>
                <a:cs typeface="+mn-cs"/>
              </a:rPr>
              <a:t>DoS</a:t>
            </a:r>
            <a:r>
              <a:rPr lang="en-US" sz="1200" b="0" i="0" u="none" strike="noStrike" kern="1200" baseline="0" dirty="0" smtClean="0">
                <a:solidFill>
                  <a:schemeClr val="tx1"/>
                </a:solidFill>
                <a:latin typeface="Arial" charset="0"/>
                <a:ea typeface="+mn-ea"/>
                <a:cs typeface="+mn-cs"/>
              </a:rPr>
              <a:t> attacks. </a:t>
            </a:r>
          </a:p>
          <a:p>
            <a:r>
              <a:rPr lang="en-US" sz="1200" b="0" i="0" u="none" strike="noStrike" kern="1200" baseline="0" dirty="0" smtClean="0">
                <a:solidFill>
                  <a:schemeClr val="tx1"/>
                </a:solidFill>
                <a:latin typeface="Arial" charset="0"/>
                <a:ea typeface="+mn-ea"/>
                <a:cs typeface="+mn-cs"/>
              </a:rPr>
              <a:t>These notifications are crucial to responding to attacks quickly.</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51</a:t>
            </a:fld>
            <a:endParaRPr lang="en-US" dirty="0"/>
          </a:p>
        </p:txBody>
      </p:sp>
    </p:spTree>
    <p:extLst>
      <p:ext uri="{BB962C8B-B14F-4D97-AF65-F5344CB8AC3E}">
        <p14:creationId xmlns:p14="http://schemas.microsoft.com/office/powerpoint/2010/main" val="304020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next step is to configure the restrictions to the MIBs. In Example 7-21 , a text label of OPS was configured for both the read and write view for the group </a:t>
            </a:r>
            <a:r>
              <a:rPr lang="en-US" sz="1200" b="0" i="0" u="none" strike="noStrike" kern="1200" baseline="0" dirty="0" err="1" smtClean="0">
                <a:solidFill>
                  <a:schemeClr val="tx1"/>
                </a:solidFill>
                <a:latin typeface="Arial" charset="0"/>
                <a:ea typeface="+mn-ea"/>
                <a:cs typeface="+mn-cs"/>
              </a:rPr>
              <a:t>groupZ</a:t>
            </a:r>
            <a:r>
              <a:rPr lang="en-US" sz="1200" b="0" i="0" u="none" strike="noStrike" kern="1200" baseline="0" dirty="0" smtClean="0">
                <a:solidFill>
                  <a:schemeClr val="tx1"/>
                </a:solidFill>
                <a:latin typeface="Arial" charset="0"/>
                <a:ea typeface="+mn-ea"/>
                <a:cs typeface="+mn-cs"/>
              </a:rPr>
              <a:t>. As in the example, only specific object identifiers (OIDs) are allowed in the view. For the example, the permitted OIDs system uptime, interface status, and descriptions were added.</a:t>
            </a:r>
          </a:p>
          <a:p>
            <a:r>
              <a:rPr lang="en-US" sz="1200" b="0" i="0" u="none" strike="noStrike" kern="1200" baseline="0" dirty="0" smtClean="0">
                <a:solidFill>
                  <a:schemeClr val="tx1"/>
                </a:solidFill>
                <a:latin typeface="Arial" charset="0"/>
                <a:ea typeface="+mn-ea"/>
                <a:cs typeface="+mn-cs"/>
              </a:rPr>
              <a:t>The SNMPv3 group is configured with the </a:t>
            </a:r>
            <a:r>
              <a:rPr lang="en-US" sz="1200" b="0" i="0" u="none" strike="noStrike" kern="1200" baseline="0" dirty="0" err="1" smtClean="0">
                <a:solidFill>
                  <a:schemeClr val="tx1"/>
                </a:solidFill>
                <a:latin typeface="Arial" charset="0"/>
                <a:ea typeface="+mn-ea"/>
                <a:cs typeface="+mn-cs"/>
              </a:rPr>
              <a:t>authPriv</a:t>
            </a:r>
            <a:r>
              <a:rPr lang="en-US" sz="1200" b="0" i="0" u="none" strike="noStrike" kern="1200" baseline="0" dirty="0" smtClean="0">
                <a:solidFill>
                  <a:schemeClr val="tx1"/>
                </a:solidFill>
                <a:latin typeface="Arial" charset="0"/>
                <a:ea typeface="+mn-ea"/>
                <a:cs typeface="+mn-cs"/>
              </a:rPr>
              <a:t> security level (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group </a:t>
            </a:r>
            <a:r>
              <a:rPr lang="en-US" sz="1200" b="1" i="0" u="none" strike="noStrike" kern="1200" baseline="0" dirty="0" err="1" smtClean="0">
                <a:solidFill>
                  <a:schemeClr val="tx1"/>
                </a:solidFill>
                <a:latin typeface="Arial" charset="0"/>
                <a:ea typeface="+mn-ea"/>
                <a:cs typeface="+mn-cs"/>
              </a:rPr>
              <a:t>groupZ</a:t>
            </a:r>
            <a:r>
              <a:rPr lang="en-US" sz="1200" b="1" i="0" u="none" strike="noStrike" kern="1200" baseline="0" dirty="0" smtClean="0">
                <a:solidFill>
                  <a:schemeClr val="tx1"/>
                </a:solidFill>
                <a:latin typeface="Arial" charset="0"/>
                <a:ea typeface="+mn-ea"/>
                <a:cs typeface="+mn-cs"/>
              </a:rPr>
              <a:t> v3 </a:t>
            </a:r>
            <a:r>
              <a:rPr lang="en-US" sz="1200" b="1" i="0" u="none" strike="noStrike" kern="1200" baseline="0" dirty="0" err="1" smtClean="0">
                <a:solidFill>
                  <a:schemeClr val="tx1"/>
                </a:solidFill>
                <a:latin typeface="Arial" charset="0"/>
                <a:ea typeface="+mn-ea"/>
                <a:cs typeface="+mn-cs"/>
              </a:rPr>
              <a:t>priv</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and the user for that group (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a:t>
            </a:r>
            <a:r>
              <a:rPr lang="en-US" sz="1200" b="1" i="0" u="none" strike="noStrike" kern="1200" baseline="0" dirty="0" err="1" smtClean="0">
                <a:solidFill>
                  <a:schemeClr val="tx1"/>
                </a:solidFill>
                <a:latin typeface="Arial" charset="0"/>
                <a:ea typeface="+mn-ea"/>
                <a:cs typeface="+mn-cs"/>
              </a:rPr>
              <a:t>userZ</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groupZ</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with passwords for both authentication ( </a:t>
            </a:r>
            <a:r>
              <a:rPr lang="en-US" sz="1200" b="1" i="0" u="none" strike="noStrike" kern="1200" baseline="0" dirty="0" err="1" smtClean="0">
                <a:solidFill>
                  <a:schemeClr val="tx1"/>
                </a:solidFill>
                <a:latin typeface="Arial" charset="0"/>
                <a:ea typeface="+mn-ea"/>
                <a:cs typeface="+mn-cs"/>
              </a:rPr>
              <a:t>auth</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sha</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itsasecret</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and encryption ( </a:t>
            </a:r>
            <a:r>
              <a:rPr lang="en-US" sz="1200" b="1" i="0" u="none" strike="noStrike" kern="1200" baseline="0" dirty="0" err="1" smtClean="0">
                <a:solidFill>
                  <a:schemeClr val="tx1"/>
                </a:solidFill>
                <a:latin typeface="Arial" charset="0"/>
                <a:ea typeface="+mn-ea"/>
                <a:cs typeface="+mn-cs"/>
              </a:rPr>
              <a:t>priv</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aes</a:t>
            </a:r>
            <a:r>
              <a:rPr lang="en-US" sz="1200" b="1" i="0" u="none" strike="noStrike" kern="1200" baseline="0" dirty="0" smtClean="0">
                <a:solidFill>
                  <a:schemeClr val="tx1"/>
                </a:solidFill>
                <a:latin typeface="Arial" charset="0"/>
                <a:ea typeface="+mn-ea"/>
                <a:cs typeface="+mn-cs"/>
              </a:rPr>
              <a:t> 256 </a:t>
            </a:r>
            <a:r>
              <a:rPr lang="pt-PT" sz="1200" b="1" i="0" u="none" strike="noStrike" kern="1200" baseline="0" dirty="0" err="1" smtClean="0">
                <a:solidFill>
                  <a:schemeClr val="tx1"/>
                </a:solidFill>
                <a:latin typeface="Arial" charset="0"/>
                <a:ea typeface="+mn-ea"/>
                <a:cs typeface="+mn-cs"/>
              </a:rPr>
              <a:t>anothersecret</a:t>
            </a:r>
            <a:r>
              <a:rPr lang="pt-PT" sz="1200" b="1" i="0" u="none" strike="noStrike" kern="1200" baseline="0" dirty="0" smtClean="0">
                <a:solidFill>
                  <a:schemeClr val="tx1"/>
                </a:solidFill>
                <a:latin typeface="Arial" charset="0"/>
                <a:ea typeface="+mn-ea"/>
                <a:cs typeface="+mn-cs"/>
              </a:rPr>
              <a:t> </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The configuration example then enables SNMP traps with the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enable traps </a:t>
            </a:r>
            <a:r>
              <a:rPr lang="en-US" sz="1200" b="0" i="0" u="none" strike="noStrike" kern="1200" baseline="0" dirty="0" smtClean="0">
                <a:solidFill>
                  <a:schemeClr val="tx1"/>
                </a:solidFill>
                <a:latin typeface="Arial" charset="0"/>
                <a:ea typeface="+mn-ea"/>
                <a:cs typeface="+mn-cs"/>
              </a:rPr>
              <a:t>command. Traps are sent to an NMS or equivalent server; therefore, the receiving SNMP manager has to be configured. From the example, SNMPv3 traps will be sent to address 10.1.1.50 ( </a:t>
            </a:r>
            <a:r>
              <a:rPr lang="en-US" sz="1200" b="1" i="0" u="none" strike="noStrike" kern="1200" baseline="0" dirty="0" err="1" smtClean="0">
                <a:solidFill>
                  <a:schemeClr val="tx1"/>
                </a:solidFill>
                <a:latin typeface="Arial" charset="0"/>
                <a:ea typeface="+mn-ea"/>
                <a:cs typeface="+mn-cs"/>
              </a:rPr>
              <a:t>snmp</a:t>
            </a:r>
            <a:r>
              <a:rPr lang="en-US" sz="1200" b="1" i="0" u="none" strike="noStrike" kern="1200" baseline="0" dirty="0" smtClean="0">
                <a:solidFill>
                  <a:schemeClr val="tx1"/>
                </a:solidFill>
                <a:latin typeface="Arial" charset="0"/>
                <a:ea typeface="+mn-ea"/>
                <a:cs typeface="+mn-cs"/>
              </a:rPr>
              <a:t>-server host 10.1.1.50 traps </a:t>
            </a:r>
            <a:r>
              <a:rPr lang="en-US" sz="1200" b="0" i="0" u="none" strike="noStrike" kern="1200" baseline="0" dirty="0" smtClean="0">
                <a:solidFill>
                  <a:schemeClr val="tx1"/>
                </a:solidFill>
                <a:latin typeface="Arial" charset="0"/>
                <a:ea typeface="+mn-ea"/>
                <a:cs typeface="+mn-cs"/>
              </a:rPr>
              <a:t>) using the user with the </a:t>
            </a:r>
            <a:r>
              <a:rPr lang="en-US" sz="1200" b="0" i="0" u="none" strike="noStrike" kern="1200" baseline="0" dirty="0" err="1" smtClean="0">
                <a:solidFill>
                  <a:schemeClr val="tx1"/>
                </a:solidFill>
                <a:latin typeface="Arial" charset="0"/>
                <a:ea typeface="+mn-ea"/>
                <a:cs typeface="+mn-cs"/>
              </a:rPr>
              <a:t>authPriv</a:t>
            </a:r>
            <a:r>
              <a:rPr lang="en-US" sz="1200" b="0" i="0" u="none" strike="noStrike" kern="1200" baseline="0" dirty="0" smtClean="0">
                <a:solidFill>
                  <a:schemeClr val="tx1"/>
                </a:solidFill>
                <a:latin typeface="Arial" charset="0"/>
                <a:ea typeface="+mn-ea"/>
                <a:cs typeface="+mn-cs"/>
              </a:rPr>
              <a:t> security level ( </a:t>
            </a:r>
            <a:r>
              <a:rPr lang="en-US" sz="1200" b="1" i="0" u="none" strike="noStrike" kern="1200" baseline="0" dirty="0" err="1" smtClean="0">
                <a:solidFill>
                  <a:schemeClr val="tx1"/>
                </a:solidFill>
                <a:latin typeface="Arial" charset="0"/>
                <a:ea typeface="+mn-ea"/>
                <a:cs typeface="+mn-cs"/>
              </a:rPr>
              <a:t>priv</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 You can also limit events for which traps are sent. In the example, the traps are limited to CPU and port security-related events ( </a:t>
            </a:r>
            <a:r>
              <a:rPr lang="en-US" sz="1200" b="1" i="0" u="none" strike="noStrike" kern="1200" baseline="0" dirty="0" err="1" smtClean="0">
                <a:solidFill>
                  <a:schemeClr val="tx1"/>
                </a:solidFill>
                <a:latin typeface="Arial" charset="0"/>
                <a:ea typeface="+mn-ea"/>
                <a:cs typeface="+mn-cs"/>
              </a:rPr>
              <a:t>cpu</a:t>
            </a:r>
            <a:r>
              <a:rPr lang="en-US" sz="1200" b="1" i="0" u="none" strike="noStrike" kern="1200" baseline="0" dirty="0" smtClean="0">
                <a:solidFill>
                  <a:schemeClr val="tx1"/>
                </a:solidFill>
                <a:latin typeface="Arial" charset="0"/>
                <a:ea typeface="+mn-ea"/>
                <a:cs typeface="+mn-cs"/>
              </a:rPr>
              <a:t> port-security </a:t>
            </a:r>
            <a:r>
              <a:rPr lang="en-US"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57</a:t>
            </a:fld>
            <a:endParaRPr lang="en-US" dirty="0"/>
          </a:p>
        </p:txBody>
      </p:sp>
    </p:spTree>
    <p:extLst>
      <p:ext uri="{BB962C8B-B14F-4D97-AF65-F5344CB8AC3E}">
        <p14:creationId xmlns:p14="http://schemas.microsoft.com/office/powerpoint/2010/main" val="127567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Cisco implements</a:t>
            </a:r>
            <a:r>
              <a:rPr lang="en-US" baseline="0" dirty="0" smtClean="0"/>
              <a:t> </a:t>
            </a:r>
            <a:r>
              <a:rPr lang="en-US" dirty="0" smtClean="0"/>
              <a:t>the AAA server functionality in the Cisco Secure Access Control Server (ACS) and</a:t>
            </a:r>
            <a:r>
              <a:rPr lang="en-US" baseline="0" dirty="0" smtClean="0"/>
              <a:t> </a:t>
            </a:r>
            <a:r>
              <a:rPr lang="en-US" dirty="0" smtClean="0"/>
              <a:t>Identity Services Engine (ISE), for example.</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a:t>
            </a:fld>
            <a:endParaRPr lang="en-US" dirty="0"/>
          </a:p>
        </p:txBody>
      </p:sp>
    </p:spTree>
    <p:extLst>
      <p:ext uri="{BB962C8B-B14F-4D97-AF65-F5344CB8AC3E}">
        <p14:creationId xmlns:p14="http://schemas.microsoft.com/office/powerpoint/2010/main" val="235030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1 - RADIUS authentication process between the NAS and RADIUS server starts when a client sends a login request in the form of an Access- Request packet. This packet contains a username, encrypted password, the NAS IP address, and the NAS port number.</a:t>
            </a:r>
          </a:p>
          <a:p>
            <a:r>
              <a:rPr lang="en-US" sz="1200" b="0" i="0" u="none" strike="noStrike" kern="1200" baseline="0" dirty="0" smtClean="0">
                <a:solidFill>
                  <a:schemeClr val="tx1"/>
                </a:solidFill>
                <a:latin typeface="Arial" charset="0"/>
                <a:ea typeface="+mn-ea"/>
                <a:cs typeface="+mn-cs"/>
              </a:rPr>
              <a:t>2 - When the RADIUS server receives the query, it first compares the shared secret key sent in the request packet with the value configured on the server. When shared secrets are not identical, the server silently drops the packet. This ensures that only authorized clients can communicate with the server. If shared secrets are identical, the packet is further processed, comparing the username and password inside the packet with those </a:t>
            </a:r>
            <a:r>
              <a:rPr lang="pt-PT" sz="1200" b="0" i="0" u="none" strike="noStrike" kern="1200" baseline="0" dirty="0" err="1" smtClean="0">
                <a:solidFill>
                  <a:schemeClr val="tx1"/>
                </a:solidFill>
                <a:latin typeface="Arial" charset="0"/>
                <a:ea typeface="+mn-ea"/>
                <a:cs typeface="+mn-cs"/>
              </a:rPr>
              <a:t>found</a:t>
            </a:r>
            <a:r>
              <a:rPr lang="pt-PT" sz="1200" b="0" i="0" u="none" strike="noStrike" kern="1200" baseline="0" dirty="0" smtClean="0">
                <a:solidFill>
                  <a:schemeClr val="tx1"/>
                </a:solidFill>
                <a:latin typeface="Arial" charset="0"/>
                <a:ea typeface="+mn-ea"/>
                <a:cs typeface="+mn-cs"/>
              </a:rPr>
              <a:t> in </a:t>
            </a:r>
            <a:r>
              <a:rPr lang="pt-PT" sz="1200" b="0" i="0" u="none" strike="noStrike" kern="1200" baseline="0" dirty="0" err="1" smtClean="0">
                <a:solidFill>
                  <a:schemeClr val="tx1"/>
                </a:solidFill>
                <a:latin typeface="Arial" charset="0"/>
                <a:ea typeface="+mn-ea"/>
                <a:cs typeface="+mn-cs"/>
              </a:rPr>
              <a:t>the</a:t>
            </a:r>
            <a:r>
              <a:rPr lang="pt-PT" sz="1200" b="0" i="0" u="none" strike="noStrike" kern="1200" baseline="0" dirty="0" smtClean="0">
                <a:solidFill>
                  <a:schemeClr val="tx1"/>
                </a:solidFill>
                <a:latin typeface="Arial" charset="0"/>
                <a:ea typeface="+mn-ea"/>
                <a:cs typeface="+mn-cs"/>
              </a:rPr>
              <a:t> </a:t>
            </a:r>
            <a:r>
              <a:rPr lang="pt-PT" sz="1200" b="0" i="0" u="none" strike="noStrike" kern="1200" baseline="0" dirty="0" err="1" smtClean="0">
                <a:solidFill>
                  <a:schemeClr val="tx1"/>
                </a:solidFill>
                <a:latin typeface="Arial" charset="0"/>
                <a:ea typeface="+mn-ea"/>
                <a:cs typeface="+mn-cs"/>
              </a:rPr>
              <a:t>database</a:t>
            </a:r>
            <a:r>
              <a:rPr lang="pt-PT"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If a match is found, the server returns an Access-Accept packet with a list of attributes to be used with this session in the form of AV pairs (IP address, access control list [ACL] for NAS). If a match is not found, however, the RADIUS server returns an Access-Reject packet. It is important to notice that authentication and authorization phases are combined in a single Access-Request packet, unlike TACACS+.</a:t>
            </a:r>
          </a:p>
          <a:p>
            <a:r>
              <a:rPr lang="en-US" sz="1200" b="0" i="0" u="none" strike="noStrike" kern="1200" baseline="0" dirty="0" smtClean="0">
                <a:solidFill>
                  <a:schemeClr val="tx1"/>
                </a:solidFill>
                <a:latin typeface="Arial" charset="0"/>
                <a:ea typeface="+mn-ea"/>
                <a:cs typeface="+mn-cs"/>
              </a:rPr>
              <a:t>During the authentication and authorization phase, an optional Access-Challenge message may be requested by the RADIUS server with the purpose of collecting additional data (PIN, token card, and so on), further verifying the client’s identity.</a:t>
            </a:r>
          </a:p>
          <a:p>
            <a:r>
              <a:rPr lang="en-US" sz="1200" b="0" i="0" u="none" strike="noStrike" kern="1200" baseline="0" dirty="0" smtClean="0">
                <a:solidFill>
                  <a:schemeClr val="tx1"/>
                </a:solidFill>
                <a:latin typeface="Arial" charset="0"/>
                <a:ea typeface="+mn-ea"/>
                <a:cs typeface="+mn-cs"/>
              </a:rPr>
              <a:t>Moreover, the accounting phase is realized separately after the authentication and authorization phases, using Accounting-Request and Accounting-Response messages.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a:t>
            </a:fld>
            <a:endParaRPr lang="en-US" dirty="0"/>
          </a:p>
        </p:txBody>
      </p:sp>
    </p:spTree>
    <p:extLst>
      <p:ext uri="{BB962C8B-B14F-4D97-AF65-F5344CB8AC3E}">
        <p14:creationId xmlns:p14="http://schemas.microsoft.com/office/powerpoint/2010/main" val="302875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TACACS+ communication between the NAS and the TACACS+ server starts with a TCP communication, unlike RADIUS (which uses UDP). </a:t>
            </a:r>
          </a:p>
          <a:p>
            <a:r>
              <a:rPr lang="en-US" sz="1200" b="0" i="0" u="none" strike="noStrike" kern="1200" baseline="0" dirty="0" smtClean="0">
                <a:solidFill>
                  <a:schemeClr val="tx1"/>
                </a:solidFill>
                <a:latin typeface="Arial" charset="0"/>
                <a:ea typeface="+mn-ea"/>
                <a:cs typeface="+mn-cs"/>
              </a:rPr>
              <a:t>Next, the NAS contacts the TACACS+ server to obtain a username prompt, which is then displayed to the user. The username entered by the user is forwarded to the server. </a:t>
            </a:r>
          </a:p>
          <a:p>
            <a:r>
              <a:rPr lang="en-US" sz="1200" b="0" i="0" u="none" strike="noStrike" kern="1200" baseline="0" dirty="0" smtClean="0">
                <a:solidFill>
                  <a:schemeClr val="tx1"/>
                </a:solidFill>
                <a:latin typeface="Arial" charset="0"/>
                <a:ea typeface="+mn-ea"/>
                <a:cs typeface="+mn-cs"/>
              </a:rPr>
              <a:t>The server prompts the user again, this time for a password. The password is then sent to the server, where it is validated against the database (local or remote).</a:t>
            </a:r>
          </a:p>
          <a:p>
            <a:r>
              <a:rPr lang="en-US" sz="1200" b="0" i="0" u="none" strike="noStrike" kern="1200" baseline="0" dirty="0" smtClean="0">
                <a:solidFill>
                  <a:schemeClr val="tx1"/>
                </a:solidFill>
                <a:latin typeface="Arial" charset="0"/>
                <a:ea typeface="+mn-ea"/>
                <a:cs typeface="+mn-cs"/>
              </a:rPr>
              <a:t>If a match is found, the TACACS+ server sends an ACCEPT message to the client, and the authorization phase may begin (if configured on the NAS). If a match is not found, however, the server responds with a REJECT message, and any further access is denied.</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a:t>
            </a:fld>
            <a:endParaRPr lang="en-US" dirty="0"/>
          </a:p>
        </p:txBody>
      </p:sp>
    </p:spTree>
    <p:extLst>
      <p:ext uri="{BB962C8B-B14F-4D97-AF65-F5344CB8AC3E}">
        <p14:creationId xmlns:p14="http://schemas.microsoft.com/office/powerpoint/2010/main" val="413637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Arial" charset="0"/>
                <a:ea typeface="+mn-ea"/>
                <a:cs typeface="+mn-cs"/>
              </a:rPr>
              <a:t>Configuration-name </a:t>
            </a:r>
            <a:r>
              <a:rPr lang="en-US" sz="1200" b="0" i="0" u="none" strike="noStrike" kern="1200" baseline="0" dirty="0" smtClean="0">
                <a:solidFill>
                  <a:schemeClr val="tx1"/>
                </a:solidFill>
                <a:latin typeface="Arial" charset="0"/>
                <a:ea typeface="+mn-ea"/>
                <a:cs typeface="+mn-cs"/>
              </a:rPr>
              <a:t>is just a text identifier for the server in question. In the </a:t>
            </a:r>
            <a:r>
              <a:rPr lang="en-US" sz="1200" b="0" i="0" u="none" strike="noStrike" kern="1200" baseline="0" dirty="0" err="1" smtClean="0">
                <a:solidFill>
                  <a:schemeClr val="tx1"/>
                </a:solidFill>
                <a:latin typeface="Arial" charset="0"/>
                <a:ea typeface="+mn-ea"/>
                <a:cs typeface="+mn-cs"/>
              </a:rPr>
              <a:t>subconfiguration</a:t>
            </a:r>
            <a:r>
              <a:rPr lang="en-US" sz="1200" b="0" i="0" u="none" strike="noStrike" kern="1200" baseline="0" dirty="0" smtClean="0">
                <a:solidFill>
                  <a:schemeClr val="tx1"/>
                </a:solidFill>
                <a:latin typeface="Arial" charset="0"/>
                <a:ea typeface="+mn-ea"/>
                <a:cs typeface="+mn-cs"/>
              </a:rPr>
              <a:t>, the DNS hostname or the IP address is specified. </a:t>
            </a:r>
          </a:p>
          <a:p>
            <a:r>
              <a:rPr lang="en-US" sz="1200" b="0" i="0" u="none" strike="noStrike" kern="1200" baseline="0" dirty="0" smtClean="0">
                <a:solidFill>
                  <a:schemeClr val="tx1"/>
                </a:solidFill>
                <a:latin typeface="Arial" charset="0"/>
                <a:ea typeface="+mn-ea"/>
                <a:cs typeface="+mn-cs"/>
              </a:rPr>
              <a:t>Specification of a custom port number for the UDP communication is optional and rarely used for the case of leveraging </a:t>
            </a:r>
            <a:r>
              <a:rPr lang="en-US" sz="1200" b="0" i="0" u="none" strike="noStrike" kern="1200" baseline="0" dirty="0" err="1" smtClean="0">
                <a:solidFill>
                  <a:schemeClr val="tx1"/>
                </a:solidFill>
                <a:latin typeface="Arial" charset="0"/>
                <a:ea typeface="+mn-ea"/>
                <a:cs typeface="+mn-cs"/>
              </a:rPr>
              <a:t>nondefault</a:t>
            </a:r>
            <a:r>
              <a:rPr lang="en-US" sz="1200" b="0" i="0" u="none" strike="noStrike" kern="1200" baseline="0" dirty="0" smtClean="0">
                <a:solidFill>
                  <a:schemeClr val="tx1"/>
                </a:solidFill>
                <a:latin typeface="Arial" charset="0"/>
                <a:ea typeface="+mn-ea"/>
                <a:cs typeface="+mn-cs"/>
              </a:rPr>
              <a:t> ports. </a:t>
            </a:r>
          </a:p>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smtClean="0">
                <a:solidFill>
                  <a:schemeClr val="tx1"/>
                </a:solidFill>
                <a:latin typeface="Arial" charset="0"/>
                <a:ea typeface="+mn-ea"/>
                <a:cs typeface="+mn-cs"/>
              </a:rPr>
              <a:t>key </a:t>
            </a:r>
            <a:r>
              <a:rPr lang="en-US" sz="1200" b="0" i="0" u="none" strike="noStrike" kern="1200" baseline="0" dirty="0" smtClean="0">
                <a:solidFill>
                  <a:schemeClr val="tx1"/>
                </a:solidFill>
                <a:latin typeface="Arial" charset="0"/>
                <a:ea typeface="+mn-ea"/>
                <a:cs typeface="+mn-cs"/>
              </a:rPr>
              <a:t>string specifies the authentication and encryption key used between the access device and RADIUS server. </a:t>
            </a:r>
          </a:p>
          <a:p>
            <a:r>
              <a:rPr lang="en-US" sz="1200" b="0" i="0" u="none" strike="noStrike" kern="1200" baseline="0" dirty="0" smtClean="0">
                <a:solidFill>
                  <a:schemeClr val="tx1"/>
                </a:solidFill>
                <a:latin typeface="Arial" charset="0"/>
                <a:ea typeface="+mn-ea"/>
                <a:cs typeface="+mn-cs"/>
              </a:rPr>
              <a:t>The next step is to add the RADIUS server to a server group. You can add multiple RADIUS servers to a group, as long as they were previously defined using the </a:t>
            </a:r>
            <a:r>
              <a:rPr lang="en-US" sz="1200" b="1" i="0" u="none" strike="noStrike" kern="1200" baseline="0" dirty="0" smtClean="0">
                <a:solidFill>
                  <a:schemeClr val="tx1"/>
                </a:solidFill>
                <a:latin typeface="Arial" charset="0"/>
                <a:ea typeface="+mn-ea"/>
                <a:cs typeface="+mn-cs"/>
              </a:rPr>
              <a:t>radius </a:t>
            </a:r>
            <a:r>
              <a:rPr lang="pt-PT" sz="1200" b="1" i="0" u="none" strike="noStrike" kern="1200" baseline="0" dirty="0" smtClean="0">
                <a:solidFill>
                  <a:schemeClr val="tx1"/>
                </a:solidFill>
                <a:latin typeface="Arial" charset="0"/>
                <a:ea typeface="+mn-ea"/>
                <a:cs typeface="+mn-cs"/>
              </a:rPr>
              <a:t>server </a:t>
            </a:r>
            <a:r>
              <a:rPr lang="pt-PT" sz="1200" b="0" i="0" u="none" strike="noStrike" kern="1200" baseline="0" dirty="0" err="1" smtClean="0">
                <a:solidFill>
                  <a:schemeClr val="tx1"/>
                </a:solidFill>
                <a:latin typeface="Arial" charset="0"/>
                <a:ea typeface="+mn-ea"/>
                <a:cs typeface="+mn-cs"/>
              </a:rPr>
              <a:t>command</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a:t>
            </a:fld>
            <a:endParaRPr lang="en-US" dirty="0"/>
          </a:p>
        </p:txBody>
      </p:sp>
    </p:spTree>
    <p:extLst>
      <p:ext uri="{BB962C8B-B14F-4D97-AF65-F5344CB8AC3E}">
        <p14:creationId xmlns:p14="http://schemas.microsoft.com/office/powerpoint/2010/main" val="331364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a:t>
            </a:r>
            <a:r>
              <a:rPr lang="en-US" sz="1200" b="0" i="1" u="none" strike="noStrike" kern="1200" baseline="0" dirty="0" smtClean="0">
                <a:solidFill>
                  <a:schemeClr val="tx1"/>
                </a:solidFill>
                <a:latin typeface="Arial" charset="0"/>
                <a:ea typeface="+mn-ea"/>
                <a:cs typeface="+mn-cs"/>
              </a:rPr>
              <a:t>configuration-name </a:t>
            </a:r>
            <a:r>
              <a:rPr lang="en-US" sz="1200" b="0" i="0" u="none" strike="noStrike" kern="1200" baseline="0" dirty="0" smtClean="0">
                <a:solidFill>
                  <a:schemeClr val="tx1"/>
                </a:solidFill>
                <a:latin typeface="Arial" charset="0"/>
                <a:ea typeface="+mn-ea"/>
                <a:cs typeface="+mn-cs"/>
              </a:rPr>
              <a:t>is just a text identifier for the server in question. In the </a:t>
            </a:r>
            <a:r>
              <a:rPr lang="en-US" sz="1200" b="0" i="0" u="none" strike="noStrike" kern="1200" baseline="0" dirty="0" err="1" smtClean="0">
                <a:solidFill>
                  <a:schemeClr val="tx1"/>
                </a:solidFill>
                <a:latin typeface="Arial" charset="0"/>
                <a:ea typeface="+mn-ea"/>
                <a:cs typeface="+mn-cs"/>
              </a:rPr>
              <a:t>subconfiguration</a:t>
            </a:r>
            <a:r>
              <a:rPr lang="en-US" sz="1200" b="0" i="0" u="none" strike="noStrike" kern="1200" baseline="0" dirty="0" smtClean="0">
                <a:solidFill>
                  <a:schemeClr val="tx1"/>
                </a:solidFill>
                <a:latin typeface="Arial" charset="0"/>
                <a:ea typeface="+mn-ea"/>
                <a:cs typeface="+mn-cs"/>
              </a:rPr>
              <a:t>, the DNS hostname or the IP address of the server is specified. </a:t>
            </a:r>
          </a:p>
          <a:p>
            <a:r>
              <a:rPr lang="en-US" sz="1200" b="0" i="0" u="none" strike="noStrike" kern="1200" baseline="0" dirty="0" smtClean="0">
                <a:solidFill>
                  <a:schemeClr val="tx1"/>
                </a:solidFill>
                <a:latin typeface="Arial" charset="0"/>
                <a:ea typeface="+mn-ea"/>
                <a:cs typeface="+mn-cs"/>
              </a:rPr>
              <a:t>Specification of a custom port number for the TCP communication is optional and used in the case of leveraging </a:t>
            </a:r>
            <a:r>
              <a:rPr lang="en-US" sz="1200" b="0" i="0" u="none" strike="noStrike" kern="1200" baseline="0" dirty="0" err="1" smtClean="0">
                <a:solidFill>
                  <a:schemeClr val="tx1"/>
                </a:solidFill>
                <a:latin typeface="Arial" charset="0"/>
                <a:ea typeface="+mn-ea"/>
                <a:cs typeface="+mn-cs"/>
              </a:rPr>
              <a:t>nondefault</a:t>
            </a:r>
            <a:r>
              <a:rPr lang="en-US" sz="1200" b="0" i="0" u="none" strike="noStrike" kern="1200" baseline="0" dirty="0" smtClean="0">
                <a:solidFill>
                  <a:schemeClr val="tx1"/>
                </a:solidFill>
                <a:latin typeface="Arial" charset="0"/>
                <a:ea typeface="+mn-ea"/>
                <a:cs typeface="+mn-cs"/>
              </a:rPr>
              <a:t> ports. </a:t>
            </a:r>
          </a:p>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smtClean="0">
                <a:solidFill>
                  <a:schemeClr val="tx1"/>
                </a:solidFill>
                <a:latin typeface="Arial" charset="0"/>
                <a:ea typeface="+mn-ea"/>
                <a:cs typeface="+mn-cs"/>
              </a:rPr>
              <a:t>key </a:t>
            </a:r>
            <a:r>
              <a:rPr lang="en-US" sz="1200" b="0" i="0" u="none" strike="noStrike" kern="1200" baseline="0" dirty="0" smtClean="0">
                <a:solidFill>
                  <a:schemeClr val="tx1"/>
                </a:solidFill>
                <a:latin typeface="Arial" charset="0"/>
                <a:ea typeface="+mn-ea"/>
                <a:cs typeface="+mn-cs"/>
              </a:rPr>
              <a:t>string specifies the authentication and encryption key used between the access device and TACACS+ server. </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a:t>
            </a:fld>
            <a:endParaRPr lang="en-US" dirty="0"/>
          </a:p>
        </p:txBody>
      </p:sp>
    </p:spTree>
    <p:extLst>
      <p:ext uri="{BB962C8B-B14F-4D97-AF65-F5344CB8AC3E}">
        <p14:creationId xmlns:p14="http://schemas.microsoft.com/office/powerpoint/2010/main" val="406298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arap</a:t>
            </a:r>
            <a:r>
              <a:rPr lang="en-US" dirty="0" smtClean="0"/>
              <a:t>            	For </a:t>
            </a:r>
            <a:r>
              <a:rPr lang="en-US" dirty="0" err="1" smtClean="0"/>
              <a:t>Appletalk</a:t>
            </a:r>
            <a:r>
              <a:rPr lang="en-US" dirty="0" smtClean="0"/>
              <a:t> Remote Access Protocol</a:t>
            </a:r>
          </a:p>
          <a:p>
            <a:r>
              <a:rPr lang="en-US" dirty="0" smtClean="0"/>
              <a:t> commands 	For exec (shell) commands</a:t>
            </a:r>
          </a:p>
          <a:p>
            <a:r>
              <a:rPr lang="en-US" dirty="0" smtClean="0"/>
              <a:t> exec            	For starting an exec (shell)</a:t>
            </a:r>
          </a:p>
          <a:p>
            <a:r>
              <a:rPr lang="en-US" dirty="0" smtClean="0"/>
              <a:t> reverse-access  For reverse telnet connections</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a:t>
            </a:fld>
            <a:endParaRPr lang="en-US" dirty="0"/>
          </a:p>
        </p:txBody>
      </p:sp>
    </p:spTree>
    <p:extLst>
      <p:ext uri="{BB962C8B-B14F-4D97-AF65-F5344CB8AC3E}">
        <p14:creationId xmlns:p14="http://schemas.microsoft.com/office/powerpoint/2010/main" val="19653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Device-to-device situations</a:t>
            </a:r>
          </a:p>
          <a:p>
            <a:pPr lvl="1"/>
            <a:r>
              <a:rPr lang="en-US" dirty="0" smtClean="0"/>
              <a:t>RADIUS does not offer two-way authentication. It works strictly in a client/server mode, where authentication may be started only from the client side and where the server always authenticates the client. If you have two devices that need to mutually authenticate each other, RADIUS is not an appropriate </a:t>
            </a:r>
            <a:r>
              <a:rPr lang="pt-PT" dirty="0" err="1" smtClean="0"/>
              <a:t>solution</a:t>
            </a:r>
            <a:r>
              <a:rPr lang="pt-PT" dirty="0" smtClean="0"/>
              <a:t>.</a:t>
            </a:r>
          </a:p>
          <a:p>
            <a:r>
              <a:rPr lang="en-US" b="1" dirty="0" smtClean="0"/>
              <a:t>Networks using multiple service</a:t>
            </a:r>
          </a:p>
          <a:p>
            <a:pPr lvl="1"/>
            <a:r>
              <a:rPr lang="en-US" dirty="0" smtClean="0"/>
              <a:t>RADIUS generally binds a user to a single service model. An Access-Request RADIUS packet contains information about a type of session you want to use. Two session types may be initiated: character mode (used for the Telnet service) and PPP mode (used for PPP). In character mode, your session will typically terminate on a device for the administrative purposes (for example, to access the CLI). In PPP mode, your session will terminate on a NAS, but your goal is to access network resources behind the NAS. A single RADIUS server cannot bind a user simultaneously to character and PPP mode.</a:t>
            </a:r>
          </a:p>
          <a:p>
            <a:r>
              <a:rPr lang="pt-PT" b="1" dirty="0" err="1" smtClean="0"/>
              <a:t>Multivendor</a:t>
            </a:r>
            <a:r>
              <a:rPr lang="pt-PT" b="1" dirty="0" smtClean="0"/>
              <a:t> </a:t>
            </a:r>
            <a:r>
              <a:rPr lang="pt-PT" b="1" dirty="0" err="1" smtClean="0"/>
              <a:t>environment</a:t>
            </a:r>
            <a:endParaRPr lang="pt-PT" b="1" dirty="0" smtClean="0"/>
          </a:p>
          <a:p>
            <a:pPr lvl="1"/>
            <a:r>
              <a:rPr lang="pt-PT" dirty="0" smtClean="0"/>
              <a:t>TACACS+ </a:t>
            </a:r>
            <a:r>
              <a:rPr lang="pt-PT" dirty="0" err="1" smtClean="0"/>
              <a:t>is</a:t>
            </a:r>
            <a:r>
              <a:rPr lang="pt-PT" dirty="0" smtClean="0"/>
              <a:t> a Cisco </a:t>
            </a:r>
            <a:r>
              <a:rPr lang="pt-PT" dirty="0" err="1" smtClean="0"/>
              <a:t>proprietary</a:t>
            </a:r>
            <a:r>
              <a:rPr lang="pt-PT" dirty="0" smtClean="0"/>
              <a:t> </a:t>
            </a:r>
            <a:r>
              <a:rPr lang="pt-PT" dirty="0" err="1" smtClean="0"/>
              <a:t>protocol</a:t>
            </a:r>
            <a:r>
              <a:rPr lang="pt-PT" dirty="0" smtClean="0"/>
              <a:t> </a:t>
            </a:r>
            <a:r>
              <a:rPr lang="pt-PT" dirty="0" err="1" smtClean="0"/>
              <a:t>developed</a:t>
            </a:r>
            <a:r>
              <a:rPr lang="pt-PT" dirty="0" smtClean="0"/>
              <a:t> as </a:t>
            </a:r>
            <a:r>
              <a:rPr lang="en-US" dirty="0" smtClean="0"/>
              <a:t>a completely new version of the older TACACS protocol. Some vendors may not support it even though Cisco has published TACACS+ specification in a form of a </a:t>
            </a:r>
            <a:r>
              <a:rPr lang="pt-PT" dirty="0" err="1" smtClean="0"/>
              <a:t>draft</a:t>
            </a:r>
            <a:r>
              <a:rPr lang="pt-PT" dirty="0" smtClean="0"/>
              <a:t> RFC.</a:t>
            </a:r>
          </a:p>
          <a:p>
            <a:r>
              <a:rPr lang="en-US" b="1" dirty="0" smtClean="0"/>
              <a:t>When speed of response from the AAA services is of concern</a:t>
            </a:r>
          </a:p>
          <a:p>
            <a:pPr lvl="1"/>
            <a:r>
              <a:rPr lang="en-US" dirty="0" smtClean="0"/>
              <a:t>TACACS+ uses TCP as a transport protocol mechanism. TCP is a connection-oriented protocol, which means that a connection between two endpoints has to be established before the data can start to flow. On legacy devices, this mechanism may have higher latency, and TACACS+ might not be the best option if you need fast response from the AAA services. When using current-generation network devices and AAA servers, this is not an issue.</a:t>
            </a:r>
          </a:p>
          <a:p>
            <a:pPr lvl="0"/>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a:t>
            </a:fld>
            <a:endParaRPr lang="en-US" dirty="0"/>
          </a:p>
        </p:txBody>
      </p:sp>
    </p:spTree>
    <p:extLst>
      <p:ext uri="{BB962C8B-B14F-4D97-AF65-F5344CB8AC3E}">
        <p14:creationId xmlns:p14="http://schemas.microsoft.com/office/powerpoint/2010/main" val="1191997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v7.1 Chapter 7</a:t>
            </a:r>
            <a:endParaRPr lang="en-US" sz="700" dirty="0">
              <a:solidFill>
                <a:schemeClr val="tx1"/>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7</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smtClean="0"/>
              <a:t>Body Text</a:t>
            </a:r>
          </a:p>
          <a:p>
            <a:pPr lvl="1"/>
            <a:r>
              <a:rPr lang="en-US" smtClean="0"/>
              <a:t>Second Level</a:t>
            </a:r>
          </a:p>
          <a:p>
            <a:pPr lvl="2"/>
            <a:r>
              <a:rPr lang="en-US"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iana.org/assignments/radius-types/radius-types.xhtml" TargetMode="External"/><Relationship Id="rId4" Type="http://schemas.openxmlformats.org/officeDocument/2006/relationships/hyperlink" Target="https://www.cisco.com/en/US/products/sw/secursw/ps2086/products_user_guide_chapter09186a008007e364.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en-US" sz="2800" dirty="0" err="1" smtClean="0"/>
              <a:t>Kapitola</a:t>
            </a:r>
            <a:r>
              <a:rPr lang="en-US" sz="2800" dirty="0" smtClean="0"/>
              <a:t> </a:t>
            </a:r>
            <a:r>
              <a:rPr lang="en-US" sz="2800" dirty="0"/>
              <a:t>7</a:t>
            </a:r>
            <a:r>
              <a:rPr lang="en-US" sz="2800" dirty="0" smtClean="0"/>
              <a:t>: </a:t>
            </a:r>
            <a:br>
              <a:rPr lang="en-US" sz="2800" dirty="0" smtClean="0"/>
            </a:br>
            <a:r>
              <a:rPr lang="pt-PT" dirty="0"/>
              <a:t>Network Management</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49" y="4672013"/>
            <a:ext cx="8519699" cy="658812"/>
          </a:xfrm>
        </p:spPr>
        <p:txBody>
          <a:bodyPr>
            <a:normAutofit fontScale="92500"/>
          </a:bodyPr>
          <a:lstStyle/>
          <a:p>
            <a:r>
              <a:rPr lang="en-US" sz="2400" dirty="0"/>
              <a:t>CCNP  SWITCH: Implementing Cisco IP Switched Networks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a:t>
            </a:r>
            <a:r>
              <a:rPr lang="pt-PT" dirty="0" smtClean="0"/>
              <a:t> </a:t>
            </a:r>
            <a:r>
              <a:rPr lang="pt-PT" dirty="0"/>
              <a:t>AAA</a:t>
            </a:r>
          </a:p>
        </p:txBody>
      </p:sp>
      <p:sp>
        <p:nvSpPr>
          <p:cNvPr id="3" name="Content Placeholder 2"/>
          <p:cNvSpPr>
            <a:spLocks noGrp="1"/>
          </p:cNvSpPr>
          <p:nvPr>
            <p:ph idx="1"/>
          </p:nvPr>
        </p:nvSpPr>
        <p:spPr/>
        <p:txBody>
          <a:bodyPr>
            <a:normAutofit/>
          </a:bodyPr>
          <a:lstStyle/>
          <a:p>
            <a:r>
              <a:rPr lang="cs-CZ" dirty="0" smtClean="0"/>
              <a:t>Pro povolení AAA je prvním krokem konfigurace příkazu </a:t>
            </a:r>
            <a:r>
              <a:rPr lang="cs-CZ" b="1" dirty="0" err="1" smtClean="0"/>
              <a:t>aaa</a:t>
            </a:r>
            <a:r>
              <a:rPr lang="cs-CZ" b="1" dirty="0" smtClean="0"/>
              <a:t> </a:t>
            </a:r>
            <a:r>
              <a:rPr lang="cs-CZ" b="1" dirty="0" err="1" smtClean="0"/>
              <a:t>new</a:t>
            </a:r>
            <a:r>
              <a:rPr lang="cs-CZ" b="1" dirty="0" smtClean="0"/>
              <a:t>-model </a:t>
            </a:r>
            <a:r>
              <a:rPr lang="cs-CZ" dirty="0" smtClean="0"/>
              <a:t>v režimu globální konfigurace.</a:t>
            </a:r>
          </a:p>
          <a:p>
            <a:r>
              <a:rPr lang="cs-CZ" dirty="0" smtClean="0"/>
              <a:t>Tento krok v podstatě nastavuje možnosti AAA.</a:t>
            </a:r>
          </a:p>
          <a:p>
            <a:r>
              <a:rPr lang="cs-CZ" dirty="0"/>
              <a:t>P</a:t>
            </a:r>
            <a:r>
              <a:rPr lang="cs-CZ" dirty="0" smtClean="0"/>
              <a:t>okud není tento příkaz povolen, jsou všechny ostatní příkazy AAA skryty.</a:t>
            </a:r>
          </a:p>
          <a:p>
            <a:endParaRPr lang="cs-CZ" dirty="0" smtClean="0"/>
          </a:p>
          <a:p>
            <a:r>
              <a:rPr lang="cs-CZ" dirty="0" smtClean="0"/>
              <a:t>Příkaz </a:t>
            </a:r>
            <a:r>
              <a:rPr lang="cs-CZ" b="1" dirty="0" err="1" smtClean="0"/>
              <a:t>aaa</a:t>
            </a:r>
            <a:r>
              <a:rPr lang="cs-CZ" b="1" dirty="0" smtClean="0"/>
              <a:t> </a:t>
            </a:r>
            <a:r>
              <a:rPr lang="cs-CZ" b="1" dirty="0" err="1" smtClean="0"/>
              <a:t>new</a:t>
            </a:r>
            <a:r>
              <a:rPr lang="cs-CZ" b="1" dirty="0" smtClean="0"/>
              <a:t>-model </a:t>
            </a:r>
            <a:r>
              <a:rPr lang="cs-CZ" dirty="0" smtClean="0"/>
              <a:t>okamžitě aplikuje lokální ověřování na všechny řádky a rozhraní (kromě řádku konzoly con 0).</a:t>
            </a:r>
          </a:p>
          <a:p>
            <a:r>
              <a:rPr lang="cs-CZ" dirty="0" smtClean="0"/>
              <a:t>Chcete-li se vyhnout zablokování směrovače, je nejlepším postupem definovat lokální uživatelské jméno a heslo před spuštěním konfigurace AAA.</a:t>
            </a:r>
            <a:endParaRPr lang="cs-CZ" sz="2000" dirty="0"/>
          </a:p>
        </p:txBody>
      </p:sp>
      <p:pic>
        <p:nvPicPr>
          <p:cNvPr id="4" name="Picture 3"/>
          <p:cNvPicPr>
            <a:picLocks noChangeAspect="1"/>
          </p:cNvPicPr>
          <p:nvPr/>
        </p:nvPicPr>
        <p:blipFill>
          <a:blip r:embed="rId2"/>
          <a:stretch>
            <a:fillRect/>
          </a:stretch>
        </p:blipFill>
        <p:spPr>
          <a:xfrm>
            <a:off x="355642" y="5733024"/>
            <a:ext cx="8444113" cy="618743"/>
          </a:xfrm>
          <a:prstGeom prst="rect">
            <a:avLst/>
          </a:prstGeom>
        </p:spPr>
      </p:pic>
    </p:spTree>
    <p:extLst>
      <p:ext uri="{BB962C8B-B14F-4D97-AF65-F5344CB8AC3E}">
        <p14:creationId xmlns:p14="http://schemas.microsoft.com/office/powerpoint/2010/main" val="100951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a:t>
            </a:r>
            <a:r>
              <a:rPr lang="en-US" dirty="0" smtClean="0"/>
              <a:t> </a:t>
            </a:r>
            <a:r>
              <a:rPr lang="en-US" dirty="0"/>
              <a:t>RADIUS </a:t>
            </a:r>
            <a:r>
              <a:rPr lang="cs-CZ" dirty="0" smtClean="0"/>
              <a:t>přístupu</a:t>
            </a:r>
            <a:endParaRPr lang="pt-PT" dirty="0"/>
          </a:p>
        </p:txBody>
      </p:sp>
      <p:sp>
        <p:nvSpPr>
          <p:cNvPr id="3" name="Content Placeholder 2"/>
          <p:cNvSpPr>
            <a:spLocks noGrp="1"/>
          </p:cNvSpPr>
          <p:nvPr>
            <p:ph idx="1"/>
          </p:nvPr>
        </p:nvSpPr>
        <p:spPr>
          <a:xfrm>
            <a:off x="279401" y="1565753"/>
            <a:ext cx="8520354" cy="4748986"/>
          </a:xfrm>
        </p:spPr>
        <p:txBody>
          <a:bodyPr>
            <a:normAutofit/>
          </a:bodyPr>
          <a:lstStyle/>
          <a:p>
            <a:r>
              <a:rPr lang="af-ZA" sz="2000" dirty="0" smtClean="0">
                <a:latin typeface="Consolas" panose="020B0609020204030204" pitchFamily="49" charset="0"/>
              </a:rPr>
              <a:t>Switch(config)# </a:t>
            </a:r>
            <a:r>
              <a:rPr lang="af-ZA" sz="2000" b="1" dirty="0" smtClean="0">
                <a:latin typeface="Consolas" panose="020B0609020204030204" pitchFamily="49" charset="0"/>
              </a:rPr>
              <a:t>radius server </a:t>
            </a:r>
            <a:r>
              <a:rPr lang="af-ZA" sz="2000" i="1" dirty="0" smtClean="0">
                <a:latin typeface="Consolas" panose="020B0609020204030204" pitchFamily="49" charset="0"/>
              </a:rPr>
              <a:t>configuration-name</a:t>
            </a:r>
          </a:p>
          <a:p>
            <a:r>
              <a:rPr lang="af-ZA" sz="2000" dirty="0" smtClean="0">
                <a:latin typeface="Consolas" panose="020B0609020204030204" pitchFamily="49" charset="0"/>
              </a:rPr>
              <a:t>Switch(config-radius-server)# </a:t>
            </a:r>
            <a:r>
              <a:rPr lang="af-ZA" sz="2000" b="1" dirty="0" smtClean="0">
                <a:latin typeface="Consolas" panose="020B0609020204030204" pitchFamily="49" charset="0"/>
              </a:rPr>
              <a:t>address ipv4 </a:t>
            </a:r>
            <a:r>
              <a:rPr lang="af-ZA" sz="2000" i="1" dirty="0" smtClean="0">
                <a:latin typeface="Consolas" panose="020B0609020204030204" pitchFamily="49" charset="0"/>
              </a:rPr>
              <a:t>hostname </a:t>
            </a:r>
            <a:r>
              <a:rPr lang="af-ZA" sz="2000" dirty="0" smtClean="0">
                <a:latin typeface="Consolas" panose="020B0609020204030204" pitchFamily="49" charset="0"/>
              </a:rPr>
              <a:t>[</a:t>
            </a:r>
            <a:r>
              <a:rPr lang="af-ZA" sz="2000" b="1" dirty="0" smtClean="0">
                <a:latin typeface="Consolas" panose="020B0609020204030204" pitchFamily="49" charset="0"/>
              </a:rPr>
              <a:t>auth-port </a:t>
            </a:r>
            <a:r>
              <a:rPr lang="af-ZA" sz="2000" i="1" dirty="0" smtClean="0">
                <a:latin typeface="Consolas" panose="020B0609020204030204" pitchFamily="49" charset="0"/>
              </a:rPr>
              <a:t>integer </a:t>
            </a:r>
            <a:r>
              <a:rPr lang="af-ZA" sz="2000" dirty="0" smtClean="0">
                <a:latin typeface="Consolas" panose="020B0609020204030204" pitchFamily="49" charset="0"/>
              </a:rPr>
              <a:t>] [ </a:t>
            </a:r>
            <a:r>
              <a:rPr lang="af-ZA" sz="2000" b="1" dirty="0" smtClean="0">
                <a:latin typeface="Consolas" panose="020B0609020204030204" pitchFamily="49" charset="0"/>
              </a:rPr>
              <a:t>acct-port </a:t>
            </a:r>
            <a:r>
              <a:rPr lang="af-ZA" sz="2000" i="1" dirty="0" smtClean="0">
                <a:latin typeface="Consolas" panose="020B0609020204030204" pitchFamily="49" charset="0"/>
              </a:rPr>
              <a:t>integer]</a:t>
            </a:r>
          </a:p>
          <a:p>
            <a:r>
              <a:rPr lang="af-ZA" sz="2000" dirty="0" smtClean="0">
                <a:latin typeface="Consolas" panose="020B0609020204030204" pitchFamily="49" charset="0"/>
              </a:rPr>
              <a:t>Switch(config-radius-server)# </a:t>
            </a:r>
            <a:r>
              <a:rPr lang="af-ZA" sz="2000" b="1" dirty="0" smtClean="0">
                <a:latin typeface="Consolas" panose="020B0609020204030204" pitchFamily="49" charset="0"/>
              </a:rPr>
              <a:t>key </a:t>
            </a:r>
            <a:r>
              <a:rPr lang="af-ZA" sz="2000" i="1" dirty="0" smtClean="0">
                <a:latin typeface="Consolas" panose="020B0609020204030204" pitchFamily="49" charset="0"/>
              </a:rPr>
              <a:t>string</a:t>
            </a:r>
          </a:p>
          <a:p>
            <a:r>
              <a:rPr lang="af-ZA" sz="2000" dirty="0" smtClean="0">
                <a:latin typeface="Consolas" panose="020B0609020204030204" pitchFamily="49" charset="0"/>
              </a:rPr>
              <a:t>Switch(config)# </a:t>
            </a:r>
            <a:r>
              <a:rPr lang="af-ZA" sz="2000" b="1" dirty="0" smtClean="0">
                <a:latin typeface="Consolas" panose="020B0609020204030204" pitchFamily="49" charset="0"/>
              </a:rPr>
              <a:t>aaa group server radius </a:t>
            </a:r>
            <a:r>
              <a:rPr lang="af-ZA" sz="2000" i="1" dirty="0" smtClean="0">
                <a:latin typeface="Consolas" panose="020B0609020204030204" pitchFamily="49" charset="0"/>
              </a:rPr>
              <a:t>group-name</a:t>
            </a:r>
          </a:p>
          <a:p>
            <a:r>
              <a:rPr lang="af-ZA" sz="2000" dirty="0" smtClean="0">
                <a:latin typeface="Consolas" panose="020B0609020204030204" pitchFamily="49" charset="0"/>
              </a:rPr>
              <a:t>Switch(config-sg-radius)# </a:t>
            </a:r>
            <a:r>
              <a:rPr lang="af-ZA" sz="2000" b="1" dirty="0" smtClean="0">
                <a:latin typeface="Consolas" panose="020B0609020204030204" pitchFamily="49" charset="0"/>
              </a:rPr>
              <a:t>server name </a:t>
            </a:r>
            <a:r>
              <a:rPr lang="af-ZA" sz="2000" i="1" dirty="0" smtClean="0">
                <a:latin typeface="Consolas" panose="020B0609020204030204" pitchFamily="49" charset="0"/>
              </a:rPr>
              <a:t>configuration-name</a:t>
            </a:r>
            <a:endParaRPr lang="af-ZA" sz="1800" dirty="0">
              <a:latin typeface="Consolas" panose="020B0609020204030204" pitchFamily="49" charset="0"/>
            </a:endParaRPr>
          </a:p>
        </p:txBody>
      </p:sp>
      <p:pic>
        <p:nvPicPr>
          <p:cNvPr id="4" name="Picture 3"/>
          <p:cNvPicPr>
            <a:picLocks noChangeAspect="1"/>
          </p:cNvPicPr>
          <p:nvPr/>
        </p:nvPicPr>
        <p:blipFill>
          <a:blip r:embed="rId3"/>
          <a:stretch>
            <a:fillRect/>
          </a:stretch>
        </p:blipFill>
        <p:spPr>
          <a:xfrm>
            <a:off x="357680" y="4158640"/>
            <a:ext cx="8442075" cy="1678488"/>
          </a:xfrm>
          <a:prstGeom prst="rect">
            <a:avLst/>
          </a:prstGeom>
        </p:spPr>
      </p:pic>
      <p:sp>
        <p:nvSpPr>
          <p:cNvPr id="5" name="TextovéPole 4"/>
          <p:cNvSpPr txBox="1"/>
          <p:nvPr/>
        </p:nvSpPr>
        <p:spPr>
          <a:xfrm>
            <a:off x="450054" y="6258560"/>
            <a:ext cx="4079963" cy="313932"/>
          </a:xfrm>
          <a:prstGeom prst="rect">
            <a:avLst/>
          </a:prstGeom>
          <a:noFill/>
        </p:spPr>
        <p:txBody>
          <a:bodyPr wrap="none" rtlCol="0">
            <a:spAutoFit/>
          </a:bodyPr>
          <a:lstStyle/>
          <a:p>
            <a:r>
              <a:rPr lang="cs-CZ" sz="1600" dirty="0" smtClean="0"/>
              <a:t>Specifikace zákaznického portu je volitelná</a:t>
            </a:r>
            <a:endParaRPr lang="cs-CZ" sz="1600" dirty="0"/>
          </a:p>
        </p:txBody>
      </p:sp>
    </p:spTree>
    <p:extLst>
      <p:ext uri="{BB962C8B-B14F-4D97-AF65-F5344CB8AC3E}">
        <p14:creationId xmlns:p14="http://schemas.microsoft.com/office/powerpoint/2010/main" val="20292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t>
            </a:r>
            <a:r>
              <a:rPr lang="cs-CZ" dirty="0" err="1" smtClean="0"/>
              <a:t>likace</a:t>
            </a:r>
            <a:r>
              <a:rPr lang="cs-CZ" dirty="0" smtClean="0"/>
              <a:t> metod</a:t>
            </a:r>
            <a:r>
              <a:rPr lang="en-US" dirty="0" smtClean="0"/>
              <a:t> RADIUS</a:t>
            </a:r>
            <a:r>
              <a:rPr lang="cs-CZ" dirty="0" smtClean="0"/>
              <a:t>u na </a:t>
            </a:r>
            <a:r>
              <a:rPr lang="en-US" dirty="0" err="1" smtClean="0"/>
              <a:t>vty</a:t>
            </a:r>
            <a:endParaRPr lang="pt-PT" dirty="0"/>
          </a:p>
        </p:txBody>
      </p:sp>
      <p:sp>
        <p:nvSpPr>
          <p:cNvPr id="3" name="Content Placeholder 2"/>
          <p:cNvSpPr>
            <a:spLocks noGrp="1"/>
          </p:cNvSpPr>
          <p:nvPr>
            <p:ph idx="1"/>
          </p:nvPr>
        </p:nvSpPr>
        <p:spPr/>
        <p:txBody>
          <a:bodyPr>
            <a:normAutofit/>
          </a:bodyPr>
          <a:lstStyle/>
          <a:p>
            <a:r>
              <a:rPr lang="af-ZA" sz="2000" dirty="0" smtClean="0">
                <a:latin typeface="Consolas" panose="020B0609020204030204" pitchFamily="49" charset="0"/>
              </a:rPr>
              <a:t>Switch(config)# </a:t>
            </a:r>
            <a:r>
              <a:rPr lang="af-ZA" sz="2000" b="1" dirty="0" smtClean="0">
                <a:latin typeface="Consolas" panose="020B0609020204030204" pitchFamily="49" charset="0"/>
              </a:rPr>
              <a:t>aaa authentication login radius_list group Mygroup2 local</a:t>
            </a:r>
          </a:p>
          <a:p>
            <a:r>
              <a:rPr lang="af-ZA" sz="2000" dirty="0" smtClean="0">
                <a:latin typeface="Consolas" panose="020B0609020204030204" pitchFamily="49" charset="0"/>
              </a:rPr>
              <a:t>Switch(config)# </a:t>
            </a:r>
            <a:r>
              <a:rPr lang="af-ZA" sz="2000" b="1" dirty="0" smtClean="0">
                <a:latin typeface="Consolas" panose="020B0609020204030204" pitchFamily="49" charset="0"/>
              </a:rPr>
              <a:t>line vty 0</a:t>
            </a:r>
          </a:p>
          <a:p>
            <a:r>
              <a:rPr lang="af-ZA" sz="2000" dirty="0" smtClean="0">
                <a:latin typeface="Consolas" panose="020B0609020204030204" pitchFamily="49" charset="0"/>
              </a:rPr>
              <a:t>Switch(config-line)# </a:t>
            </a:r>
            <a:r>
              <a:rPr lang="af-ZA" sz="2000" b="1" dirty="0" smtClean="0">
                <a:latin typeface="Consolas" panose="020B0609020204030204" pitchFamily="49" charset="0"/>
              </a:rPr>
              <a:t>login authentication radius_list</a:t>
            </a:r>
            <a:endParaRPr lang="af-ZA" sz="2000"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357680" y="3156558"/>
            <a:ext cx="8442075" cy="1678488"/>
          </a:xfrm>
          <a:prstGeom prst="rect">
            <a:avLst/>
          </a:prstGeom>
        </p:spPr>
      </p:pic>
      <p:pic>
        <p:nvPicPr>
          <p:cNvPr id="5" name="Picture 4"/>
          <p:cNvPicPr>
            <a:picLocks noChangeAspect="1"/>
          </p:cNvPicPr>
          <p:nvPr/>
        </p:nvPicPr>
        <p:blipFill>
          <a:blip r:embed="rId3"/>
          <a:stretch>
            <a:fillRect/>
          </a:stretch>
        </p:blipFill>
        <p:spPr>
          <a:xfrm>
            <a:off x="357680" y="4835046"/>
            <a:ext cx="8444113" cy="618743"/>
          </a:xfrm>
          <a:prstGeom prst="rect">
            <a:avLst/>
          </a:prstGeom>
        </p:spPr>
      </p:pic>
      <p:sp>
        <p:nvSpPr>
          <p:cNvPr id="6" name="Down Arrow 5"/>
          <p:cNvSpPr/>
          <p:nvPr/>
        </p:nvSpPr>
        <p:spPr bwMode="auto">
          <a:xfrm>
            <a:off x="926925" y="1841327"/>
            <a:ext cx="275573" cy="131523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pt-PT" sz="2400" b="0" i="0" u="none" strike="noStrike" cap="none" normalizeH="0" baseline="0" smtClean="0">
              <a:ln>
                <a:noFill/>
              </a:ln>
              <a:solidFill>
                <a:schemeClr val="tx1"/>
              </a:solidFill>
              <a:effectLst/>
              <a:latin typeface="Arial" charset="0"/>
            </a:endParaRPr>
          </a:p>
        </p:txBody>
      </p:sp>
      <p:sp>
        <p:nvSpPr>
          <p:cNvPr id="7" name="Down Arrow 6"/>
          <p:cNvSpPr/>
          <p:nvPr/>
        </p:nvSpPr>
        <p:spPr bwMode="auto">
          <a:xfrm>
            <a:off x="2006252" y="1841324"/>
            <a:ext cx="260960" cy="2993721"/>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pt-PT" sz="2400" b="0" i="0" u="none" strike="noStrike" cap="none" normalizeH="0" baseline="0" smtClean="0">
              <a:ln>
                <a:noFill/>
              </a:ln>
              <a:solidFill>
                <a:schemeClr val="tx1"/>
              </a:solidFill>
              <a:effectLst/>
              <a:latin typeface="Arial" charset="0"/>
            </a:endParaRPr>
          </a:p>
        </p:txBody>
      </p:sp>
      <p:sp>
        <p:nvSpPr>
          <p:cNvPr id="8" name="Down Arrow 7"/>
          <p:cNvSpPr/>
          <p:nvPr/>
        </p:nvSpPr>
        <p:spPr bwMode="auto">
          <a:xfrm>
            <a:off x="6776581" y="1590805"/>
            <a:ext cx="212942" cy="73903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pt-PT"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528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2900" dirty="0" smtClean="0"/>
              <a:t>Konfigurace</a:t>
            </a:r>
            <a:r>
              <a:rPr lang="en-US" sz="2900" dirty="0" smtClean="0"/>
              <a:t> </a:t>
            </a:r>
            <a:r>
              <a:rPr lang="en-US" sz="2900" dirty="0"/>
              <a:t>TACACS+ </a:t>
            </a:r>
            <a:r>
              <a:rPr lang="cs-CZ" sz="2900" dirty="0" smtClean="0"/>
              <a:t>pro konzolový </a:t>
            </a:r>
            <a:r>
              <a:rPr lang="en-US" sz="2900" dirty="0" smtClean="0"/>
              <a:t>a </a:t>
            </a:r>
            <a:r>
              <a:rPr lang="en-US" sz="2900" dirty="0" err="1"/>
              <a:t>vty</a:t>
            </a:r>
            <a:r>
              <a:rPr lang="en-US" sz="2900" dirty="0"/>
              <a:t> </a:t>
            </a:r>
            <a:r>
              <a:rPr lang="cs-CZ" sz="2900" dirty="0" smtClean="0"/>
              <a:t>přístup</a:t>
            </a:r>
            <a:endParaRPr lang="pt-PT" sz="2900" dirty="0"/>
          </a:p>
        </p:txBody>
      </p:sp>
      <p:sp>
        <p:nvSpPr>
          <p:cNvPr id="3" name="Content Placeholder 2"/>
          <p:cNvSpPr>
            <a:spLocks noGrp="1"/>
          </p:cNvSpPr>
          <p:nvPr>
            <p:ph idx="1"/>
          </p:nvPr>
        </p:nvSpPr>
        <p:spPr>
          <a:xfrm>
            <a:off x="331087" y="1569420"/>
            <a:ext cx="8520354" cy="5131399"/>
          </a:xfrm>
        </p:spPr>
        <p:txBody>
          <a:bodyPr>
            <a:normAutofit/>
          </a:bodyPr>
          <a:lstStyle/>
          <a:p>
            <a:r>
              <a:rPr lang="af-ZA" sz="2000" dirty="0" smtClean="0">
                <a:latin typeface="Consolas" panose="020B0609020204030204" pitchFamily="49" charset="0"/>
              </a:rPr>
              <a:t>Switch(config)# </a:t>
            </a:r>
            <a:r>
              <a:rPr lang="af-ZA" sz="2000" b="1" dirty="0" smtClean="0">
                <a:latin typeface="Consolas" panose="020B0609020204030204" pitchFamily="49" charset="0"/>
              </a:rPr>
              <a:t>tacacs server </a:t>
            </a:r>
            <a:r>
              <a:rPr lang="af-ZA" sz="2000" i="1" dirty="0" smtClean="0">
                <a:latin typeface="Consolas" panose="020B0609020204030204" pitchFamily="49" charset="0"/>
              </a:rPr>
              <a:t>configuration-name</a:t>
            </a:r>
          </a:p>
          <a:p>
            <a:r>
              <a:rPr lang="af-ZA" sz="2000" dirty="0" smtClean="0">
                <a:latin typeface="Consolas" panose="020B0609020204030204" pitchFamily="49" charset="0"/>
              </a:rPr>
              <a:t>Switch(config-server-tacacs)# </a:t>
            </a:r>
            <a:r>
              <a:rPr lang="af-ZA" sz="2000" b="1" dirty="0" smtClean="0">
                <a:latin typeface="Consolas" panose="020B0609020204030204" pitchFamily="49" charset="0"/>
              </a:rPr>
              <a:t>address ipv4 </a:t>
            </a:r>
            <a:r>
              <a:rPr lang="af-ZA" sz="2000" i="1" dirty="0" smtClean="0">
                <a:latin typeface="Consolas" panose="020B0609020204030204" pitchFamily="49" charset="0"/>
              </a:rPr>
              <a:t>hostname</a:t>
            </a:r>
          </a:p>
          <a:p>
            <a:r>
              <a:rPr lang="af-ZA" sz="2000" dirty="0" smtClean="0">
                <a:latin typeface="Consolas" panose="020B0609020204030204" pitchFamily="49" charset="0"/>
              </a:rPr>
              <a:t>Switch(config-server-tacacs)# </a:t>
            </a:r>
            <a:r>
              <a:rPr lang="af-ZA" sz="2000" b="1" dirty="0" smtClean="0">
                <a:latin typeface="Consolas" panose="020B0609020204030204" pitchFamily="49" charset="0"/>
              </a:rPr>
              <a:t>port </a:t>
            </a:r>
            <a:r>
              <a:rPr lang="af-ZA" sz="2000" i="1" dirty="0" smtClean="0">
                <a:latin typeface="Consolas" panose="020B0609020204030204" pitchFamily="49" charset="0"/>
              </a:rPr>
              <a:t>integer</a:t>
            </a:r>
          </a:p>
          <a:p>
            <a:r>
              <a:rPr lang="af-ZA" sz="2000" dirty="0" smtClean="0">
                <a:latin typeface="Consolas" panose="020B0609020204030204" pitchFamily="49" charset="0"/>
              </a:rPr>
              <a:t>Switch(config-server-tacacs)# </a:t>
            </a:r>
            <a:r>
              <a:rPr lang="af-ZA" sz="2000" b="1" dirty="0" smtClean="0">
                <a:latin typeface="Consolas" panose="020B0609020204030204" pitchFamily="49" charset="0"/>
              </a:rPr>
              <a:t>key </a:t>
            </a:r>
            <a:r>
              <a:rPr lang="af-ZA" sz="2000" i="1" dirty="0" smtClean="0">
                <a:latin typeface="Consolas" panose="020B0609020204030204" pitchFamily="49" charset="0"/>
              </a:rPr>
              <a:t>string</a:t>
            </a:r>
          </a:p>
          <a:p>
            <a:r>
              <a:rPr lang="af-ZA" sz="2000" dirty="0" smtClean="0">
                <a:latin typeface="Consolas" panose="020B0609020204030204" pitchFamily="49" charset="0"/>
              </a:rPr>
              <a:t>Switch(config)# </a:t>
            </a:r>
            <a:r>
              <a:rPr lang="af-ZA" sz="2000" b="1" dirty="0" smtClean="0">
                <a:latin typeface="Consolas" panose="020B0609020204030204" pitchFamily="49" charset="0"/>
              </a:rPr>
              <a:t>aaa group server tacacs+ </a:t>
            </a:r>
            <a:r>
              <a:rPr lang="af-ZA" sz="2000" i="1" dirty="0" smtClean="0">
                <a:latin typeface="Consolas" panose="020B0609020204030204" pitchFamily="49" charset="0"/>
              </a:rPr>
              <a:t>group-name</a:t>
            </a:r>
          </a:p>
          <a:p>
            <a:r>
              <a:rPr lang="af-ZA" sz="2000" dirty="0" smtClean="0">
                <a:latin typeface="Consolas" panose="020B0609020204030204" pitchFamily="49" charset="0"/>
              </a:rPr>
              <a:t>Switch(config-sg-tacacs+)# </a:t>
            </a:r>
            <a:r>
              <a:rPr lang="af-ZA" sz="2000" b="1" dirty="0" smtClean="0">
                <a:latin typeface="Consolas" panose="020B0609020204030204" pitchFamily="49" charset="0"/>
              </a:rPr>
              <a:t>server name </a:t>
            </a:r>
            <a:r>
              <a:rPr lang="af-ZA" sz="2000" i="1" dirty="0" smtClean="0">
                <a:latin typeface="Consolas" panose="020B0609020204030204" pitchFamily="49" charset="0"/>
              </a:rPr>
              <a:t>configuration-name</a:t>
            </a:r>
            <a:endParaRPr lang="af-ZA" sz="2000" dirty="0">
              <a:latin typeface="Consolas" panose="020B0609020204030204" pitchFamily="49" charset="0"/>
            </a:endParaRPr>
          </a:p>
        </p:txBody>
      </p:sp>
      <p:pic>
        <p:nvPicPr>
          <p:cNvPr id="4" name="Picture 3"/>
          <p:cNvPicPr>
            <a:picLocks noChangeAspect="1"/>
          </p:cNvPicPr>
          <p:nvPr/>
        </p:nvPicPr>
        <p:blipFill>
          <a:blip r:embed="rId3"/>
          <a:stretch>
            <a:fillRect/>
          </a:stretch>
        </p:blipFill>
        <p:spPr>
          <a:xfrm>
            <a:off x="331087" y="3749039"/>
            <a:ext cx="8416981" cy="1634470"/>
          </a:xfrm>
          <a:prstGeom prst="rect">
            <a:avLst/>
          </a:prstGeom>
        </p:spPr>
      </p:pic>
      <p:pic>
        <p:nvPicPr>
          <p:cNvPr id="5" name="Picture 4"/>
          <p:cNvPicPr>
            <a:picLocks noChangeAspect="1"/>
          </p:cNvPicPr>
          <p:nvPr/>
        </p:nvPicPr>
        <p:blipFill>
          <a:blip r:embed="rId4"/>
          <a:stretch>
            <a:fillRect/>
          </a:stretch>
        </p:blipFill>
        <p:spPr>
          <a:xfrm>
            <a:off x="331087" y="5387813"/>
            <a:ext cx="8561077" cy="926926"/>
          </a:xfrm>
          <a:prstGeom prst="rect">
            <a:avLst/>
          </a:prstGeom>
        </p:spPr>
      </p:pic>
    </p:spTree>
    <p:extLst>
      <p:ext uri="{BB962C8B-B14F-4D97-AF65-F5344CB8AC3E}">
        <p14:creationId xmlns:p14="http://schemas.microsoft.com/office/powerpoint/2010/main" val="190544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AAA </a:t>
            </a:r>
            <a:r>
              <a:rPr lang="cs-CZ" dirty="0"/>
              <a:t>a</a:t>
            </a:r>
            <a:r>
              <a:rPr lang="pt-PT" dirty="0" smtClean="0"/>
              <a:t>utoriza</a:t>
            </a:r>
            <a:r>
              <a:rPr lang="cs-CZ" dirty="0" err="1" smtClean="0"/>
              <a:t>ce</a:t>
            </a:r>
            <a:endParaRPr lang="pt-PT" dirty="0"/>
          </a:p>
        </p:txBody>
      </p:sp>
      <p:sp>
        <p:nvSpPr>
          <p:cNvPr id="3" name="Content Placeholder 2"/>
          <p:cNvSpPr>
            <a:spLocks noGrp="1"/>
          </p:cNvSpPr>
          <p:nvPr>
            <p:ph idx="1"/>
          </p:nvPr>
        </p:nvSpPr>
        <p:spPr/>
        <p:txBody>
          <a:bodyPr>
            <a:normAutofit fontScale="32500" lnSpcReduction="20000"/>
          </a:bodyPr>
          <a:lstStyle/>
          <a:p>
            <a:pPr marL="0" indent="0">
              <a:buNone/>
            </a:pPr>
            <a:r>
              <a:rPr lang="cs-CZ" sz="5900" dirty="0" smtClean="0"/>
              <a:t>Kroky konfigurace autorizace</a:t>
            </a:r>
            <a:r>
              <a:rPr lang="af-ZA" sz="5900" dirty="0" smtClean="0"/>
              <a:t>:</a:t>
            </a:r>
          </a:p>
          <a:p>
            <a:r>
              <a:rPr lang="cs-CZ" sz="7400" b="1" dirty="0" smtClean="0"/>
              <a:t>Krok</a:t>
            </a:r>
            <a:r>
              <a:rPr lang="af-ZA" sz="7400" b="1" dirty="0" smtClean="0"/>
              <a:t> 1. </a:t>
            </a:r>
            <a:r>
              <a:rPr lang="cs-CZ" sz="7400" dirty="0" smtClean="0"/>
              <a:t>Uveďte seznam autorizačních metod</a:t>
            </a:r>
            <a:r>
              <a:rPr lang="af-ZA" sz="7400" dirty="0" smtClean="0"/>
              <a:t>.</a:t>
            </a:r>
          </a:p>
          <a:p>
            <a:r>
              <a:rPr lang="cs-CZ" sz="7400" b="1" dirty="0"/>
              <a:t>Krok</a:t>
            </a:r>
            <a:r>
              <a:rPr lang="af-ZA" sz="7400" b="1" dirty="0" smtClean="0"/>
              <a:t> 2. </a:t>
            </a:r>
            <a:r>
              <a:rPr lang="cs-CZ" sz="7400" dirty="0" smtClean="0"/>
              <a:t>Aplikujte seznam těchto metod na jedno či více rozhraní </a:t>
            </a:r>
            <a:r>
              <a:rPr lang="af-ZA" sz="7400" dirty="0" smtClean="0"/>
              <a:t>(</a:t>
            </a:r>
            <a:r>
              <a:rPr lang="cs-CZ" sz="7400" dirty="0" smtClean="0"/>
              <a:t>vyjma seznamu </a:t>
            </a:r>
            <a:r>
              <a:rPr lang="af-ZA" sz="7400" dirty="0" smtClean="0"/>
              <a:t>default</a:t>
            </a:r>
            <a:r>
              <a:rPr lang="cs-CZ" sz="7400" dirty="0" err="1" smtClean="0"/>
              <a:t>ních</a:t>
            </a:r>
            <a:r>
              <a:rPr lang="af-ZA" sz="7400" dirty="0" smtClean="0"/>
              <a:t> metod).</a:t>
            </a:r>
          </a:p>
          <a:p>
            <a:r>
              <a:rPr lang="cs-CZ" sz="7400" b="1" dirty="0"/>
              <a:t>Krok</a:t>
            </a:r>
            <a:r>
              <a:rPr lang="af-ZA" sz="7400" b="1" dirty="0" smtClean="0"/>
              <a:t> 3. </a:t>
            </a:r>
            <a:r>
              <a:rPr lang="cs-CZ" sz="7400" dirty="0"/>
              <a:t>Je použita první uvedená metoda. Pokud neodpoví, použije se druhá a tak dále, dokud nejsou vyčerpány všechny uvedené metody. Jakmile je seznam metod vyčerpán, je zaznamenána zpráva o poruše.</a:t>
            </a:r>
            <a:r>
              <a:rPr lang="cs-CZ" dirty="0"/>
              <a:t/>
            </a:r>
            <a:br>
              <a:rPr lang="cs-CZ" dirty="0"/>
            </a:br>
            <a:r>
              <a:rPr lang="cs-CZ" dirty="0"/>
              <a:t/>
            </a:r>
            <a:br>
              <a:rPr lang="cs-CZ" dirty="0"/>
            </a:br>
            <a:r>
              <a:rPr lang="cs-CZ" dirty="0"/>
              <a:t> </a:t>
            </a:r>
            <a:endParaRPr lang="af-ZA" sz="7400" dirty="0" smtClean="0"/>
          </a:p>
          <a:p>
            <a:r>
              <a:rPr lang="af-ZA" sz="7400" dirty="0" smtClean="0">
                <a:latin typeface="Consolas" panose="020B0609020204030204" pitchFamily="49" charset="0"/>
              </a:rPr>
              <a:t>Switch(config)# </a:t>
            </a:r>
            <a:r>
              <a:rPr lang="af-ZA" sz="7400" b="1" dirty="0" smtClean="0">
                <a:latin typeface="Consolas" panose="020B0609020204030204" pitchFamily="49" charset="0"/>
              </a:rPr>
              <a:t>aaa authorization </a:t>
            </a:r>
            <a:r>
              <a:rPr lang="af-ZA" sz="7400" i="1" dirty="0" smtClean="0">
                <a:latin typeface="Consolas" panose="020B0609020204030204" pitchFamily="49" charset="0"/>
              </a:rPr>
              <a:t>authorization-type list-name method-list</a:t>
            </a:r>
          </a:p>
          <a:p>
            <a:r>
              <a:rPr lang="af-ZA" sz="7400" dirty="0" smtClean="0">
                <a:latin typeface="Consolas" panose="020B0609020204030204" pitchFamily="49" charset="0"/>
              </a:rPr>
              <a:t>Switch(config)# </a:t>
            </a:r>
            <a:r>
              <a:rPr lang="af-ZA" sz="7400" b="1" dirty="0" smtClean="0">
                <a:latin typeface="Consolas" panose="020B0609020204030204" pitchFamily="49" charset="0"/>
              </a:rPr>
              <a:t>line </a:t>
            </a:r>
            <a:r>
              <a:rPr lang="af-ZA" sz="7400" i="1" dirty="0" smtClean="0">
                <a:latin typeface="Consolas" panose="020B0609020204030204" pitchFamily="49" charset="0"/>
              </a:rPr>
              <a:t>line-type line-number</a:t>
            </a:r>
          </a:p>
          <a:p>
            <a:r>
              <a:rPr lang="af-ZA" sz="7400" dirty="0" smtClean="0">
                <a:latin typeface="Consolas" panose="020B0609020204030204" pitchFamily="49" charset="0"/>
              </a:rPr>
              <a:t>Switch(config)# </a:t>
            </a:r>
            <a:r>
              <a:rPr lang="af-ZA" sz="7400" b="1" dirty="0" smtClean="0">
                <a:latin typeface="Consolas" panose="020B0609020204030204" pitchFamily="49" charset="0"/>
              </a:rPr>
              <a:t>authorization </a:t>
            </a:r>
            <a:r>
              <a:rPr lang="af-ZA" sz="7400" dirty="0" smtClean="0">
                <a:latin typeface="Consolas" panose="020B0609020204030204" pitchFamily="49" charset="0"/>
              </a:rPr>
              <a:t>{ </a:t>
            </a:r>
            <a:r>
              <a:rPr lang="af-ZA" sz="7400" b="1" dirty="0" smtClean="0">
                <a:latin typeface="Consolas" panose="020B0609020204030204" pitchFamily="49" charset="0"/>
              </a:rPr>
              <a:t>arap </a:t>
            </a:r>
            <a:r>
              <a:rPr lang="af-ZA" sz="7400" dirty="0" smtClean="0">
                <a:latin typeface="Consolas" panose="020B0609020204030204" pitchFamily="49" charset="0"/>
              </a:rPr>
              <a:t>| </a:t>
            </a:r>
            <a:r>
              <a:rPr lang="af-ZA" sz="7400" b="1" dirty="0" smtClean="0">
                <a:latin typeface="Consolas" panose="020B0609020204030204" pitchFamily="49" charset="0"/>
              </a:rPr>
              <a:t>commands </a:t>
            </a:r>
            <a:r>
              <a:rPr lang="af-ZA" sz="7400" i="1" dirty="0" smtClean="0">
                <a:latin typeface="Consolas" panose="020B0609020204030204" pitchFamily="49" charset="0"/>
              </a:rPr>
              <a:t>level </a:t>
            </a:r>
            <a:r>
              <a:rPr lang="af-ZA" sz="7400" dirty="0" smtClean="0">
                <a:latin typeface="Consolas" panose="020B0609020204030204" pitchFamily="49" charset="0"/>
              </a:rPr>
              <a:t>| </a:t>
            </a:r>
            <a:r>
              <a:rPr lang="af-ZA" sz="7400" b="1" dirty="0" smtClean="0">
                <a:latin typeface="Consolas" panose="020B0609020204030204" pitchFamily="49" charset="0"/>
              </a:rPr>
              <a:t>exec </a:t>
            </a:r>
            <a:r>
              <a:rPr lang="af-ZA" sz="7400" dirty="0" smtClean="0">
                <a:latin typeface="Consolas" panose="020B0609020204030204" pitchFamily="49" charset="0"/>
              </a:rPr>
              <a:t>| </a:t>
            </a:r>
            <a:r>
              <a:rPr lang="af-ZA" sz="7400" b="1" dirty="0" smtClean="0">
                <a:latin typeface="Consolas" panose="020B0609020204030204" pitchFamily="49" charset="0"/>
              </a:rPr>
              <a:t>reverse-access </a:t>
            </a:r>
            <a:r>
              <a:rPr lang="af-ZA" sz="7400" dirty="0" smtClean="0">
                <a:latin typeface="Consolas" panose="020B0609020204030204" pitchFamily="49" charset="0"/>
              </a:rPr>
              <a:t>} </a:t>
            </a:r>
            <a:r>
              <a:rPr lang="af-ZA" sz="7400" i="1" dirty="0" smtClean="0">
                <a:latin typeface="Consolas" panose="020B0609020204030204" pitchFamily="49" charset="0"/>
              </a:rPr>
              <a:t>list-name</a:t>
            </a:r>
            <a:endParaRPr lang="af-ZA" sz="7400" dirty="0">
              <a:latin typeface="Consolas" panose="020B0609020204030204" pitchFamily="49" charset="0"/>
            </a:endParaRPr>
          </a:p>
        </p:txBody>
      </p:sp>
    </p:spTree>
    <p:extLst>
      <p:ext uri="{BB962C8B-B14F-4D97-AF65-F5344CB8AC3E}">
        <p14:creationId xmlns:p14="http://schemas.microsoft.com/office/powerpoint/2010/main" val="12448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AAA </a:t>
            </a:r>
            <a:r>
              <a:rPr lang="pt-PT" dirty="0" err="1"/>
              <a:t>Accounting</a:t>
            </a:r>
            <a:endParaRPr lang="pt-PT" dirty="0"/>
          </a:p>
        </p:txBody>
      </p:sp>
      <p:sp>
        <p:nvSpPr>
          <p:cNvPr id="3" name="Content Placeholder 2"/>
          <p:cNvSpPr>
            <a:spLocks noGrp="1"/>
          </p:cNvSpPr>
          <p:nvPr>
            <p:ph idx="1"/>
          </p:nvPr>
        </p:nvSpPr>
        <p:spPr/>
        <p:txBody>
          <a:bodyPr>
            <a:normAutofit lnSpcReduction="10000"/>
          </a:bodyPr>
          <a:lstStyle/>
          <a:p>
            <a:r>
              <a:rPr lang="af-ZA" dirty="0" smtClean="0"/>
              <a:t>Účetnictví AAA má stejná pravidla a konfigurační kroky jako autentizace a autorizace:</a:t>
            </a:r>
            <a:br>
              <a:rPr lang="af-ZA" dirty="0" smtClean="0"/>
            </a:br>
            <a:r>
              <a:rPr lang="af-ZA" dirty="0" smtClean="0"/>
              <a:t>Krok 1. Nejprve musíte definovat pojmenovaný seznam účetních metod.</a:t>
            </a:r>
            <a:br>
              <a:rPr lang="af-ZA" dirty="0" smtClean="0"/>
            </a:br>
            <a:r>
              <a:rPr lang="af-ZA" dirty="0" smtClean="0"/>
              <a:t>Krok 2. Použijte tento seznam na jedno nebo více rozhraní (kromě defaultního seznamu metod).</a:t>
            </a:r>
            <a:br>
              <a:rPr lang="af-ZA" dirty="0" smtClean="0"/>
            </a:br>
            <a:r>
              <a:rPr lang="af-ZA" dirty="0" smtClean="0"/>
              <a:t>Krok 3. Je použita první uvedená metoda; pokud neodpoví, použije se druhá a tak dále.</a:t>
            </a:r>
            <a:br>
              <a:rPr lang="af-ZA" dirty="0" smtClean="0"/>
            </a:br>
            <a:r>
              <a:rPr lang="af-ZA" dirty="0" smtClean="0"/>
              <a:t/>
            </a:r>
            <a:br>
              <a:rPr lang="af-ZA" dirty="0" smtClean="0"/>
            </a:br>
            <a:endParaRPr lang="af-ZA" dirty="0" smtClean="0"/>
          </a:p>
          <a:p>
            <a:r>
              <a:rPr lang="af-ZA" sz="2200" dirty="0" smtClean="0">
                <a:latin typeface="Consolas" panose="020B0609020204030204" pitchFamily="49" charset="0"/>
              </a:rPr>
              <a:t>Switch(config)# </a:t>
            </a:r>
            <a:r>
              <a:rPr lang="af-ZA" sz="2200" b="1" dirty="0" smtClean="0">
                <a:latin typeface="Consolas" panose="020B0609020204030204" pitchFamily="49" charset="0"/>
              </a:rPr>
              <a:t>aaa accounting </a:t>
            </a:r>
            <a:r>
              <a:rPr lang="af-ZA" sz="2200" i="1" dirty="0" smtClean="0">
                <a:latin typeface="Consolas" panose="020B0609020204030204" pitchFamily="49" charset="0"/>
              </a:rPr>
              <a:t>accounting-type list-name </a:t>
            </a:r>
            <a:r>
              <a:rPr lang="af-ZA" sz="2200" dirty="0" smtClean="0">
                <a:latin typeface="Consolas" panose="020B0609020204030204" pitchFamily="49" charset="0"/>
              </a:rPr>
              <a:t>{ </a:t>
            </a:r>
            <a:r>
              <a:rPr lang="af-ZA" sz="2200" b="1" dirty="0" smtClean="0">
                <a:latin typeface="Consolas" panose="020B0609020204030204" pitchFamily="49" charset="0"/>
              </a:rPr>
              <a:t>start-stop </a:t>
            </a:r>
            <a:r>
              <a:rPr lang="af-ZA" sz="2200" dirty="0" smtClean="0">
                <a:latin typeface="Consolas" panose="020B0609020204030204" pitchFamily="49" charset="0"/>
              </a:rPr>
              <a:t>| </a:t>
            </a:r>
            <a:r>
              <a:rPr lang="af-ZA" sz="2200" b="1" dirty="0" smtClean="0">
                <a:latin typeface="Consolas" panose="020B0609020204030204" pitchFamily="49" charset="0"/>
              </a:rPr>
              <a:t>stop-only </a:t>
            </a:r>
            <a:r>
              <a:rPr lang="af-ZA" sz="2200" dirty="0" smtClean="0">
                <a:latin typeface="Consolas" panose="020B0609020204030204" pitchFamily="49" charset="0"/>
              </a:rPr>
              <a:t>| </a:t>
            </a:r>
            <a:r>
              <a:rPr lang="af-ZA" sz="2200" b="1" dirty="0" smtClean="0">
                <a:latin typeface="Consolas" panose="020B0609020204030204" pitchFamily="49" charset="0"/>
              </a:rPr>
              <a:t>none </a:t>
            </a:r>
            <a:r>
              <a:rPr lang="af-ZA" sz="2200" dirty="0" smtClean="0">
                <a:latin typeface="Consolas" panose="020B0609020204030204" pitchFamily="49" charset="0"/>
              </a:rPr>
              <a:t>} </a:t>
            </a:r>
            <a:r>
              <a:rPr lang="af-ZA" sz="2200" i="1" dirty="0" smtClean="0">
                <a:latin typeface="Consolas" panose="020B0609020204030204" pitchFamily="49" charset="0"/>
              </a:rPr>
              <a:t>method-list</a:t>
            </a:r>
          </a:p>
          <a:p>
            <a:r>
              <a:rPr lang="af-ZA" sz="2200" dirty="0" smtClean="0">
                <a:latin typeface="Consolas" panose="020B0609020204030204" pitchFamily="49" charset="0"/>
              </a:rPr>
              <a:t>Switch(config)# </a:t>
            </a:r>
            <a:r>
              <a:rPr lang="af-ZA" sz="2200" b="1" dirty="0" smtClean="0">
                <a:latin typeface="Consolas" panose="020B0609020204030204" pitchFamily="49" charset="0"/>
              </a:rPr>
              <a:t>interface </a:t>
            </a:r>
            <a:r>
              <a:rPr lang="af-ZA" sz="2200" i="1" dirty="0" smtClean="0">
                <a:latin typeface="Consolas" panose="020B0609020204030204" pitchFamily="49" charset="0"/>
              </a:rPr>
              <a:t>interface-type interface-number</a:t>
            </a:r>
          </a:p>
          <a:p>
            <a:r>
              <a:rPr lang="af-ZA" sz="2200" dirty="0" smtClean="0">
                <a:latin typeface="Consolas" panose="020B0609020204030204" pitchFamily="49" charset="0"/>
              </a:rPr>
              <a:t>Switch(config-if)# </a:t>
            </a:r>
            <a:r>
              <a:rPr lang="af-ZA" sz="2200" b="1" dirty="0" smtClean="0">
                <a:latin typeface="Consolas" panose="020B0609020204030204" pitchFamily="49" charset="0"/>
              </a:rPr>
              <a:t>ppp accounting </a:t>
            </a:r>
            <a:r>
              <a:rPr lang="af-ZA" sz="2200" i="1" dirty="0" smtClean="0">
                <a:latin typeface="Consolas" panose="020B0609020204030204" pitchFamily="49" charset="0"/>
              </a:rPr>
              <a:t>list-name</a:t>
            </a:r>
            <a:endParaRPr lang="af-ZA" sz="2200" dirty="0">
              <a:latin typeface="Consolas" panose="020B0609020204030204" pitchFamily="49" charset="0"/>
            </a:endParaRPr>
          </a:p>
        </p:txBody>
      </p:sp>
    </p:spTree>
    <p:extLst>
      <p:ext uri="{BB962C8B-B14F-4D97-AF65-F5344CB8AC3E}">
        <p14:creationId xmlns:p14="http://schemas.microsoft.com/office/powerpoint/2010/main" val="359441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Omezení pro </a:t>
            </a:r>
            <a:r>
              <a:rPr lang="en-US" dirty="0" smtClean="0"/>
              <a:t>TACACS</a:t>
            </a:r>
            <a:r>
              <a:rPr lang="en-US" dirty="0"/>
              <a:t>+ </a:t>
            </a:r>
            <a:r>
              <a:rPr lang="en-US" dirty="0" smtClean="0"/>
              <a:t>a </a:t>
            </a:r>
            <a:r>
              <a:rPr lang="en-US" dirty="0"/>
              <a:t>RADIUS</a:t>
            </a:r>
            <a:endParaRPr lang="pt-PT" dirty="0"/>
          </a:p>
        </p:txBody>
      </p:sp>
      <p:sp>
        <p:nvSpPr>
          <p:cNvPr id="3" name="Content Placeholder 2"/>
          <p:cNvSpPr>
            <a:spLocks noGrp="1"/>
          </p:cNvSpPr>
          <p:nvPr>
            <p:ph idx="1"/>
          </p:nvPr>
        </p:nvSpPr>
        <p:spPr/>
        <p:txBody>
          <a:bodyPr>
            <a:normAutofit fontScale="25000" lnSpcReduction="20000"/>
          </a:bodyPr>
          <a:lstStyle/>
          <a:p>
            <a:r>
              <a:rPr lang="cs-CZ" sz="9600" dirty="0"/>
              <a:t>RADIUS nemusí být optimální v následujících </a:t>
            </a:r>
            <a:r>
              <a:rPr lang="cs-CZ" sz="9600" dirty="0" smtClean="0"/>
              <a:t>situacích:</a:t>
            </a:r>
          </a:p>
          <a:p>
            <a:pPr lvl="1"/>
            <a:r>
              <a:rPr lang="cs-CZ" sz="9200" dirty="0" smtClean="0"/>
              <a:t>Situace komunikace zařízení – zařízení</a:t>
            </a:r>
          </a:p>
          <a:p>
            <a:pPr marL="225425" lvl="1" indent="0">
              <a:buNone/>
            </a:pPr>
            <a:r>
              <a:rPr lang="cs-CZ" sz="9200" dirty="0" smtClean="0"/>
              <a:t>    (RADIUS </a:t>
            </a:r>
            <a:r>
              <a:rPr lang="cs-CZ" sz="9200" dirty="0"/>
              <a:t>nenabízí obousměrné </a:t>
            </a:r>
            <a:r>
              <a:rPr lang="cs-CZ" sz="9200" dirty="0" smtClean="0"/>
              <a:t>ověřování).</a:t>
            </a:r>
          </a:p>
          <a:p>
            <a:pPr lvl="1"/>
            <a:r>
              <a:rPr lang="cs-CZ" sz="9200" dirty="0" smtClean="0"/>
              <a:t>Sítě </a:t>
            </a:r>
            <a:r>
              <a:rPr lang="cs-CZ" sz="9200" dirty="0"/>
              <a:t>využívající více </a:t>
            </a:r>
            <a:r>
              <a:rPr lang="cs-CZ" sz="9200" dirty="0" smtClean="0"/>
              <a:t>služeb</a:t>
            </a:r>
          </a:p>
          <a:p>
            <a:pPr marL="225425" lvl="1" indent="0">
              <a:buNone/>
            </a:pPr>
            <a:r>
              <a:rPr lang="cs-CZ" sz="9200" dirty="0" smtClean="0"/>
              <a:t>    (RADIUS </a:t>
            </a:r>
            <a:r>
              <a:rPr lang="cs-CZ" sz="9200" dirty="0"/>
              <a:t>obecně váže uživatele na jeden model </a:t>
            </a:r>
            <a:r>
              <a:rPr lang="cs-CZ" sz="9200" dirty="0" smtClean="0"/>
              <a:t>služby).</a:t>
            </a:r>
          </a:p>
          <a:p>
            <a:endParaRPr lang="cs-CZ" sz="9600" dirty="0"/>
          </a:p>
          <a:p>
            <a:r>
              <a:rPr lang="cs-CZ" sz="9600" dirty="0" smtClean="0"/>
              <a:t>TACACS+ </a:t>
            </a:r>
            <a:r>
              <a:rPr lang="cs-CZ" sz="9600" dirty="0"/>
              <a:t>nemusí být optimální v následujících </a:t>
            </a:r>
            <a:r>
              <a:rPr lang="cs-CZ" sz="9600" dirty="0" smtClean="0"/>
              <a:t>situacích:</a:t>
            </a:r>
          </a:p>
          <a:p>
            <a:pPr lvl="1"/>
            <a:r>
              <a:rPr lang="cs-CZ" sz="9200" dirty="0" err="1" smtClean="0"/>
              <a:t>Multivendorové</a:t>
            </a:r>
            <a:r>
              <a:rPr lang="cs-CZ" sz="9200" dirty="0" smtClean="0"/>
              <a:t> prostředí</a:t>
            </a:r>
          </a:p>
          <a:p>
            <a:pPr marL="225425" lvl="1" indent="0">
              <a:buNone/>
            </a:pPr>
            <a:r>
              <a:rPr lang="cs-CZ" sz="9200" dirty="0" smtClean="0"/>
              <a:t>    (TACACS+ </a:t>
            </a:r>
            <a:r>
              <a:rPr lang="cs-CZ" sz="9200" dirty="0"/>
              <a:t>je proprietární protokol společnosti </a:t>
            </a:r>
            <a:r>
              <a:rPr lang="cs-CZ" sz="9200" dirty="0" smtClean="0"/>
              <a:t>Cisco)</a:t>
            </a:r>
          </a:p>
          <a:p>
            <a:pPr lvl="1"/>
            <a:r>
              <a:rPr lang="cs-CZ" sz="9200" dirty="0" smtClean="0"/>
              <a:t>Když </a:t>
            </a:r>
            <a:r>
              <a:rPr lang="cs-CZ" sz="9200" dirty="0"/>
              <a:t>se jedná o rychlost reakce ze služeb AAA</a:t>
            </a:r>
            <a:br>
              <a:rPr lang="cs-CZ" sz="9200" dirty="0"/>
            </a:br>
            <a:r>
              <a:rPr lang="cs-CZ" sz="9200" dirty="0" smtClean="0"/>
              <a:t>(TACACS+ </a:t>
            </a:r>
            <a:r>
              <a:rPr lang="cs-CZ" sz="9200" dirty="0"/>
              <a:t>používá TCP jako mechanismus transportního </a:t>
            </a:r>
            <a:r>
              <a:rPr lang="cs-CZ" sz="9200" dirty="0" smtClean="0"/>
              <a:t>protokolu).</a:t>
            </a: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p>
        </p:txBody>
      </p:sp>
    </p:spTree>
    <p:extLst>
      <p:ext uri="{BB962C8B-B14F-4D97-AF65-F5344CB8AC3E}">
        <p14:creationId xmlns:p14="http://schemas.microsoft.com/office/powerpoint/2010/main" val="2344680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Identity-Based Networking</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Identity-Based</a:t>
            </a:r>
            <a:r>
              <a:rPr lang="pt-PT" dirty="0"/>
              <a:t> </a:t>
            </a:r>
            <a:r>
              <a:rPr lang="pt-PT" dirty="0" err="1"/>
              <a:t>Networking</a:t>
            </a:r>
            <a:endParaRPr lang="pt-PT" dirty="0"/>
          </a:p>
        </p:txBody>
      </p:sp>
      <p:sp>
        <p:nvSpPr>
          <p:cNvPr id="3" name="Content Placeholder 2"/>
          <p:cNvSpPr>
            <a:spLocks noGrp="1"/>
          </p:cNvSpPr>
          <p:nvPr>
            <p:ph idx="1"/>
          </p:nvPr>
        </p:nvSpPr>
        <p:spPr/>
        <p:txBody>
          <a:bodyPr>
            <a:normAutofit fontScale="25000" lnSpcReduction="20000"/>
          </a:bodyPr>
          <a:lstStyle/>
          <a:p>
            <a:r>
              <a:rPr lang="af-ZA" sz="9600" dirty="0" smtClean="0"/>
              <a:t>Identity-based networking (síť založená na identitě) je koncept, který spojuje několik funkcí, které zahrnují autentizaci, řízení přístupu, mobilitu a součásti zásad uživatelů s cílem poskytovat a omezovat uživatele se síťovými službami, na které mají nárok.</a:t>
            </a:r>
          </a:p>
          <a:p>
            <a:pPr marL="0" indent="0">
              <a:buNone/>
            </a:pPr>
            <a:endParaRPr lang="af-ZA" sz="9600" dirty="0" smtClean="0"/>
          </a:p>
          <a:p>
            <a:r>
              <a:rPr lang="af-ZA" sz="9600" dirty="0" smtClean="0"/>
              <a:t>Z pohledu přepínače vám síť založená na identitě umožňuje ověřit uživatele po připojení k portu přepínače.</a:t>
            </a:r>
            <a:r>
              <a:rPr lang="cs-CZ" sz="9600" dirty="0"/>
              <a:t/>
            </a:r>
            <a:br>
              <a:rPr lang="cs-CZ" sz="9600"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p>
        </p:txBody>
      </p:sp>
      <p:pic>
        <p:nvPicPr>
          <p:cNvPr id="4" name="Picture 3"/>
          <p:cNvPicPr>
            <a:picLocks noChangeAspect="1"/>
          </p:cNvPicPr>
          <p:nvPr/>
        </p:nvPicPr>
        <p:blipFill>
          <a:blip r:embed="rId3"/>
          <a:stretch>
            <a:fillRect/>
          </a:stretch>
        </p:blipFill>
        <p:spPr>
          <a:xfrm>
            <a:off x="1263399" y="3931295"/>
            <a:ext cx="6715680" cy="2686074"/>
          </a:xfrm>
          <a:prstGeom prst="rect">
            <a:avLst/>
          </a:prstGeom>
        </p:spPr>
      </p:pic>
    </p:spTree>
    <p:extLst>
      <p:ext uri="{BB962C8B-B14F-4D97-AF65-F5344CB8AC3E}">
        <p14:creationId xmlns:p14="http://schemas.microsoft.com/office/powerpoint/2010/main" val="57547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0070" y="1108037"/>
            <a:ext cx="6377760" cy="2756040"/>
          </a:xfrm>
          <a:prstGeom prst="rect">
            <a:avLst/>
          </a:prstGeom>
        </p:spPr>
      </p:pic>
      <p:sp>
        <p:nvSpPr>
          <p:cNvPr id="2" name="Title 1"/>
          <p:cNvSpPr>
            <a:spLocks noGrp="1"/>
          </p:cNvSpPr>
          <p:nvPr>
            <p:ph type="title"/>
          </p:nvPr>
        </p:nvSpPr>
        <p:spPr/>
        <p:txBody>
          <a:bodyPr>
            <a:normAutofit/>
          </a:bodyPr>
          <a:lstStyle/>
          <a:p>
            <a:r>
              <a:rPr lang="en-US" dirty="0"/>
              <a:t>IEEE 802.1X Port-Based </a:t>
            </a:r>
            <a:r>
              <a:rPr lang="en-US" dirty="0" smtClean="0"/>
              <a:t>Au</a:t>
            </a:r>
            <a:r>
              <a:rPr lang="cs-CZ" dirty="0" err="1" smtClean="0"/>
              <a:t>tentizace</a:t>
            </a:r>
            <a:endParaRPr lang="pt-PT" dirty="0"/>
          </a:p>
        </p:txBody>
      </p:sp>
      <p:sp>
        <p:nvSpPr>
          <p:cNvPr id="3" name="Content Placeholder 2"/>
          <p:cNvSpPr>
            <a:spLocks noGrp="1"/>
          </p:cNvSpPr>
          <p:nvPr>
            <p:ph idx="1"/>
          </p:nvPr>
        </p:nvSpPr>
        <p:spPr>
          <a:xfrm>
            <a:off x="279401" y="3945699"/>
            <a:ext cx="8520354" cy="2369040"/>
          </a:xfrm>
        </p:spPr>
        <p:txBody>
          <a:bodyPr>
            <a:normAutofit fontScale="25000" lnSpcReduction="20000"/>
          </a:bodyPr>
          <a:lstStyle/>
          <a:p>
            <a:r>
              <a:rPr lang="cs-CZ" sz="11200" dirty="0"/>
              <a:t>Dokud není klient autentizován, řízení přístupu 802.1X umožňuje, aby pouze </a:t>
            </a:r>
            <a:r>
              <a:rPr lang="cs-CZ" sz="11200" dirty="0" smtClean="0"/>
              <a:t>provoz </a:t>
            </a:r>
            <a:r>
              <a:rPr lang="cs-CZ" sz="11200" dirty="0"/>
              <a:t>EAPOL, </a:t>
            </a:r>
            <a:r>
              <a:rPr lang="cs-CZ" sz="11200" dirty="0" smtClean="0"/>
              <a:t>CDP a STP procházel </a:t>
            </a:r>
            <a:r>
              <a:rPr lang="cs-CZ" sz="11200" dirty="0"/>
              <a:t>portem, ke kterému je klient připojen. Po úspěšném ověření může </a:t>
            </a:r>
            <a:r>
              <a:rPr lang="cs-CZ" sz="11200" dirty="0" smtClean="0"/>
              <a:t>příslušným portem projít běžný provoz.</a:t>
            </a:r>
            <a:r>
              <a:rPr lang="cs-CZ" dirty="0"/>
              <a:t/>
            </a:r>
            <a:br>
              <a:rPr lang="cs-CZ" dirty="0"/>
            </a:br>
            <a:r>
              <a:rPr lang="cs-CZ" dirty="0" smtClean="0"/>
              <a:t>.</a:t>
            </a:r>
            <a:r>
              <a:rPr lang="cs-CZ" dirty="0"/>
              <a:t/>
            </a:r>
            <a:br>
              <a:rPr lang="cs-CZ" dirty="0"/>
            </a:br>
            <a:r>
              <a:rPr lang="cs-CZ" sz="9600" dirty="0"/>
              <a:t/>
            </a:r>
            <a:br>
              <a:rPr lang="cs-CZ" sz="9600" dirty="0"/>
            </a:br>
            <a:endParaRPr lang="cs-CZ" sz="9600" dirty="0"/>
          </a:p>
        </p:txBody>
      </p:sp>
    </p:spTree>
    <p:extLst>
      <p:ext uri="{BB962C8B-B14F-4D97-AF65-F5344CB8AC3E}">
        <p14:creationId xmlns:p14="http://schemas.microsoft.com/office/powerpoint/2010/main" val="158677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7 Objectives</a:t>
            </a:r>
          </a:p>
        </p:txBody>
      </p:sp>
      <p:sp>
        <p:nvSpPr>
          <p:cNvPr id="7" name="Content Placeholder 6"/>
          <p:cNvSpPr>
            <a:spLocks noGrp="1"/>
          </p:cNvSpPr>
          <p:nvPr>
            <p:ph idx="1"/>
          </p:nvPr>
        </p:nvSpPr>
        <p:spPr/>
        <p:txBody>
          <a:bodyPr/>
          <a:lstStyle/>
          <a:p>
            <a:pPr marL="0" indent="0">
              <a:buNone/>
            </a:pPr>
            <a:r>
              <a:rPr lang="en-US" dirty="0"/>
              <a:t>This chapter covers the following topics related to network management and mobility:</a:t>
            </a:r>
          </a:p>
          <a:p>
            <a:r>
              <a:rPr lang="pt-PT" dirty="0" smtClean="0"/>
              <a:t>AAA</a:t>
            </a:r>
            <a:endParaRPr lang="pt-PT" dirty="0"/>
          </a:p>
          <a:p>
            <a:r>
              <a:rPr lang="pt-PT" dirty="0" err="1" smtClean="0"/>
              <a:t>Identity-based</a:t>
            </a:r>
            <a:r>
              <a:rPr lang="pt-PT" dirty="0" smtClean="0"/>
              <a:t> </a:t>
            </a:r>
            <a:r>
              <a:rPr lang="pt-PT" dirty="0" err="1" smtClean="0"/>
              <a:t>networking</a:t>
            </a:r>
            <a:r>
              <a:rPr lang="pt-PT" dirty="0"/>
              <a:t> </a:t>
            </a:r>
            <a:r>
              <a:rPr lang="pt-PT" dirty="0" smtClean="0"/>
              <a:t>802.1X</a:t>
            </a:r>
            <a:endParaRPr lang="pt-PT" dirty="0"/>
          </a:p>
          <a:p>
            <a:r>
              <a:rPr lang="pt-PT" dirty="0" smtClean="0"/>
              <a:t>NTP</a:t>
            </a:r>
            <a:endParaRPr lang="pt-PT" dirty="0"/>
          </a:p>
          <a:p>
            <a:r>
              <a:rPr lang="pt-PT" dirty="0" smtClean="0"/>
              <a:t>SNMP</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Model klient/server protokolu </a:t>
            </a:r>
            <a:r>
              <a:rPr lang="en-US" dirty="0" smtClean="0"/>
              <a:t>802.1X</a:t>
            </a:r>
            <a:endParaRPr lang="pt-PT" dirty="0"/>
          </a:p>
        </p:txBody>
      </p:sp>
      <p:sp>
        <p:nvSpPr>
          <p:cNvPr id="3" name="Content Placeholder 2"/>
          <p:cNvSpPr>
            <a:spLocks noGrp="1"/>
          </p:cNvSpPr>
          <p:nvPr>
            <p:ph idx="1"/>
          </p:nvPr>
        </p:nvSpPr>
        <p:spPr/>
        <p:txBody>
          <a:bodyPr>
            <a:normAutofit fontScale="92500" lnSpcReduction="10000"/>
          </a:bodyPr>
          <a:lstStyle/>
          <a:p>
            <a:r>
              <a:rPr lang="af-ZA" b="1" dirty="0" smtClean="0"/>
              <a:t>Klient</a:t>
            </a:r>
          </a:p>
          <a:p>
            <a:pPr lvl="1"/>
            <a:r>
              <a:rPr lang="af-ZA" dirty="0" smtClean="0"/>
              <a:t>Obvykle pracovní stanice nebo notebook s klientským softwarem kompatibilním s 802.1X.</a:t>
            </a:r>
          </a:p>
          <a:p>
            <a:pPr lvl="1"/>
            <a:r>
              <a:rPr lang="af-ZA" dirty="0" smtClean="0"/>
              <a:t>Většina moderních operačních systémů zahrnuje nativní podporu 802.1X.</a:t>
            </a:r>
          </a:p>
          <a:p>
            <a:pPr lvl="1"/>
            <a:r>
              <a:rPr lang="af-ZA" dirty="0" smtClean="0"/>
              <a:t>Klient je v terminologii 802.1X označován také jako žadatel.</a:t>
            </a:r>
          </a:p>
          <a:p>
            <a:r>
              <a:rPr lang="af-ZA" b="1" dirty="0" smtClean="0"/>
              <a:t>Autenti</a:t>
            </a:r>
            <a:r>
              <a:rPr lang="cs-CZ" b="1" dirty="0" err="1" smtClean="0"/>
              <a:t>k</a:t>
            </a:r>
            <a:r>
              <a:rPr lang="cs-CZ" b="1" dirty="0" err="1"/>
              <a:t>á</a:t>
            </a:r>
            <a:r>
              <a:rPr lang="af-ZA" b="1" dirty="0" smtClean="0"/>
              <a:t>tor</a:t>
            </a:r>
          </a:p>
          <a:p>
            <a:pPr lvl="1"/>
            <a:r>
              <a:rPr lang="af-ZA" dirty="0" smtClean="0"/>
              <a:t>Obvykle hran</a:t>
            </a:r>
            <a:r>
              <a:rPr lang="cs-CZ" dirty="0" err="1" smtClean="0"/>
              <a:t>iční</a:t>
            </a:r>
            <a:r>
              <a:rPr lang="af-ZA" dirty="0" smtClean="0"/>
              <a:t> přepínač nebo bezdrátový přístupový bod (AP), autentizátor řídí fyzický přístup k síti na základě ověřovacího statusu klienta.</a:t>
            </a:r>
          </a:p>
          <a:p>
            <a:pPr lvl="1"/>
            <a:r>
              <a:rPr lang="af-ZA" dirty="0" smtClean="0"/>
              <a:t>Authenti</a:t>
            </a:r>
            <a:r>
              <a:rPr lang="cs-CZ" dirty="0" err="1" smtClean="0"/>
              <a:t>ká</a:t>
            </a:r>
            <a:r>
              <a:rPr lang="af-ZA" dirty="0" smtClean="0"/>
              <a:t>tor obsahuje klienta RADIUS, který je zodpovědný za zapouzdření a dekomulaci rámců protokolu EAP (Extensible Authentication Protocol) a interakci s ověřovacím serverem.</a:t>
            </a:r>
          </a:p>
          <a:p>
            <a:r>
              <a:rPr lang="af-ZA" b="1" dirty="0" smtClean="0"/>
              <a:t>Autentizační server</a:t>
            </a:r>
          </a:p>
          <a:p>
            <a:pPr lvl="1"/>
            <a:r>
              <a:rPr lang="af-ZA" dirty="0" smtClean="0"/>
              <a:t>Server, který provádí skutečné ověření klienta.</a:t>
            </a:r>
          </a:p>
          <a:p>
            <a:pPr lvl="1"/>
            <a:r>
              <a:rPr lang="af-ZA" dirty="0" smtClean="0"/>
              <a:t>Server RADIUS s příponami (extensions) EAP je v současné době jediným podporovaným autentizační serverem.</a:t>
            </a:r>
            <a:endParaRPr lang="af-ZA" dirty="0"/>
          </a:p>
        </p:txBody>
      </p:sp>
    </p:spTree>
    <p:extLst>
      <p:ext uri="{BB962C8B-B14F-4D97-AF65-F5344CB8AC3E}">
        <p14:creationId xmlns:p14="http://schemas.microsoft.com/office/powerpoint/2010/main" val="428845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a:t>802.1X Port-Based </a:t>
            </a:r>
            <a:r>
              <a:rPr lang="pt-PT" dirty="0" smtClean="0"/>
              <a:t>Authentication</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696067" y="1218957"/>
            <a:ext cx="7458377" cy="5171085"/>
          </a:xfrm>
          <a:prstGeom prst="rect">
            <a:avLst/>
          </a:prstGeom>
        </p:spPr>
      </p:pic>
    </p:spTree>
    <p:extLst>
      <p:ext uri="{BB962C8B-B14F-4D97-AF65-F5344CB8AC3E}">
        <p14:creationId xmlns:p14="http://schemas.microsoft.com/office/powerpoint/2010/main" val="370463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802.1X</a:t>
            </a:r>
            <a:r>
              <a:rPr lang="cs-CZ" dirty="0"/>
              <a:t> </a:t>
            </a:r>
            <a:r>
              <a:rPr lang="cs-CZ" dirty="0" smtClean="0"/>
              <a:t>– konfigurační příklad</a:t>
            </a:r>
            <a:endParaRPr lang="pt-PT" dirty="0"/>
          </a:p>
        </p:txBody>
      </p:sp>
      <p:sp>
        <p:nvSpPr>
          <p:cNvPr id="3" name="Content Placeholder 2"/>
          <p:cNvSpPr>
            <a:spLocks noGrp="1"/>
          </p:cNvSpPr>
          <p:nvPr>
            <p:ph idx="1"/>
          </p:nvPr>
        </p:nvSpPr>
        <p:spPr>
          <a:xfrm>
            <a:off x="279401" y="4072549"/>
            <a:ext cx="8520354" cy="2242190"/>
          </a:xfrm>
        </p:spPr>
        <p:txBody>
          <a:bodyPr>
            <a:normAutofit fontScale="25000" lnSpcReduction="20000"/>
          </a:bodyPr>
          <a:lstStyle/>
          <a:p>
            <a:r>
              <a:rPr lang="cs-CZ" sz="9600" dirty="0" smtClean="0"/>
              <a:t>Nelze </a:t>
            </a:r>
            <a:r>
              <a:rPr lang="cs-CZ" sz="9600" dirty="0"/>
              <a:t>na </a:t>
            </a:r>
            <a:r>
              <a:rPr lang="cs-CZ" sz="9600" dirty="0" smtClean="0"/>
              <a:t>rozhraní vydávat </a:t>
            </a:r>
            <a:r>
              <a:rPr lang="cs-CZ" sz="9600" dirty="0"/>
              <a:t>příkazy </a:t>
            </a:r>
            <a:r>
              <a:rPr lang="cs-CZ" sz="9600" dirty="0" smtClean="0"/>
              <a:t>dot1x, pokud předtím </a:t>
            </a:r>
            <a:r>
              <a:rPr lang="cs-CZ" sz="9600" dirty="0"/>
              <a:t>není nastaven </a:t>
            </a:r>
            <a:r>
              <a:rPr lang="cs-CZ" sz="9600" dirty="0" err="1" smtClean="0"/>
              <a:t>switchport</a:t>
            </a:r>
            <a:r>
              <a:rPr lang="cs-CZ" sz="9600" dirty="0"/>
              <a:t> </a:t>
            </a:r>
            <a:r>
              <a:rPr lang="cs-CZ" sz="9600" dirty="0" smtClean="0"/>
              <a:t>mode.</a:t>
            </a:r>
          </a:p>
          <a:p>
            <a:endParaRPr lang="cs-CZ" sz="9600" dirty="0"/>
          </a:p>
          <a:p>
            <a:r>
              <a:rPr lang="cs-CZ" sz="9600" dirty="0" smtClean="0"/>
              <a:t>Defaultní </a:t>
            </a:r>
            <a:r>
              <a:rPr lang="cs-CZ" sz="9600" dirty="0"/>
              <a:t>stav portů přepínačů se liší mezi přepínači, ale není běžně nastaven na režim </a:t>
            </a:r>
            <a:r>
              <a:rPr lang="cs-CZ" sz="9600" dirty="0" err="1" smtClean="0"/>
              <a:t>access</a:t>
            </a:r>
            <a:r>
              <a:rPr lang="cs-CZ" sz="9600" dirty="0" smtClean="0"/>
              <a:t>.</a:t>
            </a:r>
            <a:r>
              <a:rPr lang="cs-CZ" sz="9600" dirty="0"/>
              <a:t/>
            </a:r>
            <a:br>
              <a:rPr lang="cs-CZ" sz="9600"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p>
        </p:txBody>
      </p:sp>
      <p:pic>
        <p:nvPicPr>
          <p:cNvPr id="4" name="Picture 3"/>
          <p:cNvPicPr>
            <a:picLocks noChangeAspect="1"/>
          </p:cNvPicPr>
          <p:nvPr/>
        </p:nvPicPr>
        <p:blipFill>
          <a:blip r:embed="rId2"/>
          <a:stretch>
            <a:fillRect/>
          </a:stretch>
        </p:blipFill>
        <p:spPr>
          <a:xfrm>
            <a:off x="317114" y="1327759"/>
            <a:ext cx="8444928" cy="2525068"/>
          </a:xfrm>
          <a:prstGeom prst="rect">
            <a:avLst/>
          </a:prstGeom>
        </p:spPr>
      </p:pic>
    </p:spTree>
    <p:extLst>
      <p:ext uri="{BB962C8B-B14F-4D97-AF65-F5344CB8AC3E}">
        <p14:creationId xmlns:p14="http://schemas.microsoft.com/office/powerpoint/2010/main" val="123302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Network Time Protocols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Proč přesný čas</a:t>
            </a:r>
            <a:endParaRPr lang="pt-PT" dirty="0"/>
          </a:p>
        </p:txBody>
      </p:sp>
      <p:sp>
        <p:nvSpPr>
          <p:cNvPr id="3" name="Content Placeholder 2"/>
          <p:cNvSpPr>
            <a:spLocks noGrp="1"/>
          </p:cNvSpPr>
          <p:nvPr>
            <p:ph idx="1"/>
          </p:nvPr>
        </p:nvSpPr>
        <p:spPr/>
        <p:txBody>
          <a:bodyPr/>
          <a:lstStyle/>
          <a:p>
            <a:r>
              <a:rPr lang="af-ZA" dirty="0" smtClean="0"/>
              <a:t>Potřeba přesného času se každým rokem zvyšuje.</a:t>
            </a:r>
          </a:p>
          <a:p>
            <a:pPr>
              <a:spcBef>
                <a:spcPts val="1200"/>
              </a:spcBef>
            </a:pPr>
            <a:r>
              <a:rPr lang="af-ZA" dirty="0" smtClean="0"/>
              <a:t>Koordinační události, logování značek a skripty, které jsou založeny na systémových hodinách.</a:t>
            </a:r>
          </a:p>
          <a:p>
            <a:pPr>
              <a:spcBef>
                <a:spcPts val="1200"/>
              </a:spcBef>
            </a:pPr>
            <a:r>
              <a:rPr lang="af-ZA" dirty="0" smtClean="0"/>
              <a:t>Proto se v dnešní síti zvyšuje význam koordinace systémových hodin a jejich přesnosti.</a:t>
            </a:r>
          </a:p>
          <a:p>
            <a:pPr>
              <a:spcBef>
                <a:spcPts val="1200"/>
              </a:spcBef>
            </a:pPr>
            <a:r>
              <a:rPr lang="af-ZA" dirty="0" smtClean="0"/>
              <a:t>Z hlediska nejlepší praxe se doporučuje nastavit hodiny na všech síťových zařízeních na UTC bez ohledu na jejich umístění a poté nakonfigurovat časové pásmo, aby se v případě potřeby zobrazil místní čas. </a:t>
            </a:r>
            <a:endParaRPr lang="af-ZA" dirty="0"/>
          </a:p>
        </p:txBody>
      </p:sp>
    </p:spTree>
    <p:extLst>
      <p:ext uri="{BB962C8B-B14F-4D97-AF65-F5344CB8AC3E}">
        <p14:creationId xmlns:p14="http://schemas.microsoft.com/office/powerpoint/2010/main" val="2219958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Manuální konfigurace systémových hodin</a:t>
            </a:r>
            <a:endParaRPr lang="pt-PT" dirty="0"/>
          </a:p>
        </p:txBody>
      </p:sp>
      <p:sp>
        <p:nvSpPr>
          <p:cNvPr id="3" name="Content Placeholder 2"/>
          <p:cNvSpPr>
            <a:spLocks noGrp="1"/>
          </p:cNvSpPr>
          <p:nvPr>
            <p:ph idx="1"/>
          </p:nvPr>
        </p:nvSpPr>
        <p:spPr/>
        <p:txBody>
          <a:bodyPr/>
          <a:lstStyle/>
          <a:p>
            <a:endParaRPr lang="pt-PT" dirty="0"/>
          </a:p>
        </p:txBody>
      </p:sp>
      <p:grpSp>
        <p:nvGrpSpPr>
          <p:cNvPr id="6" name="Group 5"/>
          <p:cNvGrpSpPr/>
          <p:nvPr/>
        </p:nvGrpSpPr>
        <p:grpSpPr>
          <a:xfrm>
            <a:off x="279399" y="1120710"/>
            <a:ext cx="8092743" cy="2654906"/>
            <a:chOff x="1088999" y="3066160"/>
            <a:chExt cx="6966001" cy="2285267"/>
          </a:xfrm>
        </p:grpSpPr>
        <p:pic>
          <p:nvPicPr>
            <p:cNvPr id="4" name="Picture 3"/>
            <p:cNvPicPr>
              <a:picLocks noChangeAspect="1"/>
            </p:cNvPicPr>
            <p:nvPr/>
          </p:nvPicPr>
          <p:blipFill>
            <a:blip r:embed="rId2"/>
            <a:stretch>
              <a:fillRect/>
            </a:stretch>
          </p:blipFill>
          <p:spPr>
            <a:xfrm>
              <a:off x="1088999" y="3066160"/>
              <a:ext cx="6966001" cy="725680"/>
            </a:xfrm>
            <a:prstGeom prst="rect">
              <a:avLst/>
            </a:prstGeom>
          </p:spPr>
        </p:pic>
        <p:pic>
          <p:nvPicPr>
            <p:cNvPr id="5" name="Picture 4"/>
            <p:cNvPicPr>
              <a:picLocks noChangeAspect="1"/>
            </p:cNvPicPr>
            <p:nvPr/>
          </p:nvPicPr>
          <p:blipFill>
            <a:blip r:embed="rId3"/>
            <a:stretch>
              <a:fillRect/>
            </a:stretch>
          </p:blipFill>
          <p:spPr>
            <a:xfrm>
              <a:off x="1088999" y="3791987"/>
              <a:ext cx="6966001" cy="1559440"/>
            </a:xfrm>
            <a:prstGeom prst="rect">
              <a:avLst/>
            </a:prstGeom>
          </p:spPr>
        </p:pic>
      </p:grpSp>
      <p:pic>
        <p:nvPicPr>
          <p:cNvPr id="7" name="Picture 6"/>
          <p:cNvPicPr>
            <a:picLocks noChangeAspect="1"/>
          </p:cNvPicPr>
          <p:nvPr/>
        </p:nvPicPr>
        <p:blipFill>
          <a:blip r:embed="rId4"/>
          <a:stretch>
            <a:fillRect/>
          </a:stretch>
        </p:blipFill>
        <p:spPr>
          <a:xfrm>
            <a:off x="586177" y="3838247"/>
            <a:ext cx="7947767" cy="2551796"/>
          </a:xfrm>
          <a:prstGeom prst="rect">
            <a:avLst/>
          </a:prstGeom>
        </p:spPr>
      </p:pic>
    </p:spTree>
    <p:extLst>
      <p:ext uri="{BB962C8B-B14F-4D97-AF65-F5344CB8AC3E}">
        <p14:creationId xmlns:p14="http://schemas.microsoft.com/office/powerpoint/2010/main" val="3811575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Nastavení letního času</a:t>
            </a:r>
            <a:endParaRPr lang="pt-PT" dirty="0"/>
          </a:p>
        </p:txBody>
      </p:sp>
      <p:sp>
        <p:nvSpPr>
          <p:cNvPr id="3" name="Content Placeholder 2"/>
          <p:cNvSpPr>
            <a:spLocks noGrp="1"/>
          </p:cNvSpPr>
          <p:nvPr>
            <p:ph idx="1"/>
          </p:nvPr>
        </p:nvSpPr>
        <p:spPr/>
        <p:txBody>
          <a:bodyPr>
            <a:normAutofit/>
          </a:bodyPr>
          <a:lstStyle/>
          <a:p>
            <a:r>
              <a:rPr lang="af-ZA" b="1" dirty="0" smtClean="0">
                <a:latin typeface="Consolas" panose="020B0609020204030204" pitchFamily="49" charset="0"/>
              </a:rPr>
              <a:t>clock summer-time </a:t>
            </a:r>
            <a:r>
              <a:rPr lang="af-ZA" i="1" dirty="0" smtClean="0">
                <a:latin typeface="Consolas" panose="020B0609020204030204" pitchFamily="49" charset="0"/>
              </a:rPr>
              <a:t>zone </a:t>
            </a:r>
            <a:r>
              <a:rPr lang="af-ZA" b="1" dirty="0" smtClean="0">
                <a:latin typeface="Consolas" panose="020B0609020204030204" pitchFamily="49" charset="0"/>
              </a:rPr>
              <a:t>recurring </a:t>
            </a:r>
            <a:r>
              <a:rPr lang="af-ZA" dirty="0" smtClean="0">
                <a:latin typeface="Consolas" panose="020B0609020204030204" pitchFamily="49" charset="0"/>
              </a:rPr>
              <a:t>[ </a:t>
            </a:r>
            <a:r>
              <a:rPr lang="af-ZA" i="1" dirty="0" smtClean="0">
                <a:latin typeface="Consolas" panose="020B0609020204030204" pitchFamily="49" charset="0"/>
              </a:rPr>
              <a:t>week day month hh:mm week day month hh:mm </a:t>
            </a:r>
            <a:r>
              <a:rPr lang="af-ZA" dirty="0" smtClean="0">
                <a:latin typeface="Consolas" panose="020B0609020204030204" pitchFamily="49" charset="0"/>
              </a:rPr>
              <a:t>[offset]]</a:t>
            </a:r>
          </a:p>
          <a:p>
            <a:endParaRPr lang="af-ZA" b="1" dirty="0" smtClean="0">
              <a:latin typeface="Consolas" panose="020B0609020204030204" pitchFamily="49" charset="0"/>
            </a:endParaRPr>
          </a:p>
          <a:p>
            <a:r>
              <a:rPr lang="af-ZA" b="1" dirty="0" smtClean="0">
                <a:latin typeface="Consolas" panose="020B0609020204030204" pitchFamily="49" charset="0"/>
              </a:rPr>
              <a:t>clock summer-time </a:t>
            </a:r>
            <a:r>
              <a:rPr lang="af-ZA" i="1" dirty="0" smtClean="0">
                <a:latin typeface="Consolas" panose="020B0609020204030204" pitchFamily="49" charset="0"/>
              </a:rPr>
              <a:t>zone </a:t>
            </a:r>
            <a:r>
              <a:rPr lang="af-ZA" b="1" dirty="0" smtClean="0">
                <a:latin typeface="Consolas" panose="020B0609020204030204" pitchFamily="49" charset="0"/>
              </a:rPr>
              <a:t>date </a:t>
            </a:r>
            <a:r>
              <a:rPr lang="af-ZA" i="1" dirty="0" smtClean="0">
                <a:latin typeface="Consolas" panose="020B0609020204030204" pitchFamily="49" charset="0"/>
              </a:rPr>
              <a:t>date month year hh:mm date month year hh:mm </a:t>
            </a:r>
            <a:r>
              <a:rPr lang="af-ZA" dirty="0" smtClean="0">
                <a:latin typeface="Consolas" panose="020B0609020204030204" pitchFamily="49" charset="0"/>
              </a:rPr>
              <a:t>[ </a:t>
            </a:r>
            <a:r>
              <a:rPr lang="af-ZA" i="1" dirty="0" smtClean="0">
                <a:latin typeface="Consolas" panose="020B0609020204030204" pitchFamily="49" charset="0"/>
              </a:rPr>
              <a:t>offset </a:t>
            </a:r>
            <a:r>
              <a:rPr lang="af-ZA" dirty="0" smtClean="0">
                <a:latin typeface="Consolas" panose="020B0609020204030204" pitchFamily="49" charset="0"/>
              </a:rPr>
              <a:t>]</a:t>
            </a:r>
          </a:p>
          <a:p>
            <a:endParaRPr lang="af-ZA" b="1" dirty="0" smtClean="0">
              <a:latin typeface="Consolas" panose="020B0609020204030204" pitchFamily="49" charset="0"/>
            </a:endParaRPr>
          </a:p>
          <a:p>
            <a:r>
              <a:rPr lang="af-ZA" b="1" dirty="0" smtClean="0">
                <a:latin typeface="Consolas" panose="020B0609020204030204" pitchFamily="49" charset="0"/>
              </a:rPr>
              <a:t>clock summer-time </a:t>
            </a:r>
            <a:r>
              <a:rPr lang="af-ZA" i="1" dirty="0" smtClean="0">
                <a:latin typeface="Consolas" panose="020B0609020204030204" pitchFamily="49" charset="0"/>
              </a:rPr>
              <a:t>zone </a:t>
            </a:r>
            <a:r>
              <a:rPr lang="af-ZA" b="1" dirty="0" smtClean="0">
                <a:latin typeface="Consolas" panose="020B0609020204030204" pitchFamily="49" charset="0"/>
              </a:rPr>
              <a:t>date </a:t>
            </a:r>
            <a:r>
              <a:rPr lang="af-ZA" i="1" dirty="0" smtClean="0">
                <a:latin typeface="Consolas" panose="020B0609020204030204" pitchFamily="49" charset="0"/>
              </a:rPr>
              <a:t>month date year hh:mm month date year hh:mm </a:t>
            </a:r>
            <a:r>
              <a:rPr lang="af-ZA" dirty="0" smtClean="0">
                <a:latin typeface="Consolas" panose="020B0609020204030204" pitchFamily="49" charset="0"/>
              </a:rPr>
              <a:t>[ </a:t>
            </a:r>
            <a:r>
              <a:rPr lang="af-ZA" i="1" dirty="0" smtClean="0">
                <a:latin typeface="Consolas" panose="020B0609020204030204" pitchFamily="49" charset="0"/>
              </a:rPr>
              <a:t>offset </a:t>
            </a:r>
            <a:r>
              <a:rPr lang="af-ZA" dirty="0" smtClean="0">
                <a:latin typeface="Consolas" panose="020B0609020204030204" pitchFamily="49" charset="0"/>
              </a:rPr>
              <a:t>]</a:t>
            </a:r>
          </a:p>
          <a:p>
            <a:endParaRPr lang="af-ZA" dirty="0" smtClean="0">
              <a:latin typeface="Consolas" panose="020B0609020204030204" pitchFamily="49" charset="0"/>
            </a:endParaRPr>
          </a:p>
          <a:p>
            <a:r>
              <a:rPr lang="af-ZA" dirty="0" smtClean="0">
                <a:latin typeface="Consolas" panose="020B0609020204030204" pitchFamily="49" charset="0"/>
              </a:rPr>
              <a:t>https://www.cisco.com/c/en/us/td/docs/switches/lan/catalyst4000/8-2glx/configuration/guide/ntp.html</a:t>
            </a:r>
            <a:endParaRPr lang="af-ZA" dirty="0">
              <a:latin typeface="Consolas" panose="020B0609020204030204" pitchFamily="49" charset="0"/>
            </a:endParaRPr>
          </a:p>
        </p:txBody>
      </p:sp>
    </p:spTree>
    <p:extLst>
      <p:ext uri="{BB962C8B-B14F-4D97-AF65-F5344CB8AC3E}">
        <p14:creationId xmlns:p14="http://schemas.microsoft.com/office/powerpoint/2010/main" val="4058136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Nastavení letního času</a:t>
            </a:r>
            <a:endParaRPr lang="pt-PT" dirty="0"/>
          </a:p>
        </p:txBody>
      </p:sp>
      <p:sp>
        <p:nvSpPr>
          <p:cNvPr id="3" name="Content Placeholder 2"/>
          <p:cNvSpPr>
            <a:spLocks noGrp="1"/>
          </p:cNvSpPr>
          <p:nvPr>
            <p:ph idx="1"/>
          </p:nvPr>
        </p:nvSpPr>
        <p:spPr/>
        <p:txBody>
          <a:bodyPr>
            <a:normAutofit/>
          </a:bodyPr>
          <a:lstStyle/>
          <a:p>
            <a:endParaRPr lang="pt-PT" dirty="0">
              <a:latin typeface="Consolas" panose="020B0609020204030204" pitchFamily="49" charset="0"/>
            </a:endParaRPr>
          </a:p>
        </p:txBody>
      </p:sp>
      <p:grpSp>
        <p:nvGrpSpPr>
          <p:cNvPr id="4" name="Group 3"/>
          <p:cNvGrpSpPr/>
          <p:nvPr/>
        </p:nvGrpSpPr>
        <p:grpSpPr>
          <a:xfrm>
            <a:off x="419119" y="1245618"/>
            <a:ext cx="8240917" cy="5006841"/>
            <a:chOff x="1119960" y="2406100"/>
            <a:chExt cx="6966001" cy="4232255"/>
          </a:xfrm>
        </p:grpSpPr>
        <p:pic>
          <p:nvPicPr>
            <p:cNvPr id="5" name="Picture 4"/>
            <p:cNvPicPr>
              <a:picLocks noChangeAspect="1"/>
            </p:cNvPicPr>
            <p:nvPr/>
          </p:nvPicPr>
          <p:blipFill>
            <a:blip r:embed="rId2"/>
            <a:stretch>
              <a:fillRect/>
            </a:stretch>
          </p:blipFill>
          <p:spPr>
            <a:xfrm>
              <a:off x="1119960" y="2406100"/>
              <a:ext cx="6904080" cy="2045800"/>
            </a:xfrm>
            <a:prstGeom prst="rect">
              <a:avLst/>
            </a:prstGeom>
          </p:spPr>
        </p:pic>
        <p:pic>
          <p:nvPicPr>
            <p:cNvPr id="6" name="Picture 5"/>
            <p:cNvPicPr>
              <a:picLocks noChangeAspect="1"/>
            </p:cNvPicPr>
            <p:nvPr/>
          </p:nvPicPr>
          <p:blipFill>
            <a:blip r:embed="rId3"/>
            <a:stretch>
              <a:fillRect/>
            </a:stretch>
          </p:blipFill>
          <p:spPr>
            <a:xfrm>
              <a:off x="1119960" y="4353235"/>
              <a:ext cx="6966001" cy="2285120"/>
            </a:xfrm>
            <a:prstGeom prst="rect">
              <a:avLst/>
            </a:prstGeom>
          </p:spPr>
        </p:pic>
      </p:grpSp>
    </p:spTree>
    <p:extLst>
      <p:ext uri="{BB962C8B-B14F-4D97-AF65-F5344CB8AC3E}">
        <p14:creationId xmlns:p14="http://schemas.microsoft.com/office/powerpoint/2010/main" val="1406744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Network Time </a:t>
            </a:r>
            <a:r>
              <a:rPr lang="pt-PT" dirty="0" smtClean="0"/>
              <a:t>Protocol</a:t>
            </a:r>
            <a:r>
              <a:rPr lang="cs-CZ" dirty="0"/>
              <a:t> </a:t>
            </a:r>
            <a:r>
              <a:rPr lang="cs-CZ" dirty="0" smtClean="0"/>
              <a:t>– přehled </a:t>
            </a:r>
            <a:endParaRPr lang="pt-PT" dirty="0"/>
          </a:p>
        </p:txBody>
      </p:sp>
      <p:pic>
        <p:nvPicPr>
          <p:cNvPr id="4" name="Picture 3"/>
          <p:cNvPicPr>
            <a:picLocks noChangeAspect="1"/>
          </p:cNvPicPr>
          <p:nvPr/>
        </p:nvPicPr>
        <p:blipFill>
          <a:blip r:embed="rId3"/>
          <a:stretch>
            <a:fillRect/>
          </a:stretch>
        </p:blipFill>
        <p:spPr>
          <a:xfrm>
            <a:off x="1203298" y="4321788"/>
            <a:ext cx="6590559" cy="2166694"/>
          </a:xfrm>
          <a:prstGeom prst="rect">
            <a:avLst/>
          </a:prstGeom>
        </p:spPr>
      </p:pic>
      <p:sp>
        <p:nvSpPr>
          <p:cNvPr id="3" name="Content Placeholder 2"/>
          <p:cNvSpPr>
            <a:spLocks noGrp="1"/>
          </p:cNvSpPr>
          <p:nvPr>
            <p:ph idx="1"/>
          </p:nvPr>
        </p:nvSpPr>
        <p:spPr>
          <a:xfrm>
            <a:off x="279401" y="1183341"/>
            <a:ext cx="8520354" cy="3626654"/>
          </a:xfrm>
        </p:spPr>
        <p:txBody>
          <a:bodyPr>
            <a:normAutofit fontScale="25000" lnSpcReduction="20000"/>
          </a:bodyPr>
          <a:lstStyle/>
          <a:p>
            <a:r>
              <a:rPr lang="af-ZA" sz="9600" dirty="0" smtClean="0"/>
              <a:t>Ruční nastavení hodin libovolného síťového zařízení není ani přesné ani škálovatelné.</a:t>
            </a:r>
          </a:p>
          <a:p>
            <a:r>
              <a:rPr lang="af-ZA" sz="9600" dirty="0" smtClean="0"/>
              <a:t>Nejlepším postupem je použití protokolu NTP (Network Time Protocol), jednoduchého protokolu NTP (SNTP) nebo protokolu PTP (Precision Time Protocol).</a:t>
            </a:r>
          </a:p>
          <a:p>
            <a:r>
              <a:rPr lang="af-ZA" sz="9600" dirty="0" smtClean="0"/>
              <a:t>NTP je navržen tak, aby synchronizoval čas v celé síťové infrastruktuře, včetně serverů, přepínačů, směrovačů, hostitelských počítačů, bezdrátových přístupových bodů, zdroje nepřerušitelného napájení (UPS) a tak dále. </a:t>
            </a:r>
          </a:p>
          <a:p>
            <a:r>
              <a:rPr lang="af-ZA" sz="9600" dirty="0" smtClean="0"/>
              <a:t>NTP standardně využívá UDP port 123 pro zdroj i cíl.</a:t>
            </a:r>
            <a:r>
              <a:rPr lang="cs-CZ" sz="9600" dirty="0"/>
              <a:t/>
            </a:r>
            <a:br>
              <a:rPr lang="cs-CZ" sz="9600"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p>
        </p:txBody>
      </p:sp>
    </p:spTree>
    <p:extLst>
      <p:ext uri="{BB962C8B-B14F-4D97-AF65-F5344CB8AC3E}">
        <p14:creationId xmlns:p14="http://schemas.microsoft.com/office/powerpoint/2010/main" val="370537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Network Time </a:t>
            </a:r>
            <a:r>
              <a:rPr lang="pt-PT" dirty="0" smtClean="0"/>
              <a:t>Protocol</a:t>
            </a:r>
            <a:r>
              <a:rPr lang="cs-CZ" dirty="0" smtClean="0"/>
              <a:t> – přehled </a:t>
            </a:r>
            <a:endParaRPr lang="pt-PT" dirty="0"/>
          </a:p>
        </p:txBody>
      </p:sp>
      <p:sp>
        <p:nvSpPr>
          <p:cNvPr id="3" name="Content Placeholder 2"/>
          <p:cNvSpPr>
            <a:spLocks noGrp="1"/>
          </p:cNvSpPr>
          <p:nvPr>
            <p:ph idx="1"/>
          </p:nvPr>
        </p:nvSpPr>
        <p:spPr/>
        <p:txBody>
          <a:bodyPr>
            <a:normAutofit fontScale="25000" lnSpcReduction="20000"/>
          </a:bodyPr>
          <a:lstStyle/>
          <a:p>
            <a:r>
              <a:rPr lang="cs-CZ" sz="9600" dirty="0"/>
              <a:t>Síť NTP obvykle získá svůj referenční čas z autoritativního zdroje času, jako jsou rádiové hodiny, GPS nebo atomové hodiny připojené k časovému serveru NTP někde v síti.</a:t>
            </a:r>
            <a:br>
              <a:rPr lang="cs-CZ" sz="9600" dirty="0"/>
            </a:br>
            <a:r>
              <a:rPr lang="cs-CZ" sz="9600" dirty="0"/>
              <a:t>NTP pak tento čas distribuuje po </a:t>
            </a:r>
            <a:r>
              <a:rPr lang="cs-CZ" sz="9600" dirty="0" smtClean="0"/>
              <a:t>síti.</a:t>
            </a:r>
          </a:p>
          <a:p>
            <a:r>
              <a:rPr lang="cs-CZ" sz="9600" dirty="0" smtClean="0"/>
              <a:t>Přesné </a:t>
            </a:r>
            <a:r>
              <a:rPr lang="cs-CZ" sz="9600" dirty="0"/>
              <a:t>měření času je umožněno výměnou zpráv NTP mezi jednotlivými dvojicemi strojů (server / klient</a:t>
            </a:r>
            <a:r>
              <a:rPr lang="cs-CZ" sz="9600" dirty="0" smtClean="0"/>
              <a:t>).</a:t>
            </a:r>
          </a:p>
          <a:p>
            <a:r>
              <a:rPr lang="cs-CZ" sz="9600" dirty="0" smtClean="0"/>
              <a:t>V </a:t>
            </a:r>
            <a:r>
              <a:rPr lang="cs-CZ" sz="9600" dirty="0"/>
              <a:t>prostředí sítě LAN však může být služba NTP nakonfigurována tak, aby místo ní použila </a:t>
            </a:r>
            <a:r>
              <a:rPr lang="cs-CZ" sz="9600" dirty="0" err="1" smtClean="0"/>
              <a:t>broadcasty</a:t>
            </a:r>
            <a:r>
              <a:rPr lang="cs-CZ" sz="9600" dirty="0" smtClean="0"/>
              <a:t> IP.</a:t>
            </a:r>
          </a:p>
          <a:p>
            <a:r>
              <a:rPr lang="cs-CZ" sz="9600" dirty="0" smtClean="0"/>
              <a:t>Chcete-li </a:t>
            </a:r>
            <a:r>
              <a:rPr lang="cs-CZ" sz="9600" dirty="0"/>
              <a:t>zachovat přesnost času, NTP používá </a:t>
            </a:r>
            <a:r>
              <a:rPr lang="cs-CZ" sz="9600" b="1" dirty="0"/>
              <a:t>koncept </a:t>
            </a:r>
            <a:r>
              <a:rPr lang="cs-CZ" sz="9600" b="1" dirty="0" err="1"/>
              <a:t>stratum</a:t>
            </a:r>
            <a:r>
              <a:rPr lang="cs-CZ" sz="9600" dirty="0"/>
              <a:t> k popisu, kolik NTP </a:t>
            </a:r>
            <a:r>
              <a:rPr lang="cs-CZ" sz="9600" dirty="0" smtClean="0"/>
              <a:t>skoků je od autoritativního </a:t>
            </a:r>
            <a:r>
              <a:rPr lang="cs-CZ" sz="9600" dirty="0"/>
              <a:t>zdroje </a:t>
            </a:r>
            <a:r>
              <a:rPr lang="cs-CZ" sz="9600" dirty="0" smtClean="0"/>
              <a:t>času.</a:t>
            </a:r>
          </a:p>
          <a:p>
            <a:r>
              <a:rPr lang="cs-CZ" sz="9600" b="1" dirty="0" smtClean="0">
                <a:solidFill>
                  <a:srgbClr val="FF0000"/>
                </a:solidFill>
              </a:rPr>
              <a:t>Stroj </a:t>
            </a:r>
            <a:r>
              <a:rPr lang="cs-CZ" sz="9600" b="1" dirty="0">
                <a:solidFill>
                  <a:srgbClr val="FF0000"/>
                </a:solidFill>
              </a:rPr>
              <a:t>s NTP automaticky vybere stroj s nejnižším číslem vrstvy</a:t>
            </a:r>
            <a:r>
              <a:rPr lang="cs-CZ" sz="9600" dirty="0"/>
              <a:t>.</a:t>
            </a: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p>
        </p:txBody>
      </p:sp>
    </p:spTree>
    <p:extLst>
      <p:ext uri="{BB962C8B-B14F-4D97-AF65-F5344CB8AC3E}">
        <p14:creationId xmlns:p14="http://schemas.microsoft.com/office/powerpoint/2010/main" val="369223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AAA</a:t>
            </a:r>
            <a:endParaRPr lang="en-US" sz="3000" b="0" dirty="0" smtClean="0">
              <a:solidFill>
                <a:schemeClr val="bg1"/>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NTP: </a:t>
            </a:r>
            <a:r>
              <a:rPr lang="pt-PT" dirty="0" err="1"/>
              <a:t>Stratum</a:t>
            </a:r>
            <a:endParaRPr lang="pt-PT" dirty="0"/>
          </a:p>
        </p:txBody>
      </p:sp>
      <p:sp>
        <p:nvSpPr>
          <p:cNvPr id="3" name="Content Placeholder 2"/>
          <p:cNvSpPr>
            <a:spLocks noGrp="1"/>
          </p:cNvSpPr>
          <p:nvPr>
            <p:ph idx="1"/>
          </p:nvPr>
        </p:nvSpPr>
        <p:spPr>
          <a:xfrm>
            <a:off x="279401" y="3407079"/>
            <a:ext cx="8520354" cy="2907660"/>
          </a:xfrm>
        </p:spPr>
        <p:txBody>
          <a:bodyPr>
            <a:normAutofit fontScale="25000" lnSpcReduction="20000"/>
          </a:bodyPr>
          <a:lstStyle/>
          <a:p>
            <a:pPr marL="225425" lvl="1" indent="0">
              <a:buNone/>
            </a:pPr>
            <a:r>
              <a:rPr lang="cs-CZ" sz="9200" dirty="0"/>
              <a:t>NTP se vyhne dvěma způsoby synchronizace se strojem, jehož čas nemusí být </a:t>
            </a:r>
            <a:r>
              <a:rPr lang="cs-CZ" sz="9200" dirty="0" smtClean="0"/>
              <a:t>přesný.</a:t>
            </a:r>
          </a:p>
          <a:p>
            <a:pPr lvl="1"/>
            <a:r>
              <a:rPr lang="cs-CZ" sz="9200" dirty="0" smtClean="0"/>
              <a:t>NTP </a:t>
            </a:r>
            <a:r>
              <a:rPr lang="cs-CZ" sz="9200" dirty="0"/>
              <a:t>se nikdy nesynchronizuje se strojem, který není </a:t>
            </a:r>
            <a:r>
              <a:rPr lang="cs-CZ" sz="9200" dirty="0" smtClean="0"/>
              <a:t>sám synchronizován.</a:t>
            </a:r>
          </a:p>
          <a:p>
            <a:pPr lvl="1"/>
            <a:r>
              <a:rPr lang="cs-CZ" sz="9200" dirty="0" smtClean="0"/>
              <a:t>NTP </a:t>
            </a:r>
            <a:r>
              <a:rPr lang="cs-CZ" sz="9200" dirty="0"/>
              <a:t>porovnává čas, který je hlášen několika stroji, a nebude synchronizován se strojem, jehož čas se výrazně liší od </a:t>
            </a:r>
            <a:r>
              <a:rPr lang="cs-CZ" sz="9200" dirty="0" smtClean="0"/>
              <a:t>času ostatních, </a:t>
            </a:r>
            <a:r>
              <a:rPr lang="cs-CZ" sz="9200" dirty="0"/>
              <a:t>i když je jeho vrstva nižší.</a:t>
            </a: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p>
        </p:txBody>
      </p:sp>
      <p:pic>
        <p:nvPicPr>
          <p:cNvPr id="4" name="Picture 3"/>
          <p:cNvPicPr>
            <a:picLocks noChangeAspect="1"/>
          </p:cNvPicPr>
          <p:nvPr/>
        </p:nvPicPr>
        <p:blipFill>
          <a:blip r:embed="rId2"/>
          <a:stretch>
            <a:fillRect/>
          </a:stretch>
        </p:blipFill>
        <p:spPr>
          <a:xfrm>
            <a:off x="569531" y="1352811"/>
            <a:ext cx="7940093" cy="1562511"/>
          </a:xfrm>
          <a:prstGeom prst="rect">
            <a:avLst/>
          </a:prstGeom>
        </p:spPr>
      </p:pic>
    </p:spTree>
    <p:extLst>
      <p:ext uri="{BB962C8B-B14F-4D97-AF65-F5344CB8AC3E}">
        <p14:creationId xmlns:p14="http://schemas.microsoft.com/office/powerpoint/2010/main" val="1451028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Role </a:t>
            </a:r>
            <a:r>
              <a:rPr lang="pt-PT" dirty="0" smtClean="0"/>
              <a:t>NTP</a:t>
            </a:r>
            <a:endParaRPr lang="pt-PT" dirty="0"/>
          </a:p>
        </p:txBody>
      </p:sp>
      <p:sp>
        <p:nvSpPr>
          <p:cNvPr id="3" name="Content Placeholder 2"/>
          <p:cNvSpPr>
            <a:spLocks noGrp="1"/>
          </p:cNvSpPr>
          <p:nvPr>
            <p:ph idx="1"/>
          </p:nvPr>
        </p:nvSpPr>
        <p:spPr/>
        <p:txBody>
          <a:bodyPr>
            <a:normAutofit fontScale="92500" lnSpcReduction="20000"/>
          </a:bodyPr>
          <a:lstStyle/>
          <a:p>
            <a:r>
              <a:rPr lang="cs-CZ" dirty="0"/>
              <a:t>Zařízení může mít současně více než jednu roli</a:t>
            </a:r>
            <a:r>
              <a:rPr lang="cs-CZ" dirty="0" smtClean="0"/>
              <a:t>.</a:t>
            </a:r>
          </a:p>
          <a:p>
            <a:r>
              <a:rPr lang="en-US" b="1" dirty="0" smtClean="0"/>
              <a:t>Server</a:t>
            </a:r>
          </a:p>
          <a:p>
            <a:pPr lvl="1"/>
            <a:r>
              <a:rPr lang="cs-CZ" dirty="0"/>
              <a:t>Poskytuje přesné časové informace klientům v </a:t>
            </a:r>
            <a:r>
              <a:rPr lang="cs-CZ" dirty="0" smtClean="0"/>
              <a:t>síti.</a:t>
            </a:r>
          </a:p>
          <a:p>
            <a:r>
              <a:rPr lang="cs-CZ" b="1" dirty="0" smtClean="0"/>
              <a:t>K</a:t>
            </a:r>
            <a:r>
              <a:rPr lang="en-US" b="1" dirty="0" err="1" smtClean="0"/>
              <a:t>lient</a:t>
            </a:r>
            <a:endParaRPr lang="en-US" b="1" dirty="0" smtClean="0"/>
          </a:p>
          <a:p>
            <a:pPr lvl="1"/>
            <a:r>
              <a:rPr lang="cs-CZ" dirty="0"/>
              <a:t>Synchronizuje svůj čas se serverem NTP. Tento režim je nejvhodnější pro klienty souborových serverů a pracovních stanic, kteří nejsou povinni poskytovat žádnou formu synchronizace času ostatním lokálním klientům. Může také poskytovat přesný čas dalším zařízením</a:t>
            </a:r>
            <a:r>
              <a:rPr lang="cs-CZ" dirty="0" smtClean="0"/>
              <a:t>.</a:t>
            </a:r>
            <a:endParaRPr lang="pt-PT" dirty="0" smtClean="0"/>
          </a:p>
          <a:p>
            <a:r>
              <a:rPr lang="en-US" b="1" dirty="0" smtClean="0"/>
              <a:t>Peers</a:t>
            </a:r>
          </a:p>
          <a:p>
            <a:pPr lvl="1"/>
            <a:r>
              <a:rPr lang="en-US" dirty="0" smtClean="0"/>
              <a:t>P</a:t>
            </a:r>
            <a:r>
              <a:rPr lang="cs-CZ" dirty="0" err="1" smtClean="0"/>
              <a:t>ouze</a:t>
            </a:r>
            <a:r>
              <a:rPr lang="cs-CZ" dirty="0" smtClean="0"/>
              <a:t> si vyměňují informace sloužící pro </a:t>
            </a:r>
            <a:r>
              <a:rPr lang="cs-CZ" dirty="0" err="1" smtClean="0"/>
              <a:t>symchronizaci</a:t>
            </a:r>
            <a:r>
              <a:rPr lang="cs-CZ" dirty="0" smtClean="0"/>
              <a:t> času</a:t>
            </a:r>
            <a:r>
              <a:rPr lang="en-US" dirty="0" smtClean="0"/>
              <a:t>.</a:t>
            </a:r>
            <a:r>
              <a:rPr lang="cs-CZ" dirty="0" smtClean="0"/>
              <a:t> Ten </a:t>
            </a:r>
            <a:r>
              <a:rPr lang="cs-CZ" dirty="0"/>
              <a:t>z nich, který má nejpřesnější čas, je server a ostatní </a:t>
            </a:r>
            <a:r>
              <a:rPr lang="cs-CZ" dirty="0" smtClean="0"/>
              <a:t>klienti.</a:t>
            </a:r>
            <a:endParaRPr lang="en-US" dirty="0"/>
          </a:p>
          <a:p>
            <a:r>
              <a:rPr lang="en-US" b="1" dirty="0" smtClean="0"/>
              <a:t>Broadcast/multicast</a:t>
            </a:r>
          </a:p>
          <a:p>
            <a:r>
              <a:rPr lang="cs-CZ" dirty="0"/>
              <a:t>Speciální </a:t>
            </a:r>
            <a:r>
              <a:rPr lang="cs-CZ" dirty="0" smtClean="0"/>
              <a:t>„</a:t>
            </a:r>
            <a:r>
              <a:rPr lang="cs-CZ" dirty="0" err="1" smtClean="0"/>
              <a:t>push</a:t>
            </a:r>
            <a:r>
              <a:rPr lang="cs-CZ" dirty="0" smtClean="0"/>
              <a:t>“ </a:t>
            </a:r>
            <a:r>
              <a:rPr lang="cs-CZ" dirty="0"/>
              <a:t>režim NTP serveru, </a:t>
            </a:r>
            <a:r>
              <a:rPr lang="cs-CZ" dirty="0" smtClean="0"/>
              <a:t>který se používá pokud </a:t>
            </a:r>
            <a:r>
              <a:rPr lang="cs-CZ" dirty="0"/>
              <a:t>je místní LAN zaplavena </a:t>
            </a:r>
            <a:r>
              <a:rPr lang="cs-CZ" dirty="0" smtClean="0"/>
              <a:t>aktualizacemi. Používá </a:t>
            </a:r>
            <a:r>
              <a:rPr lang="cs-CZ" dirty="0"/>
              <a:t>se pouze tehdy, není-li časová přesnost problém.</a:t>
            </a:r>
            <a:br>
              <a:rPr lang="cs-CZ" dirty="0"/>
            </a:br>
            <a:endParaRPr lang="cs-CZ" dirty="0"/>
          </a:p>
        </p:txBody>
      </p:sp>
    </p:spTree>
    <p:extLst>
      <p:ext uri="{BB962C8B-B14F-4D97-AF65-F5344CB8AC3E}">
        <p14:creationId xmlns:p14="http://schemas.microsoft.com/office/powerpoint/2010/main" val="2658031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a:t>
            </a:r>
            <a:r>
              <a:rPr lang="pt-PT" dirty="0" smtClean="0"/>
              <a:t>NTP</a:t>
            </a:r>
            <a:endParaRPr lang="pt-PT" dirty="0"/>
          </a:p>
        </p:txBody>
      </p:sp>
      <p:pic>
        <p:nvPicPr>
          <p:cNvPr id="4" name="Picture 3"/>
          <p:cNvPicPr>
            <a:picLocks noChangeAspect="1"/>
          </p:cNvPicPr>
          <p:nvPr/>
        </p:nvPicPr>
        <p:blipFill>
          <a:blip r:embed="rId2"/>
          <a:stretch>
            <a:fillRect/>
          </a:stretch>
        </p:blipFill>
        <p:spPr>
          <a:xfrm>
            <a:off x="822369" y="1136863"/>
            <a:ext cx="7434418" cy="5224351"/>
          </a:xfrm>
          <a:prstGeom prst="rect">
            <a:avLst/>
          </a:prstGeom>
        </p:spPr>
      </p:pic>
    </p:spTree>
    <p:extLst>
      <p:ext uri="{BB962C8B-B14F-4D97-AF65-F5344CB8AC3E}">
        <p14:creationId xmlns:p14="http://schemas.microsoft.com/office/powerpoint/2010/main" val="2529675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Dvě fáze procesu postupné konvergence</a:t>
            </a:r>
            <a:endParaRPr lang="cs-CZ" dirty="0"/>
          </a:p>
        </p:txBody>
      </p:sp>
      <p:sp>
        <p:nvSpPr>
          <p:cNvPr id="3" name="Zástupný symbol pro obsah 2"/>
          <p:cNvSpPr>
            <a:spLocks noGrp="1"/>
          </p:cNvSpPr>
          <p:nvPr>
            <p:ph idx="1"/>
          </p:nvPr>
        </p:nvSpPr>
        <p:spPr/>
        <p:txBody>
          <a:bodyPr/>
          <a:lstStyle/>
          <a:p>
            <a:r>
              <a:rPr lang="cs-CZ" dirty="0" smtClean="0"/>
              <a:t>V</a:t>
            </a:r>
            <a:r>
              <a:rPr lang="cs-CZ" dirty="0"/>
              <a:t> případě velkých rozdílů (nad 128 </a:t>
            </a:r>
            <a:r>
              <a:rPr lang="cs-CZ" dirty="0" err="1"/>
              <a:t>ms</a:t>
            </a:r>
            <a:r>
              <a:rPr lang="cs-CZ" dirty="0"/>
              <a:t>) dochází k tzv. skokové (</a:t>
            </a:r>
            <a:r>
              <a:rPr lang="cs-CZ" dirty="0" err="1"/>
              <a:t>stepping</a:t>
            </a:r>
            <a:r>
              <a:rPr lang="cs-CZ" dirty="0"/>
              <a:t>) synchronizaci. Ta zaručí okamžité srovnání </a:t>
            </a:r>
            <a:r>
              <a:rPr lang="cs-CZ" dirty="0" smtClean="0"/>
              <a:t>času-</a:t>
            </a:r>
          </a:p>
          <a:p>
            <a:r>
              <a:rPr lang="cs-CZ" dirty="0"/>
              <a:t>V případě menších rozdílů </a:t>
            </a:r>
            <a:r>
              <a:rPr lang="cs-CZ" dirty="0" smtClean="0"/>
              <a:t>probíhá </a:t>
            </a:r>
            <a:r>
              <a:rPr lang="cs-CZ" dirty="0"/>
              <a:t>tzv. </a:t>
            </a:r>
            <a:r>
              <a:rPr lang="cs-CZ" dirty="0" err="1" smtClean="0"/>
              <a:t>slewing</a:t>
            </a:r>
            <a:r>
              <a:rPr lang="cs-CZ" dirty="0" smtClean="0"/>
              <a:t> (přibližování). </a:t>
            </a:r>
          </a:p>
          <a:p>
            <a:r>
              <a:rPr lang="cs-CZ" dirty="0"/>
              <a:t>K</a:t>
            </a:r>
            <a:r>
              <a:rPr lang="cs-CZ" dirty="0" smtClean="0"/>
              <a:t>dyž </a:t>
            </a:r>
            <a:r>
              <a:rPr lang="cs-CZ" dirty="0"/>
              <a:t>je rozdíl větší než cca 17 minut, výsledkem je konec aplikace na straně klienta a </a:t>
            </a:r>
            <a:r>
              <a:rPr lang="cs-CZ" dirty="0" smtClean="0"/>
              <a:t>chybové hlášení </a:t>
            </a:r>
            <a:r>
              <a:rPr lang="cs-CZ" dirty="0"/>
              <a:t>informující o tom, že není něco v pořádku.</a:t>
            </a:r>
          </a:p>
        </p:txBody>
      </p:sp>
    </p:spTree>
    <p:extLst>
      <p:ext uri="{BB962C8B-B14F-4D97-AF65-F5344CB8AC3E}">
        <p14:creationId xmlns:p14="http://schemas.microsoft.com/office/powerpoint/2010/main" val="2393014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Verif</a:t>
            </a:r>
            <a:r>
              <a:rPr lang="cs-CZ" dirty="0" err="1" smtClean="0"/>
              <a:t>ikace</a:t>
            </a:r>
            <a:r>
              <a:rPr lang="pt-PT" dirty="0" smtClean="0"/>
              <a:t> NTP</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279400" y="1183340"/>
            <a:ext cx="7882165" cy="2539430"/>
          </a:xfrm>
          <a:prstGeom prst="rect">
            <a:avLst/>
          </a:prstGeom>
        </p:spPr>
      </p:pic>
      <p:pic>
        <p:nvPicPr>
          <p:cNvPr id="5" name="Picture 4"/>
          <p:cNvPicPr>
            <a:picLocks noChangeAspect="1"/>
          </p:cNvPicPr>
          <p:nvPr/>
        </p:nvPicPr>
        <p:blipFill>
          <a:blip r:embed="rId3"/>
          <a:stretch>
            <a:fillRect/>
          </a:stretch>
        </p:blipFill>
        <p:spPr>
          <a:xfrm>
            <a:off x="917588" y="4040513"/>
            <a:ext cx="7882167" cy="1521919"/>
          </a:xfrm>
          <a:prstGeom prst="rect">
            <a:avLst/>
          </a:prstGeom>
        </p:spPr>
      </p:pic>
    </p:spTree>
    <p:extLst>
      <p:ext uri="{BB962C8B-B14F-4D97-AF65-F5344CB8AC3E}">
        <p14:creationId xmlns:p14="http://schemas.microsoft.com/office/powerpoint/2010/main" val="1243541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8"/>
            <a:ext cx="8521700" cy="937329"/>
          </a:xfrm>
        </p:spPr>
        <p:txBody>
          <a:bodyPr>
            <a:normAutofit fontScale="90000"/>
          </a:bodyPr>
          <a:lstStyle/>
          <a:p>
            <a:r>
              <a:rPr lang="cs-CZ" dirty="0" smtClean="0"/>
              <a:t>Nastavení a verifikace </a:t>
            </a:r>
            <a:r>
              <a:rPr lang="en-US" dirty="0" smtClean="0"/>
              <a:t>Clock </a:t>
            </a:r>
            <a:r>
              <a:rPr lang="en-US" dirty="0"/>
              <a:t>Time Zone </a:t>
            </a:r>
            <a:r>
              <a:rPr lang="en-US" dirty="0" smtClean="0"/>
              <a:t>a </a:t>
            </a:r>
            <a:r>
              <a:rPr lang="en-US" dirty="0"/>
              <a:t>Daylight Savings Time</a:t>
            </a:r>
            <a:r>
              <a:rPr lang="pt-PT" dirty="0" smtClean="0"/>
              <a:t> </a:t>
            </a:r>
            <a:endParaRPr lang="pt-PT" dirty="0"/>
          </a:p>
        </p:txBody>
      </p:sp>
      <p:pic>
        <p:nvPicPr>
          <p:cNvPr id="4" name="Picture 3"/>
          <p:cNvPicPr>
            <a:picLocks noChangeAspect="1"/>
          </p:cNvPicPr>
          <p:nvPr/>
        </p:nvPicPr>
        <p:blipFill>
          <a:blip r:embed="rId2"/>
          <a:stretch>
            <a:fillRect/>
          </a:stretch>
        </p:blipFill>
        <p:spPr>
          <a:xfrm>
            <a:off x="543796" y="2283508"/>
            <a:ext cx="7991563" cy="2335091"/>
          </a:xfrm>
          <a:prstGeom prst="rect">
            <a:avLst/>
          </a:prstGeom>
        </p:spPr>
      </p:pic>
    </p:spTree>
    <p:extLst>
      <p:ext uri="{BB962C8B-B14F-4D97-AF65-F5344CB8AC3E}">
        <p14:creationId xmlns:p14="http://schemas.microsoft.com/office/powerpoint/2010/main" val="3309863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Downstream NTP </a:t>
            </a:r>
            <a:r>
              <a:rPr lang="cs-CZ" dirty="0" smtClean="0"/>
              <a:t>– příklad </a:t>
            </a:r>
            <a:endParaRPr lang="pt-PT" dirty="0"/>
          </a:p>
        </p:txBody>
      </p:sp>
      <p:sp>
        <p:nvSpPr>
          <p:cNvPr id="3" name="Content Placeholder 2"/>
          <p:cNvSpPr>
            <a:spLocks noGrp="1"/>
          </p:cNvSpPr>
          <p:nvPr>
            <p:ph idx="1"/>
          </p:nvPr>
        </p:nvSpPr>
        <p:spPr/>
        <p:txBody>
          <a:bodyPr/>
          <a:lstStyle/>
          <a:p>
            <a:endParaRPr lang="pt-PT" dirty="0" smtClean="0"/>
          </a:p>
          <a:p>
            <a:endParaRPr lang="pt-PT" dirty="0"/>
          </a:p>
        </p:txBody>
      </p:sp>
      <p:pic>
        <p:nvPicPr>
          <p:cNvPr id="4" name="Picture 3"/>
          <p:cNvPicPr>
            <a:picLocks noChangeAspect="1"/>
          </p:cNvPicPr>
          <p:nvPr/>
        </p:nvPicPr>
        <p:blipFill>
          <a:blip r:embed="rId2"/>
          <a:stretch>
            <a:fillRect/>
          </a:stretch>
        </p:blipFill>
        <p:spPr>
          <a:xfrm>
            <a:off x="336713" y="1437733"/>
            <a:ext cx="8405729" cy="1061974"/>
          </a:xfrm>
          <a:prstGeom prst="rect">
            <a:avLst/>
          </a:prstGeom>
        </p:spPr>
      </p:pic>
      <p:pic>
        <p:nvPicPr>
          <p:cNvPr id="5" name="Picture 4"/>
          <p:cNvPicPr>
            <a:picLocks noChangeAspect="1"/>
          </p:cNvPicPr>
          <p:nvPr/>
        </p:nvPicPr>
        <p:blipFill>
          <a:blip r:embed="rId3"/>
          <a:stretch>
            <a:fillRect/>
          </a:stretch>
        </p:blipFill>
        <p:spPr>
          <a:xfrm>
            <a:off x="336713" y="2754100"/>
            <a:ext cx="8443088" cy="1919006"/>
          </a:xfrm>
          <a:prstGeom prst="rect">
            <a:avLst/>
          </a:prstGeom>
        </p:spPr>
      </p:pic>
    </p:spTree>
    <p:extLst>
      <p:ext uri="{BB962C8B-B14F-4D97-AF65-F5344CB8AC3E}">
        <p14:creationId xmlns:p14="http://schemas.microsoft.com/office/powerpoint/2010/main" val="456556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Plochá (</a:t>
            </a:r>
            <a:r>
              <a:rPr lang="cs-CZ" dirty="0" err="1" smtClean="0"/>
              <a:t>flat</a:t>
            </a:r>
            <a:r>
              <a:rPr lang="cs-CZ" dirty="0" smtClean="0"/>
              <a:t>) struktura</a:t>
            </a:r>
            <a:endParaRPr lang="cs-CZ" dirty="0"/>
          </a:p>
        </p:txBody>
      </p:sp>
      <p:sp>
        <p:nvSpPr>
          <p:cNvPr id="3" name="Zástupný symbol pro obsah 2"/>
          <p:cNvSpPr>
            <a:spLocks noGrp="1"/>
          </p:cNvSpPr>
          <p:nvPr>
            <p:ph idx="1"/>
          </p:nvPr>
        </p:nvSpPr>
        <p:spPr/>
        <p:txBody>
          <a:bodyPr>
            <a:normAutofit fontScale="85000" lnSpcReduction="20000"/>
          </a:bodyPr>
          <a:lstStyle/>
          <a:p>
            <a:pPr lvl="0"/>
            <a:r>
              <a:rPr lang="cs-CZ" dirty="0"/>
              <a:t>S plochou strukturou jsou všechny směrovače nakonfigurovány tak, aby se navzájem sledovaly jako NTP </a:t>
            </a:r>
            <a:r>
              <a:rPr lang="cs-CZ" dirty="0" err="1"/>
              <a:t>peers</a:t>
            </a:r>
            <a:r>
              <a:rPr lang="cs-CZ" dirty="0"/>
              <a:t>. Každý </a:t>
            </a:r>
            <a:r>
              <a:rPr lang="cs-CZ" dirty="0" err="1"/>
              <a:t>router</a:t>
            </a:r>
            <a:r>
              <a:rPr lang="cs-CZ" dirty="0"/>
              <a:t> bude fungovat jako klient i server s každým dalším směrovačem. Dva nebo tři směrovače by měly být nakonfigurovány tak, aby synchronizovaly svůj čas s externími časovými servery </a:t>
            </a:r>
            <a:r>
              <a:rPr lang="cs-CZ" dirty="0" smtClean="0"/>
              <a:t>a tím je zajištěna </a:t>
            </a:r>
            <a:r>
              <a:rPr lang="cs-CZ" dirty="0"/>
              <a:t>redundance externích časových serverů</a:t>
            </a:r>
            <a:r>
              <a:rPr lang="cs-CZ" dirty="0" smtClean="0"/>
              <a:t>.</a:t>
            </a:r>
          </a:p>
          <a:p>
            <a:pPr marL="0" lvl="0" indent="0">
              <a:buNone/>
            </a:pPr>
            <a:endParaRPr lang="cs-CZ" dirty="0"/>
          </a:p>
          <a:p>
            <a:pPr lvl="0"/>
            <a:r>
              <a:rPr lang="cs-CZ" dirty="0"/>
              <a:t>Tento model je velmi stabilní, protože každé zařízení se synchronizuje s každým dalším zařízením v síti. Nevýhodami jsou obtíže při </a:t>
            </a:r>
            <a:r>
              <a:rPr lang="cs-CZ" dirty="0" smtClean="0"/>
              <a:t>administraci, </a:t>
            </a:r>
            <a:r>
              <a:rPr lang="cs-CZ" dirty="0"/>
              <a:t>pomalé konvergence a špatná škálovatelnost. </a:t>
            </a:r>
            <a:endParaRPr lang="cs-CZ" dirty="0" smtClean="0"/>
          </a:p>
          <a:p>
            <a:pPr lvl="0"/>
            <a:endParaRPr lang="cs-CZ" dirty="0"/>
          </a:p>
          <a:p>
            <a:pPr lvl="0"/>
            <a:r>
              <a:rPr lang="cs-CZ" dirty="0" smtClean="0"/>
              <a:t>Pokud </a:t>
            </a:r>
            <a:r>
              <a:rPr lang="cs-CZ" dirty="0"/>
              <a:t>přidáte zařízení do sítě, může vám </a:t>
            </a:r>
            <a:r>
              <a:rPr lang="cs-CZ" dirty="0" smtClean="0"/>
              <a:t>dlouho trvat, </a:t>
            </a:r>
            <a:r>
              <a:rPr lang="cs-CZ" dirty="0"/>
              <a:t>než identifikujete všechna ostatní zařízení a nahlédnete do nového zařízení. Vzhledem k tomu, že všechna zařízení ve vztahu peer-to-peer mají slovo při výběru nejlepšího času, může chvíli trvat, než se směrovače </a:t>
            </a:r>
            <a:r>
              <a:rPr lang="cs-CZ" dirty="0" err="1" smtClean="0"/>
              <a:t>shodnpu</a:t>
            </a:r>
            <a:r>
              <a:rPr lang="cs-CZ" dirty="0" smtClean="0"/>
              <a:t> na </a:t>
            </a:r>
            <a:r>
              <a:rPr lang="cs-CZ" dirty="0"/>
              <a:t>přesném čase</a:t>
            </a:r>
            <a:r>
              <a:rPr lang="cs-CZ" dirty="0" smtClean="0"/>
              <a:t>.</a:t>
            </a:r>
          </a:p>
          <a:p>
            <a:pPr marL="0" lvl="0" indent="0">
              <a:buNone/>
            </a:pPr>
            <a:endParaRPr lang="cs-CZ" b="1" dirty="0"/>
          </a:p>
          <a:p>
            <a:pPr lvl="0"/>
            <a:r>
              <a:rPr lang="cs-CZ" b="1" dirty="0" smtClean="0"/>
              <a:t>Závěr: </a:t>
            </a:r>
            <a:r>
              <a:rPr lang="cs-CZ" dirty="0" smtClean="0"/>
              <a:t>plochá </a:t>
            </a:r>
            <a:r>
              <a:rPr lang="cs-CZ" dirty="0"/>
              <a:t>struktura NTP se nedoporučuje pro velké sítě. </a:t>
            </a:r>
          </a:p>
          <a:p>
            <a:endParaRPr lang="cs-CZ" dirty="0"/>
          </a:p>
        </p:txBody>
      </p:sp>
    </p:spTree>
    <p:extLst>
      <p:ext uri="{BB962C8B-B14F-4D97-AF65-F5344CB8AC3E}">
        <p14:creationId xmlns:p14="http://schemas.microsoft.com/office/powerpoint/2010/main" val="68230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Hierarchická implementace NTP</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a:t>Pro velké sítě je nejlepším postupem implementovat NTP </a:t>
            </a:r>
            <a:r>
              <a:rPr lang="cs-CZ" dirty="0" smtClean="0"/>
              <a:t>hierarchicky.</a:t>
            </a:r>
          </a:p>
          <a:p>
            <a:pPr>
              <a:spcBef>
                <a:spcPts val="1800"/>
              </a:spcBef>
            </a:pPr>
            <a:r>
              <a:rPr lang="cs-CZ" dirty="0" smtClean="0"/>
              <a:t>Poskytovatelé </a:t>
            </a:r>
            <a:r>
              <a:rPr lang="cs-CZ" dirty="0"/>
              <a:t>internetových služeb (ISP) používají tento typ hierarchického modelu pro </a:t>
            </a:r>
            <a:r>
              <a:rPr lang="cs-CZ" dirty="0" err="1"/>
              <a:t>škálování</a:t>
            </a:r>
            <a:r>
              <a:rPr lang="cs-CZ" dirty="0"/>
              <a:t> časové synchronizace.</a:t>
            </a:r>
          </a:p>
          <a:p>
            <a:pPr>
              <a:spcBef>
                <a:spcPts val="1800"/>
              </a:spcBef>
            </a:pPr>
            <a:r>
              <a:rPr lang="cs-CZ" dirty="0"/>
              <a:t>Každý ISP má několik serverů úrovně </a:t>
            </a:r>
            <a:r>
              <a:rPr lang="cs-CZ" dirty="0" err="1"/>
              <a:t>stratum</a:t>
            </a:r>
            <a:r>
              <a:rPr lang="cs-CZ" dirty="0"/>
              <a:t> 1, které jsou synchronizovány s jinými zařízeními ISP, a poskytovatel služeb Internetu nakonec poskytuje služby synchronizace času pro zařízení zákazníků na okraji sítě. Okrajové zákaznické zařízení pak poskytuje časovou synchronizaci zbytku interní zákaznické sítě.</a:t>
            </a:r>
          </a:p>
          <a:p>
            <a:pPr>
              <a:spcBef>
                <a:spcPts val="1800"/>
              </a:spcBef>
            </a:pPr>
            <a:r>
              <a:rPr lang="cs-CZ" dirty="0"/>
              <a:t>Výsledkem je, že tento odstupňovaný model spotřebovává méně administrativní režie a časová konvergence je minimalizována, protože každý zákaznický okrajový směrovač není spojen s každým jiným zákaznickým okrajovým směrovačem. Pro velké podnikové sítě má smysl implementovat podobnou hierarchii synchronizace NTP.</a:t>
            </a:r>
          </a:p>
          <a:p>
            <a:endParaRPr lang="cs-CZ" dirty="0"/>
          </a:p>
        </p:txBody>
      </p:sp>
    </p:spTree>
    <p:extLst>
      <p:ext uri="{BB962C8B-B14F-4D97-AF65-F5344CB8AC3E}">
        <p14:creationId xmlns:p14="http://schemas.microsoft.com/office/powerpoint/2010/main" val="192013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Hybridní model</a:t>
            </a:r>
            <a:endParaRPr lang="cs-CZ" dirty="0"/>
          </a:p>
        </p:txBody>
      </p:sp>
      <p:sp>
        <p:nvSpPr>
          <p:cNvPr id="3" name="Zástupný symbol pro obsah 2"/>
          <p:cNvSpPr>
            <a:spLocks noGrp="1"/>
          </p:cNvSpPr>
          <p:nvPr>
            <p:ph idx="1"/>
          </p:nvPr>
        </p:nvSpPr>
        <p:spPr/>
        <p:txBody>
          <a:bodyPr/>
          <a:lstStyle/>
          <a:p>
            <a:r>
              <a:rPr lang="cs-CZ" dirty="0"/>
              <a:t>Hybridní model je označován jako struktura hvězd, kde všechna zařízení v síti mají vztah s několika časovými servery v jádru. </a:t>
            </a:r>
          </a:p>
          <a:p>
            <a:endParaRPr lang="cs-CZ" dirty="0"/>
          </a:p>
        </p:txBody>
      </p:sp>
    </p:spTree>
    <p:extLst>
      <p:ext uri="{BB962C8B-B14F-4D97-AF65-F5344CB8AC3E}">
        <p14:creationId xmlns:p14="http://schemas.microsoft.com/office/powerpoint/2010/main" val="10375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AAA</a:t>
            </a:r>
            <a:endParaRPr lang="pt-PT" dirty="0"/>
          </a:p>
        </p:txBody>
      </p:sp>
      <p:sp>
        <p:nvSpPr>
          <p:cNvPr id="3" name="Content Placeholder 2"/>
          <p:cNvSpPr>
            <a:spLocks noGrp="1"/>
          </p:cNvSpPr>
          <p:nvPr>
            <p:ph idx="1"/>
          </p:nvPr>
        </p:nvSpPr>
        <p:spPr/>
        <p:txBody>
          <a:bodyPr>
            <a:normAutofit/>
          </a:bodyPr>
          <a:lstStyle/>
          <a:p>
            <a:pPr marL="0" indent="0">
              <a:buNone/>
            </a:pPr>
            <a:r>
              <a:rPr lang="en-US" dirty="0"/>
              <a:t>■ </a:t>
            </a:r>
            <a:r>
              <a:rPr lang="en-US" b="1" dirty="0" err="1" smtClean="0"/>
              <a:t>Autentizace</a:t>
            </a:r>
            <a:endParaRPr lang="en-US" b="1" dirty="0" smtClean="0"/>
          </a:p>
          <a:p>
            <a:pPr marL="225425" lvl="1" indent="0">
              <a:buNone/>
            </a:pPr>
            <a:r>
              <a:rPr lang="cs-CZ" dirty="0" smtClean="0"/>
              <a:t>Autentizace </a:t>
            </a:r>
            <a:r>
              <a:rPr lang="cs-CZ" dirty="0"/>
              <a:t>je proces identifikace uživatele před tím, než je </a:t>
            </a:r>
            <a:r>
              <a:rPr lang="cs-CZ" dirty="0" smtClean="0"/>
              <a:t>mu </a:t>
            </a:r>
            <a:r>
              <a:rPr lang="cs-CZ" dirty="0"/>
              <a:t>povolen přístup k chráněnému zdroji.</a:t>
            </a:r>
          </a:p>
          <a:p>
            <a:pPr marL="0" indent="0">
              <a:buNone/>
            </a:pPr>
            <a:r>
              <a:rPr lang="en-US" dirty="0" smtClean="0"/>
              <a:t>■ </a:t>
            </a:r>
            <a:r>
              <a:rPr lang="en-US" b="1" dirty="0" err="1" smtClean="0"/>
              <a:t>Autorizace</a:t>
            </a:r>
            <a:endParaRPr lang="en-US" b="1" dirty="0" smtClean="0"/>
          </a:p>
          <a:p>
            <a:pPr marL="225425" lvl="1" indent="0">
              <a:buNone/>
            </a:pPr>
            <a:r>
              <a:rPr lang="cs-CZ" dirty="0"/>
              <a:t>Poté, co uživatel získá přístup k síti, provede se autorizace.</a:t>
            </a:r>
            <a:br>
              <a:rPr lang="cs-CZ" dirty="0"/>
            </a:br>
            <a:r>
              <a:rPr lang="cs-CZ" dirty="0"/>
              <a:t>Autorizace umožňuje kontrolovat úroveň uživatelů </a:t>
            </a:r>
            <a:r>
              <a:rPr lang="cs-CZ" dirty="0" smtClean="0"/>
              <a:t>přístupu</a:t>
            </a:r>
          </a:p>
          <a:p>
            <a:pPr marL="0" indent="0">
              <a:buNone/>
            </a:pPr>
            <a:r>
              <a:rPr lang="en-US" dirty="0" smtClean="0"/>
              <a:t>■ </a:t>
            </a:r>
            <a:r>
              <a:rPr lang="cs-CZ" dirty="0" smtClean="0"/>
              <a:t>Účetnictví (</a:t>
            </a:r>
            <a:r>
              <a:rPr lang="en-US" b="1" dirty="0" smtClean="0"/>
              <a:t>Accounting</a:t>
            </a:r>
            <a:r>
              <a:rPr lang="cs-CZ" b="1" dirty="0" smtClean="0"/>
              <a:t>)</a:t>
            </a:r>
            <a:endParaRPr lang="en-US" b="1" dirty="0" smtClean="0"/>
          </a:p>
          <a:p>
            <a:pPr marL="225425" lvl="1" indent="0">
              <a:buNone/>
            </a:pPr>
            <a:r>
              <a:rPr lang="cs-CZ" dirty="0" smtClean="0"/>
              <a:t>Účetnictví se provádí po autentizaci. Účetnictví umožňuje shromažďovat informace o činnosti uživatele a spotřebě zdrojů.</a:t>
            </a:r>
            <a:r>
              <a:rPr lang="cs-CZ" dirty="0"/>
              <a:t/>
            </a:r>
            <a:br>
              <a:rPr lang="cs-CZ" dirty="0"/>
            </a:br>
            <a:r>
              <a:rPr lang="cs-CZ" dirty="0"/>
              <a:t>.</a:t>
            </a:r>
          </a:p>
        </p:txBody>
      </p:sp>
    </p:spTree>
    <p:extLst>
      <p:ext uri="{BB962C8B-B14F-4D97-AF65-F5344CB8AC3E}">
        <p14:creationId xmlns:p14="http://schemas.microsoft.com/office/powerpoint/2010/main" val="2218087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Ilustrace návrhových principů </a:t>
            </a:r>
            <a:r>
              <a:rPr lang="pt-PT" dirty="0" smtClean="0"/>
              <a:t>NTP</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440684" y="1116282"/>
            <a:ext cx="8197787" cy="5265514"/>
          </a:xfrm>
          <a:prstGeom prst="rect">
            <a:avLst/>
          </a:prstGeom>
        </p:spPr>
      </p:pic>
    </p:spTree>
    <p:extLst>
      <p:ext uri="{BB962C8B-B14F-4D97-AF65-F5344CB8AC3E}">
        <p14:creationId xmlns:p14="http://schemas.microsoft.com/office/powerpoint/2010/main" val="3511276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Zabezpečení</a:t>
            </a:r>
            <a:r>
              <a:rPr lang="pt-PT" dirty="0" smtClean="0"/>
              <a:t> </a:t>
            </a:r>
            <a:r>
              <a:rPr lang="pt-PT" dirty="0"/>
              <a:t>NTP</a:t>
            </a:r>
          </a:p>
        </p:txBody>
      </p:sp>
      <p:sp>
        <p:nvSpPr>
          <p:cNvPr id="3" name="Content Placeholder 2"/>
          <p:cNvSpPr>
            <a:spLocks noGrp="1"/>
          </p:cNvSpPr>
          <p:nvPr>
            <p:ph idx="1"/>
          </p:nvPr>
        </p:nvSpPr>
        <p:spPr/>
        <p:txBody>
          <a:bodyPr>
            <a:normAutofit fontScale="92500"/>
          </a:bodyPr>
          <a:lstStyle/>
          <a:p>
            <a:pPr marL="0" indent="0">
              <a:buNone/>
            </a:pPr>
            <a:r>
              <a:rPr lang="af-ZA" dirty="0" smtClean="0"/>
              <a:t>Kroky ověřování NTP:</a:t>
            </a:r>
          </a:p>
          <a:p>
            <a:pPr marL="0" indent="0">
              <a:spcBef>
                <a:spcPts val="1800"/>
              </a:spcBef>
              <a:buNone/>
            </a:pPr>
            <a:r>
              <a:rPr lang="af-ZA" dirty="0" smtClean="0"/>
              <a:t>Krok 1. Definujte NTP ověřovací klíč nebo klíče příkazem </a:t>
            </a:r>
            <a:r>
              <a:rPr lang="af-ZA" b="1" dirty="0" smtClean="0"/>
              <a:t>ntp autenti</a:t>
            </a:r>
            <a:r>
              <a:rPr lang="cs-CZ" b="1" dirty="0" err="1" smtClean="0"/>
              <a:t>cation-key</a:t>
            </a:r>
            <a:r>
              <a:rPr lang="af-ZA" dirty="0" smtClean="0"/>
              <a:t>. Každé číslo určuje unikátní klíč NTP.</a:t>
            </a:r>
          </a:p>
          <a:p>
            <a:pPr marL="0" indent="0">
              <a:spcBef>
                <a:spcPts val="1800"/>
              </a:spcBef>
              <a:buNone/>
            </a:pPr>
            <a:r>
              <a:rPr lang="af-ZA" dirty="0" smtClean="0"/>
              <a:t>Krok 2. Povolte autentizaci NTP pomocí příkazu </a:t>
            </a:r>
            <a:r>
              <a:rPr lang="af-ZA" b="1" dirty="0" smtClean="0"/>
              <a:t>ntp authent</a:t>
            </a:r>
            <a:r>
              <a:rPr lang="cs-CZ" b="1" dirty="0" err="1" smtClean="0"/>
              <a:t>icate</a:t>
            </a:r>
            <a:r>
              <a:rPr lang="af-ZA" dirty="0" smtClean="0"/>
              <a:t>.</a:t>
            </a:r>
          </a:p>
          <a:p>
            <a:pPr marL="0" indent="0">
              <a:spcBef>
                <a:spcPts val="1800"/>
              </a:spcBef>
              <a:buNone/>
            </a:pPr>
            <a:r>
              <a:rPr lang="af-ZA" dirty="0" smtClean="0"/>
              <a:t>Krok 3. Řekněte zařízení Cisco, které klíče jsou platné pro ověřování NTP pomocí příkazu </a:t>
            </a:r>
            <a:r>
              <a:rPr lang="af-ZA" b="1" dirty="0" smtClean="0"/>
              <a:t>ntp trusted-key</a:t>
            </a:r>
            <a:r>
              <a:rPr lang="af-ZA" dirty="0" smtClean="0"/>
              <a:t>. Jediným argumentem tohoto příkazu je klíč, který jste definovali v prvním kroku.</a:t>
            </a:r>
          </a:p>
          <a:p>
            <a:pPr marL="0" indent="0">
              <a:spcBef>
                <a:spcPts val="1800"/>
              </a:spcBef>
              <a:buNone/>
            </a:pPr>
            <a:r>
              <a:rPr lang="af-ZA" dirty="0" smtClean="0"/>
              <a:t>Krok 4. Určete server NTP, který vyžaduje ověření pomocí příkazu </a:t>
            </a:r>
            <a:r>
              <a:rPr lang="en-US" b="1" dirty="0" err="1"/>
              <a:t>ntp</a:t>
            </a:r>
            <a:r>
              <a:rPr lang="en-US" b="1" dirty="0"/>
              <a:t> server </a:t>
            </a:r>
            <a:r>
              <a:rPr lang="en-US" b="1" i="1" dirty="0" err="1"/>
              <a:t>ip</a:t>
            </a:r>
            <a:r>
              <a:rPr lang="en-US" b="1" i="1" dirty="0"/>
              <a:t>-address</a:t>
            </a:r>
            <a:r>
              <a:rPr lang="en-US" b="1" dirty="0"/>
              <a:t> key </a:t>
            </a:r>
            <a:r>
              <a:rPr lang="en-US" b="1" i="1" dirty="0" smtClean="0"/>
              <a:t>key-number</a:t>
            </a:r>
            <a:r>
              <a:rPr lang="af-ZA" dirty="0" smtClean="0"/>
              <a:t>. Podobně můžete ověřit totožnost NTP pomocí příkazu </a:t>
            </a:r>
            <a:r>
              <a:rPr lang="af-ZA" b="1" dirty="0" smtClean="0"/>
              <a:t>ntp peer ip-key </a:t>
            </a:r>
            <a:r>
              <a:rPr lang="af-ZA" b="1" i="1" dirty="0" smtClean="0"/>
              <a:t>key-number</a:t>
            </a:r>
            <a:r>
              <a:rPr lang="af-ZA" dirty="0" smtClean="0"/>
              <a:t>.</a:t>
            </a:r>
            <a:endParaRPr lang="af-ZA" dirty="0"/>
          </a:p>
        </p:txBody>
      </p:sp>
    </p:spTree>
    <p:extLst>
      <p:ext uri="{BB962C8B-B14F-4D97-AF65-F5344CB8AC3E}">
        <p14:creationId xmlns:p14="http://schemas.microsoft.com/office/powerpoint/2010/main" val="2072903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NTP </a:t>
            </a:r>
            <a:r>
              <a:rPr lang="pt-PT" dirty="0" err="1" smtClean="0"/>
              <a:t>Authentication</a:t>
            </a:r>
            <a:r>
              <a:rPr lang="pt-PT" dirty="0" smtClean="0"/>
              <a:t> </a:t>
            </a:r>
            <a:r>
              <a:rPr lang="pt-PT" dirty="0" err="1" smtClean="0"/>
              <a:t>Example</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455066" y="2685682"/>
            <a:ext cx="8169023" cy="2126713"/>
          </a:xfrm>
          <a:prstGeom prst="rect">
            <a:avLst/>
          </a:prstGeom>
        </p:spPr>
      </p:pic>
    </p:spTree>
    <p:extLst>
      <p:ext uri="{BB962C8B-B14F-4D97-AF65-F5344CB8AC3E}">
        <p14:creationId xmlns:p14="http://schemas.microsoft.com/office/powerpoint/2010/main" val="13143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Čtyři omezení pomocí </a:t>
            </a:r>
            <a:r>
              <a:rPr lang="pt-PT" dirty="0" smtClean="0"/>
              <a:t>NTP ACL</a:t>
            </a:r>
            <a:endParaRPr lang="pt-PT" dirty="0"/>
          </a:p>
        </p:txBody>
      </p:sp>
      <p:sp>
        <p:nvSpPr>
          <p:cNvPr id="3" name="Content Placeholder 2"/>
          <p:cNvSpPr>
            <a:spLocks noGrp="1"/>
          </p:cNvSpPr>
          <p:nvPr>
            <p:ph idx="1"/>
          </p:nvPr>
        </p:nvSpPr>
        <p:spPr/>
        <p:txBody>
          <a:bodyPr>
            <a:normAutofit/>
          </a:bodyPr>
          <a:lstStyle/>
          <a:p>
            <a:r>
              <a:rPr lang="af-ZA" b="1" dirty="0" smtClean="0"/>
              <a:t>Peer</a:t>
            </a:r>
          </a:p>
          <a:p>
            <a:pPr lvl="1"/>
            <a:r>
              <a:rPr lang="af-ZA" dirty="0" smtClean="0"/>
              <a:t>Jsou povoleny požadavky na synchronizaci času a kontrolní dotazy. Zařízení se může synchronizovat se vzdálenými systémy, které vyhovují ACL.</a:t>
            </a:r>
          </a:p>
          <a:p>
            <a:r>
              <a:rPr lang="af-ZA" b="1" dirty="0" smtClean="0"/>
              <a:t>Server</a:t>
            </a:r>
          </a:p>
          <a:p>
            <a:pPr lvl="1"/>
            <a:r>
              <a:rPr lang="af-ZA" dirty="0" smtClean="0"/>
              <a:t>Jsou povoleny požadavky na synchronizaci času a kontrolní dotazy. Zařízení není dovoleno synchronizovat se se vzdálenými systémy, které splňují ACL.</a:t>
            </a:r>
            <a:endParaRPr lang="cs-CZ" dirty="0"/>
          </a:p>
          <a:p>
            <a:r>
              <a:rPr lang="af-ZA" b="1" dirty="0" smtClean="0"/>
              <a:t>Server-only</a:t>
            </a:r>
          </a:p>
          <a:p>
            <a:pPr lvl="1"/>
            <a:r>
              <a:rPr lang="af-ZA" dirty="0" smtClean="0"/>
              <a:t>Pouze povoluje synchronizační požadavky.</a:t>
            </a:r>
          </a:p>
          <a:p>
            <a:r>
              <a:rPr lang="af-ZA" b="1" dirty="0" smtClean="0"/>
              <a:t>Query-only</a:t>
            </a:r>
          </a:p>
          <a:p>
            <a:pPr lvl="1"/>
            <a:r>
              <a:rPr lang="af-ZA" dirty="0" smtClean="0"/>
              <a:t>Umožňuje pouze kontrolní dotazy.</a:t>
            </a:r>
            <a:endParaRPr lang="af-ZA" dirty="0"/>
          </a:p>
        </p:txBody>
      </p:sp>
    </p:spTree>
    <p:extLst>
      <p:ext uri="{BB962C8B-B14F-4D97-AF65-F5344CB8AC3E}">
        <p14:creationId xmlns:p14="http://schemas.microsoft.com/office/powerpoint/2010/main" val="1455550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a:t>
            </a:r>
            <a:r>
              <a:rPr lang="pt-PT" dirty="0" smtClean="0"/>
              <a:t>NTP </a:t>
            </a:r>
            <a:r>
              <a:rPr lang="cs-CZ" dirty="0" smtClean="0"/>
              <a:t>ACL</a:t>
            </a:r>
            <a:endParaRPr lang="pt-PT" dirty="0"/>
          </a:p>
        </p:txBody>
      </p:sp>
      <p:pic>
        <p:nvPicPr>
          <p:cNvPr id="4" name="Picture 3"/>
          <p:cNvPicPr>
            <a:picLocks noChangeAspect="1"/>
          </p:cNvPicPr>
          <p:nvPr/>
        </p:nvPicPr>
        <p:blipFill>
          <a:blip r:embed="rId2"/>
          <a:stretch>
            <a:fillRect/>
          </a:stretch>
        </p:blipFill>
        <p:spPr>
          <a:xfrm>
            <a:off x="140192" y="1525529"/>
            <a:ext cx="8798769" cy="805764"/>
          </a:xfrm>
          <a:prstGeom prst="rect">
            <a:avLst/>
          </a:prstGeom>
        </p:spPr>
      </p:pic>
      <p:pic>
        <p:nvPicPr>
          <p:cNvPr id="5" name="Picture 4"/>
          <p:cNvPicPr>
            <a:picLocks noChangeAspect="1"/>
          </p:cNvPicPr>
          <p:nvPr/>
        </p:nvPicPr>
        <p:blipFill>
          <a:blip r:embed="rId3"/>
          <a:stretch>
            <a:fillRect/>
          </a:stretch>
        </p:blipFill>
        <p:spPr>
          <a:xfrm>
            <a:off x="140193" y="2768153"/>
            <a:ext cx="8798769" cy="873720"/>
          </a:xfrm>
          <a:prstGeom prst="rect">
            <a:avLst/>
          </a:prstGeom>
        </p:spPr>
      </p:pic>
    </p:spTree>
    <p:extLst>
      <p:ext uri="{BB962C8B-B14F-4D97-AF65-F5344CB8AC3E}">
        <p14:creationId xmlns:p14="http://schemas.microsoft.com/office/powerpoint/2010/main" val="500599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NTP </a:t>
            </a:r>
            <a:r>
              <a:rPr lang="pt-PT" dirty="0" smtClean="0"/>
              <a:t>Source Address</a:t>
            </a:r>
            <a:r>
              <a:rPr lang="cs-CZ" dirty="0" smtClean="0"/>
              <a:t> – zdrojová adresa</a:t>
            </a:r>
            <a:endParaRPr lang="pt-PT" dirty="0"/>
          </a:p>
        </p:txBody>
      </p:sp>
      <p:sp>
        <p:nvSpPr>
          <p:cNvPr id="3" name="Content Placeholder 2"/>
          <p:cNvSpPr>
            <a:spLocks noGrp="1"/>
          </p:cNvSpPr>
          <p:nvPr>
            <p:ph idx="1"/>
          </p:nvPr>
        </p:nvSpPr>
        <p:spPr/>
        <p:txBody>
          <a:bodyPr>
            <a:normAutofit fontScale="25000" lnSpcReduction="20000"/>
          </a:bodyPr>
          <a:lstStyle/>
          <a:p>
            <a:r>
              <a:rPr lang="cs-CZ" sz="9600" dirty="0"/>
              <a:t>Zdroj paketu NTP bude stejný jako rozhraní, na kterém byl paket </a:t>
            </a:r>
            <a:r>
              <a:rPr lang="cs-CZ" sz="9600" dirty="0" smtClean="0"/>
              <a:t>odeslán.</a:t>
            </a:r>
          </a:p>
          <a:p>
            <a:r>
              <a:rPr lang="cs-CZ" sz="9600" dirty="0" smtClean="0"/>
              <a:t>Při </a:t>
            </a:r>
            <a:r>
              <a:rPr lang="cs-CZ" sz="9600" dirty="0"/>
              <a:t>implementaci ověřovacích a přístupových seznamů je dobré mít specifické rozhraní, které bude fungovat jako zdrojové rozhraní pro </a:t>
            </a:r>
            <a:r>
              <a:rPr lang="cs-CZ" sz="9600" dirty="0" smtClean="0"/>
              <a:t>NTP.</a:t>
            </a:r>
          </a:p>
          <a:p>
            <a:r>
              <a:rPr lang="cs-CZ" sz="9600" dirty="0" smtClean="0"/>
              <a:t>Bylo </a:t>
            </a:r>
            <a:r>
              <a:rPr lang="cs-CZ" sz="9600" dirty="0"/>
              <a:t>by moudré zvolit rozhraní </a:t>
            </a:r>
            <a:r>
              <a:rPr lang="cs-CZ" sz="9600" dirty="0" smtClean="0"/>
              <a:t>feedbacku pro </a:t>
            </a:r>
            <a:r>
              <a:rPr lang="cs-CZ" sz="9600" dirty="0"/>
              <a:t>použití jako zdroj </a:t>
            </a:r>
            <a:r>
              <a:rPr lang="cs-CZ" sz="9600" dirty="0" smtClean="0"/>
              <a:t>NTP. Je </a:t>
            </a:r>
            <a:r>
              <a:rPr lang="cs-CZ" sz="9600" dirty="0"/>
              <a:t>to proto, že </a:t>
            </a:r>
            <a:r>
              <a:rPr lang="cs-CZ" sz="9600" dirty="0" smtClean="0"/>
              <a:t>feedback nikdy </a:t>
            </a:r>
            <a:r>
              <a:rPr lang="cs-CZ" sz="9600" dirty="0"/>
              <a:t>nebude jako fyzická </a:t>
            </a:r>
            <a:r>
              <a:rPr lang="cs-CZ" sz="9600" dirty="0" smtClean="0"/>
              <a:t>rozhraní.</a:t>
            </a:r>
          </a:p>
          <a:p>
            <a:r>
              <a:rPr lang="cs-CZ" sz="9600" dirty="0" smtClean="0"/>
              <a:t>Pokud </a:t>
            </a:r>
            <a:r>
              <a:rPr lang="cs-CZ" sz="9600" dirty="0"/>
              <a:t>jste nakonfigurovali </a:t>
            </a:r>
            <a:r>
              <a:rPr lang="cs-CZ" sz="9600" dirty="0" err="1"/>
              <a:t>loopback</a:t>
            </a:r>
            <a:r>
              <a:rPr lang="cs-CZ" sz="9600" dirty="0"/>
              <a:t> 0, aby fungoval jako zdroj NTP pro veškerou komunikaci a toto rozhraní má například IP adresu 192.168.12.31, můžete zapsat pouze jeden přístupový seznam, který povolí nebo zakáže na základě jedné IP adresy</a:t>
            </a:r>
            <a:r>
              <a:rPr lang="cs-CZ" sz="9600" dirty="0" smtClean="0"/>
              <a:t>.</a:t>
            </a:r>
            <a:r>
              <a:rPr lang="cs-CZ" sz="9600" dirty="0"/>
              <a:t/>
            </a:r>
            <a:br>
              <a:rPr lang="cs-CZ" sz="9600"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t>
            </a:r>
            <a:br>
              <a:rPr lang="cs-CZ" dirty="0"/>
            </a:br>
            <a:r>
              <a:rPr lang="cs-CZ" dirty="0"/>
              <a:t/>
            </a:r>
            <a:br>
              <a:rPr lang="cs-CZ" dirty="0"/>
            </a:br>
            <a:r>
              <a:rPr lang="cs-CZ" dirty="0"/>
              <a:t>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a:t>
            </a:r>
            <a:br>
              <a:rPr lang="cs-CZ" dirty="0"/>
            </a:br>
            <a:r>
              <a:rPr lang="cs-CZ" dirty="0"/>
              <a:t/>
            </a:r>
            <a:br>
              <a:rPr lang="cs-CZ" dirty="0"/>
            </a:br>
            <a:r>
              <a:rPr lang="cs-CZ" dirty="0"/>
              <a:t/>
            </a:r>
            <a:br>
              <a:rPr lang="cs-CZ" dirty="0"/>
            </a:br>
            <a:r>
              <a:rPr lang="cs-CZ" dirty="0"/>
              <a:t>.</a:t>
            </a:r>
          </a:p>
        </p:txBody>
      </p:sp>
    </p:spTree>
    <p:extLst>
      <p:ext uri="{BB962C8B-B14F-4D97-AF65-F5344CB8AC3E}">
        <p14:creationId xmlns:p14="http://schemas.microsoft.com/office/powerpoint/2010/main" val="229896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Verze </a:t>
            </a:r>
            <a:r>
              <a:rPr lang="pt-PT" dirty="0" smtClean="0"/>
              <a:t>NTP</a:t>
            </a:r>
            <a:endParaRPr lang="pt-PT" dirty="0"/>
          </a:p>
        </p:txBody>
      </p:sp>
      <p:sp>
        <p:nvSpPr>
          <p:cNvPr id="3" name="Content Placeholder 2"/>
          <p:cNvSpPr>
            <a:spLocks noGrp="1"/>
          </p:cNvSpPr>
          <p:nvPr>
            <p:ph idx="1"/>
          </p:nvPr>
        </p:nvSpPr>
        <p:spPr/>
        <p:txBody>
          <a:bodyPr>
            <a:normAutofit/>
          </a:bodyPr>
          <a:lstStyle/>
          <a:p>
            <a:r>
              <a:rPr lang="en-US" dirty="0"/>
              <a:t>NTPv4 </a:t>
            </a:r>
            <a:r>
              <a:rPr lang="cs-CZ" dirty="0" smtClean="0"/>
              <a:t>je rozšíření </a:t>
            </a:r>
            <a:r>
              <a:rPr lang="en-US" dirty="0" smtClean="0"/>
              <a:t>NTP </a:t>
            </a:r>
            <a:r>
              <a:rPr lang="en-US" dirty="0"/>
              <a:t>Version 3. NTPv4 </a:t>
            </a:r>
            <a:r>
              <a:rPr lang="cs-CZ" dirty="0" smtClean="0"/>
              <a:t>podporuje </a:t>
            </a:r>
            <a:r>
              <a:rPr lang="en-US" dirty="0" smtClean="0"/>
              <a:t>IPv4 a </a:t>
            </a:r>
            <a:r>
              <a:rPr lang="en-US" dirty="0"/>
              <a:t>IPv6 </a:t>
            </a:r>
            <a:r>
              <a:rPr lang="cs-CZ" dirty="0" smtClean="0"/>
              <a:t>a je zpětně kompatibilní s </a:t>
            </a:r>
            <a:r>
              <a:rPr lang="pt-PT" dirty="0" smtClean="0"/>
              <a:t>NTPv3.</a:t>
            </a:r>
          </a:p>
          <a:p>
            <a:pPr marL="0" indent="0">
              <a:buNone/>
            </a:pPr>
            <a:endParaRPr lang="cs-CZ" dirty="0" smtClean="0"/>
          </a:p>
          <a:p>
            <a:pPr marL="0" indent="0">
              <a:buNone/>
            </a:pPr>
            <a:r>
              <a:rPr lang="en-US" dirty="0" smtClean="0"/>
              <a:t>NTPv4 </a:t>
            </a:r>
            <a:r>
              <a:rPr lang="cs-CZ" dirty="0" smtClean="0"/>
              <a:t>přidává následující možnosti</a:t>
            </a:r>
            <a:r>
              <a:rPr lang="en-US" dirty="0" smtClean="0"/>
              <a:t>:</a:t>
            </a:r>
            <a:endParaRPr lang="en-US" dirty="0"/>
          </a:p>
          <a:p>
            <a:r>
              <a:rPr lang="cs-CZ" dirty="0" smtClean="0"/>
              <a:t>Podpora </a:t>
            </a:r>
            <a:r>
              <a:rPr lang="pt-PT" dirty="0" smtClean="0"/>
              <a:t>IPv6</a:t>
            </a:r>
            <a:endParaRPr lang="pt-PT" dirty="0"/>
          </a:p>
          <a:p>
            <a:r>
              <a:rPr lang="cs-CZ" dirty="0" smtClean="0"/>
              <a:t>Vyšší úroveň bezpečnosti</a:t>
            </a:r>
            <a:endParaRPr lang="pt-PT" dirty="0"/>
          </a:p>
          <a:p>
            <a:r>
              <a:rPr lang="cs-CZ" dirty="0" smtClean="0"/>
              <a:t>Preferuje</a:t>
            </a:r>
            <a:r>
              <a:rPr lang="pt-PT" dirty="0" smtClean="0"/>
              <a:t> </a:t>
            </a:r>
            <a:r>
              <a:rPr lang="pt-PT" dirty="0"/>
              <a:t>multicast </a:t>
            </a:r>
            <a:r>
              <a:rPr lang="cs-CZ" dirty="0" smtClean="0"/>
              <a:t>před</a:t>
            </a:r>
            <a:r>
              <a:rPr lang="pt-PT" dirty="0" smtClean="0"/>
              <a:t> broadcast</a:t>
            </a:r>
            <a:r>
              <a:rPr lang="cs-CZ" dirty="0" err="1" smtClean="0"/>
              <a:t>em</a:t>
            </a:r>
            <a:r>
              <a:rPr lang="cs-CZ" dirty="0" smtClean="0"/>
              <a:t> pro</a:t>
            </a:r>
            <a:r>
              <a:rPr lang="pt-PT" dirty="0" smtClean="0"/>
              <a:t> </a:t>
            </a:r>
            <a:r>
              <a:rPr lang="pt-PT" dirty="0"/>
              <a:t>push </a:t>
            </a:r>
            <a:r>
              <a:rPr lang="cs-CZ" dirty="0" smtClean="0"/>
              <a:t>módy</a:t>
            </a:r>
            <a:endParaRPr lang="pt-PT" dirty="0"/>
          </a:p>
        </p:txBody>
      </p:sp>
    </p:spTree>
    <p:extLst>
      <p:ext uri="{BB962C8B-B14F-4D97-AF65-F5344CB8AC3E}">
        <p14:creationId xmlns:p14="http://schemas.microsoft.com/office/powerpoint/2010/main" val="1569939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NTPv4 poskytuje následující možnosti:</a:t>
            </a:r>
          </a:p>
        </p:txBody>
      </p:sp>
      <p:sp>
        <p:nvSpPr>
          <p:cNvPr id="3" name="Zástupný symbol pro obsah 2"/>
          <p:cNvSpPr>
            <a:spLocks noGrp="1"/>
          </p:cNvSpPr>
          <p:nvPr>
            <p:ph idx="1"/>
          </p:nvPr>
        </p:nvSpPr>
        <p:spPr/>
        <p:txBody>
          <a:bodyPr>
            <a:normAutofit fontScale="85000" lnSpcReduction="20000"/>
          </a:bodyPr>
          <a:lstStyle/>
          <a:p>
            <a:r>
              <a:rPr lang="cs-CZ" dirty="0" smtClean="0"/>
              <a:t>NTPv4 </a:t>
            </a:r>
            <a:r>
              <a:rPr lang="cs-CZ" dirty="0"/>
              <a:t>podporuje IPv6, což umožňuje synchronizaci času NTP přes IPv6</a:t>
            </a:r>
            <a:r>
              <a:rPr lang="cs-CZ" dirty="0" smtClean="0"/>
              <a:t>.</a:t>
            </a:r>
            <a:r>
              <a:rPr lang="cs-CZ" dirty="0"/>
              <a:t> </a:t>
            </a:r>
            <a:endParaRPr lang="cs-CZ" dirty="0" smtClean="0"/>
          </a:p>
          <a:p>
            <a:pPr marL="225425" lvl="1" indent="0">
              <a:buNone/>
            </a:pPr>
            <a:r>
              <a:rPr lang="cs-CZ" sz="1700" dirty="0" err="1" smtClean="0">
                <a:latin typeface="Courier New" panose="02070309020205020404" pitchFamily="49" charset="0"/>
                <a:cs typeface="Courier New" panose="02070309020205020404" pitchFamily="49" charset="0"/>
              </a:rPr>
              <a:t>Switch</a:t>
            </a:r>
            <a:r>
              <a:rPr lang="cs-CZ" sz="1700" dirty="0" smtClean="0">
                <a:latin typeface="Courier New" panose="02070309020205020404" pitchFamily="49" charset="0"/>
                <a:cs typeface="Courier New" panose="02070309020205020404" pitchFamily="49" charset="0"/>
              </a:rPr>
              <a:t> </a:t>
            </a:r>
            <a:r>
              <a:rPr lang="cs-CZ" sz="1700" dirty="0">
                <a:latin typeface="Courier New" panose="02070309020205020404" pitchFamily="49" charset="0"/>
                <a:cs typeface="Courier New" panose="02070309020205020404" pitchFamily="49" charset="0"/>
              </a:rPr>
              <a:t>(</a:t>
            </a:r>
            <a:r>
              <a:rPr lang="cs-CZ" sz="1700" dirty="0" err="1">
                <a:latin typeface="Courier New" panose="02070309020205020404" pitchFamily="49" charset="0"/>
                <a:cs typeface="Courier New" panose="02070309020205020404" pitchFamily="49" charset="0"/>
              </a:rPr>
              <a:t>config</a:t>
            </a:r>
            <a:r>
              <a:rPr lang="cs-CZ" sz="1700" dirty="0">
                <a:latin typeface="Courier New" panose="02070309020205020404" pitchFamily="49" charset="0"/>
                <a:cs typeface="Courier New" panose="02070309020205020404" pitchFamily="49" charset="0"/>
              </a:rPr>
              <a:t>) # </a:t>
            </a:r>
            <a:r>
              <a:rPr lang="cs-CZ" sz="1700" dirty="0" err="1">
                <a:latin typeface="Courier New" panose="02070309020205020404" pitchFamily="49" charset="0"/>
                <a:cs typeface="Courier New" panose="02070309020205020404" pitchFamily="49" charset="0"/>
              </a:rPr>
              <a:t>ntp</a:t>
            </a:r>
            <a:r>
              <a:rPr lang="cs-CZ" sz="1700" dirty="0">
                <a:latin typeface="Courier New" panose="02070309020205020404" pitchFamily="49" charset="0"/>
                <a:cs typeface="Courier New" panose="02070309020205020404" pitchFamily="49" charset="0"/>
              </a:rPr>
              <a:t> server 2001: DB8: 0: 0: 8: 800: 200C: 417A </a:t>
            </a:r>
            <a:r>
              <a:rPr lang="cs-CZ" sz="1700" dirty="0" err="1">
                <a:latin typeface="Courier New" panose="02070309020205020404" pitchFamily="49" charset="0"/>
                <a:cs typeface="Courier New" panose="02070309020205020404" pitchFamily="49" charset="0"/>
              </a:rPr>
              <a:t>version</a:t>
            </a:r>
            <a:r>
              <a:rPr lang="cs-CZ" sz="1700" dirty="0">
                <a:latin typeface="Courier New" panose="02070309020205020404" pitchFamily="49" charset="0"/>
                <a:cs typeface="Courier New" panose="02070309020205020404" pitchFamily="49" charset="0"/>
              </a:rPr>
              <a:t> 4</a:t>
            </a:r>
            <a:endParaRPr lang="cs-CZ" sz="1700" dirty="0" smtClean="0">
              <a:latin typeface="Courier New" panose="02070309020205020404" pitchFamily="49" charset="0"/>
              <a:cs typeface="Courier New" panose="02070309020205020404" pitchFamily="49" charset="0"/>
            </a:endParaRPr>
          </a:p>
          <a:p>
            <a:endParaRPr lang="cs-CZ" dirty="0"/>
          </a:p>
          <a:p>
            <a:r>
              <a:rPr lang="cs-CZ" dirty="0" smtClean="0"/>
              <a:t>Bezpečnost </a:t>
            </a:r>
            <a:r>
              <a:rPr lang="cs-CZ" dirty="0"/>
              <a:t>je zlepšena oproti NTPv3. Protokol NTPv4 poskytuje celý bezpečnostní rámec založený na kryptografii veřejného klíče a standardních certifikátech </a:t>
            </a:r>
            <a:r>
              <a:rPr lang="cs-CZ" dirty="0" smtClean="0"/>
              <a:t>X509.</a:t>
            </a:r>
          </a:p>
          <a:p>
            <a:endParaRPr lang="cs-CZ" dirty="0"/>
          </a:p>
          <a:p>
            <a:r>
              <a:rPr lang="cs-CZ" dirty="0" smtClean="0"/>
              <a:t>Pomocí </a:t>
            </a:r>
            <a:r>
              <a:rPr lang="cs-CZ" dirty="0"/>
              <a:t>specifických skupin </a:t>
            </a:r>
            <a:r>
              <a:rPr lang="cs-CZ" dirty="0" err="1" smtClean="0"/>
              <a:t>multicast</a:t>
            </a:r>
            <a:r>
              <a:rPr lang="cs-CZ" dirty="0" smtClean="0"/>
              <a:t> </a:t>
            </a:r>
            <a:r>
              <a:rPr lang="cs-CZ" dirty="0"/>
              <a:t>vysílání může NTPv4 automaticky vypočítat svou hierarchii časového rozdělení prostřednictvím celé </a:t>
            </a:r>
            <a:r>
              <a:rPr lang="cs-CZ" dirty="0" smtClean="0"/>
              <a:t>sítě.</a:t>
            </a:r>
          </a:p>
          <a:p>
            <a:endParaRPr lang="cs-CZ" dirty="0"/>
          </a:p>
          <a:p>
            <a:r>
              <a:rPr lang="cs-CZ" dirty="0" smtClean="0"/>
              <a:t>NTPv4 </a:t>
            </a:r>
            <a:r>
              <a:rPr lang="cs-CZ" dirty="0"/>
              <a:t>automaticky konfiguruje hierarchii serverů tak, aby bylo dosaženo nejlepší časové přesnosti </a:t>
            </a:r>
            <a:r>
              <a:rPr lang="cs-CZ" dirty="0" smtClean="0"/>
              <a:t>při nejnižších nákladech </a:t>
            </a:r>
            <a:r>
              <a:rPr lang="cs-CZ" dirty="0"/>
              <a:t>na šířku pásma. Tato </a:t>
            </a:r>
            <a:r>
              <a:rPr lang="cs-CZ" dirty="0" smtClean="0"/>
              <a:t>funkčnost </a:t>
            </a:r>
            <a:r>
              <a:rPr lang="cs-CZ" dirty="0"/>
              <a:t>využívá lokální IPv6 </a:t>
            </a:r>
            <a:r>
              <a:rPr lang="cs-CZ" dirty="0" err="1"/>
              <a:t>multicast</a:t>
            </a:r>
            <a:r>
              <a:rPr lang="cs-CZ" dirty="0"/>
              <a:t> adresy.</a:t>
            </a:r>
            <a:br>
              <a:rPr lang="cs-CZ" dirty="0"/>
            </a:br>
            <a:r>
              <a:rPr lang="cs-CZ" dirty="0"/>
              <a:t/>
            </a:r>
            <a:br>
              <a:rPr lang="cs-CZ" dirty="0"/>
            </a:br>
            <a:r>
              <a:rPr lang="cs-CZ" dirty="0"/>
              <a:t/>
            </a:r>
            <a:br>
              <a:rPr lang="cs-CZ" dirty="0"/>
            </a:br>
            <a:endParaRPr lang="cs-CZ" dirty="0"/>
          </a:p>
        </p:txBody>
      </p:sp>
    </p:spTree>
    <p:extLst>
      <p:ext uri="{BB962C8B-B14F-4D97-AF65-F5344CB8AC3E}">
        <p14:creationId xmlns:p14="http://schemas.microsoft.com/office/powerpoint/2010/main" val="4122868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SNMP</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54470107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Obsah kapitoly </a:t>
            </a:r>
            <a:r>
              <a:rPr lang="pt-PT" dirty="0" smtClean="0"/>
              <a:t>SNMP</a:t>
            </a:r>
            <a:endParaRPr lang="pt-PT" dirty="0"/>
          </a:p>
        </p:txBody>
      </p:sp>
      <p:sp>
        <p:nvSpPr>
          <p:cNvPr id="3" name="Content Placeholder 2"/>
          <p:cNvSpPr>
            <a:spLocks noGrp="1"/>
          </p:cNvSpPr>
          <p:nvPr>
            <p:ph idx="1"/>
          </p:nvPr>
        </p:nvSpPr>
        <p:spPr/>
        <p:txBody>
          <a:bodyPr/>
          <a:lstStyle/>
          <a:p>
            <a:r>
              <a:rPr lang="cs-CZ" dirty="0" smtClean="0"/>
              <a:t>Role </a:t>
            </a:r>
            <a:r>
              <a:rPr lang="pt-PT" dirty="0" smtClean="0"/>
              <a:t>SNMP</a:t>
            </a:r>
            <a:endParaRPr lang="pt-PT" dirty="0"/>
          </a:p>
          <a:p>
            <a:r>
              <a:rPr lang="cs-CZ" dirty="0" smtClean="0"/>
              <a:t>Rozdíly mezi verzemi </a:t>
            </a:r>
            <a:r>
              <a:rPr lang="pt-PT" dirty="0" smtClean="0"/>
              <a:t>SNMP </a:t>
            </a:r>
            <a:endParaRPr lang="cs-CZ" dirty="0" smtClean="0"/>
          </a:p>
          <a:p>
            <a:r>
              <a:rPr lang="cs-CZ" dirty="0" smtClean="0"/>
              <a:t>Praktická doporučení pro nastavení</a:t>
            </a:r>
            <a:r>
              <a:rPr lang="en-US" dirty="0" smtClean="0"/>
              <a:t> </a:t>
            </a:r>
            <a:r>
              <a:rPr lang="en-US" dirty="0"/>
              <a:t>SNMP</a:t>
            </a:r>
          </a:p>
          <a:p>
            <a:r>
              <a:rPr lang="cs-CZ" dirty="0" smtClean="0"/>
              <a:t>Konfigurační příkazy pro </a:t>
            </a:r>
            <a:r>
              <a:rPr lang="pt-PT" dirty="0" smtClean="0"/>
              <a:t>SNMP </a:t>
            </a:r>
            <a:r>
              <a:rPr lang="pt-PT" dirty="0"/>
              <a:t>Version 3</a:t>
            </a:r>
          </a:p>
          <a:p>
            <a:r>
              <a:rPr lang="pt-PT" dirty="0" smtClean="0"/>
              <a:t>Verif</a:t>
            </a:r>
            <a:r>
              <a:rPr lang="cs-CZ" dirty="0" err="1" smtClean="0"/>
              <a:t>ikace</a:t>
            </a:r>
            <a:r>
              <a:rPr lang="cs-CZ" dirty="0" smtClean="0"/>
              <a:t> konfigurace</a:t>
            </a:r>
            <a:r>
              <a:rPr lang="pt-PT" dirty="0" smtClean="0"/>
              <a:t> SNMP</a:t>
            </a:r>
            <a:endParaRPr lang="pt-PT" dirty="0"/>
          </a:p>
        </p:txBody>
      </p:sp>
    </p:spTree>
    <p:extLst>
      <p:ext uri="{BB962C8B-B14F-4D97-AF65-F5344CB8AC3E}">
        <p14:creationId xmlns:p14="http://schemas.microsoft.com/office/powerpoint/2010/main" val="99538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Výhody </a:t>
            </a:r>
            <a:r>
              <a:rPr lang="pt-PT" dirty="0" smtClean="0"/>
              <a:t>AAA</a:t>
            </a:r>
            <a:endParaRPr lang="pt-PT" dirty="0"/>
          </a:p>
        </p:txBody>
      </p:sp>
      <p:sp>
        <p:nvSpPr>
          <p:cNvPr id="3" name="Content Placeholder 2"/>
          <p:cNvSpPr>
            <a:spLocks noGrp="1"/>
          </p:cNvSpPr>
          <p:nvPr>
            <p:ph idx="1"/>
          </p:nvPr>
        </p:nvSpPr>
        <p:spPr/>
        <p:txBody>
          <a:bodyPr>
            <a:normAutofit/>
          </a:bodyPr>
          <a:lstStyle/>
          <a:p>
            <a:r>
              <a:rPr lang="cs-CZ" b="1" dirty="0" smtClean="0"/>
              <a:t>Vyšší</a:t>
            </a:r>
            <a:r>
              <a:rPr lang="en-US" b="1" dirty="0" smtClean="0"/>
              <a:t> </a:t>
            </a:r>
            <a:r>
              <a:rPr lang="en-US" b="1" dirty="0"/>
              <a:t>flexibility </a:t>
            </a:r>
            <a:r>
              <a:rPr lang="en-US" b="1" dirty="0" smtClean="0"/>
              <a:t>a</a:t>
            </a:r>
            <a:r>
              <a:rPr lang="cs-CZ" b="1" dirty="0" smtClean="0"/>
              <a:t> řízení konfigurace přístupu</a:t>
            </a:r>
          </a:p>
          <a:p>
            <a:pPr marL="225425" lvl="1" indent="0">
              <a:buNone/>
            </a:pPr>
            <a:r>
              <a:rPr lang="cs-CZ" dirty="0"/>
              <a:t>AAA nabízí dodatečnou </a:t>
            </a:r>
            <a:r>
              <a:rPr lang="cs-CZ" dirty="0" smtClean="0"/>
              <a:t>pružnost </a:t>
            </a:r>
            <a:r>
              <a:rPr lang="cs-CZ" dirty="0"/>
              <a:t>autorizace na úrovni </a:t>
            </a:r>
            <a:r>
              <a:rPr lang="cs-CZ" dirty="0" smtClean="0"/>
              <a:t>příkazů či rozhraní, </a:t>
            </a:r>
            <a:r>
              <a:rPr lang="cs-CZ" dirty="0"/>
              <a:t>která není k dispozici u lokálních pověření</a:t>
            </a:r>
            <a:r>
              <a:rPr lang="cs-CZ" dirty="0" smtClean="0"/>
              <a:t>.</a:t>
            </a:r>
            <a:endParaRPr lang="cs-CZ" dirty="0"/>
          </a:p>
          <a:p>
            <a:r>
              <a:rPr lang="cs-CZ" b="1" dirty="0" smtClean="0"/>
              <a:t>Škálovatelnost</a:t>
            </a:r>
            <a:endParaRPr lang="en-US" b="1" dirty="0" smtClean="0"/>
          </a:p>
          <a:p>
            <a:pPr marL="225425" lvl="1" indent="0">
              <a:buNone/>
            </a:pPr>
            <a:r>
              <a:rPr lang="cs-CZ" dirty="0"/>
              <a:t>Jak síť roste, správa velkého počtu uživatelů na více zařízeních se stává vysoce nepraktickou a náchylnou k chybám, s velkým množstvím administrativní zátěže</a:t>
            </a:r>
            <a:r>
              <a:rPr lang="cs-CZ" dirty="0" smtClean="0"/>
              <a:t>.</a:t>
            </a:r>
          </a:p>
          <a:p>
            <a:r>
              <a:rPr lang="en-US" b="1" dirty="0" err="1" smtClean="0"/>
              <a:t>Standardiz</a:t>
            </a:r>
            <a:r>
              <a:rPr lang="cs-CZ" b="1" dirty="0" err="1" smtClean="0"/>
              <a:t>ované</a:t>
            </a:r>
            <a:r>
              <a:rPr lang="cs-CZ" b="1" dirty="0" smtClean="0"/>
              <a:t> </a:t>
            </a:r>
            <a:r>
              <a:rPr lang="en-US" b="1" dirty="0" err="1" smtClean="0"/>
              <a:t>aut</a:t>
            </a:r>
            <a:r>
              <a:rPr lang="cs-CZ" b="1" dirty="0" err="1" smtClean="0"/>
              <a:t>entizační</a:t>
            </a:r>
            <a:r>
              <a:rPr lang="cs-CZ" b="1" dirty="0" smtClean="0"/>
              <a:t> metody</a:t>
            </a:r>
            <a:endParaRPr lang="en-US" b="1" dirty="0" smtClean="0"/>
          </a:p>
          <a:p>
            <a:pPr marL="225425" lvl="1" indent="0">
              <a:buNone/>
            </a:pPr>
            <a:r>
              <a:rPr lang="en-US" sz="1800" dirty="0" smtClean="0"/>
              <a:t>AAA </a:t>
            </a:r>
            <a:r>
              <a:rPr lang="cs-CZ" sz="1800" dirty="0" smtClean="0"/>
              <a:t>podporuje</a:t>
            </a:r>
            <a:r>
              <a:rPr lang="en-US" sz="1800" dirty="0"/>
              <a:t> </a:t>
            </a:r>
            <a:r>
              <a:rPr lang="en-US" sz="1800" dirty="0" smtClean="0"/>
              <a:t>proto</a:t>
            </a:r>
            <a:r>
              <a:rPr lang="cs-CZ" sz="1800" dirty="0" smtClean="0"/>
              <a:t>k</a:t>
            </a:r>
            <a:r>
              <a:rPr lang="en-US" sz="1800" dirty="0" err="1" smtClean="0"/>
              <a:t>ol</a:t>
            </a:r>
            <a:r>
              <a:rPr lang="cs-CZ" sz="1800" dirty="0" smtClean="0"/>
              <a:t> </a:t>
            </a:r>
            <a:r>
              <a:rPr lang="en-US" sz="1800" dirty="0" smtClean="0"/>
              <a:t>RADIUS</a:t>
            </a:r>
            <a:r>
              <a:rPr lang="en-US" sz="1800" dirty="0"/>
              <a:t>, </a:t>
            </a:r>
            <a:r>
              <a:rPr lang="cs-CZ" sz="1800" dirty="0"/>
              <a:t>což je průmyslově otevřený standard. To zajišťuje interoperabilitu a umožňuje flexibilitu, protože </a:t>
            </a:r>
            <a:r>
              <a:rPr lang="cs-CZ" sz="1800" dirty="0" smtClean="0"/>
              <a:t>lze </a:t>
            </a:r>
            <a:r>
              <a:rPr lang="cs-CZ" sz="1800" dirty="0"/>
              <a:t>kombinovat různé dodavatele</a:t>
            </a:r>
            <a:r>
              <a:rPr lang="cs-CZ" sz="1800" dirty="0" smtClean="0"/>
              <a:t>.</a:t>
            </a:r>
            <a:endParaRPr lang="cs-CZ" dirty="0"/>
          </a:p>
          <a:p>
            <a:r>
              <a:rPr lang="cs-CZ" b="1" dirty="0" smtClean="0"/>
              <a:t>Více zálohovacích</a:t>
            </a:r>
            <a:r>
              <a:rPr lang="en-US" b="1" dirty="0" smtClean="0"/>
              <a:t> </a:t>
            </a:r>
            <a:r>
              <a:rPr lang="cs-CZ" b="1" dirty="0" smtClean="0"/>
              <a:t>(</a:t>
            </a:r>
            <a:r>
              <a:rPr lang="en-US" b="1" dirty="0" smtClean="0"/>
              <a:t>backup</a:t>
            </a:r>
            <a:r>
              <a:rPr lang="cs-CZ" b="1" dirty="0" smtClean="0"/>
              <a:t>)</a:t>
            </a:r>
            <a:r>
              <a:rPr lang="en-US" b="1" dirty="0" smtClean="0"/>
              <a:t> </a:t>
            </a:r>
            <a:r>
              <a:rPr lang="en-US" b="1" dirty="0" err="1" smtClean="0"/>
              <a:t>syst</a:t>
            </a:r>
            <a:r>
              <a:rPr lang="cs-CZ" b="1" dirty="0" err="1" smtClean="0"/>
              <a:t>émů</a:t>
            </a:r>
            <a:endParaRPr lang="en-US" b="1" dirty="0" smtClean="0"/>
          </a:p>
          <a:p>
            <a:pPr marL="225425" lvl="1" indent="0">
              <a:buNone/>
            </a:pPr>
            <a:r>
              <a:rPr lang="cs-CZ" dirty="0"/>
              <a:t>Při konfiguraci </a:t>
            </a:r>
            <a:r>
              <a:rPr lang="cs-CZ" dirty="0" smtClean="0"/>
              <a:t>autentizace lze </a:t>
            </a:r>
            <a:r>
              <a:rPr lang="cs-CZ" dirty="0"/>
              <a:t>určit více </a:t>
            </a:r>
            <a:r>
              <a:rPr lang="cs-CZ" dirty="0" smtClean="0"/>
              <a:t>serverů a ty kombinovat v rámci skupiny.</a:t>
            </a:r>
            <a:endParaRPr lang="pt-PT" dirty="0"/>
          </a:p>
        </p:txBody>
      </p:sp>
    </p:spTree>
    <p:extLst>
      <p:ext uri="{BB962C8B-B14F-4D97-AF65-F5344CB8AC3E}">
        <p14:creationId xmlns:p14="http://schemas.microsoft.com/office/powerpoint/2010/main" val="3002647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Přehled </a:t>
            </a:r>
            <a:r>
              <a:rPr lang="pt-PT" dirty="0" smtClean="0"/>
              <a:t>SNMP</a:t>
            </a:r>
            <a:endParaRPr lang="pt-PT" dirty="0"/>
          </a:p>
        </p:txBody>
      </p:sp>
      <p:sp>
        <p:nvSpPr>
          <p:cNvPr id="3" name="Content Placeholder 2"/>
          <p:cNvSpPr>
            <a:spLocks noGrp="1"/>
          </p:cNvSpPr>
          <p:nvPr>
            <p:ph idx="1"/>
          </p:nvPr>
        </p:nvSpPr>
        <p:spPr>
          <a:xfrm>
            <a:off x="279402" y="1183340"/>
            <a:ext cx="4806166" cy="5131399"/>
          </a:xfrm>
        </p:spPr>
        <p:txBody>
          <a:bodyPr>
            <a:normAutofit fontScale="77500" lnSpcReduction="20000"/>
          </a:bodyPr>
          <a:lstStyle/>
          <a:p>
            <a:pPr marL="0" indent="0">
              <a:buNone/>
            </a:pPr>
            <a:r>
              <a:rPr lang="af-ZA" dirty="0" smtClean="0"/>
              <a:t>SNMP se sklásá ze dvou komponent:</a:t>
            </a:r>
          </a:p>
          <a:p>
            <a:r>
              <a:rPr lang="af-ZA" b="1" dirty="0" smtClean="0"/>
              <a:t>Manager SNMP</a:t>
            </a:r>
            <a:r>
              <a:rPr lang="af-ZA" dirty="0" smtClean="0"/>
              <a:t>, který periodicky dotazuje agenty SNMP na spravovaných zařízeních dotazem na zařízení pro data. Periodická výzva má nevýhodu: Mezi skutečným výskytem události a časem, kdy správce SNMP dotazuje data, dochází ke zpoždění.</a:t>
            </a:r>
          </a:p>
          <a:p>
            <a:r>
              <a:rPr lang="af-ZA" b="1" dirty="0" smtClean="0"/>
              <a:t>Agenti SNMP </a:t>
            </a:r>
            <a:r>
              <a:rPr lang="af-ZA" dirty="0" smtClean="0"/>
              <a:t>na spravovaných zařízeních shromažďují informace o zařízení a převádějí je do kompatibilního formátu SNMP podle MIB. MIB jsou kolekce definic spravovaných objektů. Agenti SNMP uchovávají databázi hodnot definic zapsaných v MIB.</a:t>
            </a:r>
          </a:p>
          <a:p>
            <a:endParaRPr lang="en-US" dirty="0"/>
          </a:p>
          <a:p>
            <a:endParaRPr lang="en-US" dirty="0"/>
          </a:p>
          <a:p>
            <a:endParaRPr lang="en-US" dirty="0"/>
          </a:p>
          <a:p>
            <a:r>
              <a:rPr lang="en-US" dirty="0"/>
              <a:t>.</a:t>
            </a:r>
            <a:endParaRPr lang="pt-PT" dirty="0"/>
          </a:p>
        </p:txBody>
      </p:sp>
      <p:pic>
        <p:nvPicPr>
          <p:cNvPr id="4" name="Picture 3"/>
          <p:cNvPicPr>
            <a:picLocks noChangeAspect="1"/>
          </p:cNvPicPr>
          <p:nvPr/>
        </p:nvPicPr>
        <p:blipFill>
          <a:blip r:embed="rId3"/>
          <a:stretch>
            <a:fillRect/>
          </a:stretch>
        </p:blipFill>
        <p:spPr>
          <a:xfrm>
            <a:off x="5085568" y="1108037"/>
            <a:ext cx="3808080" cy="4593400"/>
          </a:xfrm>
          <a:prstGeom prst="rect">
            <a:avLst/>
          </a:prstGeom>
        </p:spPr>
      </p:pic>
    </p:spTree>
    <p:extLst>
      <p:ext uri="{BB962C8B-B14F-4D97-AF65-F5344CB8AC3E}">
        <p14:creationId xmlns:p14="http://schemas.microsoft.com/office/powerpoint/2010/main" val="3539487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Procesy </a:t>
            </a:r>
            <a:r>
              <a:rPr lang="pt-PT" dirty="0" smtClean="0"/>
              <a:t>SNMP</a:t>
            </a:r>
            <a:endParaRPr lang="pt-PT" dirty="0"/>
          </a:p>
        </p:txBody>
      </p:sp>
      <p:pic>
        <p:nvPicPr>
          <p:cNvPr id="6" name="Picture 5"/>
          <p:cNvPicPr>
            <a:picLocks noChangeAspect="1"/>
          </p:cNvPicPr>
          <p:nvPr/>
        </p:nvPicPr>
        <p:blipFill>
          <a:blip r:embed="rId3"/>
          <a:stretch>
            <a:fillRect/>
          </a:stretch>
        </p:blipFill>
        <p:spPr>
          <a:xfrm>
            <a:off x="273353" y="1967452"/>
            <a:ext cx="8526402" cy="3563174"/>
          </a:xfrm>
          <a:prstGeom prst="rect">
            <a:avLst/>
          </a:prstGeom>
        </p:spPr>
      </p:pic>
    </p:spTree>
    <p:extLst>
      <p:ext uri="{BB962C8B-B14F-4D97-AF65-F5344CB8AC3E}">
        <p14:creationId xmlns:p14="http://schemas.microsoft.com/office/powerpoint/2010/main" val="3947793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SNMP </a:t>
            </a:r>
            <a:r>
              <a:rPr lang="pt-PT" dirty="0" err="1"/>
              <a:t>Versions</a:t>
            </a:r>
            <a:endParaRPr lang="pt-PT" dirty="0"/>
          </a:p>
        </p:txBody>
      </p:sp>
      <p:sp>
        <p:nvSpPr>
          <p:cNvPr id="3" name="Content Placeholder 2"/>
          <p:cNvSpPr>
            <a:spLocks noGrp="1"/>
          </p:cNvSpPr>
          <p:nvPr>
            <p:ph idx="1"/>
          </p:nvPr>
        </p:nvSpPr>
        <p:spPr/>
        <p:txBody>
          <a:bodyPr>
            <a:normAutofit fontScale="70000" lnSpcReduction="20000"/>
          </a:bodyPr>
          <a:lstStyle/>
          <a:p>
            <a:r>
              <a:rPr lang="en-US" b="1" dirty="0" smtClean="0"/>
              <a:t>Version 1</a:t>
            </a:r>
          </a:p>
          <a:p>
            <a:pPr lvl="1"/>
            <a:r>
              <a:rPr lang="cs-CZ" dirty="0" smtClean="0"/>
              <a:t>Pět typů zpráv</a:t>
            </a:r>
            <a:endParaRPr lang="en-US" dirty="0" smtClean="0"/>
          </a:p>
          <a:p>
            <a:pPr lvl="2"/>
            <a:r>
              <a:rPr lang="en-US" dirty="0" smtClean="0"/>
              <a:t>Get Request,</a:t>
            </a:r>
          </a:p>
          <a:p>
            <a:pPr lvl="2"/>
            <a:r>
              <a:rPr lang="en-US" dirty="0" smtClean="0"/>
              <a:t>Get </a:t>
            </a:r>
            <a:r>
              <a:rPr lang="en-US" dirty="0"/>
              <a:t>Next </a:t>
            </a:r>
            <a:r>
              <a:rPr lang="en-US" dirty="0" smtClean="0"/>
              <a:t>Request</a:t>
            </a:r>
          </a:p>
          <a:p>
            <a:pPr lvl="2"/>
            <a:r>
              <a:rPr lang="en-US" dirty="0" smtClean="0"/>
              <a:t>Set Request</a:t>
            </a:r>
          </a:p>
          <a:p>
            <a:pPr lvl="2"/>
            <a:r>
              <a:rPr lang="en-US" dirty="0" smtClean="0"/>
              <a:t>Get Response</a:t>
            </a:r>
          </a:p>
          <a:p>
            <a:pPr lvl="2"/>
            <a:r>
              <a:rPr lang="en-US" dirty="0" smtClean="0"/>
              <a:t>Trap</a:t>
            </a:r>
            <a:r>
              <a:rPr lang="en-US" dirty="0"/>
              <a:t>. </a:t>
            </a:r>
            <a:endParaRPr lang="en-US" dirty="0" smtClean="0"/>
          </a:p>
          <a:p>
            <a:pPr lvl="1"/>
            <a:r>
              <a:rPr lang="cs-CZ" dirty="0" smtClean="0"/>
              <a:t>Dnes řídce se vyskytující verze</a:t>
            </a:r>
            <a:r>
              <a:rPr lang="pt-PT" dirty="0" smtClean="0"/>
              <a:t>.</a:t>
            </a:r>
            <a:endParaRPr lang="pt-PT" dirty="0"/>
          </a:p>
          <a:p>
            <a:r>
              <a:rPr lang="en-US" b="1" dirty="0" smtClean="0"/>
              <a:t>Version </a:t>
            </a:r>
            <a:r>
              <a:rPr lang="en-US" b="1" dirty="0"/>
              <a:t>2 </a:t>
            </a:r>
            <a:endParaRPr lang="en-US" b="1" dirty="0" smtClean="0"/>
          </a:p>
          <a:p>
            <a:pPr lvl="1"/>
            <a:r>
              <a:rPr lang="cs-CZ" dirty="0" smtClean="0"/>
              <a:t>Zavádí nové zprávy</a:t>
            </a:r>
            <a:endParaRPr lang="en-US" dirty="0" smtClean="0"/>
          </a:p>
          <a:p>
            <a:pPr lvl="2"/>
            <a:r>
              <a:rPr lang="en-US" dirty="0" smtClean="0"/>
              <a:t>Get </a:t>
            </a:r>
            <a:r>
              <a:rPr lang="en-US" dirty="0"/>
              <a:t>Bulk </a:t>
            </a:r>
            <a:r>
              <a:rPr lang="en-US" dirty="0" smtClean="0"/>
              <a:t>Request,</a:t>
            </a:r>
          </a:p>
          <a:p>
            <a:pPr lvl="2"/>
            <a:r>
              <a:rPr lang="en-US" dirty="0" smtClean="0"/>
              <a:t>Inform </a:t>
            </a:r>
            <a:r>
              <a:rPr lang="en-US" dirty="0"/>
              <a:t>Request, </a:t>
            </a:r>
            <a:r>
              <a:rPr lang="cs-CZ" dirty="0" smtClean="0"/>
              <a:t>typ</a:t>
            </a:r>
            <a:r>
              <a:rPr lang="en-US" dirty="0" smtClean="0"/>
              <a:t> trap</a:t>
            </a:r>
            <a:r>
              <a:rPr lang="cs-CZ" dirty="0" smtClean="0"/>
              <a:t>u očekávající potvrzení</a:t>
            </a:r>
            <a:r>
              <a:rPr lang="en-US" dirty="0" smtClean="0"/>
              <a:t>. </a:t>
            </a:r>
          </a:p>
          <a:p>
            <a:pPr lvl="1"/>
            <a:r>
              <a:rPr lang="en-US" dirty="0" smtClean="0"/>
              <a:t>Version </a:t>
            </a:r>
            <a:r>
              <a:rPr lang="en-US" dirty="0"/>
              <a:t>2 </a:t>
            </a:r>
            <a:r>
              <a:rPr lang="cs-CZ" dirty="0" smtClean="0"/>
              <a:t>přidala</a:t>
            </a:r>
            <a:r>
              <a:rPr lang="en-US" dirty="0" smtClean="0"/>
              <a:t> </a:t>
            </a:r>
            <a:r>
              <a:rPr lang="en-US" dirty="0"/>
              <a:t>64-bit </a:t>
            </a:r>
            <a:r>
              <a:rPr lang="cs-CZ" dirty="0" smtClean="0"/>
              <a:t>čítač pro zvýšení rychlosti na rozhraních</a:t>
            </a:r>
            <a:r>
              <a:rPr lang="en-US" dirty="0" smtClean="0"/>
              <a:t>.</a:t>
            </a:r>
          </a:p>
          <a:p>
            <a:pPr lvl="1"/>
            <a:r>
              <a:rPr lang="cs-CZ" dirty="0" smtClean="0"/>
              <a:t>Přidal bezpečnostní model</a:t>
            </a:r>
            <a:r>
              <a:rPr lang="en-US" dirty="0" smtClean="0"/>
              <a:t>, </a:t>
            </a:r>
            <a:r>
              <a:rPr lang="cs-CZ" dirty="0" smtClean="0"/>
              <a:t>který nebyl šířeji akceptovaný</a:t>
            </a:r>
            <a:r>
              <a:rPr lang="en-US" dirty="0" smtClean="0"/>
              <a:t>.</a:t>
            </a:r>
            <a:endParaRPr lang="en-US" dirty="0"/>
          </a:p>
          <a:p>
            <a:r>
              <a:rPr lang="en-US" b="1" i="1" dirty="0" smtClean="0"/>
              <a:t>Version 2c</a:t>
            </a:r>
          </a:p>
          <a:p>
            <a:pPr lvl="1"/>
            <a:r>
              <a:rPr lang="en-US" dirty="0" smtClean="0"/>
              <a:t>Community-based </a:t>
            </a:r>
            <a:r>
              <a:rPr lang="en-US" dirty="0"/>
              <a:t>SNMP Version 2, </a:t>
            </a:r>
            <a:r>
              <a:rPr lang="cs-CZ" dirty="0" smtClean="0"/>
              <a:t>je široce akceptovatelné</a:t>
            </a:r>
            <a:endParaRPr lang="en-US" dirty="0" smtClean="0"/>
          </a:p>
          <a:p>
            <a:pPr lvl="1"/>
            <a:r>
              <a:rPr lang="en-US" dirty="0" smtClean="0"/>
              <a:t>Community-based </a:t>
            </a:r>
            <a:r>
              <a:rPr lang="en-US" dirty="0"/>
              <a:t>version of SNMP </a:t>
            </a:r>
            <a:r>
              <a:rPr lang="cs-CZ" dirty="0" smtClean="0"/>
              <a:t>je nedostatečně bezpečné</a:t>
            </a:r>
            <a:r>
              <a:rPr lang="en-US" dirty="0" smtClean="0"/>
              <a:t>. </a:t>
            </a:r>
          </a:p>
          <a:p>
            <a:r>
              <a:rPr lang="en-US" b="1" dirty="0" smtClean="0"/>
              <a:t>Version 3 </a:t>
            </a:r>
          </a:p>
          <a:p>
            <a:pPr lvl="1"/>
            <a:r>
              <a:rPr lang="cs-CZ" dirty="0"/>
              <a:t>D</a:t>
            </a:r>
            <a:r>
              <a:rPr lang="cs-CZ" dirty="0" smtClean="0"/>
              <a:t>oplnění bezpečnosti.</a:t>
            </a:r>
            <a:endParaRPr lang="pt-PT" dirty="0"/>
          </a:p>
        </p:txBody>
      </p:sp>
    </p:spTree>
    <p:extLst>
      <p:ext uri="{BB962C8B-B14F-4D97-AF65-F5344CB8AC3E}">
        <p14:creationId xmlns:p14="http://schemas.microsoft.com/office/powerpoint/2010/main" val="74650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Bezpečnost </a:t>
            </a:r>
            <a:r>
              <a:rPr lang="pt-PT" dirty="0" smtClean="0"/>
              <a:t>SNMPv3</a:t>
            </a:r>
            <a:endParaRPr lang="pt-PT" dirty="0"/>
          </a:p>
        </p:txBody>
      </p:sp>
      <p:sp>
        <p:nvSpPr>
          <p:cNvPr id="3" name="Content Placeholder 2"/>
          <p:cNvSpPr>
            <a:spLocks noGrp="1"/>
          </p:cNvSpPr>
          <p:nvPr>
            <p:ph idx="1"/>
          </p:nvPr>
        </p:nvSpPr>
        <p:spPr/>
        <p:txBody>
          <a:bodyPr/>
          <a:lstStyle/>
          <a:p>
            <a:pPr marL="0" indent="0">
              <a:buNone/>
            </a:pPr>
            <a:r>
              <a:rPr lang="pt-PT" dirty="0"/>
              <a:t>SNMPv3 </a:t>
            </a:r>
            <a:r>
              <a:rPr lang="cs-CZ" dirty="0" smtClean="0"/>
              <a:t>podporuje následující tři úrovně bezpečnosti</a:t>
            </a:r>
            <a:r>
              <a:rPr lang="pt-PT" dirty="0" smtClean="0"/>
              <a:t>:</a:t>
            </a:r>
            <a:endParaRPr lang="pt-PT" dirty="0"/>
          </a:p>
          <a:p>
            <a:r>
              <a:rPr lang="en-US" b="1" dirty="0" err="1" smtClean="0"/>
              <a:t>noAuthNoPriv</a:t>
            </a:r>
            <a:endParaRPr lang="en-US" b="1" dirty="0" smtClean="0"/>
          </a:p>
          <a:p>
            <a:pPr lvl="1"/>
            <a:r>
              <a:rPr lang="cs-CZ" dirty="0" smtClean="0"/>
              <a:t>Žádná autentizace a žádné šifrování není povoleno.</a:t>
            </a:r>
            <a:endParaRPr lang="en-US" dirty="0"/>
          </a:p>
          <a:p>
            <a:r>
              <a:rPr lang="en-US" b="1" dirty="0" err="1" smtClean="0"/>
              <a:t>authNoPriv</a:t>
            </a:r>
            <a:endParaRPr lang="en-US" b="1" dirty="0" smtClean="0"/>
          </a:p>
          <a:p>
            <a:pPr lvl="1"/>
            <a:r>
              <a:rPr lang="cs-CZ" dirty="0" smtClean="0"/>
              <a:t>Autentizace je založena na </a:t>
            </a:r>
            <a:r>
              <a:rPr lang="en-US" dirty="0" smtClean="0"/>
              <a:t>Hashed </a:t>
            </a:r>
            <a:r>
              <a:rPr lang="en-US" dirty="0"/>
              <a:t>Message Authentication </a:t>
            </a:r>
            <a:r>
              <a:rPr lang="en-US" dirty="0" smtClean="0"/>
              <a:t>Code (HMAC</a:t>
            </a:r>
            <a:r>
              <a:rPr lang="en-US" dirty="0"/>
              <a:t>), MD5, </a:t>
            </a:r>
            <a:r>
              <a:rPr lang="cs-CZ" dirty="0" smtClean="0"/>
              <a:t>nebo</a:t>
            </a:r>
            <a:r>
              <a:rPr lang="en-US" dirty="0" smtClean="0"/>
              <a:t> </a:t>
            </a:r>
            <a:r>
              <a:rPr lang="en-US" dirty="0"/>
              <a:t>Secure Hash (SHA). </a:t>
            </a:r>
            <a:r>
              <a:rPr lang="cs-CZ" dirty="0" smtClean="0"/>
              <a:t>Šifrování není poskytnuto</a:t>
            </a:r>
            <a:r>
              <a:rPr lang="en-US" dirty="0" smtClean="0"/>
              <a:t>.</a:t>
            </a:r>
            <a:endParaRPr lang="en-US" dirty="0"/>
          </a:p>
          <a:p>
            <a:r>
              <a:rPr lang="en-US" b="1" dirty="0" err="1" smtClean="0"/>
              <a:t>authPriv</a:t>
            </a:r>
            <a:endParaRPr lang="en-US" b="1" dirty="0" smtClean="0"/>
          </a:p>
          <a:p>
            <a:pPr lvl="1"/>
            <a:r>
              <a:rPr lang="cs-CZ" dirty="0" smtClean="0"/>
              <a:t>Autentizace je doplněna šifrováním </a:t>
            </a:r>
            <a:r>
              <a:rPr lang="pt-PT" dirty="0" smtClean="0"/>
              <a:t>CBC-DES.</a:t>
            </a:r>
            <a:endParaRPr lang="pt-PT" dirty="0"/>
          </a:p>
        </p:txBody>
      </p:sp>
    </p:spTree>
    <p:extLst>
      <p:ext uri="{BB962C8B-B14F-4D97-AF65-F5344CB8AC3E}">
        <p14:creationId xmlns:p14="http://schemas.microsoft.com/office/powerpoint/2010/main" val="2033312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Chybná konfigurace z hlediska bezpečnosti</a:t>
            </a:r>
            <a:endParaRPr lang="cs-CZ" dirty="0"/>
          </a:p>
        </p:txBody>
      </p:sp>
      <p:sp>
        <p:nvSpPr>
          <p:cNvPr id="4" name="Rectangle 3"/>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cs-CZ" sz="1400" dirty="0">
                <a:latin typeface="Courier New" pitchFamily="49" charset="0"/>
                <a:ea typeface="MS Mincho" pitchFamily="49" charset="-128"/>
              </a:rPr>
              <a:t>router </a:t>
            </a:r>
            <a:r>
              <a:rPr kumimoji="1" lang="en-US" altLang="cs-CZ" sz="1400" dirty="0" err="1">
                <a:latin typeface="Courier New" pitchFamily="49" charset="0"/>
                <a:ea typeface="MS Mincho" pitchFamily="49" charset="-128"/>
              </a:rPr>
              <a:t>ospf</a:t>
            </a:r>
            <a:r>
              <a:rPr kumimoji="1" lang="en-US" altLang="cs-CZ" sz="1400" dirty="0">
                <a:latin typeface="Courier New" pitchFamily="49" charset="0"/>
                <a:ea typeface="MS Mincho" pitchFamily="49" charset="-128"/>
              </a:rPr>
              <a:t> 100</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 redistribute connected metric 100 metric-type 1 subnets</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 redistribute static metric 100 metric-type 1 subnets</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 passive-interface Ethernet0</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 network 10.0.144.0 0.0.0.255 area 9</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 area 9 </a:t>
            </a:r>
            <a:r>
              <a:rPr kumimoji="1" lang="en-US" altLang="cs-CZ" sz="1400" dirty="0" err="1">
                <a:latin typeface="Courier New" pitchFamily="49" charset="0"/>
                <a:ea typeface="MS Mincho" pitchFamily="49" charset="-128"/>
              </a:rPr>
              <a:t>nssa</a:t>
            </a:r>
            <a:r>
              <a:rPr kumimoji="1" lang="en-US" altLang="cs-CZ" sz="1400" dirty="0">
                <a:latin typeface="Courier New" pitchFamily="49" charset="0"/>
                <a:ea typeface="MS Mincho" pitchFamily="49" charset="-128"/>
              </a:rPr>
              <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no </a:t>
            </a:r>
            <a:r>
              <a:rPr kumimoji="1" lang="en-US" altLang="cs-CZ" sz="1400" dirty="0" err="1">
                <a:latin typeface="Courier New" pitchFamily="49" charset="0"/>
                <a:ea typeface="MS Mincho" pitchFamily="49" charset="-128"/>
              </a:rPr>
              <a:t>ip</a:t>
            </a:r>
            <a:r>
              <a:rPr kumimoji="1" lang="en-US" altLang="cs-CZ" sz="1400" dirty="0">
                <a:latin typeface="Courier New" pitchFamily="49" charset="0"/>
                <a:ea typeface="MS Mincho" pitchFamily="49" charset="-128"/>
              </a:rPr>
              <a:t> classless</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logging buffered alerts</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logging console informational</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logging 10.192.17.3</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access-list 1 permit 10.1</a:t>
            </a:r>
            <a:r>
              <a:rPr kumimoji="1" lang="cs-CZ" altLang="cs-CZ" sz="1400" dirty="0">
                <a:latin typeface="Courier New" pitchFamily="49" charset="0"/>
              </a:rPr>
              <a:t>3</a:t>
            </a:r>
            <a:r>
              <a:rPr kumimoji="1" lang="en-US" altLang="cs-CZ" sz="1400" dirty="0">
                <a:latin typeface="Courier New" pitchFamily="49" charset="0"/>
                <a:ea typeface="MS Mincho" pitchFamily="49" charset="-128"/>
              </a:rPr>
              <a:t>2.</a:t>
            </a:r>
            <a:r>
              <a:rPr kumimoji="1" lang="cs-CZ" altLang="cs-CZ" sz="1400" dirty="0">
                <a:latin typeface="Courier New" pitchFamily="49" charset="0"/>
              </a:rPr>
              <a:t>3</a:t>
            </a:r>
            <a:r>
              <a:rPr kumimoji="1" lang="en-US" altLang="cs-CZ" sz="1400" dirty="0">
                <a:latin typeface="Courier New" pitchFamily="49" charset="0"/>
                <a:ea typeface="MS Mincho" pitchFamily="49" charset="-128"/>
              </a:rPr>
              <a:t>6.16</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access-list 1 permit 10.1</a:t>
            </a:r>
            <a:r>
              <a:rPr kumimoji="1" lang="cs-CZ" altLang="cs-CZ" sz="1400" dirty="0">
                <a:latin typeface="Courier New" pitchFamily="49" charset="0"/>
              </a:rPr>
              <a:t>3</a:t>
            </a:r>
            <a:r>
              <a:rPr kumimoji="1" lang="en-US" altLang="cs-CZ" sz="1400" dirty="0">
                <a:latin typeface="Courier New" pitchFamily="49" charset="0"/>
                <a:ea typeface="MS Mincho" pitchFamily="49" charset="-128"/>
              </a:rPr>
              <a:t>2.</a:t>
            </a:r>
            <a:r>
              <a:rPr kumimoji="1" lang="cs-CZ" altLang="cs-CZ" sz="1400" dirty="0">
                <a:latin typeface="Courier New" pitchFamily="49" charset="0"/>
              </a:rPr>
              <a:t>3</a:t>
            </a:r>
            <a:r>
              <a:rPr kumimoji="1" lang="en-US" altLang="cs-CZ" sz="1400" dirty="0">
                <a:latin typeface="Courier New" pitchFamily="49" charset="0"/>
                <a:ea typeface="MS Mincho" pitchFamily="49" charset="-128"/>
              </a:rPr>
              <a:t>7.11</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access-list 1 permit 10.1</a:t>
            </a:r>
            <a:r>
              <a:rPr kumimoji="1" lang="cs-CZ" altLang="cs-CZ" sz="1400" dirty="0">
                <a:latin typeface="Courier New" pitchFamily="49" charset="0"/>
              </a:rPr>
              <a:t>3</a:t>
            </a:r>
            <a:r>
              <a:rPr kumimoji="1" lang="en-US" altLang="cs-CZ" sz="1400" dirty="0">
                <a:latin typeface="Courier New" pitchFamily="49" charset="0"/>
                <a:ea typeface="MS Mincho" pitchFamily="49" charset="-128"/>
              </a:rPr>
              <a:t>2.</a:t>
            </a:r>
            <a:r>
              <a:rPr kumimoji="1" lang="cs-CZ" altLang="cs-CZ" sz="1400" dirty="0">
                <a:latin typeface="Courier New" pitchFamily="49" charset="0"/>
              </a:rPr>
              <a:t>3</a:t>
            </a:r>
            <a:r>
              <a:rPr kumimoji="1" lang="en-US" altLang="cs-CZ" sz="1400" dirty="0">
                <a:latin typeface="Courier New" pitchFamily="49" charset="0"/>
                <a:ea typeface="MS Mincho" pitchFamily="49" charset="-128"/>
              </a:rPr>
              <a:t>7.3</a:t>
            </a:r>
            <a:br>
              <a:rPr kumimoji="1" lang="en-US" altLang="cs-CZ" sz="1400" dirty="0">
                <a:latin typeface="Courier New" pitchFamily="49" charset="0"/>
                <a:ea typeface="MS Mincho" pitchFamily="49" charset="-128"/>
              </a:rPr>
            </a:br>
            <a:r>
              <a:rPr kumimoji="1" lang="en-US" altLang="cs-CZ" sz="1400" dirty="0">
                <a:latin typeface="Courier New" pitchFamily="49" charset="0"/>
                <a:ea typeface="MS Mincho" pitchFamily="49" charset="-128"/>
              </a:rPr>
              <a:t>access-list 2 permit 10.0.0.0 0.255.255.255</a:t>
            </a:r>
            <a:br>
              <a:rPr kumimoji="1" lang="en-US" altLang="cs-CZ" sz="1400" dirty="0">
                <a:latin typeface="Courier New" pitchFamily="49" charset="0"/>
                <a:ea typeface="MS Mincho" pitchFamily="49" charset="-128"/>
              </a:rPr>
            </a:br>
            <a:r>
              <a:rPr kumimoji="1" lang="en-US" altLang="cs-CZ" sz="1400" dirty="0" err="1">
                <a:latin typeface="Courier New" pitchFamily="49" charset="0"/>
                <a:ea typeface="MS Mincho" pitchFamily="49" charset="-128"/>
              </a:rPr>
              <a:t>snmp</a:t>
            </a:r>
            <a:r>
              <a:rPr kumimoji="1" lang="en-US" altLang="cs-CZ" sz="1400" dirty="0">
                <a:latin typeface="Courier New" pitchFamily="49" charset="0"/>
                <a:ea typeface="MS Mincho" pitchFamily="49" charset="-128"/>
              </a:rPr>
              <a:t>-server community public RW 1</a:t>
            </a:r>
            <a:br>
              <a:rPr kumimoji="1" lang="en-US" altLang="cs-CZ" sz="1400" dirty="0">
                <a:latin typeface="Courier New" pitchFamily="49" charset="0"/>
                <a:ea typeface="MS Mincho" pitchFamily="49" charset="-128"/>
              </a:rPr>
            </a:br>
            <a:r>
              <a:rPr kumimoji="1" lang="en-US" altLang="cs-CZ" sz="1400" dirty="0" err="1">
                <a:latin typeface="Courier New" pitchFamily="49" charset="0"/>
                <a:ea typeface="MS Mincho" pitchFamily="49" charset="-128"/>
              </a:rPr>
              <a:t>snmp</a:t>
            </a:r>
            <a:r>
              <a:rPr kumimoji="1" lang="en-US" altLang="cs-CZ" sz="1400" dirty="0">
                <a:latin typeface="Courier New" pitchFamily="49" charset="0"/>
                <a:ea typeface="MS Mincho" pitchFamily="49" charset="-128"/>
              </a:rPr>
              <a:t>-server trap-source Loopback1</a:t>
            </a:r>
            <a:br>
              <a:rPr kumimoji="1" lang="en-US" altLang="cs-CZ" sz="1400" dirty="0">
                <a:latin typeface="Courier New" pitchFamily="49" charset="0"/>
                <a:ea typeface="MS Mincho" pitchFamily="49" charset="-128"/>
              </a:rPr>
            </a:br>
            <a:r>
              <a:rPr kumimoji="1" lang="en-US" altLang="cs-CZ" sz="1400" dirty="0" err="1">
                <a:latin typeface="Courier New" pitchFamily="49" charset="0"/>
                <a:ea typeface="MS Mincho" pitchFamily="49" charset="-128"/>
              </a:rPr>
              <a:t>snmp</a:t>
            </a:r>
            <a:r>
              <a:rPr kumimoji="1" lang="en-US" altLang="cs-CZ" sz="1400" dirty="0">
                <a:latin typeface="Courier New" pitchFamily="49" charset="0"/>
                <a:ea typeface="MS Mincho" pitchFamily="49" charset="-128"/>
              </a:rPr>
              <a:t>-server </a:t>
            </a:r>
            <a:r>
              <a:rPr kumimoji="1" lang="en-US" altLang="cs-CZ" sz="1400" dirty="0" err="1">
                <a:latin typeface="Courier New" pitchFamily="49" charset="0"/>
                <a:ea typeface="MS Mincho" pitchFamily="49" charset="-128"/>
              </a:rPr>
              <a:t>packetsize</a:t>
            </a:r>
            <a:r>
              <a:rPr kumimoji="1" lang="en-US" altLang="cs-CZ" sz="1400" dirty="0">
                <a:latin typeface="Courier New" pitchFamily="49" charset="0"/>
                <a:ea typeface="MS Mincho" pitchFamily="49" charset="-128"/>
              </a:rPr>
              <a:t> 8192</a:t>
            </a:r>
            <a:br>
              <a:rPr kumimoji="1" lang="en-US" altLang="cs-CZ" sz="1400" dirty="0">
                <a:latin typeface="Courier New" pitchFamily="49" charset="0"/>
                <a:ea typeface="MS Mincho" pitchFamily="49" charset="-128"/>
              </a:rPr>
            </a:br>
            <a:r>
              <a:rPr kumimoji="1" lang="en-US" altLang="cs-CZ" sz="1400" dirty="0" err="1">
                <a:latin typeface="Courier New" pitchFamily="49" charset="0"/>
                <a:ea typeface="MS Mincho" pitchFamily="49" charset="-128"/>
              </a:rPr>
              <a:t>snmp</a:t>
            </a:r>
            <a:r>
              <a:rPr kumimoji="1" lang="en-US" altLang="cs-CZ" sz="1400" dirty="0">
                <a:latin typeface="Courier New" pitchFamily="49" charset="0"/>
                <a:ea typeface="MS Mincho" pitchFamily="49" charset="-128"/>
              </a:rPr>
              <a:t>-server trap-authentication</a:t>
            </a:r>
            <a:br>
              <a:rPr kumimoji="1" lang="en-US" altLang="cs-CZ" sz="1400" dirty="0">
                <a:latin typeface="Courier New" pitchFamily="49" charset="0"/>
                <a:ea typeface="MS Mincho" pitchFamily="49" charset="-128"/>
              </a:rPr>
            </a:br>
            <a:r>
              <a:rPr kumimoji="1" lang="en-US" altLang="cs-CZ" sz="1400" dirty="0" err="1">
                <a:latin typeface="Courier New" pitchFamily="49" charset="0"/>
                <a:ea typeface="MS Mincho" pitchFamily="49" charset="-128"/>
              </a:rPr>
              <a:t>snmp</a:t>
            </a:r>
            <a:r>
              <a:rPr kumimoji="1" lang="en-US" altLang="cs-CZ" sz="1400" dirty="0">
                <a:latin typeface="Courier New" pitchFamily="49" charset="0"/>
                <a:ea typeface="MS Mincho" pitchFamily="49" charset="-128"/>
              </a:rPr>
              <a:t>-server queue-length 50</a:t>
            </a:r>
            <a:br>
              <a:rPr kumimoji="1" lang="en-US" altLang="cs-CZ" sz="1400" dirty="0">
                <a:latin typeface="Courier New" pitchFamily="49" charset="0"/>
                <a:ea typeface="MS Mincho" pitchFamily="49" charset="-128"/>
              </a:rPr>
            </a:br>
            <a:r>
              <a:rPr kumimoji="1" lang="en-US" altLang="cs-CZ" sz="1400" dirty="0" err="1">
                <a:latin typeface="Courier New" pitchFamily="49" charset="0"/>
                <a:ea typeface="MS Mincho" pitchFamily="49" charset="-128"/>
              </a:rPr>
              <a:t>snmp</a:t>
            </a:r>
            <a:r>
              <a:rPr kumimoji="1" lang="en-US" altLang="cs-CZ" sz="1400" dirty="0">
                <a:latin typeface="Courier New" pitchFamily="49" charset="0"/>
                <a:ea typeface="MS Mincho" pitchFamily="49" charset="-128"/>
              </a:rPr>
              <a:t>-server enable traps </a:t>
            </a:r>
            <a:r>
              <a:rPr kumimoji="1" lang="en-US" altLang="cs-CZ" sz="1400" dirty="0" err="1">
                <a:latin typeface="Courier New" pitchFamily="49" charset="0"/>
                <a:ea typeface="MS Mincho" pitchFamily="49" charset="-128"/>
              </a:rPr>
              <a:t>isdn</a:t>
            </a:r>
            <a:r>
              <a:rPr kumimoji="1" lang="en-US" altLang="cs-CZ" sz="1400" dirty="0">
                <a:latin typeface="Courier New" pitchFamily="49" charset="0"/>
                <a:ea typeface="MS Mincho" pitchFamily="49" charset="-128"/>
              </a:rPr>
              <a:t/>
            </a:r>
            <a:br>
              <a:rPr kumimoji="1" lang="en-US" altLang="cs-CZ" sz="1400" dirty="0">
                <a:latin typeface="Courier New" pitchFamily="49" charset="0"/>
                <a:ea typeface="MS Mincho" pitchFamily="49" charset="-128"/>
              </a:rPr>
            </a:br>
            <a:r>
              <a:rPr kumimoji="1" lang="en-US" altLang="cs-CZ" sz="1400" dirty="0" err="1">
                <a:latin typeface="Courier New" pitchFamily="49" charset="0"/>
                <a:ea typeface="MS Mincho" pitchFamily="49" charset="-128"/>
              </a:rPr>
              <a:t>snmp</a:t>
            </a:r>
            <a:r>
              <a:rPr kumimoji="1" lang="en-US" altLang="cs-CZ" sz="1400" dirty="0">
                <a:latin typeface="Courier New" pitchFamily="49" charset="0"/>
                <a:ea typeface="MS Mincho" pitchFamily="49" charset="-128"/>
              </a:rPr>
              <a:t>-server enable traps </a:t>
            </a:r>
            <a:r>
              <a:rPr kumimoji="1" lang="en-US" altLang="cs-CZ" sz="1400" dirty="0" err="1">
                <a:latin typeface="Courier New" pitchFamily="49" charset="0"/>
                <a:ea typeface="MS Mincho" pitchFamily="49" charset="-128"/>
              </a:rPr>
              <a:t>config</a:t>
            </a:r>
            <a:r>
              <a:rPr kumimoji="1" lang="en-US" altLang="cs-CZ" sz="1400" dirty="0">
                <a:latin typeface="Courier New" pitchFamily="49" charset="0"/>
                <a:ea typeface="MS Mincho" pitchFamily="49" charset="-128"/>
              </a:rPr>
              <a:t/>
            </a:r>
            <a:br>
              <a:rPr kumimoji="1" lang="en-US" altLang="cs-CZ" sz="1400" dirty="0">
                <a:latin typeface="Courier New" pitchFamily="49" charset="0"/>
                <a:ea typeface="MS Mincho" pitchFamily="49" charset="-128"/>
              </a:rPr>
            </a:br>
            <a:r>
              <a:rPr kumimoji="1" lang="en-US" altLang="cs-CZ" sz="1400" dirty="0" err="1">
                <a:latin typeface="Courier New" pitchFamily="49" charset="0"/>
                <a:ea typeface="MS Mincho" pitchFamily="49" charset="-128"/>
              </a:rPr>
              <a:t>snmp</a:t>
            </a:r>
            <a:r>
              <a:rPr kumimoji="1" lang="en-US" altLang="cs-CZ" sz="1400" dirty="0">
                <a:latin typeface="Courier New" pitchFamily="49" charset="0"/>
                <a:ea typeface="MS Mincho" pitchFamily="49" charset="-128"/>
              </a:rPr>
              <a:t>-server enable traps </a:t>
            </a:r>
            <a:r>
              <a:rPr kumimoji="1" lang="en-US" altLang="cs-CZ" sz="1400" dirty="0" err="1">
                <a:latin typeface="Courier New" pitchFamily="49" charset="0"/>
                <a:ea typeface="MS Mincho" pitchFamily="49" charset="-128"/>
              </a:rPr>
              <a:t>bgp</a:t>
            </a:r>
            <a:r>
              <a:rPr kumimoji="1" lang="en-US" altLang="cs-CZ" sz="1400" dirty="0">
                <a:latin typeface="Courier New" pitchFamily="49" charset="0"/>
                <a:ea typeface="MS Mincho" pitchFamily="49" charset="-128"/>
              </a:rPr>
              <a:t/>
            </a:r>
            <a:br>
              <a:rPr kumimoji="1" lang="en-US" altLang="cs-CZ" sz="1400" dirty="0">
                <a:latin typeface="Courier New" pitchFamily="49" charset="0"/>
                <a:ea typeface="MS Mincho" pitchFamily="49" charset="-128"/>
              </a:rPr>
            </a:br>
            <a:r>
              <a:rPr kumimoji="1" lang="en-US" altLang="cs-CZ" sz="1400" dirty="0" err="1">
                <a:latin typeface="Courier New" pitchFamily="49" charset="0"/>
                <a:ea typeface="MS Mincho" pitchFamily="49" charset="-128"/>
              </a:rPr>
              <a:t>snmp</a:t>
            </a:r>
            <a:r>
              <a:rPr kumimoji="1" lang="en-US" altLang="cs-CZ" sz="1400" dirty="0">
                <a:latin typeface="Courier New" pitchFamily="49" charset="0"/>
                <a:ea typeface="MS Mincho" pitchFamily="49" charset="-128"/>
              </a:rPr>
              <a:t>-server enable traps frame-relay</a:t>
            </a:r>
            <a:br>
              <a:rPr kumimoji="1" lang="en-US" altLang="cs-CZ" sz="1400" dirty="0">
                <a:latin typeface="Courier New" pitchFamily="49" charset="0"/>
                <a:ea typeface="MS Mincho" pitchFamily="49" charset="-128"/>
              </a:rPr>
            </a:br>
            <a:r>
              <a:rPr kumimoji="1" lang="en-US" altLang="cs-CZ" sz="1400" dirty="0" err="1">
                <a:latin typeface="Courier New" pitchFamily="49" charset="0"/>
                <a:ea typeface="MS Mincho" pitchFamily="49" charset="-128"/>
              </a:rPr>
              <a:t>snmp</a:t>
            </a:r>
            <a:r>
              <a:rPr kumimoji="1" lang="en-US" altLang="cs-CZ" sz="1400" dirty="0">
                <a:latin typeface="Courier New" pitchFamily="49" charset="0"/>
                <a:ea typeface="MS Mincho" pitchFamily="49" charset="-128"/>
              </a:rPr>
              <a:t>-server host 10.192.17.3 public </a:t>
            </a:r>
            <a:r>
              <a:rPr kumimoji="1" lang="en-US" altLang="cs-CZ" sz="1400" dirty="0" err="1">
                <a:latin typeface="Courier New" pitchFamily="49" charset="0"/>
                <a:ea typeface="MS Mincho" pitchFamily="49" charset="-128"/>
              </a:rPr>
              <a:t>tty</a:t>
            </a:r>
            <a:r>
              <a:rPr kumimoji="1" lang="en-US" altLang="cs-CZ" sz="1400" dirty="0">
                <a:latin typeface="Courier New" pitchFamily="49" charset="0"/>
                <a:ea typeface="MS Mincho" pitchFamily="49" charset="-128"/>
              </a:rPr>
              <a:t> </a:t>
            </a:r>
            <a:r>
              <a:rPr kumimoji="1" lang="en-US" altLang="cs-CZ" sz="1400" dirty="0" err="1">
                <a:latin typeface="Courier New" pitchFamily="49" charset="0"/>
                <a:ea typeface="MS Mincho" pitchFamily="49" charset="-128"/>
              </a:rPr>
              <a:t>snmp</a:t>
            </a:r>
            <a:endParaRPr kumimoji="1" lang="en-US" altLang="cs-CZ" sz="1400" dirty="0">
              <a:latin typeface="Courier New" pitchFamily="49" charset="0"/>
              <a:ea typeface="MS Mincho" pitchFamily="49" charset="-128"/>
            </a:endParaRPr>
          </a:p>
        </p:txBody>
      </p:sp>
    </p:spTree>
    <p:extLst>
      <p:ext uri="{BB962C8B-B14F-4D97-AF65-F5344CB8AC3E}">
        <p14:creationId xmlns:p14="http://schemas.microsoft.com/office/powerpoint/2010/main" val="2981826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Nejlepší praktiky </a:t>
            </a:r>
            <a:r>
              <a:rPr lang="pt-PT" dirty="0" smtClean="0"/>
              <a:t>SNMP</a:t>
            </a:r>
            <a:endParaRPr lang="pt-PT" dirty="0"/>
          </a:p>
        </p:txBody>
      </p:sp>
      <p:sp>
        <p:nvSpPr>
          <p:cNvPr id="3" name="Content Placeholder 2"/>
          <p:cNvSpPr>
            <a:spLocks noGrp="1"/>
          </p:cNvSpPr>
          <p:nvPr>
            <p:ph idx="1"/>
          </p:nvPr>
        </p:nvSpPr>
        <p:spPr/>
        <p:txBody>
          <a:bodyPr/>
          <a:lstStyle/>
          <a:p>
            <a:r>
              <a:rPr lang="cs-CZ" dirty="0" smtClean="0"/>
              <a:t>Omezení přístupu na</a:t>
            </a:r>
            <a:r>
              <a:rPr lang="pt-PT" dirty="0" smtClean="0"/>
              <a:t> </a:t>
            </a:r>
            <a:r>
              <a:rPr lang="pt-PT" dirty="0"/>
              <a:t>read-only.</a:t>
            </a:r>
          </a:p>
          <a:p>
            <a:r>
              <a:rPr lang="cs-CZ" dirty="0" smtClean="0"/>
              <a:t>Použití práva </a:t>
            </a:r>
            <a:r>
              <a:rPr lang="en-US" dirty="0" smtClean="0"/>
              <a:t>write </a:t>
            </a:r>
            <a:r>
              <a:rPr lang="en-US" dirty="0"/>
              <a:t>access </a:t>
            </a:r>
            <a:r>
              <a:rPr lang="cs-CZ" dirty="0" smtClean="0"/>
              <a:t>s oddělenými kredity</a:t>
            </a:r>
            <a:r>
              <a:rPr lang="en-US" dirty="0" smtClean="0"/>
              <a:t>.</a:t>
            </a:r>
            <a:endParaRPr lang="en-US" dirty="0"/>
          </a:p>
          <a:p>
            <a:r>
              <a:rPr lang="cs-CZ" dirty="0" smtClean="0"/>
              <a:t>Nastavení </a:t>
            </a:r>
            <a:r>
              <a:rPr lang="en-US" dirty="0" smtClean="0"/>
              <a:t>SNMP </a:t>
            </a:r>
            <a:r>
              <a:rPr lang="en-US" dirty="0"/>
              <a:t>views </a:t>
            </a:r>
            <a:r>
              <a:rPr lang="cs-CZ" dirty="0" smtClean="0"/>
              <a:t>na nezbytný přístup do </a:t>
            </a:r>
            <a:r>
              <a:rPr lang="en-US" dirty="0" smtClean="0"/>
              <a:t>MIB.</a:t>
            </a:r>
            <a:endParaRPr lang="en-US" dirty="0"/>
          </a:p>
          <a:p>
            <a:r>
              <a:rPr lang="cs-CZ" dirty="0" smtClean="0"/>
              <a:t>Konfigurace</a:t>
            </a:r>
            <a:r>
              <a:rPr lang="en-US" dirty="0" smtClean="0"/>
              <a:t> </a:t>
            </a:r>
            <a:r>
              <a:rPr lang="en-US" dirty="0"/>
              <a:t>ACLs </a:t>
            </a:r>
            <a:r>
              <a:rPr lang="cs-CZ" dirty="0" smtClean="0"/>
              <a:t>pro omezení </a:t>
            </a:r>
            <a:r>
              <a:rPr lang="en-US" dirty="0" smtClean="0"/>
              <a:t>SNMP </a:t>
            </a:r>
            <a:r>
              <a:rPr lang="cs-CZ" dirty="0" smtClean="0"/>
              <a:t>přístupu</a:t>
            </a:r>
            <a:r>
              <a:rPr lang="en-US" dirty="0" smtClean="0"/>
              <a:t>.</a:t>
            </a:r>
            <a:endParaRPr lang="en-US" dirty="0"/>
          </a:p>
          <a:p>
            <a:r>
              <a:rPr lang="cs-CZ" dirty="0" smtClean="0"/>
              <a:t>Použití</a:t>
            </a:r>
            <a:r>
              <a:rPr lang="en-US" dirty="0" smtClean="0"/>
              <a:t> </a:t>
            </a:r>
            <a:r>
              <a:rPr lang="en-US" dirty="0"/>
              <a:t>SNMPv3 </a:t>
            </a:r>
            <a:r>
              <a:rPr lang="cs-CZ" dirty="0" smtClean="0"/>
              <a:t>autentizace, šifrování</a:t>
            </a:r>
            <a:r>
              <a:rPr lang="cs-CZ" dirty="0"/>
              <a:t> </a:t>
            </a:r>
            <a:r>
              <a:rPr lang="cs-CZ" dirty="0" smtClean="0"/>
              <a:t>a kontroly integrity kdekoliv to lze</a:t>
            </a:r>
            <a:r>
              <a:rPr lang="en-US" dirty="0" smtClean="0"/>
              <a:t>.</a:t>
            </a:r>
            <a:endParaRPr lang="pt-PT" dirty="0"/>
          </a:p>
        </p:txBody>
      </p:sp>
    </p:spTree>
    <p:extLst>
      <p:ext uri="{BB962C8B-B14F-4D97-AF65-F5344CB8AC3E}">
        <p14:creationId xmlns:p14="http://schemas.microsoft.com/office/powerpoint/2010/main" val="331556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Konfigurační kroky </a:t>
            </a:r>
            <a:r>
              <a:rPr lang="pt-PT" dirty="0" smtClean="0"/>
              <a:t>SNMPv3</a:t>
            </a:r>
            <a:endParaRPr lang="pt-PT" dirty="0"/>
          </a:p>
        </p:txBody>
      </p:sp>
      <p:sp>
        <p:nvSpPr>
          <p:cNvPr id="3" name="Content Placeholder 2"/>
          <p:cNvSpPr>
            <a:spLocks noGrp="1"/>
          </p:cNvSpPr>
          <p:nvPr>
            <p:ph idx="1"/>
          </p:nvPr>
        </p:nvSpPr>
        <p:spPr/>
        <p:txBody>
          <a:bodyPr/>
          <a:lstStyle/>
          <a:p>
            <a:r>
              <a:rPr lang="en-US" b="1" dirty="0"/>
              <a:t>Step 1. </a:t>
            </a:r>
            <a:r>
              <a:rPr lang="en-US" dirty="0"/>
              <a:t>Configure an access list to be used to restrict subnets for SNMP access.</a:t>
            </a:r>
          </a:p>
          <a:p>
            <a:r>
              <a:rPr lang="en-US" b="1" dirty="0"/>
              <a:t>Step 2. </a:t>
            </a:r>
            <a:r>
              <a:rPr lang="en-US" dirty="0"/>
              <a:t>Configure the SNMPv3 views to limit access to specific MIBs.</a:t>
            </a:r>
          </a:p>
          <a:p>
            <a:r>
              <a:rPr lang="en-US" b="1" dirty="0"/>
              <a:t>Step 3. </a:t>
            </a:r>
            <a:r>
              <a:rPr lang="en-US" dirty="0"/>
              <a:t>Configure the SNMPv3 security groups.</a:t>
            </a:r>
          </a:p>
          <a:p>
            <a:r>
              <a:rPr lang="en-US" b="1" dirty="0"/>
              <a:t>Step 4. </a:t>
            </a:r>
            <a:r>
              <a:rPr lang="en-US" dirty="0"/>
              <a:t>Configure the SNMPv3 users.</a:t>
            </a:r>
          </a:p>
          <a:p>
            <a:r>
              <a:rPr lang="en-US" b="1" dirty="0"/>
              <a:t>Step 5. </a:t>
            </a:r>
            <a:r>
              <a:rPr lang="en-US" dirty="0"/>
              <a:t>Configure the SNMPv3 trap receivers.</a:t>
            </a:r>
          </a:p>
          <a:p>
            <a:r>
              <a:rPr lang="en-US" b="1" dirty="0"/>
              <a:t>Step 6. </a:t>
            </a:r>
            <a:r>
              <a:rPr lang="en-US" dirty="0"/>
              <a:t>Configure </a:t>
            </a:r>
            <a:r>
              <a:rPr lang="en-US" dirty="0" err="1"/>
              <a:t>ifindex</a:t>
            </a:r>
            <a:r>
              <a:rPr lang="en-US" dirty="0"/>
              <a:t> persistence to prevent </a:t>
            </a:r>
            <a:r>
              <a:rPr lang="en-US" dirty="0" err="1"/>
              <a:t>ifindex</a:t>
            </a:r>
            <a:r>
              <a:rPr lang="en-US" dirty="0"/>
              <a:t> changes.</a:t>
            </a:r>
            <a:endParaRPr lang="pt-PT" dirty="0"/>
          </a:p>
        </p:txBody>
      </p:sp>
    </p:spTree>
    <p:extLst>
      <p:ext uri="{BB962C8B-B14F-4D97-AF65-F5344CB8AC3E}">
        <p14:creationId xmlns:p14="http://schemas.microsoft.com/office/powerpoint/2010/main" val="4283049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dirty="0" smtClean="0"/>
              <a:t>Konfigurace </a:t>
            </a:r>
            <a:r>
              <a:rPr lang="en-US" dirty="0" smtClean="0"/>
              <a:t>SNMPv3</a:t>
            </a:r>
            <a:endParaRPr lang="pt-PT" dirty="0"/>
          </a:p>
        </p:txBody>
      </p:sp>
      <p:pic>
        <p:nvPicPr>
          <p:cNvPr id="4" name="Picture 3"/>
          <p:cNvPicPr>
            <a:picLocks noChangeAspect="1"/>
          </p:cNvPicPr>
          <p:nvPr/>
        </p:nvPicPr>
        <p:blipFill>
          <a:blip r:embed="rId3"/>
          <a:stretch>
            <a:fillRect/>
          </a:stretch>
        </p:blipFill>
        <p:spPr>
          <a:xfrm>
            <a:off x="259235" y="2145707"/>
            <a:ext cx="8560685" cy="3206663"/>
          </a:xfrm>
          <a:prstGeom prst="rect">
            <a:avLst/>
          </a:prstGeom>
        </p:spPr>
      </p:pic>
    </p:spTree>
    <p:extLst>
      <p:ext uri="{BB962C8B-B14F-4D97-AF65-F5344CB8AC3E}">
        <p14:creationId xmlns:p14="http://schemas.microsoft.com/office/powerpoint/2010/main" val="3866426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Bezpečnostní konfigurace</a:t>
            </a:r>
            <a:endParaRPr lang="cs-CZ" dirty="0"/>
          </a:p>
        </p:txBody>
      </p:sp>
      <p:sp>
        <p:nvSpPr>
          <p:cNvPr id="3" name="Zástupný symbol pro obsah 2"/>
          <p:cNvSpPr>
            <a:spLocks noGrp="1"/>
          </p:cNvSpPr>
          <p:nvPr>
            <p:ph idx="1"/>
          </p:nvPr>
        </p:nvSpPr>
        <p:spPr/>
        <p:txBody>
          <a:bodyPr>
            <a:normAutofit fontScale="92500"/>
          </a:bodyPr>
          <a:lstStyle/>
          <a:p>
            <a:r>
              <a:rPr lang="cs-CZ" dirty="0" smtClean="0"/>
              <a:t>Skupina </a:t>
            </a:r>
            <a:r>
              <a:rPr lang="cs-CZ" dirty="0"/>
              <a:t>SNMPv3 je konfigurována s úrovní zabezpečení </a:t>
            </a:r>
            <a:r>
              <a:rPr lang="cs-CZ" dirty="0" err="1"/>
              <a:t>authPriv</a:t>
            </a:r>
            <a:r>
              <a:rPr lang="cs-CZ" dirty="0"/>
              <a:t> (</a:t>
            </a:r>
            <a:r>
              <a:rPr lang="cs-CZ" b="1" dirty="0" err="1"/>
              <a:t>snmp</a:t>
            </a:r>
            <a:r>
              <a:rPr lang="cs-CZ" b="1" dirty="0"/>
              <a:t>-server </a:t>
            </a:r>
            <a:r>
              <a:rPr lang="cs-CZ" b="1" dirty="0" err="1"/>
              <a:t>group</a:t>
            </a:r>
            <a:r>
              <a:rPr lang="cs-CZ" b="1" dirty="0"/>
              <a:t> </a:t>
            </a:r>
            <a:r>
              <a:rPr lang="cs-CZ" b="1" dirty="0" err="1"/>
              <a:t>groupZ</a:t>
            </a:r>
            <a:r>
              <a:rPr lang="cs-CZ" b="1" dirty="0"/>
              <a:t> v3 </a:t>
            </a:r>
            <a:r>
              <a:rPr lang="cs-CZ" b="1" dirty="0" err="1"/>
              <a:t>priv</a:t>
            </a:r>
            <a:r>
              <a:rPr lang="cs-CZ" dirty="0"/>
              <a:t>) a </a:t>
            </a:r>
            <a:r>
              <a:rPr lang="cs-CZ" dirty="0" smtClean="0"/>
              <a:t>s uživatelem </a:t>
            </a:r>
            <a:r>
              <a:rPr lang="cs-CZ" dirty="0"/>
              <a:t>této skupiny (</a:t>
            </a:r>
            <a:r>
              <a:rPr lang="cs-CZ" b="1" dirty="0" err="1"/>
              <a:t>snmp-serverZ</a:t>
            </a:r>
            <a:r>
              <a:rPr lang="cs-CZ" b="1" dirty="0"/>
              <a:t> </a:t>
            </a:r>
            <a:r>
              <a:rPr lang="cs-CZ" b="1" dirty="0" err="1"/>
              <a:t>userZ</a:t>
            </a:r>
            <a:r>
              <a:rPr lang="cs-CZ" b="1" dirty="0"/>
              <a:t> </a:t>
            </a:r>
            <a:r>
              <a:rPr lang="cs-CZ" b="1" dirty="0" err="1"/>
              <a:t>groupZ</a:t>
            </a:r>
            <a:r>
              <a:rPr lang="cs-CZ" dirty="0"/>
              <a:t>) s hesly pro ověřování (</a:t>
            </a:r>
            <a:r>
              <a:rPr lang="cs-CZ" b="1" dirty="0" err="1"/>
              <a:t>auth</a:t>
            </a:r>
            <a:r>
              <a:rPr lang="cs-CZ" b="1" dirty="0"/>
              <a:t> </a:t>
            </a:r>
            <a:r>
              <a:rPr lang="cs-CZ" b="1" dirty="0" err="1"/>
              <a:t>sha</a:t>
            </a:r>
            <a:r>
              <a:rPr lang="cs-CZ" b="1" dirty="0"/>
              <a:t> </a:t>
            </a:r>
            <a:r>
              <a:rPr lang="cs-CZ" b="1" dirty="0" err="1"/>
              <a:t>itsasecret</a:t>
            </a:r>
            <a:r>
              <a:rPr lang="cs-CZ" dirty="0"/>
              <a:t>) a šifrování (</a:t>
            </a:r>
            <a:r>
              <a:rPr lang="cs-CZ" b="1" dirty="0" err="1"/>
              <a:t>priv</a:t>
            </a:r>
            <a:r>
              <a:rPr lang="cs-CZ" b="1" dirty="0"/>
              <a:t> </a:t>
            </a:r>
            <a:r>
              <a:rPr lang="cs-CZ" b="1" dirty="0" err="1"/>
              <a:t>aes</a:t>
            </a:r>
            <a:r>
              <a:rPr lang="cs-CZ" b="1" dirty="0"/>
              <a:t> 256 </a:t>
            </a:r>
            <a:r>
              <a:rPr lang="cs-CZ" b="1" dirty="0" err="1"/>
              <a:t>anothersecret</a:t>
            </a:r>
            <a:r>
              <a:rPr lang="cs-CZ" dirty="0"/>
              <a:t>).</a:t>
            </a:r>
          </a:p>
          <a:p>
            <a:r>
              <a:rPr lang="cs-CZ" dirty="0" smtClean="0"/>
              <a:t>Příklad </a:t>
            </a:r>
            <a:r>
              <a:rPr lang="cs-CZ" dirty="0"/>
              <a:t>konfigurace pak povolí SNMP trapy pomocí příkazu </a:t>
            </a:r>
            <a:r>
              <a:rPr lang="cs-CZ" b="1" dirty="0" err="1"/>
              <a:t>snmp</a:t>
            </a:r>
            <a:r>
              <a:rPr lang="cs-CZ" b="1" dirty="0"/>
              <a:t>-server </a:t>
            </a:r>
            <a:r>
              <a:rPr lang="cs-CZ" b="1" dirty="0" err="1"/>
              <a:t>enable</a:t>
            </a:r>
            <a:r>
              <a:rPr lang="cs-CZ" b="1" dirty="0"/>
              <a:t> </a:t>
            </a:r>
            <a:r>
              <a:rPr lang="cs-CZ" b="1" dirty="0" err="1"/>
              <a:t>traps</a:t>
            </a:r>
            <a:r>
              <a:rPr lang="cs-CZ" dirty="0"/>
              <a:t>. Trapy jsou odesílány na NMS nebo ekvivalentní server; proto musí být konfigurován přijímající SNMP manažer. Z příkladu budou SNMPv3 trapy odeslány na adresu 10.1.1.50 (</a:t>
            </a:r>
            <a:r>
              <a:rPr lang="cs-CZ" b="1" dirty="0" err="1"/>
              <a:t>snmp</a:t>
            </a:r>
            <a:r>
              <a:rPr lang="cs-CZ" b="1" dirty="0"/>
              <a:t>-server host 10.1.1.50 </a:t>
            </a:r>
            <a:r>
              <a:rPr lang="cs-CZ" b="1" dirty="0" err="1"/>
              <a:t>traps</a:t>
            </a:r>
            <a:r>
              <a:rPr lang="cs-CZ" dirty="0"/>
              <a:t>) pomocí uživatele s úrovní zabezpečení </a:t>
            </a:r>
            <a:r>
              <a:rPr lang="cs-CZ" b="1" dirty="0" err="1"/>
              <a:t>authPriv</a:t>
            </a:r>
            <a:r>
              <a:rPr lang="cs-CZ" b="1" dirty="0"/>
              <a:t> </a:t>
            </a:r>
            <a:r>
              <a:rPr lang="cs-CZ" b="1" dirty="0" err="1"/>
              <a:t>security</a:t>
            </a:r>
            <a:r>
              <a:rPr lang="cs-CZ" b="1" dirty="0"/>
              <a:t> </a:t>
            </a:r>
            <a:r>
              <a:rPr lang="cs-CZ" b="1" dirty="0" err="1"/>
              <a:t>level</a:t>
            </a:r>
            <a:r>
              <a:rPr lang="cs-CZ" b="1" dirty="0"/>
              <a:t> </a:t>
            </a:r>
            <a:r>
              <a:rPr lang="cs-CZ" dirty="0"/>
              <a:t>(</a:t>
            </a:r>
            <a:r>
              <a:rPr lang="cs-CZ" dirty="0" err="1"/>
              <a:t>priv</a:t>
            </a:r>
            <a:r>
              <a:rPr lang="cs-CZ" dirty="0"/>
              <a:t>). </a:t>
            </a:r>
            <a:endParaRPr lang="cs-CZ" dirty="0" smtClean="0"/>
          </a:p>
          <a:p>
            <a:r>
              <a:rPr lang="cs-CZ" dirty="0" smtClean="0"/>
              <a:t>Můžete </a:t>
            </a:r>
            <a:r>
              <a:rPr lang="cs-CZ" dirty="0"/>
              <a:t>také omezit události, pro které jsou odesílány trapy. V tomto příkladu jsou trapy omezeny na události související s CPU a zabezpečením portu (</a:t>
            </a:r>
            <a:r>
              <a:rPr lang="cs-CZ" b="1" dirty="0"/>
              <a:t>cpu port </a:t>
            </a:r>
            <a:r>
              <a:rPr lang="cs-CZ" b="1" dirty="0" err="1"/>
              <a:t>security</a:t>
            </a:r>
            <a:r>
              <a:rPr lang="cs-CZ" dirty="0"/>
              <a:t>).</a:t>
            </a:r>
          </a:p>
        </p:txBody>
      </p:sp>
    </p:spTree>
    <p:extLst>
      <p:ext uri="{BB962C8B-B14F-4D97-AF65-F5344CB8AC3E}">
        <p14:creationId xmlns:p14="http://schemas.microsoft.com/office/powerpoint/2010/main" val="3725873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Příkazy </a:t>
            </a:r>
            <a:r>
              <a:rPr lang="pt-PT" dirty="0" smtClean="0"/>
              <a:t>SNMP</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93879" y="1108037"/>
            <a:ext cx="7891398" cy="5163171"/>
          </a:xfrm>
          <a:prstGeom prst="rect">
            <a:avLst/>
          </a:prstGeom>
        </p:spPr>
      </p:pic>
    </p:spTree>
    <p:extLst>
      <p:ext uri="{BB962C8B-B14F-4D97-AF65-F5344CB8AC3E}">
        <p14:creationId xmlns:p14="http://schemas.microsoft.com/office/powerpoint/2010/main" val="133464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RADIUS </a:t>
            </a:r>
            <a:r>
              <a:rPr lang="pt-PT" dirty="0" smtClean="0"/>
              <a:t>a </a:t>
            </a:r>
            <a:r>
              <a:rPr lang="pt-PT" dirty="0"/>
              <a:t>TACACS</a:t>
            </a:r>
            <a:r>
              <a:rPr lang="pt-PT" dirty="0" smtClean="0"/>
              <a:t>+</a:t>
            </a:r>
            <a:r>
              <a:rPr lang="cs-CZ" dirty="0"/>
              <a:t> – </a:t>
            </a:r>
            <a:r>
              <a:rPr lang="cs-CZ" dirty="0" smtClean="0"/>
              <a:t>přehled</a:t>
            </a:r>
            <a:endParaRPr lang="pt-PT" dirty="0"/>
          </a:p>
        </p:txBody>
      </p:sp>
      <p:sp>
        <p:nvSpPr>
          <p:cNvPr id="3" name="Content Placeholder 2"/>
          <p:cNvSpPr>
            <a:spLocks noGrp="1"/>
          </p:cNvSpPr>
          <p:nvPr>
            <p:ph idx="1"/>
          </p:nvPr>
        </p:nvSpPr>
        <p:spPr>
          <a:xfrm>
            <a:off x="279401" y="1183340"/>
            <a:ext cx="8520354" cy="2887619"/>
          </a:xfrm>
        </p:spPr>
        <p:txBody>
          <a:bodyPr>
            <a:normAutofit fontScale="55000" lnSpcReduction="20000"/>
          </a:bodyPr>
          <a:lstStyle/>
          <a:p>
            <a:r>
              <a:rPr lang="en-US" sz="3200" dirty="0"/>
              <a:t>RADIUS </a:t>
            </a:r>
            <a:r>
              <a:rPr lang="en-US" sz="3200" dirty="0" smtClean="0"/>
              <a:t>a </a:t>
            </a:r>
            <a:r>
              <a:rPr lang="en-US" sz="3200" dirty="0"/>
              <a:t>TACACS+ </a:t>
            </a:r>
            <a:r>
              <a:rPr lang="cs-CZ" sz="3200" dirty="0" smtClean="0"/>
              <a:t>jsou</a:t>
            </a:r>
            <a:r>
              <a:rPr lang="en-US" sz="3200" dirty="0" smtClean="0"/>
              <a:t> </a:t>
            </a:r>
            <a:r>
              <a:rPr lang="en-US" sz="3200" dirty="0"/>
              <a:t>AAA </a:t>
            </a:r>
            <a:r>
              <a:rPr lang="en-US" sz="3200" dirty="0" smtClean="0"/>
              <a:t>proto</a:t>
            </a:r>
            <a:r>
              <a:rPr lang="cs-CZ" sz="3200" dirty="0" smtClean="0"/>
              <a:t>koly</a:t>
            </a:r>
            <a:r>
              <a:rPr lang="en-US" sz="3200" dirty="0" smtClean="0"/>
              <a:t>. </a:t>
            </a:r>
          </a:p>
          <a:p>
            <a:r>
              <a:rPr lang="cs-CZ" sz="3200" dirty="0" smtClean="0"/>
              <a:t>Oba používají</a:t>
            </a:r>
            <a:r>
              <a:rPr lang="en-US" sz="3200" dirty="0"/>
              <a:t> model</a:t>
            </a:r>
            <a:r>
              <a:rPr lang="cs-CZ" sz="3200" dirty="0" smtClean="0"/>
              <a:t> </a:t>
            </a:r>
            <a:r>
              <a:rPr lang="cs-CZ" sz="3200" dirty="0"/>
              <a:t>k</a:t>
            </a:r>
            <a:r>
              <a:rPr lang="en-US" sz="3200" dirty="0" err="1" smtClean="0"/>
              <a:t>lient</a:t>
            </a:r>
            <a:r>
              <a:rPr lang="en-US" sz="3200" dirty="0" smtClean="0"/>
              <a:t>/server. </a:t>
            </a:r>
          </a:p>
          <a:p>
            <a:r>
              <a:rPr lang="cs-CZ" sz="3200" dirty="0"/>
              <a:t>U</a:t>
            </a:r>
            <a:r>
              <a:rPr lang="cs-CZ" sz="3200" dirty="0" smtClean="0"/>
              <a:t>živatel resp. </a:t>
            </a:r>
            <a:r>
              <a:rPr lang="cs-CZ" sz="3200" dirty="0"/>
              <a:t>počítač odešle požadavek </a:t>
            </a:r>
            <a:r>
              <a:rPr lang="cs-CZ" sz="3200" dirty="0" smtClean="0"/>
              <a:t>(1) na </a:t>
            </a:r>
            <a:r>
              <a:rPr lang="cs-CZ" sz="3200" dirty="0"/>
              <a:t>síťové zařízení, jako je například směrovač, který při spuštění AAA funguje jako server pro přístup k síti</a:t>
            </a:r>
            <a:r>
              <a:rPr lang="cs-CZ" sz="3200" dirty="0" smtClean="0"/>
              <a:t>.</a:t>
            </a:r>
            <a:endParaRPr lang="cs-CZ" sz="3200" dirty="0"/>
          </a:p>
          <a:p>
            <a:r>
              <a:rPr lang="cs-CZ" sz="3200" dirty="0"/>
              <a:t>Server pro přístup k síti pak komunikuje (2, 3) se serverem, který si vyměňuje zprávy RADIUS nebo TACACS </a:t>
            </a:r>
            <a:r>
              <a:rPr lang="cs-CZ" sz="3200" dirty="0" smtClean="0"/>
              <a:t>+.</a:t>
            </a:r>
          </a:p>
          <a:p>
            <a:r>
              <a:rPr lang="cs-CZ" sz="3200" dirty="0" smtClean="0"/>
              <a:t>Pokud </a:t>
            </a:r>
            <a:r>
              <a:rPr lang="cs-CZ" sz="3200" dirty="0"/>
              <a:t>je ověření úspěšné, je uživateli uděleno (4) přístup k chráněnému zdroji (5), </a:t>
            </a:r>
            <a:r>
              <a:rPr lang="cs-CZ" sz="3200" dirty="0" smtClean="0"/>
              <a:t>např. k CLI </a:t>
            </a:r>
            <a:r>
              <a:rPr lang="cs-CZ" sz="3200" dirty="0"/>
              <a:t>zařízení, síti atd.</a:t>
            </a:r>
            <a:r>
              <a:rPr lang="cs-CZ" dirty="0"/>
              <a:t/>
            </a:r>
            <a:br>
              <a:rPr lang="cs-CZ" dirty="0"/>
            </a:br>
            <a:r>
              <a:rPr lang="cs-CZ" dirty="0"/>
              <a:t/>
            </a:r>
            <a:br>
              <a:rPr lang="cs-CZ" dirty="0"/>
            </a:br>
            <a:endParaRPr lang="pt-PT" dirty="0"/>
          </a:p>
        </p:txBody>
      </p:sp>
      <p:pic>
        <p:nvPicPr>
          <p:cNvPr id="4" name="Picture 3"/>
          <p:cNvPicPr>
            <a:picLocks noChangeAspect="1"/>
          </p:cNvPicPr>
          <p:nvPr/>
        </p:nvPicPr>
        <p:blipFill>
          <a:blip r:embed="rId3"/>
          <a:stretch>
            <a:fillRect/>
          </a:stretch>
        </p:blipFill>
        <p:spPr>
          <a:xfrm>
            <a:off x="785172" y="3698240"/>
            <a:ext cx="6910380" cy="2928027"/>
          </a:xfrm>
          <a:prstGeom prst="rect">
            <a:avLst/>
          </a:prstGeom>
        </p:spPr>
      </p:pic>
    </p:spTree>
    <p:extLst>
      <p:ext uri="{BB962C8B-B14F-4D97-AF65-F5344CB8AC3E}">
        <p14:creationId xmlns:p14="http://schemas.microsoft.com/office/powerpoint/2010/main" val="1735132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Souhrn kapitoly </a:t>
            </a:r>
            <a:r>
              <a:rPr lang="en-US" dirty="0" smtClean="0"/>
              <a:t>7</a:t>
            </a:r>
            <a:endParaRPr lang="en-US" dirty="0"/>
          </a:p>
        </p:txBody>
      </p:sp>
      <p:sp>
        <p:nvSpPr>
          <p:cNvPr id="3" name="Content Placeholder 2"/>
          <p:cNvSpPr>
            <a:spLocks noGrp="1"/>
          </p:cNvSpPr>
          <p:nvPr>
            <p:ph idx="1"/>
          </p:nvPr>
        </p:nvSpPr>
        <p:spPr/>
        <p:txBody>
          <a:bodyPr>
            <a:normAutofit fontScale="77500" lnSpcReduction="20000"/>
          </a:bodyPr>
          <a:lstStyle/>
          <a:p>
            <a:r>
              <a:rPr lang="af-ZA" dirty="0" smtClean="0"/>
              <a:t>Funkce AAA zahrnují </a:t>
            </a:r>
            <a:r>
              <a:rPr lang="cs-CZ" dirty="0" smtClean="0"/>
              <a:t>autentizaci</a:t>
            </a:r>
            <a:r>
              <a:rPr lang="af-ZA" dirty="0" smtClean="0"/>
              <a:t>, autorizaci a účetnictví. Využití AAA je vyžadováno téměř ve všech sítích kampusu, protože zajišťuje a zajišťuje administrativní řízení a protokolování uživatelského přístupu k síťovým zařízením a samotné síti.</a:t>
            </a:r>
          </a:p>
          <a:p>
            <a:r>
              <a:rPr lang="af-ZA" dirty="0" smtClean="0"/>
              <a:t>Síť založená na identitě využívá protokoly 802.1X pro podporu mobility, zabezpečení, autentizace a autorizace uživatelů k síťovým prostředkům.</a:t>
            </a:r>
          </a:p>
          <a:p>
            <a:r>
              <a:rPr lang="af-ZA" dirty="0" smtClean="0"/>
              <a:t>Přesný čas je nezbytný pro služby zaznamenávání času v sítích kampusu, stejně jako mnoho bezpečnostních funkcí, jako je šifrování.</a:t>
            </a:r>
          </a:p>
          <a:p>
            <a:r>
              <a:rPr lang="af-ZA" dirty="0" smtClean="0"/>
              <a:t>Všechny přepínače Cisco Catalyst podporují NTP pro synchronizaci času.</a:t>
            </a:r>
          </a:p>
          <a:p>
            <a:r>
              <a:rPr lang="af-ZA" dirty="0" smtClean="0"/>
              <a:t>NTP obecně dosahuje přesnosti v milisekundách v sítích LAN.</a:t>
            </a:r>
          </a:p>
          <a:p>
            <a:r>
              <a:rPr lang="af-ZA" dirty="0" smtClean="0"/>
              <a:t>SNMP je </a:t>
            </a:r>
            <a:r>
              <a:rPr lang="cs-CZ" dirty="0" err="1" smtClean="0"/>
              <a:t>light</a:t>
            </a:r>
            <a:r>
              <a:rPr lang="af-ZA" dirty="0" smtClean="0"/>
              <a:t> protokol, který nejen monitoruje a kontroluje zařízení, ale také podporuje upozornění na události.</a:t>
            </a:r>
          </a:p>
          <a:p>
            <a:r>
              <a:rPr lang="af-ZA" dirty="0" smtClean="0"/>
              <a:t>SNMPv3 je doporučení pro osvědčené postupy pro SNMP; nepoužívejte SNMPv2 (nebo v1), pokud je to možné (z důvodu nedostatku bezpečnostních funkcí).</a:t>
            </a:r>
          </a:p>
          <a:p>
            <a:r>
              <a:rPr lang="af-ZA" dirty="0" smtClean="0"/>
              <a:t>Bezpečnost v okolí SNMP musí být považována za součást implementačního plánu. Minimálně použijte ověřování a šifrování spolu s omezeným přístupem pro zápis a IP ACL, abyste omezili přístup k síti.</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169971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t>CCNPv7.1 SWITCH Lab7.1 NTP</a:t>
            </a:r>
          </a:p>
          <a:p>
            <a:r>
              <a:rPr lang="en-US" b="1" dirty="0" smtClean="0"/>
              <a:t>CCNPv7.1 SWITCH Lab7.2 SNMP</a:t>
            </a:r>
            <a:endParaRPr lang="en-US" b="1" dirty="0"/>
          </a:p>
        </p:txBody>
      </p:sp>
      <p:sp>
        <p:nvSpPr>
          <p:cNvPr id="5" name="Title 4"/>
          <p:cNvSpPr>
            <a:spLocks noGrp="1"/>
          </p:cNvSpPr>
          <p:nvPr>
            <p:ph type="title"/>
          </p:nvPr>
        </p:nvSpPr>
        <p:spPr/>
        <p:txBody>
          <a:bodyPr/>
          <a:lstStyle/>
          <a:p>
            <a:r>
              <a:rPr lang="en-US" dirty="0" smtClean="0"/>
              <a:t>Chapter 7 Labs</a:t>
            </a:r>
            <a:endParaRPr lang="en-US" dirty="0"/>
          </a:p>
        </p:txBody>
      </p:sp>
    </p:spTree>
    <p:extLst>
      <p:ext uri="{BB962C8B-B14F-4D97-AF65-F5344CB8AC3E}">
        <p14:creationId xmlns:p14="http://schemas.microsoft.com/office/powerpoint/2010/main" val="140831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TACACS+ </a:t>
            </a:r>
            <a:r>
              <a:rPr lang="cs-CZ" dirty="0" smtClean="0"/>
              <a:t>v</a:t>
            </a:r>
            <a:r>
              <a:rPr lang="pt-PT" dirty="0" smtClean="0"/>
              <a:t>ersus </a:t>
            </a:r>
            <a:r>
              <a:rPr lang="pt-PT" dirty="0"/>
              <a:t>RADIUS</a:t>
            </a:r>
          </a:p>
        </p:txBody>
      </p:sp>
      <p:pic>
        <p:nvPicPr>
          <p:cNvPr id="7" name="Picture 6"/>
          <p:cNvPicPr>
            <a:picLocks noChangeAspect="1"/>
          </p:cNvPicPr>
          <p:nvPr/>
        </p:nvPicPr>
        <p:blipFill>
          <a:blip r:embed="rId2"/>
          <a:stretch>
            <a:fillRect/>
          </a:stretch>
        </p:blipFill>
        <p:spPr>
          <a:xfrm>
            <a:off x="238963" y="1816274"/>
            <a:ext cx="8560792" cy="3607495"/>
          </a:xfrm>
          <a:prstGeom prst="rect">
            <a:avLst/>
          </a:prstGeom>
        </p:spPr>
      </p:pic>
    </p:spTree>
    <p:extLst>
      <p:ext uri="{BB962C8B-B14F-4D97-AF65-F5344CB8AC3E}">
        <p14:creationId xmlns:p14="http://schemas.microsoft.com/office/powerpoint/2010/main" val="310035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RADIUS </a:t>
            </a:r>
            <a:r>
              <a:rPr lang="cs-CZ" dirty="0" smtClean="0"/>
              <a:t>– </a:t>
            </a:r>
            <a:r>
              <a:rPr lang="cs-CZ" dirty="0"/>
              <a:t>Autentizační proces (nad </a:t>
            </a:r>
            <a:r>
              <a:rPr lang="cs-CZ" dirty="0" smtClean="0"/>
              <a:t>UDP) </a:t>
            </a:r>
            <a:endParaRPr lang="pt-PT" dirty="0"/>
          </a:p>
        </p:txBody>
      </p:sp>
      <p:pic>
        <p:nvPicPr>
          <p:cNvPr id="4" name="Picture 3"/>
          <p:cNvPicPr>
            <a:picLocks noChangeAspect="1"/>
          </p:cNvPicPr>
          <p:nvPr/>
        </p:nvPicPr>
        <p:blipFill>
          <a:blip r:embed="rId3"/>
          <a:stretch>
            <a:fillRect/>
          </a:stretch>
        </p:blipFill>
        <p:spPr>
          <a:xfrm>
            <a:off x="1879271" y="1476763"/>
            <a:ext cx="7264729" cy="4887112"/>
          </a:xfrm>
          <a:prstGeom prst="rect">
            <a:avLst/>
          </a:prstGeom>
        </p:spPr>
      </p:pic>
      <p:sp>
        <p:nvSpPr>
          <p:cNvPr id="5" name="Obdélník 4"/>
          <p:cNvSpPr/>
          <p:nvPr/>
        </p:nvSpPr>
        <p:spPr>
          <a:xfrm>
            <a:off x="375920" y="1052031"/>
            <a:ext cx="7924800" cy="424732"/>
          </a:xfrm>
          <a:prstGeom prst="rect">
            <a:avLst/>
          </a:prstGeom>
        </p:spPr>
        <p:txBody>
          <a:bodyPr wrap="square">
            <a:spAutoFit/>
          </a:bodyPr>
          <a:lstStyle/>
          <a:p>
            <a:pPr algn="l"/>
            <a:r>
              <a:rPr lang="cs-CZ" sz="1200" dirty="0"/>
              <a:t>A</a:t>
            </a:r>
            <a:r>
              <a:rPr lang="cs-CZ" sz="1200" dirty="0" smtClean="0"/>
              <a:t>utentizační </a:t>
            </a:r>
            <a:r>
              <a:rPr lang="cs-CZ" sz="1200" dirty="0"/>
              <a:t>a autorizační </a:t>
            </a:r>
            <a:r>
              <a:rPr lang="cs-CZ" sz="1200" dirty="0" smtClean="0"/>
              <a:t>údaje </a:t>
            </a:r>
            <a:r>
              <a:rPr lang="cs-CZ" sz="1200" dirty="0"/>
              <a:t>jsou kombinovány v jediném paketu </a:t>
            </a:r>
            <a:r>
              <a:rPr lang="cs-CZ" sz="1200" dirty="0" smtClean="0"/>
              <a:t>Access-</a:t>
            </a:r>
            <a:r>
              <a:rPr lang="cs-CZ" sz="1200" dirty="0" err="1" smtClean="0"/>
              <a:t>Request</a:t>
            </a:r>
            <a:r>
              <a:rPr lang="cs-CZ" sz="1200" dirty="0" smtClean="0"/>
              <a:t>.</a:t>
            </a:r>
          </a:p>
          <a:p>
            <a:pPr algn="l"/>
            <a:r>
              <a:rPr lang="cs-CZ" sz="1200" dirty="0"/>
              <a:t>Tento paket obsahuje </a:t>
            </a:r>
            <a:r>
              <a:rPr lang="cs-CZ" sz="1200" i="1" dirty="0"/>
              <a:t>uživatelské jméno, šifrované heslo, adresu IP serveru NAS a číslo portu </a:t>
            </a:r>
            <a:r>
              <a:rPr lang="cs-CZ" sz="1200" i="1" dirty="0" smtClean="0"/>
              <a:t>NAS.</a:t>
            </a:r>
            <a:endParaRPr lang="cs-CZ" sz="1200" i="1" dirty="0"/>
          </a:p>
        </p:txBody>
      </p:sp>
      <p:sp>
        <p:nvSpPr>
          <p:cNvPr id="6" name="Obdélník 5"/>
          <p:cNvSpPr/>
          <p:nvPr/>
        </p:nvSpPr>
        <p:spPr>
          <a:xfrm>
            <a:off x="0" y="5619527"/>
            <a:ext cx="4947920" cy="1255728"/>
          </a:xfrm>
          <a:prstGeom prst="rect">
            <a:avLst/>
          </a:prstGeom>
        </p:spPr>
        <p:txBody>
          <a:bodyPr wrap="square">
            <a:spAutoFit/>
          </a:bodyPr>
          <a:lstStyle/>
          <a:p>
            <a:pPr algn="l"/>
            <a:r>
              <a:rPr lang="cs-CZ" sz="1200" dirty="0" smtClean="0"/>
              <a:t>Páry </a:t>
            </a:r>
            <a:r>
              <a:rPr lang="en-US" sz="1200" dirty="0" smtClean="0"/>
              <a:t>AV </a:t>
            </a:r>
            <a:r>
              <a:rPr lang="cs-CZ" sz="1200" dirty="0" err="1" smtClean="0"/>
              <a:t>attribut</a:t>
            </a:r>
            <a:r>
              <a:rPr lang="cs-CZ" sz="1200" dirty="0" smtClean="0"/>
              <a:t> – </a:t>
            </a:r>
            <a:r>
              <a:rPr lang="cs-CZ" sz="1200" dirty="0" err="1" smtClean="0"/>
              <a:t>value</a:t>
            </a:r>
            <a:r>
              <a:rPr lang="cs-CZ" sz="1200" dirty="0" smtClean="0"/>
              <a:t> </a:t>
            </a:r>
          </a:p>
          <a:p>
            <a:pPr algn="l"/>
            <a:endParaRPr lang="cs-CZ" sz="1200" i="1" dirty="0" smtClean="0">
              <a:hlinkClick r:id="rId4"/>
            </a:endParaRPr>
          </a:p>
          <a:p>
            <a:pPr algn="l"/>
            <a:r>
              <a:rPr lang="cs-CZ" sz="1200" i="1" dirty="0" smtClean="0">
                <a:hlinkClick r:id="rId4"/>
              </a:rPr>
              <a:t>https</a:t>
            </a:r>
            <a:r>
              <a:rPr lang="cs-CZ" sz="1200" i="1" dirty="0">
                <a:hlinkClick r:id="rId4"/>
              </a:rPr>
              <a:t>://</a:t>
            </a:r>
            <a:r>
              <a:rPr lang="cs-CZ" sz="1200" i="1" dirty="0" smtClean="0">
                <a:hlinkClick r:id="rId4"/>
              </a:rPr>
              <a:t>www.cisco.com/en/US/products/sw/secursw/ps2086/products_user_guide_chapter09186a008007e364.html</a:t>
            </a:r>
            <a:endParaRPr lang="cs-CZ" sz="1200" i="1" dirty="0" smtClean="0"/>
          </a:p>
          <a:p>
            <a:pPr algn="l"/>
            <a:endParaRPr lang="cs-CZ" sz="1200" i="1" dirty="0" smtClean="0"/>
          </a:p>
          <a:p>
            <a:pPr algn="l"/>
            <a:r>
              <a:rPr lang="cs-CZ" sz="1200" i="1" dirty="0">
                <a:hlinkClick r:id="rId5"/>
              </a:rPr>
              <a:t>https://</a:t>
            </a:r>
            <a:r>
              <a:rPr lang="cs-CZ" sz="1200" i="1" dirty="0" smtClean="0">
                <a:hlinkClick r:id="rId5"/>
              </a:rPr>
              <a:t>www.iana.org/assignments/radius-types/radius-types.xhtml</a:t>
            </a:r>
            <a:endParaRPr lang="cs-CZ" sz="1200" i="1" dirty="0" smtClean="0"/>
          </a:p>
          <a:p>
            <a:pPr algn="l"/>
            <a:endParaRPr lang="cs-CZ" sz="1200" i="1" dirty="0"/>
          </a:p>
        </p:txBody>
      </p:sp>
      <p:cxnSp>
        <p:nvCxnSpPr>
          <p:cNvPr id="8" name="Přímá spojnice se šipkou 7"/>
          <p:cNvCxnSpPr/>
          <p:nvPr/>
        </p:nvCxnSpPr>
        <p:spPr bwMode="auto">
          <a:xfrm>
            <a:off x="3779520" y="4573298"/>
            <a:ext cx="104648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53183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TACACS</a:t>
            </a:r>
            <a:r>
              <a:rPr lang="pt-PT" dirty="0" smtClean="0"/>
              <a:t>+</a:t>
            </a:r>
            <a:r>
              <a:rPr lang="cs-CZ" dirty="0"/>
              <a:t> –</a:t>
            </a:r>
            <a:r>
              <a:rPr lang="pt-PT" dirty="0" smtClean="0"/>
              <a:t> Autenti</a:t>
            </a:r>
            <a:r>
              <a:rPr lang="cs-CZ" dirty="0" err="1" smtClean="0"/>
              <a:t>zační</a:t>
            </a:r>
            <a:r>
              <a:rPr lang="pt-PT" dirty="0" smtClean="0"/>
              <a:t> </a:t>
            </a:r>
            <a:r>
              <a:rPr lang="cs-CZ" dirty="0"/>
              <a:t>p</a:t>
            </a:r>
            <a:r>
              <a:rPr lang="pt-PT" dirty="0" smtClean="0"/>
              <a:t>roces</a:t>
            </a:r>
            <a:r>
              <a:rPr lang="cs-CZ" dirty="0" smtClean="0"/>
              <a:t> (nad TCP)</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3"/>
          <a:stretch>
            <a:fillRect/>
          </a:stretch>
        </p:blipFill>
        <p:spPr>
          <a:xfrm>
            <a:off x="542395" y="1246374"/>
            <a:ext cx="7994366" cy="5005329"/>
          </a:xfrm>
          <a:prstGeom prst="rect">
            <a:avLst/>
          </a:prstGeom>
        </p:spPr>
      </p:pic>
    </p:spTree>
    <p:extLst>
      <p:ext uri="{BB962C8B-B14F-4D97-AF65-F5344CB8AC3E}">
        <p14:creationId xmlns:p14="http://schemas.microsoft.com/office/powerpoint/2010/main" val="3798274929"/>
      </p:ext>
    </p:extLst>
  </p:cSld>
  <p:clrMapOvr>
    <a:masterClrMapping/>
  </p:clrMapOvr>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14557</TotalTime>
  <Pages>28</Pages>
  <Words>4739</Words>
  <Application>Microsoft Office PowerPoint</Application>
  <PresentationFormat>Předvádění na obrazovce (4:3)</PresentationFormat>
  <Paragraphs>379</Paragraphs>
  <Slides>61</Slides>
  <Notes>22</Notes>
  <HiddenSlides>0</HiddenSlides>
  <MMClips>0</MMClips>
  <ScaleCrop>false</ScaleCrop>
  <HeadingPairs>
    <vt:vector size="4" baseType="variant">
      <vt:variant>
        <vt:lpstr>Motiv</vt:lpstr>
      </vt:variant>
      <vt:variant>
        <vt:i4>1</vt:i4>
      </vt:variant>
      <vt:variant>
        <vt:lpstr>Nadpisy snímků</vt:lpstr>
      </vt:variant>
      <vt:variant>
        <vt:i4>61</vt:i4>
      </vt:variant>
    </vt:vector>
  </HeadingPairs>
  <TitlesOfParts>
    <vt:vector size="62" baseType="lpstr">
      <vt:lpstr>CCNP Instructor PPT</vt:lpstr>
      <vt:lpstr>Kapitola 7:  Network Management</vt:lpstr>
      <vt:lpstr>Chapter 7 Objectives</vt:lpstr>
      <vt:lpstr>AAA</vt:lpstr>
      <vt:lpstr>AAA</vt:lpstr>
      <vt:lpstr>Výhody AAA</vt:lpstr>
      <vt:lpstr>RADIUS a TACACS+ – přehled</vt:lpstr>
      <vt:lpstr>TACACS+ versus RADIUS</vt:lpstr>
      <vt:lpstr>RADIUS – Autentizační proces (nad UDP) </vt:lpstr>
      <vt:lpstr>TACACS+ – Autentizační proces (nad TCP)</vt:lpstr>
      <vt:lpstr>Konfigurace AAA</vt:lpstr>
      <vt:lpstr>Konfigurace RADIUS přístupu</vt:lpstr>
      <vt:lpstr>Aplikace metod RADIUSu na vty</vt:lpstr>
      <vt:lpstr>Konfigurace TACACS+ pro konzolový a vty přístup</vt:lpstr>
      <vt:lpstr>AAA autorizace</vt:lpstr>
      <vt:lpstr>AAA Accounting</vt:lpstr>
      <vt:lpstr>Omezení pro TACACS+ a RADIUS</vt:lpstr>
      <vt:lpstr>Prezentace aplikace PowerPoint</vt:lpstr>
      <vt:lpstr>Identity-Based Networking</vt:lpstr>
      <vt:lpstr>IEEE 802.1X Port-Based Autentizace</vt:lpstr>
      <vt:lpstr>Model klient/server protokolu 802.1X</vt:lpstr>
      <vt:lpstr>802.1X Port-Based Authentication</vt:lpstr>
      <vt:lpstr>802.1X – konfigurační příklad</vt:lpstr>
      <vt:lpstr>Prezentace aplikace PowerPoint</vt:lpstr>
      <vt:lpstr>Proč přesný čas</vt:lpstr>
      <vt:lpstr>Manuální konfigurace systémových hodin</vt:lpstr>
      <vt:lpstr>Nastavení letního času</vt:lpstr>
      <vt:lpstr>Nastavení letního času</vt:lpstr>
      <vt:lpstr>Network Time Protocol – přehled </vt:lpstr>
      <vt:lpstr>Network Time Protocol – přehled </vt:lpstr>
      <vt:lpstr>NTP: Stratum</vt:lpstr>
      <vt:lpstr>Role NTP</vt:lpstr>
      <vt:lpstr>Příklad NTP</vt:lpstr>
      <vt:lpstr>Dvě fáze procesu postupné konvergence</vt:lpstr>
      <vt:lpstr>Verifikace NTP</vt:lpstr>
      <vt:lpstr>Nastavení a verifikace Clock Time Zone a Daylight Savings Time </vt:lpstr>
      <vt:lpstr>Downstream NTP – příklad </vt:lpstr>
      <vt:lpstr>Plochá (flat) struktura</vt:lpstr>
      <vt:lpstr>Hierarchická implementace NTP</vt:lpstr>
      <vt:lpstr>Hybridní model</vt:lpstr>
      <vt:lpstr>Ilustrace návrhových principů NTP</vt:lpstr>
      <vt:lpstr>Zabezpečení NTP</vt:lpstr>
      <vt:lpstr>NTP Authentication Example</vt:lpstr>
      <vt:lpstr>Čtyři omezení pomocí NTP ACL</vt:lpstr>
      <vt:lpstr>Příklad NTP ACL</vt:lpstr>
      <vt:lpstr>NTP Source Address – zdrojová adresa</vt:lpstr>
      <vt:lpstr>Verze NTP</vt:lpstr>
      <vt:lpstr>NTPv4 poskytuje následující možnosti:</vt:lpstr>
      <vt:lpstr>Prezentace aplikace PowerPoint</vt:lpstr>
      <vt:lpstr>Obsah kapitoly SNMP</vt:lpstr>
      <vt:lpstr>Přehled SNMP</vt:lpstr>
      <vt:lpstr>Procesy SNMP</vt:lpstr>
      <vt:lpstr>SNMP Versions</vt:lpstr>
      <vt:lpstr>Bezpečnost SNMPv3</vt:lpstr>
      <vt:lpstr>Chybná konfigurace z hlediska bezpečnosti</vt:lpstr>
      <vt:lpstr>Nejlepší praktiky SNMP</vt:lpstr>
      <vt:lpstr>Konfigurační kroky SNMPv3</vt:lpstr>
      <vt:lpstr>Konfigurace SNMPv3</vt:lpstr>
      <vt:lpstr>Bezpečnostní konfigurace</vt:lpstr>
      <vt:lpstr>Příkazy SNMP</vt:lpstr>
      <vt:lpstr>Souhrn kapitoly 7</vt:lpstr>
      <vt:lpstr>Chapter 7 Labs</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creator>Cisco Systems</dc:creator>
  <cp:lastModifiedBy>Jaroslav Dočkal</cp:lastModifiedBy>
  <cp:revision>663</cp:revision>
  <cp:lastPrinted>2019-04-08T00:15:39Z</cp:lastPrinted>
  <dcterms:created xsi:type="dcterms:W3CDTF">2010-07-05T20:10:47Z</dcterms:created>
  <dcterms:modified xsi:type="dcterms:W3CDTF">2019-04-14T21:01:14Z</dcterms:modified>
</cp:coreProperties>
</file>