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2" r:id="rId8"/>
    <p:sldId id="266" r:id="rId9"/>
    <p:sldId id="267" r:id="rId10"/>
    <p:sldId id="264" r:id="rId11"/>
    <p:sldId id="265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perova@ad.fi.muni.cz" initials="h" lastIdx="2" clrIdx="0">
    <p:extLst>
      <p:ext uri="{19B8F6BF-5375-455C-9EA6-DF929625EA0E}">
        <p15:presenceInfo xmlns:p15="http://schemas.microsoft.com/office/powerpoint/2012/main" userId="S-1-5-21-1456231919-1440836737-2099212325-544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7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Důležité informace a harmonogram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Bstaz</a:t>
            </a:r>
            <a:r>
              <a:rPr lang="cs-CZ" dirty="0"/>
              <a:t>, PA180, PA185 a PA186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Komunikační kanály během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Email  (hooperova@fi.muni.cz) v případě dotazů.</a:t>
            </a:r>
          </a:p>
          <a:p>
            <a:r>
              <a:rPr lang="cs-CZ" dirty="0"/>
              <a:t>Odevzdávárna – zprávy, formuláře, prezentace, </a:t>
            </a:r>
            <a:r>
              <a:rPr lang="cs-CZ" dirty="0" err="1"/>
              <a:t>info</a:t>
            </a:r>
            <a:r>
              <a:rPr lang="cs-CZ" dirty="0"/>
              <a:t> o absenci na pracovišti, </a:t>
            </a:r>
            <a:r>
              <a:rPr lang="cs-CZ" dirty="0" err="1"/>
              <a:t>info</a:t>
            </a:r>
            <a:r>
              <a:rPr lang="cs-CZ" dirty="0"/>
              <a:t> o </a:t>
            </a:r>
            <a:r>
              <a:rPr lang="cs-CZ" dirty="0" err="1"/>
              <a:t>home</a:t>
            </a:r>
            <a:r>
              <a:rPr lang="cs-CZ" dirty="0"/>
              <a:t> office.</a:t>
            </a:r>
          </a:p>
          <a:p>
            <a:r>
              <a:rPr lang="cs-CZ" dirty="0"/>
              <a:t>Poznámkový blok – zpětná vazba (připomínky a pokyny) vyučujícího.</a:t>
            </a:r>
          </a:p>
          <a:p>
            <a:r>
              <a:rPr lang="cs-CZ" dirty="0"/>
              <a:t>Zkušební termíny a přihlašování na ně v IS MUNI.</a:t>
            </a:r>
          </a:p>
          <a:p>
            <a:r>
              <a:rPr lang="cs-CZ" dirty="0"/>
              <a:t>Úřední hodiny koordinátorky (B408a):</a:t>
            </a:r>
          </a:p>
          <a:p>
            <a:pPr lvl="1"/>
            <a:r>
              <a:rPr lang="cs-CZ" dirty="0"/>
              <a:t>úterý 8:00 až 9:00</a:t>
            </a:r>
          </a:p>
          <a:p>
            <a:pPr lvl="1"/>
            <a:r>
              <a:rPr lang="cs-CZ" dirty="0"/>
              <a:t>Používejte </a:t>
            </a:r>
            <a:r>
              <a:rPr lang="cs-CZ" dirty="0" err="1"/>
              <a:t>teamsy</a:t>
            </a:r>
            <a:r>
              <a:rPr lang="cs-CZ" dirty="0"/>
              <a:t> a emailovou komunikaci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Ostatní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Škola si vyhrazuje právo provést kontrolu studenta na pracovišti.</a:t>
            </a:r>
          </a:p>
          <a:p>
            <a:r>
              <a:rPr lang="cs-CZ" dirty="0"/>
              <a:t>Nedodržení termínů odevzdávání jednotlivých dokumentů může mít za následek neudělení zápočtu/kolokvia. </a:t>
            </a:r>
          </a:p>
          <a:p>
            <a:r>
              <a:rPr lang="cs-CZ" dirty="0"/>
              <a:t>Při nedodržení termínu dodání Protokolu o přijetí bude stáž počítána až ode dne dodání, obdobně bude stáž krácena </a:t>
            </a:r>
            <a:br>
              <a:rPr lang="cs-CZ" dirty="0"/>
            </a:br>
            <a:r>
              <a:rPr lang="cs-CZ" dirty="0"/>
              <a:t>i v případě nedodržení dalších termínů.</a:t>
            </a:r>
          </a:p>
          <a:p>
            <a:r>
              <a:rPr lang="cs-CZ" dirty="0"/>
              <a:t>V případě změny garanta je třeba tuto skutečnost nejpozději do 3 </a:t>
            </a:r>
            <a:r>
              <a:rPr lang="cs-CZ" dirty="0" err="1"/>
              <a:t>prac</a:t>
            </a:r>
            <a:r>
              <a:rPr lang="cs-CZ" dirty="0"/>
              <a:t>. dnů sdělit škole vložením nového protokolu o přijetí podepsaného novým garantem. Případná delší časová prodleva se do doby stáže nezapočítá.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Parametry stáže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58204" cy="484030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Náplň činnosti studenta v průběhu stáže odpovídá jednotlivými vykonávanými činnostmi skladbě předmětů a profilu absolventa daného studijního programu.</a:t>
            </a:r>
          </a:p>
          <a:p>
            <a:r>
              <a:rPr lang="cs-CZ" dirty="0"/>
              <a:t>Stáž má rozsah: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400 </a:t>
            </a:r>
            <a:r>
              <a:rPr lang="cs-CZ" dirty="0"/>
              <a:t>hodin pro </a:t>
            </a:r>
            <a:r>
              <a:rPr lang="cs-CZ" dirty="0" err="1"/>
              <a:t>Bstaz</a:t>
            </a:r>
            <a:r>
              <a:rPr lang="cs-CZ" dirty="0"/>
              <a:t>, 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600</a:t>
            </a:r>
            <a:r>
              <a:rPr lang="cs-CZ" dirty="0"/>
              <a:t> hodin pro PA180,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300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hodin pro PA185,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300</a:t>
            </a:r>
            <a:r>
              <a:rPr lang="cs-CZ" dirty="0"/>
              <a:t> hodin pro PA186. </a:t>
            </a:r>
          </a:p>
          <a:p>
            <a:r>
              <a:rPr lang="cs-CZ" dirty="0"/>
              <a:t>Stáž probíhá kontinuálně v jedné firmě.</a:t>
            </a:r>
          </a:p>
          <a:p>
            <a:r>
              <a:rPr lang="cs-CZ" dirty="0"/>
              <a:t>Minimálně 50</a:t>
            </a:r>
            <a:r>
              <a:rPr lang="en-US" dirty="0"/>
              <a:t>% </a:t>
            </a:r>
            <a:r>
              <a:rPr lang="cs-CZ" dirty="0"/>
              <a:t>stáže probíhá ve výukovém  období semestru (viz harmonogram semestru).</a:t>
            </a:r>
          </a:p>
          <a:p>
            <a:r>
              <a:rPr lang="cs-CZ" dirty="0"/>
              <a:t>Stáž musí být dokončena nejpozději deset dní před koncem zkouškového období.</a:t>
            </a:r>
          </a:p>
          <a:p>
            <a:r>
              <a:rPr lang="cs-CZ" dirty="0"/>
              <a:t>Stáž probíhá fyzicky ve firmě. Nepřipouští se </a:t>
            </a:r>
            <a:r>
              <a:rPr lang="cs-CZ" dirty="0" err="1"/>
              <a:t>home</a:t>
            </a:r>
            <a:r>
              <a:rPr lang="cs-CZ" dirty="0"/>
              <a:t> office (výjimkou jsou mimořádná opatření univerzity). Služební cesty se do stáže započítávají.</a:t>
            </a:r>
          </a:p>
          <a:p>
            <a:r>
              <a:rPr lang="cs-CZ" dirty="0"/>
              <a:t>V případě, že hrozí střet zájmů, nebude stáž schválena. Stáž nelze vykonávat formou jako OSVČ.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Před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Vložit do složky Návrhy stáže ve Studijních materiálech předmětu vyplněný návrh stáže.</a:t>
            </a:r>
          </a:p>
          <a:p>
            <a:r>
              <a:rPr lang="cs-CZ" dirty="0"/>
              <a:t>Nejpozději </a:t>
            </a:r>
            <a:r>
              <a:rPr lang="cs-CZ" dirty="0">
                <a:solidFill>
                  <a:srgbClr val="FF0000"/>
                </a:solidFill>
              </a:rPr>
              <a:t>v poledne 11. 3. 2021 </a:t>
            </a:r>
            <a:r>
              <a:rPr lang="cs-CZ" dirty="0"/>
              <a:t>zažádat v </a:t>
            </a:r>
            <a:r>
              <a:rPr lang="cs-CZ" dirty="0" err="1"/>
              <a:t>ISu</a:t>
            </a:r>
            <a:r>
              <a:rPr lang="cs-CZ" dirty="0"/>
              <a:t> o souhlas se zápisem předmětu.</a:t>
            </a:r>
          </a:p>
          <a:p>
            <a:r>
              <a:rPr lang="cs-CZ" dirty="0"/>
              <a:t>Sledovat stav žádosti, případně reagovat na vložené poznámky.</a:t>
            </a:r>
          </a:p>
          <a:p>
            <a:r>
              <a:rPr lang="cs-CZ" dirty="0">
                <a:solidFill>
                  <a:srgbClr val="FF0000"/>
                </a:solidFill>
              </a:rPr>
              <a:t>Vše komunikovat s koordinátorkou, nikoli s vyučujícím.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Nejpozději ve 2. týdnu výuky </a:t>
            </a:r>
            <a:br>
              <a:rPr lang="cs-CZ" dirty="0"/>
            </a:br>
            <a:r>
              <a:rPr lang="cs-CZ" dirty="0">
                <a:solidFill>
                  <a:srgbClr val="FF0000"/>
                </a:solidFill>
              </a:rPr>
              <a:t>(do 14. 3. 2021)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 Protokol o přijetí na stáž</a:t>
            </a:r>
          </a:p>
          <a:p>
            <a:pPr lvl="1"/>
            <a:r>
              <a:rPr lang="cs-CZ" dirty="0"/>
              <a:t>Týká se pouze </a:t>
            </a:r>
            <a:r>
              <a:rPr lang="cs-CZ" dirty="0" err="1"/>
              <a:t>Bstaz</a:t>
            </a:r>
            <a:r>
              <a:rPr lang="cs-CZ" dirty="0"/>
              <a:t>, PA180 a PA185</a:t>
            </a:r>
          </a:p>
          <a:p>
            <a:pPr lvl="1"/>
            <a:r>
              <a:rPr lang="cs-CZ" dirty="0"/>
              <a:t>Závazné parametry stáže, mimo jiné</a:t>
            </a:r>
          </a:p>
          <a:p>
            <a:pPr lvl="2"/>
            <a:r>
              <a:rPr lang="cs-CZ" dirty="0"/>
              <a:t>dny a čas, kdy budete na pracovišti spolehlivě k zastižení</a:t>
            </a:r>
          </a:p>
          <a:p>
            <a:pPr lvl="1"/>
            <a:r>
              <a:rPr lang="cs-CZ" dirty="0"/>
              <a:t>Obsahuje informace o garantovi</a:t>
            </a:r>
          </a:p>
          <a:p>
            <a:pPr lvl="2"/>
            <a:r>
              <a:rPr lang="cs-CZ" dirty="0"/>
              <a:t>3 roky praxe v technickém oboru</a:t>
            </a:r>
          </a:p>
          <a:p>
            <a:pPr lvl="2"/>
            <a:r>
              <a:rPr lang="cs-CZ" dirty="0"/>
              <a:t>VŠ vzdělání</a:t>
            </a:r>
          </a:p>
          <a:p>
            <a:pPr lvl="2"/>
            <a:r>
              <a:rPr lang="cs-CZ" dirty="0"/>
              <a:t>Kontaktní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Originál archivuje student pro případnou kontrolu </a:t>
            </a:r>
            <a:br>
              <a:rPr lang="cs-CZ" dirty="0"/>
            </a:br>
            <a:r>
              <a:rPr lang="cs-CZ" dirty="0"/>
              <a:t>(po dobu celého semestru)</a:t>
            </a:r>
          </a:p>
          <a:p>
            <a:pPr lvl="2"/>
            <a:endParaRPr lang="cs-CZ" dirty="0"/>
          </a:p>
          <a:p>
            <a:r>
              <a:rPr lang="cs-CZ" dirty="0"/>
              <a:t>Zpětná vazba skrze poznámkový blok bude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 do 4. týdne výuky (do 28.3.2021).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4. týdnu výuky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nejpozději do 28. 3. 2021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Průběžnou zprávu </a:t>
            </a:r>
          </a:p>
          <a:p>
            <a:pPr lvl="2"/>
            <a:r>
              <a:rPr lang="cs-CZ" dirty="0" err="1"/>
              <a:t>Bstaz</a:t>
            </a:r>
            <a:r>
              <a:rPr lang="cs-CZ" dirty="0"/>
              <a:t>, PA180 a 186 min. 6 normostran</a:t>
            </a:r>
          </a:p>
          <a:p>
            <a:pPr lvl="2"/>
            <a:r>
              <a:rPr lang="cs-CZ" dirty="0"/>
              <a:t>PA185 min. 4 normostrany</a:t>
            </a:r>
          </a:p>
          <a:p>
            <a:pPr lvl="1"/>
            <a:r>
              <a:rPr lang="cs-CZ" dirty="0"/>
              <a:t>Výkaz práce za dosavadní období v .</a:t>
            </a:r>
            <a:r>
              <a:rPr lang="cs-CZ" dirty="0" err="1"/>
              <a:t>xls</a:t>
            </a:r>
            <a:endParaRPr lang="cs-CZ" dirty="0"/>
          </a:p>
          <a:p>
            <a:r>
              <a:rPr lang="cs-CZ" dirty="0"/>
              <a:t>Šablona/osnova průběžné a závěrečné zprávy bude zveřejněna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Zpětná vazba skrze poznámkový blok v </a:t>
            </a:r>
            <a:r>
              <a:rPr lang="cs-CZ" dirty="0" err="1"/>
              <a:t>ISu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do 6. týdne výuky (do 11.4.2020)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Bstaz</a:t>
            </a:r>
            <a:r>
              <a:rPr lang="cs-CZ" dirty="0"/>
              <a:t>, PA180 a PA186)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Nejpozději </a:t>
            </a:r>
            <a:r>
              <a:rPr lang="cs-CZ" b="1" dirty="0">
                <a:solidFill>
                  <a:srgbClr val="FF0000"/>
                </a:solidFill>
              </a:rPr>
              <a:t>30. 6. 2021</a:t>
            </a:r>
            <a:r>
              <a:rPr lang="cs-CZ" dirty="0"/>
              <a:t>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10 normostran)</a:t>
            </a:r>
          </a:p>
          <a:p>
            <a:pPr lvl="1"/>
            <a:r>
              <a:rPr lang="cs-CZ" dirty="0"/>
              <a:t>Výkaz práce za celou stáž </a:t>
            </a:r>
            <a:r>
              <a:rPr lang="cs-CZ" sz="2400" dirty="0"/>
              <a:t>(pokračujte v .</a:t>
            </a:r>
            <a:r>
              <a:rPr lang="cs-CZ" sz="2400" dirty="0" err="1"/>
              <a:t>xls</a:t>
            </a:r>
            <a:r>
              <a:rPr lang="cs-CZ" sz="2400" dirty="0"/>
              <a:t>)</a:t>
            </a:r>
          </a:p>
          <a:p>
            <a:pPr lvl="1"/>
            <a:r>
              <a:rPr lang="cs-CZ" dirty="0"/>
              <a:t>Prezentaci</a:t>
            </a:r>
          </a:p>
          <a:p>
            <a:pPr lvl="1"/>
            <a:r>
              <a:rPr lang="cs-CZ" dirty="0"/>
              <a:t>Protokol o dokončení (student archivuje originál)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(PA185)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/>
              <a:t>Nejpozději týden před termínem zápočtu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6 normostran)</a:t>
            </a:r>
          </a:p>
          <a:p>
            <a:pPr lvl="1"/>
            <a:r>
              <a:rPr lang="cs-CZ" dirty="0"/>
              <a:t>Výkaz práce za celou stáž PA185 </a:t>
            </a:r>
            <a:r>
              <a:rPr lang="cs-CZ" sz="2400" dirty="0"/>
              <a:t>(pokračujete v .</a:t>
            </a:r>
            <a:r>
              <a:rPr lang="cs-CZ" sz="2400" dirty="0" err="1"/>
              <a:t>xls</a:t>
            </a:r>
            <a:r>
              <a:rPr lang="cs-CZ" sz="2400" dirty="0"/>
              <a:t>)</a:t>
            </a:r>
            <a:endParaRPr lang="cs-CZ" dirty="0"/>
          </a:p>
          <a:p>
            <a:pPr lvl="1"/>
            <a:r>
              <a:rPr lang="cs-CZ" dirty="0"/>
              <a:t>Protokol o dokončení (student archivuje originál)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6DAA6-283B-4067-8E41-5D4069B2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Vykazování a kontrola pracovní doby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D6589-89B7-42B8-9DAE-8DF9C39D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protokolu o přijetí student uvede počet pracovních hodin za týden a dále dobu, po kterou bude k zastižení na pracovišti pro případnou kontrolu (min. 50% z týdenního rozsahu stáže).</a:t>
            </a:r>
          </a:p>
          <a:p>
            <a:r>
              <a:rPr lang="cs-CZ" dirty="0"/>
              <a:t>Údaje uvedené ve výkazech práce se musí shodovat s popisem činností a pracovní dobou uvedenou v protokolu o přijetí (toleruje se odchylka 10%).</a:t>
            </a:r>
          </a:p>
          <a:p>
            <a:r>
              <a:rPr lang="cs-CZ" dirty="0"/>
              <a:t>Maximální uznatelná pracovní doba za jeden pracovní den je 8 hodin (neuznávají se víkendy a státní svátky).</a:t>
            </a:r>
          </a:p>
        </p:txBody>
      </p:sp>
    </p:spTree>
    <p:extLst>
      <p:ext uri="{BB962C8B-B14F-4D97-AF65-F5344CB8AC3E}">
        <p14:creationId xmlns:p14="http://schemas.microsoft.com/office/powerpoint/2010/main" val="72532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6DAA6-283B-4067-8E41-5D4069B2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Vykazování a kontrola pracovní doby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D6589-89B7-42B8-9DAE-8DF9C39D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Nepřítomnost na pracovišti v pracovní době (dle údajů uvedených v protokolu o přijetí) hlásí student předem prostřednictvím Odevzdávárny (např. </a:t>
            </a:r>
            <a:r>
              <a:rPr lang="cs-CZ" dirty="0" err="1"/>
              <a:t>info</a:t>
            </a:r>
            <a:r>
              <a:rPr lang="cs-CZ" dirty="0"/>
              <a:t> o služební cestě) nebo formou neschopenky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r>
              <a:rPr lang="cs-CZ" dirty="0"/>
              <a:t>Vykonat stáž formou </a:t>
            </a:r>
            <a:r>
              <a:rPr lang="cs-CZ" dirty="0" err="1"/>
              <a:t>home</a:t>
            </a:r>
            <a:r>
              <a:rPr lang="cs-CZ" dirty="0"/>
              <a:t> office je možné pouze ve výjimečných případech (zahrnuje i protiepidemická opatření), přičemž veškeré další povinnosti (vykazování, docházka apod.) zůstávají v platnosti. O tom, že stáž probíhá formou HO, je student povinen předem informovat koordinátorku.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972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773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Důležité informace a harmonogram </vt:lpstr>
      <vt:lpstr>Parametry stáže</vt:lpstr>
      <vt:lpstr>Před zápisem</vt:lpstr>
      <vt:lpstr>Nejpozději ve 2. týdnu výuky  (do 14. 3. 2021)</vt:lpstr>
      <vt:lpstr>Ve 4. týdnu výuky  (nejpozději do 28. 3. 2021)</vt:lpstr>
      <vt:lpstr>Ve zkouškovém období  (Bstaz, PA180 a PA186)</vt:lpstr>
      <vt:lpstr>Ve zkouškovém období  (PA185)</vt:lpstr>
      <vt:lpstr>Vykazování a kontrola pracovní doby</vt:lpstr>
      <vt:lpstr>Vykazování a kontrola pracovní doby</vt:lpstr>
      <vt:lpstr>Komunikační kanály během semestru</vt:lpstr>
      <vt:lpstr>Ostatní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Alena Hooperová</cp:lastModifiedBy>
  <cp:revision>71</cp:revision>
  <cp:lastPrinted>2021-02-22T06:08:58Z</cp:lastPrinted>
  <dcterms:created xsi:type="dcterms:W3CDTF">2017-09-21T15:37:12Z</dcterms:created>
  <dcterms:modified xsi:type="dcterms:W3CDTF">2021-03-04T14:57:34Z</dcterms:modified>
</cp:coreProperties>
</file>