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8" r:id="rId6"/>
    <p:sldId id="260" r:id="rId7"/>
    <p:sldId id="262" r:id="rId8"/>
    <p:sldId id="266" r:id="rId9"/>
    <p:sldId id="267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and Schedule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Bstaz</a:t>
            </a:r>
            <a:r>
              <a:rPr lang="cs-CZ" dirty="0"/>
              <a:t>, PA180, PA185 and PA186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channels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term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Email  (hooperova@fi.muni.cz) for </a:t>
            </a:r>
            <a:r>
              <a:rPr lang="cs-CZ" dirty="0"/>
              <a:t>any </a:t>
            </a:r>
            <a:r>
              <a:rPr lang="cs-CZ" dirty="0" err="1"/>
              <a:t>queries</a:t>
            </a:r>
            <a:r>
              <a:rPr lang="en-GB" dirty="0"/>
              <a:t>.</a:t>
            </a:r>
          </a:p>
          <a:p>
            <a:r>
              <a:rPr lang="en-GB" dirty="0"/>
              <a:t>Homework Vaults – reports, forms,</a:t>
            </a:r>
            <a:r>
              <a:rPr lang="cs-CZ" dirty="0"/>
              <a:t> </a:t>
            </a:r>
            <a:r>
              <a:rPr lang="cs-CZ" dirty="0" err="1"/>
              <a:t>worksheets</a:t>
            </a:r>
            <a:r>
              <a:rPr lang="cs-CZ" dirty="0"/>
              <a:t>, </a:t>
            </a:r>
            <a:r>
              <a:rPr lang="en-GB" dirty="0"/>
              <a:t>presentations</a:t>
            </a:r>
            <a:r>
              <a:rPr lang="cs-CZ" dirty="0"/>
              <a:t>, </a:t>
            </a:r>
            <a:r>
              <a:rPr lang="cs-CZ" dirty="0" err="1"/>
              <a:t>info</a:t>
            </a:r>
            <a:r>
              <a:rPr lang="cs-CZ" dirty="0"/>
              <a:t> on </a:t>
            </a:r>
            <a:r>
              <a:rPr lang="cs-CZ" dirty="0" err="1"/>
              <a:t>home</a:t>
            </a:r>
            <a:r>
              <a:rPr lang="cs-CZ" dirty="0"/>
              <a:t> office</a:t>
            </a:r>
            <a:r>
              <a:rPr lang="en-GB" dirty="0"/>
              <a:t>.</a:t>
            </a:r>
          </a:p>
          <a:p>
            <a:r>
              <a:rPr lang="en-GB" dirty="0"/>
              <a:t>Notebook – teacher’s feedback (instructions, notes).</a:t>
            </a:r>
          </a:p>
          <a:p>
            <a:r>
              <a:rPr lang="en-GB" dirty="0"/>
              <a:t>Examination terms and enrolment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IS</a:t>
            </a:r>
            <a:r>
              <a:rPr lang="en-GB" dirty="0"/>
              <a:t>.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SPRING 2021: no </a:t>
            </a:r>
            <a:r>
              <a:rPr lang="cs-CZ" dirty="0" err="1">
                <a:solidFill>
                  <a:srgbClr val="C00000"/>
                </a:solidFill>
              </a:rPr>
              <a:t>terms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given</a:t>
            </a:r>
            <a:r>
              <a:rPr lang="cs-CZ" dirty="0">
                <a:solidFill>
                  <a:srgbClr val="C00000"/>
                </a:solidFill>
              </a:rPr>
              <a:t>, </a:t>
            </a:r>
            <a:r>
              <a:rPr lang="cs-CZ" dirty="0" err="1">
                <a:solidFill>
                  <a:srgbClr val="C00000"/>
                </a:solidFill>
              </a:rPr>
              <a:t>assessment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granted</a:t>
            </a:r>
            <a:r>
              <a:rPr lang="cs-CZ" dirty="0">
                <a:solidFill>
                  <a:srgbClr val="C00000"/>
                </a:solidFill>
              </a:rPr>
              <a:t> on </a:t>
            </a:r>
            <a:r>
              <a:rPr lang="cs-CZ" dirty="0" err="1">
                <a:solidFill>
                  <a:srgbClr val="C00000"/>
                </a:solidFill>
              </a:rPr>
              <a:t>the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basis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of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uploaded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documents</a:t>
            </a:r>
            <a:r>
              <a:rPr lang="cs-CZ" dirty="0">
                <a:solidFill>
                  <a:srgbClr val="C00000"/>
                </a:solidFill>
              </a:rPr>
              <a:t>.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Coordinator’s office hours (B408a office):</a:t>
            </a:r>
          </a:p>
          <a:p>
            <a:pPr lvl="1"/>
            <a:r>
              <a:rPr lang="en-GB" dirty="0"/>
              <a:t>Tuesday</a:t>
            </a:r>
            <a:r>
              <a:rPr lang="cs-CZ" dirty="0"/>
              <a:t>s</a:t>
            </a:r>
            <a:r>
              <a:rPr lang="en-GB" dirty="0"/>
              <a:t> 8 – 9 AM</a:t>
            </a:r>
            <a:endParaRPr lang="cs-CZ" dirty="0"/>
          </a:p>
          <a:p>
            <a:pPr lvl="1"/>
            <a:r>
              <a:rPr lang="cs-CZ" dirty="0"/>
              <a:t>Use email, </a:t>
            </a:r>
            <a:r>
              <a:rPr lang="cs-CZ" dirty="0" err="1"/>
              <a:t>possibly</a:t>
            </a:r>
            <a:r>
              <a:rPr lang="cs-CZ" dirty="0"/>
              <a:t> MS </a:t>
            </a:r>
            <a:r>
              <a:rPr lang="cs-CZ" dirty="0" err="1"/>
              <a:t>Teams</a:t>
            </a:r>
            <a:r>
              <a:rPr lang="cs-CZ" dirty="0"/>
              <a:t>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err="1"/>
              <a:t>Other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77500" lnSpcReduction="20000"/>
          </a:bodyPr>
          <a:lstStyle/>
          <a:p>
            <a:r>
              <a:rPr lang="en-GB" dirty="0"/>
              <a:t>The school reserves the right of on-the-spot check on the student in the company.</a:t>
            </a:r>
          </a:p>
          <a:p>
            <a:r>
              <a:rPr lang="cs-CZ" dirty="0"/>
              <a:t>F</a:t>
            </a:r>
            <a:r>
              <a:rPr lang="en-GB" dirty="0" err="1"/>
              <a:t>ailure</a:t>
            </a:r>
            <a:r>
              <a:rPr lang="en-GB" dirty="0"/>
              <a:t> to </a:t>
            </a:r>
            <a:r>
              <a:rPr lang="cs-CZ" dirty="0" err="1"/>
              <a:t>adhere</a:t>
            </a:r>
            <a:r>
              <a:rPr lang="cs-CZ" dirty="0"/>
              <a:t> to </a:t>
            </a:r>
            <a:r>
              <a:rPr lang="en-GB" dirty="0"/>
              <a:t>deadlines </a:t>
            </a:r>
            <a:r>
              <a:rPr lang="en-GB" dirty="0" err="1"/>
              <a:t>fo</a:t>
            </a:r>
            <a:r>
              <a:rPr lang="cs-CZ" dirty="0"/>
              <a:t>r</a:t>
            </a:r>
            <a:r>
              <a:rPr lang="en-GB" dirty="0"/>
              <a:t> </a:t>
            </a:r>
            <a:r>
              <a:rPr lang="cs-CZ" dirty="0" err="1"/>
              <a:t>filling</a:t>
            </a:r>
            <a:r>
              <a:rPr lang="cs-CZ" dirty="0"/>
              <a:t> </a:t>
            </a:r>
            <a:r>
              <a:rPr lang="en-GB" dirty="0"/>
              <a:t>individual documents may result in failure to obtain credit/</a:t>
            </a:r>
            <a:r>
              <a:rPr lang="en-GB" dirty="0" err="1"/>
              <a:t>colloqium</a:t>
            </a:r>
            <a:r>
              <a:rPr lang="en-GB" dirty="0"/>
              <a:t>. </a:t>
            </a:r>
            <a:endParaRPr lang="cs-CZ" dirty="0"/>
          </a:p>
          <a:p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student </a:t>
            </a:r>
            <a:r>
              <a:rPr lang="cs-CZ" dirty="0" err="1"/>
              <a:t>fail</a:t>
            </a:r>
            <a:r>
              <a:rPr lang="cs-CZ" dirty="0"/>
              <a:t> to </a:t>
            </a:r>
            <a:r>
              <a:rPr lang="cs-CZ" dirty="0" err="1"/>
              <a:t>deliver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Protocole</a:t>
            </a:r>
            <a:r>
              <a:rPr lang="cs-CZ" dirty="0"/>
              <a:t> on </a:t>
            </a:r>
            <a:r>
              <a:rPr lang="cs-CZ" dirty="0" err="1"/>
              <a:t>Acceptaning</a:t>
            </a:r>
            <a:r>
              <a:rPr lang="cs-CZ" dirty="0"/>
              <a:t> on </a:t>
            </a:r>
            <a:r>
              <a:rPr lang="cs-CZ" dirty="0" err="1"/>
              <a:t>time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traineeship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count</a:t>
            </a:r>
            <a:r>
              <a:rPr lang="cs-CZ" dirty="0"/>
              <a:t> as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delivery</a:t>
            </a:r>
            <a:r>
              <a:rPr lang="cs-CZ" dirty="0"/>
              <a:t>.</a:t>
            </a:r>
            <a:endParaRPr lang="en-GB" dirty="0"/>
          </a:p>
          <a:p>
            <a:r>
              <a:rPr lang="en-GB" dirty="0"/>
              <a:t>Should the guarantor change, it is vital to inform the school within 3 working days at the latest by uploading a new protocol of acceptance undersigned by the new guarantor. Any longer delay will not be calculated to the traineeship duration.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502" y="332656"/>
            <a:ext cx="8229600" cy="1143000"/>
          </a:xfrm>
        </p:spPr>
        <p:txBody>
          <a:bodyPr/>
          <a:lstStyle/>
          <a:p>
            <a:pPr algn="l"/>
            <a:r>
              <a:rPr lang="cs-CZ" dirty="0" err="1"/>
              <a:t>Traineeship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898" y="1700808"/>
            <a:ext cx="8258204" cy="4824536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Traineeship job </a:t>
            </a:r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undertaken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student </a:t>
            </a:r>
            <a:r>
              <a:rPr lang="en-GB" dirty="0"/>
              <a:t>corresponds </a:t>
            </a:r>
            <a:r>
              <a:rPr lang="cs-CZ" dirty="0"/>
              <a:t> </a:t>
            </a:r>
            <a:r>
              <a:rPr lang="en-GB" dirty="0"/>
              <a:t>to the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courses</a:t>
            </a:r>
            <a:r>
              <a:rPr lang="cs-CZ" dirty="0"/>
              <a:t> and </a:t>
            </a:r>
            <a:r>
              <a:rPr lang="en-GB" dirty="0"/>
              <a:t>profile of </a:t>
            </a:r>
            <a:r>
              <a:rPr lang="cs-CZ" dirty="0"/>
              <a:t>study </a:t>
            </a:r>
            <a:r>
              <a:rPr lang="cs-CZ" dirty="0" err="1"/>
              <a:t>programme</a:t>
            </a:r>
            <a:r>
              <a:rPr lang="cs-CZ" dirty="0"/>
              <a:t> </a:t>
            </a:r>
            <a:r>
              <a:rPr lang="en-GB" dirty="0"/>
              <a:t>graduate.</a:t>
            </a:r>
          </a:p>
          <a:p>
            <a:r>
              <a:rPr lang="en-GB" dirty="0"/>
              <a:t>Traineeship involves </a:t>
            </a:r>
            <a:endParaRPr lang="cs-CZ" dirty="0"/>
          </a:p>
          <a:p>
            <a:pPr lvl="1"/>
            <a:r>
              <a:rPr lang="en-GB" dirty="0"/>
              <a:t>600 working hours for PA180, </a:t>
            </a:r>
            <a:endParaRPr lang="cs-CZ" dirty="0"/>
          </a:p>
          <a:p>
            <a:pPr lvl="1"/>
            <a:r>
              <a:rPr lang="en-GB" dirty="0"/>
              <a:t>300 hours for PA185 </a:t>
            </a:r>
            <a:endParaRPr lang="cs-CZ" dirty="0"/>
          </a:p>
          <a:p>
            <a:pPr lvl="1"/>
            <a:r>
              <a:rPr lang="en-GB" dirty="0"/>
              <a:t>300 hours for PA186. </a:t>
            </a:r>
          </a:p>
          <a:p>
            <a:r>
              <a:rPr lang="en-GB" dirty="0"/>
              <a:t>Traineeship runs continuously in a single company.</a:t>
            </a:r>
          </a:p>
          <a:p>
            <a:r>
              <a:rPr lang="en-GB" dirty="0"/>
              <a:t>Min 50% of the traineeship takes place within the </a:t>
            </a:r>
            <a:r>
              <a:rPr lang="cs-CZ" dirty="0" err="1"/>
              <a:t>tuition</a:t>
            </a:r>
            <a:r>
              <a:rPr lang="cs-CZ" dirty="0"/>
              <a:t> </a:t>
            </a:r>
            <a:r>
              <a:rPr lang="en-GB" dirty="0"/>
              <a:t>period </a:t>
            </a:r>
            <a:r>
              <a:rPr lang="cs-CZ" dirty="0"/>
              <a:t>(</a:t>
            </a:r>
            <a:r>
              <a:rPr lang="cs-CZ" dirty="0" err="1"/>
              <a:t>further</a:t>
            </a:r>
            <a:r>
              <a:rPr lang="cs-CZ" dirty="0"/>
              <a:t> as TP) </a:t>
            </a:r>
            <a:r>
              <a:rPr lang="en-GB" dirty="0"/>
              <a:t>of the term </a:t>
            </a:r>
            <a:r>
              <a:rPr lang="cs-CZ" dirty="0"/>
              <a:t>(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study </a:t>
            </a:r>
            <a:r>
              <a:rPr lang="cs-CZ" dirty="0" err="1"/>
              <a:t>schedule</a:t>
            </a:r>
            <a:r>
              <a:rPr lang="cs-CZ" dirty="0"/>
              <a:t>)</a:t>
            </a:r>
            <a:r>
              <a:rPr lang="en-GB" dirty="0"/>
              <a:t>.</a:t>
            </a:r>
          </a:p>
          <a:p>
            <a:r>
              <a:rPr lang="en-GB" dirty="0"/>
              <a:t>Traineeship must be completed </a:t>
            </a:r>
            <a:r>
              <a:rPr lang="cs-CZ" dirty="0"/>
              <a:t>ten </a:t>
            </a:r>
            <a:r>
              <a:rPr lang="cs-CZ" dirty="0" err="1"/>
              <a:t>days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examination</a:t>
            </a:r>
            <a:r>
              <a:rPr lang="cs-CZ" dirty="0"/>
              <a:t> period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very </a:t>
            </a:r>
            <a:r>
              <a:rPr lang="cs-CZ" dirty="0" err="1"/>
              <a:t>latest</a:t>
            </a:r>
            <a:r>
              <a:rPr lang="en-GB" dirty="0"/>
              <a:t>.</a:t>
            </a:r>
          </a:p>
          <a:p>
            <a:r>
              <a:rPr lang="en-GB" dirty="0"/>
              <a:t>While on traineeship you will be present in the company. Home office is not permitted</a:t>
            </a:r>
            <a:r>
              <a:rPr lang="cs-CZ" dirty="0"/>
              <a:t> (</a:t>
            </a:r>
            <a:r>
              <a:rPr lang="cs-CZ" dirty="0" err="1"/>
              <a:t>except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extraordinary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university)</a:t>
            </a:r>
            <a:r>
              <a:rPr lang="en-GB" dirty="0"/>
              <a:t>. Business trips are </a:t>
            </a:r>
            <a:r>
              <a:rPr lang="cs-CZ" dirty="0" err="1"/>
              <a:t>recognized</a:t>
            </a:r>
            <a:r>
              <a:rPr lang="cs-CZ" dirty="0"/>
              <a:t> as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GB" dirty="0"/>
              <a:t>the traineeship.</a:t>
            </a:r>
            <a:endParaRPr lang="cs-CZ" dirty="0"/>
          </a:p>
          <a:p>
            <a:r>
              <a:rPr lang="cs-CZ" dirty="0"/>
              <a:t>In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conflict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interests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teacher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choose</a:t>
            </a:r>
            <a:r>
              <a:rPr lang="cs-CZ" dirty="0"/>
              <a:t> to </a:t>
            </a:r>
            <a:r>
              <a:rPr lang="cs-CZ" dirty="0" err="1"/>
              <a:t>reject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traineeship</a:t>
            </a:r>
            <a:r>
              <a:rPr lang="cs-CZ" dirty="0"/>
              <a:t>. </a:t>
            </a:r>
            <a:r>
              <a:rPr lang="cs-CZ" dirty="0" err="1"/>
              <a:t>Traineeship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taken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self-employment</a:t>
            </a:r>
            <a:r>
              <a:rPr lang="cs-CZ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Prior to enrolment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Upload </a:t>
            </a:r>
            <a:r>
              <a:rPr lang="en-GB" dirty="0"/>
              <a:t>your filled-in Interim Proposal </a:t>
            </a:r>
            <a:r>
              <a:rPr lang="cs-CZ" dirty="0"/>
              <a:t>to </a:t>
            </a:r>
            <a:r>
              <a:rPr lang="cs-CZ" dirty="0" err="1"/>
              <a:t>the</a:t>
            </a:r>
            <a:r>
              <a:rPr lang="cs-CZ" dirty="0"/>
              <a:t>  Study </a:t>
            </a:r>
            <a:r>
              <a:rPr lang="cs-CZ" dirty="0" err="1"/>
              <a:t>Materials</a:t>
            </a:r>
            <a:r>
              <a:rPr lang="cs-CZ" dirty="0"/>
              <a:t>, </a:t>
            </a:r>
            <a:r>
              <a:rPr lang="cs-CZ" dirty="0" err="1"/>
              <a:t>folder</a:t>
            </a:r>
            <a:r>
              <a:rPr lang="cs-CZ" dirty="0"/>
              <a:t> </a:t>
            </a:r>
            <a:r>
              <a:rPr lang="cs-CZ" dirty="0" err="1"/>
              <a:t>labelled</a:t>
            </a:r>
            <a:r>
              <a:rPr lang="cs-CZ" dirty="0"/>
              <a:t> Interim </a:t>
            </a:r>
            <a:r>
              <a:rPr lang="cs-CZ" dirty="0" err="1"/>
              <a:t>Proposals</a:t>
            </a:r>
            <a:r>
              <a:rPr lang="en-GB" dirty="0"/>
              <a:t>.</a:t>
            </a:r>
          </a:p>
          <a:p>
            <a:r>
              <a:rPr lang="cs-CZ" dirty="0"/>
              <a:t>R</a:t>
            </a:r>
            <a:r>
              <a:rPr lang="en-GB" dirty="0" err="1"/>
              <a:t>equest</a:t>
            </a:r>
            <a:r>
              <a:rPr lang="en-GB" dirty="0"/>
              <a:t> teacher’s approval with course enrolment in the IS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by </a:t>
            </a:r>
            <a:r>
              <a:rPr lang="cs-CZ" dirty="0" err="1">
                <a:solidFill>
                  <a:srgbClr val="FF0000"/>
                </a:solidFill>
              </a:rPr>
              <a:t>midday</a:t>
            </a:r>
            <a:r>
              <a:rPr lang="cs-CZ" dirty="0">
                <a:solidFill>
                  <a:srgbClr val="FF0000"/>
                </a:solidFill>
              </a:rPr>
              <a:t> 11/3/2021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latest</a:t>
            </a:r>
            <a:r>
              <a:rPr lang="en-GB" dirty="0"/>
              <a:t>.</a:t>
            </a:r>
          </a:p>
          <a:p>
            <a:r>
              <a:rPr lang="en-GB" dirty="0"/>
              <a:t>Keep an eye on the request status and respond to any inserted comments if needed.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Communicate</a:t>
            </a:r>
            <a:r>
              <a:rPr lang="cs-CZ" dirty="0">
                <a:solidFill>
                  <a:srgbClr val="FF0000"/>
                </a:solidFill>
              </a:rPr>
              <a:t> any </a:t>
            </a:r>
            <a:r>
              <a:rPr lang="cs-CZ" dirty="0" err="1">
                <a:solidFill>
                  <a:srgbClr val="FF0000"/>
                </a:solidFill>
              </a:rPr>
              <a:t>issues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with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coordinator</a:t>
            </a:r>
            <a:r>
              <a:rPr lang="cs-CZ" dirty="0">
                <a:solidFill>
                  <a:srgbClr val="FF0000"/>
                </a:solidFill>
              </a:rPr>
              <a:t>, not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teacher</a:t>
            </a:r>
            <a:r>
              <a:rPr lang="cs-CZ" dirty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</a:bodyPr>
          <a:lstStyle/>
          <a:p>
            <a:pPr algn="l"/>
            <a:r>
              <a:rPr lang="cs-CZ" sz="3600" dirty="0"/>
              <a:t>In </a:t>
            </a:r>
            <a:r>
              <a:rPr lang="cs-CZ" sz="3600" dirty="0" err="1"/>
              <a:t>the</a:t>
            </a:r>
            <a:r>
              <a:rPr lang="cs-CZ" sz="3600" dirty="0"/>
              <a:t> 2nd </a:t>
            </a:r>
            <a:r>
              <a:rPr lang="cs-CZ" sz="3600" dirty="0" err="1"/>
              <a:t>week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tuition</a:t>
            </a:r>
            <a:r>
              <a:rPr lang="cs-CZ" sz="3600" dirty="0"/>
              <a:t> term </a:t>
            </a:r>
            <a:r>
              <a:rPr lang="cs-CZ" sz="3600" dirty="0" err="1"/>
              <a:t>at</a:t>
            </a:r>
            <a:r>
              <a:rPr lang="cs-CZ" sz="3600" dirty="0"/>
              <a:t> </a:t>
            </a:r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latest</a:t>
            </a:r>
            <a:r>
              <a:rPr lang="cs-CZ" sz="3600" dirty="0"/>
              <a:t> </a:t>
            </a:r>
            <a:r>
              <a:rPr lang="cs-CZ" sz="3600" dirty="0">
                <a:solidFill>
                  <a:srgbClr val="FF0000"/>
                </a:solidFill>
              </a:rPr>
              <a:t>(by 14/3/2021)</a:t>
            </a:r>
            <a:r>
              <a:rPr lang="cs-CZ" sz="3600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Upload Protocol on Accepting Student to Traineeship to IS</a:t>
            </a:r>
          </a:p>
          <a:p>
            <a:pPr lvl="1"/>
            <a:r>
              <a:rPr lang="en-GB" dirty="0"/>
              <a:t>Pertains to PA180 and PA185</a:t>
            </a:r>
          </a:p>
          <a:p>
            <a:pPr lvl="1"/>
            <a:r>
              <a:rPr lang="en-GB" dirty="0"/>
              <a:t>Binding traineeship </a:t>
            </a:r>
            <a:r>
              <a:rPr lang="cs-CZ" dirty="0" err="1"/>
              <a:t>requirements</a:t>
            </a:r>
            <a:r>
              <a:rPr lang="cs-CZ" dirty="0"/>
              <a:t>, </a:t>
            </a:r>
            <a:r>
              <a:rPr lang="cs-CZ" dirty="0" err="1"/>
              <a:t>beside</a:t>
            </a:r>
            <a:r>
              <a:rPr lang="cs-CZ" dirty="0"/>
              <a:t> </a:t>
            </a:r>
            <a:r>
              <a:rPr lang="cs-CZ" dirty="0" err="1"/>
              <a:t>others</a:t>
            </a:r>
            <a:endParaRPr lang="cs-CZ" dirty="0"/>
          </a:p>
          <a:p>
            <a:pPr lvl="2"/>
            <a:r>
              <a:rPr lang="cs-CZ" dirty="0" err="1"/>
              <a:t>Days</a:t>
            </a:r>
            <a:r>
              <a:rPr lang="cs-CZ" dirty="0"/>
              <a:t> and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found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workplace</a:t>
            </a:r>
            <a:endParaRPr lang="en-GB" dirty="0"/>
          </a:p>
          <a:p>
            <a:pPr lvl="1"/>
            <a:r>
              <a:rPr lang="en-GB" dirty="0"/>
              <a:t>Contains information on the guarantor</a:t>
            </a:r>
          </a:p>
          <a:p>
            <a:pPr lvl="2"/>
            <a:r>
              <a:rPr lang="en-GB" dirty="0"/>
              <a:t>3 years of experience in a technical field</a:t>
            </a:r>
          </a:p>
          <a:p>
            <a:pPr lvl="2"/>
            <a:r>
              <a:rPr lang="en-GB" dirty="0"/>
              <a:t>University graduate</a:t>
            </a:r>
            <a:endParaRPr lang="cs-CZ" dirty="0"/>
          </a:p>
          <a:p>
            <a:pPr lvl="2"/>
            <a:r>
              <a:rPr lang="cs-CZ" dirty="0" err="1"/>
              <a:t>Contact</a:t>
            </a:r>
            <a:r>
              <a:rPr lang="cs-CZ" dirty="0"/>
              <a:t> </a:t>
            </a:r>
            <a:r>
              <a:rPr lang="cs-CZ" dirty="0" err="1"/>
              <a:t>info</a:t>
            </a:r>
            <a:endParaRPr lang="en-GB" dirty="0"/>
          </a:p>
          <a:p>
            <a:pPr lvl="1"/>
            <a:r>
              <a:rPr lang="en-GB" dirty="0"/>
              <a:t>The student keeps the original for any check up if needed</a:t>
            </a:r>
            <a:br>
              <a:rPr lang="en-GB" dirty="0"/>
            </a:br>
            <a:r>
              <a:rPr lang="en-GB" dirty="0"/>
              <a:t>(for the duration of the whole term)</a:t>
            </a:r>
          </a:p>
          <a:p>
            <a:pPr lvl="2"/>
            <a:endParaRPr lang="en-GB" dirty="0"/>
          </a:p>
          <a:p>
            <a:r>
              <a:rPr lang="en-GB" dirty="0"/>
              <a:t>Feedback will be in the IS Notebook </a:t>
            </a:r>
            <a:r>
              <a:rPr lang="cs-CZ" dirty="0"/>
              <a:t>by 4th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TP (by 28/3/2021)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4th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TP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>
                <a:solidFill>
                  <a:srgbClr val="FF0000"/>
                </a:solidFill>
              </a:rPr>
              <a:t>by 28/3/2021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Upload to IS: </a:t>
            </a:r>
          </a:p>
          <a:p>
            <a:pPr lvl="1"/>
            <a:r>
              <a:rPr lang="en-GB" dirty="0"/>
              <a:t>Interim report</a:t>
            </a:r>
          </a:p>
          <a:p>
            <a:pPr lvl="2"/>
            <a:r>
              <a:rPr lang="en-GB" dirty="0"/>
              <a:t>PA180 and 186 - min. 6 standard pages</a:t>
            </a:r>
          </a:p>
          <a:p>
            <a:pPr lvl="2"/>
            <a:r>
              <a:rPr lang="en-GB" dirty="0"/>
              <a:t>PA185 min. 4 standard pages</a:t>
            </a:r>
          </a:p>
          <a:p>
            <a:pPr lvl="1"/>
            <a:r>
              <a:rPr lang="cs-CZ" dirty="0" err="1"/>
              <a:t>Worksheet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up to </a:t>
            </a:r>
            <a:r>
              <a:rPr lang="cs-CZ" dirty="0" err="1"/>
              <a:t>date</a:t>
            </a:r>
            <a:r>
              <a:rPr lang="cs-CZ" dirty="0"/>
              <a:t> in .</a:t>
            </a:r>
            <a:r>
              <a:rPr lang="cs-CZ" dirty="0" err="1"/>
              <a:t>xls</a:t>
            </a:r>
            <a:endParaRPr lang="en-GB" dirty="0"/>
          </a:p>
          <a:p>
            <a:r>
              <a:rPr lang="en-GB" dirty="0"/>
              <a:t>Interim and Final Report template will be disclosed in IS.</a:t>
            </a:r>
          </a:p>
          <a:p>
            <a:endParaRPr lang="en-GB" dirty="0"/>
          </a:p>
          <a:p>
            <a:r>
              <a:rPr lang="en-GB" dirty="0"/>
              <a:t>Feedback will be in the IS notebook by </a:t>
            </a:r>
            <a:r>
              <a:rPr lang="cs-CZ" dirty="0"/>
              <a:t>6th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TP (by 11/4/2021)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err="1"/>
              <a:t>Examination</a:t>
            </a:r>
            <a:r>
              <a:rPr lang="cs-CZ" dirty="0"/>
              <a:t> period</a:t>
            </a:r>
            <a:br>
              <a:rPr lang="cs-CZ" dirty="0"/>
            </a:br>
            <a:r>
              <a:rPr lang="cs-CZ" dirty="0"/>
              <a:t>(PA180 and PA186)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By </a:t>
            </a:r>
            <a:r>
              <a:rPr lang="cs-CZ" b="1" dirty="0">
                <a:solidFill>
                  <a:srgbClr val="C00000"/>
                </a:solidFill>
              </a:rPr>
              <a:t>30/6/2021</a:t>
            </a:r>
            <a:r>
              <a:rPr lang="cs-CZ" b="1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latest</a:t>
            </a:r>
            <a:r>
              <a:rPr lang="cs-CZ" dirty="0"/>
              <a:t> </a:t>
            </a:r>
            <a:r>
              <a:rPr lang="en-GB" dirty="0"/>
              <a:t>- upload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GB" dirty="0"/>
              <a:t>IS: </a:t>
            </a:r>
          </a:p>
          <a:p>
            <a:pPr lvl="1"/>
            <a:r>
              <a:rPr lang="en-GB" dirty="0"/>
              <a:t>Technical Report (min. 10 standard pages)</a:t>
            </a:r>
            <a:endParaRPr lang="cs-CZ" dirty="0"/>
          </a:p>
          <a:p>
            <a:pPr lvl="1"/>
            <a:r>
              <a:rPr lang="cs-CZ" dirty="0" err="1"/>
              <a:t>Worksheet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traineeship</a:t>
            </a:r>
            <a:r>
              <a:rPr lang="cs-CZ" dirty="0"/>
              <a:t> (</a:t>
            </a:r>
            <a:r>
              <a:rPr lang="cs-CZ" dirty="0" err="1"/>
              <a:t>carry</a:t>
            </a:r>
            <a:r>
              <a:rPr lang="cs-CZ" dirty="0"/>
              <a:t> on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</a:t>
            </a:r>
            <a:r>
              <a:rPr lang="cs-CZ" dirty="0" err="1"/>
              <a:t>xls</a:t>
            </a:r>
            <a:r>
              <a:rPr lang="cs-CZ" dirty="0"/>
              <a:t>)</a:t>
            </a:r>
            <a:endParaRPr lang="en-GB" dirty="0"/>
          </a:p>
          <a:p>
            <a:pPr lvl="1"/>
            <a:r>
              <a:rPr lang="cs-CZ" dirty="0" err="1"/>
              <a:t>Presentation</a:t>
            </a:r>
            <a:endParaRPr lang="en-GB" dirty="0"/>
          </a:p>
          <a:p>
            <a:pPr lvl="1"/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completion</a:t>
            </a:r>
            <a:r>
              <a:rPr lang="cs-CZ" dirty="0"/>
              <a:t> </a:t>
            </a:r>
            <a:r>
              <a:rPr lang="en-GB" dirty="0"/>
              <a:t>(</a:t>
            </a:r>
            <a:r>
              <a:rPr lang="cs-CZ" dirty="0" err="1"/>
              <a:t>the</a:t>
            </a:r>
            <a:r>
              <a:rPr lang="cs-CZ" dirty="0"/>
              <a:t> student </a:t>
            </a:r>
            <a:r>
              <a:rPr lang="cs-CZ" dirty="0" err="1"/>
              <a:t>keeps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original</a:t>
            </a:r>
            <a:r>
              <a:rPr lang="en-GB" dirty="0"/>
              <a:t>)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err="1"/>
              <a:t>Examination</a:t>
            </a:r>
            <a:r>
              <a:rPr lang="cs-CZ" dirty="0"/>
              <a:t> period</a:t>
            </a:r>
            <a:br>
              <a:rPr lang="cs-CZ" dirty="0"/>
            </a:br>
            <a:r>
              <a:rPr lang="cs-CZ" dirty="0"/>
              <a:t>(PA185)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cs-CZ" dirty="0"/>
          </a:p>
          <a:p>
            <a:r>
              <a:rPr lang="cs-CZ" dirty="0"/>
              <a:t>By </a:t>
            </a:r>
            <a:r>
              <a:rPr lang="cs-CZ" b="1" dirty="0">
                <a:solidFill>
                  <a:srgbClr val="C00000"/>
                </a:solidFill>
              </a:rPr>
              <a:t>30/6/2021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very </a:t>
            </a:r>
            <a:r>
              <a:rPr lang="cs-CZ" dirty="0" err="1"/>
              <a:t>latest</a:t>
            </a:r>
            <a:r>
              <a:rPr lang="cs-CZ" dirty="0"/>
              <a:t> upload to </a:t>
            </a:r>
            <a:r>
              <a:rPr lang="cs-CZ" dirty="0" err="1"/>
              <a:t>the</a:t>
            </a:r>
            <a:r>
              <a:rPr lang="cs-CZ" dirty="0"/>
              <a:t> IS: </a:t>
            </a:r>
          </a:p>
          <a:p>
            <a:pPr lvl="1"/>
            <a:r>
              <a:rPr lang="cs-CZ" dirty="0" err="1"/>
              <a:t>Technical</a:t>
            </a:r>
            <a:r>
              <a:rPr lang="cs-CZ" dirty="0"/>
              <a:t> report (min. 6 standard </a:t>
            </a:r>
            <a:r>
              <a:rPr lang="cs-CZ" dirty="0" err="1"/>
              <a:t>pages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Worksheet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traineeship</a:t>
            </a:r>
            <a:r>
              <a:rPr lang="cs-CZ" dirty="0"/>
              <a:t> PA185 (</a:t>
            </a:r>
            <a:r>
              <a:rPr lang="cs-CZ" dirty="0" err="1"/>
              <a:t>carry</a:t>
            </a:r>
            <a:r>
              <a:rPr lang="cs-CZ" dirty="0"/>
              <a:t> on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interim .</a:t>
            </a:r>
            <a:r>
              <a:rPr lang="cs-CZ" dirty="0" err="1"/>
              <a:t>xls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completion</a:t>
            </a:r>
            <a:r>
              <a:rPr lang="cs-CZ" dirty="0"/>
              <a:t> (student </a:t>
            </a:r>
            <a:r>
              <a:rPr lang="cs-CZ" dirty="0" err="1"/>
              <a:t>keeps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original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607CD-4CEA-4935-9233-29F5C126A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/>
              <a:t>Documenting</a:t>
            </a:r>
            <a:r>
              <a:rPr lang="cs-CZ" dirty="0"/>
              <a:t> and </a:t>
            </a:r>
            <a:r>
              <a:rPr lang="cs-CZ" dirty="0" err="1"/>
              <a:t>inspecting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FCEA8-FE76-46F2-9F9F-514D70EF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The</a:t>
            </a:r>
            <a:r>
              <a:rPr lang="cs-CZ" dirty="0"/>
              <a:t> student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per </a:t>
            </a:r>
            <a:r>
              <a:rPr lang="cs-CZ" dirty="0" err="1"/>
              <a:t>week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reached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workplace</a:t>
            </a:r>
            <a:r>
              <a:rPr lang="cs-CZ" dirty="0"/>
              <a:t> (min. 50%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weekly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</a:t>
            </a:r>
            <a:r>
              <a:rPr lang="cs-CZ" dirty="0" err="1"/>
              <a:t>scope</a:t>
            </a:r>
            <a:r>
              <a:rPr lang="cs-CZ" dirty="0"/>
              <a:t>)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Protocole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Acceptance</a:t>
            </a:r>
            <a:r>
              <a:rPr lang="cs-CZ" dirty="0"/>
              <a:t>.</a:t>
            </a:r>
          </a:p>
          <a:p>
            <a:r>
              <a:rPr lang="cs-CZ" dirty="0" err="1"/>
              <a:t>Information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worksheet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agree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weekly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Protocole</a:t>
            </a:r>
            <a:r>
              <a:rPr lang="cs-CZ" dirty="0"/>
              <a:t> (10% </a:t>
            </a:r>
            <a:r>
              <a:rPr lang="cs-CZ" dirty="0" err="1"/>
              <a:t>variation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acceptable</a:t>
            </a:r>
            <a:r>
              <a:rPr lang="cs-CZ" dirty="0"/>
              <a:t>).</a:t>
            </a:r>
          </a:p>
          <a:p>
            <a:r>
              <a:rPr lang="cs-CZ" dirty="0"/>
              <a:t>Max.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per </a:t>
            </a:r>
            <a:r>
              <a:rPr lang="cs-CZ" dirty="0" err="1"/>
              <a:t>day</a:t>
            </a:r>
            <a:r>
              <a:rPr lang="cs-CZ" dirty="0"/>
              <a:t> </a:t>
            </a:r>
            <a:r>
              <a:rPr lang="cs-CZ" dirty="0" err="1"/>
              <a:t>accepted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8 (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weekends</a:t>
            </a:r>
            <a:r>
              <a:rPr lang="cs-CZ" dirty="0"/>
              <a:t> and public </a:t>
            </a:r>
            <a:r>
              <a:rPr lang="cs-CZ" dirty="0" err="1"/>
              <a:t>holidays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not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accepted</a:t>
            </a:r>
            <a:r>
              <a:rPr lang="cs-CZ" dirty="0"/>
              <a:t>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12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607CD-4CEA-4935-9233-29F5C126A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/>
              <a:t>Documenting</a:t>
            </a:r>
            <a:r>
              <a:rPr lang="cs-CZ" dirty="0"/>
              <a:t> and </a:t>
            </a:r>
            <a:r>
              <a:rPr lang="cs-CZ" dirty="0" err="1"/>
              <a:t>inspecting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FCEA8-FE76-46F2-9F9F-514D70EF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Any absence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worksite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set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Protocole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reported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student in </a:t>
            </a:r>
            <a:r>
              <a:rPr lang="cs-CZ" dirty="0" err="1"/>
              <a:t>advance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Homework</a:t>
            </a:r>
            <a:r>
              <a:rPr lang="cs-CZ" dirty="0"/>
              <a:t> </a:t>
            </a:r>
            <a:r>
              <a:rPr lang="cs-CZ" dirty="0" err="1"/>
              <a:t>Vault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instance business </a:t>
            </a:r>
            <a:r>
              <a:rPr lang="cs-CZ" dirty="0" err="1"/>
              <a:t>trip</a:t>
            </a:r>
            <a:r>
              <a:rPr lang="cs-CZ" dirty="0"/>
              <a:t>)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sick</a:t>
            </a:r>
            <a:r>
              <a:rPr lang="cs-CZ" dirty="0"/>
              <a:t> </a:t>
            </a:r>
            <a:r>
              <a:rPr lang="cs-CZ" dirty="0" err="1"/>
              <a:t>note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IS.</a:t>
            </a:r>
          </a:p>
          <a:p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traineeship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home</a:t>
            </a:r>
            <a:r>
              <a:rPr lang="cs-CZ" dirty="0"/>
              <a:t> office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in </a:t>
            </a:r>
            <a:r>
              <a:rPr lang="cs-CZ" dirty="0" err="1"/>
              <a:t>extraordinary</a:t>
            </a:r>
            <a:r>
              <a:rPr lang="cs-CZ" dirty="0"/>
              <a:t> </a:t>
            </a:r>
            <a:r>
              <a:rPr lang="cs-CZ" dirty="0" err="1"/>
              <a:t>instances</a:t>
            </a:r>
            <a:r>
              <a:rPr lang="cs-CZ" dirty="0"/>
              <a:t> (</a:t>
            </a:r>
            <a:r>
              <a:rPr lang="cs-CZ" dirty="0" err="1"/>
              <a:t>includes</a:t>
            </a:r>
            <a:r>
              <a:rPr lang="cs-CZ" dirty="0"/>
              <a:t> </a:t>
            </a:r>
            <a:r>
              <a:rPr lang="cs-CZ" dirty="0" err="1"/>
              <a:t>antiepidemic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), </a:t>
            </a:r>
            <a:r>
              <a:rPr lang="cs-CZ" dirty="0" err="1"/>
              <a:t>whilst</a:t>
            </a:r>
            <a:r>
              <a:rPr lang="cs-CZ" dirty="0"/>
              <a:t> any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duties</a:t>
            </a:r>
            <a:r>
              <a:rPr lang="cs-CZ" dirty="0"/>
              <a:t> (</a:t>
            </a:r>
            <a:r>
              <a:rPr lang="cs-CZ" dirty="0" err="1"/>
              <a:t>worksheets</a:t>
            </a:r>
            <a:r>
              <a:rPr lang="cs-CZ" dirty="0"/>
              <a:t>, </a:t>
            </a:r>
            <a:r>
              <a:rPr lang="cs-CZ" dirty="0" err="1"/>
              <a:t>attendance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.) </a:t>
            </a:r>
            <a:r>
              <a:rPr lang="cs-CZ" dirty="0" err="1"/>
              <a:t>remain</a:t>
            </a:r>
            <a:r>
              <a:rPr lang="cs-CZ" dirty="0"/>
              <a:t> in </a:t>
            </a:r>
            <a:r>
              <a:rPr lang="cs-CZ" dirty="0" err="1"/>
              <a:t>force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student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inform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coordinator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office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Homework</a:t>
            </a:r>
            <a:r>
              <a:rPr lang="cs-CZ" dirty="0"/>
              <a:t> </a:t>
            </a:r>
            <a:r>
              <a:rPr lang="cs-CZ" dirty="0" err="1"/>
              <a:t>Vault</a:t>
            </a:r>
            <a:r>
              <a:rPr lang="cs-CZ" dirty="0"/>
              <a:t> in </a:t>
            </a:r>
            <a:r>
              <a:rPr lang="cs-CZ" dirty="0" err="1"/>
              <a:t>advance</a:t>
            </a:r>
            <a:r>
              <a:rPr lang="cs-CZ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60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872</Words>
  <Application>Microsoft Office PowerPoint</Application>
  <PresentationFormat>Předvádění na obrazovce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Important Information  and Schedule</vt:lpstr>
      <vt:lpstr>Traineeship requirements</vt:lpstr>
      <vt:lpstr>Prior to enrolment </vt:lpstr>
      <vt:lpstr>In the 2nd week of tuition term at the latest (by 14/3/2021):</vt:lpstr>
      <vt:lpstr>During the 4th week of TP  (by 28/3/2021)</vt:lpstr>
      <vt:lpstr>Examination period (PA180 and PA186)</vt:lpstr>
      <vt:lpstr>Examination period (PA185)</vt:lpstr>
      <vt:lpstr>Documenting and inspecting work</vt:lpstr>
      <vt:lpstr>Documenting and inspecting work</vt:lpstr>
      <vt:lpstr>Communication channels during the term</vt:lpstr>
      <vt:lpstr>Other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Alena Hooperová</cp:lastModifiedBy>
  <cp:revision>74</cp:revision>
  <dcterms:created xsi:type="dcterms:W3CDTF">2017-09-21T15:37:12Z</dcterms:created>
  <dcterms:modified xsi:type="dcterms:W3CDTF">2021-03-05T11:40:27Z</dcterms:modified>
</cp:coreProperties>
</file>