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4"/>
  </p:notesMasterIdLst>
  <p:handoutMasterIdLst>
    <p:handoutMasterId r:id="rId45"/>
  </p:handoutMasterIdLst>
  <p:sldIdLst>
    <p:sldId id="464" r:id="rId2"/>
    <p:sldId id="458" r:id="rId3"/>
    <p:sldId id="339" r:id="rId4"/>
    <p:sldId id="340" r:id="rId5"/>
    <p:sldId id="343" r:id="rId6"/>
    <p:sldId id="345" r:id="rId7"/>
    <p:sldId id="347" r:id="rId8"/>
    <p:sldId id="348" r:id="rId9"/>
    <p:sldId id="349" r:id="rId10"/>
    <p:sldId id="350" r:id="rId11"/>
    <p:sldId id="353" r:id="rId12"/>
    <p:sldId id="354" r:id="rId13"/>
    <p:sldId id="420" r:id="rId14"/>
    <p:sldId id="421" r:id="rId15"/>
    <p:sldId id="355" r:id="rId16"/>
    <p:sldId id="356" r:id="rId17"/>
    <p:sldId id="357" r:id="rId18"/>
    <p:sldId id="359" r:id="rId19"/>
    <p:sldId id="361" r:id="rId20"/>
    <p:sldId id="460" r:id="rId21"/>
    <p:sldId id="362" r:id="rId22"/>
    <p:sldId id="363" r:id="rId23"/>
    <p:sldId id="364" r:id="rId24"/>
    <p:sldId id="365" r:id="rId25"/>
    <p:sldId id="366" r:id="rId26"/>
    <p:sldId id="434" r:id="rId27"/>
    <p:sldId id="422" r:id="rId28"/>
    <p:sldId id="461" r:id="rId29"/>
    <p:sldId id="423" r:id="rId30"/>
    <p:sldId id="439" r:id="rId31"/>
    <p:sldId id="380" r:id="rId32"/>
    <p:sldId id="379" r:id="rId33"/>
    <p:sldId id="430" r:id="rId34"/>
    <p:sldId id="432" r:id="rId35"/>
    <p:sldId id="435" r:id="rId36"/>
    <p:sldId id="436" r:id="rId37"/>
    <p:sldId id="437" r:id="rId38"/>
    <p:sldId id="433" r:id="rId39"/>
    <p:sldId id="440" r:id="rId40"/>
    <p:sldId id="381" r:id="rId41"/>
    <p:sldId id="389" r:id="rId42"/>
    <p:sldId id="390" r:id="rId4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008000"/>
    <a:srgbClr val="D60093"/>
    <a:srgbClr val="CC0066"/>
    <a:srgbClr val="FF0000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7" autoAdjust="0"/>
    <p:restoredTop sz="93281" autoAdjust="0"/>
  </p:normalViewPr>
  <p:slideViewPr>
    <p:cSldViewPr>
      <p:cViewPr varScale="1">
        <p:scale>
          <a:sx n="105" d="100"/>
          <a:sy n="105" d="100"/>
        </p:scale>
        <p:origin x="175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1" d="100"/>
        <a:sy n="51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836" y="-84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D3E28C4F-4FE9-4D22-93D8-487A4D01D983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BD5F390F-F66B-4732-9C46-6C80D0575F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496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fld id="{EE18CB36-612C-4E4A-AC83-E89476AEC2BF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6" rIns="96651" bIns="483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1" tIns="48326" rIns="96651" bIns="483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EE707532-839C-41A2-9E71-D5288AEAE6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49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8C6D8E-2BF0-4BFF-80F6-162900C916A0}" type="slidenum">
              <a:rPr lang="en-US"/>
              <a:pPr/>
              <a:t>3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08479A-0051-45DD-8041-5E83DAFD685B}" type="slidenum">
              <a:rPr lang="en-US"/>
              <a:pPr/>
              <a:t>5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A1A16BB-2513-471D-9B09-24E0566F1FA6}" type="slidenum">
              <a:rPr lang="en-GB"/>
              <a:pPr/>
              <a:t>10</a:t>
            </a:fld>
            <a:endParaRPr lang="en-GB"/>
          </a:p>
        </p:txBody>
      </p:sp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4143900" y="9120731"/>
            <a:ext cx="3171300" cy="48047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6723" tIns="48174" rIns="96723" bIns="48174" anchor="b"/>
          <a:lstStyle/>
          <a:p>
            <a:pPr algn="r">
              <a:tabLst>
                <a:tab pos="0" algn="l"/>
                <a:tab pos="948549" algn="l"/>
                <a:tab pos="1897097" algn="l"/>
                <a:tab pos="2845646" algn="l"/>
                <a:tab pos="3794195" algn="l"/>
                <a:tab pos="4742744" algn="l"/>
                <a:tab pos="5691293" algn="l"/>
                <a:tab pos="6639842" algn="l"/>
                <a:tab pos="7588390" algn="l"/>
                <a:tab pos="8536938" algn="l"/>
                <a:tab pos="9485487" algn="l"/>
                <a:tab pos="10434036" algn="l"/>
              </a:tabLst>
            </a:pPr>
            <a:fld id="{2199D9A9-8D96-4916-B172-08B625A940CF}" type="slidenum">
              <a:rPr lang="en-GB" sz="1300">
                <a:solidFill>
                  <a:srgbClr val="7D7D7D"/>
                </a:solidFill>
              </a:rPr>
              <a:pPr algn="r">
                <a:tabLst>
                  <a:tab pos="0" algn="l"/>
                  <a:tab pos="948549" algn="l"/>
                  <a:tab pos="1897097" algn="l"/>
                  <a:tab pos="2845646" algn="l"/>
                  <a:tab pos="3794195" algn="l"/>
                  <a:tab pos="4742744" algn="l"/>
                  <a:tab pos="5691293" algn="l"/>
                  <a:tab pos="6639842" algn="l"/>
                  <a:tab pos="7588390" algn="l"/>
                  <a:tab pos="8536938" algn="l"/>
                  <a:tab pos="9485487" algn="l"/>
                  <a:tab pos="10434036" algn="l"/>
                </a:tabLst>
              </a:pPr>
              <a:t>10</a:t>
            </a:fld>
            <a:endParaRPr lang="en-GB" sz="1300" dirty="0">
              <a:solidFill>
                <a:srgbClr val="7D7D7D"/>
              </a:solidFill>
            </a:endParaRP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1232731" y="719887"/>
            <a:ext cx="4851394" cy="360106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855" tIns="47428" rIns="94855" bIns="47428" anchor="ctr"/>
          <a:lstStyle/>
          <a:p>
            <a:endParaRPr lang="en-US"/>
          </a:p>
        </p:txBody>
      </p:sp>
      <p:sp>
        <p:nvSpPr>
          <p:cNvPr id="33795" name="Text Box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2348" y="4562007"/>
            <a:ext cx="5852160" cy="432095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6723" tIns="48174" rIns="96723" bIns="48174"/>
          <a:lstStyle/>
          <a:p>
            <a:pPr>
              <a:lnSpc>
                <a:spcPct val="98000"/>
              </a:lnSpc>
              <a:spcBef>
                <a:spcPts val="700"/>
              </a:spcBef>
              <a:spcAft>
                <a:spcPts val="207"/>
              </a:spcAft>
              <a:tabLst>
                <a:tab pos="0" algn="l"/>
                <a:tab pos="948549" algn="l"/>
                <a:tab pos="1897097" algn="l"/>
                <a:tab pos="2845646" algn="l"/>
                <a:tab pos="3794195" algn="l"/>
                <a:tab pos="4742744" algn="l"/>
                <a:tab pos="5691293" algn="l"/>
                <a:tab pos="6639842" algn="l"/>
                <a:tab pos="7588390" algn="l"/>
                <a:tab pos="8536938" algn="l"/>
                <a:tab pos="9485487" algn="l"/>
                <a:tab pos="10434036" algn="l"/>
              </a:tabLst>
            </a:pPr>
            <a:endParaRPr lang="en-GB" sz="1900" dirty="0">
              <a:latin typeface="Helvetica" charset="0"/>
              <a:cs typeface="Arial Unicode MS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79BA58-2EF6-4CF0-B254-DF8BFD9A320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AACAA9-CFDF-4E18-9880-33618E3A568B}" type="slidenum">
              <a:rPr lang="en-US"/>
              <a:pPr/>
              <a:t>25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8226720" cy="1143480"/>
          </a:xfrm>
        </p:spPr>
        <p:txBody>
          <a:bodyPr tIns="41473" bIns="41473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920" y="1604329"/>
            <a:ext cx="4043520" cy="4524955"/>
          </a:xfrm>
        </p:spPr>
        <p:txBody>
          <a:bodyPr rIns="82945" bIns="41473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39680" y="1604329"/>
            <a:ext cx="4044960" cy="4524955"/>
          </a:xfrm>
        </p:spPr>
        <p:txBody>
          <a:bodyPr rIns="82945" bIns="41473"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457920" y="6247376"/>
            <a:ext cx="2126880" cy="472370"/>
          </a:xfrm>
        </p:spPr>
        <p:txBody>
          <a:bodyPr tIns="41473"/>
          <a:lstStyle>
            <a:lvl1pPr>
              <a:defRPr/>
            </a:lvl1pPr>
          </a:lstStyle>
          <a:p>
            <a:r>
              <a:rPr lang="en-US"/>
              <a:t>11/4/2016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3126240" y="6247376"/>
            <a:ext cx="2897280" cy="472370"/>
          </a:xfrm>
        </p:spPr>
        <p:txBody>
          <a:bodyPr tIns="41473"/>
          <a:lstStyle>
            <a:lvl1pPr>
              <a:defRPr/>
            </a:lvl1pPr>
          </a:lstStyle>
          <a:p>
            <a:r>
              <a:rPr lang="en-US"/>
              <a:t>Pavel Zezula, Jan Sedmidubsky. Advanced Search Techniques for Large Scale Data Analytics (PA212)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6554880" y="6247376"/>
            <a:ext cx="2128320" cy="472370"/>
          </a:xfrm>
        </p:spPr>
        <p:txBody>
          <a:bodyPr lIns="82945" tIns="41473" rIns="82945"/>
          <a:lstStyle>
            <a:lvl1pPr>
              <a:defRPr/>
            </a:lvl1pPr>
          </a:lstStyle>
          <a:p>
            <a:fld id="{10066599-523B-4641-9CCC-17D83CD935E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11/4/2016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9826768-8FCE-4417-A22B-1D26CD2A84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7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875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914400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743200"/>
            <a:ext cx="8022336" cy="685800"/>
          </a:xfrm>
        </p:spPr>
        <p:txBody>
          <a:bodyPr lIns="146304" tIns="0" rIns="45720" bIns="0" anchor="t">
            <a:normAutofit/>
          </a:bodyPr>
          <a:lstStyle>
            <a:lvl1pPr marL="0" indent="0">
              <a:buNone/>
              <a:defRPr sz="4000" b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504688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504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23338"/>
            <a:ext cx="4040188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95400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23338"/>
            <a:ext cx="4041775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02108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1"/>
            <a:ext cx="9143999" cy="1021079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5257801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83680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583680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583680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7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100000"/>
        <a:buFont typeface="Wingdings" pitchFamily="2" charset="2"/>
        <a:buChar char="§"/>
        <a:defRPr kumimoji="0" sz="2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SzPct val="100000"/>
        <a:buFont typeface="Wingdings" pitchFamily="2" charset="2"/>
        <a:buChar char="§"/>
        <a:defRPr kumimoji="0"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 pitchFamily="2" charset="2"/>
        <a:buChar char="§"/>
        <a:defRPr kumimoji="0"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SzPct val="100000"/>
        <a:buFont typeface="Wingdings" pitchFamily="2" charset="2"/>
        <a:buChar char="§"/>
        <a:defRPr kumimoji="0" lang="en-US" sz="2000" kern="120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://lucene.apache.org/hadoop/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apache.org/lucene-hadoop/GettingStartedWithHadoop" TargetMode="External"/><Relationship Id="rId7" Type="http://schemas.openxmlformats.org/officeDocument/2006/relationships/hyperlink" Target="http://lucene.apache.org/hadoop/docs/api/" TargetMode="External"/><Relationship Id="rId2" Type="http://schemas.openxmlformats.org/officeDocument/2006/relationships/hyperlink" Target="http://wiki.apache.org/lucene-hadoop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iki.apache.org/lucene-hadoop/EclipseEnvironment" TargetMode="External"/><Relationship Id="rId5" Type="http://schemas.openxmlformats.org/officeDocument/2006/relationships/hyperlink" Target="http://wiki.apache.org/lucene-hadoop/HadoopMapRedClasses" TargetMode="External"/><Relationship Id="rId4" Type="http://schemas.openxmlformats.org/officeDocument/2006/relationships/hyperlink" Target="http://wiki.apache.org/lucene-hadoop/HadoopMapReduce" TargetMode="Externa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people.apache.org/dist/lucene/hadoop/nightly/" TargetMode="External"/><Relationship Id="rId2" Type="http://schemas.openxmlformats.org/officeDocument/2006/relationships/hyperlink" Target="http://www.apache.org/dyn/closer.cgi/lucene/hadoop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lucene.apache.org/hadoop/version_control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Shh0RO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447800"/>
            <a:ext cx="8610600" cy="3276600"/>
          </a:xfrm>
        </p:spPr>
        <p:txBody>
          <a:bodyPr anchor="b">
            <a:normAutofit/>
          </a:bodyPr>
          <a:lstStyle/>
          <a:p>
            <a:r>
              <a:rPr lang="en-US" sz="5400" dirty="0"/>
              <a:t>Map-Reduce and </a:t>
            </a:r>
            <a:br>
              <a:rPr lang="en-US" sz="5400" dirty="0"/>
            </a:br>
            <a:r>
              <a:rPr lang="en-US" sz="5400" dirty="0"/>
              <a:t>the New Software Stack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5257800"/>
            <a:ext cx="8077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Advanced Search Techniques for Large Scale Data Analytics</a:t>
            </a:r>
          </a:p>
          <a:p>
            <a:r>
              <a:rPr lang="en-US" sz="2400" dirty="0"/>
              <a:t>Pavel </a:t>
            </a:r>
            <a:r>
              <a:rPr lang="en-US" sz="2400" dirty="0" err="1"/>
              <a:t>Zezula</a:t>
            </a:r>
            <a:r>
              <a:rPr lang="en-US" sz="2400" dirty="0"/>
              <a:t> and Jan </a:t>
            </a:r>
            <a:r>
              <a:rPr lang="en-US" sz="2400" dirty="0" err="1"/>
              <a:t>Sedmidubsky</a:t>
            </a:r>
            <a:endParaRPr lang="en-US" sz="2400" dirty="0"/>
          </a:p>
          <a:p>
            <a:r>
              <a:rPr lang="en-US" sz="2000" dirty="0"/>
              <a:t>Masaryk University</a:t>
            </a:r>
          </a:p>
          <a:p>
            <a:r>
              <a:rPr lang="en-US" sz="2000" dirty="0"/>
              <a:t>http://disa.fi.muni.cz</a:t>
            </a:r>
          </a:p>
        </p:txBody>
      </p:sp>
    </p:spTree>
    <p:extLst>
      <p:ext uri="{BB962C8B-B14F-4D97-AF65-F5344CB8AC3E}">
        <p14:creationId xmlns:p14="http://schemas.microsoft.com/office/powerpoint/2010/main" val="2084785178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3" name="Rectangle 5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Distributed File System</a:t>
            </a:r>
          </a:p>
        </p:txBody>
      </p:sp>
      <p:sp>
        <p:nvSpPr>
          <p:cNvPr id="71" name="Content Placeholder 7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Reliable distributed file system</a:t>
            </a:r>
            <a:endParaRPr lang="en-GB" dirty="0"/>
          </a:p>
          <a:p>
            <a:r>
              <a:rPr lang="en-GB" dirty="0"/>
              <a:t>Data kept in “chunks” spread across machines</a:t>
            </a:r>
          </a:p>
          <a:p>
            <a:r>
              <a:rPr lang="en-GB" dirty="0"/>
              <a:t>Each chunk </a:t>
            </a:r>
            <a:r>
              <a:rPr lang="en-GB" dirty="0">
                <a:solidFill>
                  <a:schemeClr val="accent3"/>
                </a:solidFill>
              </a:rPr>
              <a:t>replicated</a:t>
            </a:r>
            <a:r>
              <a:rPr lang="en-GB" dirty="0"/>
              <a:t> on different machines </a:t>
            </a:r>
          </a:p>
          <a:p>
            <a:pPr lvl="1"/>
            <a:r>
              <a:rPr lang="en-GB" dirty="0"/>
              <a:t>Seamless recovery from disk or machine failure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1147762" y="3962400"/>
            <a:ext cx="520700" cy="498475"/>
            <a:chOff x="528" y="2160"/>
            <a:chExt cx="328" cy="314"/>
          </a:xfrm>
        </p:grpSpPr>
        <p:sp>
          <p:nvSpPr>
            <p:cNvPr id="11287" name="AutoShape 23"/>
            <p:cNvSpPr>
              <a:spLocks noChangeArrowheads="1"/>
            </p:cNvSpPr>
            <p:nvPr/>
          </p:nvSpPr>
          <p:spPr bwMode="auto">
            <a:xfrm>
              <a:off x="528" y="2160"/>
              <a:ext cx="329" cy="248"/>
            </a:xfrm>
            <a:prstGeom prst="roundRect">
              <a:avLst>
                <a:gd name="adj" fmla="val 403"/>
              </a:avLst>
            </a:prstGeom>
            <a:solidFill>
              <a:srgbClr val="FFFF0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8" name="AutoShape 24"/>
            <p:cNvSpPr>
              <a:spLocks noChangeArrowheads="1"/>
            </p:cNvSpPr>
            <p:nvPr/>
          </p:nvSpPr>
          <p:spPr bwMode="auto">
            <a:xfrm>
              <a:off x="533" y="2160"/>
              <a:ext cx="315" cy="315"/>
            </a:xfrm>
            <a:prstGeom prst="roundRect">
              <a:avLst>
                <a:gd name="adj" fmla="val 403"/>
              </a:avLst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64080">
              <a:spAutoFit/>
            </a:bodyPr>
            <a:lstStyle/>
            <a:p>
              <a: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solidFill>
                    <a:srgbClr val="7D7D7D"/>
                  </a:solidFill>
                  <a:latin typeface="TradeGothic" pitchFamily="32" charset="0"/>
                </a:rPr>
                <a:t>C</a:t>
              </a:r>
              <a:r>
                <a:rPr lang="en-GB" baseline="-25000">
                  <a:solidFill>
                    <a:srgbClr val="7D7D7D"/>
                  </a:solidFill>
                  <a:latin typeface="TradeGothic" pitchFamily="32" charset="0"/>
                </a:rPr>
                <a:t>0</a:t>
              </a:r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1757362" y="3957638"/>
            <a:ext cx="552450" cy="498475"/>
            <a:chOff x="912" y="2157"/>
            <a:chExt cx="348" cy="314"/>
          </a:xfrm>
        </p:grpSpPr>
        <p:sp>
          <p:nvSpPr>
            <p:cNvPr id="11290" name="AutoShape 26"/>
            <p:cNvSpPr>
              <a:spLocks noChangeArrowheads="1"/>
            </p:cNvSpPr>
            <p:nvPr/>
          </p:nvSpPr>
          <p:spPr bwMode="auto">
            <a:xfrm>
              <a:off x="912" y="2157"/>
              <a:ext cx="349" cy="248"/>
            </a:xfrm>
            <a:prstGeom prst="roundRect">
              <a:avLst>
                <a:gd name="adj" fmla="val 403"/>
              </a:avLst>
            </a:prstGeom>
            <a:solidFill>
              <a:srgbClr val="FF990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" name="AutoShape 27"/>
            <p:cNvSpPr>
              <a:spLocks noChangeArrowheads="1"/>
            </p:cNvSpPr>
            <p:nvPr/>
          </p:nvSpPr>
          <p:spPr bwMode="auto">
            <a:xfrm>
              <a:off x="918" y="2157"/>
              <a:ext cx="315" cy="315"/>
            </a:xfrm>
            <a:prstGeom prst="roundRect">
              <a:avLst>
                <a:gd name="adj" fmla="val 403"/>
              </a:avLst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64080">
              <a:spAutoFit/>
            </a:bodyPr>
            <a:lstStyle/>
            <a:p>
              <a: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solidFill>
                    <a:srgbClr val="7D7D7D"/>
                  </a:solidFill>
                  <a:latin typeface="TradeGothic" pitchFamily="32" charset="0"/>
                </a:rPr>
                <a:t>C</a:t>
              </a:r>
              <a:r>
                <a:rPr lang="en-GB" baseline="-25000">
                  <a:solidFill>
                    <a:srgbClr val="7D7D7D"/>
                  </a:solidFill>
                  <a:latin typeface="TradeGothic" pitchFamily="32" charset="0"/>
                </a:rPr>
                <a:t>1</a:t>
              </a:r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1757362" y="4498975"/>
            <a:ext cx="531813" cy="498475"/>
            <a:chOff x="912" y="2498"/>
            <a:chExt cx="335" cy="314"/>
          </a:xfrm>
        </p:grpSpPr>
        <p:sp>
          <p:nvSpPr>
            <p:cNvPr id="11293" name="AutoShape 29"/>
            <p:cNvSpPr>
              <a:spLocks noChangeArrowheads="1"/>
            </p:cNvSpPr>
            <p:nvPr/>
          </p:nvSpPr>
          <p:spPr bwMode="auto">
            <a:xfrm>
              <a:off x="912" y="2498"/>
              <a:ext cx="336" cy="248"/>
            </a:xfrm>
            <a:prstGeom prst="roundRect">
              <a:avLst>
                <a:gd name="adj" fmla="val 403"/>
              </a:avLst>
            </a:prstGeom>
            <a:solidFill>
              <a:srgbClr val="C0C0C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4" name="Text Box 30"/>
            <p:cNvSpPr txBox="1">
              <a:spLocks noChangeArrowheads="1"/>
            </p:cNvSpPr>
            <p:nvPr/>
          </p:nvSpPr>
          <p:spPr bwMode="auto">
            <a:xfrm>
              <a:off x="912" y="2498"/>
              <a:ext cx="336" cy="3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64080">
              <a:spAutoFit/>
            </a:bodyPr>
            <a:lstStyle/>
            <a:p>
              <a: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solidFill>
                    <a:srgbClr val="7D7D7D"/>
                  </a:solidFill>
                  <a:latin typeface="TradeGothic" pitchFamily="32" charset="0"/>
                </a:rPr>
                <a:t>C</a:t>
              </a:r>
              <a:r>
                <a:rPr lang="en-GB" baseline="-25000">
                  <a:solidFill>
                    <a:srgbClr val="7D7D7D"/>
                  </a:solidFill>
                  <a:latin typeface="TradeGothic" pitchFamily="32" charset="0"/>
                </a:rPr>
                <a:t>2</a:t>
              </a:r>
            </a:p>
          </p:txBody>
        </p:sp>
      </p:grp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1147762" y="4495800"/>
            <a:ext cx="520700" cy="498475"/>
            <a:chOff x="528" y="2496"/>
            <a:chExt cx="328" cy="314"/>
          </a:xfrm>
        </p:grpSpPr>
        <p:sp>
          <p:nvSpPr>
            <p:cNvPr id="11296" name="AutoShape 32"/>
            <p:cNvSpPr>
              <a:spLocks noChangeArrowheads="1"/>
            </p:cNvSpPr>
            <p:nvPr/>
          </p:nvSpPr>
          <p:spPr bwMode="auto">
            <a:xfrm>
              <a:off x="528" y="2496"/>
              <a:ext cx="329" cy="248"/>
            </a:xfrm>
            <a:prstGeom prst="roundRect">
              <a:avLst>
                <a:gd name="adj" fmla="val 403"/>
              </a:avLst>
            </a:prstGeom>
            <a:solidFill>
              <a:srgbClr val="99C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7" name="AutoShape 33"/>
            <p:cNvSpPr>
              <a:spLocks noChangeArrowheads="1"/>
            </p:cNvSpPr>
            <p:nvPr/>
          </p:nvSpPr>
          <p:spPr bwMode="auto">
            <a:xfrm>
              <a:off x="533" y="2496"/>
              <a:ext cx="315" cy="315"/>
            </a:xfrm>
            <a:prstGeom prst="roundRect">
              <a:avLst>
                <a:gd name="adj" fmla="val 403"/>
              </a:avLst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64080">
              <a:spAutoFit/>
            </a:bodyPr>
            <a:lstStyle/>
            <a:p>
              <a: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solidFill>
                    <a:srgbClr val="7D7D7D"/>
                  </a:solidFill>
                  <a:latin typeface="TradeGothic" pitchFamily="32" charset="0"/>
                </a:rPr>
                <a:t>C</a:t>
              </a:r>
              <a:r>
                <a:rPr lang="en-GB" baseline="-25000">
                  <a:solidFill>
                    <a:srgbClr val="7D7D7D"/>
                  </a:solidFill>
                  <a:latin typeface="TradeGothic" pitchFamily="32" charset="0"/>
                </a:rPr>
                <a:t>5</a:t>
              </a:r>
            </a:p>
          </p:txBody>
        </p:sp>
      </p:grpSp>
      <p:sp>
        <p:nvSpPr>
          <p:cNvPr id="11298" name="AutoShape 34"/>
          <p:cNvSpPr>
            <a:spLocks noChangeArrowheads="1"/>
          </p:cNvSpPr>
          <p:nvPr/>
        </p:nvSpPr>
        <p:spPr bwMode="auto">
          <a:xfrm>
            <a:off x="1047750" y="3886200"/>
            <a:ext cx="1319212" cy="1069975"/>
          </a:xfrm>
          <a:prstGeom prst="roundRect">
            <a:avLst>
              <a:gd name="adj" fmla="val 148"/>
            </a:avLst>
          </a:prstGeom>
          <a:noFill/>
          <a:ln w="28440">
            <a:solidFill>
              <a:srgbClr val="009999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99" name="AutoShape 35"/>
          <p:cNvSpPr>
            <a:spLocks noChangeArrowheads="1"/>
          </p:cNvSpPr>
          <p:nvPr/>
        </p:nvSpPr>
        <p:spPr bwMode="auto">
          <a:xfrm rot="16200000">
            <a:off x="1443371" y="4402451"/>
            <a:ext cx="427979" cy="1485921"/>
          </a:xfrm>
          <a:prstGeom prst="roundRect">
            <a:avLst>
              <a:gd name="adj" fmla="val 370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000" tIns="46800" rIns="90000" bIns="46800">
            <a:spAutoFit/>
          </a:bodyPr>
          <a:lstStyle/>
          <a:p>
            <a:pPr rtl="1" eaLnBrk="0" hangingPunct="0">
              <a:buClr>
                <a:srgbClr val="009999"/>
              </a:buClr>
              <a:buFont typeface="TradeGothic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9999"/>
                </a:solidFill>
                <a:latin typeface="TradeGothic" pitchFamily="32" charset="0"/>
              </a:rPr>
              <a:t>Chunk server 1</a:t>
            </a:r>
          </a:p>
        </p:txBody>
      </p:sp>
      <p:grpSp>
        <p:nvGrpSpPr>
          <p:cNvPr id="6" name="Group 36"/>
          <p:cNvGrpSpPr>
            <a:grpSpLocks/>
          </p:cNvGrpSpPr>
          <p:nvPr/>
        </p:nvGrpSpPr>
        <p:grpSpPr bwMode="auto">
          <a:xfrm>
            <a:off x="5465822" y="4419600"/>
            <a:ext cx="550863" cy="393700"/>
            <a:chOff x="3099" y="2165"/>
            <a:chExt cx="347" cy="248"/>
          </a:xfrm>
        </p:grpSpPr>
        <p:sp>
          <p:nvSpPr>
            <p:cNvPr id="11301" name="AutoShape 37"/>
            <p:cNvSpPr>
              <a:spLocks noChangeArrowheads="1"/>
            </p:cNvSpPr>
            <p:nvPr/>
          </p:nvSpPr>
          <p:spPr bwMode="auto">
            <a:xfrm>
              <a:off x="3099" y="2165"/>
              <a:ext cx="347" cy="248"/>
            </a:xfrm>
            <a:prstGeom prst="roundRect">
              <a:avLst>
                <a:gd name="adj" fmla="val 403"/>
              </a:avLst>
            </a:prstGeom>
            <a:solidFill>
              <a:srgbClr val="92D05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2" name="AutoShape 38"/>
            <p:cNvSpPr>
              <a:spLocks noChangeArrowheads="1"/>
            </p:cNvSpPr>
            <p:nvPr/>
          </p:nvSpPr>
          <p:spPr bwMode="auto">
            <a:xfrm>
              <a:off x="3105" y="2165"/>
              <a:ext cx="273" cy="245"/>
            </a:xfrm>
            <a:prstGeom prst="roundRect">
              <a:avLst>
                <a:gd name="adj" fmla="val 403"/>
              </a:avLst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64080">
              <a:spAutoFit/>
            </a:bodyPr>
            <a:lstStyle/>
            <a:p>
              <a: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7D7D7D"/>
                  </a:solidFill>
                  <a:latin typeface="TradeGothic" pitchFamily="32" charset="0"/>
                </a:rPr>
                <a:t>D</a:t>
              </a:r>
              <a:r>
                <a:rPr lang="en-GB" baseline="-25000" dirty="0">
                  <a:solidFill>
                    <a:srgbClr val="7D7D7D"/>
                  </a:solidFill>
                  <a:latin typeface="TradeGothic" pitchFamily="32" charset="0"/>
                </a:rPr>
                <a:t>1</a:t>
              </a:r>
            </a:p>
          </p:txBody>
        </p:sp>
      </p:grpSp>
      <p:grpSp>
        <p:nvGrpSpPr>
          <p:cNvPr id="7" name="Group 39"/>
          <p:cNvGrpSpPr>
            <a:grpSpLocks/>
          </p:cNvGrpSpPr>
          <p:nvPr/>
        </p:nvGrpSpPr>
        <p:grpSpPr bwMode="auto">
          <a:xfrm>
            <a:off x="5459760" y="3970338"/>
            <a:ext cx="558800" cy="498475"/>
            <a:chOff x="3487" y="2165"/>
            <a:chExt cx="352" cy="314"/>
          </a:xfrm>
        </p:grpSpPr>
        <p:sp>
          <p:nvSpPr>
            <p:cNvPr id="11304" name="AutoShape 40"/>
            <p:cNvSpPr>
              <a:spLocks noChangeArrowheads="1"/>
            </p:cNvSpPr>
            <p:nvPr/>
          </p:nvSpPr>
          <p:spPr bwMode="auto">
            <a:xfrm>
              <a:off x="3487" y="2165"/>
              <a:ext cx="353" cy="248"/>
            </a:xfrm>
            <a:prstGeom prst="roundRect">
              <a:avLst>
                <a:gd name="adj" fmla="val 403"/>
              </a:avLst>
            </a:prstGeom>
            <a:solidFill>
              <a:srgbClr val="99C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5" name="AutoShape 41"/>
            <p:cNvSpPr>
              <a:spLocks noChangeArrowheads="1"/>
            </p:cNvSpPr>
            <p:nvPr/>
          </p:nvSpPr>
          <p:spPr bwMode="auto">
            <a:xfrm>
              <a:off x="3493" y="2165"/>
              <a:ext cx="315" cy="315"/>
            </a:xfrm>
            <a:prstGeom prst="roundRect">
              <a:avLst>
                <a:gd name="adj" fmla="val 403"/>
              </a:avLst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64080">
              <a:spAutoFit/>
            </a:bodyPr>
            <a:lstStyle/>
            <a:p>
              <a: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solidFill>
                    <a:srgbClr val="7D7D7D"/>
                  </a:solidFill>
                  <a:latin typeface="TradeGothic" pitchFamily="32" charset="0"/>
                </a:rPr>
                <a:t>C</a:t>
              </a:r>
              <a:r>
                <a:rPr lang="en-GB" baseline="-25000">
                  <a:solidFill>
                    <a:srgbClr val="7D7D7D"/>
                  </a:solidFill>
                  <a:latin typeface="TradeGothic" pitchFamily="32" charset="0"/>
                </a:rPr>
                <a:t>5</a:t>
              </a:r>
            </a:p>
          </p:txBody>
        </p:sp>
      </p:grpSp>
      <p:sp>
        <p:nvSpPr>
          <p:cNvPr id="11306" name="AutoShape 42"/>
          <p:cNvSpPr>
            <a:spLocks noChangeArrowheads="1"/>
          </p:cNvSpPr>
          <p:nvPr/>
        </p:nvSpPr>
        <p:spPr bwMode="auto">
          <a:xfrm>
            <a:off x="4780373" y="3886200"/>
            <a:ext cx="1319213" cy="1069975"/>
          </a:xfrm>
          <a:prstGeom prst="roundRect">
            <a:avLst>
              <a:gd name="adj" fmla="val 148"/>
            </a:avLst>
          </a:prstGeom>
          <a:noFill/>
          <a:ln w="28440">
            <a:solidFill>
              <a:srgbClr val="009999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7" name="AutoShape 43"/>
          <p:cNvSpPr>
            <a:spLocks noChangeArrowheads="1"/>
          </p:cNvSpPr>
          <p:nvPr/>
        </p:nvSpPr>
        <p:spPr bwMode="auto">
          <a:xfrm rot="16200000">
            <a:off x="5186250" y="4410389"/>
            <a:ext cx="427979" cy="1485921"/>
          </a:xfrm>
          <a:prstGeom prst="roundRect">
            <a:avLst>
              <a:gd name="adj" fmla="val 370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000" tIns="46800" rIns="90000" bIns="46800">
            <a:spAutoFit/>
          </a:bodyPr>
          <a:lstStyle/>
          <a:p>
            <a:pPr rtl="1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9999"/>
                </a:solidFill>
                <a:latin typeface="TradeGothic" pitchFamily="32" charset="0"/>
              </a:rPr>
              <a:t>Chunk server 3</a:t>
            </a:r>
          </a:p>
        </p:txBody>
      </p:sp>
      <p:grpSp>
        <p:nvGrpSpPr>
          <p:cNvPr id="8" name="Group 44"/>
          <p:cNvGrpSpPr>
            <a:grpSpLocks/>
          </p:cNvGrpSpPr>
          <p:nvPr/>
        </p:nvGrpSpPr>
        <p:grpSpPr bwMode="auto">
          <a:xfrm>
            <a:off x="3586162" y="3962400"/>
            <a:ext cx="520700" cy="498475"/>
            <a:chOff x="2064" y="2160"/>
            <a:chExt cx="328" cy="314"/>
          </a:xfrm>
        </p:grpSpPr>
        <p:sp>
          <p:nvSpPr>
            <p:cNvPr id="11309" name="AutoShape 45"/>
            <p:cNvSpPr>
              <a:spLocks noChangeArrowheads="1"/>
            </p:cNvSpPr>
            <p:nvPr/>
          </p:nvSpPr>
          <p:spPr bwMode="auto">
            <a:xfrm>
              <a:off x="2064" y="2160"/>
              <a:ext cx="329" cy="248"/>
            </a:xfrm>
            <a:prstGeom prst="roundRect">
              <a:avLst>
                <a:gd name="adj" fmla="val 403"/>
              </a:avLst>
            </a:prstGeom>
            <a:solidFill>
              <a:srgbClr val="FF990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0" name="AutoShape 46"/>
            <p:cNvSpPr>
              <a:spLocks noChangeArrowheads="1"/>
            </p:cNvSpPr>
            <p:nvPr/>
          </p:nvSpPr>
          <p:spPr bwMode="auto">
            <a:xfrm>
              <a:off x="2069" y="2160"/>
              <a:ext cx="315" cy="315"/>
            </a:xfrm>
            <a:prstGeom prst="roundRect">
              <a:avLst>
                <a:gd name="adj" fmla="val 403"/>
              </a:avLst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64080">
              <a:spAutoFit/>
            </a:bodyPr>
            <a:lstStyle/>
            <a:p>
              <a: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solidFill>
                    <a:srgbClr val="7D7D7D"/>
                  </a:solidFill>
                  <a:latin typeface="TradeGothic" pitchFamily="32" charset="0"/>
                </a:rPr>
                <a:t>C</a:t>
              </a:r>
              <a:r>
                <a:rPr lang="en-GB" baseline="-25000">
                  <a:solidFill>
                    <a:srgbClr val="7D7D7D"/>
                  </a:solidFill>
                  <a:latin typeface="TradeGothic" pitchFamily="32" charset="0"/>
                </a:rPr>
                <a:t>1</a:t>
              </a:r>
            </a:p>
          </p:txBody>
        </p:sp>
      </p:grpSp>
      <p:grpSp>
        <p:nvGrpSpPr>
          <p:cNvPr id="9" name="Group 47"/>
          <p:cNvGrpSpPr>
            <a:grpSpLocks/>
          </p:cNvGrpSpPr>
          <p:nvPr/>
        </p:nvGrpSpPr>
        <p:grpSpPr bwMode="auto">
          <a:xfrm>
            <a:off x="3586162" y="4498975"/>
            <a:ext cx="531813" cy="498475"/>
            <a:chOff x="2064" y="2498"/>
            <a:chExt cx="335" cy="314"/>
          </a:xfrm>
        </p:grpSpPr>
        <p:sp>
          <p:nvSpPr>
            <p:cNvPr id="11312" name="AutoShape 48"/>
            <p:cNvSpPr>
              <a:spLocks noChangeArrowheads="1"/>
            </p:cNvSpPr>
            <p:nvPr/>
          </p:nvSpPr>
          <p:spPr bwMode="auto">
            <a:xfrm>
              <a:off x="2064" y="2498"/>
              <a:ext cx="336" cy="248"/>
            </a:xfrm>
            <a:prstGeom prst="roundRect">
              <a:avLst>
                <a:gd name="adj" fmla="val 403"/>
              </a:avLst>
            </a:prstGeom>
            <a:solidFill>
              <a:srgbClr val="00FF0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3" name="Text Box 49"/>
            <p:cNvSpPr txBox="1">
              <a:spLocks noChangeArrowheads="1"/>
            </p:cNvSpPr>
            <p:nvPr/>
          </p:nvSpPr>
          <p:spPr bwMode="auto">
            <a:xfrm>
              <a:off x="2064" y="2498"/>
              <a:ext cx="336" cy="3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64080">
              <a:spAutoFit/>
            </a:bodyPr>
            <a:lstStyle/>
            <a:p>
              <a: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solidFill>
                    <a:srgbClr val="7D7D7D"/>
                  </a:solidFill>
                  <a:latin typeface="TradeGothic" pitchFamily="32" charset="0"/>
                </a:rPr>
                <a:t>C</a:t>
              </a:r>
              <a:r>
                <a:rPr lang="en-GB" baseline="-25000">
                  <a:solidFill>
                    <a:srgbClr val="7D7D7D"/>
                  </a:solidFill>
                  <a:latin typeface="TradeGothic" pitchFamily="32" charset="0"/>
                </a:rPr>
                <a:t>3</a:t>
              </a:r>
            </a:p>
          </p:txBody>
        </p:sp>
      </p:grpSp>
      <p:grpSp>
        <p:nvGrpSpPr>
          <p:cNvPr id="10" name="Group 50"/>
          <p:cNvGrpSpPr>
            <a:grpSpLocks/>
          </p:cNvGrpSpPr>
          <p:nvPr/>
        </p:nvGrpSpPr>
        <p:grpSpPr bwMode="auto">
          <a:xfrm>
            <a:off x="2976562" y="4503738"/>
            <a:ext cx="520700" cy="498475"/>
            <a:chOff x="1680" y="2501"/>
            <a:chExt cx="328" cy="314"/>
          </a:xfrm>
        </p:grpSpPr>
        <p:sp>
          <p:nvSpPr>
            <p:cNvPr id="11315" name="AutoShape 51"/>
            <p:cNvSpPr>
              <a:spLocks noChangeArrowheads="1"/>
            </p:cNvSpPr>
            <p:nvPr/>
          </p:nvSpPr>
          <p:spPr bwMode="auto">
            <a:xfrm>
              <a:off x="1680" y="2501"/>
              <a:ext cx="329" cy="248"/>
            </a:xfrm>
            <a:prstGeom prst="roundRect">
              <a:avLst>
                <a:gd name="adj" fmla="val 403"/>
              </a:avLst>
            </a:prstGeom>
            <a:solidFill>
              <a:srgbClr val="99C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6" name="AutoShape 52"/>
            <p:cNvSpPr>
              <a:spLocks noChangeArrowheads="1"/>
            </p:cNvSpPr>
            <p:nvPr/>
          </p:nvSpPr>
          <p:spPr bwMode="auto">
            <a:xfrm>
              <a:off x="1685" y="2501"/>
              <a:ext cx="315" cy="315"/>
            </a:xfrm>
            <a:prstGeom prst="roundRect">
              <a:avLst>
                <a:gd name="adj" fmla="val 403"/>
              </a:avLst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64080">
              <a:spAutoFit/>
            </a:bodyPr>
            <a:lstStyle/>
            <a:p>
              <a: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solidFill>
                    <a:srgbClr val="7D7D7D"/>
                  </a:solidFill>
                  <a:latin typeface="TradeGothic" pitchFamily="32" charset="0"/>
                </a:rPr>
                <a:t>C</a:t>
              </a:r>
              <a:r>
                <a:rPr lang="en-GB" baseline="-25000">
                  <a:solidFill>
                    <a:srgbClr val="7D7D7D"/>
                  </a:solidFill>
                  <a:latin typeface="TradeGothic" pitchFamily="32" charset="0"/>
                </a:rPr>
                <a:t>5</a:t>
              </a:r>
            </a:p>
          </p:txBody>
        </p:sp>
      </p:grpSp>
      <p:sp>
        <p:nvSpPr>
          <p:cNvPr id="11317" name="AutoShape 53"/>
          <p:cNvSpPr>
            <a:spLocks noChangeArrowheads="1"/>
          </p:cNvSpPr>
          <p:nvPr/>
        </p:nvSpPr>
        <p:spPr bwMode="auto">
          <a:xfrm>
            <a:off x="2876550" y="3886200"/>
            <a:ext cx="1319212" cy="1069975"/>
          </a:xfrm>
          <a:prstGeom prst="roundRect">
            <a:avLst>
              <a:gd name="adj" fmla="val 148"/>
            </a:avLst>
          </a:prstGeom>
          <a:noFill/>
          <a:ln w="28440">
            <a:solidFill>
              <a:srgbClr val="009999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8" name="AutoShape 54"/>
          <p:cNvSpPr>
            <a:spLocks noChangeArrowheads="1"/>
          </p:cNvSpPr>
          <p:nvPr/>
        </p:nvSpPr>
        <p:spPr bwMode="auto">
          <a:xfrm rot="16200000">
            <a:off x="3302334" y="4411975"/>
            <a:ext cx="427979" cy="1485921"/>
          </a:xfrm>
          <a:prstGeom prst="roundRect">
            <a:avLst>
              <a:gd name="adj" fmla="val 370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000" tIns="46800" rIns="90000" bIns="46800">
            <a:spAutoFit/>
          </a:bodyPr>
          <a:lstStyle/>
          <a:p>
            <a:pPr rtl="1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9999"/>
                </a:solidFill>
                <a:latin typeface="TradeGothic" pitchFamily="32" charset="0"/>
              </a:rPr>
              <a:t>Chunk server 2</a:t>
            </a:r>
          </a:p>
        </p:txBody>
      </p:sp>
      <p:sp>
        <p:nvSpPr>
          <p:cNvPr id="11319" name="AutoShape 55"/>
          <p:cNvSpPr>
            <a:spLocks noChangeArrowheads="1"/>
          </p:cNvSpPr>
          <p:nvPr/>
        </p:nvSpPr>
        <p:spPr bwMode="auto">
          <a:xfrm>
            <a:off x="6316847" y="4191000"/>
            <a:ext cx="638175" cy="606425"/>
          </a:xfrm>
          <a:prstGeom prst="roundRect">
            <a:avLst>
              <a:gd name="adj" fmla="val 245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b="1" dirty="0">
                <a:solidFill>
                  <a:srgbClr val="7D7D7D"/>
                </a:solidFill>
                <a:latin typeface="TradeGothic" pitchFamily="32" charset="0"/>
              </a:rPr>
              <a:t>…</a:t>
            </a:r>
          </a:p>
        </p:txBody>
      </p:sp>
      <p:grpSp>
        <p:nvGrpSpPr>
          <p:cNvPr id="11" name="Group 60"/>
          <p:cNvGrpSpPr>
            <a:grpSpLocks/>
          </p:cNvGrpSpPr>
          <p:nvPr/>
        </p:nvGrpSpPr>
        <p:grpSpPr bwMode="auto">
          <a:xfrm>
            <a:off x="4869047" y="3962400"/>
            <a:ext cx="531813" cy="498475"/>
            <a:chOff x="3504" y="2496"/>
            <a:chExt cx="335" cy="314"/>
          </a:xfrm>
        </p:grpSpPr>
        <p:sp>
          <p:nvSpPr>
            <p:cNvPr id="11325" name="AutoShape 61"/>
            <p:cNvSpPr>
              <a:spLocks noChangeArrowheads="1"/>
            </p:cNvSpPr>
            <p:nvPr/>
          </p:nvSpPr>
          <p:spPr bwMode="auto">
            <a:xfrm>
              <a:off x="3504" y="2496"/>
              <a:ext cx="336" cy="248"/>
            </a:xfrm>
            <a:prstGeom prst="roundRect">
              <a:avLst>
                <a:gd name="adj" fmla="val 403"/>
              </a:avLst>
            </a:prstGeom>
            <a:solidFill>
              <a:srgbClr val="C0C0C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6" name="Text Box 62"/>
            <p:cNvSpPr txBox="1">
              <a:spLocks noChangeArrowheads="1"/>
            </p:cNvSpPr>
            <p:nvPr/>
          </p:nvSpPr>
          <p:spPr bwMode="auto">
            <a:xfrm>
              <a:off x="3504" y="2496"/>
              <a:ext cx="336" cy="3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64080">
              <a:spAutoFit/>
            </a:bodyPr>
            <a:lstStyle/>
            <a:p>
              <a: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solidFill>
                    <a:srgbClr val="7D7D7D"/>
                  </a:solidFill>
                  <a:latin typeface="TradeGothic" pitchFamily="32" charset="0"/>
                </a:rPr>
                <a:t>C</a:t>
              </a:r>
              <a:r>
                <a:rPr lang="en-GB" baseline="-25000">
                  <a:solidFill>
                    <a:srgbClr val="7D7D7D"/>
                  </a:solidFill>
                  <a:latin typeface="TradeGothic" pitchFamily="32" charset="0"/>
                </a:rPr>
                <a:t>2</a:t>
              </a:r>
            </a:p>
          </p:txBody>
        </p:sp>
      </p:grpSp>
      <p:grpSp>
        <p:nvGrpSpPr>
          <p:cNvPr id="12" name="Group 22"/>
          <p:cNvGrpSpPr>
            <a:grpSpLocks/>
          </p:cNvGrpSpPr>
          <p:nvPr/>
        </p:nvGrpSpPr>
        <p:grpSpPr bwMode="auto">
          <a:xfrm>
            <a:off x="2976748" y="3962400"/>
            <a:ext cx="522288" cy="393700"/>
            <a:chOff x="528" y="2160"/>
            <a:chExt cx="329" cy="248"/>
          </a:xfrm>
          <a:solidFill>
            <a:schemeClr val="accent3"/>
          </a:solidFill>
        </p:grpSpPr>
        <p:sp>
          <p:nvSpPr>
            <p:cNvPr id="74" name="AutoShape 23"/>
            <p:cNvSpPr>
              <a:spLocks noChangeArrowheads="1"/>
            </p:cNvSpPr>
            <p:nvPr/>
          </p:nvSpPr>
          <p:spPr bwMode="auto">
            <a:xfrm>
              <a:off x="528" y="2160"/>
              <a:ext cx="329" cy="248"/>
            </a:xfrm>
            <a:prstGeom prst="roundRect">
              <a:avLst>
                <a:gd name="adj" fmla="val 403"/>
              </a:avLst>
            </a:prstGeom>
            <a:grp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AutoShape 24"/>
            <p:cNvSpPr>
              <a:spLocks noChangeArrowheads="1"/>
            </p:cNvSpPr>
            <p:nvPr/>
          </p:nvSpPr>
          <p:spPr bwMode="auto">
            <a:xfrm>
              <a:off x="533" y="2160"/>
              <a:ext cx="315" cy="245"/>
            </a:xfrm>
            <a:prstGeom prst="roundRect">
              <a:avLst>
                <a:gd name="adj" fmla="val 403"/>
              </a:avLst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square" lIns="90000" tIns="46800" rIns="90000" bIns="64080">
              <a:spAutoFit/>
            </a:bodyPr>
            <a:lstStyle/>
            <a:p>
              <a: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7D7D7D"/>
                  </a:solidFill>
                  <a:latin typeface="TradeGothic" pitchFamily="32" charset="0"/>
                </a:rPr>
                <a:t>D</a:t>
              </a:r>
              <a:r>
                <a:rPr lang="en-GB" baseline="-25000" dirty="0">
                  <a:solidFill>
                    <a:srgbClr val="7D7D7D"/>
                  </a:solidFill>
                  <a:latin typeface="TradeGothic" pitchFamily="32" charset="0"/>
                </a:rPr>
                <a:t>0</a:t>
              </a:r>
            </a:p>
          </p:txBody>
        </p:sp>
      </p:grpSp>
      <p:grpSp>
        <p:nvGrpSpPr>
          <p:cNvPr id="13" name="Group 22"/>
          <p:cNvGrpSpPr>
            <a:grpSpLocks/>
          </p:cNvGrpSpPr>
          <p:nvPr/>
        </p:nvGrpSpPr>
        <p:grpSpPr bwMode="auto">
          <a:xfrm>
            <a:off x="4875744" y="4425006"/>
            <a:ext cx="522288" cy="393700"/>
            <a:chOff x="528" y="2160"/>
            <a:chExt cx="329" cy="248"/>
          </a:xfrm>
          <a:solidFill>
            <a:schemeClr val="accent3"/>
          </a:solidFill>
        </p:grpSpPr>
        <p:sp>
          <p:nvSpPr>
            <p:cNvPr id="77" name="AutoShape 23"/>
            <p:cNvSpPr>
              <a:spLocks noChangeArrowheads="1"/>
            </p:cNvSpPr>
            <p:nvPr/>
          </p:nvSpPr>
          <p:spPr bwMode="auto">
            <a:xfrm>
              <a:off x="528" y="2160"/>
              <a:ext cx="329" cy="248"/>
            </a:xfrm>
            <a:prstGeom prst="roundRect">
              <a:avLst>
                <a:gd name="adj" fmla="val 403"/>
              </a:avLst>
            </a:prstGeom>
            <a:grp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AutoShape 24"/>
            <p:cNvSpPr>
              <a:spLocks noChangeArrowheads="1"/>
            </p:cNvSpPr>
            <p:nvPr/>
          </p:nvSpPr>
          <p:spPr bwMode="auto">
            <a:xfrm>
              <a:off x="533" y="2160"/>
              <a:ext cx="315" cy="245"/>
            </a:xfrm>
            <a:prstGeom prst="roundRect">
              <a:avLst>
                <a:gd name="adj" fmla="val 403"/>
              </a:avLst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square" lIns="90000" tIns="46800" rIns="90000" bIns="64080">
              <a:spAutoFit/>
            </a:bodyPr>
            <a:lstStyle/>
            <a:p>
              <a: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7D7D7D"/>
                  </a:solidFill>
                  <a:latin typeface="TradeGothic" pitchFamily="32" charset="0"/>
                </a:rPr>
                <a:t>D</a:t>
              </a:r>
              <a:r>
                <a:rPr lang="en-GB" baseline="-25000" dirty="0">
                  <a:solidFill>
                    <a:srgbClr val="7D7D7D"/>
                  </a:solidFill>
                  <a:latin typeface="TradeGothic" pitchFamily="32" charset="0"/>
                </a:rPr>
                <a:t>0</a:t>
              </a:r>
            </a:p>
          </p:txBody>
        </p:sp>
      </p:grpSp>
      <p:sp>
        <p:nvSpPr>
          <p:cNvPr id="79" name="Rectangle 78"/>
          <p:cNvSpPr/>
          <p:nvPr/>
        </p:nvSpPr>
        <p:spPr>
          <a:xfrm>
            <a:off x="1045028" y="5410200"/>
            <a:ext cx="6922633" cy="5334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Bring computation directly to the data!</a:t>
            </a:r>
          </a:p>
        </p:txBody>
      </p:sp>
      <p:grpSp>
        <p:nvGrpSpPr>
          <p:cNvPr id="14" name="Group 36"/>
          <p:cNvGrpSpPr>
            <a:grpSpLocks/>
          </p:cNvGrpSpPr>
          <p:nvPr/>
        </p:nvGrpSpPr>
        <p:grpSpPr bwMode="auto">
          <a:xfrm>
            <a:off x="7058025" y="3970338"/>
            <a:ext cx="549275" cy="498475"/>
            <a:chOff x="3099" y="2165"/>
            <a:chExt cx="346" cy="314"/>
          </a:xfrm>
        </p:grpSpPr>
        <p:sp>
          <p:nvSpPr>
            <p:cNvPr id="81" name="AutoShape 37"/>
            <p:cNvSpPr>
              <a:spLocks noChangeArrowheads="1"/>
            </p:cNvSpPr>
            <p:nvPr/>
          </p:nvSpPr>
          <p:spPr bwMode="auto">
            <a:xfrm>
              <a:off x="3099" y="2165"/>
              <a:ext cx="347" cy="248"/>
            </a:xfrm>
            <a:prstGeom prst="roundRect">
              <a:avLst>
                <a:gd name="adj" fmla="val 403"/>
              </a:avLst>
            </a:prstGeom>
            <a:solidFill>
              <a:srgbClr val="FFFF0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AutoShape 38"/>
            <p:cNvSpPr>
              <a:spLocks noChangeArrowheads="1"/>
            </p:cNvSpPr>
            <p:nvPr/>
          </p:nvSpPr>
          <p:spPr bwMode="auto">
            <a:xfrm>
              <a:off x="3105" y="2165"/>
              <a:ext cx="315" cy="315"/>
            </a:xfrm>
            <a:prstGeom prst="roundRect">
              <a:avLst>
                <a:gd name="adj" fmla="val 403"/>
              </a:avLst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64080">
              <a:spAutoFit/>
            </a:bodyPr>
            <a:lstStyle/>
            <a:p>
              <a: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solidFill>
                    <a:srgbClr val="7D7D7D"/>
                  </a:solidFill>
                  <a:latin typeface="TradeGothic" pitchFamily="32" charset="0"/>
                </a:rPr>
                <a:t>C</a:t>
              </a:r>
              <a:r>
                <a:rPr lang="en-GB" baseline="-25000">
                  <a:solidFill>
                    <a:srgbClr val="7D7D7D"/>
                  </a:solidFill>
                  <a:latin typeface="TradeGothic" pitchFamily="32" charset="0"/>
                </a:rPr>
                <a:t>0</a:t>
              </a:r>
            </a:p>
          </p:txBody>
        </p:sp>
      </p:grpSp>
      <p:grpSp>
        <p:nvGrpSpPr>
          <p:cNvPr id="15" name="Group 39"/>
          <p:cNvGrpSpPr>
            <a:grpSpLocks/>
          </p:cNvGrpSpPr>
          <p:nvPr/>
        </p:nvGrpSpPr>
        <p:grpSpPr bwMode="auto">
          <a:xfrm>
            <a:off x="7673975" y="3970338"/>
            <a:ext cx="558800" cy="498475"/>
            <a:chOff x="3487" y="2165"/>
            <a:chExt cx="352" cy="314"/>
          </a:xfrm>
        </p:grpSpPr>
        <p:sp>
          <p:nvSpPr>
            <p:cNvPr id="84" name="AutoShape 40"/>
            <p:cNvSpPr>
              <a:spLocks noChangeArrowheads="1"/>
            </p:cNvSpPr>
            <p:nvPr/>
          </p:nvSpPr>
          <p:spPr bwMode="auto">
            <a:xfrm>
              <a:off x="3487" y="2165"/>
              <a:ext cx="353" cy="248"/>
            </a:xfrm>
            <a:prstGeom prst="roundRect">
              <a:avLst>
                <a:gd name="adj" fmla="val 403"/>
              </a:avLst>
            </a:prstGeom>
            <a:solidFill>
              <a:srgbClr val="99C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AutoShape 41"/>
            <p:cNvSpPr>
              <a:spLocks noChangeArrowheads="1"/>
            </p:cNvSpPr>
            <p:nvPr/>
          </p:nvSpPr>
          <p:spPr bwMode="auto">
            <a:xfrm>
              <a:off x="3493" y="2165"/>
              <a:ext cx="315" cy="315"/>
            </a:xfrm>
            <a:prstGeom prst="roundRect">
              <a:avLst>
                <a:gd name="adj" fmla="val 403"/>
              </a:avLst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64080">
              <a:spAutoFit/>
            </a:bodyPr>
            <a:lstStyle/>
            <a:p>
              <a: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solidFill>
                    <a:srgbClr val="7D7D7D"/>
                  </a:solidFill>
                  <a:latin typeface="TradeGothic" pitchFamily="32" charset="0"/>
                </a:rPr>
                <a:t>C</a:t>
              </a:r>
              <a:r>
                <a:rPr lang="en-GB" baseline="-25000">
                  <a:solidFill>
                    <a:srgbClr val="7D7D7D"/>
                  </a:solidFill>
                  <a:latin typeface="TradeGothic" pitchFamily="32" charset="0"/>
                </a:rPr>
                <a:t>5</a:t>
              </a:r>
            </a:p>
          </p:txBody>
        </p:sp>
      </p:grpSp>
      <p:sp>
        <p:nvSpPr>
          <p:cNvPr id="86" name="AutoShape 42"/>
          <p:cNvSpPr>
            <a:spLocks noChangeArrowheads="1"/>
          </p:cNvSpPr>
          <p:nvPr/>
        </p:nvSpPr>
        <p:spPr bwMode="auto">
          <a:xfrm>
            <a:off x="6994588" y="3886200"/>
            <a:ext cx="1319213" cy="1069975"/>
          </a:xfrm>
          <a:prstGeom prst="roundRect">
            <a:avLst>
              <a:gd name="adj" fmla="val 148"/>
            </a:avLst>
          </a:prstGeom>
          <a:noFill/>
          <a:ln w="28440">
            <a:solidFill>
              <a:srgbClr val="009999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AutoShape 43"/>
          <p:cNvSpPr>
            <a:spLocks noChangeArrowheads="1"/>
          </p:cNvSpPr>
          <p:nvPr/>
        </p:nvSpPr>
        <p:spPr bwMode="auto">
          <a:xfrm rot="16200000">
            <a:off x="7400465" y="4393557"/>
            <a:ext cx="427979" cy="1519584"/>
          </a:xfrm>
          <a:prstGeom prst="roundRect">
            <a:avLst>
              <a:gd name="adj" fmla="val 370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000" tIns="46800" rIns="90000" bIns="46800">
            <a:spAutoFit/>
          </a:bodyPr>
          <a:lstStyle/>
          <a:p>
            <a:pPr rtl="1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9999"/>
                </a:solidFill>
                <a:latin typeface="TradeGothic" pitchFamily="32" charset="0"/>
              </a:rPr>
              <a:t>Chunk server N</a:t>
            </a:r>
          </a:p>
        </p:txBody>
      </p:sp>
      <p:grpSp>
        <p:nvGrpSpPr>
          <p:cNvPr id="16" name="Group 60"/>
          <p:cNvGrpSpPr>
            <a:grpSpLocks/>
          </p:cNvGrpSpPr>
          <p:nvPr/>
        </p:nvGrpSpPr>
        <p:grpSpPr bwMode="auto">
          <a:xfrm>
            <a:off x="7700962" y="4495800"/>
            <a:ext cx="531813" cy="498475"/>
            <a:chOff x="3504" y="2496"/>
            <a:chExt cx="335" cy="314"/>
          </a:xfrm>
        </p:grpSpPr>
        <p:sp>
          <p:nvSpPr>
            <p:cNvPr id="89" name="AutoShape 61"/>
            <p:cNvSpPr>
              <a:spLocks noChangeArrowheads="1"/>
            </p:cNvSpPr>
            <p:nvPr/>
          </p:nvSpPr>
          <p:spPr bwMode="auto">
            <a:xfrm>
              <a:off x="3504" y="2496"/>
              <a:ext cx="336" cy="248"/>
            </a:xfrm>
            <a:prstGeom prst="roundRect">
              <a:avLst>
                <a:gd name="adj" fmla="val 403"/>
              </a:avLst>
            </a:prstGeom>
            <a:solidFill>
              <a:srgbClr val="C0C0C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Text Box 62"/>
            <p:cNvSpPr txBox="1">
              <a:spLocks noChangeArrowheads="1"/>
            </p:cNvSpPr>
            <p:nvPr/>
          </p:nvSpPr>
          <p:spPr bwMode="auto">
            <a:xfrm>
              <a:off x="3504" y="2496"/>
              <a:ext cx="336" cy="3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64080">
              <a:spAutoFit/>
            </a:bodyPr>
            <a:lstStyle/>
            <a:p>
              <a: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solidFill>
                    <a:srgbClr val="7D7D7D"/>
                  </a:solidFill>
                  <a:latin typeface="TradeGothic" pitchFamily="32" charset="0"/>
                </a:rPr>
                <a:t>C</a:t>
              </a:r>
              <a:r>
                <a:rPr lang="en-GB" baseline="-25000">
                  <a:solidFill>
                    <a:srgbClr val="7D7D7D"/>
                  </a:solidFill>
                  <a:latin typeface="TradeGothic" pitchFamily="32" charset="0"/>
                </a:rPr>
                <a:t>2</a:t>
              </a:r>
            </a:p>
          </p:txBody>
        </p:sp>
      </p:grpSp>
      <p:grpSp>
        <p:nvGrpSpPr>
          <p:cNvPr id="17" name="Group 22"/>
          <p:cNvGrpSpPr>
            <a:grpSpLocks/>
          </p:cNvGrpSpPr>
          <p:nvPr/>
        </p:nvGrpSpPr>
        <p:grpSpPr bwMode="auto">
          <a:xfrm>
            <a:off x="7089959" y="4425006"/>
            <a:ext cx="522288" cy="393700"/>
            <a:chOff x="528" y="2160"/>
            <a:chExt cx="329" cy="248"/>
          </a:xfrm>
          <a:solidFill>
            <a:schemeClr val="accent3"/>
          </a:solidFill>
        </p:grpSpPr>
        <p:sp>
          <p:nvSpPr>
            <p:cNvPr id="92" name="AutoShape 23"/>
            <p:cNvSpPr>
              <a:spLocks noChangeArrowheads="1"/>
            </p:cNvSpPr>
            <p:nvPr/>
          </p:nvSpPr>
          <p:spPr bwMode="auto">
            <a:xfrm>
              <a:off x="528" y="2160"/>
              <a:ext cx="329" cy="248"/>
            </a:xfrm>
            <a:prstGeom prst="roundRect">
              <a:avLst>
                <a:gd name="adj" fmla="val 403"/>
              </a:avLst>
            </a:prstGeom>
            <a:grp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AutoShape 24"/>
            <p:cNvSpPr>
              <a:spLocks noChangeArrowheads="1"/>
            </p:cNvSpPr>
            <p:nvPr/>
          </p:nvSpPr>
          <p:spPr bwMode="auto">
            <a:xfrm>
              <a:off x="533" y="2160"/>
              <a:ext cx="315" cy="245"/>
            </a:xfrm>
            <a:prstGeom prst="roundRect">
              <a:avLst>
                <a:gd name="adj" fmla="val 403"/>
              </a:avLst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square" lIns="90000" tIns="46800" rIns="90000" bIns="64080">
              <a:spAutoFit/>
            </a:bodyPr>
            <a:lstStyle/>
            <a:p>
              <a: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7D7D7D"/>
                  </a:solidFill>
                  <a:latin typeface="TradeGothic" pitchFamily="32" charset="0"/>
                </a:rPr>
                <a:t>D</a:t>
              </a:r>
              <a:r>
                <a:rPr lang="en-GB" baseline="-25000" dirty="0">
                  <a:solidFill>
                    <a:srgbClr val="7D7D7D"/>
                  </a:solidFill>
                  <a:latin typeface="TradeGothic" pitchFamily="32" charset="0"/>
                </a:rPr>
                <a:t>0</a:t>
              </a:r>
            </a:p>
          </p:txBody>
        </p:sp>
      </p:grp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5" name="Rectangle 64"/>
          <p:cNvSpPr/>
          <p:nvPr/>
        </p:nvSpPr>
        <p:spPr>
          <a:xfrm>
            <a:off x="1066800" y="6096000"/>
            <a:ext cx="6922633" cy="533400"/>
          </a:xfrm>
          <a:prstGeom prst="rect">
            <a:avLst/>
          </a:prstGeom>
          <a:solidFill>
            <a:srgbClr val="00800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Chunk servers also serve as compute servers</a:t>
            </a:r>
          </a:p>
        </p:txBody>
      </p:sp>
      <p:sp>
        <p:nvSpPr>
          <p:cNvPr id="21" name="Zástupný symbol pro číslo snímku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15577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Task: Word Count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en-US" b="1" dirty="0">
                <a:solidFill>
                  <a:schemeClr val="accent2"/>
                </a:solidFill>
              </a:rPr>
              <a:t>Case 1: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  <a:p>
            <a:pPr lvl="1"/>
            <a:r>
              <a:rPr lang="en-US" dirty="0"/>
              <a:t>File too large for memory, but all &lt;word, count&gt; pairs fit in memory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accent2"/>
                </a:solidFill>
              </a:rPr>
              <a:t>Case 2:</a:t>
            </a:r>
          </a:p>
          <a:p>
            <a:r>
              <a:rPr lang="en-US" dirty="0"/>
              <a:t>Count occurrences of words:</a:t>
            </a:r>
          </a:p>
          <a:p>
            <a:pPr lvl="1"/>
            <a:r>
              <a:rPr lang="en-US" b="1" dirty="0">
                <a:latin typeface="Courier New" pitchFamily="49" charset="0"/>
              </a:rPr>
              <a:t>words(doc.txt) | sort | </a:t>
            </a:r>
            <a:r>
              <a:rPr lang="en-US" b="1" dirty="0" err="1">
                <a:latin typeface="Courier New" pitchFamily="49" charset="0"/>
              </a:rPr>
              <a:t>uniq</a:t>
            </a:r>
            <a:r>
              <a:rPr lang="en-US" b="1" dirty="0">
                <a:latin typeface="Courier New" pitchFamily="49" charset="0"/>
              </a:rPr>
              <a:t> -c</a:t>
            </a:r>
          </a:p>
          <a:p>
            <a:pPr lvl="2"/>
            <a:r>
              <a:rPr lang="en-US" dirty="0"/>
              <a:t>where </a:t>
            </a:r>
            <a:r>
              <a:rPr lang="en-US" b="1" dirty="0">
                <a:latin typeface="Courier New" pitchFamily="49" charset="0"/>
              </a:rPr>
              <a:t>words</a:t>
            </a:r>
            <a:r>
              <a:rPr lang="en-US" dirty="0"/>
              <a:t> takes a file and outputs the words in it, one per a line</a:t>
            </a:r>
          </a:p>
          <a:p>
            <a:r>
              <a:rPr lang="en-US" dirty="0"/>
              <a:t>Case 2 captures the essence of </a:t>
            </a:r>
            <a:r>
              <a:rPr lang="en-US" b="1" dirty="0" err="1">
                <a:solidFill>
                  <a:schemeClr val="accent2"/>
                </a:solidFill>
              </a:rPr>
              <a:t>MapReduce</a:t>
            </a:r>
            <a:endParaRPr lang="en-US" b="1" dirty="0">
              <a:solidFill>
                <a:schemeClr val="accent2"/>
              </a:solidFill>
            </a:endParaRPr>
          </a:p>
          <a:p>
            <a:pPr lvl="1"/>
            <a:r>
              <a:rPr lang="en-US" dirty="0"/>
              <a:t>Great thing is that it is naturally parallelizable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8087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uiExpand="1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MapReduce</a:t>
            </a:r>
            <a:r>
              <a:rPr lang="en-US" dirty="0"/>
              <a:t>: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Sequentially read a lot of data</a:t>
            </a:r>
          </a:p>
          <a:p>
            <a:r>
              <a:rPr lang="en-US" b="1" dirty="0">
                <a:solidFill>
                  <a:schemeClr val="accent2"/>
                </a:solidFill>
              </a:rPr>
              <a:t>Map:</a:t>
            </a:r>
          </a:p>
          <a:p>
            <a:pPr lvl="1"/>
            <a:r>
              <a:rPr lang="en-US" dirty="0"/>
              <a:t>Extract something you care about</a:t>
            </a:r>
          </a:p>
          <a:p>
            <a:r>
              <a:rPr lang="en-US" b="1" dirty="0"/>
              <a:t>Group by key:</a:t>
            </a:r>
            <a:r>
              <a:rPr lang="en-US" dirty="0"/>
              <a:t> Sort and Shuffle</a:t>
            </a:r>
          </a:p>
          <a:p>
            <a:r>
              <a:rPr lang="en-US" b="1" dirty="0">
                <a:solidFill>
                  <a:schemeClr val="accent4"/>
                </a:solidFill>
              </a:rPr>
              <a:t>Reduce:</a:t>
            </a:r>
          </a:p>
          <a:p>
            <a:pPr lvl="1"/>
            <a:r>
              <a:rPr lang="en-US" dirty="0"/>
              <a:t>Aggregate, summarize, filter or transform</a:t>
            </a:r>
          </a:p>
          <a:p>
            <a:r>
              <a:rPr lang="en-US" dirty="0"/>
              <a:t>Write the result</a:t>
            </a:r>
          </a:p>
        </p:txBody>
      </p:sp>
      <p:sp>
        <p:nvSpPr>
          <p:cNvPr id="4" name="Rectangle 3"/>
          <p:cNvSpPr/>
          <p:nvPr/>
        </p:nvSpPr>
        <p:spPr>
          <a:xfrm>
            <a:off x="1752600" y="5257800"/>
            <a:ext cx="5410200" cy="10668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Outline stays the same, </a:t>
            </a:r>
            <a:r>
              <a:rPr lang="en-US" sz="2400" b="1" dirty="0"/>
              <a:t>Map </a:t>
            </a:r>
            <a:r>
              <a:rPr lang="en-US" sz="2400" dirty="0"/>
              <a:t>and </a:t>
            </a:r>
            <a:r>
              <a:rPr lang="en-US" sz="2400" b="1" dirty="0"/>
              <a:t>Reduce </a:t>
            </a:r>
            <a:r>
              <a:rPr lang="en-US" sz="2400" dirty="0"/>
              <a:t>change to fit the problem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636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MapReduce</a:t>
            </a:r>
            <a:r>
              <a:rPr lang="en-US" dirty="0"/>
              <a:t>: The </a:t>
            </a:r>
            <a:r>
              <a:rPr lang="en-US" u="sng" dirty="0"/>
              <a:t>Map</a:t>
            </a:r>
            <a:r>
              <a:rPr lang="en-US" dirty="0"/>
              <a:t> Step</a:t>
            </a:r>
          </a:p>
        </p:txBody>
      </p:sp>
      <p:grpSp>
        <p:nvGrpSpPr>
          <p:cNvPr id="108565" name="Group 21"/>
          <p:cNvGrpSpPr>
            <a:grpSpLocks/>
          </p:cNvGrpSpPr>
          <p:nvPr/>
        </p:nvGrpSpPr>
        <p:grpSpPr bwMode="auto">
          <a:xfrm>
            <a:off x="762000" y="3810000"/>
            <a:ext cx="1219200" cy="381000"/>
            <a:chOff x="240" y="2016"/>
            <a:chExt cx="768" cy="240"/>
          </a:xfrm>
        </p:grpSpPr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576" y="2016"/>
              <a:ext cx="432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108549" name="AutoShape 5"/>
            <p:cNvSpPr>
              <a:spLocks noChangeArrowheads="1"/>
            </p:cNvSpPr>
            <p:nvPr/>
          </p:nvSpPr>
          <p:spPr bwMode="auto">
            <a:xfrm>
              <a:off x="240" y="2016"/>
              <a:ext cx="288" cy="240"/>
            </a:xfrm>
            <a:prstGeom prst="triangle">
              <a:avLst>
                <a:gd name="adj" fmla="val 50000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k</a:t>
              </a:r>
            </a:p>
          </p:txBody>
        </p:sp>
      </p:grpSp>
      <p:grpSp>
        <p:nvGrpSpPr>
          <p:cNvPr id="108580" name="Group 36"/>
          <p:cNvGrpSpPr>
            <a:grpSpLocks/>
          </p:cNvGrpSpPr>
          <p:nvPr/>
        </p:nvGrpSpPr>
        <p:grpSpPr bwMode="auto">
          <a:xfrm>
            <a:off x="3200400" y="2514600"/>
            <a:ext cx="1676400" cy="1219200"/>
            <a:chOff x="1776" y="1152"/>
            <a:chExt cx="1056" cy="768"/>
          </a:xfrm>
        </p:grpSpPr>
        <p:grpSp>
          <p:nvGrpSpPr>
            <p:cNvPr id="108554" name="Group 10"/>
            <p:cNvGrpSpPr>
              <a:grpSpLocks/>
            </p:cNvGrpSpPr>
            <p:nvPr/>
          </p:nvGrpSpPr>
          <p:grpSpPr bwMode="auto">
            <a:xfrm>
              <a:off x="1776" y="1152"/>
              <a:ext cx="1056" cy="336"/>
              <a:chOff x="2256" y="1344"/>
              <a:chExt cx="1056" cy="336"/>
            </a:xfrm>
          </p:grpSpPr>
          <p:sp>
            <p:nvSpPr>
              <p:cNvPr id="108552" name="AutoShape 8"/>
              <p:cNvSpPr>
                <a:spLocks noChangeArrowheads="1"/>
              </p:cNvSpPr>
              <p:nvPr/>
            </p:nvSpPr>
            <p:spPr bwMode="auto">
              <a:xfrm>
                <a:off x="2256" y="1344"/>
                <a:ext cx="432" cy="336"/>
              </a:xfrm>
              <a:prstGeom prst="diamond">
                <a:avLst/>
              </a:prstGeom>
              <a:solidFill>
                <a:srgbClr val="99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k</a:t>
                </a:r>
              </a:p>
            </p:txBody>
          </p:sp>
          <p:sp>
            <p:nvSpPr>
              <p:cNvPr id="108553" name="AutoShape 9"/>
              <p:cNvSpPr>
                <a:spLocks noChangeArrowheads="1"/>
              </p:cNvSpPr>
              <p:nvPr/>
            </p:nvSpPr>
            <p:spPr bwMode="auto">
              <a:xfrm>
                <a:off x="2688" y="1344"/>
                <a:ext cx="624" cy="336"/>
              </a:xfrm>
              <a:prstGeom prst="parallelogram">
                <a:avLst>
                  <a:gd name="adj" fmla="val 46429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v</a:t>
                </a:r>
              </a:p>
            </p:txBody>
          </p:sp>
        </p:grpSp>
        <p:grpSp>
          <p:nvGrpSpPr>
            <p:cNvPr id="108555" name="Group 11"/>
            <p:cNvGrpSpPr>
              <a:grpSpLocks/>
            </p:cNvGrpSpPr>
            <p:nvPr/>
          </p:nvGrpSpPr>
          <p:grpSpPr bwMode="auto">
            <a:xfrm>
              <a:off x="1776" y="1584"/>
              <a:ext cx="1056" cy="336"/>
              <a:chOff x="2256" y="1344"/>
              <a:chExt cx="1056" cy="336"/>
            </a:xfrm>
          </p:grpSpPr>
          <p:sp>
            <p:nvSpPr>
              <p:cNvPr id="108556" name="AutoShape 12"/>
              <p:cNvSpPr>
                <a:spLocks noChangeArrowheads="1"/>
              </p:cNvSpPr>
              <p:nvPr/>
            </p:nvSpPr>
            <p:spPr bwMode="auto">
              <a:xfrm>
                <a:off x="2256" y="1344"/>
                <a:ext cx="432" cy="336"/>
              </a:xfrm>
              <a:prstGeom prst="diamond">
                <a:avLst/>
              </a:prstGeom>
              <a:solidFill>
                <a:srgbClr val="CC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k</a:t>
                </a:r>
              </a:p>
            </p:txBody>
          </p:sp>
          <p:sp>
            <p:nvSpPr>
              <p:cNvPr id="108557" name="AutoShape 13"/>
              <p:cNvSpPr>
                <a:spLocks noChangeArrowheads="1"/>
              </p:cNvSpPr>
              <p:nvPr/>
            </p:nvSpPr>
            <p:spPr bwMode="auto">
              <a:xfrm>
                <a:off x="2688" y="1344"/>
                <a:ext cx="624" cy="336"/>
              </a:xfrm>
              <a:prstGeom prst="parallelogram">
                <a:avLst>
                  <a:gd name="adj" fmla="val 46429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v</a:t>
                </a:r>
              </a:p>
            </p:txBody>
          </p:sp>
        </p:grpSp>
      </p:grpSp>
      <p:grpSp>
        <p:nvGrpSpPr>
          <p:cNvPr id="108579" name="Group 35"/>
          <p:cNvGrpSpPr>
            <a:grpSpLocks/>
          </p:cNvGrpSpPr>
          <p:nvPr/>
        </p:nvGrpSpPr>
        <p:grpSpPr bwMode="auto">
          <a:xfrm>
            <a:off x="2133600" y="2895600"/>
            <a:ext cx="762000" cy="609600"/>
            <a:chOff x="1104" y="1296"/>
            <a:chExt cx="480" cy="384"/>
          </a:xfrm>
        </p:grpSpPr>
        <p:sp>
          <p:nvSpPr>
            <p:cNvPr id="108563" name="AutoShape 19"/>
            <p:cNvSpPr>
              <a:spLocks noChangeArrowheads="1"/>
            </p:cNvSpPr>
            <p:nvPr/>
          </p:nvSpPr>
          <p:spPr bwMode="auto">
            <a:xfrm>
              <a:off x="1152" y="1488"/>
              <a:ext cx="432" cy="192"/>
            </a:xfrm>
            <a:prstGeom prst="rightArrow">
              <a:avLst>
                <a:gd name="adj1" fmla="val 50000"/>
                <a:gd name="adj2" fmla="val 56250"/>
              </a:avLst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64" name="Text Box 20"/>
            <p:cNvSpPr txBox="1">
              <a:spLocks noChangeArrowheads="1"/>
            </p:cNvSpPr>
            <p:nvPr/>
          </p:nvSpPr>
          <p:spPr bwMode="auto">
            <a:xfrm>
              <a:off x="1104" y="1296"/>
              <a:ext cx="39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dirty="0"/>
                <a:t>map</a:t>
              </a:r>
            </a:p>
          </p:txBody>
        </p:sp>
      </p:grpSp>
      <p:grpSp>
        <p:nvGrpSpPr>
          <p:cNvPr id="108569" name="Group 25"/>
          <p:cNvGrpSpPr>
            <a:grpSpLocks/>
          </p:cNvGrpSpPr>
          <p:nvPr/>
        </p:nvGrpSpPr>
        <p:grpSpPr bwMode="auto">
          <a:xfrm>
            <a:off x="762000" y="3124200"/>
            <a:ext cx="1219200" cy="381000"/>
            <a:chOff x="240" y="2016"/>
            <a:chExt cx="768" cy="240"/>
          </a:xfrm>
        </p:grpSpPr>
        <p:sp>
          <p:nvSpPr>
            <p:cNvPr id="108570" name="Rectangle 26"/>
            <p:cNvSpPr>
              <a:spLocks noChangeArrowheads="1"/>
            </p:cNvSpPr>
            <p:nvPr/>
          </p:nvSpPr>
          <p:spPr bwMode="auto">
            <a:xfrm>
              <a:off x="576" y="2016"/>
              <a:ext cx="432" cy="24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108571" name="AutoShape 27"/>
            <p:cNvSpPr>
              <a:spLocks noChangeArrowheads="1"/>
            </p:cNvSpPr>
            <p:nvPr/>
          </p:nvSpPr>
          <p:spPr bwMode="auto">
            <a:xfrm>
              <a:off x="240" y="2016"/>
              <a:ext cx="288" cy="240"/>
            </a:xfrm>
            <a:prstGeom prst="triangle">
              <a:avLst>
                <a:gd name="adj" fmla="val 50000"/>
              </a:avLst>
            </a:prstGeom>
            <a:solidFill>
              <a:srgbClr val="CCFF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k</a:t>
              </a:r>
            </a:p>
          </p:txBody>
        </p:sp>
      </p:grpSp>
      <p:grpSp>
        <p:nvGrpSpPr>
          <p:cNvPr id="108572" name="Group 28"/>
          <p:cNvGrpSpPr>
            <a:grpSpLocks/>
          </p:cNvGrpSpPr>
          <p:nvPr/>
        </p:nvGrpSpPr>
        <p:grpSpPr bwMode="auto">
          <a:xfrm>
            <a:off x="685800" y="5257800"/>
            <a:ext cx="1219200" cy="381000"/>
            <a:chOff x="240" y="2016"/>
            <a:chExt cx="768" cy="240"/>
          </a:xfrm>
        </p:grpSpPr>
        <p:sp>
          <p:nvSpPr>
            <p:cNvPr id="108573" name="Rectangle 29"/>
            <p:cNvSpPr>
              <a:spLocks noChangeArrowheads="1"/>
            </p:cNvSpPr>
            <p:nvPr/>
          </p:nvSpPr>
          <p:spPr bwMode="auto">
            <a:xfrm>
              <a:off x="576" y="2016"/>
              <a:ext cx="432" cy="240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108574" name="AutoShape 30"/>
            <p:cNvSpPr>
              <a:spLocks noChangeArrowheads="1"/>
            </p:cNvSpPr>
            <p:nvPr/>
          </p:nvSpPr>
          <p:spPr bwMode="auto">
            <a:xfrm>
              <a:off x="240" y="2016"/>
              <a:ext cx="288" cy="240"/>
            </a:xfrm>
            <a:prstGeom prst="triangle">
              <a:avLst>
                <a:gd name="adj" fmla="val 50000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k</a:t>
              </a:r>
            </a:p>
          </p:txBody>
        </p:sp>
      </p:grpSp>
      <p:sp>
        <p:nvSpPr>
          <p:cNvPr id="108577" name="Text Box 33"/>
          <p:cNvSpPr txBox="1">
            <a:spLocks noChangeArrowheads="1"/>
          </p:cNvSpPr>
          <p:nvPr/>
        </p:nvSpPr>
        <p:spPr bwMode="auto">
          <a:xfrm>
            <a:off x="1020763" y="4419600"/>
            <a:ext cx="503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/>
              <a:t>…</a:t>
            </a:r>
          </a:p>
        </p:txBody>
      </p:sp>
      <p:grpSp>
        <p:nvGrpSpPr>
          <p:cNvPr id="108581" name="Group 37"/>
          <p:cNvGrpSpPr>
            <a:grpSpLocks/>
          </p:cNvGrpSpPr>
          <p:nvPr/>
        </p:nvGrpSpPr>
        <p:grpSpPr bwMode="auto">
          <a:xfrm>
            <a:off x="3200400" y="3886200"/>
            <a:ext cx="1676400" cy="533400"/>
            <a:chOff x="2256" y="1344"/>
            <a:chExt cx="1056" cy="336"/>
          </a:xfrm>
        </p:grpSpPr>
        <p:sp>
          <p:nvSpPr>
            <p:cNvPr id="108582" name="AutoShape 38"/>
            <p:cNvSpPr>
              <a:spLocks noChangeArrowheads="1"/>
            </p:cNvSpPr>
            <p:nvPr/>
          </p:nvSpPr>
          <p:spPr bwMode="auto">
            <a:xfrm>
              <a:off x="2256" y="1344"/>
              <a:ext cx="432" cy="336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k</a:t>
              </a:r>
            </a:p>
          </p:txBody>
        </p:sp>
        <p:sp>
          <p:nvSpPr>
            <p:cNvPr id="108583" name="AutoShape 39"/>
            <p:cNvSpPr>
              <a:spLocks noChangeArrowheads="1"/>
            </p:cNvSpPr>
            <p:nvPr/>
          </p:nvSpPr>
          <p:spPr bwMode="auto">
            <a:xfrm>
              <a:off x="2688" y="1344"/>
              <a:ext cx="624" cy="336"/>
            </a:xfrm>
            <a:prstGeom prst="parallelogram">
              <a:avLst>
                <a:gd name="adj" fmla="val 4642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v</a:t>
              </a:r>
            </a:p>
          </p:txBody>
        </p:sp>
      </p:grpSp>
      <p:grpSp>
        <p:nvGrpSpPr>
          <p:cNvPr id="108584" name="Group 40"/>
          <p:cNvGrpSpPr>
            <a:grpSpLocks/>
          </p:cNvGrpSpPr>
          <p:nvPr/>
        </p:nvGrpSpPr>
        <p:grpSpPr bwMode="auto">
          <a:xfrm>
            <a:off x="2133600" y="3657600"/>
            <a:ext cx="762000" cy="609600"/>
            <a:chOff x="1104" y="1296"/>
            <a:chExt cx="480" cy="384"/>
          </a:xfrm>
        </p:grpSpPr>
        <p:sp>
          <p:nvSpPr>
            <p:cNvPr id="108585" name="AutoShape 41"/>
            <p:cNvSpPr>
              <a:spLocks noChangeArrowheads="1"/>
            </p:cNvSpPr>
            <p:nvPr/>
          </p:nvSpPr>
          <p:spPr bwMode="auto">
            <a:xfrm>
              <a:off x="1152" y="1488"/>
              <a:ext cx="432" cy="192"/>
            </a:xfrm>
            <a:prstGeom prst="rightArrow">
              <a:avLst>
                <a:gd name="adj1" fmla="val 50000"/>
                <a:gd name="adj2" fmla="val 56250"/>
              </a:avLst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86" name="Text Box 42"/>
            <p:cNvSpPr txBox="1">
              <a:spLocks noChangeArrowheads="1"/>
            </p:cNvSpPr>
            <p:nvPr/>
          </p:nvSpPr>
          <p:spPr bwMode="auto">
            <a:xfrm>
              <a:off x="1104" y="1296"/>
              <a:ext cx="39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dirty="0"/>
                <a:t>map</a:t>
              </a:r>
            </a:p>
          </p:txBody>
        </p:sp>
      </p:grpSp>
      <p:sp>
        <p:nvSpPr>
          <p:cNvPr id="108611" name="Text Box 67"/>
          <p:cNvSpPr txBox="1">
            <a:spLocks noChangeArrowheads="1"/>
          </p:cNvSpPr>
          <p:nvPr/>
        </p:nvSpPr>
        <p:spPr bwMode="auto">
          <a:xfrm>
            <a:off x="762000" y="1828800"/>
            <a:ext cx="185178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Input</a:t>
            </a:r>
          </a:p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key-value pairs</a:t>
            </a:r>
          </a:p>
        </p:txBody>
      </p:sp>
      <p:sp>
        <p:nvSpPr>
          <p:cNvPr id="108578" name="Text Box 34"/>
          <p:cNvSpPr txBox="1">
            <a:spLocks noChangeArrowheads="1"/>
          </p:cNvSpPr>
          <p:nvPr/>
        </p:nvSpPr>
        <p:spPr bwMode="auto">
          <a:xfrm>
            <a:off x="3200400" y="1828800"/>
            <a:ext cx="185178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Intermediate</a:t>
            </a:r>
          </a:p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key-value pairs</a:t>
            </a:r>
          </a:p>
        </p:txBody>
      </p:sp>
      <p:sp>
        <p:nvSpPr>
          <p:cNvPr id="108619" name="Text Box 75"/>
          <p:cNvSpPr txBox="1">
            <a:spLocks noChangeArrowheads="1"/>
          </p:cNvSpPr>
          <p:nvPr/>
        </p:nvSpPr>
        <p:spPr bwMode="auto">
          <a:xfrm>
            <a:off x="3505200" y="4495800"/>
            <a:ext cx="50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/>
              <a:t>…</a:t>
            </a:r>
          </a:p>
        </p:txBody>
      </p:sp>
      <p:sp>
        <p:nvSpPr>
          <p:cNvPr id="108620" name="AutoShape 76"/>
          <p:cNvSpPr>
            <a:spLocks noChangeArrowheads="1"/>
          </p:cNvSpPr>
          <p:nvPr/>
        </p:nvSpPr>
        <p:spPr bwMode="auto">
          <a:xfrm>
            <a:off x="3276600" y="5181600"/>
            <a:ext cx="685800" cy="533400"/>
          </a:xfrm>
          <a:prstGeom prst="diamond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/>
              <a:t>k</a:t>
            </a:r>
          </a:p>
        </p:txBody>
      </p:sp>
      <p:sp>
        <p:nvSpPr>
          <p:cNvPr id="108621" name="AutoShape 77"/>
          <p:cNvSpPr>
            <a:spLocks noChangeArrowheads="1"/>
          </p:cNvSpPr>
          <p:nvPr/>
        </p:nvSpPr>
        <p:spPr bwMode="auto">
          <a:xfrm>
            <a:off x="3962400" y="5181600"/>
            <a:ext cx="990600" cy="533400"/>
          </a:xfrm>
          <a:prstGeom prst="parallelogram">
            <a:avLst>
              <a:gd name="adj" fmla="val 4642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v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414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78" grpId="0"/>
      <p:bldP spid="108619" grpId="0"/>
      <p:bldP spid="108620" grpId="0" animBg="1"/>
      <p:bldP spid="1086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MapReduce</a:t>
            </a:r>
            <a:r>
              <a:rPr lang="en-US" dirty="0"/>
              <a:t>: The </a:t>
            </a:r>
            <a:r>
              <a:rPr lang="en-US" u="sng" dirty="0"/>
              <a:t>Reduce </a:t>
            </a:r>
            <a:r>
              <a:rPr lang="en-US" dirty="0"/>
              <a:t>Step</a:t>
            </a:r>
          </a:p>
        </p:txBody>
      </p:sp>
      <p:grpSp>
        <p:nvGrpSpPr>
          <p:cNvPr id="109583" name="Group 15"/>
          <p:cNvGrpSpPr>
            <a:grpSpLocks/>
          </p:cNvGrpSpPr>
          <p:nvPr/>
        </p:nvGrpSpPr>
        <p:grpSpPr bwMode="auto">
          <a:xfrm>
            <a:off x="609600" y="1828800"/>
            <a:ext cx="1873250" cy="3733800"/>
            <a:chOff x="3476" y="960"/>
            <a:chExt cx="1180" cy="2352"/>
          </a:xfrm>
        </p:grpSpPr>
        <p:grpSp>
          <p:nvGrpSpPr>
            <p:cNvPr id="109584" name="Group 16"/>
            <p:cNvGrpSpPr>
              <a:grpSpLocks/>
            </p:cNvGrpSpPr>
            <p:nvPr/>
          </p:nvGrpSpPr>
          <p:grpSpPr bwMode="auto">
            <a:xfrm>
              <a:off x="3552" y="1392"/>
              <a:ext cx="1104" cy="1920"/>
              <a:chOff x="3552" y="1392"/>
              <a:chExt cx="1104" cy="1920"/>
            </a:xfrm>
          </p:grpSpPr>
          <p:sp>
            <p:nvSpPr>
              <p:cNvPr id="109585" name="AutoShape 17"/>
              <p:cNvSpPr>
                <a:spLocks noChangeArrowheads="1"/>
              </p:cNvSpPr>
              <p:nvPr/>
            </p:nvSpPr>
            <p:spPr bwMode="auto">
              <a:xfrm>
                <a:off x="3600" y="2976"/>
                <a:ext cx="432" cy="336"/>
              </a:xfrm>
              <a:prstGeom prst="diamond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k</a:t>
                </a:r>
              </a:p>
            </p:txBody>
          </p:sp>
          <p:sp>
            <p:nvSpPr>
              <p:cNvPr id="109586" name="AutoShape 18"/>
              <p:cNvSpPr>
                <a:spLocks noChangeArrowheads="1"/>
              </p:cNvSpPr>
              <p:nvPr/>
            </p:nvSpPr>
            <p:spPr bwMode="auto">
              <a:xfrm>
                <a:off x="4032" y="2976"/>
                <a:ext cx="624" cy="336"/>
              </a:xfrm>
              <a:prstGeom prst="parallelogram">
                <a:avLst>
                  <a:gd name="adj" fmla="val 46429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v</a:t>
                </a:r>
              </a:p>
            </p:txBody>
          </p:sp>
          <p:sp>
            <p:nvSpPr>
              <p:cNvPr id="109587" name="Text Box 19"/>
              <p:cNvSpPr txBox="1">
                <a:spLocks noChangeArrowheads="1"/>
              </p:cNvSpPr>
              <p:nvPr/>
            </p:nvSpPr>
            <p:spPr bwMode="auto">
              <a:xfrm>
                <a:off x="3840" y="2592"/>
                <a:ext cx="31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400" b="1"/>
                  <a:t>…</a:t>
                </a:r>
              </a:p>
            </p:txBody>
          </p:sp>
          <p:grpSp>
            <p:nvGrpSpPr>
              <p:cNvPr id="109588" name="Group 20"/>
              <p:cNvGrpSpPr>
                <a:grpSpLocks/>
              </p:cNvGrpSpPr>
              <p:nvPr/>
            </p:nvGrpSpPr>
            <p:grpSpPr bwMode="auto">
              <a:xfrm>
                <a:off x="3552" y="1392"/>
                <a:ext cx="1056" cy="336"/>
                <a:chOff x="2256" y="1344"/>
                <a:chExt cx="1056" cy="336"/>
              </a:xfrm>
            </p:grpSpPr>
            <p:sp>
              <p:nvSpPr>
                <p:cNvPr id="109589" name="AutoShape 21"/>
                <p:cNvSpPr>
                  <a:spLocks noChangeArrowheads="1"/>
                </p:cNvSpPr>
                <p:nvPr/>
              </p:nvSpPr>
              <p:spPr bwMode="auto">
                <a:xfrm>
                  <a:off x="2256" y="1344"/>
                  <a:ext cx="432" cy="336"/>
                </a:xfrm>
                <a:prstGeom prst="diamond">
                  <a:avLst/>
                </a:prstGeom>
                <a:solidFill>
                  <a:srgbClr val="9966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/>
                    <a:t>k</a:t>
                  </a:r>
                </a:p>
              </p:txBody>
            </p:sp>
            <p:sp>
              <p:nvSpPr>
                <p:cNvPr id="109590" name="AutoShape 22"/>
                <p:cNvSpPr>
                  <a:spLocks noChangeArrowheads="1"/>
                </p:cNvSpPr>
                <p:nvPr/>
              </p:nvSpPr>
              <p:spPr bwMode="auto">
                <a:xfrm>
                  <a:off x="2688" y="1344"/>
                  <a:ext cx="624" cy="336"/>
                </a:xfrm>
                <a:prstGeom prst="parallelogram">
                  <a:avLst>
                    <a:gd name="adj" fmla="val 46429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/>
                    <a:t>v</a:t>
                  </a:r>
                </a:p>
              </p:txBody>
            </p:sp>
          </p:grpSp>
          <p:grpSp>
            <p:nvGrpSpPr>
              <p:cNvPr id="109591" name="Group 23"/>
              <p:cNvGrpSpPr>
                <a:grpSpLocks/>
              </p:cNvGrpSpPr>
              <p:nvPr/>
            </p:nvGrpSpPr>
            <p:grpSpPr bwMode="auto">
              <a:xfrm>
                <a:off x="3552" y="1824"/>
                <a:ext cx="1056" cy="336"/>
                <a:chOff x="2256" y="1344"/>
                <a:chExt cx="1056" cy="336"/>
              </a:xfrm>
            </p:grpSpPr>
            <p:sp>
              <p:nvSpPr>
                <p:cNvPr id="109592" name="AutoShape 24"/>
                <p:cNvSpPr>
                  <a:spLocks noChangeArrowheads="1"/>
                </p:cNvSpPr>
                <p:nvPr/>
              </p:nvSpPr>
              <p:spPr bwMode="auto">
                <a:xfrm>
                  <a:off x="2256" y="1344"/>
                  <a:ext cx="432" cy="336"/>
                </a:xfrm>
                <a:prstGeom prst="diamond">
                  <a:avLst/>
                </a:prstGeom>
                <a:solidFill>
                  <a:srgbClr val="CC99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/>
                    <a:t>k</a:t>
                  </a:r>
                </a:p>
              </p:txBody>
            </p:sp>
            <p:sp>
              <p:nvSpPr>
                <p:cNvPr id="109593" name="AutoShape 25"/>
                <p:cNvSpPr>
                  <a:spLocks noChangeArrowheads="1"/>
                </p:cNvSpPr>
                <p:nvPr/>
              </p:nvSpPr>
              <p:spPr bwMode="auto">
                <a:xfrm>
                  <a:off x="2688" y="1344"/>
                  <a:ext cx="624" cy="336"/>
                </a:xfrm>
                <a:prstGeom prst="parallelogram">
                  <a:avLst>
                    <a:gd name="adj" fmla="val 46429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/>
                    <a:t>v</a:t>
                  </a:r>
                </a:p>
              </p:txBody>
            </p:sp>
          </p:grpSp>
          <p:sp>
            <p:nvSpPr>
              <p:cNvPr id="109594" name="AutoShape 26"/>
              <p:cNvSpPr>
                <a:spLocks noChangeArrowheads="1"/>
              </p:cNvSpPr>
              <p:nvPr/>
            </p:nvSpPr>
            <p:spPr bwMode="auto">
              <a:xfrm>
                <a:off x="3552" y="2256"/>
                <a:ext cx="432" cy="336"/>
              </a:xfrm>
              <a:prstGeom prst="diamond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k</a:t>
                </a:r>
              </a:p>
            </p:txBody>
          </p:sp>
          <p:sp>
            <p:nvSpPr>
              <p:cNvPr id="109595" name="AutoShape 27"/>
              <p:cNvSpPr>
                <a:spLocks noChangeArrowheads="1"/>
              </p:cNvSpPr>
              <p:nvPr/>
            </p:nvSpPr>
            <p:spPr bwMode="auto">
              <a:xfrm>
                <a:off x="3984" y="2256"/>
                <a:ext cx="624" cy="336"/>
              </a:xfrm>
              <a:prstGeom prst="parallelogram">
                <a:avLst>
                  <a:gd name="adj" fmla="val 46429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v</a:t>
                </a:r>
              </a:p>
            </p:txBody>
          </p:sp>
        </p:grpSp>
        <p:sp>
          <p:nvSpPr>
            <p:cNvPr id="109596" name="Text Box 28"/>
            <p:cNvSpPr txBox="1">
              <a:spLocks noChangeArrowheads="1"/>
            </p:cNvSpPr>
            <p:nvPr/>
          </p:nvSpPr>
          <p:spPr bwMode="auto">
            <a:xfrm>
              <a:off x="3476" y="960"/>
              <a:ext cx="1166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Intermediate</a:t>
              </a:r>
            </a:p>
            <a:p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key-value pairs</a:t>
              </a:r>
            </a:p>
          </p:txBody>
        </p:sp>
      </p:grpSp>
      <p:grpSp>
        <p:nvGrpSpPr>
          <p:cNvPr id="109635" name="Group 67"/>
          <p:cNvGrpSpPr>
            <a:grpSpLocks/>
          </p:cNvGrpSpPr>
          <p:nvPr/>
        </p:nvGrpSpPr>
        <p:grpSpPr bwMode="auto">
          <a:xfrm>
            <a:off x="2427288" y="3087689"/>
            <a:ext cx="849312" cy="874713"/>
            <a:chOff x="1529" y="1753"/>
            <a:chExt cx="535" cy="551"/>
          </a:xfrm>
        </p:grpSpPr>
        <p:sp>
          <p:nvSpPr>
            <p:cNvPr id="109597" name="AutoShape 29"/>
            <p:cNvSpPr>
              <a:spLocks noChangeArrowheads="1"/>
            </p:cNvSpPr>
            <p:nvPr/>
          </p:nvSpPr>
          <p:spPr bwMode="auto">
            <a:xfrm>
              <a:off x="1584" y="2112"/>
              <a:ext cx="480" cy="192"/>
            </a:xfrm>
            <a:prstGeom prst="rightArrow">
              <a:avLst>
                <a:gd name="adj1" fmla="val 50000"/>
                <a:gd name="adj2" fmla="val 62500"/>
              </a:avLst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8" name="Text Box 30"/>
            <p:cNvSpPr txBox="1">
              <a:spLocks noChangeArrowheads="1"/>
            </p:cNvSpPr>
            <p:nvPr/>
          </p:nvSpPr>
          <p:spPr bwMode="auto">
            <a:xfrm>
              <a:off x="1529" y="1753"/>
              <a:ext cx="523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dirty="0"/>
                <a:t>Group</a:t>
              </a:r>
            </a:p>
            <a:p>
              <a:r>
                <a:rPr lang="en-US" b="1" dirty="0"/>
                <a:t>by key</a:t>
              </a:r>
            </a:p>
          </p:txBody>
        </p:sp>
      </p:grpSp>
      <p:grpSp>
        <p:nvGrpSpPr>
          <p:cNvPr id="109601" name="Group 33"/>
          <p:cNvGrpSpPr>
            <a:grpSpLocks/>
          </p:cNvGrpSpPr>
          <p:nvPr/>
        </p:nvGrpSpPr>
        <p:grpSpPr bwMode="auto">
          <a:xfrm>
            <a:off x="5943600" y="2362200"/>
            <a:ext cx="1066800" cy="533400"/>
            <a:chOff x="3456" y="1296"/>
            <a:chExt cx="672" cy="336"/>
          </a:xfrm>
        </p:grpSpPr>
        <p:sp>
          <p:nvSpPr>
            <p:cNvPr id="109599" name="AutoShape 31"/>
            <p:cNvSpPr>
              <a:spLocks noChangeArrowheads="1"/>
            </p:cNvSpPr>
            <p:nvPr/>
          </p:nvSpPr>
          <p:spPr bwMode="auto">
            <a:xfrm>
              <a:off x="3504" y="1488"/>
              <a:ext cx="624" cy="144"/>
            </a:xfrm>
            <a:prstGeom prst="rightArrow">
              <a:avLst>
                <a:gd name="adj1" fmla="val 50000"/>
                <a:gd name="adj2" fmla="val 108333"/>
              </a:avLst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00" name="Text Box 32"/>
            <p:cNvSpPr txBox="1">
              <a:spLocks noChangeArrowheads="1"/>
            </p:cNvSpPr>
            <p:nvPr/>
          </p:nvSpPr>
          <p:spPr bwMode="auto">
            <a:xfrm>
              <a:off x="3456" y="1296"/>
              <a:ext cx="53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dirty="0"/>
                <a:t>reduce</a:t>
              </a:r>
            </a:p>
          </p:txBody>
        </p:sp>
      </p:grpSp>
      <p:grpSp>
        <p:nvGrpSpPr>
          <p:cNvPr id="109602" name="Group 34"/>
          <p:cNvGrpSpPr>
            <a:grpSpLocks/>
          </p:cNvGrpSpPr>
          <p:nvPr/>
        </p:nvGrpSpPr>
        <p:grpSpPr bwMode="auto">
          <a:xfrm>
            <a:off x="5943600" y="2971800"/>
            <a:ext cx="1066800" cy="533400"/>
            <a:chOff x="3456" y="1296"/>
            <a:chExt cx="672" cy="336"/>
          </a:xfrm>
        </p:grpSpPr>
        <p:sp>
          <p:nvSpPr>
            <p:cNvPr id="109603" name="AutoShape 35"/>
            <p:cNvSpPr>
              <a:spLocks noChangeArrowheads="1"/>
            </p:cNvSpPr>
            <p:nvPr/>
          </p:nvSpPr>
          <p:spPr bwMode="auto">
            <a:xfrm>
              <a:off x="3504" y="1488"/>
              <a:ext cx="624" cy="144"/>
            </a:xfrm>
            <a:prstGeom prst="rightArrow">
              <a:avLst>
                <a:gd name="adj1" fmla="val 50000"/>
                <a:gd name="adj2" fmla="val 108333"/>
              </a:avLst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04" name="Text Box 36"/>
            <p:cNvSpPr txBox="1">
              <a:spLocks noChangeArrowheads="1"/>
            </p:cNvSpPr>
            <p:nvPr/>
          </p:nvSpPr>
          <p:spPr bwMode="auto">
            <a:xfrm>
              <a:off x="3456" y="1296"/>
              <a:ext cx="53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dirty="0"/>
                <a:t>reduce</a:t>
              </a:r>
            </a:p>
          </p:txBody>
        </p:sp>
      </p:grpSp>
      <p:grpSp>
        <p:nvGrpSpPr>
          <p:cNvPr id="109610" name="Group 42"/>
          <p:cNvGrpSpPr>
            <a:grpSpLocks/>
          </p:cNvGrpSpPr>
          <p:nvPr/>
        </p:nvGrpSpPr>
        <p:grpSpPr bwMode="auto">
          <a:xfrm>
            <a:off x="7086600" y="2514600"/>
            <a:ext cx="1295400" cy="533400"/>
            <a:chOff x="4464" y="1392"/>
            <a:chExt cx="816" cy="336"/>
          </a:xfrm>
        </p:grpSpPr>
        <p:sp>
          <p:nvSpPr>
            <p:cNvPr id="109605" name="AutoShape 37"/>
            <p:cNvSpPr>
              <a:spLocks noChangeArrowheads="1"/>
            </p:cNvSpPr>
            <p:nvPr/>
          </p:nvSpPr>
          <p:spPr bwMode="auto">
            <a:xfrm>
              <a:off x="4464" y="1392"/>
              <a:ext cx="432" cy="336"/>
            </a:xfrm>
            <a:prstGeom prst="diamond">
              <a:avLst/>
            </a:prstGeom>
            <a:solidFill>
              <a:srgbClr val="99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k</a:t>
              </a:r>
            </a:p>
          </p:txBody>
        </p:sp>
        <p:sp>
          <p:nvSpPr>
            <p:cNvPr id="109607" name="AutoShape 39"/>
            <p:cNvSpPr>
              <a:spLocks noChangeArrowheads="1"/>
            </p:cNvSpPr>
            <p:nvPr/>
          </p:nvSpPr>
          <p:spPr bwMode="auto">
            <a:xfrm>
              <a:off x="4944" y="1392"/>
              <a:ext cx="336" cy="336"/>
            </a:xfrm>
            <a:prstGeom prst="octagon">
              <a:avLst>
                <a:gd name="adj" fmla="val 292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v</a:t>
              </a:r>
            </a:p>
          </p:txBody>
        </p:sp>
      </p:grpSp>
      <p:grpSp>
        <p:nvGrpSpPr>
          <p:cNvPr id="109611" name="Group 43"/>
          <p:cNvGrpSpPr>
            <a:grpSpLocks/>
          </p:cNvGrpSpPr>
          <p:nvPr/>
        </p:nvGrpSpPr>
        <p:grpSpPr bwMode="auto">
          <a:xfrm>
            <a:off x="7086600" y="3124200"/>
            <a:ext cx="1295400" cy="533400"/>
            <a:chOff x="4464" y="1392"/>
            <a:chExt cx="816" cy="336"/>
          </a:xfrm>
        </p:grpSpPr>
        <p:sp>
          <p:nvSpPr>
            <p:cNvPr id="109612" name="AutoShape 44"/>
            <p:cNvSpPr>
              <a:spLocks noChangeArrowheads="1"/>
            </p:cNvSpPr>
            <p:nvPr/>
          </p:nvSpPr>
          <p:spPr bwMode="auto">
            <a:xfrm>
              <a:off x="4464" y="1392"/>
              <a:ext cx="432" cy="336"/>
            </a:xfrm>
            <a:prstGeom prst="diamond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/>
                <a:t>k</a:t>
              </a:r>
            </a:p>
          </p:txBody>
        </p:sp>
        <p:sp>
          <p:nvSpPr>
            <p:cNvPr id="109613" name="AutoShape 45"/>
            <p:cNvSpPr>
              <a:spLocks noChangeArrowheads="1"/>
            </p:cNvSpPr>
            <p:nvPr/>
          </p:nvSpPr>
          <p:spPr bwMode="auto">
            <a:xfrm>
              <a:off x="4944" y="1392"/>
              <a:ext cx="336" cy="336"/>
            </a:xfrm>
            <a:prstGeom prst="octagon">
              <a:avLst>
                <a:gd name="adj" fmla="val 292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v</a:t>
              </a:r>
            </a:p>
          </p:txBody>
        </p:sp>
      </p:grpSp>
      <p:grpSp>
        <p:nvGrpSpPr>
          <p:cNvPr id="109614" name="Group 46"/>
          <p:cNvGrpSpPr>
            <a:grpSpLocks/>
          </p:cNvGrpSpPr>
          <p:nvPr/>
        </p:nvGrpSpPr>
        <p:grpSpPr bwMode="auto">
          <a:xfrm>
            <a:off x="7162800" y="5105400"/>
            <a:ext cx="1295400" cy="533400"/>
            <a:chOff x="4464" y="1392"/>
            <a:chExt cx="816" cy="336"/>
          </a:xfrm>
        </p:grpSpPr>
        <p:sp>
          <p:nvSpPr>
            <p:cNvPr id="109615" name="AutoShape 47"/>
            <p:cNvSpPr>
              <a:spLocks noChangeArrowheads="1"/>
            </p:cNvSpPr>
            <p:nvPr/>
          </p:nvSpPr>
          <p:spPr bwMode="auto">
            <a:xfrm>
              <a:off x="4464" y="1392"/>
              <a:ext cx="432" cy="336"/>
            </a:xfrm>
            <a:prstGeom prst="diamond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k</a:t>
              </a:r>
            </a:p>
          </p:txBody>
        </p:sp>
        <p:sp>
          <p:nvSpPr>
            <p:cNvPr id="109616" name="AutoShape 48"/>
            <p:cNvSpPr>
              <a:spLocks noChangeArrowheads="1"/>
            </p:cNvSpPr>
            <p:nvPr/>
          </p:nvSpPr>
          <p:spPr bwMode="auto">
            <a:xfrm>
              <a:off x="4944" y="1392"/>
              <a:ext cx="336" cy="336"/>
            </a:xfrm>
            <a:prstGeom prst="octagon">
              <a:avLst>
                <a:gd name="adj" fmla="val 292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v</a:t>
              </a:r>
            </a:p>
          </p:txBody>
        </p:sp>
      </p:grpSp>
      <p:sp>
        <p:nvSpPr>
          <p:cNvPr id="109617" name="Text Box 49"/>
          <p:cNvSpPr txBox="1">
            <a:spLocks noChangeArrowheads="1"/>
          </p:cNvSpPr>
          <p:nvPr/>
        </p:nvSpPr>
        <p:spPr bwMode="auto">
          <a:xfrm>
            <a:off x="7573963" y="4267200"/>
            <a:ext cx="503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/>
              <a:t>…</a:t>
            </a:r>
          </a:p>
        </p:txBody>
      </p:sp>
      <p:grpSp>
        <p:nvGrpSpPr>
          <p:cNvPr id="109634" name="Group 66"/>
          <p:cNvGrpSpPr>
            <a:grpSpLocks/>
          </p:cNvGrpSpPr>
          <p:nvPr/>
        </p:nvGrpSpPr>
        <p:grpSpPr bwMode="auto">
          <a:xfrm>
            <a:off x="3276600" y="1905000"/>
            <a:ext cx="2743200" cy="3657600"/>
            <a:chOff x="2064" y="1008"/>
            <a:chExt cx="1728" cy="2304"/>
          </a:xfrm>
        </p:grpSpPr>
        <p:sp>
          <p:nvSpPr>
            <p:cNvPr id="109573" name="AutoShape 5"/>
            <p:cNvSpPr>
              <a:spLocks noChangeArrowheads="1"/>
            </p:cNvSpPr>
            <p:nvPr/>
          </p:nvSpPr>
          <p:spPr bwMode="auto">
            <a:xfrm>
              <a:off x="2112" y="2976"/>
              <a:ext cx="432" cy="336"/>
            </a:xfrm>
            <a:prstGeom prst="diamond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k</a:t>
              </a:r>
            </a:p>
          </p:txBody>
        </p:sp>
        <p:sp>
          <p:nvSpPr>
            <p:cNvPr id="109574" name="AutoShape 6"/>
            <p:cNvSpPr>
              <a:spLocks noChangeArrowheads="1"/>
            </p:cNvSpPr>
            <p:nvPr/>
          </p:nvSpPr>
          <p:spPr bwMode="auto">
            <a:xfrm>
              <a:off x="2544" y="2976"/>
              <a:ext cx="528" cy="336"/>
            </a:xfrm>
            <a:prstGeom prst="parallelogram">
              <a:avLst>
                <a:gd name="adj" fmla="val 3928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109575" name="Text Box 7"/>
            <p:cNvSpPr txBox="1">
              <a:spLocks noChangeArrowheads="1"/>
            </p:cNvSpPr>
            <p:nvPr/>
          </p:nvSpPr>
          <p:spPr bwMode="auto">
            <a:xfrm>
              <a:off x="2467" y="2496"/>
              <a:ext cx="31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/>
                <a:t>…</a:t>
              </a:r>
            </a:p>
          </p:txBody>
        </p:sp>
        <p:sp>
          <p:nvSpPr>
            <p:cNvPr id="109576" name="AutoShape 8"/>
            <p:cNvSpPr>
              <a:spLocks noChangeArrowheads="1"/>
            </p:cNvSpPr>
            <p:nvPr/>
          </p:nvSpPr>
          <p:spPr bwMode="auto">
            <a:xfrm>
              <a:off x="2064" y="1392"/>
              <a:ext cx="432" cy="336"/>
            </a:xfrm>
            <a:prstGeom prst="diamond">
              <a:avLst/>
            </a:prstGeom>
            <a:solidFill>
              <a:srgbClr val="99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k</a:t>
              </a:r>
            </a:p>
          </p:txBody>
        </p:sp>
        <p:sp>
          <p:nvSpPr>
            <p:cNvPr id="109577" name="AutoShape 9"/>
            <p:cNvSpPr>
              <a:spLocks noChangeArrowheads="1"/>
            </p:cNvSpPr>
            <p:nvPr/>
          </p:nvSpPr>
          <p:spPr bwMode="auto">
            <a:xfrm>
              <a:off x="2496" y="1392"/>
              <a:ext cx="528" cy="336"/>
            </a:xfrm>
            <a:prstGeom prst="parallelogram">
              <a:avLst>
                <a:gd name="adj" fmla="val 3928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109578" name="AutoShape 10"/>
            <p:cNvSpPr>
              <a:spLocks noChangeArrowheads="1"/>
            </p:cNvSpPr>
            <p:nvPr/>
          </p:nvSpPr>
          <p:spPr bwMode="auto">
            <a:xfrm>
              <a:off x="2064" y="1824"/>
              <a:ext cx="432" cy="336"/>
            </a:xfrm>
            <a:prstGeom prst="diamond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k</a:t>
              </a:r>
            </a:p>
          </p:txBody>
        </p:sp>
        <p:sp>
          <p:nvSpPr>
            <p:cNvPr id="109579" name="AutoShape 11"/>
            <p:cNvSpPr>
              <a:spLocks noChangeArrowheads="1"/>
            </p:cNvSpPr>
            <p:nvPr/>
          </p:nvSpPr>
          <p:spPr bwMode="auto">
            <a:xfrm>
              <a:off x="2496" y="1824"/>
              <a:ext cx="480" cy="336"/>
            </a:xfrm>
            <a:prstGeom prst="parallelogram">
              <a:avLst>
                <a:gd name="adj" fmla="val 35714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109580" name="AutoShape 12"/>
            <p:cNvSpPr>
              <a:spLocks noChangeArrowheads="1"/>
            </p:cNvSpPr>
            <p:nvPr/>
          </p:nvSpPr>
          <p:spPr bwMode="auto">
            <a:xfrm>
              <a:off x="2832" y="1824"/>
              <a:ext cx="528" cy="336"/>
            </a:xfrm>
            <a:prstGeom prst="parallelogram">
              <a:avLst>
                <a:gd name="adj" fmla="val 3928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109581" name="AutoShape 13"/>
            <p:cNvSpPr>
              <a:spLocks noChangeArrowheads="1"/>
            </p:cNvSpPr>
            <p:nvPr/>
          </p:nvSpPr>
          <p:spPr bwMode="auto">
            <a:xfrm>
              <a:off x="2880" y="1392"/>
              <a:ext cx="528" cy="336"/>
            </a:xfrm>
            <a:prstGeom prst="parallelogram">
              <a:avLst>
                <a:gd name="adj" fmla="val 3928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109582" name="AutoShape 14"/>
            <p:cNvSpPr>
              <a:spLocks noChangeArrowheads="1"/>
            </p:cNvSpPr>
            <p:nvPr/>
          </p:nvSpPr>
          <p:spPr bwMode="auto">
            <a:xfrm>
              <a:off x="3264" y="1392"/>
              <a:ext cx="528" cy="336"/>
            </a:xfrm>
            <a:prstGeom prst="parallelogram">
              <a:avLst>
                <a:gd name="adj" fmla="val 3928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109632" name="Rectangle 64"/>
            <p:cNvSpPr>
              <a:spLocks noChangeArrowheads="1"/>
            </p:cNvSpPr>
            <p:nvPr/>
          </p:nvSpPr>
          <p:spPr bwMode="auto">
            <a:xfrm>
              <a:off x="2160" y="1008"/>
              <a:ext cx="14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Key-value groups</a:t>
              </a:r>
            </a:p>
          </p:txBody>
        </p:sp>
      </p:grpSp>
      <p:sp>
        <p:nvSpPr>
          <p:cNvPr id="109633" name="Rectangle 65"/>
          <p:cNvSpPr>
            <a:spLocks noChangeArrowheads="1"/>
          </p:cNvSpPr>
          <p:nvPr/>
        </p:nvSpPr>
        <p:spPr bwMode="auto">
          <a:xfrm>
            <a:off x="6705600" y="1676400"/>
            <a:ext cx="2057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Output </a:t>
            </a:r>
          </a:p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key-value pairs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42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617" grpId="0"/>
      <p:bldP spid="10963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Specifically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5257801"/>
          </a:xfrm>
        </p:spPr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Input:</a:t>
            </a:r>
            <a:r>
              <a:rPr lang="en-US" dirty="0"/>
              <a:t> a set of key-value pairs</a:t>
            </a:r>
          </a:p>
          <a:p>
            <a:r>
              <a:rPr lang="en-US" dirty="0"/>
              <a:t>Programmer specifies two methods:</a:t>
            </a:r>
          </a:p>
          <a:p>
            <a:pPr lvl="1"/>
            <a:r>
              <a:rPr lang="en-US" b="1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Map(k, v)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en-US" dirty="0">
                <a:latin typeface="Arial" pitchFamily="34" charset="0"/>
                <a:cs typeface="Arial" pitchFamily="34" charset="0"/>
                <a:sym typeface="Wingdings" pitchFamily="2" charset="2"/>
              </a:rPr>
              <a:t> &lt;k’, v’&gt;*</a:t>
            </a:r>
          </a:p>
          <a:p>
            <a:pPr lvl="2"/>
            <a:r>
              <a:rPr lang="en-US" dirty="0">
                <a:sym typeface="Wingdings" pitchFamily="2" charset="2"/>
              </a:rPr>
              <a:t>Takes a key-value pair and outputs a set of key-value pairs</a:t>
            </a:r>
          </a:p>
          <a:p>
            <a:pPr lvl="3"/>
            <a:r>
              <a:rPr lang="en-US" dirty="0">
                <a:sym typeface="Wingdings" pitchFamily="2" charset="2"/>
              </a:rPr>
              <a:t>E.g., key is the filename, value is a single line in the file</a:t>
            </a:r>
          </a:p>
          <a:p>
            <a:pPr lvl="2"/>
            <a:r>
              <a:rPr lang="en-US" dirty="0">
                <a:sym typeface="Wingdings" pitchFamily="2" charset="2"/>
              </a:rPr>
              <a:t>There is one Map call for every </a:t>
            </a:r>
            <a:r>
              <a:rPr lang="en-US" i="1" dirty="0">
                <a:sym typeface="Wingdings" pitchFamily="2" charset="2"/>
              </a:rPr>
              <a:t>(</a:t>
            </a:r>
            <a:r>
              <a:rPr lang="en-US" i="1" dirty="0" err="1">
                <a:sym typeface="Wingdings" pitchFamily="2" charset="2"/>
              </a:rPr>
              <a:t>k,v</a:t>
            </a:r>
            <a:r>
              <a:rPr lang="en-US" i="1" dirty="0">
                <a:sym typeface="Wingdings" pitchFamily="2" charset="2"/>
              </a:rPr>
              <a:t>) </a:t>
            </a:r>
            <a:r>
              <a:rPr lang="en-US" dirty="0">
                <a:sym typeface="Wingdings" pitchFamily="2" charset="2"/>
              </a:rPr>
              <a:t>pair</a:t>
            </a:r>
          </a:p>
          <a:p>
            <a:pPr lvl="1"/>
            <a:r>
              <a:rPr lang="en-US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Reduce(k’, &lt;v’&gt;*)</a:t>
            </a:r>
            <a:r>
              <a:rPr lang="en-US" dirty="0">
                <a:solidFill>
                  <a:schemeClr val="accent2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en-US" dirty="0">
                <a:latin typeface="Arial" pitchFamily="34" charset="0"/>
                <a:cs typeface="Arial" pitchFamily="34" charset="0"/>
                <a:sym typeface="Wingdings" pitchFamily="2" charset="2"/>
              </a:rPr>
              <a:t> &lt;k’, v’’&gt;*</a:t>
            </a:r>
          </a:p>
          <a:p>
            <a:pPr lvl="2"/>
            <a:r>
              <a:rPr lang="en-US" b="1" dirty="0">
                <a:sym typeface="Wingdings" pitchFamily="2" charset="2"/>
              </a:rPr>
              <a:t>All values </a:t>
            </a:r>
            <a:r>
              <a:rPr lang="en-US" b="1" i="1" dirty="0">
                <a:sym typeface="Wingdings" pitchFamily="2" charset="2"/>
              </a:rPr>
              <a:t>v’</a:t>
            </a:r>
            <a:r>
              <a:rPr lang="en-US" b="1" dirty="0">
                <a:sym typeface="Wingdings" pitchFamily="2" charset="2"/>
              </a:rPr>
              <a:t> with same key </a:t>
            </a:r>
            <a:r>
              <a:rPr lang="en-US" b="1" i="1" dirty="0">
                <a:sym typeface="Wingdings" pitchFamily="2" charset="2"/>
              </a:rPr>
              <a:t>k’</a:t>
            </a:r>
            <a:r>
              <a:rPr lang="en-US" b="1" dirty="0">
                <a:sym typeface="Wingdings" pitchFamily="2" charset="2"/>
              </a:rPr>
              <a:t> are reduced together </a:t>
            </a:r>
            <a:br>
              <a:rPr lang="en-US" b="1" dirty="0">
                <a:sym typeface="Wingdings" pitchFamily="2" charset="2"/>
              </a:rPr>
            </a:br>
            <a:r>
              <a:rPr lang="en-US" b="1" dirty="0">
                <a:sym typeface="Wingdings" pitchFamily="2" charset="2"/>
              </a:rPr>
              <a:t>and processed in </a:t>
            </a:r>
            <a:r>
              <a:rPr lang="en-US" b="1" i="1" dirty="0">
                <a:sym typeface="Wingdings" pitchFamily="2" charset="2"/>
              </a:rPr>
              <a:t>v’</a:t>
            </a:r>
            <a:r>
              <a:rPr lang="en-US" b="1" dirty="0">
                <a:sym typeface="Wingdings" pitchFamily="2" charset="2"/>
              </a:rPr>
              <a:t> order</a:t>
            </a:r>
          </a:p>
          <a:p>
            <a:pPr lvl="2"/>
            <a:r>
              <a:rPr lang="en-US" dirty="0"/>
              <a:t>There is one Reduce function call per unique key </a:t>
            </a:r>
            <a:r>
              <a:rPr lang="en-US" i="1" dirty="0"/>
              <a:t>k’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8542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MapReduce</a:t>
            </a:r>
            <a:r>
              <a:rPr lang="en-US" dirty="0"/>
              <a:t>: Word Counting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3468468"/>
            <a:ext cx="1600200" cy="2627531"/>
          </a:xfrm>
          <a:prstGeom prst="rect">
            <a:avLst/>
          </a:prstGeom>
          <a:ln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100" dirty="0">
                <a:latin typeface="Arial Narrow" pitchFamily="34" charset="0"/>
                <a:cs typeface="Arial" pitchFamily="34" charset="0"/>
              </a:rPr>
              <a:t>The crew of the space shuttle Endeavor recently returned to Earth as ambassadors, harbingers of a new era of space exploration. Scientists at NASA are saying that the recent assembly of the </a:t>
            </a:r>
            <a:r>
              <a:rPr lang="en-US" sz="1100" dirty="0" err="1">
                <a:latin typeface="Arial Narrow" pitchFamily="34" charset="0"/>
                <a:cs typeface="Arial" pitchFamily="34" charset="0"/>
              </a:rPr>
              <a:t>Dextre</a:t>
            </a:r>
            <a:r>
              <a:rPr lang="en-US" sz="1100" dirty="0">
                <a:latin typeface="Arial Narrow" pitchFamily="34" charset="0"/>
                <a:cs typeface="Arial" pitchFamily="34" charset="0"/>
              </a:rPr>
              <a:t> bot is the first step in a long-term space-based man/</a:t>
            </a:r>
            <a:r>
              <a:rPr lang="en-US" sz="1100" dirty="0" err="1">
                <a:latin typeface="Arial Narrow" pitchFamily="34" charset="0"/>
                <a:cs typeface="Arial" pitchFamily="34" charset="0"/>
              </a:rPr>
              <a:t>mache</a:t>
            </a:r>
            <a:r>
              <a:rPr lang="en-US" sz="1100" dirty="0">
                <a:latin typeface="Arial Narrow" pitchFamily="34" charset="0"/>
                <a:cs typeface="Arial" pitchFamily="34" charset="0"/>
              </a:rPr>
              <a:t> partnership. '"The work we're doing now -- the robotics we're doing -- is what we're going to need ……………………..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04800" y="6107668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Big document</a:t>
            </a:r>
          </a:p>
        </p:txBody>
      </p:sp>
      <p:sp>
        <p:nvSpPr>
          <p:cNvPr id="47" name="Rectangle 46"/>
          <p:cNvSpPr/>
          <p:nvPr/>
        </p:nvSpPr>
        <p:spPr>
          <a:xfrm>
            <a:off x="2178804" y="3468469"/>
            <a:ext cx="1600200" cy="2590800"/>
          </a:xfrm>
          <a:prstGeom prst="rect">
            <a:avLst/>
          </a:prstGeom>
          <a:ln cmpd="sng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(The, 1)</a:t>
            </a:r>
          </a:p>
          <a:p>
            <a:pPr algn="ctr"/>
            <a:r>
              <a:rPr lang="en-US" dirty="0"/>
              <a:t>(crew, 1)</a:t>
            </a:r>
          </a:p>
          <a:p>
            <a:pPr algn="ctr"/>
            <a:r>
              <a:rPr lang="en-US" dirty="0"/>
              <a:t>(of, 1)</a:t>
            </a:r>
          </a:p>
          <a:p>
            <a:pPr algn="ctr"/>
            <a:r>
              <a:rPr lang="en-US" dirty="0"/>
              <a:t>(the, 1)</a:t>
            </a:r>
          </a:p>
          <a:p>
            <a:pPr algn="ctr"/>
            <a:r>
              <a:rPr lang="en-US" dirty="0"/>
              <a:t>(space, 1)</a:t>
            </a:r>
          </a:p>
          <a:p>
            <a:pPr algn="ctr"/>
            <a:r>
              <a:rPr lang="en-US" dirty="0"/>
              <a:t>(shuttle, 1)</a:t>
            </a:r>
          </a:p>
          <a:p>
            <a:pPr algn="ctr"/>
            <a:r>
              <a:rPr lang="en-US" dirty="0"/>
              <a:t>(Endeavor, 1)</a:t>
            </a:r>
          </a:p>
          <a:p>
            <a:pPr algn="ctr"/>
            <a:r>
              <a:rPr lang="en-US" dirty="0"/>
              <a:t>(recently, 1)</a:t>
            </a:r>
          </a:p>
          <a:p>
            <a:pPr algn="ctr"/>
            <a:r>
              <a:rPr lang="en-US" dirty="0"/>
              <a:t>….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160004" y="3468469"/>
            <a:ext cx="1600200" cy="2590800"/>
          </a:xfrm>
          <a:prstGeom prst="rect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(crew, 1)</a:t>
            </a:r>
          </a:p>
          <a:p>
            <a:pPr algn="ctr"/>
            <a:r>
              <a:rPr lang="en-US" dirty="0"/>
              <a:t>(crew, 1)</a:t>
            </a:r>
          </a:p>
          <a:p>
            <a:pPr algn="ctr"/>
            <a:r>
              <a:rPr lang="en-US" dirty="0"/>
              <a:t>(space, 1)</a:t>
            </a:r>
          </a:p>
          <a:p>
            <a:pPr algn="ctr"/>
            <a:r>
              <a:rPr lang="en-US" dirty="0"/>
              <a:t>(the, 1)</a:t>
            </a:r>
          </a:p>
          <a:p>
            <a:pPr algn="ctr"/>
            <a:r>
              <a:rPr lang="en-US" dirty="0"/>
              <a:t>(the, 1)</a:t>
            </a:r>
          </a:p>
          <a:p>
            <a:pPr algn="ctr"/>
            <a:r>
              <a:rPr lang="en-US" dirty="0"/>
              <a:t>(the, 1)</a:t>
            </a:r>
          </a:p>
          <a:p>
            <a:pPr algn="ctr"/>
            <a:r>
              <a:rPr lang="en-US" dirty="0"/>
              <a:t>(shuttle, 1)</a:t>
            </a:r>
          </a:p>
          <a:p>
            <a:pPr algn="ctr"/>
            <a:r>
              <a:rPr lang="en-US" dirty="0"/>
              <a:t>(recently, 1)</a:t>
            </a:r>
          </a:p>
          <a:p>
            <a:pPr algn="ctr"/>
            <a:r>
              <a:rPr lang="en-US" dirty="0"/>
              <a:t>…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141204" y="3468469"/>
            <a:ext cx="1600200" cy="2590800"/>
          </a:xfrm>
          <a:prstGeom prst="rect">
            <a:avLst/>
          </a:prstGeom>
          <a:ln cmpd="sng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(crew, 2)</a:t>
            </a:r>
          </a:p>
          <a:p>
            <a:pPr algn="ctr"/>
            <a:r>
              <a:rPr lang="en-US" dirty="0"/>
              <a:t>(space, 1)</a:t>
            </a:r>
          </a:p>
          <a:p>
            <a:pPr algn="ctr"/>
            <a:r>
              <a:rPr lang="en-US" dirty="0"/>
              <a:t>(the, 3)</a:t>
            </a:r>
          </a:p>
          <a:p>
            <a:pPr algn="ctr"/>
            <a:r>
              <a:rPr lang="en-US" dirty="0"/>
              <a:t>(shuttle, 1)</a:t>
            </a:r>
          </a:p>
          <a:p>
            <a:pPr algn="ctr"/>
            <a:r>
              <a:rPr lang="en-US" dirty="0"/>
              <a:t>(recently, 1)</a:t>
            </a:r>
          </a:p>
          <a:p>
            <a:pPr algn="ctr"/>
            <a:r>
              <a:rPr lang="en-US" dirty="0"/>
              <a:t>…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178804" y="2057400"/>
            <a:ext cx="1600200" cy="1143000"/>
          </a:xfrm>
          <a:prstGeom prst="rect">
            <a:avLst/>
          </a:prstGeom>
          <a:ln cmpd="sng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MAP:</a:t>
            </a:r>
          </a:p>
          <a:p>
            <a:pPr algn="ctr"/>
            <a:r>
              <a:rPr lang="en-US" sz="1400" dirty="0"/>
              <a:t>Read input and produces a set of key-value pairs</a:t>
            </a:r>
            <a:endParaRPr lang="en-US" b="1" dirty="0"/>
          </a:p>
        </p:txBody>
      </p:sp>
      <p:sp>
        <p:nvSpPr>
          <p:cNvPr id="56" name="Rectangle 55"/>
          <p:cNvSpPr/>
          <p:nvPr/>
        </p:nvSpPr>
        <p:spPr>
          <a:xfrm>
            <a:off x="4160004" y="2057400"/>
            <a:ext cx="1600200" cy="1143000"/>
          </a:xfrm>
          <a:prstGeom prst="rect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Group by key:</a:t>
            </a:r>
          </a:p>
          <a:p>
            <a:pPr algn="ctr"/>
            <a:r>
              <a:rPr lang="en-US" sz="1400" dirty="0"/>
              <a:t>Collect all pairs with same key</a:t>
            </a:r>
            <a:endParaRPr lang="en-US" b="1" dirty="0"/>
          </a:p>
        </p:txBody>
      </p:sp>
      <p:sp>
        <p:nvSpPr>
          <p:cNvPr id="57" name="Rectangle 56"/>
          <p:cNvSpPr/>
          <p:nvPr/>
        </p:nvSpPr>
        <p:spPr>
          <a:xfrm>
            <a:off x="6141204" y="2057400"/>
            <a:ext cx="1600200" cy="1143000"/>
          </a:xfrm>
          <a:prstGeom prst="rect">
            <a:avLst/>
          </a:prstGeom>
          <a:ln cmpd="sng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Reduce:</a:t>
            </a:r>
          </a:p>
          <a:p>
            <a:pPr algn="ctr"/>
            <a:r>
              <a:rPr lang="en-US" sz="1400" dirty="0"/>
              <a:t>Collect all values belonging to the key and output</a:t>
            </a:r>
            <a:endParaRPr lang="en-US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2362200" y="6107668"/>
            <a:ext cx="1424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(key, value)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012196" y="1411069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itchFamily="34" charset="0"/>
                <a:cs typeface="Arial" pitchFamily="34" charset="0"/>
              </a:rPr>
              <a:t>Provided by the programmer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019800" y="1411069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itchFamily="34" charset="0"/>
                <a:cs typeface="Arial" pitchFamily="34" charset="0"/>
              </a:rPr>
              <a:t>Provided by the programmer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252907" y="6107668"/>
            <a:ext cx="1424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(key, value)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343400" y="6107668"/>
            <a:ext cx="1424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(key, value)</a:t>
            </a:r>
          </a:p>
        </p:txBody>
      </p:sp>
      <p:grpSp>
        <p:nvGrpSpPr>
          <p:cNvPr id="3" name="Group 68"/>
          <p:cNvGrpSpPr/>
          <p:nvPr/>
        </p:nvGrpSpPr>
        <p:grpSpPr>
          <a:xfrm>
            <a:off x="8001000" y="3200400"/>
            <a:ext cx="762000" cy="3200400"/>
            <a:chOff x="8001000" y="1752600"/>
            <a:chExt cx="762000" cy="3200400"/>
          </a:xfrm>
        </p:grpSpPr>
        <p:sp>
          <p:nvSpPr>
            <p:cNvPr id="64" name="TextBox 63"/>
            <p:cNvSpPr txBox="1"/>
            <p:nvPr/>
          </p:nvSpPr>
          <p:spPr>
            <a:xfrm rot="16200000">
              <a:off x="7070789" y="2911411"/>
              <a:ext cx="2686954" cy="369332"/>
            </a:xfrm>
            <a:prstGeom prst="rect">
              <a:avLst/>
            </a:prstGeom>
            <a:noFill/>
            <a:ln cmpd="sng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Sequentially read the data</a:t>
              </a:r>
            </a:p>
          </p:txBody>
        </p:sp>
        <p:sp>
          <p:nvSpPr>
            <p:cNvPr id="67" name="Down Arrow 66"/>
            <p:cNvSpPr/>
            <p:nvPr/>
          </p:nvSpPr>
          <p:spPr>
            <a:xfrm>
              <a:off x="8001000" y="1752600"/>
              <a:ext cx="762000" cy="3200400"/>
            </a:xfrm>
            <a:prstGeom prst="downArrow">
              <a:avLst/>
            </a:prstGeom>
            <a:ln cmpd="sng"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TextBox 67"/>
            <p:cNvSpPr txBox="1"/>
            <p:nvPr/>
          </p:nvSpPr>
          <p:spPr>
            <a:xfrm rot="16200000">
              <a:off x="7119681" y="3059689"/>
              <a:ext cx="2542684" cy="369332"/>
            </a:xfrm>
            <a:prstGeom prst="rect">
              <a:avLst/>
            </a:prstGeom>
            <a:noFill/>
            <a:ln cmpd="sng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Only  </a:t>
              </a:r>
              <a:r>
                <a:rPr lang="en-US" dirty="0">
                  <a:solidFill>
                    <a:schemeClr val="bg1"/>
                  </a:solidFill>
                </a:rPr>
                <a:t>  sequential    reads</a:t>
              </a:r>
            </a:p>
          </p:txBody>
        </p:sp>
      </p:grpSp>
      <p:grpSp>
        <p:nvGrpSpPr>
          <p:cNvPr id="4" name="Group 76"/>
          <p:cNvGrpSpPr/>
          <p:nvPr/>
        </p:nvGrpSpPr>
        <p:grpSpPr>
          <a:xfrm>
            <a:off x="2102665" y="4056286"/>
            <a:ext cx="1707335" cy="1104600"/>
            <a:chOff x="179559" y="4370559"/>
            <a:chExt cx="1707335" cy="1104600"/>
          </a:xfrm>
        </p:grpSpPr>
        <p:cxnSp>
          <p:nvCxnSpPr>
            <p:cNvPr id="78" name="Straight Connector 77"/>
            <p:cNvCxnSpPr/>
            <p:nvPr/>
          </p:nvCxnSpPr>
          <p:spPr>
            <a:xfrm>
              <a:off x="179559" y="5473571"/>
              <a:ext cx="1676400" cy="1588"/>
            </a:xfrm>
            <a:prstGeom prst="line">
              <a:avLst/>
            </a:prstGeom>
            <a:ln cmpd="sng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210494" y="4938583"/>
              <a:ext cx="1676400" cy="1588"/>
            </a:xfrm>
            <a:prstGeom prst="line">
              <a:avLst/>
            </a:prstGeom>
            <a:ln cmpd="sng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210494" y="4370559"/>
              <a:ext cx="1676400" cy="1588"/>
            </a:xfrm>
            <a:prstGeom prst="line">
              <a:avLst/>
            </a:prstGeom>
            <a:ln cmpd="sng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6" name="Group 80"/>
          <p:cNvGrpSpPr/>
          <p:nvPr/>
        </p:nvGrpSpPr>
        <p:grpSpPr>
          <a:xfrm>
            <a:off x="4114800" y="4371984"/>
            <a:ext cx="1707335" cy="782628"/>
            <a:chOff x="179559" y="4627743"/>
            <a:chExt cx="1707335" cy="782628"/>
          </a:xfrm>
        </p:grpSpPr>
        <p:cxnSp>
          <p:nvCxnSpPr>
            <p:cNvPr id="82" name="Straight Connector 81"/>
            <p:cNvCxnSpPr/>
            <p:nvPr/>
          </p:nvCxnSpPr>
          <p:spPr>
            <a:xfrm>
              <a:off x="179559" y="5408783"/>
              <a:ext cx="1676400" cy="1588"/>
            </a:xfrm>
            <a:prstGeom prst="line">
              <a:avLst/>
            </a:prstGeom>
            <a:ln cmpd="sng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210494" y="4627743"/>
              <a:ext cx="1676400" cy="1588"/>
            </a:xfrm>
            <a:prstGeom prst="line">
              <a:avLst/>
            </a:prstGeom>
            <a:ln cmpd="sng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7" name="Group 84"/>
          <p:cNvGrpSpPr/>
          <p:nvPr/>
        </p:nvGrpSpPr>
        <p:grpSpPr>
          <a:xfrm>
            <a:off x="152400" y="4021245"/>
            <a:ext cx="1707335" cy="1104600"/>
            <a:chOff x="179559" y="4370559"/>
            <a:chExt cx="1707335" cy="1104600"/>
          </a:xfrm>
        </p:grpSpPr>
        <p:cxnSp>
          <p:nvCxnSpPr>
            <p:cNvPr id="86" name="Straight Connector 85"/>
            <p:cNvCxnSpPr/>
            <p:nvPr/>
          </p:nvCxnSpPr>
          <p:spPr>
            <a:xfrm>
              <a:off x="179559" y="5473571"/>
              <a:ext cx="1676400" cy="1588"/>
            </a:xfrm>
            <a:prstGeom prst="line">
              <a:avLst/>
            </a:prstGeom>
            <a:ln cmpd="sng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210494" y="4916281"/>
              <a:ext cx="1676400" cy="1588"/>
            </a:xfrm>
            <a:prstGeom prst="line">
              <a:avLst/>
            </a:prstGeom>
            <a:ln cmpd="sng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210494" y="4370559"/>
              <a:ext cx="1676400" cy="1588"/>
            </a:xfrm>
            <a:prstGeom prst="line">
              <a:avLst/>
            </a:prstGeom>
            <a:ln cmpd="sng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8" name="Group 97"/>
          <p:cNvGrpSpPr/>
          <p:nvPr/>
        </p:nvGrpSpPr>
        <p:grpSpPr>
          <a:xfrm>
            <a:off x="3810000" y="3886200"/>
            <a:ext cx="228600" cy="1600200"/>
            <a:chOff x="3810000" y="4114800"/>
            <a:chExt cx="228600" cy="1600200"/>
          </a:xfrm>
        </p:grpSpPr>
        <p:cxnSp>
          <p:nvCxnSpPr>
            <p:cNvPr id="90" name="Straight Connector 89"/>
            <p:cNvCxnSpPr/>
            <p:nvPr/>
          </p:nvCxnSpPr>
          <p:spPr>
            <a:xfrm rot="16200000" flipH="1">
              <a:off x="3619500" y="4381500"/>
              <a:ext cx="685800" cy="152400"/>
            </a:xfrm>
            <a:prstGeom prst="line">
              <a:avLst/>
            </a:prstGeom>
            <a:ln cmpd="sng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 flipH="1" flipV="1">
              <a:off x="3505200" y="5181600"/>
              <a:ext cx="914400" cy="152400"/>
            </a:xfrm>
            <a:prstGeom prst="line">
              <a:avLst/>
            </a:prstGeom>
            <a:ln cmpd="sng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rot="5400000" flipH="1" flipV="1">
              <a:off x="3657600" y="4953000"/>
              <a:ext cx="533400" cy="228600"/>
            </a:xfrm>
            <a:prstGeom prst="line">
              <a:avLst/>
            </a:prstGeom>
            <a:ln cmpd="sng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16200000" flipH="1">
              <a:off x="3733800" y="4495800"/>
              <a:ext cx="381000" cy="228600"/>
            </a:xfrm>
            <a:prstGeom prst="line">
              <a:avLst/>
            </a:prstGeom>
            <a:ln cmpd="sng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76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51" grpId="0" animBg="1"/>
      <p:bldP spid="54" grpId="0" animBg="1"/>
      <p:bldP spid="55" grpId="0" animBg="1"/>
      <p:bldP spid="56" grpId="0" animBg="1"/>
      <p:bldP spid="57" grpId="0" animBg="1"/>
      <p:bldP spid="58" grpId="0"/>
      <p:bldP spid="59" grpId="0"/>
      <p:bldP spid="60" grpId="0"/>
      <p:bldP spid="65" grpId="0"/>
      <p:bldP spid="6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Count Using </a:t>
            </a:r>
            <a:r>
              <a:rPr lang="en-US" dirty="0" err="1"/>
              <a:t>MapReduce</a:t>
            </a:r>
            <a:endParaRPr lang="en-US" dirty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2057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map(key, value):</a:t>
            </a:r>
          </a:p>
          <a:p>
            <a:pPr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// key: document name; value: text of the document</a:t>
            </a:r>
          </a:p>
          <a:p>
            <a:pPr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for each word w in value:</a:t>
            </a:r>
          </a:p>
          <a:p>
            <a:pPr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	emit(w, 1)</a:t>
            </a:r>
          </a:p>
          <a:p>
            <a:pPr>
              <a:buFont typeface="Wingdings" pitchFamily="2" charset="2"/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9092" name="Rectangle 4"/>
          <p:cNvSpPr>
            <a:spLocks noChangeArrowheads="1"/>
          </p:cNvSpPr>
          <p:nvPr/>
        </p:nvSpPr>
        <p:spPr bwMode="auto">
          <a:xfrm>
            <a:off x="609600" y="3810000"/>
            <a:ext cx="7772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reduce(key, values):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// key: a word; value: an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iterator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over counts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	result = 0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	for each count v in values: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		result += v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	emit(key, result)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609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/>
      <p:bldP spid="8909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Map-Reduce: A diagram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pic>
        <p:nvPicPr>
          <p:cNvPr id="4" name="Picture 6" descr="index-auto-0007-0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8210" y="1219200"/>
            <a:ext cx="7844790" cy="5410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143046" y="1371600"/>
            <a:ext cx="1576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Big document</a:t>
            </a:r>
          </a:p>
        </p:txBody>
      </p:sp>
      <p:sp>
        <p:nvSpPr>
          <p:cNvPr id="8" name="Rectangle 7"/>
          <p:cNvSpPr/>
          <p:nvPr/>
        </p:nvSpPr>
        <p:spPr>
          <a:xfrm>
            <a:off x="232410" y="1752600"/>
            <a:ext cx="1672590" cy="1143000"/>
          </a:xfrm>
          <a:prstGeom prst="rect">
            <a:avLst/>
          </a:prstGeom>
          <a:ln cmpd="sng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MAP:</a:t>
            </a:r>
          </a:p>
          <a:p>
            <a:pPr algn="ctr"/>
            <a:r>
              <a:rPr lang="en-US" sz="1400" dirty="0"/>
              <a:t>Read input and produces a set of key-value pairs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232410" y="3429000"/>
            <a:ext cx="1672590" cy="1371600"/>
          </a:xfrm>
          <a:prstGeom prst="rect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Group by key:</a:t>
            </a:r>
          </a:p>
          <a:p>
            <a:pPr algn="ctr"/>
            <a:r>
              <a:rPr lang="en-US" sz="1400" dirty="0"/>
              <a:t>Collect all pairs with same key</a:t>
            </a:r>
          </a:p>
          <a:p>
            <a:pPr algn="ctr"/>
            <a:r>
              <a:rPr lang="en-US" sz="1200" b="1" dirty="0"/>
              <a:t>(Hash merge, Shuffle, Sort, Partition)</a:t>
            </a:r>
          </a:p>
        </p:txBody>
      </p:sp>
      <p:sp>
        <p:nvSpPr>
          <p:cNvPr id="10" name="Rectangle 9"/>
          <p:cNvSpPr/>
          <p:nvPr/>
        </p:nvSpPr>
        <p:spPr>
          <a:xfrm>
            <a:off x="232410" y="4953000"/>
            <a:ext cx="1672590" cy="1143000"/>
          </a:xfrm>
          <a:prstGeom prst="rect">
            <a:avLst/>
          </a:prstGeom>
          <a:ln cmpd="sng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Reduce:</a:t>
            </a:r>
          </a:p>
          <a:p>
            <a:pPr algn="ctr"/>
            <a:r>
              <a:rPr lang="en-US" sz="1400" dirty="0"/>
              <a:t>Collect all values belonging to the key and output</a:t>
            </a:r>
            <a:endParaRPr lang="en-US" b="1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0696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Map-Reduce: In Parallel</a:t>
            </a:r>
          </a:p>
        </p:txBody>
      </p:sp>
      <p:pic>
        <p:nvPicPr>
          <p:cNvPr id="2050" name="Picture 2" descr="http://labs.google.com/papers/mapreduce-osdi04-slides/index-auto-0008-000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371600"/>
            <a:ext cx="6800850" cy="4705351"/>
          </a:xfrm>
          <a:prstGeom prst="rect">
            <a:avLst/>
          </a:prstGeom>
          <a:noFill/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Rectangle 5"/>
          <p:cNvSpPr/>
          <p:nvPr/>
        </p:nvSpPr>
        <p:spPr>
          <a:xfrm>
            <a:off x="685800" y="6179403"/>
            <a:ext cx="784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400" b="1" dirty="0">
                <a:solidFill>
                  <a:schemeClr val="accent3"/>
                </a:solidFill>
              </a:rPr>
              <a:t>All phases are distributed with many tasks doing the work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156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MapReduce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66"/>
                </a:solidFill>
              </a:rPr>
              <a:t>Much of the course will be devoted to </a:t>
            </a:r>
            <a:br>
              <a:rPr lang="en-US" dirty="0">
                <a:solidFill>
                  <a:srgbClr val="FF0066"/>
                </a:solidFill>
              </a:rPr>
            </a:br>
            <a:r>
              <a:rPr lang="en-US" b="1" dirty="0">
                <a:solidFill>
                  <a:srgbClr val="FF0066"/>
                </a:solidFill>
              </a:rPr>
              <a:t>large scale computing</a:t>
            </a:r>
            <a:r>
              <a:rPr lang="en-US" dirty="0">
                <a:solidFill>
                  <a:srgbClr val="FF0066"/>
                </a:solidFill>
              </a:rPr>
              <a:t> for </a:t>
            </a:r>
            <a:r>
              <a:rPr lang="en-US" b="1" dirty="0">
                <a:solidFill>
                  <a:srgbClr val="FF0066"/>
                </a:solidFill>
              </a:rPr>
              <a:t>data mining</a:t>
            </a:r>
          </a:p>
          <a:p>
            <a:r>
              <a:rPr lang="en-US" b="1" dirty="0">
                <a:solidFill>
                  <a:srgbClr val="0000FF"/>
                </a:solidFill>
              </a:rPr>
              <a:t>Challenges:</a:t>
            </a:r>
          </a:p>
          <a:p>
            <a:pPr lvl="1"/>
            <a:r>
              <a:rPr lang="en-US" dirty="0"/>
              <a:t>How to distribute computation?</a:t>
            </a:r>
          </a:p>
          <a:p>
            <a:pPr lvl="1"/>
            <a:r>
              <a:rPr lang="en-US" dirty="0"/>
              <a:t>Distributed/parallel programming is hard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8000"/>
                </a:solidFill>
              </a:rPr>
              <a:t>Map-reduce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/>
              <a:t>addresses all of the above</a:t>
            </a:r>
          </a:p>
          <a:p>
            <a:pPr lvl="1"/>
            <a:r>
              <a:rPr lang="en-US" dirty="0"/>
              <a:t>Google’s computational/data manipulation model</a:t>
            </a:r>
          </a:p>
          <a:p>
            <a:pPr lvl="1"/>
            <a:r>
              <a:rPr lang="en-US" dirty="0"/>
              <a:t>Elegant way to work with big data</a:t>
            </a:r>
          </a:p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9976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Map-Reduce</a:t>
            </a:r>
          </a:p>
        </p:txBody>
      </p:sp>
      <p:sp>
        <p:nvSpPr>
          <p:cNvPr id="30" name="Content Placeholder 29"/>
          <p:cNvSpPr>
            <a:spLocks noGrp="1"/>
          </p:cNvSpPr>
          <p:nvPr>
            <p:ph idx="1"/>
          </p:nvPr>
        </p:nvSpPr>
        <p:spPr>
          <a:xfrm>
            <a:off x="304800" y="1447800"/>
            <a:ext cx="5105400" cy="5257801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GB" dirty="0">
                <a:solidFill>
                  <a:schemeClr val="accent3"/>
                </a:solidFill>
              </a:rPr>
              <a:t>Programmer specifies:</a:t>
            </a:r>
          </a:p>
          <a:p>
            <a:pPr lvl="1"/>
            <a:r>
              <a:rPr lang="en-GB" dirty="0"/>
              <a:t>Map and Reduce and input files</a:t>
            </a:r>
          </a:p>
          <a:p>
            <a:pPr lvl="0"/>
            <a:r>
              <a:rPr lang="en-GB" b="1" dirty="0"/>
              <a:t>Workflow:</a:t>
            </a:r>
          </a:p>
          <a:p>
            <a:pPr lvl="1"/>
            <a:r>
              <a:rPr lang="en-GB" dirty="0"/>
              <a:t>Read inputs as a set of key-value-pairs</a:t>
            </a:r>
          </a:p>
          <a:p>
            <a:pPr lvl="1"/>
            <a:r>
              <a:rPr lang="en-GB" b="1" dirty="0">
                <a:solidFill>
                  <a:schemeClr val="accent2"/>
                </a:solidFill>
              </a:rPr>
              <a:t>Map</a:t>
            </a:r>
            <a:r>
              <a:rPr lang="en-GB" b="1" dirty="0"/>
              <a:t> </a:t>
            </a:r>
            <a:r>
              <a:rPr lang="en-GB" dirty="0"/>
              <a:t>transforms input </a:t>
            </a:r>
            <a:r>
              <a:rPr lang="en-GB" dirty="0" err="1"/>
              <a:t>kv</a:t>
            </a:r>
            <a:r>
              <a:rPr lang="en-GB" dirty="0"/>
              <a:t>-pairs into a new set of </a:t>
            </a:r>
            <a:r>
              <a:rPr lang="en-GB" dirty="0" err="1"/>
              <a:t>k'v</a:t>
            </a:r>
            <a:r>
              <a:rPr lang="en-GB" dirty="0"/>
              <a:t>'-pairs</a:t>
            </a:r>
          </a:p>
          <a:p>
            <a:pPr lvl="1"/>
            <a:r>
              <a:rPr lang="en-GB" dirty="0"/>
              <a:t>Sorts &amp; Shuffles the </a:t>
            </a:r>
            <a:r>
              <a:rPr lang="en-GB" dirty="0" err="1"/>
              <a:t>k'v</a:t>
            </a:r>
            <a:r>
              <a:rPr lang="en-GB" dirty="0"/>
              <a:t>'-pairs to output nodes</a:t>
            </a:r>
          </a:p>
          <a:p>
            <a:pPr lvl="1"/>
            <a:r>
              <a:rPr lang="en-GB" dirty="0"/>
              <a:t>All </a:t>
            </a:r>
            <a:r>
              <a:rPr lang="en-GB" dirty="0" err="1"/>
              <a:t>k’v</a:t>
            </a:r>
            <a:r>
              <a:rPr lang="en-GB" dirty="0"/>
              <a:t>’-pairs with a given k’ are sent to the same </a:t>
            </a:r>
            <a:r>
              <a:rPr lang="en-GB" b="1" dirty="0">
                <a:solidFill>
                  <a:schemeClr val="accent4"/>
                </a:solidFill>
              </a:rPr>
              <a:t>reduce</a:t>
            </a:r>
            <a:endParaRPr lang="en-GB" dirty="0"/>
          </a:p>
          <a:p>
            <a:pPr lvl="1"/>
            <a:r>
              <a:rPr lang="en-GB" b="1" dirty="0">
                <a:solidFill>
                  <a:schemeClr val="accent4"/>
                </a:solidFill>
              </a:rPr>
              <a:t>Reduce</a:t>
            </a:r>
            <a:r>
              <a:rPr lang="en-GB" b="1" dirty="0"/>
              <a:t> </a:t>
            </a:r>
            <a:r>
              <a:rPr lang="en-GB" dirty="0"/>
              <a:t>processes all </a:t>
            </a:r>
            <a:r>
              <a:rPr lang="en-GB" dirty="0" err="1"/>
              <a:t>k'v</a:t>
            </a:r>
            <a:r>
              <a:rPr lang="en-GB" dirty="0"/>
              <a:t>'-pairs grouped by key into new </a:t>
            </a:r>
            <a:r>
              <a:rPr lang="en-GB" dirty="0" err="1"/>
              <a:t>k''v</a:t>
            </a:r>
            <a:r>
              <a:rPr lang="en-GB" dirty="0"/>
              <a:t>''-pairs</a:t>
            </a:r>
          </a:p>
          <a:p>
            <a:pPr lvl="1"/>
            <a:r>
              <a:rPr lang="en-GB" dirty="0"/>
              <a:t>Write the resulting pairs to files</a:t>
            </a:r>
          </a:p>
          <a:p>
            <a:pPr lvl="8"/>
            <a:endParaRPr lang="en-GB" dirty="0"/>
          </a:p>
          <a:p>
            <a:pPr lvl="0"/>
            <a:r>
              <a:rPr lang="en-GB" dirty="0">
                <a:solidFill>
                  <a:schemeClr val="accent3"/>
                </a:solidFill>
              </a:rPr>
              <a:t>All phases are distributed with many tasks doing the work</a:t>
            </a:r>
          </a:p>
          <a:p>
            <a:endParaRPr lang="en-US" dirty="0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5541963" y="1676400"/>
            <a:ext cx="566737" cy="533400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defTabSz="457200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400">
                <a:solidFill>
                  <a:srgbClr val="000000"/>
                </a:solidFill>
                <a:cs typeface="Arial" charset="0"/>
              </a:rPr>
              <a:t>Input 0</a:t>
            </a: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5803900" y="2209800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410200" y="2590800"/>
            <a:ext cx="873125" cy="685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pPr algn="ctr" defTabSz="457200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 b="1">
                <a:solidFill>
                  <a:schemeClr val="bg1"/>
                </a:solidFill>
                <a:cs typeface="Arial" charset="0"/>
              </a:rPr>
              <a:t>Map 0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6764338" y="1676400"/>
            <a:ext cx="568325" cy="533400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defTabSz="457200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400">
                <a:solidFill>
                  <a:srgbClr val="000000"/>
                </a:solidFill>
                <a:cs typeface="Arial" charset="0"/>
              </a:rPr>
              <a:t>Input 1</a:t>
            </a:r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7070725" y="2209800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634163" y="2590800"/>
            <a:ext cx="873125" cy="685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pPr algn="ctr" defTabSz="457200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 b="1" dirty="0">
                <a:solidFill>
                  <a:schemeClr val="bg1"/>
                </a:solidFill>
                <a:cs typeface="Arial" charset="0"/>
              </a:rPr>
              <a:t>Map 1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7943850" y="1676400"/>
            <a:ext cx="568325" cy="533400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defTabSz="457200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400">
                <a:solidFill>
                  <a:srgbClr val="000000"/>
                </a:solidFill>
                <a:cs typeface="Arial" charset="0"/>
              </a:rPr>
              <a:t>Input 2</a:t>
            </a:r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8205788" y="2209800"/>
            <a:ext cx="1587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7813675" y="2590800"/>
            <a:ext cx="873125" cy="685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pPr algn="ctr" defTabSz="457200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 b="1">
                <a:solidFill>
                  <a:schemeClr val="bg1"/>
                </a:solidFill>
                <a:cs typeface="Arial" charset="0"/>
              </a:rPr>
              <a:t>Map 2</a:t>
            </a:r>
          </a:p>
        </p:txBody>
      </p:sp>
      <p:sp>
        <p:nvSpPr>
          <p:cNvPr id="14" name="AutoShape 13"/>
          <p:cNvSpPr>
            <a:spLocks noChangeArrowheads="1"/>
          </p:cNvSpPr>
          <p:nvPr/>
        </p:nvSpPr>
        <p:spPr bwMode="auto">
          <a:xfrm>
            <a:off x="5716588" y="4267200"/>
            <a:ext cx="1004887" cy="7620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pPr algn="ctr" defTabSz="457200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 b="1" dirty="0">
                <a:solidFill>
                  <a:schemeClr val="bg1"/>
                </a:solidFill>
                <a:cs typeface="Arial" charset="0"/>
              </a:rPr>
              <a:t>Reduce 0</a:t>
            </a:r>
          </a:p>
        </p:txBody>
      </p:sp>
      <p:sp>
        <p:nvSpPr>
          <p:cNvPr id="15" name="AutoShape 14"/>
          <p:cNvSpPr>
            <a:spLocks noChangeArrowheads="1"/>
          </p:cNvSpPr>
          <p:nvPr/>
        </p:nvSpPr>
        <p:spPr bwMode="auto">
          <a:xfrm>
            <a:off x="7462838" y="4267200"/>
            <a:ext cx="1004887" cy="7620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pPr algn="ctr" defTabSz="457200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 b="1">
                <a:solidFill>
                  <a:schemeClr val="bg1"/>
                </a:solidFill>
                <a:cs typeface="Arial" charset="0"/>
              </a:rPr>
              <a:t>Reduce 1</a:t>
            </a:r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>
            <a:off x="5803900" y="3276600"/>
            <a:ext cx="34925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>
            <a:off x="5803900" y="3276600"/>
            <a:ext cx="218440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flipH="1">
            <a:off x="6148388" y="3276600"/>
            <a:ext cx="839787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>
            <a:off x="7026275" y="3276600"/>
            <a:ext cx="962025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 flipH="1">
            <a:off x="6235700" y="3276600"/>
            <a:ext cx="201930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Line 20"/>
          <p:cNvSpPr>
            <a:spLocks noChangeShapeType="1"/>
          </p:cNvSpPr>
          <p:nvPr/>
        </p:nvSpPr>
        <p:spPr bwMode="auto">
          <a:xfrm flipH="1">
            <a:off x="8026400" y="3276600"/>
            <a:ext cx="22860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5867400" y="5486400"/>
            <a:ext cx="619125" cy="609600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defTabSz="457200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400">
                <a:solidFill>
                  <a:srgbClr val="000000"/>
                </a:solidFill>
                <a:cs typeface="Arial" charset="0"/>
              </a:rPr>
              <a:t>Out 0</a:t>
            </a:r>
          </a:p>
        </p:txBody>
      </p:sp>
      <p:sp>
        <p:nvSpPr>
          <p:cNvPr id="23" name="Oval 22"/>
          <p:cNvSpPr>
            <a:spLocks noChangeArrowheads="1"/>
          </p:cNvSpPr>
          <p:nvPr/>
        </p:nvSpPr>
        <p:spPr bwMode="auto">
          <a:xfrm>
            <a:off x="7769225" y="5486400"/>
            <a:ext cx="536575" cy="533400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defTabSz="457200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400">
                <a:solidFill>
                  <a:srgbClr val="000000"/>
                </a:solidFill>
                <a:cs typeface="Arial" charset="0"/>
              </a:rPr>
              <a:t>Out 1</a:t>
            </a:r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>
            <a:off x="6196013" y="5029200"/>
            <a:ext cx="1587" cy="457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" name="Line 24"/>
          <p:cNvSpPr>
            <a:spLocks noChangeShapeType="1"/>
          </p:cNvSpPr>
          <p:nvPr/>
        </p:nvSpPr>
        <p:spPr bwMode="auto">
          <a:xfrm>
            <a:off x="8031163" y="5029200"/>
            <a:ext cx="1587" cy="457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5410200" y="3657600"/>
            <a:ext cx="3276600" cy="228600"/>
          </a:xfrm>
          <a:prstGeom prst="rect">
            <a:avLst/>
          </a:prstGeom>
          <a:solidFill>
            <a:srgbClr val="BBE0E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6629400" y="3581400"/>
            <a:ext cx="892175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defTabSz="457200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cs typeface="Arial" charset="0"/>
              </a:rPr>
              <a:t>Shuffle</a:t>
            </a:r>
          </a:p>
        </p:txBody>
      </p:sp>
      <p:sp>
        <p:nvSpPr>
          <p:cNvPr id="34" name="Footer Placeholder 3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919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Flow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4"/>
                </a:solidFill>
              </a:rPr>
              <a:t>Input and final output </a:t>
            </a:r>
            <a:r>
              <a:rPr lang="en-US" b="1" dirty="0"/>
              <a:t>are stored on a</a:t>
            </a:r>
            <a:r>
              <a:rPr lang="en-US" b="1" dirty="0">
                <a:solidFill>
                  <a:schemeClr val="accent4"/>
                </a:solidFill>
              </a:rPr>
              <a:t> distributed file system (FS):</a:t>
            </a:r>
          </a:p>
          <a:p>
            <a:pPr lvl="1"/>
            <a:r>
              <a:rPr lang="en-US" dirty="0"/>
              <a:t>Scheduler tries to schedule map tasks “close” to physical storage location of input data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chemeClr val="accent2"/>
                </a:solidFill>
              </a:rPr>
              <a:t>Intermediate results</a:t>
            </a:r>
            <a:r>
              <a:rPr lang="en-US" b="1" dirty="0"/>
              <a:t> are stored on </a:t>
            </a:r>
            <a:r>
              <a:rPr lang="en-US" b="1" dirty="0">
                <a:solidFill>
                  <a:schemeClr val="accent2"/>
                </a:solidFill>
              </a:rPr>
              <a:t>local FS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b="1" dirty="0"/>
              <a:t>of Map and Reduce workers</a:t>
            </a:r>
          </a:p>
          <a:p>
            <a:pPr lvl="8"/>
            <a:endParaRPr lang="en-US" dirty="0"/>
          </a:p>
          <a:p>
            <a:r>
              <a:rPr lang="en-US" b="1" dirty="0"/>
              <a:t>Output is often input to another </a:t>
            </a:r>
            <a:br>
              <a:rPr lang="en-US" b="1" dirty="0"/>
            </a:br>
            <a:r>
              <a:rPr lang="en-US" b="1" dirty="0" err="1"/>
              <a:t>MapReduce</a:t>
            </a:r>
            <a:r>
              <a:rPr lang="en-US" b="1" dirty="0"/>
              <a:t> task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131162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Coordination: Master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3"/>
                </a:solidFill>
              </a:rPr>
              <a:t>Master node takes care of coordination:</a:t>
            </a:r>
          </a:p>
          <a:p>
            <a:pPr lvl="1"/>
            <a:r>
              <a:rPr lang="en-US" b="1" dirty="0"/>
              <a:t>Task status:</a:t>
            </a:r>
            <a:r>
              <a:rPr lang="en-US" dirty="0"/>
              <a:t> (idle, in-progress, completed)</a:t>
            </a:r>
          </a:p>
          <a:p>
            <a:pPr lvl="1"/>
            <a:r>
              <a:rPr lang="en-US" b="1" dirty="0"/>
              <a:t>Idle tasks</a:t>
            </a:r>
            <a:r>
              <a:rPr lang="en-US" dirty="0"/>
              <a:t> get scheduled as workers become available</a:t>
            </a:r>
          </a:p>
          <a:p>
            <a:pPr lvl="1"/>
            <a:r>
              <a:rPr lang="en-US" dirty="0"/>
              <a:t>When a map task completes, it sends the master the location and sizes of its </a:t>
            </a:r>
            <a:r>
              <a:rPr lang="en-US" i="1" dirty="0"/>
              <a:t>R</a:t>
            </a:r>
            <a:r>
              <a:rPr lang="en-US" dirty="0"/>
              <a:t> intermediate files, one for each reducer</a:t>
            </a:r>
          </a:p>
          <a:p>
            <a:pPr lvl="1"/>
            <a:r>
              <a:rPr lang="en-US" dirty="0"/>
              <a:t>Master pushes this info to reducers</a:t>
            </a:r>
          </a:p>
          <a:p>
            <a:pPr lvl="7"/>
            <a:endParaRPr lang="en-US" dirty="0"/>
          </a:p>
          <a:p>
            <a:r>
              <a:rPr lang="en-US" dirty="0"/>
              <a:t>Master pings workers periodically to detect failures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139711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Failures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3"/>
                </a:solidFill>
              </a:rPr>
              <a:t>Map worker failure</a:t>
            </a:r>
          </a:p>
          <a:p>
            <a:pPr lvl="1"/>
            <a:r>
              <a:rPr lang="en-US" dirty="0"/>
              <a:t>Map tasks completed or in-progress at </a:t>
            </a:r>
            <a:br>
              <a:rPr lang="en-US" dirty="0"/>
            </a:br>
            <a:r>
              <a:rPr lang="en-US" dirty="0"/>
              <a:t>worker are reset to idle</a:t>
            </a:r>
          </a:p>
          <a:p>
            <a:pPr lvl="1"/>
            <a:r>
              <a:rPr lang="en-US" dirty="0"/>
              <a:t>Reduce workers are notified when task is rescheduled on another worker</a:t>
            </a:r>
          </a:p>
          <a:p>
            <a:r>
              <a:rPr lang="en-US" b="1" dirty="0">
                <a:solidFill>
                  <a:schemeClr val="accent3"/>
                </a:solidFill>
              </a:rPr>
              <a:t>Reduce worker failure</a:t>
            </a:r>
          </a:p>
          <a:p>
            <a:pPr lvl="1"/>
            <a:r>
              <a:rPr lang="en-US" dirty="0"/>
              <a:t>Only in-progress tasks are reset to idle </a:t>
            </a:r>
          </a:p>
          <a:p>
            <a:pPr lvl="1"/>
            <a:r>
              <a:rPr lang="en-US" dirty="0"/>
              <a:t>Reduce task is restarted</a:t>
            </a:r>
          </a:p>
          <a:p>
            <a:r>
              <a:rPr lang="en-US" b="1" dirty="0">
                <a:solidFill>
                  <a:schemeClr val="accent3"/>
                </a:solidFill>
              </a:rPr>
              <a:t>Master failure</a:t>
            </a:r>
          </a:p>
          <a:p>
            <a:pPr lvl="1"/>
            <a:r>
              <a:rPr lang="en-US" dirty="0" err="1"/>
              <a:t>MapReduce</a:t>
            </a:r>
            <a:r>
              <a:rPr lang="en-US" dirty="0"/>
              <a:t> task is aborted and client is notified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065914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686800" cy="987552"/>
          </a:xfrm>
        </p:spPr>
        <p:txBody>
          <a:bodyPr>
            <a:normAutofit/>
          </a:bodyPr>
          <a:lstStyle/>
          <a:p>
            <a:r>
              <a:rPr lang="en-US" dirty="0"/>
              <a:t>How many Map and Reduce jobs?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7924800" cy="5257801"/>
          </a:xfrm>
        </p:spPr>
        <p:txBody>
          <a:bodyPr/>
          <a:lstStyle/>
          <a:p>
            <a:r>
              <a:rPr lang="en-US" i="1" dirty="0"/>
              <a:t>M</a:t>
            </a:r>
            <a:r>
              <a:rPr lang="en-US" dirty="0"/>
              <a:t> map tasks, </a:t>
            </a:r>
            <a:r>
              <a:rPr lang="en-US" i="1" dirty="0"/>
              <a:t>R</a:t>
            </a:r>
            <a:r>
              <a:rPr lang="en-US" dirty="0"/>
              <a:t> reduce tasks</a:t>
            </a:r>
          </a:p>
          <a:p>
            <a:r>
              <a:rPr lang="en-US" b="1" dirty="0">
                <a:solidFill>
                  <a:schemeClr val="accent3"/>
                </a:solidFill>
              </a:rPr>
              <a:t>Rule of a thumb:</a:t>
            </a:r>
          </a:p>
          <a:p>
            <a:pPr lvl="1"/>
            <a:r>
              <a:rPr lang="en-US" dirty="0"/>
              <a:t>Make </a:t>
            </a:r>
            <a:r>
              <a:rPr lang="en-US" i="1" dirty="0"/>
              <a:t>M</a:t>
            </a:r>
            <a:r>
              <a:rPr lang="en-US" dirty="0"/>
              <a:t> much larger than the number of nodes in the cluster</a:t>
            </a:r>
          </a:p>
          <a:p>
            <a:pPr lvl="1"/>
            <a:r>
              <a:rPr lang="en-US" dirty="0"/>
              <a:t>One DFS chunk per map is common</a:t>
            </a:r>
          </a:p>
          <a:p>
            <a:pPr lvl="1"/>
            <a:r>
              <a:rPr lang="en-US" dirty="0"/>
              <a:t>Improves dynamic load balancing and speeds up recovery from worker failures</a:t>
            </a:r>
          </a:p>
          <a:p>
            <a:r>
              <a:rPr lang="en-US" b="1" dirty="0"/>
              <a:t>Usually </a:t>
            </a:r>
            <a:r>
              <a:rPr lang="en-US" b="1" i="1" dirty="0"/>
              <a:t>R</a:t>
            </a:r>
            <a:r>
              <a:rPr lang="en-US" b="1" dirty="0"/>
              <a:t> is smaller than </a:t>
            </a:r>
            <a:r>
              <a:rPr lang="en-US" b="1" i="1" dirty="0"/>
              <a:t>M</a:t>
            </a:r>
          </a:p>
          <a:p>
            <a:pPr lvl="1"/>
            <a:r>
              <a:rPr lang="en-US" dirty="0"/>
              <a:t>Because output is spread across </a:t>
            </a:r>
            <a:r>
              <a:rPr lang="en-US" i="1" dirty="0"/>
              <a:t>R</a:t>
            </a:r>
            <a:r>
              <a:rPr lang="en-US" dirty="0"/>
              <a:t> files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546685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Task Granularity &amp; Pipelining</a:t>
            </a:r>
          </a:p>
        </p:txBody>
      </p:sp>
      <p:sp>
        <p:nvSpPr>
          <p:cNvPr id="13321" name="Rectangle 9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382000" cy="525780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3"/>
                </a:solidFill>
              </a:rPr>
              <a:t>Fine granularity tasks:</a:t>
            </a:r>
            <a:r>
              <a:rPr lang="en-US" dirty="0">
                <a:solidFill>
                  <a:schemeClr val="accent3"/>
                </a:solidFill>
              </a:rPr>
              <a:t>  </a:t>
            </a:r>
            <a:r>
              <a:rPr lang="en-US" dirty="0"/>
              <a:t>map tasks &gt;&gt; machines</a:t>
            </a:r>
          </a:p>
          <a:p>
            <a:pPr lvl="1"/>
            <a:r>
              <a:rPr lang="en-US" dirty="0"/>
              <a:t>Minimizes time for fault recovery</a:t>
            </a:r>
          </a:p>
          <a:p>
            <a:pPr lvl="1"/>
            <a:r>
              <a:rPr lang="en-US" dirty="0"/>
              <a:t>Can do pipeline shuffling with map execution</a:t>
            </a:r>
          </a:p>
          <a:p>
            <a:pPr lvl="1"/>
            <a:r>
              <a:rPr lang="en-US" dirty="0"/>
              <a:t>Better dynamic load balancing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pic>
        <p:nvPicPr>
          <p:cNvPr id="13318" name="Picture 6" descr="index-auto-0009-0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50" y="3505200"/>
            <a:ext cx="7753350" cy="2590800"/>
          </a:xfrm>
          <a:prstGeom prst="rect">
            <a:avLst/>
          </a:prstGeom>
          <a:noFill/>
        </p:spPr>
      </p:pic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228600" y="2286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tabLst>
                <a:tab pos="293688" algn="l"/>
                <a:tab pos="457200" algn="l"/>
              </a:tabLst>
            </a:pPr>
            <a:endParaRPr lang="en-US" b="1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5226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Refinements: Backup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solidFill>
                  <a:schemeClr val="accent3"/>
                </a:solidFill>
              </a:rPr>
              <a:t>Problem</a:t>
            </a:r>
          </a:p>
          <a:p>
            <a:pPr lvl="1"/>
            <a:r>
              <a:rPr lang="en-US" dirty="0"/>
              <a:t>Slow workers significantly lengthen the job completion time:</a:t>
            </a:r>
          </a:p>
          <a:p>
            <a:pPr lvl="2"/>
            <a:r>
              <a:rPr lang="en-US" dirty="0"/>
              <a:t>Other jobs on the machine</a:t>
            </a:r>
          </a:p>
          <a:p>
            <a:pPr lvl="2"/>
            <a:r>
              <a:rPr lang="en-US" dirty="0"/>
              <a:t>Bad disks</a:t>
            </a:r>
          </a:p>
          <a:p>
            <a:pPr lvl="2"/>
            <a:r>
              <a:rPr lang="en-US" dirty="0"/>
              <a:t>Weird things</a:t>
            </a:r>
          </a:p>
          <a:p>
            <a:r>
              <a:rPr lang="en-US" b="1" dirty="0">
                <a:solidFill>
                  <a:schemeClr val="accent2"/>
                </a:solidFill>
              </a:rPr>
              <a:t>Solution</a:t>
            </a:r>
          </a:p>
          <a:p>
            <a:pPr lvl="1"/>
            <a:r>
              <a:rPr lang="en-US" dirty="0"/>
              <a:t>Near end of phase, spawn backup copies of tasks</a:t>
            </a:r>
          </a:p>
          <a:p>
            <a:pPr lvl="2"/>
            <a:r>
              <a:rPr lang="en-US" dirty="0"/>
              <a:t>Whichever one finishes first “wins”</a:t>
            </a:r>
          </a:p>
          <a:p>
            <a:r>
              <a:rPr lang="en-US" b="1" dirty="0">
                <a:solidFill>
                  <a:schemeClr val="accent4"/>
                </a:solidFill>
              </a:rPr>
              <a:t>Effect</a:t>
            </a:r>
          </a:p>
          <a:p>
            <a:pPr lvl="1"/>
            <a:r>
              <a:rPr lang="en-US" dirty="0"/>
              <a:t>Dramatically shortens job completion time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0594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Refinement: Combiners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Often a Map task will produce many pairs of the form </a:t>
            </a:r>
            <a:r>
              <a:rPr lang="en-US" i="1" dirty="0"/>
              <a:t>(k,v</a:t>
            </a:r>
            <a:r>
              <a:rPr lang="en-US" i="1" baseline="-25000" dirty="0"/>
              <a:t>1</a:t>
            </a:r>
            <a:r>
              <a:rPr lang="en-US" i="1" dirty="0"/>
              <a:t>), (k,v</a:t>
            </a:r>
            <a:r>
              <a:rPr lang="en-US" i="1" baseline="-25000" dirty="0"/>
              <a:t>2</a:t>
            </a:r>
            <a:r>
              <a:rPr lang="en-US" i="1" dirty="0"/>
              <a:t>), …</a:t>
            </a:r>
            <a:r>
              <a:rPr lang="en-US" dirty="0"/>
              <a:t> for the same key </a:t>
            </a:r>
            <a:r>
              <a:rPr lang="en-US" i="1" dirty="0"/>
              <a:t>k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E.g., popular words in the word count example</a:t>
            </a:r>
          </a:p>
          <a:p>
            <a:pPr>
              <a:lnSpc>
                <a:spcPct val="90000"/>
              </a:lnSpc>
            </a:pPr>
            <a:r>
              <a:rPr lang="en-US" b="1" dirty="0"/>
              <a:t>Can save network time by </a:t>
            </a:r>
            <a:br>
              <a:rPr lang="en-US" b="1" dirty="0"/>
            </a:br>
            <a:r>
              <a:rPr lang="en-US" b="1" dirty="0">
                <a:solidFill>
                  <a:schemeClr val="accent3"/>
                </a:solidFill>
              </a:rPr>
              <a:t>pre-aggregating values in </a:t>
            </a:r>
            <a:br>
              <a:rPr lang="en-US" b="1" dirty="0">
                <a:solidFill>
                  <a:schemeClr val="accent3"/>
                </a:solidFill>
              </a:rPr>
            </a:br>
            <a:r>
              <a:rPr lang="en-US" b="1" dirty="0">
                <a:solidFill>
                  <a:schemeClr val="accent3"/>
                </a:solidFill>
              </a:rPr>
              <a:t>the mapper: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combine(k, list(v</a:t>
            </a:r>
            <a:r>
              <a:rPr lang="en-US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en-US" dirty="0">
                <a:latin typeface="Arial" pitchFamily="34" charset="0"/>
                <a:cs typeface="Arial" pitchFamily="34" charset="0"/>
              </a:rPr>
              <a:t>)) </a:t>
            </a:r>
            <a:r>
              <a:rPr lang="en-US" dirty="0">
                <a:latin typeface="Arial" pitchFamily="34" charset="0"/>
                <a:cs typeface="Arial" pitchFamily="34" charset="0"/>
                <a:sym typeface="Wingdings" pitchFamily="2" charset="2"/>
              </a:rPr>
              <a:t> v</a:t>
            </a:r>
            <a:r>
              <a:rPr lang="en-US" baseline="-25000" dirty="0">
                <a:latin typeface="Arial" pitchFamily="34" charset="0"/>
                <a:cs typeface="Arial" pitchFamily="34" charset="0"/>
                <a:sym typeface="Wingdings" pitchFamily="2" charset="2"/>
              </a:rPr>
              <a:t>2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Wingdings" pitchFamily="2" charset="2"/>
              </a:rPr>
              <a:t>Combiner is usually same </a:t>
            </a:r>
            <a:br>
              <a:rPr lang="en-US" dirty="0">
                <a:sym typeface="Wingdings" pitchFamily="2" charset="2"/>
              </a:rPr>
            </a:br>
            <a:r>
              <a:rPr lang="en-US" dirty="0">
                <a:sym typeface="Wingdings" pitchFamily="2" charset="2"/>
              </a:rPr>
              <a:t>as the reduce function</a:t>
            </a:r>
          </a:p>
          <a:p>
            <a:pPr>
              <a:lnSpc>
                <a:spcPct val="90000"/>
              </a:lnSpc>
            </a:pPr>
            <a:r>
              <a:rPr lang="en-US" dirty="0"/>
              <a:t>Works only if reduce </a:t>
            </a:r>
            <a:br>
              <a:rPr lang="en-US" dirty="0"/>
            </a:br>
            <a:r>
              <a:rPr lang="en-US" dirty="0"/>
              <a:t>function is commutative and associative</a:t>
            </a:r>
          </a:p>
        </p:txBody>
      </p:sp>
      <p:pic>
        <p:nvPicPr>
          <p:cNvPr id="10" name="Picture 2" descr="http://labs.google.com/papers/mapreduce-osdi04-slides/index-auto-0008-000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97346" y="3048000"/>
            <a:ext cx="3634462" cy="2514600"/>
          </a:xfrm>
          <a:prstGeom prst="rect">
            <a:avLst/>
          </a:prstGeom>
          <a:noFill/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67467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Refinement: Combiners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Back to our word counting example:</a:t>
            </a:r>
          </a:p>
          <a:p>
            <a:pPr lvl="1"/>
            <a:r>
              <a:rPr lang="en-US" dirty="0"/>
              <a:t>Combiner combines the values of all keys of a single mapper (single machine):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Much less data needs to be copied and shuffled!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pic>
        <p:nvPicPr>
          <p:cNvPr id="1026" name="Picture 2" descr="http://www.admin-magazine.com/var/ezflow_site/storage/images/media/images/hadoop-f03/47069-1-eng-US/hadoop-F03_referen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036220"/>
            <a:ext cx="6553200" cy="2526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1066800" y="3036220"/>
            <a:ext cx="3581400" cy="1263190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66800" y="4287630"/>
            <a:ext cx="3581400" cy="1263190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4159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Refinement: Partition Function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00FF"/>
                </a:solidFill>
              </a:rPr>
              <a:t>Want to control how keys get partitioned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Inputs to map tasks are created by contiguous splits of input file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Reduce needs to ensure that records with the same intermediate key end up at the same worker</a:t>
            </a:r>
          </a:p>
          <a:p>
            <a:pPr>
              <a:lnSpc>
                <a:spcPct val="90000"/>
              </a:lnSpc>
            </a:pPr>
            <a:r>
              <a:rPr lang="en-US" b="1" dirty="0"/>
              <a:t>System uses a default partition function: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hash(key) mod </a:t>
            </a:r>
            <a:r>
              <a:rPr lang="en-US" b="1" i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R</a:t>
            </a:r>
          </a:p>
          <a:p>
            <a:pPr lvl="8">
              <a:lnSpc>
                <a:spcPct val="90000"/>
              </a:lnSpc>
            </a:pPr>
            <a:endParaRPr lang="en-US" b="1" i="1" dirty="0">
              <a:solidFill>
                <a:schemeClr val="accent3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D60093"/>
                </a:solidFill>
              </a:rPr>
              <a:t>Sometimes useful to override the hash function: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E.g.,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hash(hostname(URL)) mod 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R</a:t>
            </a:r>
            <a:r>
              <a:rPr lang="en-US" dirty="0"/>
              <a:t> ensures URLs from a host end up in the same output file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45726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Node Architecture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1905000" y="3505200"/>
            <a:ext cx="14478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Memory</a:t>
            </a:r>
          </a:p>
        </p:txBody>
      </p:sp>
      <p:sp>
        <p:nvSpPr>
          <p:cNvPr id="51206" name="AutoShape 6"/>
          <p:cNvSpPr>
            <a:spLocks noChangeArrowheads="1"/>
          </p:cNvSpPr>
          <p:nvPr/>
        </p:nvSpPr>
        <p:spPr bwMode="auto">
          <a:xfrm>
            <a:off x="1905000" y="4648200"/>
            <a:ext cx="1524000" cy="914400"/>
          </a:xfrm>
          <a:prstGeom prst="can">
            <a:avLst>
              <a:gd name="adj" fmla="val 25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Disk</a:t>
            </a:r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1905000" y="2743200"/>
            <a:ext cx="1447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CPU</a:t>
            </a:r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1447800" y="2438400"/>
            <a:ext cx="2362200" cy="3429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4175125" y="3232150"/>
            <a:ext cx="39458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8000"/>
                </a:solidFill>
              </a:rPr>
              <a:t>Machine Learning, Statistics</a:t>
            </a: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4251325" y="4451350"/>
            <a:ext cx="32832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8000"/>
                </a:solidFill>
              </a:rPr>
              <a:t>“Classical” Data Mining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3574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6" grpId="0" animBg="1"/>
      <p:bldP spid="51208" grpId="0" animBg="1"/>
      <p:bldP spid="51210" grpId="0"/>
      <p:bldP spid="5121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Problems Suited for </a:t>
            </a:r>
            <a:br>
              <a:rPr lang="en-US" dirty="0"/>
            </a:br>
            <a:r>
              <a:rPr lang="en-US" dirty="0"/>
              <a:t>Map-Reduce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937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Host size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Suppose we have a large web corpus</a:t>
            </a:r>
          </a:p>
          <a:p>
            <a:r>
              <a:rPr lang="en-US" dirty="0"/>
              <a:t>Look at the metadata file</a:t>
            </a:r>
          </a:p>
          <a:p>
            <a:pPr lvl="1"/>
            <a:r>
              <a:rPr lang="en-US" dirty="0"/>
              <a:t>Lines of the form: (URL, size, date, …)</a:t>
            </a:r>
          </a:p>
          <a:p>
            <a:r>
              <a:rPr lang="en-US" b="1" dirty="0"/>
              <a:t>For each host, find the total number of bytes</a:t>
            </a:r>
          </a:p>
          <a:p>
            <a:pPr lvl="1"/>
            <a:r>
              <a:rPr lang="en-US" dirty="0"/>
              <a:t>That is, the sum of the page sizes for all URLs from that particular host</a:t>
            </a:r>
          </a:p>
          <a:p>
            <a:pPr lvl="8"/>
            <a:endParaRPr lang="en-US" dirty="0">
              <a:solidFill>
                <a:schemeClr val="accent3"/>
              </a:solidFill>
            </a:endParaRPr>
          </a:p>
          <a:p>
            <a:r>
              <a:rPr lang="en-US" b="1" dirty="0">
                <a:solidFill>
                  <a:schemeClr val="accent3"/>
                </a:solidFill>
              </a:rPr>
              <a:t>Other examples: </a:t>
            </a:r>
          </a:p>
          <a:p>
            <a:pPr lvl="1"/>
            <a:r>
              <a:rPr lang="en-US" dirty="0"/>
              <a:t>Link analysis and graph processing</a:t>
            </a:r>
          </a:p>
          <a:p>
            <a:pPr lvl="1"/>
            <a:r>
              <a:rPr lang="en-US" dirty="0"/>
              <a:t>Machine Learning algorithms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928855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Language Model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3"/>
                </a:solidFill>
              </a:rPr>
              <a:t>Statistical machine translation:</a:t>
            </a:r>
          </a:p>
          <a:p>
            <a:pPr lvl="1"/>
            <a:r>
              <a:rPr lang="en-US" dirty="0"/>
              <a:t>Need to count number of times every 5-word sequence occurs in a large corpus of documents</a:t>
            </a:r>
          </a:p>
          <a:p>
            <a:pPr lvl="8"/>
            <a:endParaRPr lang="en-US" dirty="0"/>
          </a:p>
          <a:p>
            <a:r>
              <a:rPr lang="en-US" b="1" dirty="0"/>
              <a:t>Very easy with </a:t>
            </a:r>
            <a:r>
              <a:rPr lang="en-US" b="1" dirty="0" err="1"/>
              <a:t>MapReduce</a:t>
            </a:r>
            <a:r>
              <a:rPr lang="en-US" b="1" dirty="0"/>
              <a:t>:</a:t>
            </a:r>
          </a:p>
          <a:p>
            <a:pPr lvl="1"/>
            <a:r>
              <a:rPr lang="en-US" b="1" dirty="0"/>
              <a:t>Map: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Extract (5-word sequence, count) from document</a:t>
            </a:r>
          </a:p>
          <a:p>
            <a:pPr lvl="1"/>
            <a:r>
              <a:rPr lang="en-US" b="1" dirty="0"/>
              <a:t>Reduce: </a:t>
            </a:r>
          </a:p>
          <a:p>
            <a:pPr lvl="2"/>
            <a:r>
              <a:rPr lang="en-US" dirty="0"/>
              <a:t>Combine the counts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381324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Join By Map-Reduce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2133600"/>
          </a:xfrm>
        </p:spPr>
        <p:txBody>
          <a:bodyPr/>
          <a:lstStyle/>
          <a:p>
            <a:r>
              <a:rPr lang="en-US" b="1" dirty="0"/>
              <a:t>Compute the natural join </a:t>
            </a:r>
            <a:r>
              <a:rPr lang="en-US" b="1" i="1" dirty="0"/>
              <a:t>R(A,B) </a:t>
            </a:r>
            <a:r>
              <a:rPr lang="en-US" b="1" dirty="0"/>
              <a:t>⋈</a:t>
            </a:r>
            <a:r>
              <a:rPr lang="en-US" b="1" i="1" dirty="0"/>
              <a:t> S(B,C)</a:t>
            </a:r>
          </a:p>
          <a:p>
            <a:r>
              <a:rPr lang="en-US" i="1" dirty="0"/>
              <a:t>R</a:t>
            </a:r>
            <a:r>
              <a:rPr lang="en-US" dirty="0"/>
              <a:t> and </a:t>
            </a:r>
            <a:r>
              <a:rPr lang="en-US" i="1" dirty="0"/>
              <a:t>S</a:t>
            </a:r>
            <a:r>
              <a:rPr lang="en-US" dirty="0"/>
              <a:t> are each stored in files</a:t>
            </a:r>
          </a:p>
          <a:p>
            <a:r>
              <a:rPr lang="en-US" dirty="0"/>
              <a:t>Tuples are pairs </a:t>
            </a:r>
            <a:r>
              <a:rPr lang="en-US" i="1" dirty="0"/>
              <a:t>(</a:t>
            </a:r>
            <a:r>
              <a:rPr lang="en-US" i="1" dirty="0" err="1"/>
              <a:t>a,b</a:t>
            </a:r>
            <a:r>
              <a:rPr lang="en-US" i="1" dirty="0"/>
              <a:t>)</a:t>
            </a:r>
            <a:r>
              <a:rPr lang="en-US" dirty="0"/>
              <a:t> or </a:t>
            </a:r>
            <a:r>
              <a:rPr lang="en-US" i="1" dirty="0"/>
              <a:t>(</a:t>
            </a:r>
            <a:r>
              <a:rPr lang="en-US" i="1" dirty="0" err="1"/>
              <a:t>b,c</a:t>
            </a:r>
            <a:r>
              <a:rPr lang="en-US" i="1" dirty="0"/>
              <a:t>)</a:t>
            </a:r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999675"/>
              </p:ext>
            </p:extLst>
          </p:nvPr>
        </p:nvGraphicFramePr>
        <p:xfrm>
          <a:off x="304800" y="3581400"/>
          <a:ext cx="2209800" cy="185420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110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875983"/>
              </p:ext>
            </p:extLst>
          </p:nvPr>
        </p:nvGraphicFramePr>
        <p:xfrm>
          <a:off x="3810000" y="3657600"/>
          <a:ext cx="2209800" cy="148336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110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en-US" baseline="-25000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en-US" baseline="-2500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en-US" baseline="-25000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2667000" y="4038600"/>
            <a:ext cx="69602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/>
              <a:t>⋈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6993815"/>
              </p:ext>
            </p:extLst>
          </p:nvPr>
        </p:nvGraphicFramePr>
        <p:xfrm>
          <a:off x="6705600" y="3657600"/>
          <a:ext cx="2209800" cy="148336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110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en-US" baseline="-25000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en-US" baseline="-2500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en-US" baseline="-25000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6085776" y="4064000"/>
            <a:ext cx="50045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/>
              <a:t>=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26154" y="55626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54022" y="52578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1959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Map-Reduce Join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610600" cy="5257801"/>
          </a:xfrm>
        </p:spPr>
        <p:txBody>
          <a:bodyPr/>
          <a:lstStyle/>
          <a:p>
            <a:r>
              <a:rPr lang="en-US" b="1" dirty="0"/>
              <a:t>Use a hash function </a:t>
            </a:r>
            <a:r>
              <a:rPr lang="en-US" b="1" i="1" dirty="0"/>
              <a:t>h</a:t>
            </a:r>
            <a:r>
              <a:rPr lang="en-US" b="1" dirty="0"/>
              <a:t> from B-values to </a:t>
            </a:r>
            <a:r>
              <a:rPr lang="en-US" b="1" i="1" dirty="0"/>
              <a:t>1...k</a:t>
            </a:r>
          </a:p>
          <a:p>
            <a:r>
              <a:rPr lang="en-US" b="1" dirty="0">
                <a:solidFill>
                  <a:srgbClr val="FF0066"/>
                </a:solidFill>
              </a:rPr>
              <a:t>A Map process turns:</a:t>
            </a:r>
          </a:p>
          <a:p>
            <a:pPr lvl="1"/>
            <a:r>
              <a:rPr lang="en-US" dirty="0"/>
              <a:t>Each input tuple </a:t>
            </a:r>
            <a:r>
              <a:rPr lang="en-US" i="1" dirty="0"/>
              <a:t>R(</a:t>
            </a:r>
            <a:r>
              <a:rPr lang="en-US" i="1" dirty="0" err="1"/>
              <a:t>a,b</a:t>
            </a:r>
            <a:r>
              <a:rPr lang="en-US" i="1" dirty="0"/>
              <a:t>)</a:t>
            </a:r>
            <a:r>
              <a:rPr lang="en-US" dirty="0"/>
              <a:t> into key-value pair </a:t>
            </a:r>
            <a:r>
              <a:rPr lang="en-US" i="1" dirty="0"/>
              <a:t>(b,(</a:t>
            </a:r>
            <a:r>
              <a:rPr lang="en-US" i="1" dirty="0" err="1"/>
              <a:t>a,R</a:t>
            </a:r>
            <a:r>
              <a:rPr lang="en-US" i="1" dirty="0"/>
              <a:t>))</a:t>
            </a:r>
          </a:p>
          <a:p>
            <a:pPr lvl="1"/>
            <a:r>
              <a:rPr lang="en-US" dirty="0"/>
              <a:t>Each input tuple </a:t>
            </a:r>
            <a:r>
              <a:rPr lang="en-US" i="1" dirty="0"/>
              <a:t>S(</a:t>
            </a:r>
            <a:r>
              <a:rPr lang="en-US" i="1" dirty="0" err="1"/>
              <a:t>b,c</a:t>
            </a:r>
            <a:r>
              <a:rPr lang="en-US" i="1" dirty="0"/>
              <a:t>)</a:t>
            </a:r>
            <a:r>
              <a:rPr lang="en-US" dirty="0"/>
              <a:t> into </a:t>
            </a:r>
            <a:r>
              <a:rPr lang="en-US" i="1" dirty="0"/>
              <a:t>(b,(</a:t>
            </a:r>
            <a:r>
              <a:rPr lang="en-US" i="1" dirty="0" err="1"/>
              <a:t>c,S</a:t>
            </a:r>
            <a:r>
              <a:rPr lang="en-US" i="1" dirty="0"/>
              <a:t>))</a:t>
            </a:r>
          </a:p>
          <a:p>
            <a:pPr lvl="8"/>
            <a:endParaRPr lang="en-US" dirty="0"/>
          </a:p>
          <a:p>
            <a:r>
              <a:rPr lang="en-US" b="1" dirty="0"/>
              <a:t>Map processes</a:t>
            </a:r>
            <a:r>
              <a:rPr lang="en-US" dirty="0"/>
              <a:t> send each key-value pair with key </a:t>
            </a:r>
            <a:r>
              <a:rPr lang="en-US" i="1" dirty="0"/>
              <a:t>b</a:t>
            </a:r>
            <a:r>
              <a:rPr lang="en-US" dirty="0"/>
              <a:t> to Reduce process </a:t>
            </a:r>
            <a:r>
              <a:rPr lang="en-US" i="1" dirty="0"/>
              <a:t>h(b)</a:t>
            </a:r>
            <a:endParaRPr lang="en-US" dirty="0"/>
          </a:p>
          <a:p>
            <a:pPr lvl="1"/>
            <a:r>
              <a:rPr lang="en-US" dirty="0" err="1"/>
              <a:t>Hadoop</a:t>
            </a:r>
            <a:r>
              <a:rPr lang="en-US" dirty="0"/>
              <a:t> does this automatically; just tell it what </a:t>
            </a:r>
            <a:r>
              <a:rPr lang="en-US" i="1" dirty="0"/>
              <a:t>k</a:t>
            </a:r>
            <a:r>
              <a:rPr lang="en-US" dirty="0"/>
              <a:t> is.</a:t>
            </a:r>
          </a:p>
          <a:p>
            <a:r>
              <a:rPr lang="en-US" dirty="0"/>
              <a:t>Each </a:t>
            </a:r>
            <a:r>
              <a:rPr lang="en-US" b="1" dirty="0"/>
              <a:t>Reduce process</a:t>
            </a:r>
            <a:r>
              <a:rPr lang="en-US" dirty="0"/>
              <a:t> matches all the pairs </a:t>
            </a:r>
            <a:r>
              <a:rPr lang="en-US" i="1" dirty="0"/>
              <a:t>(b,(</a:t>
            </a:r>
            <a:r>
              <a:rPr lang="en-US" i="1" dirty="0" err="1"/>
              <a:t>a,R</a:t>
            </a:r>
            <a:r>
              <a:rPr lang="en-US" i="1" dirty="0"/>
              <a:t>))</a:t>
            </a:r>
            <a:r>
              <a:rPr lang="en-US" dirty="0"/>
              <a:t> with all </a:t>
            </a:r>
            <a:r>
              <a:rPr lang="en-US" i="1" dirty="0"/>
              <a:t>(b,(</a:t>
            </a:r>
            <a:r>
              <a:rPr lang="en-US" i="1" dirty="0" err="1"/>
              <a:t>c,S</a:t>
            </a:r>
            <a:r>
              <a:rPr lang="en-US" i="1" dirty="0"/>
              <a:t>)) </a:t>
            </a:r>
            <a:r>
              <a:rPr lang="en-US" dirty="0"/>
              <a:t>and outputs </a:t>
            </a:r>
            <a:r>
              <a:rPr lang="en-US" i="1" dirty="0"/>
              <a:t>(</a:t>
            </a:r>
            <a:r>
              <a:rPr lang="en-US" i="1" dirty="0" err="1"/>
              <a:t>a,b,c</a:t>
            </a:r>
            <a:r>
              <a:rPr lang="en-US" i="1" dirty="0"/>
              <a:t>)</a:t>
            </a:r>
            <a:r>
              <a:rPr lang="en-US" dirty="0"/>
              <a:t>.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7347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Cost Measures for Algorithms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/>
            <a:r>
              <a:rPr lang="en-US" b="1" dirty="0">
                <a:solidFill>
                  <a:srgbClr val="008000"/>
                </a:solidFill>
              </a:rPr>
              <a:t>In </a:t>
            </a:r>
            <a:r>
              <a:rPr lang="en-US" b="1" dirty="0" err="1">
                <a:solidFill>
                  <a:srgbClr val="008000"/>
                </a:solidFill>
              </a:rPr>
              <a:t>MapReduce</a:t>
            </a:r>
            <a:r>
              <a:rPr lang="en-US" b="1" dirty="0">
                <a:solidFill>
                  <a:srgbClr val="008000"/>
                </a:solidFill>
              </a:rPr>
              <a:t> we quantify the cost of an algorithm using </a:t>
            </a:r>
          </a:p>
          <a:p>
            <a:pPr marL="609600" indent="-609600">
              <a:buFont typeface="Monotype Sorts" pitchFamily="2" charset="2"/>
              <a:buAutoNum type="arabicPeriod"/>
            </a:pPr>
            <a:r>
              <a:rPr lang="en-US" i="1" dirty="0">
                <a:solidFill>
                  <a:srgbClr val="FF0066"/>
                </a:solidFill>
              </a:rPr>
              <a:t>Communication cost</a:t>
            </a:r>
            <a:r>
              <a:rPr lang="en-US" dirty="0"/>
              <a:t>  = total I/O of all processes</a:t>
            </a:r>
          </a:p>
          <a:p>
            <a:pPr marL="609600" indent="-609600">
              <a:buFont typeface="Monotype Sorts" pitchFamily="2" charset="2"/>
              <a:buAutoNum type="arabicPeriod"/>
            </a:pPr>
            <a:r>
              <a:rPr lang="en-US" i="1" dirty="0">
                <a:solidFill>
                  <a:srgbClr val="FF0066"/>
                </a:solidFill>
              </a:rPr>
              <a:t>Elapsed communication cost</a:t>
            </a:r>
            <a:r>
              <a:rPr lang="en-US" dirty="0"/>
              <a:t> = max of I/O along any path</a:t>
            </a:r>
          </a:p>
          <a:p>
            <a:pPr marL="609600" indent="-609600">
              <a:buFont typeface="Monotype Sorts" pitchFamily="2" charset="2"/>
              <a:buAutoNum type="arabicPeriod"/>
            </a:pPr>
            <a:r>
              <a:rPr lang="en-US" dirty="0"/>
              <a:t>(</a:t>
            </a:r>
            <a:r>
              <a:rPr lang="en-US" i="1" dirty="0">
                <a:solidFill>
                  <a:srgbClr val="FF0066"/>
                </a:solidFill>
              </a:rPr>
              <a:t>Elapsed</a:t>
            </a:r>
            <a:r>
              <a:rPr lang="en-US" dirty="0"/>
              <a:t>) </a:t>
            </a:r>
            <a:r>
              <a:rPr lang="en-US" i="1" dirty="0">
                <a:solidFill>
                  <a:srgbClr val="FF0066"/>
                </a:solidFill>
              </a:rPr>
              <a:t>computation cost</a:t>
            </a:r>
            <a:r>
              <a:rPr lang="en-US" dirty="0"/>
              <a:t> analogous, but count only running time of processes</a:t>
            </a:r>
          </a:p>
          <a:p>
            <a:pPr marL="609600" indent="-609600"/>
            <a:endParaRPr lang="en-US" sz="500" dirty="0"/>
          </a:p>
          <a:p>
            <a:pPr marL="609600" indent="-609600"/>
            <a:endParaRPr lang="en-US" sz="500" dirty="0"/>
          </a:p>
          <a:p>
            <a:pPr marL="609600" indent="-609600"/>
            <a:endParaRPr lang="en-US" sz="500" dirty="0"/>
          </a:p>
          <a:p>
            <a:pPr marL="609600" indent="-609600"/>
            <a:endParaRPr lang="en-US" sz="500" dirty="0"/>
          </a:p>
          <a:p>
            <a:pPr marL="292608" lvl="1" indent="0"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Note that here the big-O notation is not the most useful </a:t>
            </a:r>
            <a:br>
              <a:rPr lang="en-US" sz="2000" dirty="0">
                <a:latin typeface="Arial" pitchFamily="34" charset="0"/>
                <a:cs typeface="Arial" pitchFamily="34" charset="0"/>
              </a:rPr>
            </a:br>
            <a:r>
              <a:rPr lang="en-US" sz="2000" dirty="0">
                <a:latin typeface="Arial" pitchFamily="34" charset="0"/>
                <a:cs typeface="Arial" pitchFamily="34" charset="0"/>
              </a:rPr>
              <a:t>(adding more machines is always an option)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9380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Cost Measures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D60093"/>
                </a:solidFill>
              </a:rPr>
              <a:t>For a map-reduce algorithm: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Communication cost =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input file size + 2 </a:t>
            </a:r>
            <a:r>
              <a:rPr lang="en-US" dirty="0">
                <a:sym typeface="Symbol" pitchFamily="18" charset="2"/>
              </a:rPr>
              <a:t></a:t>
            </a:r>
            <a:r>
              <a:rPr lang="en-US" dirty="0"/>
              <a:t> (sum of the sizes of all files passed from Map processes to Reduce processes) + the sum of the output sizes of the Reduce processes.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Elapsed communication cost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is the sum of the largest input + output for any map process, plus the same for any reduce process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7484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Cost Measures Mean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Either the I/O (communication) or processing (computation) cost dominates</a:t>
            </a:r>
          </a:p>
          <a:p>
            <a:pPr lvl="1"/>
            <a:r>
              <a:rPr lang="en-US" dirty="0"/>
              <a:t>Ignore one or the other</a:t>
            </a:r>
          </a:p>
          <a:p>
            <a:endParaRPr lang="en-US" dirty="0"/>
          </a:p>
          <a:p>
            <a:r>
              <a:rPr lang="en-US" dirty="0"/>
              <a:t>Total cost tells what you pay in rent from </a:t>
            </a:r>
            <a:br>
              <a:rPr lang="en-US" dirty="0"/>
            </a:br>
            <a:r>
              <a:rPr lang="en-US" dirty="0"/>
              <a:t>your friendly neighborhood cloud</a:t>
            </a:r>
          </a:p>
          <a:p>
            <a:endParaRPr lang="en-US" dirty="0"/>
          </a:p>
          <a:p>
            <a:r>
              <a:rPr lang="en-US" dirty="0"/>
              <a:t>Elapsed cost is wall-clock time using parallelism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4924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Cost of Map-Reduce Join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Total communication cost</a:t>
            </a:r>
            <a:r>
              <a:rPr lang="en-US" dirty="0">
                <a:solidFill>
                  <a:srgbClr val="0000FF"/>
                </a:solidFill>
              </a:rPr>
              <a:t> </a:t>
            </a:r>
            <a:br>
              <a:rPr lang="en-US" dirty="0">
                <a:solidFill>
                  <a:srgbClr val="0000FF"/>
                </a:solidFill>
              </a:rPr>
            </a:br>
            <a:r>
              <a:rPr lang="en-US" dirty="0"/>
              <a:t>= O(|R|+|S|+|R ⋈ S|)</a:t>
            </a:r>
          </a:p>
          <a:p>
            <a:r>
              <a:rPr lang="en-US" b="1" dirty="0">
                <a:solidFill>
                  <a:srgbClr val="0000FF"/>
                </a:solidFill>
              </a:rPr>
              <a:t>Elapsed communication cost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= O(s)</a:t>
            </a:r>
          </a:p>
          <a:p>
            <a:pPr lvl="1"/>
            <a:r>
              <a:rPr lang="en-US" dirty="0"/>
              <a:t>We’re going to pick </a:t>
            </a:r>
            <a:r>
              <a:rPr lang="en-US" b="1" i="1" dirty="0"/>
              <a:t>k</a:t>
            </a:r>
            <a:r>
              <a:rPr lang="en-US" dirty="0"/>
              <a:t> and the number of Map processes so that the I/O limit </a:t>
            </a:r>
            <a:r>
              <a:rPr lang="en-US" b="1" i="1" dirty="0"/>
              <a:t>s</a:t>
            </a:r>
            <a:r>
              <a:rPr lang="en-US" dirty="0"/>
              <a:t> is respected</a:t>
            </a:r>
          </a:p>
          <a:p>
            <a:pPr lvl="1"/>
            <a:r>
              <a:rPr lang="en-US" dirty="0"/>
              <a:t>We put a limit </a:t>
            </a:r>
            <a:r>
              <a:rPr lang="en-US" b="1" i="1" dirty="0"/>
              <a:t>s</a:t>
            </a:r>
            <a:r>
              <a:rPr lang="en-US" dirty="0"/>
              <a:t> on the amount of input or output that any one process can have. </a:t>
            </a:r>
            <a:r>
              <a:rPr lang="en-US" b="1" i="1" dirty="0"/>
              <a:t>s</a:t>
            </a:r>
            <a:r>
              <a:rPr lang="en-US" b="1" dirty="0"/>
              <a:t> could be:</a:t>
            </a:r>
          </a:p>
          <a:p>
            <a:pPr lvl="2"/>
            <a:r>
              <a:rPr lang="en-US" dirty="0"/>
              <a:t>What fits in main memory</a:t>
            </a:r>
          </a:p>
          <a:p>
            <a:pPr lvl="2"/>
            <a:r>
              <a:rPr lang="en-US" dirty="0"/>
              <a:t>What fits on local disk</a:t>
            </a:r>
          </a:p>
          <a:p>
            <a:r>
              <a:rPr lang="en-US" dirty="0"/>
              <a:t>With proper indexes, computation cost is linear in the input + output size</a:t>
            </a:r>
          </a:p>
          <a:p>
            <a:pPr lvl="1"/>
            <a:r>
              <a:rPr lang="en-US" dirty="0"/>
              <a:t>So computation cost is like comm. cost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8233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Pointers and Further Reading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901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Motivation: Google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20+ billion web pages x 20KB = 400+ TB</a:t>
            </a:r>
          </a:p>
          <a:p>
            <a:r>
              <a:rPr lang="en-US" dirty="0"/>
              <a:t>1 computer reads 30-35 MB/sec from disk</a:t>
            </a:r>
          </a:p>
          <a:p>
            <a:pPr lvl="1"/>
            <a:r>
              <a:rPr lang="en-US" dirty="0"/>
              <a:t>~4 months to read the web</a:t>
            </a:r>
          </a:p>
          <a:p>
            <a:r>
              <a:rPr lang="en-US" dirty="0"/>
              <a:t>~1,000 hard drives to store the web</a:t>
            </a:r>
          </a:p>
          <a:p>
            <a:r>
              <a:rPr lang="en-US" dirty="0">
                <a:solidFill>
                  <a:srgbClr val="D60093"/>
                </a:solidFill>
              </a:rPr>
              <a:t>Takes even more to </a:t>
            </a:r>
            <a:r>
              <a:rPr lang="en-US" b="1" dirty="0">
                <a:solidFill>
                  <a:srgbClr val="D60093"/>
                </a:solidFill>
              </a:rPr>
              <a:t>do</a:t>
            </a:r>
            <a:r>
              <a:rPr lang="en-US" dirty="0">
                <a:solidFill>
                  <a:srgbClr val="D60093"/>
                </a:solidFill>
              </a:rPr>
              <a:t> something useful </a:t>
            </a:r>
            <a:br>
              <a:rPr lang="en-US" dirty="0">
                <a:solidFill>
                  <a:srgbClr val="D60093"/>
                </a:solidFill>
              </a:rPr>
            </a:br>
            <a:r>
              <a:rPr lang="en-US" dirty="0">
                <a:solidFill>
                  <a:srgbClr val="D60093"/>
                </a:solidFill>
              </a:rPr>
              <a:t>with the data!</a:t>
            </a:r>
          </a:p>
          <a:p>
            <a:r>
              <a:rPr lang="en-US" b="1" dirty="0">
                <a:solidFill>
                  <a:srgbClr val="008000"/>
                </a:solidFill>
              </a:rPr>
              <a:t>Today, a standard architecture for such problems is emerging:</a:t>
            </a:r>
          </a:p>
          <a:p>
            <a:pPr lvl="1"/>
            <a:r>
              <a:rPr lang="en-US" dirty="0"/>
              <a:t>Cluster of commodity Linux nodes</a:t>
            </a:r>
          </a:p>
          <a:p>
            <a:pPr lvl="1"/>
            <a:r>
              <a:rPr lang="en-US" dirty="0"/>
              <a:t>Commodity network (</a:t>
            </a:r>
            <a:r>
              <a:rPr lang="en-US" dirty="0" err="1"/>
              <a:t>ethernet</a:t>
            </a:r>
            <a:r>
              <a:rPr lang="en-US" dirty="0"/>
              <a:t>) to connect them</a:t>
            </a:r>
            <a:endParaRPr lang="en-US" dirty="0">
              <a:solidFill>
                <a:schemeClr val="accent3"/>
              </a:solidFill>
            </a:endParaRPr>
          </a:p>
          <a:p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60767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Implementations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Google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Not available outside Google</a:t>
            </a:r>
          </a:p>
          <a:p>
            <a:pPr>
              <a:lnSpc>
                <a:spcPct val="90000"/>
              </a:lnSpc>
            </a:pPr>
            <a:r>
              <a:rPr lang="en-US" b="1" dirty="0" err="1">
                <a:solidFill>
                  <a:schemeClr val="accent3"/>
                </a:solidFill>
              </a:rPr>
              <a:t>Hadoop</a:t>
            </a:r>
            <a:endParaRPr lang="en-US" b="1" dirty="0">
              <a:solidFill>
                <a:schemeClr val="accent3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An open-source implementation in Java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Uses HDFS for stable storage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Download: </a:t>
            </a:r>
            <a:r>
              <a:rPr lang="en-US" sz="2400" dirty="0">
                <a:latin typeface="Arial Unicode MS" pitchFamily="34" charset="-128"/>
                <a:hlinkClick r:id="rId2"/>
              </a:rPr>
              <a:t>http://lucene.apache.org/hadoop/</a:t>
            </a:r>
            <a:endParaRPr lang="en-US" sz="2400" dirty="0">
              <a:latin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en-US" sz="2800" dirty="0"/>
              <a:t>Aster Data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Cluster-optimized SQL Database that also implements </a:t>
            </a:r>
            <a:r>
              <a:rPr lang="en-US" dirty="0" err="1"/>
              <a:t>MapReduce</a:t>
            </a:r>
            <a:endParaRPr lang="en-US" sz="26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556075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Hadoop Wiki</a:t>
            </a:r>
          </a:p>
          <a:p>
            <a:pPr lvl="1"/>
            <a:r>
              <a:rPr lang="en-US"/>
              <a:t> Introduction</a:t>
            </a:r>
          </a:p>
          <a:p>
            <a:pPr lvl="2"/>
            <a:r>
              <a:rPr lang="en-US"/>
              <a:t> </a:t>
            </a:r>
            <a:r>
              <a:rPr lang="en-US">
                <a:hlinkClick r:id="rId2"/>
              </a:rPr>
              <a:t>http://wiki.apache.org/lucene-hadoop/</a:t>
            </a:r>
            <a:endParaRPr lang="en-US"/>
          </a:p>
          <a:p>
            <a:pPr lvl="1"/>
            <a:r>
              <a:rPr lang="en-US"/>
              <a:t> Getting Started</a:t>
            </a:r>
          </a:p>
          <a:p>
            <a:pPr lvl="2"/>
            <a:r>
              <a:rPr lang="en-US">
                <a:hlinkClick r:id="rId3"/>
              </a:rPr>
              <a:t> http://wiki.apache.org/lucene-hadoop/GettingStartedWithHadoop</a:t>
            </a:r>
            <a:endParaRPr lang="en-US"/>
          </a:p>
          <a:p>
            <a:pPr lvl="1"/>
            <a:r>
              <a:rPr lang="en-US"/>
              <a:t> Map/Reduce Overview </a:t>
            </a:r>
          </a:p>
          <a:p>
            <a:pPr lvl="2"/>
            <a:r>
              <a:rPr lang="en-US">
                <a:hlinkClick r:id="rId4"/>
              </a:rPr>
              <a:t> http://wiki.apache.org/lucene-hadoop/HadoopMapReduce</a:t>
            </a:r>
            <a:endParaRPr lang="en-US"/>
          </a:p>
          <a:p>
            <a:pPr lvl="2"/>
            <a:r>
              <a:rPr lang="en-US">
                <a:hlinkClick r:id="rId5"/>
              </a:rPr>
              <a:t> http://wiki.apache.org/lucene-hadoop/HadoopMapRedClasses</a:t>
            </a:r>
            <a:endParaRPr lang="en-US"/>
          </a:p>
          <a:p>
            <a:pPr lvl="1"/>
            <a:r>
              <a:rPr lang="en-US"/>
              <a:t> Eclipse Environment</a:t>
            </a:r>
          </a:p>
          <a:p>
            <a:pPr lvl="2"/>
            <a:r>
              <a:rPr lang="en-US">
                <a:hlinkClick r:id="rId6"/>
              </a:rPr>
              <a:t>http://wiki.apache.org/lucene-hadoop/EclipseEnvironment</a:t>
            </a:r>
            <a:endParaRPr lang="en-US"/>
          </a:p>
          <a:p>
            <a:r>
              <a:rPr lang="en-US"/>
              <a:t> Javadoc</a:t>
            </a:r>
          </a:p>
          <a:p>
            <a:pPr lvl="1"/>
            <a:r>
              <a:rPr lang="en-US">
                <a:hlinkClick r:id="rId7"/>
              </a:rPr>
              <a:t> http://lucene.apache.org/hadoop/docs/api/</a:t>
            </a:r>
            <a:r>
              <a:rPr lang="en-US"/>
              <a:t>	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5380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Releases from Apache download mirrors</a:t>
            </a:r>
          </a:p>
          <a:p>
            <a:pPr lvl="1"/>
            <a:r>
              <a:rPr lang="en-US" dirty="0">
                <a:hlinkClick r:id="rId2"/>
              </a:rPr>
              <a:t>http://www.apache.org/dyn/closer.cgi/lucene/hadoop/</a:t>
            </a:r>
            <a:endParaRPr lang="en-US" dirty="0"/>
          </a:p>
          <a:p>
            <a:r>
              <a:rPr lang="en-US" dirty="0"/>
              <a:t> Nightly builds of source</a:t>
            </a:r>
          </a:p>
          <a:p>
            <a:pPr lvl="1"/>
            <a:r>
              <a:rPr lang="en-US" dirty="0">
                <a:hlinkClick r:id="rId3"/>
              </a:rPr>
              <a:t>http://people.apache.org/dist/lucene/hadoop/nightly/</a:t>
            </a:r>
            <a:endParaRPr lang="en-US" dirty="0"/>
          </a:p>
          <a:p>
            <a:r>
              <a:rPr lang="en-US" dirty="0"/>
              <a:t> Source code from subversion</a:t>
            </a:r>
          </a:p>
          <a:p>
            <a:pPr lvl="1"/>
            <a:r>
              <a:rPr lang="en-US" dirty="0">
                <a:hlinkClick r:id="rId4"/>
              </a:rPr>
              <a:t>http://lucene.apache.org/hadoop/version_control.html</a:t>
            </a:r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651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Cluster Architecture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990600" y="3733800"/>
            <a:ext cx="1295400" cy="1828800"/>
            <a:chOff x="912" y="1536"/>
            <a:chExt cx="1488" cy="2160"/>
          </a:xfrm>
        </p:grpSpPr>
        <p:sp>
          <p:nvSpPr>
            <p:cNvPr id="52228" name="Rectangle 4"/>
            <p:cNvSpPr>
              <a:spLocks noChangeArrowheads="1"/>
            </p:cNvSpPr>
            <p:nvPr/>
          </p:nvSpPr>
          <p:spPr bwMode="auto">
            <a:xfrm>
              <a:off x="1200" y="2208"/>
              <a:ext cx="912" cy="5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="1"/>
                <a:t>Mem</a:t>
              </a:r>
            </a:p>
          </p:txBody>
        </p:sp>
        <p:sp>
          <p:nvSpPr>
            <p:cNvPr id="52229" name="AutoShape 5"/>
            <p:cNvSpPr>
              <a:spLocks noChangeArrowheads="1"/>
            </p:cNvSpPr>
            <p:nvPr/>
          </p:nvSpPr>
          <p:spPr bwMode="auto">
            <a:xfrm>
              <a:off x="1200" y="2928"/>
              <a:ext cx="960" cy="576"/>
            </a:xfrm>
            <a:prstGeom prst="can">
              <a:avLst>
                <a:gd name="adj" fmla="val 25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="1"/>
                <a:t>Disk</a:t>
              </a:r>
            </a:p>
          </p:txBody>
        </p:sp>
        <p:sp>
          <p:nvSpPr>
            <p:cNvPr id="52230" name="Rectangle 6"/>
            <p:cNvSpPr>
              <a:spLocks noChangeArrowheads="1"/>
            </p:cNvSpPr>
            <p:nvPr/>
          </p:nvSpPr>
          <p:spPr bwMode="auto">
            <a:xfrm>
              <a:off x="1200" y="1728"/>
              <a:ext cx="912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="1"/>
                <a:t>CPU</a:t>
              </a:r>
            </a:p>
          </p:txBody>
        </p:sp>
        <p:sp>
          <p:nvSpPr>
            <p:cNvPr id="52231" name="Rectangle 7"/>
            <p:cNvSpPr>
              <a:spLocks noChangeArrowheads="1"/>
            </p:cNvSpPr>
            <p:nvPr/>
          </p:nvSpPr>
          <p:spPr bwMode="auto">
            <a:xfrm>
              <a:off x="912" y="1536"/>
              <a:ext cx="1488" cy="216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3276600" y="3733800"/>
            <a:ext cx="1295400" cy="1828800"/>
            <a:chOff x="912" y="1536"/>
            <a:chExt cx="1488" cy="2160"/>
          </a:xfrm>
        </p:grpSpPr>
        <p:sp>
          <p:nvSpPr>
            <p:cNvPr id="52239" name="Rectangle 15"/>
            <p:cNvSpPr>
              <a:spLocks noChangeArrowheads="1"/>
            </p:cNvSpPr>
            <p:nvPr/>
          </p:nvSpPr>
          <p:spPr bwMode="auto">
            <a:xfrm>
              <a:off x="1200" y="2208"/>
              <a:ext cx="912" cy="5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="1"/>
                <a:t>Mem</a:t>
              </a:r>
            </a:p>
          </p:txBody>
        </p:sp>
        <p:sp>
          <p:nvSpPr>
            <p:cNvPr id="52240" name="AutoShape 16"/>
            <p:cNvSpPr>
              <a:spLocks noChangeArrowheads="1"/>
            </p:cNvSpPr>
            <p:nvPr/>
          </p:nvSpPr>
          <p:spPr bwMode="auto">
            <a:xfrm>
              <a:off x="1200" y="2928"/>
              <a:ext cx="960" cy="576"/>
            </a:xfrm>
            <a:prstGeom prst="can">
              <a:avLst>
                <a:gd name="adj" fmla="val 25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="1"/>
                <a:t>Disk</a:t>
              </a:r>
            </a:p>
          </p:txBody>
        </p:sp>
        <p:sp>
          <p:nvSpPr>
            <p:cNvPr id="52241" name="Rectangle 17"/>
            <p:cNvSpPr>
              <a:spLocks noChangeArrowheads="1"/>
            </p:cNvSpPr>
            <p:nvPr/>
          </p:nvSpPr>
          <p:spPr bwMode="auto">
            <a:xfrm>
              <a:off x="1200" y="1728"/>
              <a:ext cx="912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="1"/>
                <a:t>CPU</a:t>
              </a:r>
            </a:p>
          </p:txBody>
        </p:sp>
        <p:sp>
          <p:nvSpPr>
            <p:cNvPr id="52242" name="Rectangle 18"/>
            <p:cNvSpPr>
              <a:spLocks noChangeArrowheads="1"/>
            </p:cNvSpPr>
            <p:nvPr/>
          </p:nvSpPr>
          <p:spPr bwMode="auto">
            <a:xfrm>
              <a:off x="912" y="1536"/>
              <a:ext cx="1488" cy="216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2248" name="Text Box 24"/>
          <p:cNvSpPr txBox="1">
            <a:spLocks noChangeArrowheads="1"/>
          </p:cNvSpPr>
          <p:nvPr/>
        </p:nvSpPr>
        <p:spPr bwMode="auto">
          <a:xfrm>
            <a:off x="2438400" y="4267200"/>
            <a:ext cx="5572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/>
              <a:t>…</a:t>
            </a:r>
          </a:p>
        </p:txBody>
      </p:sp>
      <p:sp>
        <p:nvSpPr>
          <p:cNvPr id="52256" name="Rectangle 32"/>
          <p:cNvSpPr>
            <a:spLocks noChangeArrowheads="1"/>
          </p:cNvSpPr>
          <p:nvPr/>
        </p:nvSpPr>
        <p:spPr bwMode="auto">
          <a:xfrm>
            <a:off x="1981200" y="2819400"/>
            <a:ext cx="1524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Switch</a:t>
            </a:r>
          </a:p>
        </p:txBody>
      </p:sp>
      <p:sp>
        <p:nvSpPr>
          <p:cNvPr id="52258" name="Line 34"/>
          <p:cNvSpPr>
            <a:spLocks noChangeShapeType="1"/>
          </p:cNvSpPr>
          <p:nvPr/>
        </p:nvSpPr>
        <p:spPr bwMode="auto">
          <a:xfrm flipH="1">
            <a:off x="1600200" y="31242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60" name="Line 36"/>
          <p:cNvSpPr>
            <a:spLocks noChangeShapeType="1"/>
          </p:cNvSpPr>
          <p:nvPr/>
        </p:nvSpPr>
        <p:spPr bwMode="auto">
          <a:xfrm>
            <a:off x="3048000" y="3124200"/>
            <a:ext cx="762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61" name="Text Box 37"/>
          <p:cNvSpPr txBox="1">
            <a:spLocks noChangeArrowheads="1"/>
          </p:cNvSpPr>
          <p:nvPr/>
        </p:nvSpPr>
        <p:spPr bwMode="auto">
          <a:xfrm>
            <a:off x="914400" y="5715000"/>
            <a:ext cx="3863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Each rack contains 16-64 nodes</a:t>
            </a:r>
          </a:p>
        </p:txBody>
      </p: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4953000" y="3733800"/>
            <a:ext cx="1295400" cy="1828800"/>
            <a:chOff x="912" y="1536"/>
            <a:chExt cx="1488" cy="2160"/>
          </a:xfrm>
        </p:grpSpPr>
        <p:sp>
          <p:nvSpPr>
            <p:cNvPr id="52263" name="Rectangle 39"/>
            <p:cNvSpPr>
              <a:spLocks noChangeArrowheads="1"/>
            </p:cNvSpPr>
            <p:nvPr/>
          </p:nvSpPr>
          <p:spPr bwMode="auto">
            <a:xfrm>
              <a:off x="1200" y="2208"/>
              <a:ext cx="912" cy="5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="1"/>
                <a:t>Mem</a:t>
              </a:r>
            </a:p>
          </p:txBody>
        </p:sp>
        <p:sp>
          <p:nvSpPr>
            <p:cNvPr id="52264" name="AutoShape 40"/>
            <p:cNvSpPr>
              <a:spLocks noChangeArrowheads="1"/>
            </p:cNvSpPr>
            <p:nvPr/>
          </p:nvSpPr>
          <p:spPr bwMode="auto">
            <a:xfrm>
              <a:off x="1200" y="2928"/>
              <a:ext cx="960" cy="576"/>
            </a:xfrm>
            <a:prstGeom prst="can">
              <a:avLst>
                <a:gd name="adj" fmla="val 25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="1"/>
                <a:t>Disk</a:t>
              </a:r>
            </a:p>
          </p:txBody>
        </p:sp>
        <p:sp>
          <p:nvSpPr>
            <p:cNvPr id="52265" name="Rectangle 41"/>
            <p:cNvSpPr>
              <a:spLocks noChangeArrowheads="1"/>
            </p:cNvSpPr>
            <p:nvPr/>
          </p:nvSpPr>
          <p:spPr bwMode="auto">
            <a:xfrm>
              <a:off x="1200" y="1728"/>
              <a:ext cx="912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="1"/>
                <a:t>CPU</a:t>
              </a:r>
            </a:p>
          </p:txBody>
        </p:sp>
        <p:sp>
          <p:nvSpPr>
            <p:cNvPr id="52266" name="Rectangle 42"/>
            <p:cNvSpPr>
              <a:spLocks noChangeArrowheads="1"/>
            </p:cNvSpPr>
            <p:nvPr/>
          </p:nvSpPr>
          <p:spPr bwMode="auto">
            <a:xfrm>
              <a:off x="912" y="1536"/>
              <a:ext cx="1488" cy="216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7239000" y="3733800"/>
            <a:ext cx="1295400" cy="1828800"/>
            <a:chOff x="912" y="1536"/>
            <a:chExt cx="1488" cy="2160"/>
          </a:xfrm>
        </p:grpSpPr>
        <p:sp>
          <p:nvSpPr>
            <p:cNvPr id="52268" name="Rectangle 44"/>
            <p:cNvSpPr>
              <a:spLocks noChangeArrowheads="1"/>
            </p:cNvSpPr>
            <p:nvPr/>
          </p:nvSpPr>
          <p:spPr bwMode="auto">
            <a:xfrm>
              <a:off x="1200" y="2208"/>
              <a:ext cx="912" cy="5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="1"/>
                <a:t>Mem</a:t>
              </a:r>
            </a:p>
          </p:txBody>
        </p:sp>
        <p:sp>
          <p:nvSpPr>
            <p:cNvPr id="52269" name="AutoShape 45"/>
            <p:cNvSpPr>
              <a:spLocks noChangeArrowheads="1"/>
            </p:cNvSpPr>
            <p:nvPr/>
          </p:nvSpPr>
          <p:spPr bwMode="auto">
            <a:xfrm>
              <a:off x="1200" y="2928"/>
              <a:ext cx="960" cy="576"/>
            </a:xfrm>
            <a:prstGeom prst="can">
              <a:avLst>
                <a:gd name="adj" fmla="val 25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="1"/>
                <a:t>Disk</a:t>
              </a:r>
            </a:p>
          </p:txBody>
        </p:sp>
        <p:sp>
          <p:nvSpPr>
            <p:cNvPr id="52270" name="Rectangle 46"/>
            <p:cNvSpPr>
              <a:spLocks noChangeArrowheads="1"/>
            </p:cNvSpPr>
            <p:nvPr/>
          </p:nvSpPr>
          <p:spPr bwMode="auto">
            <a:xfrm>
              <a:off x="1200" y="1728"/>
              <a:ext cx="912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="1"/>
                <a:t>CPU</a:t>
              </a:r>
            </a:p>
          </p:txBody>
        </p:sp>
        <p:sp>
          <p:nvSpPr>
            <p:cNvPr id="52271" name="Rectangle 47"/>
            <p:cNvSpPr>
              <a:spLocks noChangeArrowheads="1"/>
            </p:cNvSpPr>
            <p:nvPr/>
          </p:nvSpPr>
          <p:spPr bwMode="auto">
            <a:xfrm>
              <a:off x="912" y="1536"/>
              <a:ext cx="1488" cy="216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2272" name="Text Box 48"/>
          <p:cNvSpPr txBox="1">
            <a:spLocks noChangeArrowheads="1"/>
          </p:cNvSpPr>
          <p:nvPr/>
        </p:nvSpPr>
        <p:spPr bwMode="auto">
          <a:xfrm>
            <a:off x="6400800" y="4267200"/>
            <a:ext cx="5572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/>
              <a:t>…</a:t>
            </a:r>
          </a:p>
        </p:txBody>
      </p:sp>
      <p:sp>
        <p:nvSpPr>
          <p:cNvPr id="52273" name="Rectangle 49"/>
          <p:cNvSpPr>
            <a:spLocks noChangeArrowheads="1"/>
          </p:cNvSpPr>
          <p:nvPr/>
        </p:nvSpPr>
        <p:spPr bwMode="auto">
          <a:xfrm>
            <a:off x="5943600" y="2819400"/>
            <a:ext cx="1524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Switch</a:t>
            </a:r>
          </a:p>
        </p:txBody>
      </p:sp>
      <p:sp>
        <p:nvSpPr>
          <p:cNvPr id="52274" name="Line 50"/>
          <p:cNvSpPr>
            <a:spLocks noChangeShapeType="1"/>
          </p:cNvSpPr>
          <p:nvPr/>
        </p:nvSpPr>
        <p:spPr bwMode="auto">
          <a:xfrm flipH="1">
            <a:off x="5562600" y="31242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75" name="Line 51"/>
          <p:cNvSpPr>
            <a:spLocks noChangeShapeType="1"/>
          </p:cNvSpPr>
          <p:nvPr/>
        </p:nvSpPr>
        <p:spPr bwMode="auto">
          <a:xfrm>
            <a:off x="7010400" y="3124200"/>
            <a:ext cx="762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76" name="Rectangle 52"/>
          <p:cNvSpPr>
            <a:spLocks noChangeArrowheads="1"/>
          </p:cNvSpPr>
          <p:nvPr/>
        </p:nvSpPr>
        <p:spPr bwMode="auto">
          <a:xfrm>
            <a:off x="3886200" y="1905000"/>
            <a:ext cx="1524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Switch</a:t>
            </a:r>
          </a:p>
        </p:txBody>
      </p:sp>
      <p:sp>
        <p:nvSpPr>
          <p:cNvPr id="52277" name="Line 53"/>
          <p:cNvSpPr>
            <a:spLocks noChangeShapeType="1"/>
          </p:cNvSpPr>
          <p:nvPr/>
        </p:nvSpPr>
        <p:spPr bwMode="auto">
          <a:xfrm flipV="1">
            <a:off x="2667000" y="2209800"/>
            <a:ext cx="1371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78" name="Line 54"/>
          <p:cNvSpPr>
            <a:spLocks noChangeShapeType="1"/>
          </p:cNvSpPr>
          <p:nvPr/>
        </p:nvSpPr>
        <p:spPr bwMode="auto">
          <a:xfrm>
            <a:off x="5105400" y="2209800"/>
            <a:ext cx="1447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79" name="Text Box 55"/>
          <p:cNvSpPr txBox="1">
            <a:spLocks noChangeArrowheads="1"/>
          </p:cNvSpPr>
          <p:nvPr/>
        </p:nvSpPr>
        <p:spPr bwMode="auto">
          <a:xfrm>
            <a:off x="533400" y="1828800"/>
            <a:ext cx="2182813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1 </a:t>
            </a:r>
            <a:r>
              <a:rPr lang="en-US" dirty="0" err="1"/>
              <a:t>Gbps</a:t>
            </a:r>
            <a:r>
              <a:rPr lang="en-US" dirty="0"/>
              <a:t> between </a:t>
            </a:r>
          </a:p>
          <a:p>
            <a:r>
              <a:rPr lang="en-US" dirty="0"/>
              <a:t>any pair of nodes</a:t>
            </a:r>
          </a:p>
          <a:p>
            <a:r>
              <a:rPr lang="en-US" dirty="0"/>
              <a:t>in a rack</a:t>
            </a:r>
          </a:p>
        </p:txBody>
      </p:sp>
      <p:sp>
        <p:nvSpPr>
          <p:cNvPr id="52280" name="Text Box 56"/>
          <p:cNvSpPr txBox="1">
            <a:spLocks noChangeArrowheads="1"/>
          </p:cNvSpPr>
          <p:nvPr/>
        </p:nvSpPr>
        <p:spPr bwMode="auto">
          <a:xfrm>
            <a:off x="2895600" y="1447800"/>
            <a:ext cx="4308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2-10 Gbps backbone between racks</a:t>
            </a:r>
          </a:p>
        </p:txBody>
      </p:sp>
      <p:sp>
        <p:nvSpPr>
          <p:cNvPr id="8" name="Rectangle 7"/>
          <p:cNvSpPr/>
          <p:nvPr/>
        </p:nvSpPr>
        <p:spPr>
          <a:xfrm>
            <a:off x="898063" y="6260068"/>
            <a:ext cx="8169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In 2011 it was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guestimated</a:t>
            </a:r>
            <a:r>
              <a:rPr lang="en-US" dirty="0">
                <a:latin typeface="Arial" pitchFamily="34" charset="0"/>
                <a:cs typeface="Arial" pitchFamily="34" charset="0"/>
              </a:rPr>
              <a:t> that Google had 1M machines, </a:t>
            </a:r>
            <a:r>
              <a:rPr lang="en-US" dirty="0">
                <a:latin typeface="Arial" pitchFamily="34" charset="0"/>
                <a:cs typeface="Arial" pitchFamily="34" charset="0"/>
                <a:hlinkClick r:id="rId3"/>
              </a:rPr>
              <a:t>http://bit.ly/Shh0RO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303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72" grpId="0"/>
      <p:bldP spid="52273" grpId="0" animBg="1"/>
      <p:bldP spid="52274" grpId="0" animBg="1"/>
      <p:bldP spid="52275" grpId="0" animBg="1"/>
      <p:bldP spid="52276" grpId="0" animBg="1"/>
      <p:bldP spid="52277" grpId="0" animBg="1"/>
      <p:bldP spid="52278" grpId="0" animBg="1"/>
      <p:bldP spid="5228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Large-scale Computing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Large-scale computing</a:t>
            </a:r>
            <a:r>
              <a:rPr lang="en-US" dirty="0">
                <a:solidFill>
                  <a:srgbClr val="008000"/>
                </a:solidFill>
              </a:rPr>
              <a:t> for </a:t>
            </a:r>
            <a:r>
              <a:rPr lang="en-US" b="1" dirty="0">
                <a:solidFill>
                  <a:srgbClr val="008000"/>
                </a:solidFill>
              </a:rPr>
              <a:t>data mining </a:t>
            </a:r>
            <a:br>
              <a:rPr lang="en-US" b="1" dirty="0">
                <a:solidFill>
                  <a:srgbClr val="008000"/>
                </a:solidFill>
              </a:rPr>
            </a:br>
            <a:r>
              <a:rPr lang="en-US" dirty="0">
                <a:solidFill>
                  <a:srgbClr val="008000"/>
                </a:solidFill>
              </a:rPr>
              <a:t>problems on </a:t>
            </a:r>
            <a:r>
              <a:rPr lang="en-US" b="1" dirty="0">
                <a:solidFill>
                  <a:srgbClr val="008000"/>
                </a:solidFill>
              </a:rPr>
              <a:t>commodity hardware</a:t>
            </a:r>
          </a:p>
          <a:p>
            <a:r>
              <a:rPr lang="en-US" b="1" dirty="0"/>
              <a:t>Challenges:</a:t>
            </a:r>
          </a:p>
          <a:p>
            <a:pPr lvl="1"/>
            <a:r>
              <a:rPr lang="en-US" b="1" dirty="0">
                <a:solidFill>
                  <a:schemeClr val="accent3"/>
                </a:solidFill>
              </a:rPr>
              <a:t>How do you distribute computation?</a:t>
            </a:r>
          </a:p>
          <a:p>
            <a:pPr lvl="1"/>
            <a:r>
              <a:rPr lang="en-US" b="1" dirty="0">
                <a:solidFill>
                  <a:schemeClr val="accent2"/>
                </a:solidFill>
              </a:rPr>
              <a:t>How can we make it easy to write distributed programs?</a:t>
            </a:r>
          </a:p>
          <a:p>
            <a:pPr lvl="1"/>
            <a:r>
              <a:rPr lang="en-US" b="1" dirty="0">
                <a:solidFill>
                  <a:schemeClr val="accent3"/>
                </a:solidFill>
              </a:rPr>
              <a:t>Machines fail:</a:t>
            </a:r>
          </a:p>
          <a:p>
            <a:pPr lvl="2"/>
            <a:r>
              <a:rPr lang="en-US" dirty="0"/>
              <a:t>One server may stay up 3 years (1,000 days)</a:t>
            </a:r>
          </a:p>
          <a:p>
            <a:pPr lvl="2"/>
            <a:r>
              <a:rPr lang="en-US" dirty="0"/>
              <a:t>If you have 1,000 servers, expect to loose 1/day</a:t>
            </a:r>
          </a:p>
          <a:p>
            <a:pPr lvl="2"/>
            <a:r>
              <a:rPr lang="en-US" dirty="0"/>
              <a:t>People estimated Google had ~1M machines in 2011</a:t>
            </a:r>
          </a:p>
          <a:p>
            <a:pPr lvl="3"/>
            <a:r>
              <a:rPr lang="en-US" dirty="0"/>
              <a:t>1,000 machines fail every day!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70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 and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610600" cy="55626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Issue:</a:t>
            </a:r>
            <a:r>
              <a:rPr lang="en-US" b="1" dirty="0"/>
              <a:t> Copying data over a network takes time</a:t>
            </a:r>
          </a:p>
          <a:p>
            <a:r>
              <a:rPr lang="en-US" b="1" dirty="0">
                <a:solidFill>
                  <a:srgbClr val="008000"/>
                </a:solidFill>
              </a:rPr>
              <a:t>Idea:</a:t>
            </a:r>
          </a:p>
          <a:p>
            <a:pPr lvl="1"/>
            <a:r>
              <a:rPr lang="en-US" dirty="0"/>
              <a:t>Bring computation close to the data</a:t>
            </a:r>
          </a:p>
          <a:p>
            <a:pPr lvl="1"/>
            <a:r>
              <a:rPr lang="en-US" dirty="0"/>
              <a:t>Store files multiple times for reliability</a:t>
            </a:r>
          </a:p>
          <a:p>
            <a:r>
              <a:rPr lang="en-US" b="1" dirty="0">
                <a:solidFill>
                  <a:srgbClr val="0000FF"/>
                </a:solidFill>
              </a:rPr>
              <a:t>Map-reduce</a:t>
            </a:r>
            <a:r>
              <a:rPr lang="en-US" dirty="0">
                <a:solidFill>
                  <a:srgbClr val="0000FF"/>
                </a:solidFill>
              </a:rPr>
              <a:t> addresses these problems</a:t>
            </a:r>
          </a:p>
          <a:p>
            <a:pPr lvl="1"/>
            <a:r>
              <a:rPr lang="en-US" dirty="0"/>
              <a:t>Google’s computational/data manipulation model</a:t>
            </a:r>
          </a:p>
          <a:p>
            <a:pPr lvl="1"/>
            <a:r>
              <a:rPr lang="en-US" dirty="0"/>
              <a:t>Elegant way to work with big data</a:t>
            </a:r>
          </a:p>
          <a:p>
            <a:pPr lvl="1"/>
            <a:r>
              <a:rPr lang="en-US" b="1" dirty="0">
                <a:solidFill>
                  <a:srgbClr val="D60093"/>
                </a:solidFill>
              </a:rPr>
              <a:t>Storage Infrastructure – File system</a:t>
            </a:r>
          </a:p>
          <a:p>
            <a:pPr lvl="2"/>
            <a:r>
              <a:rPr lang="en-US" dirty="0"/>
              <a:t>Google: GFS. </a:t>
            </a:r>
            <a:r>
              <a:rPr lang="en-US" dirty="0" err="1"/>
              <a:t>Hadoop</a:t>
            </a:r>
            <a:r>
              <a:rPr lang="en-US" dirty="0"/>
              <a:t>: HDFS</a:t>
            </a:r>
          </a:p>
          <a:p>
            <a:pPr lvl="1"/>
            <a:r>
              <a:rPr lang="en-US" b="1" dirty="0">
                <a:solidFill>
                  <a:srgbClr val="D60093"/>
                </a:solidFill>
              </a:rPr>
              <a:t>Programming model</a:t>
            </a:r>
          </a:p>
          <a:p>
            <a:pPr lvl="2"/>
            <a:r>
              <a:rPr lang="en-US" dirty="0"/>
              <a:t>Map-Reduce</a:t>
            </a:r>
            <a:endParaRPr lang="en-US" sz="15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817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Storage Infrastructure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3"/>
                </a:solidFill>
              </a:rPr>
              <a:t>Problem:</a:t>
            </a:r>
            <a:endParaRPr lang="en-US" b="1" dirty="0"/>
          </a:p>
          <a:p>
            <a:pPr lvl="1"/>
            <a:r>
              <a:rPr lang="en-US" dirty="0"/>
              <a:t>If nodes fail, how to store data persistently? </a:t>
            </a:r>
          </a:p>
          <a:p>
            <a:r>
              <a:rPr lang="en-US" b="1" dirty="0">
                <a:solidFill>
                  <a:schemeClr val="accent4"/>
                </a:solidFill>
              </a:rPr>
              <a:t>Answer:</a:t>
            </a:r>
          </a:p>
          <a:p>
            <a:pPr lvl="1"/>
            <a:r>
              <a:rPr lang="en-US" b="1" dirty="0">
                <a:solidFill>
                  <a:schemeClr val="accent2"/>
                </a:solidFill>
              </a:rPr>
              <a:t>Distributed File System:</a:t>
            </a:r>
          </a:p>
          <a:p>
            <a:pPr lvl="2"/>
            <a:r>
              <a:rPr lang="en-US" dirty="0"/>
              <a:t>Provides global file namespace</a:t>
            </a:r>
          </a:p>
          <a:p>
            <a:pPr lvl="2"/>
            <a:r>
              <a:rPr lang="en-US" dirty="0"/>
              <a:t>Google GFS; </a:t>
            </a:r>
            <a:r>
              <a:rPr lang="en-US" dirty="0" err="1"/>
              <a:t>Hadoop</a:t>
            </a:r>
            <a:r>
              <a:rPr lang="en-US" dirty="0"/>
              <a:t> HDFS;</a:t>
            </a:r>
          </a:p>
          <a:p>
            <a:r>
              <a:rPr lang="en-US" b="1" dirty="0">
                <a:solidFill>
                  <a:schemeClr val="accent4"/>
                </a:solidFill>
              </a:rPr>
              <a:t>Typical usage pattern</a:t>
            </a:r>
          </a:p>
          <a:p>
            <a:pPr lvl="1"/>
            <a:r>
              <a:rPr lang="en-US" dirty="0"/>
              <a:t>Huge files (100s of GB to TB)</a:t>
            </a:r>
          </a:p>
          <a:p>
            <a:pPr lvl="1"/>
            <a:r>
              <a:rPr lang="en-US" dirty="0"/>
              <a:t>Data is rarely updated in place</a:t>
            </a:r>
          </a:p>
          <a:p>
            <a:pPr lvl="1"/>
            <a:r>
              <a:rPr lang="en-US" dirty="0"/>
              <a:t>Reads and appends are common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0024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uiExpand="1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Distributed File System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chemeClr val="accent3"/>
                </a:solidFill>
              </a:rPr>
              <a:t>Chunk servers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File is split into contiguous chunks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Typically each chunk is 16-64MB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Each chunk replicated (usually 2x or 3x)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Try to keep replicas in different racks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chemeClr val="accent2"/>
                </a:solidFill>
              </a:rPr>
              <a:t>Master node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a.k.a. Name Node in </a:t>
            </a:r>
            <a:r>
              <a:rPr lang="en-US" dirty="0" err="1"/>
              <a:t>Hadoop’s</a:t>
            </a:r>
            <a:r>
              <a:rPr lang="en-US" dirty="0"/>
              <a:t> HDFS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Stores metadata about where files are stored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Might be replicated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chemeClr val="accent4"/>
                </a:solidFill>
              </a:rPr>
              <a:t>Client library for file access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Talks to master to find chunk servers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Connects directly to chunk servers to access data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1134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>
        <a:ln w="38100">
          <a:solidFill>
            <a:srgbClr val="008000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spDef>
    <a:lnDef>
      <a:spPr>
        <a:ln w="28575"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25781</TotalTime>
  <Words>2773</Words>
  <Application>Microsoft Office PowerPoint</Application>
  <PresentationFormat>Předvádění na obrazovce (4:3)</PresentationFormat>
  <Paragraphs>585</Paragraphs>
  <Slides>42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13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56" baseType="lpstr">
      <vt:lpstr>Arial Unicode MS</vt:lpstr>
      <vt:lpstr>Arial</vt:lpstr>
      <vt:lpstr>Arial Narrow</vt:lpstr>
      <vt:lpstr>Calibri</vt:lpstr>
      <vt:lpstr>Comic Sans MS</vt:lpstr>
      <vt:lpstr>Corbel</vt:lpstr>
      <vt:lpstr>Courier New</vt:lpstr>
      <vt:lpstr>Helvetica</vt:lpstr>
      <vt:lpstr>Monotype Sorts</vt:lpstr>
      <vt:lpstr>Symbol</vt:lpstr>
      <vt:lpstr>TradeGothic</vt:lpstr>
      <vt:lpstr>Wingdings</vt:lpstr>
      <vt:lpstr>Wingdings 2</vt:lpstr>
      <vt:lpstr>Module</vt:lpstr>
      <vt:lpstr>Map-Reduce and  the New Software Stack</vt:lpstr>
      <vt:lpstr>MapReduce</vt:lpstr>
      <vt:lpstr>Single Node Architecture</vt:lpstr>
      <vt:lpstr>Motivation: Google Example</vt:lpstr>
      <vt:lpstr>Cluster Architecture</vt:lpstr>
      <vt:lpstr>Large-scale Computing</vt:lpstr>
      <vt:lpstr>Idea and Solution</vt:lpstr>
      <vt:lpstr>Storage Infrastructure</vt:lpstr>
      <vt:lpstr>Distributed File System</vt:lpstr>
      <vt:lpstr>Distributed File System</vt:lpstr>
      <vt:lpstr>Task: Word Count</vt:lpstr>
      <vt:lpstr>MapReduce: Overview</vt:lpstr>
      <vt:lpstr>MapReduce: The Map Step</vt:lpstr>
      <vt:lpstr>MapReduce: The Reduce Step</vt:lpstr>
      <vt:lpstr>More Specifically</vt:lpstr>
      <vt:lpstr>MapReduce: Word Counting</vt:lpstr>
      <vt:lpstr>Word Count Using MapReduce</vt:lpstr>
      <vt:lpstr>Map-Reduce: A diagram</vt:lpstr>
      <vt:lpstr>Map-Reduce: In Parallel</vt:lpstr>
      <vt:lpstr>Map-Reduce</vt:lpstr>
      <vt:lpstr>Data Flow</vt:lpstr>
      <vt:lpstr>Coordination: Master</vt:lpstr>
      <vt:lpstr>Dealing with Failures</vt:lpstr>
      <vt:lpstr>How many Map and Reduce jobs?</vt:lpstr>
      <vt:lpstr>Task Granularity &amp; Pipelining</vt:lpstr>
      <vt:lpstr>Refinements: Backup Tasks</vt:lpstr>
      <vt:lpstr>Refinement: Combiners</vt:lpstr>
      <vt:lpstr>Refinement: Combiners</vt:lpstr>
      <vt:lpstr>Refinement: Partition Function</vt:lpstr>
      <vt:lpstr>Problems Suited for  Map-Reduce</vt:lpstr>
      <vt:lpstr>Example: Host size</vt:lpstr>
      <vt:lpstr>Example: Language Model</vt:lpstr>
      <vt:lpstr>Example: Join By Map-Reduce</vt:lpstr>
      <vt:lpstr>Map-Reduce Join</vt:lpstr>
      <vt:lpstr>Cost Measures for Algorithms</vt:lpstr>
      <vt:lpstr>Example: Cost Measures</vt:lpstr>
      <vt:lpstr>What Cost Measures Mean</vt:lpstr>
      <vt:lpstr>Cost of Map-Reduce Join</vt:lpstr>
      <vt:lpstr> Pointers and Further Reading</vt:lpstr>
      <vt:lpstr>Implementations</vt:lpstr>
      <vt:lpstr>Resources</vt:lpstr>
      <vt:lpstr>Resources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jure</dc:creator>
  <cp:lastModifiedBy>xsedmid</cp:lastModifiedBy>
  <cp:revision>1316</cp:revision>
  <cp:lastPrinted>2011-10-20T04:01:43Z</cp:lastPrinted>
  <dcterms:created xsi:type="dcterms:W3CDTF">2009-06-12T17:14:38Z</dcterms:created>
  <dcterms:modified xsi:type="dcterms:W3CDTF">2016-11-04T09:14:06Z</dcterms:modified>
</cp:coreProperties>
</file>