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3" r:id="rId5"/>
    <p:sldId id="265" r:id="rId6"/>
    <p:sldId id="268" r:id="rId7"/>
    <p:sldId id="266" r:id="rId8"/>
    <p:sldId id="269" r:id="rId9"/>
    <p:sldId id="270" r:id="rId10"/>
    <p:sldId id="271" r:id="rId11"/>
    <p:sldId id="272" r:id="rId12"/>
    <p:sldId id="273" r:id="rId13"/>
    <p:sldId id="274" r:id="rId14"/>
    <p:sldId id="292" r:id="rId15"/>
    <p:sldId id="291" r:id="rId16"/>
    <p:sldId id="275" r:id="rId17"/>
    <p:sldId id="276" r:id="rId18"/>
    <p:sldId id="277" r:id="rId19"/>
    <p:sldId id="278" r:id="rId20"/>
    <p:sldId id="290" r:id="rId21"/>
    <p:sldId id="289" r:id="rId22"/>
    <p:sldId id="288" r:id="rId23"/>
    <p:sldId id="279"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67" d="100"/>
          <a:sy n="67" d="100"/>
        </p:scale>
        <p:origin x="5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9F0A53C-B990-4A08-BD45-75DCD371DB7A}"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279071-1CFD-4153-AFA6-28AC620FB375}" type="slidenum">
              <a:rPr lang="en-US" smtClean="0"/>
              <a:t>‹#›</a:t>
            </a:fld>
            <a:endParaRPr lang="en-US"/>
          </a:p>
        </p:txBody>
      </p:sp>
    </p:spTree>
    <p:extLst>
      <p:ext uri="{BB962C8B-B14F-4D97-AF65-F5344CB8AC3E}">
        <p14:creationId xmlns:p14="http://schemas.microsoft.com/office/powerpoint/2010/main" val="532695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F0A53C-B990-4A08-BD45-75DCD371DB7A}"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279071-1CFD-4153-AFA6-28AC620FB375}" type="slidenum">
              <a:rPr lang="en-US" smtClean="0"/>
              <a:t>‹#›</a:t>
            </a:fld>
            <a:endParaRPr lang="en-US"/>
          </a:p>
        </p:txBody>
      </p:sp>
    </p:spTree>
    <p:extLst>
      <p:ext uri="{BB962C8B-B14F-4D97-AF65-F5344CB8AC3E}">
        <p14:creationId xmlns:p14="http://schemas.microsoft.com/office/powerpoint/2010/main" val="844669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F0A53C-B990-4A08-BD45-75DCD371DB7A}"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279071-1CFD-4153-AFA6-28AC620FB375}" type="slidenum">
              <a:rPr lang="en-US" smtClean="0"/>
              <a:t>‹#›</a:t>
            </a:fld>
            <a:endParaRPr lang="en-US"/>
          </a:p>
        </p:txBody>
      </p:sp>
    </p:spTree>
    <p:extLst>
      <p:ext uri="{BB962C8B-B14F-4D97-AF65-F5344CB8AC3E}">
        <p14:creationId xmlns:p14="http://schemas.microsoft.com/office/powerpoint/2010/main" val="347977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F0A53C-B990-4A08-BD45-75DCD371DB7A}"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279071-1CFD-4153-AFA6-28AC620FB375}" type="slidenum">
              <a:rPr lang="en-US" smtClean="0"/>
              <a:t>‹#›</a:t>
            </a:fld>
            <a:endParaRPr lang="en-US"/>
          </a:p>
        </p:txBody>
      </p:sp>
    </p:spTree>
    <p:extLst>
      <p:ext uri="{BB962C8B-B14F-4D97-AF65-F5344CB8AC3E}">
        <p14:creationId xmlns:p14="http://schemas.microsoft.com/office/powerpoint/2010/main" val="1891744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9F0A53C-B990-4A08-BD45-75DCD371DB7A}" type="datetimeFigureOut">
              <a:rPr lang="en-US" smtClean="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279071-1CFD-4153-AFA6-28AC620FB375}" type="slidenum">
              <a:rPr lang="en-US" smtClean="0"/>
              <a:t>‹#›</a:t>
            </a:fld>
            <a:endParaRPr lang="en-US"/>
          </a:p>
        </p:txBody>
      </p:sp>
    </p:spTree>
    <p:extLst>
      <p:ext uri="{BB962C8B-B14F-4D97-AF65-F5344CB8AC3E}">
        <p14:creationId xmlns:p14="http://schemas.microsoft.com/office/powerpoint/2010/main" val="1509179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F0A53C-B990-4A08-BD45-75DCD371DB7A}" type="datetimeFigureOut">
              <a:rPr lang="en-US" smtClean="0"/>
              <a:t>4/22/2021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279071-1CFD-4153-AFA6-28AC620FB375}" type="slidenum">
              <a:rPr lang="en-US" smtClean="0"/>
              <a:t>‹#›</a:t>
            </a:fld>
            <a:endParaRPr lang="en-US"/>
          </a:p>
        </p:txBody>
      </p:sp>
    </p:spTree>
    <p:extLst>
      <p:ext uri="{BB962C8B-B14F-4D97-AF65-F5344CB8AC3E}">
        <p14:creationId xmlns:p14="http://schemas.microsoft.com/office/powerpoint/2010/main" val="555950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F0A53C-B990-4A08-BD45-75DCD371DB7A}" type="datetimeFigureOut">
              <a:rPr lang="en-US" smtClean="0"/>
              <a:t>4/22/2021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279071-1CFD-4153-AFA6-28AC620FB375}" type="slidenum">
              <a:rPr lang="en-US" smtClean="0"/>
              <a:t>‹#›</a:t>
            </a:fld>
            <a:endParaRPr lang="en-US"/>
          </a:p>
        </p:txBody>
      </p:sp>
    </p:spTree>
    <p:extLst>
      <p:ext uri="{BB962C8B-B14F-4D97-AF65-F5344CB8AC3E}">
        <p14:creationId xmlns:p14="http://schemas.microsoft.com/office/powerpoint/2010/main" val="3086823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F0A53C-B990-4A08-BD45-75DCD371DB7A}" type="datetimeFigureOut">
              <a:rPr lang="en-US" smtClean="0"/>
              <a:t>4/22/2021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279071-1CFD-4153-AFA6-28AC620FB375}" type="slidenum">
              <a:rPr lang="en-US" smtClean="0"/>
              <a:t>‹#›</a:t>
            </a:fld>
            <a:endParaRPr lang="en-US"/>
          </a:p>
        </p:txBody>
      </p:sp>
    </p:spTree>
    <p:extLst>
      <p:ext uri="{BB962C8B-B14F-4D97-AF65-F5344CB8AC3E}">
        <p14:creationId xmlns:p14="http://schemas.microsoft.com/office/powerpoint/2010/main" val="1741770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0A53C-B990-4A08-BD45-75DCD371DB7A}" type="datetimeFigureOut">
              <a:rPr lang="en-US" smtClean="0"/>
              <a:t>4/22/2021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279071-1CFD-4153-AFA6-28AC620FB375}" type="slidenum">
              <a:rPr lang="en-US" smtClean="0"/>
              <a:t>‹#›</a:t>
            </a:fld>
            <a:endParaRPr lang="en-US"/>
          </a:p>
        </p:txBody>
      </p:sp>
    </p:spTree>
    <p:extLst>
      <p:ext uri="{BB962C8B-B14F-4D97-AF65-F5344CB8AC3E}">
        <p14:creationId xmlns:p14="http://schemas.microsoft.com/office/powerpoint/2010/main" val="3536275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F0A53C-B990-4A08-BD45-75DCD371DB7A}" type="datetimeFigureOut">
              <a:rPr lang="en-US" smtClean="0"/>
              <a:t>4/22/2021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279071-1CFD-4153-AFA6-28AC620FB375}" type="slidenum">
              <a:rPr lang="en-US" smtClean="0"/>
              <a:t>‹#›</a:t>
            </a:fld>
            <a:endParaRPr lang="en-US"/>
          </a:p>
        </p:txBody>
      </p:sp>
    </p:spTree>
    <p:extLst>
      <p:ext uri="{BB962C8B-B14F-4D97-AF65-F5344CB8AC3E}">
        <p14:creationId xmlns:p14="http://schemas.microsoft.com/office/powerpoint/2010/main" val="3370586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F0A53C-B990-4A08-BD45-75DCD371DB7A}" type="datetimeFigureOut">
              <a:rPr lang="en-US" smtClean="0"/>
              <a:t>4/22/2021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279071-1CFD-4153-AFA6-28AC620FB375}" type="slidenum">
              <a:rPr lang="en-US" smtClean="0"/>
              <a:t>‹#›</a:t>
            </a:fld>
            <a:endParaRPr lang="en-US"/>
          </a:p>
        </p:txBody>
      </p:sp>
    </p:spTree>
    <p:extLst>
      <p:ext uri="{BB962C8B-B14F-4D97-AF65-F5344CB8AC3E}">
        <p14:creationId xmlns:p14="http://schemas.microsoft.com/office/powerpoint/2010/main" val="1955669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0A53C-B990-4A08-BD45-75DCD371DB7A}" type="datetimeFigureOut">
              <a:rPr lang="en-US" smtClean="0"/>
              <a:t>4/22/2021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279071-1CFD-4153-AFA6-28AC620FB375}" type="slidenum">
              <a:rPr lang="en-US" smtClean="0"/>
              <a:t>‹#›</a:t>
            </a:fld>
            <a:endParaRPr lang="en-US"/>
          </a:p>
        </p:txBody>
      </p:sp>
    </p:spTree>
    <p:extLst>
      <p:ext uri="{BB962C8B-B14F-4D97-AF65-F5344CB8AC3E}">
        <p14:creationId xmlns:p14="http://schemas.microsoft.com/office/powerpoint/2010/main" val="950458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5747" y="1080247"/>
            <a:ext cx="6689558" cy="1200329"/>
          </a:xfrm>
          <a:prstGeom prst="rect">
            <a:avLst/>
          </a:prstGeom>
        </p:spPr>
        <p:txBody>
          <a:bodyPr wrap="square">
            <a:spAutoFit/>
          </a:bodyPr>
          <a:lstStyle/>
          <a:p>
            <a:pPr algn="just"/>
            <a:r>
              <a:rPr lang="en-US" dirty="0">
                <a:effectLst/>
                <a:latin typeface="Arial" panose="020B0604020202020204" pitchFamily="34" charset="0"/>
              </a:rPr>
              <a:t>Fabric-samples  is a folder provided by the </a:t>
            </a:r>
            <a:r>
              <a:rPr lang="en-US" dirty="0" err="1">
                <a:effectLst/>
                <a:latin typeface="Arial" panose="020B0604020202020204" pitchFamily="34" charset="0"/>
              </a:rPr>
              <a:t>Hyperledger</a:t>
            </a:r>
            <a:r>
              <a:rPr lang="en-US" dirty="0">
                <a:effectLst/>
                <a:latin typeface="Arial" panose="020B0604020202020204" pitchFamily="34" charset="0"/>
              </a:rPr>
              <a:t> Fabric </a:t>
            </a:r>
            <a:r>
              <a:rPr lang="en-US" dirty="0" err="1">
                <a:effectLst/>
                <a:latin typeface="Arial" panose="020B0604020202020204" pitchFamily="34" charset="0"/>
              </a:rPr>
              <a:t>projectcontaining</a:t>
            </a:r>
            <a:r>
              <a:rPr lang="en-US" dirty="0">
                <a:effectLst/>
                <a:latin typeface="Arial" panose="020B0604020202020204" pitchFamily="34" charset="0"/>
              </a:rPr>
              <a:t> multiple sample application projects, necessary binary files and 61scripts meant to provide developers with a starting point. </a:t>
            </a:r>
            <a:endParaRPr lang="en-US" dirty="0"/>
          </a:p>
        </p:txBody>
      </p:sp>
      <p:sp>
        <p:nvSpPr>
          <p:cNvPr id="5" name="Rectangle 4"/>
          <p:cNvSpPr/>
          <p:nvPr/>
        </p:nvSpPr>
        <p:spPr>
          <a:xfrm>
            <a:off x="665747" y="485092"/>
            <a:ext cx="1877437" cy="369332"/>
          </a:xfrm>
          <a:prstGeom prst="rect">
            <a:avLst/>
          </a:prstGeom>
        </p:spPr>
        <p:txBody>
          <a:bodyPr wrap="none">
            <a:spAutoFit/>
          </a:bodyPr>
          <a:lstStyle/>
          <a:p>
            <a:r>
              <a:rPr lang="en-US" b="1" dirty="0">
                <a:effectLst/>
                <a:latin typeface="Arial" panose="020B0604020202020204" pitchFamily="34" charset="0"/>
              </a:rPr>
              <a:t>Fabric-samples</a:t>
            </a:r>
            <a:endParaRPr lang="en-US" b="1" dirty="0"/>
          </a:p>
        </p:txBody>
      </p:sp>
      <p:sp>
        <p:nvSpPr>
          <p:cNvPr id="6" name="Rectangle 5"/>
          <p:cNvSpPr/>
          <p:nvPr/>
        </p:nvSpPr>
        <p:spPr>
          <a:xfrm>
            <a:off x="582389" y="2626713"/>
            <a:ext cx="2198038" cy="369332"/>
          </a:xfrm>
          <a:prstGeom prst="rect">
            <a:avLst/>
          </a:prstGeom>
        </p:spPr>
        <p:txBody>
          <a:bodyPr wrap="none">
            <a:spAutoFit/>
          </a:bodyPr>
          <a:lstStyle/>
          <a:p>
            <a:r>
              <a:rPr lang="en-US" b="1" dirty="0">
                <a:effectLst/>
                <a:latin typeface="Arial" panose="020B0604020202020204" pitchFamily="34" charset="0"/>
              </a:rPr>
              <a:t>Docker containers</a:t>
            </a:r>
            <a:endParaRPr lang="en-US" b="1" dirty="0"/>
          </a:p>
        </p:txBody>
      </p:sp>
      <p:sp>
        <p:nvSpPr>
          <p:cNvPr id="7" name="Rectangle 6"/>
          <p:cNvSpPr/>
          <p:nvPr/>
        </p:nvSpPr>
        <p:spPr>
          <a:xfrm>
            <a:off x="582389" y="3209018"/>
            <a:ext cx="11128347" cy="2031325"/>
          </a:xfrm>
          <a:prstGeom prst="rect">
            <a:avLst/>
          </a:prstGeom>
        </p:spPr>
        <p:txBody>
          <a:bodyPr wrap="square">
            <a:spAutoFit/>
          </a:bodyPr>
          <a:lstStyle/>
          <a:p>
            <a:pPr algn="just"/>
            <a:r>
              <a:rPr lang="en-US" dirty="0">
                <a:effectLst/>
                <a:latin typeface="Arial" panose="020B0604020202020204" pitchFamily="34" charset="0"/>
              </a:rPr>
              <a:t>Docker containers are used to represent the entities in the network by implementing </a:t>
            </a:r>
            <a:r>
              <a:rPr lang="en-US" dirty="0" err="1">
                <a:effectLst/>
                <a:latin typeface="Arial" panose="020B0604020202020204" pitchFamily="34" charset="0"/>
              </a:rPr>
              <a:t>yaml</a:t>
            </a:r>
            <a:r>
              <a:rPr lang="en-US" dirty="0">
                <a:effectLst/>
                <a:latin typeface="Arial" panose="020B0604020202020204" pitchFamily="34" charset="0"/>
              </a:rPr>
              <a:t> files, providing the necessary information needed by each entity to identify and communicate in the network. </a:t>
            </a:r>
          </a:p>
          <a:p>
            <a:pPr algn="just"/>
            <a:endParaRPr lang="en-US" dirty="0">
              <a:latin typeface="Arial" panose="020B0604020202020204" pitchFamily="34" charset="0"/>
            </a:endParaRPr>
          </a:p>
          <a:p>
            <a:pPr algn="just"/>
            <a:r>
              <a:rPr lang="en-US" dirty="0">
                <a:effectLst/>
                <a:latin typeface="Arial" panose="020B0604020202020204" pitchFamily="34" charset="0"/>
              </a:rPr>
              <a:t>The </a:t>
            </a:r>
            <a:r>
              <a:rPr lang="en-US" dirty="0" err="1">
                <a:effectLst/>
                <a:latin typeface="Arial" panose="020B0604020202020204" pitchFamily="34" charset="0"/>
              </a:rPr>
              <a:t>yaml</a:t>
            </a:r>
            <a:r>
              <a:rPr lang="en-US" dirty="0">
                <a:effectLst/>
                <a:latin typeface="Arial" panose="020B0604020202020204" pitchFamily="34" charset="0"/>
              </a:rPr>
              <a:t> files enable us to configure each entity according to their purpose, by mapping crypto-material to each container we can specify the necessary identifications for the </a:t>
            </a:r>
            <a:r>
              <a:rPr lang="en-US" dirty="0" err="1">
                <a:effectLst/>
                <a:latin typeface="Arial" panose="020B0604020202020204" pitchFamily="34" charset="0"/>
              </a:rPr>
              <a:t>docker</a:t>
            </a:r>
            <a:r>
              <a:rPr lang="en-US" dirty="0">
                <a:effectLst/>
                <a:latin typeface="Arial" panose="020B0604020202020204" pitchFamily="34" charset="0"/>
              </a:rPr>
              <a:t> container to be able to join the network, create channels, provide information on the other entities in the network, and invoke/query transactions.</a:t>
            </a:r>
            <a:endParaRPr lang="en-US" dirty="0"/>
          </a:p>
        </p:txBody>
      </p:sp>
    </p:spTree>
    <p:extLst>
      <p:ext uri="{BB962C8B-B14F-4D97-AF65-F5344CB8AC3E}">
        <p14:creationId xmlns:p14="http://schemas.microsoft.com/office/powerpoint/2010/main" val="767820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39384" y="324671"/>
            <a:ext cx="2634054" cy="369332"/>
          </a:xfrm>
          <a:prstGeom prst="rect">
            <a:avLst/>
          </a:prstGeom>
        </p:spPr>
        <p:txBody>
          <a:bodyPr wrap="none">
            <a:spAutoFit/>
          </a:bodyPr>
          <a:lstStyle/>
          <a:p>
            <a:r>
              <a:rPr lang="en-US" b="1" dirty="0">
                <a:effectLst/>
                <a:latin typeface="Arial" panose="020B0604020202020204" pitchFamily="34" charset="0"/>
              </a:rPr>
              <a:t>Private data collection</a:t>
            </a:r>
            <a:endParaRPr lang="en-US" b="1" dirty="0"/>
          </a:p>
        </p:txBody>
      </p:sp>
      <p:sp>
        <p:nvSpPr>
          <p:cNvPr id="3" name="Rectangle 2"/>
          <p:cNvSpPr/>
          <p:nvPr/>
        </p:nvSpPr>
        <p:spPr>
          <a:xfrm>
            <a:off x="391384" y="1444932"/>
            <a:ext cx="10685690" cy="923330"/>
          </a:xfrm>
          <a:prstGeom prst="rect">
            <a:avLst/>
          </a:prstGeom>
        </p:spPr>
        <p:txBody>
          <a:bodyPr wrap="square">
            <a:spAutoFit/>
          </a:bodyPr>
          <a:lstStyle/>
          <a:p>
            <a:r>
              <a:rPr lang="en-US" dirty="0">
                <a:effectLst/>
                <a:latin typeface="Arial" panose="020B0604020202020204" pitchFamily="34" charset="0"/>
              </a:rPr>
              <a:t>Private data collection is meant for organizations on a channel to keep data private from other organizations on the same channel, although creating a channel separated from those organizations would solve the issue. In use cases where a network would want all of the parties to see the transaction</a:t>
            </a:r>
            <a:endParaRPr lang="en-US" dirty="0"/>
          </a:p>
        </p:txBody>
      </p:sp>
      <p:pic>
        <p:nvPicPr>
          <p:cNvPr id="4" name="Picture 3"/>
          <p:cNvPicPr>
            <a:picLocks noChangeAspect="1"/>
          </p:cNvPicPr>
          <p:nvPr/>
        </p:nvPicPr>
        <p:blipFill>
          <a:blip r:embed="rId2"/>
          <a:stretch>
            <a:fillRect/>
          </a:stretch>
        </p:blipFill>
        <p:spPr>
          <a:xfrm>
            <a:off x="1185111" y="2579018"/>
            <a:ext cx="6629400" cy="3400425"/>
          </a:xfrm>
          <a:prstGeom prst="rect">
            <a:avLst/>
          </a:prstGeom>
        </p:spPr>
      </p:pic>
    </p:spTree>
    <p:extLst>
      <p:ext uri="{BB962C8B-B14F-4D97-AF65-F5344CB8AC3E}">
        <p14:creationId xmlns:p14="http://schemas.microsoft.com/office/powerpoint/2010/main" val="1017197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64206" y="3494923"/>
            <a:ext cx="6410325" cy="2162175"/>
          </a:xfrm>
          <a:prstGeom prst="rect">
            <a:avLst/>
          </a:prstGeom>
        </p:spPr>
      </p:pic>
      <p:sp>
        <p:nvSpPr>
          <p:cNvPr id="4" name="Rectangle 3"/>
          <p:cNvSpPr/>
          <p:nvPr/>
        </p:nvSpPr>
        <p:spPr>
          <a:xfrm>
            <a:off x="364205" y="609311"/>
            <a:ext cx="10263689" cy="1754326"/>
          </a:xfrm>
          <a:prstGeom prst="rect">
            <a:avLst/>
          </a:prstGeom>
        </p:spPr>
        <p:txBody>
          <a:bodyPr wrap="square">
            <a:spAutoFit/>
          </a:bodyPr>
          <a:lstStyle/>
          <a:p>
            <a:r>
              <a:rPr lang="en-US" dirty="0">
                <a:effectLst/>
                <a:latin typeface="Arial" panose="020B0604020202020204" pitchFamily="34" charset="0"/>
              </a:rPr>
              <a:t>while also keeping part of the transaction private, a new channel would not be a solution. Private data collection allows a subset of the organizations on a channel to see the plaintext data, while others only receive a hash. We further utilized this method by splitting organizations into single homes, to minimize the subset of homes that may read the data to only one single home. A JSON file handles the policies for the Private data collection; the example below is a Private data collection policy.</a:t>
            </a:r>
            <a:endParaRPr lang="en-US" dirty="0"/>
          </a:p>
        </p:txBody>
      </p:sp>
    </p:spTree>
    <p:extLst>
      <p:ext uri="{BB962C8B-B14F-4D97-AF65-F5344CB8AC3E}">
        <p14:creationId xmlns:p14="http://schemas.microsoft.com/office/powerpoint/2010/main" val="2168046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06642" y="1466348"/>
            <a:ext cx="7467600" cy="1085850"/>
          </a:xfrm>
          <a:prstGeom prst="rect">
            <a:avLst/>
          </a:prstGeom>
        </p:spPr>
      </p:pic>
      <p:pic>
        <p:nvPicPr>
          <p:cNvPr id="3" name="Picture 2"/>
          <p:cNvPicPr>
            <a:picLocks noChangeAspect="1"/>
          </p:cNvPicPr>
          <p:nvPr/>
        </p:nvPicPr>
        <p:blipFill>
          <a:blip r:embed="rId3"/>
          <a:stretch>
            <a:fillRect/>
          </a:stretch>
        </p:blipFill>
        <p:spPr>
          <a:xfrm>
            <a:off x="757738" y="2552198"/>
            <a:ext cx="6505575" cy="4048125"/>
          </a:xfrm>
          <a:prstGeom prst="rect">
            <a:avLst/>
          </a:prstGeom>
        </p:spPr>
      </p:pic>
    </p:spTree>
    <p:extLst>
      <p:ext uri="{BB962C8B-B14F-4D97-AF65-F5344CB8AC3E}">
        <p14:creationId xmlns:p14="http://schemas.microsoft.com/office/powerpoint/2010/main" val="2098352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780" y="638503"/>
            <a:ext cx="8045116" cy="6463308"/>
          </a:xfrm>
          <a:prstGeom prst="rect">
            <a:avLst/>
          </a:prstGeom>
        </p:spPr>
        <p:txBody>
          <a:bodyPr wrap="square">
            <a:spAutoFit/>
          </a:bodyPr>
          <a:lstStyle/>
          <a:p>
            <a:r>
              <a:rPr lang="en-US" dirty="0">
                <a:effectLst/>
                <a:latin typeface="Arial" panose="020B0604020202020204" pitchFamily="34" charset="0"/>
              </a:rPr>
              <a:t>Each collection definition consists of six properties, these properties handle the endorsement time, the control over the propagation of </a:t>
            </a:r>
            <a:r>
              <a:rPr lang="en-US" dirty="0" err="1">
                <a:effectLst/>
                <a:latin typeface="Arial" panose="020B0604020202020204" pitchFamily="34" charset="0"/>
              </a:rPr>
              <a:t>theprivate</a:t>
            </a:r>
            <a:r>
              <a:rPr lang="en-US" dirty="0">
                <a:effectLst/>
                <a:latin typeface="Arial" panose="020B0604020202020204" pitchFamily="34" charset="0"/>
              </a:rPr>
              <a:t> data and the time of data purge.</a:t>
            </a:r>
          </a:p>
          <a:p>
            <a:endParaRPr lang="en-US" dirty="0">
              <a:latin typeface="Arial" panose="020B0604020202020204" pitchFamily="34" charset="0"/>
            </a:endParaRPr>
          </a:p>
          <a:p>
            <a:r>
              <a:rPr lang="en-US" dirty="0">
                <a:effectLst/>
                <a:latin typeface="Arial" panose="020B0604020202020204" pitchFamily="34" charset="0"/>
              </a:rPr>
              <a:t>•Name: The name of the collection, used in the </a:t>
            </a:r>
            <a:r>
              <a:rPr lang="en-US" dirty="0" err="1">
                <a:effectLst/>
                <a:latin typeface="Arial" panose="020B0604020202020204" pitchFamily="34" charset="0"/>
              </a:rPr>
              <a:t>chaincode</a:t>
            </a:r>
            <a:r>
              <a:rPr lang="en-US" dirty="0">
                <a:effectLst/>
                <a:latin typeface="Arial" panose="020B0604020202020204" pitchFamily="34" charset="0"/>
              </a:rPr>
              <a:t> to </a:t>
            </a:r>
            <a:r>
              <a:rPr lang="en-US" dirty="0" err="1">
                <a:effectLst/>
                <a:latin typeface="Arial" panose="020B0604020202020204" pitchFamily="34" charset="0"/>
              </a:rPr>
              <a:t>specifythe</a:t>
            </a:r>
            <a:r>
              <a:rPr lang="en-US" dirty="0">
                <a:effectLst/>
                <a:latin typeface="Arial" panose="020B0604020202020204" pitchFamily="34" charset="0"/>
              </a:rPr>
              <a:t> policy used for the invocation.</a:t>
            </a:r>
          </a:p>
          <a:p>
            <a:endParaRPr lang="en-US" dirty="0">
              <a:latin typeface="Arial" panose="020B0604020202020204" pitchFamily="34" charset="0"/>
            </a:endParaRPr>
          </a:p>
          <a:p>
            <a:r>
              <a:rPr lang="en-US" dirty="0">
                <a:effectLst/>
                <a:latin typeface="Arial" panose="020B0604020202020204" pitchFamily="34" charset="0"/>
              </a:rPr>
              <a:t>•Policy: Defines the policy for the access of the data, the </a:t>
            </a:r>
            <a:r>
              <a:rPr lang="en-US" dirty="0" err="1">
                <a:effectLst/>
                <a:latin typeface="Arial" panose="020B0604020202020204" pitchFamily="34" charset="0"/>
              </a:rPr>
              <a:t>organizationsthat</a:t>
            </a:r>
            <a:r>
              <a:rPr lang="en-US" dirty="0">
                <a:effectLst/>
                <a:latin typeface="Arial" panose="020B0604020202020204" pitchFamily="34" charset="0"/>
              </a:rPr>
              <a:t> have access to the data are defined in a similar fashion to </a:t>
            </a:r>
            <a:r>
              <a:rPr lang="en-US" dirty="0" err="1">
                <a:effectLst/>
                <a:latin typeface="Arial" panose="020B0604020202020204" pitchFamily="34" charset="0"/>
              </a:rPr>
              <a:t>theendorsement</a:t>
            </a:r>
            <a:r>
              <a:rPr lang="en-US" dirty="0">
                <a:effectLst/>
                <a:latin typeface="Arial" panose="020B0604020202020204" pitchFamily="34" charset="0"/>
              </a:rPr>
              <a:t> policy.</a:t>
            </a:r>
          </a:p>
          <a:p>
            <a:endParaRPr lang="en-US" dirty="0">
              <a:latin typeface="Arial" panose="020B0604020202020204" pitchFamily="34" charset="0"/>
            </a:endParaRPr>
          </a:p>
          <a:p>
            <a:r>
              <a:rPr lang="en-US" dirty="0">
                <a:effectLst/>
                <a:latin typeface="Arial" panose="020B0604020202020204" pitchFamily="34" charset="0"/>
              </a:rPr>
              <a:t>•</a:t>
            </a:r>
            <a:r>
              <a:rPr lang="en-US" dirty="0" err="1">
                <a:effectLst/>
                <a:latin typeface="Arial" panose="020B0604020202020204" pitchFamily="34" charset="0"/>
              </a:rPr>
              <a:t>RequiredPeerCount:The</a:t>
            </a:r>
            <a:r>
              <a:rPr lang="en-US" dirty="0">
                <a:effectLst/>
                <a:latin typeface="Arial" panose="020B0604020202020204" pitchFamily="34" charset="0"/>
              </a:rPr>
              <a:t> minimal number of authorized peers </a:t>
            </a:r>
            <a:r>
              <a:rPr lang="en-US" dirty="0" err="1">
                <a:effectLst/>
                <a:latin typeface="Arial" panose="020B0604020202020204" pitchFamily="34" charset="0"/>
              </a:rPr>
              <a:t>thatneed</a:t>
            </a:r>
            <a:r>
              <a:rPr lang="en-US" dirty="0">
                <a:effectLst/>
                <a:latin typeface="Arial" panose="020B0604020202020204" pitchFamily="34" charset="0"/>
              </a:rPr>
              <a:t> the data propagated to, before the transaction is signed by </a:t>
            </a:r>
            <a:r>
              <a:rPr lang="en-US" dirty="0" err="1">
                <a:effectLst/>
                <a:latin typeface="Arial" panose="020B0604020202020204" pitchFamily="34" charset="0"/>
              </a:rPr>
              <a:t>thepeer</a:t>
            </a:r>
            <a:r>
              <a:rPr lang="en-US" dirty="0">
                <a:effectLst/>
                <a:latin typeface="Arial" panose="020B0604020202020204" pitchFamily="34" charset="0"/>
              </a:rPr>
              <a:t> and returned to the client.</a:t>
            </a:r>
          </a:p>
          <a:p>
            <a:endParaRPr lang="en-US" dirty="0">
              <a:latin typeface="Arial" panose="020B0604020202020204" pitchFamily="34" charset="0"/>
            </a:endParaRPr>
          </a:p>
          <a:p>
            <a:r>
              <a:rPr lang="en-US" dirty="0">
                <a:effectLst/>
                <a:latin typeface="Arial" panose="020B0604020202020204" pitchFamily="34" charset="0"/>
              </a:rPr>
              <a:t>•</a:t>
            </a:r>
            <a:r>
              <a:rPr lang="en-US" dirty="0" err="1">
                <a:effectLst/>
                <a:latin typeface="Arial" panose="020B0604020202020204" pitchFamily="34" charset="0"/>
              </a:rPr>
              <a:t>MaxPeerCount:The</a:t>
            </a:r>
            <a:r>
              <a:rPr lang="en-US" dirty="0">
                <a:effectLst/>
                <a:latin typeface="Arial" panose="020B0604020202020204" pitchFamily="34" charset="0"/>
              </a:rPr>
              <a:t> maximum number of authorized peers </a:t>
            </a:r>
            <a:r>
              <a:rPr lang="en-US" dirty="0" err="1">
                <a:effectLst/>
                <a:latin typeface="Arial" panose="020B0604020202020204" pitchFamily="34" charset="0"/>
              </a:rPr>
              <a:t>thedata</a:t>
            </a:r>
            <a:r>
              <a:rPr lang="en-US" dirty="0">
                <a:effectLst/>
                <a:latin typeface="Arial" panose="020B0604020202020204" pitchFamily="34" charset="0"/>
              </a:rPr>
              <a:t> will be propagated to, for data redundancy. In cases </a:t>
            </a:r>
            <a:r>
              <a:rPr lang="en-US" dirty="0" err="1">
                <a:effectLst/>
                <a:latin typeface="Arial" panose="020B0604020202020204" pitchFamily="34" charset="0"/>
              </a:rPr>
              <a:t>wherethe</a:t>
            </a:r>
            <a:r>
              <a:rPr lang="en-US" dirty="0">
                <a:effectLst/>
                <a:latin typeface="Arial" panose="020B0604020202020204" pitchFamily="34" charset="0"/>
              </a:rPr>
              <a:t> endorsing peer becomes unavailable between endorsement </a:t>
            </a:r>
            <a:r>
              <a:rPr lang="en-US" dirty="0" err="1">
                <a:effectLst/>
                <a:latin typeface="Arial" panose="020B0604020202020204" pitchFamily="34" charset="0"/>
              </a:rPr>
              <a:t>andcommit</a:t>
            </a:r>
            <a:r>
              <a:rPr lang="en-US" dirty="0">
                <a:effectLst/>
                <a:latin typeface="Arial" panose="020B0604020202020204" pitchFamily="34" charset="0"/>
              </a:rPr>
              <a:t> time, other authorized peers may ask for the private data </a:t>
            </a:r>
            <a:r>
              <a:rPr lang="en-US" dirty="0" err="1">
                <a:effectLst/>
                <a:latin typeface="Arial" panose="020B0604020202020204" pitchFamily="34" charset="0"/>
              </a:rPr>
              <a:t>tothe</a:t>
            </a:r>
            <a:r>
              <a:rPr lang="en-US" dirty="0">
                <a:effectLst/>
                <a:latin typeface="Arial" panose="020B0604020202020204" pitchFamily="34" charset="0"/>
              </a:rPr>
              <a:t> other peers that received the private data. If the value is set to 0the data will not be propagated.</a:t>
            </a:r>
          </a:p>
          <a:p>
            <a:endParaRPr lang="en-US" dirty="0">
              <a:effectLst/>
              <a:latin typeface="Arial" panose="020B0604020202020204" pitchFamily="34" charset="0"/>
            </a:endParaRPr>
          </a:p>
          <a:p>
            <a:endParaRPr lang="en-US" dirty="0">
              <a:effectLst/>
              <a:latin typeface="Arial" panose="020B0604020202020204" pitchFamily="34" charset="0"/>
            </a:endParaRPr>
          </a:p>
          <a:p>
            <a:endParaRPr lang="en-US" dirty="0">
              <a:effectLst/>
              <a:latin typeface="Arial" panose="020B0604020202020204" pitchFamily="34" charset="0"/>
            </a:endParaRPr>
          </a:p>
        </p:txBody>
      </p:sp>
    </p:spTree>
    <p:extLst>
      <p:ext uri="{BB962C8B-B14F-4D97-AF65-F5344CB8AC3E}">
        <p14:creationId xmlns:p14="http://schemas.microsoft.com/office/powerpoint/2010/main" val="2123002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7515" y="365827"/>
            <a:ext cx="6096000" cy="2308324"/>
          </a:xfrm>
          <a:prstGeom prst="rect">
            <a:avLst/>
          </a:prstGeom>
        </p:spPr>
        <p:txBody>
          <a:bodyPr>
            <a:spAutoFit/>
          </a:bodyPr>
          <a:lstStyle/>
          <a:p>
            <a:endParaRPr lang="en-US" dirty="0">
              <a:effectLst/>
              <a:latin typeface="Arial" panose="020B0604020202020204" pitchFamily="34" charset="0"/>
            </a:endParaRPr>
          </a:p>
          <a:p>
            <a:r>
              <a:rPr lang="en-US" dirty="0">
                <a:effectLst/>
                <a:latin typeface="Arial" panose="020B0604020202020204" pitchFamily="34" charset="0"/>
              </a:rPr>
              <a:t>•</a:t>
            </a:r>
            <a:r>
              <a:rPr lang="en-US" dirty="0" err="1">
                <a:effectLst/>
                <a:latin typeface="Arial" panose="020B0604020202020204" pitchFamily="34" charset="0"/>
              </a:rPr>
              <a:t>BlockToLive:The</a:t>
            </a:r>
            <a:r>
              <a:rPr lang="en-US" dirty="0">
                <a:effectLst/>
                <a:latin typeface="Arial" panose="020B0604020202020204" pitchFamily="34" charset="0"/>
              </a:rPr>
              <a:t> number of blocks needed before the data is </a:t>
            </a:r>
            <a:r>
              <a:rPr lang="en-US" dirty="0" err="1">
                <a:effectLst/>
                <a:latin typeface="Arial" panose="020B0604020202020204" pitchFamily="34" charset="0"/>
              </a:rPr>
              <a:t>purged,to</a:t>
            </a:r>
            <a:r>
              <a:rPr lang="en-US" dirty="0">
                <a:effectLst/>
                <a:latin typeface="Arial" panose="020B0604020202020204" pitchFamily="34" charset="0"/>
              </a:rPr>
              <a:t> keep the data indefinitely the number must be set to 0.</a:t>
            </a:r>
          </a:p>
          <a:p>
            <a:endParaRPr lang="en-US" dirty="0">
              <a:effectLst/>
              <a:latin typeface="Arial" panose="020B0604020202020204" pitchFamily="34" charset="0"/>
            </a:endParaRPr>
          </a:p>
          <a:p>
            <a:r>
              <a:rPr lang="en-US" dirty="0">
                <a:effectLst/>
                <a:latin typeface="Arial" panose="020B0604020202020204" pitchFamily="34" charset="0"/>
              </a:rPr>
              <a:t>•</a:t>
            </a:r>
            <a:r>
              <a:rPr lang="en-US" dirty="0" err="1">
                <a:effectLst/>
                <a:latin typeface="Arial" panose="020B0604020202020204" pitchFamily="34" charset="0"/>
              </a:rPr>
              <a:t>MemberOnlyRead:Indicates</a:t>
            </a:r>
            <a:r>
              <a:rPr lang="en-US" dirty="0">
                <a:effectLst/>
                <a:latin typeface="Arial" panose="020B0604020202020204" pitchFamily="34" charset="0"/>
              </a:rPr>
              <a:t> that peers will enforce that only </a:t>
            </a:r>
            <a:r>
              <a:rPr lang="en-US" dirty="0" err="1">
                <a:effectLst/>
                <a:latin typeface="Arial" panose="020B0604020202020204" pitchFamily="34" charset="0"/>
              </a:rPr>
              <a:t>clientsfrom</a:t>
            </a:r>
            <a:r>
              <a:rPr lang="en-US" dirty="0">
                <a:effectLst/>
                <a:latin typeface="Arial" panose="020B0604020202020204" pitchFamily="34" charset="0"/>
              </a:rPr>
              <a:t> the authorized organizations are allowed read and write </a:t>
            </a:r>
            <a:r>
              <a:rPr lang="en-US" dirty="0" err="1">
                <a:effectLst/>
                <a:latin typeface="Arial" panose="020B0604020202020204" pitchFamily="34" charset="0"/>
              </a:rPr>
              <a:t>accessto</a:t>
            </a:r>
            <a:r>
              <a:rPr lang="en-US" dirty="0">
                <a:effectLst/>
                <a:latin typeface="Arial" panose="020B0604020202020204" pitchFamily="34" charset="0"/>
              </a:rPr>
              <a:t> the data, once set to true.</a:t>
            </a:r>
            <a:endParaRPr lang="en-US" dirty="0"/>
          </a:p>
        </p:txBody>
      </p:sp>
    </p:spTree>
    <p:extLst>
      <p:ext uri="{BB962C8B-B14F-4D97-AF65-F5344CB8AC3E}">
        <p14:creationId xmlns:p14="http://schemas.microsoft.com/office/powerpoint/2010/main" val="1475077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00684" y="388840"/>
            <a:ext cx="4993675" cy="369332"/>
          </a:xfrm>
          <a:prstGeom prst="rect">
            <a:avLst/>
          </a:prstGeom>
        </p:spPr>
        <p:txBody>
          <a:bodyPr wrap="none">
            <a:spAutoFit/>
          </a:bodyPr>
          <a:lstStyle/>
          <a:p>
            <a:r>
              <a:rPr lang="en-US" b="1" dirty="0" err="1">
                <a:effectLst/>
                <a:latin typeface="Arial" panose="020B0604020202020204" pitchFamily="34" charset="0"/>
              </a:rPr>
              <a:t>Chaincode</a:t>
            </a:r>
            <a:r>
              <a:rPr lang="en-US" b="1" dirty="0">
                <a:effectLst/>
                <a:latin typeface="Arial" panose="020B0604020202020204" pitchFamily="34" charset="0"/>
              </a:rPr>
              <a:t> software design (in Go language</a:t>
            </a:r>
            <a:endParaRPr lang="en-US" b="1" dirty="0"/>
          </a:p>
        </p:txBody>
      </p:sp>
      <p:sp>
        <p:nvSpPr>
          <p:cNvPr id="5" name="Rectangle 4"/>
          <p:cNvSpPr/>
          <p:nvPr/>
        </p:nvSpPr>
        <p:spPr>
          <a:xfrm>
            <a:off x="449179" y="1747591"/>
            <a:ext cx="11141242" cy="2031325"/>
          </a:xfrm>
          <a:prstGeom prst="rect">
            <a:avLst/>
          </a:prstGeom>
        </p:spPr>
        <p:txBody>
          <a:bodyPr wrap="square">
            <a:spAutoFit/>
          </a:bodyPr>
          <a:lstStyle/>
          <a:p>
            <a:r>
              <a:rPr lang="en-US" dirty="0" err="1">
                <a:effectLst/>
                <a:latin typeface="Arial" panose="020B0604020202020204" pitchFamily="34" charset="0"/>
              </a:rPr>
              <a:t>HyperLdger</a:t>
            </a:r>
            <a:r>
              <a:rPr lang="en-US" dirty="0">
                <a:effectLst/>
                <a:latin typeface="Arial" panose="020B0604020202020204" pitchFamily="34" charset="0"/>
              </a:rPr>
              <a:t> was one of the first platforms to support go, node.js and java as smart contract languages. </a:t>
            </a:r>
            <a:r>
              <a:rPr lang="en-US" dirty="0" err="1">
                <a:effectLst/>
                <a:latin typeface="Arial" panose="020B0604020202020204" pitchFamily="34" charset="0"/>
              </a:rPr>
              <a:t>Chaincode</a:t>
            </a:r>
            <a:r>
              <a:rPr lang="en-US" dirty="0">
                <a:effectLst/>
                <a:latin typeface="Arial" panose="020B0604020202020204" pitchFamily="34" charset="0"/>
              </a:rPr>
              <a:t> is simply a smart contract written in any of the supported languages which implement the prescribed interface. </a:t>
            </a:r>
          </a:p>
          <a:p>
            <a:endParaRPr lang="en-US" dirty="0">
              <a:latin typeface="Arial" panose="020B0604020202020204" pitchFamily="34" charset="0"/>
            </a:endParaRPr>
          </a:p>
          <a:p>
            <a:r>
              <a:rPr lang="en-US" dirty="0">
                <a:effectLst/>
                <a:latin typeface="Arial" panose="020B0604020202020204" pitchFamily="34" charset="0"/>
              </a:rPr>
              <a:t>The </a:t>
            </a:r>
            <a:r>
              <a:rPr lang="en-US" dirty="0" err="1">
                <a:effectLst/>
                <a:latin typeface="Arial" panose="020B0604020202020204" pitchFamily="34" charset="0"/>
              </a:rPr>
              <a:t>HyperLedger</a:t>
            </a:r>
            <a:r>
              <a:rPr lang="en-US" dirty="0">
                <a:effectLst/>
                <a:latin typeface="Arial" panose="020B0604020202020204" pitchFamily="34" charset="0"/>
              </a:rPr>
              <a:t> </a:t>
            </a:r>
            <a:r>
              <a:rPr lang="en-US" dirty="0" err="1">
                <a:effectLst/>
                <a:latin typeface="Arial" panose="020B0604020202020204" pitchFamily="34" charset="0"/>
              </a:rPr>
              <a:t>chaincode</a:t>
            </a:r>
            <a:r>
              <a:rPr lang="en-US" dirty="0">
                <a:effectLst/>
                <a:latin typeface="Arial" panose="020B0604020202020204" pitchFamily="34" charset="0"/>
              </a:rPr>
              <a:t> runs in a </a:t>
            </a:r>
            <a:r>
              <a:rPr lang="en-US" dirty="0" err="1">
                <a:effectLst/>
                <a:latin typeface="Arial" panose="020B0604020202020204" pitchFamily="34" charset="0"/>
              </a:rPr>
              <a:t>docker</a:t>
            </a:r>
            <a:r>
              <a:rPr lang="en-US" dirty="0">
                <a:effectLst/>
                <a:latin typeface="Arial" panose="020B0604020202020204" pitchFamily="34" charset="0"/>
              </a:rPr>
              <a:t> container separate from the peer who is endorsing it. </a:t>
            </a:r>
            <a:r>
              <a:rPr lang="en-US" dirty="0" err="1">
                <a:effectLst/>
                <a:latin typeface="Arial" panose="020B0604020202020204" pitchFamily="34" charset="0"/>
              </a:rPr>
              <a:t>Chaincode</a:t>
            </a:r>
            <a:r>
              <a:rPr lang="en-US" dirty="0">
                <a:effectLst/>
                <a:latin typeface="Arial" panose="020B0604020202020204" pitchFamily="34" charset="0"/>
              </a:rPr>
              <a:t> acts as a middleware which uses the transactions </a:t>
            </a:r>
            <a:r>
              <a:rPr lang="en-US" dirty="0"/>
              <a:t>submitted by the application to manage the state of the Ledger. We are using go language for writing the </a:t>
            </a:r>
            <a:r>
              <a:rPr lang="en-US" dirty="0" err="1"/>
              <a:t>chaincode</a:t>
            </a:r>
            <a:r>
              <a:rPr lang="en-US" dirty="0"/>
              <a:t>.</a:t>
            </a:r>
          </a:p>
        </p:txBody>
      </p:sp>
    </p:spTree>
    <p:extLst>
      <p:ext uri="{BB962C8B-B14F-4D97-AF65-F5344CB8AC3E}">
        <p14:creationId xmlns:p14="http://schemas.microsoft.com/office/powerpoint/2010/main" val="354687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42634" y="501134"/>
            <a:ext cx="3005951" cy="369332"/>
          </a:xfrm>
          <a:prstGeom prst="rect">
            <a:avLst/>
          </a:prstGeom>
        </p:spPr>
        <p:txBody>
          <a:bodyPr wrap="none">
            <a:spAutoFit/>
          </a:bodyPr>
          <a:lstStyle/>
          <a:p>
            <a:r>
              <a:rPr lang="en-US" b="1" dirty="0" err="1">
                <a:effectLst/>
                <a:latin typeface="Arial" panose="020B0604020202020204" pitchFamily="34" charset="0"/>
              </a:rPr>
              <a:t>Chaincode</a:t>
            </a:r>
            <a:r>
              <a:rPr lang="en-US" b="1" dirty="0">
                <a:effectLst/>
                <a:latin typeface="Arial" panose="020B0604020202020204" pitchFamily="34" charset="0"/>
              </a:rPr>
              <a:t> in smart home</a:t>
            </a:r>
            <a:endParaRPr lang="en-US" b="1" dirty="0"/>
          </a:p>
        </p:txBody>
      </p:sp>
      <p:sp>
        <p:nvSpPr>
          <p:cNvPr id="3" name="Rectangle 2"/>
          <p:cNvSpPr/>
          <p:nvPr/>
        </p:nvSpPr>
        <p:spPr>
          <a:xfrm>
            <a:off x="545431" y="1248143"/>
            <a:ext cx="9777663" cy="1477328"/>
          </a:xfrm>
          <a:prstGeom prst="rect">
            <a:avLst/>
          </a:prstGeom>
        </p:spPr>
        <p:txBody>
          <a:bodyPr wrap="square">
            <a:spAutoFit/>
          </a:bodyPr>
          <a:lstStyle/>
          <a:p>
            <a:r>
              <a:rPr lang="en-US" dirty="0">
                <a:effectLst/>
                <a:latin typeface="Arial" panose="020B0604020202020204" pitchFamily="34" charset="0"/>
              </a:rPr>
              <a:t>The implemented application bases itself around a network of smart homes; each home will have a set of </a:t>
            </a:r>
            <a:r>
              <a:rPr lang="en-US" dirty="0" err="1">
                <a:effectLst/>
                <a:latin typeface="Arial" panose="020B0604020202020204" pitchFamily="34" charset="0"/>
              </a:rPr>
              <a:t>IoT</a:t>
            </a:r>
            <a:r>
              <a:rPr lang="en-US" dirty="0">
                <a:effectLst/>
                <a:latin typeface="Arial" panose="020B0604020202020204" pitchFamily="34" charset="0"/>
              </a:rPr>
              <a:t> devices that may generate </a:t>
            </a:r>
            <a:r>
              <a:rPr lang="en-US" dirty="0" err="1">
                <a:effectLst/>
                <a:latin typeface="Arial" panose="020B0604020202020204" pitchFamily="34" charset="0"/>
              </a:rPr>
              <a:t>loadon</a:t>
            </a:r>
            <a:r>
              <a:rPr lang="en-US" dirty="0">
                <a:effectLst/>
                <a:latin typeface="Arial" panose="020B0604020202020204" pitchFamily="34" charset="0"/>
              </a:rPr>
              <a:t> the </a:t>
            </a:r>
            <a:r>
              <a:rPr lang="en-US" dirty="0" err="1">
                <a:effectLst/>
                <a:latin typeface="Arial" panose="020B0604020202020204" pitchFamily="34" charset="0"/>
              </a:rPr>
              <a:t>blockchain</a:t>
            </a:r>
            <a:r>
              <a:rPr lang="en-US" dirty="0">
                <a:effectLst/>
                <a:latin typeface="Arial" panose="020B0604020202020204" pitchFamily="34" charset="0"/>
              </a:rPr>
              <a:t> network. The payload is implemented as a </a:t>
            </a:r>
            <a:r>
              <a:rPr lang="en-US" dirty="0" err="1">
                <a:effectLst/>
                <a:latin typeface="Arial" panose="020B0604020202020204" pitchFamily="34" charset="0"/>
              </a:rPr>
              <a:t>struct</a:t>
            </a:r>
            <a:r>
              <a:rPr lang="en-US" dirty="0">
                <a:effectLst/>
                <a:latin typeface="Arial" panose="020B0604020202020204" pitchFamily="34" charset="0"/>
              </a:rPr>
              <a:t> </a:t>
            </a:r>
            <a:r>
              <a:rPr lang="en-US" dirty="0" err="1">
                <a:effectLst/>
                <a:latin typeface="Arial" panose="020B0604020202020204" pitchFamily="34" charset="0"/>
              </a:rPr>
              <a:t>withdata</a:t>
            </a:r>
            <a:r>
              <a:rPr lang="en-US" dirty="0">
                <a:effectLst/>
                <a:latin typeface="Arial" panose="020B0604020202020204" pitchFamily="34" charset="0"/>
              </a:rPr>
              <a:t> fields, depending on whether the network uses Private data </a:t>
            </a:r>
            <a:r>
              <a:rPr lang="en-US" dirty="0" err="1">
                <a:effectLst/>
                <a:latin typeface="Arial" panose="020B0604020202020204" pitchFamily="34" charset="0"/>
              </a:rPr>
              <a:t>collection,an</a:t>
            </a:r>
            <a:r>
              <a:rPr lang="en-US" dirty="0">
                <a:effectLst/>
                <a:latin typeface="Arial" panose="020B0604020202020204" pitchFamily="34" charset="0"/>
              </a:rPr>
              <a:t> extra </a:t>
            </a:r>
            <a:r>
              <a:rPr lang="en-US" dirty="0" err="1">
                <a:effectLst/>
                <a:latin typeface="Arial" panose="020B0604020202020204" pitchFamily="34" charset="0"/>
              </a:rPr>
              <a:t>struct</a:t>
            </a:r>
            <a:r>
              <a:rPr lang="en-US" dirty="0">
                <a:effectLst/>
                <a:latin typeface="Arial" panose="020B0604020202020204" pitchFamily="34" charset="0"/>
              </a:rPr>
              <a:t> is implemented for the private data field, this will enable </a:t>
            </a:r>
            <a:r>
              <a:rPr lang="en-US" dirty="0" err="1">
                <a:effectLst/>
                <a:latin typeface="Arial" panose="020B0604020202020204" pitchFamily="34" charset="0"/>
              </a:rPr>
              <a:t>usto</a:t>
            </a:r>
            <a:r>
              <a:rPr lang="en-US" dirty="0">
                <a:effectLst/>
                <a:latin typeface="Arial" panose="020B0604020202020204" pitchFamily="34" charset="0"/>
              </a:rPr>
              <a:t> specify which fields are public and which are private</a:t>
            </a:r>
            <a:endParaRPr lang="en-US" dirty="0"/>
          </a:p>
        </p:txBody>
      </p:sp>
      <p:sp>
        <p:nvSpPr>
          <p:cNvPr id="4" name="Rectangle 3"/>
          <p:cNvSpPr/>
          <p:nvPr/>
        </p:nvSpPr>
        <p:spPr>
          <a:xfrm>
            <a:off x="545430" y="3103148"/>
            <a:ext cx="10138611" cy="2031325"/>
          </a:xfrm>
          <a:prstGeom prst="rect">
            <a:avLst/>
          </a:prstGeom>
        </p:spPr>
        <p:txBody>
          <a:bodyPr wrap="square">
            <a:spAutoFit/>
          </a:bodyPr>
          <a:lstStyle/>
          <a:p>
            <a:r>
              <a:rPr lang="en-US" b="1" dirty="0" err="1">
                <a:effectLst/>
                <a:latin typeface="Arial" panose="020B0604020202020204" pitchFamily="34" charset="0"/>
              </a:rPr>
              <a:t>Struct</a:t>
            </a:r>
            <a:endParaRPr lang="en-US" b="1" dirty="0">
              <a:effectLst/>
              <a:latin typeface="Arial" panose="020B0604020202020204" pitchFamily="34" charset="0"/>
            </a:endParaRPr>
          </a:p>
          <a:p>
            <a:endParaRPr lang="en-US" dirty="0">
              <a:latin typeface="Arial" panose="020B0604020202020204" pitchFamily="34" charset="0"/>
            </a:endParaRPr>
          </a:p>
          <a:p>
            <a:r>
              <a:rPr lang="en-US" dirty="0">
                <a:effectLst/>
                <a:latin typeface="Arial" panose="020B0604020202020204" pitchFamily="34" charset="0"/>
              </a:rPr>
              <a:t>The payload generated by each </a:t>
            </a:r>
            <a:r>
              <a:rPr lang="en-US" dirty="0" err="1">
                <a:effectLst/>
                <a:latin typeface="Arial" panose="020B0604020202020204" pitchFamily="34" charset="0"/>
              </a:rPr>
              <a:t>IoT</a:t>
            </a:r>
            <a:r>
              <a:rPr lang="en-US" dirty="0">
                <a:effectLst/>
                <a:latin typeface="Arial" panose="020B0604020202020204" pitchFamily="34" charset="0"/>
              </a:rPr>
              <a:t> device is stored in a </a:t>
            </a:r>
            <a:r>
              <a:rPr lang="en-US" dirty="0" err="1">
                <a:effectLst/>
                <a:latin typeface="Arial" panose="020B0604020202020204" pitchFamily="34" charset="0"/>
              </a:rPr>
              <a:t>struct</a:t>
            </a:r>
            <a:r>
              <a:rPr lang="en-US" dirty="0">
                <a:effectLst/>
                <a:latin typeface="Arial" panose="020B0604020202020204" pitchFamily="34" charset="0"/>
              </a:rPr>
              <a:t>, the </a:t>
            </a:r>
            <a:r>
              <a:rPr lang="en-US" dirty="0" err="1">
                <a:effectLst/>
                <a:latin typeface="Arial" panose="020B0604020202020204" pitchFamily="34" charset="0"/>
              </a:rPr>
              <a:t>structcontains</a:t>
            </a:r>
            <a:r>
              <a:rPr lang="en-US" dirty="0">
                <a:effectLst/>
                <a:latin typeface="Arial" panose="020B0604020202020204" pitchFamily="34" charset="0"/>
              </a:rPr>
              <a:t> the necessary information in the form of data fields. Depending </a:t>
            </a:r>
            <a:r>
              <a:rPr lang="en-US" dirty="0" err="1">
                <a:effectLst/>
                <a:latin typeface="Arial" panose="020B0604020202020204" pitchFamily="34" charset="0"/>
              </a:rPr>
              <a:t>onwhether</a:t>
            </a:r>
            <a:r>
              <a:rPr lang="en-US" dirty="0">
                <a:effectLst/>
                <a:latin typeface="Arial" panose="020B0604020202020204" pitchFamily="34" charset="0"/>
              </a:rPr>
              <a:t> the </a:t>
            </a:r>
            <a:r>
              <a:rPr lang="en-US" dirty="0" err="1">
                <a:effectLst/>
                <a:latin typeface="Arial" panose="020B0604020202020204" pitchFamily="34" charset="0"/>
              </a:rPr>
              <a:t>blockchain</a:t>
            </a:r>
            <a:r>
              <a:rPr lang="en-US" dirty="0">
                <a:effectLst/>
                <a:latin typeface="Arial" panose="020B0604020202020204" pitchFamily="34" charset="0"/>
              </a:rPr>
              <a:t> network utilizes private data, an extra </a:t>
            </a:r>
            <a:r>
              <a:rPr lang="en-US" dirty="0" err="1">
                <a:effectLst/>
                <a:latin typeface="Arial" panose="020B0604020202020204" pitchFamily="34" charset="0"/>
              </a:rPr>
              <a:t>struct</a:t>
            </a:r>
            <a:r>
              <a:rPr lang="en-US" dirty="0">
                <a:effectLst/>
                <a:latin typeface="Arial" panose="020B0604020202020204" pitchFamily="34" charset="0"/>
              </a:rPr>
              <a:t> needs to be used for the private data to be stored. If that is the case </a:t>
            </a:r>
            <a:r>
              <a:rPr lang="en-US" dirty="0" err="1">
                <a:effectLst/>
                <a:latin typeface="Arial" panose="020B0604020202020204" pitchFamily="34" charset="0"/>
              </a:rPr>
              <a:t>DeviceReading</a:t>
            </a:r>
            <a:r>
              <a:rPr lang="en-US" dirty="0">
                <a:effectLst/>
                <a:latin typeface="Arial" panose="020B0604020202020204" pitchFamily="34" charset="0"/>
              </a:rPr>
              <a:t> loses its Data field, and the device data is stored in the </a:t>
            </a:r>
            <a:r>
              <a:rPr lang="en-US" dirty="0" err="1">
                <a:effectLst/>
                <a:latin typeface="Arial" panose="020B0604020202020204" pitchFamily="34" charset="0"/>
              </a:rPr>
              <a:t>DeviceData</a:t>
            </a:r>
            <a:r>
              <a:rPr lang="en-US" dirty="0">
                <a:effectLst/>
                <a:latin typeface="Arial" panose="020B0604020202020204" pitchFamily="34" charset="0"/>
              </a:rPr>
              <a:t> </a:t>
            </a:r>
            <a:r>
              <a:rPr lang="en-US" dirty="0" err="1">
                <a:effectLst/>
                <a:latin typeface="Arial" panose="020B0604020202020204" pitchFamily="34" charset="0"/>
              </a:rPr>
              <a:t>struct</a:t>
            </a:r>
            <a:r>
              <a:rPr lang="en-US" dirty="0">
                <a:effectLst/>
                <a:latin typeface="Arial" panose="020B0604020202020204" pitchFamily="34" charset="0"/>
              </a:rPr>
              <a:t> instead. The same id will be used for both </a:t>
            </a:r>
            <a:r>
              <a:rPr lang="en-US" dirty="0" err="1">
                <a:effectLst/>
                <a:latin typeface="Arial" panose="020B0604020202020204" pitchFamily="34" charset="0"/>
              </a:rPr>
              <a:t>structs</a:t>
            </a:r>
            <a:r>
              <a:rPr lang="en-US" dirty="0">
                <a:effectLst/>
                <a:latin typeface="Arial" panose="020B0604020202020204" pitchFamily="34" charset="0"/>
              </a:rPr>
              <a:t>, in order for the queries to be kept simple and orderly.</a:t>
            </a:r>
            <a:endParaRPr lang="en-US" dirty="0"/>
          </a:p>
        </p:txBody>
      </p:sp>
    </p:spTree>
    <p:extLst>
      <p:ext uri="{BB962C8B-B14F-4D97-AF65-F5344CB8AC3E}">
        <p14:creationId xmlns:p14="http://schemas.microsoft.com/office/powerpoint/2010/main" val="3460507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72752" y="1648075"/>
            <a:ext cx="6715125" cy="1781175"/>
          </a:xfrm>
          <a:prstGeom prst="rect">
            <a:avLst/>
          </a:prstGeom>
        </p:spPr>
      </p:pic>
      <p:sp>
        <p:nvSpPr>
          <p:cNvPr id="3" name="Rectangle 2"/>
          <p:cNvSpPr/>
          <p:nvPr/>
        </p:nvSpPr>
        <p:spPr>
          <a:xfrm>
            <a:off x="882314" y="803793"/>
            <a:ext cx="6096000" cy="646331"/>
          </a:xfrm>
          <a:prstGeom prst="rect">
            <a:avLst/>
          </a:prstGeom>
        </p:spPr>
        <p:txBody>
          <a:bodyPr>
            <a:spAutoFit/>
          </a:bodyPr>
          <a:lstStyle/>
          <a:p>
            <a:r>
              <a:rPr lang="en-US" dirty="0">
                <a:effectLst/>
                <a:latin typeface="Arial" panose="020B0604020202020204" pitchFamily="34" charset="0"/>
              </a:rPr>
              <a:t>A </a:t>
            </a:r>
            <a:r>
              <a:rPr lang="en-US" dirty="0" err="1">
                <a:effectLst/>
                <a:latin typeface="Arial" panose="020B0604020202020204" pitchFamily="34" charset="0"/>
              </a:rPr>
              <a:t>struct</a:t>
            </a:r>
            <a:r>
              <a:rPr lang="en-US" dirty="0">
                <a:effectLst/>
                <a:latin typeface="Arial" panose="020B0604020202020204" pitchFamily="34" charset="0"/>
              </a:rPr>
              <a:t> containing information about the data to be uploaded in data fields</a:t>
            </a:r>
            <a:endParaRPr lang="en-US" dirty="0"/>
          </a:p>
        </p:txBody>
      </p:sp>
    </p:spTree>
    <p:extLst>
      <p:ext uri="{BB962C8B-B14F-4D97-AF65-F5344CB8AC3E}">
        <p14:creationId xmlns:p14="http://schemas.microsoft.com/office/powerpoint/2010/main" val="1501501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17383" y="1485147"/>
            <a:ext cx="6276975" cy="1609725"/>
          </a:xfrm>
          <a:prstGeom prst="rect">
            <a:avLst/>
          </a:prstGeom>
        </p:spPr>
      </p:pic>
      <p:sp>
        <p:nvSpPr>
          <p:cNvPr id="3" name="Rectangle 2"/>
          <p:cNvSpPr/>
          <p:nvPr/>
        </p:nvSpPr>
        <p:spPr>
          <a:xfrm>
            <a:off x="898358" y="362635"/>
            <a:ext cx="6096000" cy="646331"/>
          </a:xfrm>
          <a:prstGeom prst="rect">
            <a:avLst/>
          </a:prstGeom>
        </p:spPr>
        <p:txBody>
          <a:bodyPr>
            <a:spAutoFit/>
          </a:bodyPr>
          <a:lstStyle/>
          <a:p>
            <a:r>
              <a:rPr lang="en-US" dirty="0">
                <a:effectLst/>
                <a:latin typeface="Arial" panose="020B0604020202020204" pitchFamily="34" charset="0"/>
              </a:rPr>
              <a:t>Private data requires an extra </a:t>
            </a:r>
            <a:r>
              <a:rPr lang="en-US" dirty="0" err="1">
                <a:effectLst/>
                <a:latin typeface="Arial" panose="020B0604020202020204" pitchFamily="34" charset="0"/>
              </a:rPr>
              <a:t>struct</a:t>
            </a:r>
            <a:r>
              <a:rPr lang="en-US" dirty="0">
                <a:effectLst/>
                <a:latin typeface="Arial" panose="020B0604020202020204" pitchFamily="34" charset="0"/>
              </a:rPr>
              <a:t> for the generation and storage of the data to be kept private</a:t>
            </a:r>
            <a:endParaRPr lang="en-US" dirty="0"/>
          </a:p>
        </p:txBody>
      </p:sp>
    </p:spTree>
    <p:extLst>
      <p:ext uri="{BB962C8B-B14F-4D97-AF65-F5344CB8AC3E}">
        <p14:creationId xmlns:p14="http://schemas.microsoft.com/office/powerpoint/2010/main" val="1103015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330" y="533218"/>
            <a:ext cx="1351652" cy="369332"/>
          </a:xfrm>
          <a:prstGeom prst="rect">
            <a:avLst/>
          </a:prstGeom>
        </p:spPr>
        <p:txBody>
          <a:bodyPr wrap="none">
            <a:spAutoFit/>
          </a:bodyPr>
          <a:lstStyle/>
          <a:p>
            <a:r>
              <a:rPr lang="en-US" b="1" dirty="0">
                <a:effectLst/>
                <a:latin typeface="Arial" panose="020B0604020202020204" pitchFamily="34" charset="0"/>
              </a:rPr>
              <a:t>Data fields</a:t>
            </a:r>
            <a:endParaRPr lang="en-US" b="1" dirty="0"/>
          </a:p>
        </p:txBody>
      </p:sp>
      <p:sp>
        <p:nvSpPr>
          <p:cNvPr id="3" name="Rectangle 2"/>
          <p:cNvSpPr/>
          <p:nvPr/>
        </p:nvSpPr>
        <p:spPr>
          <a:xfrm>
            <a:off x="401052" y="1550257"/>
            <a:ext cx="11165306" cy="3416320"/>
          </a:xfrm>
          <a:prstGeom prst="rect">
            <a:avLst/>
          </a:prstGeom>
        </p:spPr>
        <p:txBody>
          <a:bodyPr wrap="square">
            <a:spAutoFit/>
          </a:bodyPr>
          <a:lstStyle/>
          <a:p>
            <a:r>
              <a:rPr lang="en-US" dirty="0">
                <a:effectLst/>
                <a:latin typeface="Arial" panose="020B0604020202020204" pitchFamily="34" charset="0"/>
              </a:rPr>
              <a:t>The following fields are generated for each invoke transaction:70</a:t>
            </a:r>
            <a:endParaRPr lang="en-US" dirty="0">
              <a:effectLst/>
            </a:endParaRPr>
          </a:p>
          <a:p>
            <a:r>
              <a:rPr lang="en-US" dirty="0">
                <a:effectLst/>
                <a:latin typeface="Arial" panose="020B0604020202020204" pitchFamily="34" charset="0"/>
              </a:rPr>
              <a:t>•</a:t>
            </a:r>
            <a:r>
              <a:rPr lang="en-US" dirty="0" err="1">
                <a:effectLst/>
                <a:latin typeface="Arial" panose="020B0604020202020204" pitchFamily="34" charset="0"/>
              </a:rPr>
              <a:t>IdA</a:t>
            </a:r>
            <a:r>
              <a:rPr lang="en-US" dirty="0">
                <a:effectLst/>
                <a:latin typeface="Arial" panose="020B0604020202020204" pitchFamily="34" charset="0"/>
              </a:rPr>
              <a:t> unique id for each device used to identify the </a:t>
            </a:r>
            <a:r>
              <a:rPr lang="en-US" dirty="0" err="1">
                <a:effectLst/>
                <a:latin typeface="Arial" panose="020B0604020202020204" pitchFamily="34" charset="0"/>
              </a:rPr>
              <a:t>transactioninvoked</a:t>
            </a:r>
            <a:r>
              <a:rPr lang="en-US" dirty="0">
                <a:effectLst/>
                <a:latin typeface="Arial" panose="020B0604020202020204" pitchFamily="34" charset="0"/>
              </a:rPr>
              <a:t> to the chain, based on a client identification library that </a:t>
            </a:r>
            <a:r>
              <a:rPr lang="en-US" dirty="0" err="1">
                <a:effectLst/>
                <a:latin typeface="Arial" panose="020B0604020202020204" pitchFamily="34" charset="0"/>
              </a:rPr>
              <a:t>getsthe</a:t>
            </a:r>
            <a:r>
              <a:rPr lang="en-US" dirty="0">
                <a:effectLst/>
                <a:latin typeface="Arial" panose="020B0604020202020204" pitchFamily="34" charset="0"/>
              </a:rPr>
              <a:t> unique id of each client.</a:t>
            </a:r>
          </a:p>
          <a:p>
            <a:endParaRPr lang="en-US" dirty="0">
              <a:latin typeface="Arial" panose="020B0604020202020204" pitchFamily="34" charset="0"/>
            </a:endParaRPr>
          </a:p>
          <a:p>
            <a:r>
              <a:rPr lang="en-US" dirty="0">
                <a:effectLst/>
                <a:latin typeface="Arial" panose="020B0604020202020204" pitchFamily="34" charset="0"/>
              </a:rPr>
              <a:t>•</a:t>
            </a:r>
            <a:r>
              <a:rPr lang="en-US" dirty="0" err="1">
                <a:effectLst/>
                <a:latin typeface="Arial" panose="020B0604020202020204" pitchFamily="34" charset="0"/>
              </a:rPr>
              <a:t>TypeThis</a:t>
            </a:r>
            <a:r>
              <a:rPr lang="en-US" dirty="0">
                <a:effectLst/>
                <a:latin typeface="Arial" panose="020B0604020202020204" pitchFamily="34" charset="0"/>
              </a:rPr>
              <a:t> field will specify the type of device, the intention is </a:t>
            </a:r>
            <a:r>
              <a:rPr lang="en-US" dirty="0" err="1">
                <a:effectLst/>
                <a:latin typeface="Arial" panose="020B0604020202020204" pitchFamily="34" charset="0"/>
              </a:rPr>
              <a:t>forpossible</a:t>
            </a:r>
            <a:r>
              <a:rPr lang="en-US" dirty="0">
                <a:effectLst/>
                <a:latin typeface="Arial" panose="020B0604020202020204" pitchFamily="34" charset="0"/>
              </a:rPr>
              <a:t> filtering of data by device type for future use.</a:t>
            </a:r>
          </a:p>
          <a:p>
            <a:endParaRPr lang="en-US" dirty="0">
              <a:latin typeface="Arial" panose="020B0604020202020204" pitchFamily="34" charset="0"/>
            </a:endParaRPr>
          </a:p>
          <a:p>
            <a:r>
              <a:rPr lang="en-US" dirty="0">
                <a:effectLst/>
                <a:latin typeface="Arial" panose="020B0604020202020204" pitchFamily="34" charset="0"/>
              </a:rPr>
              <a:t>•</a:t>
            </a:r>
            <a:r>
              <a:rPr lang="en-US" dirty="0" err="1">
                <a:effectLst/>
                <a:latin typeface="Arial" panose="020B0604020202020204" pitchFamily="34" charset="0"/>
              </a:rPr>
              <a:t>DataThe</a:t>
            </a:r>
            <a:r>
              <a:rPr lang="en-US" dirty="0">
                <a:effectLst/>
                <a:latin typeface="Arial" panose="020B0604020202020204" pitchFamily="34" charset="0"/>
              </a:rPr>
              <a:t> data field will contain the data generated by each </a:t>
            </a:r>
            <a:r>
              <a:rPr lang="en-US" dirty="0" err="1">
                <a:effectLst/>
                <a:latin typeface="Arial" panose="020B0604020202020204" pitchFamily="34" charset="0"/>
              </a:rPr>
              <a:t>device,this</a:t>
            </a:r>
            <a:r>
              <a:rPr lang="en-US" dirty="0">
                <a:effectLst/>
                <a:latin typeface="Arial" panose="020B0604020202020204" pitchFamily="34" charset="0"/>
              </a:rPr>
              <a:t> field is the main field used in our tests, as it will vary in size </a:t>
            </a:r>
            <a:r>
              <a:rPr lang="en-US" dirty="0" err="1">
                <a:effectLst/>
                <a:latin typeface="Arial" panose="020B0604020202020204" pitchFamily="34" charset="0"/>
              </a:rPr>
              <a:t>foreach</a:t>
            </a:r>
            <a:r>
              <a:rPr lang="en-US" dirty="0">
                <a:effectLst/>
                <a:latin typeface="Arial" panose="020B0604020202020204" pitchFamily="34" charset="0"/>
              </a:rPr>
              <a:t> test.</a:t>
            </a:r>
          </a:p>
          <a:p>
            <a:endParaRPr lang="en-US" dirty="0">
              <a:latin typeface="Arial" panose="020B0604020202020204" pitchFamily="34" charset="0"/>
            </a:endParaRPr>
          </a:p>
          <a:p>
            <a:r>
              <a:rPr lang="en-US" dirty="0">
                <a:effectLst/>
                <a:latin typeface="Arial" panose="020B0604020202020204" pitchFamily="34" charset="0"/>
              </a:rPr>
              <a:t>•</a:t>
            </a:r>
            <a:r>
              <a:rPr lang="en-US" dirty="0" err="1">
                <a:effectLst/>
                <a:latin typeface="Arial" panose="020B0604020202020204" pitchFamily="34" charset="0"/>
              </a:rPr>
              <a:t>DoctypeMainly</a:t>
            </a:r>
            <a:r>
              <a:rPr lang="en-US" dirty="0">
                <a:effectLst/>
                <a:latin typeface="Arial" panose="020B0604020202020204" pitchFamily="34" charset="0"/>
              </a:rPr>
              <a:t> used to distinguish the objects store in the </a:t>
            </a:r>
            <a:r>
              <a:rPr lang="en-US" dirty="0" err="1">
                <a:effectLst/>
                <a:latin typeface="Arial" panose="020B0604020202020204" pitchFamily="34" charset="0"/>
              </a:rPr>
              <a:t>statedatabase</a:t>
            </a:r>
            <a:r>
              <a:rPr lang="en-US" dirty="0">
                <a:effectLst/>
                <a:latin typeface="Arial" panose="020B0604020202020204" pitchFamily="34" charset="0"/>
              </a:rPr>
              <a:t>, we have set it to "document" for each transaction.</a:t>
            </a:r>
            <a:endParaRPr lang="en-US" dirty="0"/>
          </a:p>
        </p:txBody>
      </p:sp>
    </p:spTree>
    <p:extLst>
      <p:ext uri="{BB962C8B-B14F-4D97-AF65-F5344CB8AC3E}">
        <p14:creationId xmlns:p14="http://schemas.microsoft.com/office/powerpoint/2010/main" val="2996835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6778" y="812865"/>
            <a:ext cx="9889958" cy="1200329"/>
          </a:xfrm>
          <a:prstGeom prst="rect">
            <a:avLst/>
          </a:prstGeom>
        </p:spPr>
        <p:txBody>
          <a:bodyPr wrap="square">
            <a:spAutoFit/>
          </a:bodyPr>
          <a:lstStyle/>
          <a:p>
            <a:r>
              <a:rPr lang="en-US" dirty="0">
                <a:effectLst/>
                <a:latin typeface="Arial" panose="020B0604020202020204" pitchFamily="34" charset="0"/>
              </a:rPr>
              <a:t>The network configurations are also set in each </a:t>
            </a:r>
            <a:r>
              <a:rPr lang="en-US" dirty="0" err="1">
                <a:effectLst/>
                <a:latin typeface="Arial" panose="020B0604020202020204" pitchFamily="34" charset="0"/>
              </a:rPr>
              <a:t>yaml</a:t>
            </a:r>
            <a:r>
              <a:rPr lang="en-US" dirty="0">
                <a:effectLst/>
                <a:latin typeface="Arial" panose="020B0604020202020204" pitchFamily="34" charset="0"/>
              </a:rPr>
              <a:t> file, to enable TLS (</a:t>
            </a:r>
            <a:r>
              <a:rPr lang="en-US" dirty="0"/>
              <a:t>Transport Layer Security</a:t>
            </a:r>
            <a:r>
              <a:rPr lang="en-US" dirty="0">
                <a:effectLst/>
                <a:latin typeface="Arial" panose="020B0604020202020204" pitchFamily="34" charset="0"/>
              </a:rPr>
              <a:t>) each communicating entity will have TLS enabled and the necessary crypto-material provided. Setting up the necessary </a:t>
            </a:r>
            <a:r>
              <a:rPr lang="en-US" dirty="0" err="1">
                <a:effectLst/>
                <a:latin typeface="Arial" panose="020B0604020202020204" pitchFamily="34" charset="0"/>
              </a:rPr>
              <a:t>yaml</a:t>
            </a:r>
            <a:r>
              <a:rPr lang="en-US" dirty="0">
                <a:effectLst/>
                <a:latin typeface="Arial" panose="020B0604020202020204" pitchFamily="34" charset="0"/>
              </a:rPr>
              <a:t> files for each entity can be done in several ways, a developer may want to use one file for each entity or have all entities in the same file. </a:t>
            </a:r>
            <a:endParaRPr lang="en-US" dirty="0"/>
          </a:p>
        </p:txBody>
      </p:sp>
      <p:sp>
        <p:nvSpPr>
          <p:cNvPr id="7" name="Rectangle 6"/>
          <p:cNvSpPr/>
          <p:nvPr/>
        </p:nvSpPr>
        <p:spPr>
          <a:xfrm>
            <a:off x="296778" y="2593539"/>
            <a:ext cx="10860506" cy="3693319"/>
          </a:xfrm>
          <a:prstGeom prst="rect">
            <a:avLst/>
          </a:prstGeom>
        </p:spPr>
        <p:txBody>
          <a:bodyPr wrap="square">
            <a:spAutoFit/>
          </a:bodyPr>
          <a:lstStyle/>
          <a:p>
            <a:pPr marL="285750" indent="-285750">
              <a:buFont typeface="Arial" panose="020B0604020202020204" pitchFamily="34" charset="0"/>
              <a:buChar char="•"/>
            </a:pPr>
            <a:r>
              <a:rPr lang="en-US" dirty="0">
                <a:effectLst/>
                <a:latin typeface="Arial" panose="020B0604020202020204" pitchFamily="34" charset="0"/>
              </a:rPr>
              <a:t>One </a:t>
            </a:r>
            <a:r>
              <a:rPr lang="en-US" dirty="0" err="1">
                <a:effectLst/>
                <a:latin typeface="Arial" panose="020B0604020202020204" pitchFamily="34" charset="0"/>
              </a:rPr>
              <a:t>yaml</a:t>
            </a:r>
            <a:r>
              <a:rPr lang="en-US" dirty="0">
                <a:effectLst/>
                <a:latin typeface="Arial" panose="020B0604020202020204" pitchFamily="34" charset="0"/>
              </a:rPr>
              <a:t> file for each peer, containing identification of the peer container, crypto-material for the peer to be able to join a channel, propose transactions and possibly change configurations. Each organization will have one leader peer configured to act as our anchor peer, by enabling gossip we configure the other peers in each organization to point to our leader peer, this way the </a:t>
            </a:r>
            <a:r>
              <a:rPr lang="en-US" dirty="0" err="1">
                <a:effectLst/>
                <a:latin typeface="Arial" panose="020B0604020202020204" pitchFamily="34" charset="0"/>
              </a:rPr>
              <a:t>Orderer</a:t>
            </a:r>
            <a:r>
              <a:rPr lang="en-US" dirty="0">
                <a:effectLst/>
                <a:latin typeface="Arial" panose="020B0604020202020204" pitchFamily="34" charset="0"/>
              </a:rPr>
              <a:t> sends updates to the leader which then the leader propagates to the other peers.</a:t>
            </a:r>
          </a:p>
          <a:p>
            <a:pPr marL="285750" indent="-285750">
              <a:buFont typeface="Arial" panose="020B0604020202020204" pitchFamily="34" charset="0"/>
              <a:buChar char="•"/>
            </a:pPr>
            <a:endParaRPr lang="en-US" dirty="0">
              <a:latin typeface="Arial" panose="020B0604020202020204" pitchFamily="34" charset="0"/>
            </a:endParaRPr>
          </a:p>
          <a:p>
            <a:pPr marL="285750" indent="-285750">
              <a:buFont typeface="Arial" panose="020B0604020202020204" pitchFamily="34" charset="0"/>
              <a:buChar char="•"/>
            </a:pPr>
            <a:r>
              <a:rPr lang="en-US" dirty="0">
                <a:effectLst/>
                <a:latin typeface="Arial" panose="020B0604020202020204" pitchFamily="34" charset="0"/>
              </a:rPr>
              <a:t>One main </a:t>
            </a:r>
            <a:r>
              <a:rPr lang="en-US" dirty="0" err="1">
                <a:effectLst/>
                <a:latin typeface="Arial" panose="020B0604020202020204" pitchFamily="34" charset="0"/>
              </a:rPr>
              <a:t>yaml</a:t>
            </a:r>
            <a:r>
              <a:rPr lang="en-US" dirty="0">
                <a:effectLst/>
                <a:latin typeface="Arial" panose="020B0604020202020204" pitchFamily="34" charset="0"/>
              </a:rPr>
              <a:t> file containing the </a:t>
            </a:r>
            <a:r>
              <a:rPr lang="en-US" dirty="0" err="1">
                <a:effectLst/>
                <a:latin typeface="Arial" panose="020B0604020202020204" pitchFamily="34" charset="0"/>
              </a:rPr>
              <a:t>Orderer</a:t>
            </a:r>
            <a:r>
              <a:rPr lang="en-US" dirty="0">
                <a:effectLst/>
                <a:latin typeface="Arial" panose="020B0604020202020204" pitchFamily="34" charset="0"/>
              </a:rPr>
              <a:t> settings and </a:t>
            </a:r>
            <a:r>
              <a:rPr lang="en-US" dirty="0" err="1">
                <a:effectLst/>
                <a:latin typeface="Arial" panose="020B0604020202020204" pitchFamily="34" charset="0"/>
              </a:rPr>
              <a:t>informationthat</a:t>
            </a:r>
            <a:r>
              <a:rPr lang="en-US" dirty="0">
                <a:effectLst/>
                <a:latin typeface="Arial" panose="020B0604020202020204" pitchFamily="34" charset="0"/>
              </a:rPr>
              <a:t> each </a:t>
            </a:r>
            <a:r>
              <a:rPr lang="en-US" dirty="0" err="1">
                <a:effectLst/>
                <a:latin typeface="Arial" panose="020B0604020202020204" pitchFamily="34" charset="0"/>
              </a:rPr>
              <a:t>Orderer</a:t>
            </a:r>
            <a:r>
              <a:rPr lang="en-US" dirty="0">
                <a:effectLst/>
                <a:latin typeface="Arial" panose="020B0604020202020204" pitchFamily="34" charset="0"/>
              </a:rPr>
              <a:t> shares, here the developers can decide the </a:t>
            </a:r>
            <a:r>
              <a:rPr lang="en-US" dirty="0" err="1">
                <a:effectLst/>
                <a:latin typeface="Arial" panose="020B0604020202020204" pitchFamily="34" charset="0"/>
              </a:rPr>
              <a:t>ledgertype</a:t>
            </a:r>
            <a:r>
              <a:rPr lang="en-US" dirty="0">
                <a:effectLst/>
                <a:latin typeface="Arial" panose="020B0604020202020204" pitchFamily="34" charset="0"/>
              </a:rPr>
              <a:t>, the consensus, and batch timeout.</a:t>
            </a:r>
          </a:p>
          <a:p>
            <a:pPr marL="285750" indent="-285750">
              <a:buFont typeface="Arial" panose="020B0604020202020204" pitchFamily="34" charset="0"/>
              <a:buChar char="•"/>
            </a:pPr>
            <a:endParaRPr lang="en-US" dirty="0">
              <a:latin typeface="Arial" panose="020B0604020202020204" pitchFamily="34" charset="0"/>
            </a:endParaRPr>
          </a:p>
          <a:p>
            <a:pPr marL="285750" indent="-285750">
              <a:buFont typeface="Arial" panose="020B0604020202020204" pitchFamily="34" charset="0"/>
              <a:buChar char="•"/>
            </a:pPr>
            <a:r>
              <a:rPr lang="en-US" dirty="0">
                <a:effectLst/>
                <a:latin typeface="Arial" panose="020B0604020202020204" pitchFamily="34" charset="0"/>
              </a:rPr>
              <a:t>One </a:t>
            </a:r>
            <a:r>
              <a:rPr lang="en-US" dirty="0" err="1">
                <a:effectLst/>
                <a:latin typeface="Arial" panose="020B0604020202020204" pitchFamily="34" charset="0"/>
              </a:rPr>
              <a:t>yaml</a:t>
            </a:r>
            <a:r>
              <a:rPr lang="en-US" dirty="0">
                <a:effectLst/>
                <a:latin typeface="Arial" panose="020B0604020202020204" pitchFamily="34" charset="0"/>
              </a:rPr>
              <a:t> file for each client in the network, the client containers contain the </a:t>
            </a:r>
            <a:r>
              <a:rPr lang="en-US" dirty="0" err="1">
                <a:effectLst/>
                <a:latin typeface="Arial" panose="020B0604020202020204" pitchFamily="34" charset="0"/>
              </a:rPr>
              <a:t>chaincode</a:t>
            </a:r>
            <a:r>
              <a:rPr lang="en-US" dirty="0">
                <a:effectLst/>
                <a:latin typeface="Arial" panose="020B0604020202020204" pitchFamily="34" charset="0"/>
              </a:rPr>
              <a:t> which the client will invoke on their respective peers.</a:t>
            </a: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111687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010" y="1285015"/>
            <a:ext cx="9304421" cy="3970318"/>
          </a:xfrm>
          <a:prstGeom prst="rect">
            <a:avLst/>
          </a:prstGeom>
        </p:spPr>
        <p:txBody>
          <a:bodyPr wrap="square">
            <a:spAutoFit/>
          </a:bodyPr>
          <a:lstStyle/>
          <a:p>
            <a:r>
              <a:rPr lang="en-US" dirty="0">
                <a:effectLst/>
                <a:latin typeface="Arial" panose="020B0604020202020204" pitchFamily="34" charset="0"/>
              </a:rPr>
              <a:t>The </a:t>
            </a:r>
            <a:r>
              <a:rPr lang="en-US" dirty="0" err="1">
                <a:effectLst/>
                <a:latin typeface="Arial" panose="020B0604020202020204" pitchFamily="34" charset="0"/>
              </a:rPr>
              <a:t>chaincode</a:t>
            </a:r>
            <a:r>
              <a:rPr lang="en-US" dirty="0">
                <a:effectLst/>
                <a:latin typeface="Arial" panose="020B0604020202020204" pitchFamily="34" charset="0"/>
              </a:rPr>
              <a:t> utilizes two main functions, for each function we have </a:t>
            </a:r>
            <a:r>
              <a:rPr lang="en-US" dirty="0" err="1">
                <a:effectLst/>
                <a:latin typeface="Arial" panose="020B0604020202020204" pitchFamily="34" charset="0"/>
              </a:rPr>
              <a:t>alsoimplemented</a:t>
            </a:r>
            <a:r>
              <a:rPr lang="en-US" dirty="0">
                <a:effectLst/>
                <a:latin typeface="Arial" panose="020B0604020202020204" pitchFamily="34" charset="0"/>
              </a:rPr>
              <a:t> an extra function that utilizes the Private data collection:</a:t>
            </a:r>
          </a:p>
          <a:p>
            <a:endParaRPr lang="en-US" dirty="0">
              <a:effectLst/>
              <a:latin typeface="Arial" panose="020B0604020202020204" pitchFamily="34" charset="0"/>
            </a:endParaRPr>
          </a:p>
          <a:p>
            <a:r>
              <a:rPr lang="en-US" dirty="0">
                <a:effectLst/>
                <a:latin typeface="Arial" panose="020B0604020202020204" pitchFamily="34" charset="0"/>
              </a:rPr>
              <a:t>•</a:t>
            </a:r>
            <a:r>
              <a:rPr lang="en-US" dirty="0" err="1">
                <a:effectLst/>
                <a:latin typeface="Arial" panose="020B0604020202020204" pitchFamily="34" charset="0"/>
              </a:rPr>
              <a:t>SendDeviceReading</a:t>
            </a:r>
            <a:r>
              <a:rPr lang="en-US" dirty="0">
                <a:effectLst/>
                <a:latin typeface="Arial" panose="020B0604020202020204" pitchFamily="34" charset="0"/>
              </a:rPr>
              <a:t>: Invoke function that generates the data to be uploaded to the </a:t>
            </a:r>
            <a:r>
              <a:rPr lang="en-US" dirty="0" err="1">
                <a:effectLst/>
                <a:latin typeface="Arial" panose="020B0604020202020204" pitchFamily="34" charset="0"/>
              </a:rPr>
              <a:t>chain,stored</a:t>
            </a:r>
            <a:r>
              <a:rPr lang="en-US" dirty="0">
                <a:effectLst/>
                <a:latin typeface="Arial" panose="020B0604020202020204" pitchFamily="34" charset="0"/>
              </a:rPr>
              <a:t> as a JSON-object. </a:t>
            </a:r>
            <a:r>
              <a:rPr lang="en-US" dirty="0" err="1">
                <a:effectLst/>
                <a:latin typeface="Arial" panose="020B0604020202020204" pitchFamily="34" charset="0"/>
              </a:rPr>
              <a:t>SendDeviceReading</a:t>
            </a:r>
            <a:r>
              <a:rPr lang="en-US" dirty="0">
                <a:effectLst/>
                <a:latin typeface="Arial" panose="020B0604020202020204" pitchFamily="34" charset="0"/>
              </a:rPr>
              <a:t> needs two </a:t>
            </a:r>
            <a:r>
              <a:rPr lang="en-US" dirty="0" err="1">
                <a:effectLst/>
                <a:latin typeface="Arial" panose="020B0604020202020204" pitchFamily="34" charset="0"/>
              </a:rPr>
              <a:t>parameterstypeused</a:t>
            </a:r>
            <a:r>
              <a:rPr lang="en-US" dirty="0">
                <a:effectLst/>
                <a:latin typeface="Arial" panose="020B0604020202020204" pitchFamily="34" charset="0"/>
              </a:rPr>
              <a:t> to specify the type of device uploading the data, </a:t>
            </a:r>
            <a:r>
              <a:rPr lang="en-US" dirty="0" err="1">
                <a:effectLst/>
                <a:latin typeface="Arial" panose="020B0604020202020204" pitchFamily="34" charset="0"/>
              </a:rPr>
              <a:t>andDatawhich</a:t>
            </a:r>
            <a:r>
              <a:rPr lang="en-US" dirty="0">
                <a:effectLst/>
                <a:latin typeface="Arial" panose="020B0604020202020204" pitchFamily="34" charset="0"/>
              </a:rPr>
              <a:t> is the payload generated by the device.</a:t>
            </a:r>
          </a:p>
          <a:p>
            <a:endParaRPr lang="en-US" dirty="0">
              <a:latin typeface="Arial" panose="020B0604020202020204" pitchFamily="34" charset="0"/>
            </a:endParaRPr>
          </a:p>
          <a:p>
            <a:r>
              <a:rPr lang="en-US" dirty="0">
                <a:effectLst/>
                <a:latin typeface="Arial" panose="020B0604020202020204" pitchFamily="34" charset="0"/>
              </a:rPr>
              <a:t>•</a:t>
            </a:r>
            <a:r>
              <a:rPr lang="en-US" dirty="0" err="1">
                <a:effectLst/>
                <a:latin typeface="Arial" panose="020B0604020202020204" pitchFamily="34" charset="0"/>
              </a:rPr>
              <a:t>ReadDevice</a:t>
            </a:r>
            <a:r>
              <a:rPr lang="en-US" dirty="0">
                <a:effectLst/>
                <a:latin typeface="Arial" panose="020B0604020202020204" pitchFamily="34" charset="0"/>
              </a:rPr>
              <a:t>: Query function that returns the queried data as a JSON object. </a:t>
            </a:r>
            <a:r>
              <a:rPr lang="en-US" dirty="0" err="1">
                <a:effectLst/>
                <a:latin typeface="Arial" panose="020B0604020202020204" pitchFamily="34" charset="0"/>
              </a:rPr>
              <a:t>Usesthe</a:t>
            </a:r>
            <a:r>
              <a:rPr lang="en-US" dirty="0">
                <a:effectLst/>
                <a:latin typeface="Arial" panose="020B0604020202020204" pitchFamily="34" charset="0"/>
              </a:rPr>
              <a:t> client id to query the data uploaded by the device.•</a:t>
            </a:r>
            <a:r>
              <a:rPr lang="en-US" dirty="0" err="1">
                <a:effectLst/>
                <a:latin typeface="Arial" panose="020B0604020202020204" pitchFamily="34" charset="0"/>
              </a:rPr>
              <a:t>SendDeviceReadingPrivate:Similar</a:t>
            </a:r>
            <a:r>
              <a:rPr lang="en-US" dirty="0">
                <a:effectLst/>
                <a:latin typeface="Arial" panose="020B0604020202020204" pitchFamily="34" charset="0"/>
              </a:rPr>
              <a:t> </a:t>
            </a:r>
            <a:r>
              <a:rPr lang="en-US" dirty="0" err="1">
                <a:effectLst/>
                <a:latin typeface="Arial" panose="020B0604020202020204" pitchFamily="34" charset="0"/>
              </a:rPr>
              <a:t>toSendDeviceReading</a:t>
            </a:r>
            <a:r>
              <a:rPr lang="en-US" dirty="0">
                <a:effectLst/>
                <a:latin typeface="Arial" panose="020B0604020202020204" pitchFamily="34" charset="0"/>
              </a:rPr>
              <a:t>, but hashes the data field for </a:t>
            </a:r>
            <a:r>
              <a:rPr lang="en-US" dirty="0" err="1">
                <a:effectLst/>
                <a:latin typeface="Arial" panose="020B0604020202020204" pitchFamily="34" charset="0"/>
              </a:rPr>
              <a:t>everyparticipant</a:t>
            </a:r>
            <a:r>
              <a:rPr lang="en-US" dirty="0">
                <a:effectLst/>
                <a:latin typeface="Arial" panose="020B0604020202020204" pitchFamily="34" charset="0"/>
              </a:rPr>
              <a:t> but the invoker.</a:t>
            </a:r>
          </a:p>
          <a:p>
            <a:endParaRPr lang="en-US" dirty="0">
              <a:latin typeface="Arial" panose="020B0604020202020204" pitchFamily="34" charset="0"/>
            </a:endParaRPr>
          </a:p>
          <a:p>
            <a:r>
              <a:rPr lang="en-US" dirty="0">
                <a:effectLst/>
                <a:latin typeface="Arial" panose="020B0604020202020204" pitchFamily="34" charset="0"/>
              </a:rPr>
              <a:t>•</a:t>
            </a:r>
            <a:r>
              <a:rPr lang="en-US" dirty="0" err="1">
                <a:effectLst/>
                <a:latin typeface="Arial" panose="020B0604020202020204" pitchFamily="34" charset="0"/>
              </a:rPr>
              <a:t>ReadDevicePrivate</a:t>
            </a:r>
            <a:r>
              <a:rPr lang="en-US" dirty="0">
                <a:effectLst/>
                <a:latin typeface="Arial" panose="020B0604020202020204" pitchFamily="34" charset="0"/>
              </a:rPr>
              <a:t>: Similar </a:t>
            </a:r>
            <a:r>
              <a:rPr lang="en-US" dirty="0" err="1">
                <a:effectLst/>
                <a:latin typeface="Arial" panose="020B0604020202020204" pitchFamily="34" charset="0"/>
              </a:rPr>
              <a:t>toReadDevice</a:t>
            </a:r>
            <a:r>
              <a:rPr lang="en-US" dirty="0">
                <a:effectLst/>
                <a:latin typeface="Arial" panose="020B0604020202020204" pitchFamily="34" charset="0"/>
              </a:rPr>
              <a:t>, but enables the reading </a:t>
            </a:r>
            <a:r>
              <a:rPr lang="en-US" dirty="0" err="1">
                <a:effectLst/>
                <a:latin typeface="Arial" panose="020B0604020202020204" pitchFamily="34" charset="0"/>
              </a:rPr>
              <a:t>ofSendDeviceRead-ingPrivatefor</a:t>
            </a:r>
            <a:r>
              <a:rPr lang="en-US" dirty="0">
                <a:effectLst/>
                <a:latin typeface="Arial" panose="020B0604020202020204" pitchFamily="34" charset="0"/>
              </a:rPr>
              <a:t> the peer that has access.</a:t>
            </a:r>
            <a:endParaRPr lang="en-US" dirty="0"/>
          </a:p>
        </p:txBody>
      </p:sp>
      <p:sp>
        <p:nvSpPr>
          <p:cNvPr id="4" name="Rectangle 3"/>
          <p:cNvSpPr/>
          <p:nvPr/>
        </p:nvSpPr>
        <p:spPr>
          <a:xfrm>
            <a:off x="739025" y="308629"/>
            <a:ext cx="1287532" cy="369332"/>
          </a:xfrm>
          <a:prstGeom prst="rect">
            <a:avLst/>
          </a:prstGeom>
        </p:spPr>
        <p:txBody>
          <a:bodyPr wrap="none">
            <a:spAutoFit/>
          </a:bodyPr>
          <a:lstStyle/>
          <a:p>
            <a:r>
              <a:rPr lang="en-US" b="1" dirty="0">
                <a:effectLst/>
                <a:latin typeface="Arial" panose="020B0604020202020204" pitchFamily="34" charset="0"/>
              </a:rPr>
              <a:t>Functions</a:t>
            </a:r>
            <a:endParaRPr lang="en-US" b="1" dirty="0"/>
          </a:p>
        </p:txBody>
      </p:sp>
    </p:spTree>
    <p:extLst>
      <p:ext uri="{BB962C8B-B14F-4D97-AF65-F5344CB8AC3E}">
        <p14:creationId xmlns:p14="http://schemas.microsoft.com/office/powerpoint/2010/main" val="2998059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40334" y="573324"/>
            <a:ext cx="2377574" cy="369332"/>
          </a:xfrm>
          <a:prstGeom prst="rect">
            <a:avLst/>
          </a:prstGeom>
        </p:spPr>
        <p:txBody>
          <a:bodyPr wrap="none">
            <a:spAutoFit/>
          </a:bodyPr>
          <a:lstStyle/>
          <a:p>
            <a:r>
              <a:rPr lang="en-US" b="1" dirty="0" err="1">
                <a:effectLst/>
                <a:latin typeface="Arial" panose="020B0604020202020204" pitchFamily="34" charset="0"/>
              </a:rPr>
              <a:t>Hyperledger</a:t>
            </a:r>
            <a:r>
              <a:rPr lang="en-US" b="1" dirty="0">
                <a:effectLst/>
                <a:latin typeface="Arial" panose="020B0604020202020204" pitchFamily="34" charset="0"/>
              </a:rPr>
              <a:t> Caliper</a:t>
            </a:r>
            <a:endParaRPr lang="en-US" b="1" dirty="0"/>
          </a:p>
        </p:txBody>
      </p:sp>
      <p:sp>
        <p:nvSpPr>
          <p:cNvPr id="3" name="Rectangle 2"/>
          <p:cNvSpPr/>
          <p:nvPr/>
        </p:nvSpPr>
        <p:spPr>
          <a:xfrm>
            <a:off x="296777" y="1388239"/>
            <a:ext cx="11614485" cy="4247317"/>
          </a:xfrm>
          <a:prstGeom prst="rect">
            <a:avLst/>
          </a:prstGeom>
        </p:spPr>
        <p:txBody>
          <a:bodyPr wrap="square">
            <a:spAutoFit/>
          </a:bodyPr>
          <a:lstStyle/>
          <a:p>
            <a:r>
              <a:rPr lang="en-US" dirty="0" err="1">
                <a:effectLst/>
                <a:latin typeface="Arial" panose="020B0604020202020204" pitchFamily="34" charset="0"/>
              </a:rPr>
              <a:t>Hyperledger</a:t>
            </a:r>
            <a:r>
              <a:rPr lang="en-US" dirty="0">
                <a:effectLst/>
                <a:latin typeface="Arial" panose="020B0604020202020204" pitchFamily="34" charset="0"/>
              </a:rPr>
              <a:t> Caliper provided by the </a:t>
            </a:r>
            <a:r>
              <a:rPr lang="en-US" dirty="0" err="1">
                <a:effectLst/>
                <a:latin typeface="Arial" panose="020B0604020202020204" pitchFamily="34" charset="0"/>
              </a:rPr>
              <a:t>Hyperledger</a:t>
            </a:r>
            <a:r>
              <a:rPr lang="en-US" dirty="0">
                <a:effectLst/>
                <a:latin typeface="Arial" panose="020B0604020202020204" pitchFamily="34" charset="0"/>
              </a:rPr>
              <a:t> project is a benchmark-</a:t>
            </a:r>
            <a:r>
              <a:rPr lang="en-US" dirty="0" err="1">
                <a:effectLst/>
                <a:latin typeface="Arial" panose="020B0604020202020204" pitchFamily="34" charset="0"/>
              </a:rPr>
              <a:t>ing</a:t>
            </a:r>
            <a:r>
              <a:rPr lang="en-US" dirty="0">
                <a:effectLst/>
                <a:latin typeface="Arial" panose="020B0604020202020204" pitchFamily="34" charset="0"/>
              </a:rPr>
              <a:t> tool for </a:t>
            </a:r>
            <a:r>
              <a:rPr lang="en-US" dirty="0" err="1">
                <a:effectLst/>
                <a:latin typeface="Arial" panose="020B0604020202020204" pitchFamily="34" charset="0"/>
              </a:rPr>
              <a:t>blockchains</a:t>
            </a:r>
            <a:r>
              <a:rPr lang="en-US" dirty="0">
                <a:effectLst/>
                <a:latin typeface="Arial" panose="020B0604020202020204" pitchFamily="34" charset="0"/>
              </a:rPr>
              <a:t>, used to measure the performance of specific block-chain implementations. The primary purpose of Caliper is to provide developers with a helping hand in trying to find the right </a:t>
            </a:r>
            <a:r>
              <a:rPr lang="en-US" dirty="0" err="1">
                <a:effectLst/>
                <a:latin typeface="Arial" panose="020B0604020202020204" pitchFamily="34" charset="0"/>
              </a:rPr>
              <a:t>blockchain</a:t>
            </a:r>
            <a:r>
              <a:rPr lang="en-US" dirty="0">
                <a:effectLst/>
                <a:latin typeface="Arial" panose="020B0604020202020204" pitchFamily="34" charset="0"/>
              </a:rPr>
              <a:t> frame-work, calculate resource consumptions, and cost estimation for setting up the network. The supported metrics are success rate, transaction through-put, transaction latency, and resource consumption (CPU, memory).</a:t>
            </a:r>
          </a:p>
          <a:p>
            <a:endParaRPr lang="en-US" dirty="0">
              <a:latin typeface="Arial" panose="020B0604020202020204" pitchFamily="34" charset="0"/>
            </a:endParaRPr>
          </a:p>
          <a:p>
            <a:endParaRPr lang="en-US" dirty="0">
              <a:latin typeface="Arial" panose="020B0604020202020204" pitchFamily="34" charset="0"/>
            </a:endParaRPr>
          </a:p>
          <a:p>
            <a:r>
              <a:rPr lang="en-US" dirty="0"/>
              <a:t>     • Success rate indicates the number of transactions successfully com-mitted to the ledger. Failures can be caused by multiple factors </a:t>
            </a:r>
            <a:r>
              <a:rPr lang="en-US" dirty="0" err="1"/>
              <a:t>suchas</a:t>
            </a:r>
            <a:r>
              <a:rPr lang="en-US" dirty="0"/>
              <a:t> time-outs, network limitations, peer resources, </a:t>
            </a:r>
            <a:r>
              <a:rPr lang="en-US" dirty="0" err="1"/>
              <a:t>chaincode</a:t>
            </a:r>
            <a:r>
              <a:rPr lang="en-US" dirty="0"/>
              <a:t>, to </a:t>
            </a:r>
            <a:r>
              <a:rPr lang="en-US" dirty="0" err="1"/>
              <a:t>namea</a:t>
            </a:r>
            <a:r>
              <a:rPr lang="en-US" dirty="0"/>
              <a:t> few, and therefore, a failure cause is not easily identifiable.</a:t>
            </a:r>
          </a:p>
          <a:p>
            <a:endParaRPr lang="en-US" dirty="0"/>
          </a:p>
          <a:p>
            <a:r>
              <a:rPr lang="en-US" dirty="0"/>
              <a:t>    • Transaction throughput indicates the number of transactions submit-ted to the ledger per second.</a:t>
            </a:r>
          </a:p>
          <a:p>
            <a:endParaRPr lang="en-US" dirty="0"/>
          </a:p>
          <a:p>
            <a:r>
              <a:rPr lang="en-US" dirty="0"/>
              <a:t>    • Transaction latency indicates the time a transaction takes to </a:t>
            </a:r>
            <a:r>
              <a:rPr lang="en-US" dirty="0" err="1"/>
              <a:t>beavailable</a:t>
            </a:r>
            <a:r>
              <a:rPr lang="en-US" dirty="0"/>
              <a:t> across the whole network; this metric is calculated </a:t>
            </a:r>
            <a:r>
              <a:rPr lang="en-US" dirty="0" err="1"/>
              <a:t>pertransaction</a:t>
            </a:r>
            <a:r>
              <a:rPr lang="en-US" dirty="0"/>
              <a:t>.</a:t>
            </a:r>
          </a:p>
        </p:txBody>
      </p:sp>
    </p:spTree>
    <p:extLst>
      <p:ext uri="{BB962C8B-B14F-4D97-AF65-F5344CB8AC3E}">
        <p14:creationId xmlns:p14="http://schemas.microsoft.com/office/powerpoint/2010/main" val="1921819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2925" y="634805"/>
            <a:ext cx="10611853" cy="2585323"/>
          </a:xfrm>
          <a:prstGeom prst="rect">
            <a:avLst/>
          </a:prstGeom>
        </p:spPr>
        <p:txBody>
          <a:bodyPr wrap="square">
            <a:spAutoFit/>
          </a:bodyPr>
          <a:lstStyle/>
          <a:p>
            <a:r>
              <a:rPr lang="en-US" dirty="0" err="1">
                <a:effectLst/>
                <a:latin typeface="Arial" panose="020B0604020202020204" pitchFamily="34" charset="0"/>
              </a:rPr>
              <a:t>Hyperledger</a:t>
            </a:r>
            <a:r>
              <a:rPr lang="en-US" dirty="0">
                <a:effectLst/>
                <a:latin typeface="Arial" panose="020B0604020202020204" pitchFamily="34" charset="0"/>
              </a:rPr>
              <a:t> Calipers has structured its architecture into three </a:t>
            </a:r>
            <a:r>
              <a:rPr lang="en-US" dirty="0" err="1">
                <a:effectLst/>
                <a:latin typeface="Arial" panose="020B0604020202020204" pitchFamily="34" charset="0"/>
              </a:rPr>
              <a:t>mainlayers</a:t>
            </a:r>
            <a:r>
              <a:rPr lang="en-US" dirty="0">
                <a:effectLst/>
                <a:latin typeface="Arial" panose="020B0604020202020204" pitchFamily="34" charset="0"/>
              </a:rPr>
              <a:t>: the adaptation layer, the interface and core layer, and lastly </a:t>
            </a:r>
            <a:r>
              <a:rPr lang="en-US" dirty="0" err="1">
                <a:effectLst/>
                <a:latin typeface="Arial" panose="020B0604020202020204" pitchFamily="34" charset="0"/>
              </a:rPr>
              <a:t>thebenchmark</a:t>
            </a:r>
            <a:r>
              <a:rPr lang="en-US" dirty="0">
                <a:effectLst/>
                <a:latin typeface="Arial" panose="020B0604020202020204" pitchFamily="34" charset="0"/>
              </a:rPr>
              <a:t> layer. Each layer provides functionalities that allow Caliper to communicate with the ledger, test the performance, and generate a </a:t>
            </a:r>
            <a:r>
              <a:rPr lang="en-US" dirty="0" err="1">
                <a:effectLst/>
                <a:latin typeface="Arial" panose="020B0604020202020204" pitchFamily="34" charset="0"/>
              </a:rPr>
              <a:t>reportbased</a:t>
            </a:r>
            <a:r>
              <a:rPr lang="en-US" dirty="0">
                <a:effectLst/>
                <a:latin typeface="Arial" panose="020B0604020202020204" pitchFamily="34" charset="0"/>
              </a:rPr>
              <a:t> on the tests</a:t>
            </a:r>
          </a:p>
          <a:p>
            <a:endParaRPr lang="en-US" dirty="0">
              <a:latin typeface="Arial" panose="020B0604020202020204" pitchFamily="34" charset="0"/>
            </a:endParaRPr>
          </a:p>
          <a:p>
            <a:endParaRPr lang="en-US" dirty="0">
              <a:latin typeface="Arial" panose="020B0604020202020204" pitchFamily="34" charset="0"/>
            </a:endParaRPr>
          </a:p>
          <a:p>
            <a:r>
              <a:rPr lang="en-US" dirty="0"/>
              <a:t>• Adaptation layer: Uses framework-specific adaptors to integrate thee </a:t>
            </a:r>
            <a:r>
              <a:rPr lang="en-US" dirty="0" err="1"/>
              <a:t>xisting</a:t>
            </a:r>
            <a:r>
              <a:rPr lang="en-US" dirty="0"/>
              <a:t> blockchain network into the Caliper framework.</a:t>
            </a:r>
          </a:p>
          <a:p>
            <a:endParaRPr lang="en-US" dirty="0"/>
          </a:p>
          <a:p>
            <a:r>
              <a:rPr lang="en-US" dirty="0"/>
              <a:t>• Interface and Core layer: Used to implement core functionalities that Caliper provides, these consist of:</a:t>
            </a:r>
          </a:p>
        </p:txBody>
      </p:sp>
      <p:sp>
        <p:nvSpPr>
          <p:cNvPr id="4" name="Rectangle 3"/>
          <p:cNvSpPr/>
          <p:nvPr/>
        </p:nvSpPr>
        <p:spPr>
          <a:xfrm>
            <a:off x="529388" y="3296198"/>
            <a:ext cx="11237496" cy="1754326"/>
          </a:xfrm>
          <a:prstGeom prst="rect">
            <a:avLst/>
          </a:prstGeom>
        </p:spPr>
        <p:txBody>
          <a:bodyPr wrap="square">
            <a:spAutoFit/>
          </a:bodyPr>
          <a:lstStyle/>
          <a:p>
            <a:r>
              <a:rPr lang="en-US" dirty="0">
                <a:effectLst/>
                <a:latin typeface="Arial" panose="020B0604020202020204" pitchFamily="34" charset="0"/>
              </a:rPr>
              <a:t>–Blockchain operating interfaces: consist of operations to </a:t>
            </a:r>
            <a:r>
              <a:rPr lang="en-US" dirty="0" err="1">
                <a:effectLst/>
                <a:latin typeface="Arial" panose="020B0604020202020204" pitchFamily="34" charset="0"/>
              </a:rPr>
              <a:t>deploy,I</a:t>
            </a:r>
            <a:r>
              <a:rPr lang="en-US" dirty="0">
                <a:effectLst/>
                <a:latin typeface="Arial" panose="020B0604020202020204" pitchFamily="34" charset="0"/>
              </a:rPr>
              <a:t> </a:t>
            </a:r>
            <a:r>
              <a:rPr lang="en-US" dirty="0" err="1">
                <a:effectLst/>
                <a:latin typeface="Arial" panose="020B0604020202020204" pitchFamily="34" charset="0"/>
              </a:rPr>
              <a:t>nstantiate</a:t>
            </a:r>
            <a:r>
              <a:rPr lang="en-US" dirty="0">
                <a:effectLst/>
                <a:latin typeface="Arial" panose="020B0604020202020204" pitchFamily="34" charset="0"/>
              </a:rPr>
              <a:t>, install, invoke, and query smart contracts.</a:t>
            </a:r>
          </a:p>
          <a:p>
            <a:endParaRPr lang="en-US" dirty="0">
              <a:latin typeface="Arial" panose="020B0604020202020204" pitchFamily="34" charset="0"/>
            </a:endParaRPr>
          </a:p>
          <a:p>
            <a:r>
              <a:rPr lang="en-US" dirty="0"/>
              <a:t>–Resource monitor: consists of the operations for starting ands topping the monitor that fetches the resource consumption statuses such as CPU and memory of the running </a:t>
            </a:r>
            <a:r>
              <a:rPr lang="en-US" dirty="0" err="1"/>
              <a:t>network.Currently</a:t>
            </a:r>
            <a:r>
              <a:rPr lang="en-US" dirty="0"/>
              <a:t>, only two types of monitors are supported, one that monitors the local process, and one that monitors the </a:t>
            </a:r>
            <a:r>
              <a:rPr lang="en-US" dirty="0" err="1"/>
              <a:t>dockerc</a:t>
            </a:r>
            <a:r>
              <a:rPr lang="en-US" dirty="0"/>
              <a:t> </a:t>
            </a:r>
            <a:r>
              <a:rPr lang="en-US" dirty="0" err="1"/>
              <a:t>ontainers</a:t>
            </a:r>
            <a:endParaRPr lang="en-US" dirty="0"/>
          </a:p>
        </p:txBody>
      </p:sp>
    </p:spTree>
    <p:extLst>
      <p:ext uri="{BB962C8B-B14F-4D97-AF65-F5344CB8AC3E}">
        <p14:creationId xmlns:p14="http://schemas.microsoft.com/office/powerpoint/2010/main" val="91758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010" y="1067397"/>
            <a:ext cx="10387264" cy="2585323"/>
          </a:xfrm>
          <a:prstGeom prst="rect">
            <a:avLst/>
          </a:prstGeom>
        </p:spPr>
        <p:txBody>
          <a:bodyPr wrap="square">
            <a:spAutoFit/>
          </a:bodyPr>
          <a:lstStyle/>
          <a:p>
            <a:r>
              <a:rPr lang="en-US" dirty="0"/>
              <a:t>–Performance analyzer: consists of the operations that provide the network statistics such as TPS, delay, and success ratio, </a:t>
            </a:r>
            <a:r>
              <a:rPr lang="en-US" dirty="0" err="1"/>
              <a:t>ther</a:t>
            </a:r>
            <a:r>
              <a:rPr lang="en-US" dirty="0"/>
              <a:t> </a:t>
            </a:r>
            <a:r>
              <a:rPr lang="en-US" dirty="0" err="1"/>
              <a:t>esults</a:t>
            </a:r>
            <a:r>
              <a:rPr lang="en-US" dirty="0"/>
              <a:t> are printed to the terminal.</a:t>
            </a:r>
          </a:p>
          <a:p>
            <a:endParaRPr lang="en-US" dirty="0"/>
          </a:p>
          <a:p>
            <a:r>
              <a:rPr lang="en-US" dirty="0"/>
              <a:t>–Report generator: consists of the operations that generate </a:t>
            </a:r>
            <a:r>
              <a:rPr lang="en-US" dirty="0" err="1"/>
              <a:t>theHTML</a:t>
            </a:r>
            <a:r>
              <a:rPr lang="en-US" dirty="0"/>
              <a:t> formatted file containing the benchmark results.</a:t>
            </a:r>
          </a:p>
          <a:p>
            <a:endParaRPr lang="en-US" dirty="0"/>
          </a:p>
          <a:p>
            <a:r>
              <a:rPr lang="en-US" dirty="0"/>
              <a:t>–Resource monitor: consists of the operations for starting </a:t>
            </a:r>
            <a:r>
              <a:rPr lang="en-US" dirty="0" err="1"/>
              <a:t>andstopping</a:t>
            </a:r>
            <a:r>
              <a:rPr lang="en-US" dirty="0"/>
              <a:t> the monitor that fetches the resource </a:t>
            </a:r>
            <a:r>
              <a:rPr lang="en-US" dirty="0" err="1"/>
              <a:t>consumptionstatuses</a:t>
            </a:r>
            <a:r>
              <a:rPr lang="en-US" dirty="0"/>
              <a:t> such as CPU and memory of the running </a:t>
            </a:r>
            <a:r>
              <a:rPr lang="en-US" dirty="0" err="1"/>
              <a:t>network.Currently</a:t>
            </a:r>
            <a:r>
              <a:rPr lang="en-US" dirty="0"/>
              <a:t>, only two types of monitors are supported, one </a:t>
            </a:r>
            <a:r>
              <a:rPr lang="en-US" dirty="0" err="1"/>
              <a:t>thatmonitors</a:t>
            </a:r>
            <a:r>
              <a:rPr lang="en-US" dirty="0"/>
              <a:t> the local process, and one that monitors the </a:t>
            </a:r>
            <a:r>
              <a:rPr lang="en-US" dirty="0" err="1"/>
              <a:t>dockercontainers</a:t>
            </a:r>
            <a:r>
              <a:rPr lang="en-US" dirty="0"/>
              <a:t>.</a:t>
            </a:r>
          </a:p>
        </p:txBody>
      </p:sp>
      <p:sp>
        <p:nvSpPr>
          <p:cNvPr id="3" name="Rectangle 2"/>
          <p:cNvSpPr/>
          <p:nvPr/>
        </p:nvSpPr>
        <p:spPr>
          <a:xfrm>
            <a:off x="136357" y="4210599"/>
            <a:ext cx="6096000" cy="923330"/>
          </a:xfrm>
          <a:prstGeom prst="rect">
            <a:avLst/>
          </a:prstGeom>
        </p:spPr>
        <p:txBody>
          <a:bodyPr>
            <a:spAutoFit/>
          </a:bodyPr>
          <a:lstStyle/>
          <a:p>
            <a:r>
              <a:rPr lang="en-US" dirty="0"/>
              <a:t>•  </a:t>
            </a:r>
            <a:r>
              <a:rPr lang="en-US" dirty="0">
                <a:effectLst/>
                <a:latin typeface="Arial" panose="020B0604020202020204" pitchFamily="34" charset="0"/>
              </a:rPr>
              <a:t>Benchmark layer: consists of the configuration file that defines </a:t>
            </a:r>
            <a:r>
              <a:rPr lang="en-US" dirty="0" err="1">
                <a:effectLst/>
                <a:latin typeface="Arial" panose="020B0604020202020204" pitchFamily="34" charset="0"/>
              </a:rPr>
              <a:t>thetopology</a:t>
            </a:r>
            <a:r>
              <a:rPr lang="en-US" dirty="0">
                <a:effectLst/>
                <a:latin typeface="Arial" panose="020B0604020202020204" pitchFamily="34" charset="0"/>
              </a:rPr>
              <a:t> of the </a:t>
            </a:r>
            <a:r>
              <a:rPr lang="en-US" dirty="0" err="1">
                <a:effectLst/>
                <a:latin typeface="Arial" panose="020B0604020202020204" pitchFamily="34" charset="0"/>
              </a:rPr>
              <a:t>blockchain</a:t>
            </a:r>
            <a:r>
              <a:rPr lang="en-US" dirty="0">
                <a:effectLst/>
                <a:latin typeface="Arial" panose="020B0604020202020204" pitchFamily="34" charset="0"/>
              </a:rPr>
              <a:t> network and the configuration files </a:t>
            </a:r>
            <a:r>
              <a:rPr lang="en-US" dirty="0" err="1">
                <a:effectLst/>
                <a:latin typeface="Arial" panose="020B0604020202020204" pitchFamily="34" charset="0"/>
              </a:rPr>
              <a:t>thatdefine</a:t>
            </a:r>
            <a:r>
              <a:rPr lang="en-US" dirty="0">
                <a:effectLst/>
                <a:latin typeface="Arial" panose="020B0604020202020204" pitchFamily="34" charset="0"/>
              </a:rPr>
              <a:t> the test cases.</a:t>
            </a:r>
            <a:endParaRPr lang="en-US" dirty="0"/>
          </a:p>
        </p:txBody>
      </p:sp>
    </p:spTree>
    <p:extLst>
      <p:ext uri="{BB962C8B-B14F-4D97-AF65-F5344CB8AC3E}">
        <p14:creationId xmlns:p14="http://schemas.microsoft.com/office/powerpoint/2010/main" val="488214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60275" y="316650"/>
            <a:ext cx="2736647" cy="369332"/>
          </a:xfrm>
          <a:prstGeom prst="rect">
            <a:avLst/>
          </a:prstGeom>
        </p:spPr>
        <p:txBody>
          <a:bodyPr wrap="none">
            <a:spAutoFit/>
          </a:bodyPr>
          <a:lstStyle/>
          <a:p>
            <a:r>
              <a:rPr lang="en-US" b="1" dirty="0" err="1">
                <a:effectLst/>
                <a:latin typeface="Arial" panose="020B0604020202020204" pitchFamily="34" charset="0"/>
              </a:rPr>
              <a:t>Hyperledger</a:t>
            </a:r>
            <a:r>
              <a:rPr lang="en-US" b="1" dirty="0">
                <a:effectLst/>
                <a:latin typeface="Arial" panose="020B0604020202020204" pitchFamily="34" charset="0"/>
              </a:rPr>
              <a:t> Composer</a:t>
            </a:r>
            <a:endParaRPr lang="en-US" b="1" dirty="0"/>
          </a:p>
        </p:txBody>
      </p:sp>
      <p:sp>
        <p:nvSpPr>
          <p:cNvPr id="3" name="Rectangle 2"/>
          <p:cNvSpPr/>
          <p:nvPr/>
        </p:nvSpPr>
        <p:spPr>
          <a:xfrm>
            <a:off x="328862" y="1398402"/>
            <a:ext cx="11053011" cy="1477328"/>
          </a:xfrm>
          <a:prstGeom prst="rect">
            <a:avLst/>
          </a:prstGeom>
        </p:spPr>
        <p:txBody>
          <a:bodyPr wrap="square">
            <a:spAutoFit/>
          </a:bodyPr>
          <a:lstStyle/>
          <a:p>
            <a:r>
              <a:rPr lang="en-US" dirty="0">
                <a:effectLst/>
                <a:latin typeface="Arial" panose="020B0604020202020204" pitchFamily="34" charset="0"/>
              </a:rPr>
              <a:t>Hyperledger composer is a toolset provided by the Hyperledger project to simplify application development for the fabric </a:t>
            </a:r>
            <a:r>
              <a:rPr lang="en-US" dirty="0" err="1">
                <a:effectLst/>
                <a:latin typeface="Arial" panose="020B0604020202020204" pitchFamily="34" charset="0"/>
              </a:rPr>
              <a:t>blockchaina</a:t>
            </a:r>
            <a:r>
              <a:rPr lang="en-US" dirty="0">
                <a:effectLst/>
                <a:latin typeface="Arial" panose="020B0604020202020204" pitchFamily="34" charset="0"/>
              </a:rPr>
              <a:t> </a:t>
            </a:r>
            <a:r>
              <a:rPr lang="en-US" dirty="0" err="1">
                <a:effectLst/>
                <a:latin typeface="Arial" panose="020B0604020202020204" pitchFamily="34" charset="0"/>
              </a:rPr>
              <a:t>rchitecture</a:t>
            </a:r>
            <a:r>
              <a:rPr lang="en-US" dirty="0">
                <a:effectLst/>
                <a:latin typeface="Arial" panose="020B0604020202020204" pitchFamily="34" charset="0"/>
              </a:rPr>
              <a:t> and support the business-end of blockchain development; through the use of a simplified modeling language for the definition of the network logic and entities. Their primary goal for the framework s to accelerate application development and easier integration to the already existing or newly developed blockchain network.</a:t>
            </a:r>
            <a:endParaRPr lang="en-US" dirty="0"/>
          </a:p>
        </p:txBody>
      </p:sp>
    </p:spTree>
    <p:extLst>
      <p:ext uri="{BB962C8B-B14F-4D97-AF65-F5344CB8AC3E}">
        <p14:creationId xmlns:p14="http://schemas.microsoft.com/office/powerpoint/2010/main" val="3734221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6225" y="1136058"/>
            <a:ext cx="10832432" cy="646331"/>
          </a:xfrm>
          <a:prstGeom prst="rect">
            <a:avLst/>
          </a:prstGeom>
        </p:spPr>
        <p:txBody>
          <a:bodyPr wrap="square">
            <a:spAutoFit/>
          </a:bodyPr>
          <a:lstStyle/>
          <a:p>
            <a:r>
              <a:rPr lang="en-US" b="1" dirty="0" err="1"/>
              <a:t>cryptogen</a:t>
            </a:r>
            <a:r>
              <a:rPr lang="en-US" dirty="0"/>
              <a:t> is an utility for generating </a:t>
            </a:r>
            <a:r>
              <a:rPr lang="en-US" b="1" dirty="0" err="1"/>
              <a:t>Hyperledger</a:t>
            </a:r>
            <a:r>
              <a:rPr lang="en-US" b="1" dirty="0"/>
              <a:t> Fabric</a:t>
            </a:r>
            <a:r>
              <a:rPr lang="en-US" dirty="0"/>
              <a:t> key material. It is provided as a means of preconfiguring a network for testing purposes. It would normally not be used in the operation of a production network.</a:t>
            </a:r>
          </a:p>
        </p:txBody>
      </p:sp>
      <p:sp>
        <p:nvSpPr>
          <p:cNvPr id="4" name="Rectangle 3"/>
          <p:cNvSpPr/>
          <p:nvPr/>
        </p:nvSpPr>
        <p:spPr>
          <a:xfrm>
            <a:off x="102267" y="1943235"/>
            <a:ext cx="11036969" cy="1200329"/>
          </a:xfrm>
          <a:prstGeom prst="rect">
            <a:avLst/>
          </a:prstGeom>
        </p:spPr>
        <p:txBody>
          <a:bodyPr wrap="square">
            <a:spAutoFit/>
          </a:bodyPr>
          <a:lstStyle/>
          <a:p>
            <a:pPr algn="just"/>
            <a:r>
              <a:rPr lang="en-US" dirty="0">
                <a:effectLst/>
                <a:latin typeface="Arial" panose="020B0604020202020204" pitchFamily="34" charset="0"/>
              </a:rPr>
              <a:t>In order to generate the crypto-material for the network, we utilize </a:t>
            </a:r>
            <a:r>
              <a:rPr lang="en-US" dirty="0" err="1">
                <a:effectLst/>
                <a:latin typeface="Arial" panose="020B0604020202020204" pitchFamily="34" charset="0"/>
              </a:rPr>
              <a:t>cryptogen</a:t>
            </a:r>
            <a:r>
              <a:rPr lang="en-US" dirty="0">
                <a:effectLst/>
                <a:latin typeface="Arial" panose="020B0604020202020204" pitchFamily="34" charset="0"/>
              </a:rPr>
              <a:t>, utilized for a preconfigured network in order to quickly setup the necessary key material, and should therefore not be used </a:t>
            </a:r>
            <a:r>
              <a:rPr lang="en-US" dirty="0" err="1">
                <a:effectLst/>
                <a:latin typeface="Arial" panose="020B0604020202020204" pitchFamily="34" charset="0"/>
              </a:rPr>
              <a:t>inproduction</a:t>
            </a:r>
            <a:r>
              <a:rPr lang="en-US" dirty="0">
                <a:effectLst/>
                <a:latin typeface="Arial" panose="020B0604020202020204" pitchFamily="34" charset="0"/>
              </a:rPr>
              <a:t>. </a:t>
            </a:r>
            <a:r>
              <a:rPr lang="en-US" dirty="0" err="1">
                <a:effectLst/>
                <a:latin typeface="Arial" panose="020B0604020202020204" pitchFamily="34" charset="0"/>
              </a:rPr>
              <a:t>Cryptogen</a:t>
            </a:r>
            <a:r>
              <a:rPr lang="en-US" dirty="0">
                <a:effectLst/>
                <a:latin typeface="Arial" panose="020B0604020202020204" pitchFamily="34" charset="0"/>
              </a:rPr>
              <a:t> generates the key material through a template </a:t>
            </a:r>
            <a:r>
              <a:rPr lang="en-US" dirty="0" err="1">
                <a:effectLst/>
                <a:latin typeface="Arial" panose="020B0604020202020204" pitchFamily="34" charset="0"/>
              </a:rPr>
              <a:t>file;the</a:t>
            </a:r>
            <a:r>
              <a:rPr lang="en-US" dirty="0">
                <a:effectLst/>
                <a:latin typeface="Arial" panose="020B0604020202020204" pitchFamily="34" charset="0"/>
              </a:rPr>
              <a:t> file specifies the number of organizations, the number of peers in </a:t>
            </a:r>
            <a:r>
              <a:rPr lang="en-US" dirty="0" err="1">
                <a:effectLst/>
                <a:latin typeface="Arial" panose="020B0604020202020204" pitchFamily="34" charset="0"/>
              </a:rPr>
              <a:t>eachorganization</a:t>
            </a:r>
            <a:r>
              <a:rPr lang="en-US" dirty="0">
                <a:effectLst/>
                <a:latin typeface="Arial" panose="020B0604020202020204" pitchFamily="34" charset="0"/>
              </a:rPr>
              <a:t> and the number of </a:t>
            </a:r>
            <a:r>
              <a:rPr lang="en-US" dirty="0" err="1">
                <a:effectLst/>
                <a:latin typeface="Arial" panose="020B0604020202020204" pitchFamily="34" charset="0"/>
              </a:rPr>
              <a:t>Orderers</a:t>
            </a:r>
            <a:r>
              <a:rPr lang="en-US" dirty="0">
                <a:effectLst/>
                <a:latin typeface="Arial" panose="020B0604020202020204" pitchFamily="34" charset="0"/>
              </a:rPr>
              <a:t>. </a:t>
            </a:r>
            <a:endParaRPr lang="en-US" dirty="0"/>
          </a:p>
        </p:txBody>
      </p:sp>
      <p:sp>
        <p:nvSpPr>
          <p:cNvPr id="5" name="Rectangle 4"/>
          <p:cNvSpPr/>
          <p:nvPr/>
        </p:nvSpPr>
        <p:spPr>
          <a:xfrm>
            <a:off x="629038" y="3997288"/>
            <a:ext cx="2803973" cy="369332"/>
          </a:xfrm>
          <a:prstGeom prst="rect">
            <a:avLst/>
          </a:prstGeom>
        </p:spPr>
        <p:txBody>
          <a:bodyPr wrap="none">
            <a:spAutoFit/>
          </a:bodyPr>
          <a:lstStyle/>
          <a:p>
            <a:r>
              <a:rPr lang="en-US" dirty="0" err="1">
                <a:effectLst/>
                <a:latin typeface="Courier New" panose="02070309020205020404" pitchFamily="49" charset="0"/>
              </a:rPr>
              <a:t>cryptogen</a:t>
            </a:r>
            <a:r>
              <a:rPr lang="en-US" dirty="0">
                <a:effectLst/>
                <a:latin typeface="Courier New" panose="02070309020205020404" pitchFamily="49" charset="0"/>
              </a:rPr>
              <a:t> generate </a:t>
            </a:r>
            <a:endParaRPr lang="en-US" dirty="0"/>
          </a:p>
        </p:txBody>
      </p:sp>
      <p:sp>
        <p:nvSpPr>
          <p:cNvPr id="6" name="Rectangle 5"/>
          <p:cNvSpPr/>
          <p:nvPr/>
        </p:nvSpPr>
        <p:spPr>
          <a:xfrm>
            <a:off x="385011" y="4541603"/>
            <a:ext cx="6096000" cy="1477328"/>
          </a:xfrm>
          <a:prstGeom prst="rect">
            <a:avLst/>
          </a:prstGeom>
        </p:spPr>
        <p:txBody>
          <a:bodyPr>
            <a:spAutoFit/>
          </a:bodyPr>
          <a:lstStyle/>
          <a:p>
            <a:pPr marL="342900" indent="-342900">
              <a:buAutoNum type="arabicPeriod"/>
            </a:pPr>
            <a:r>
              <a:rPr lang="en-US" dirty="0">
                <a:effectLst/>
                <a:latin typeface="Arial" panose="020B0604020202020204" pitchFamily="34" charset="0"/>
              </a:rPr>
              <a:t>Generating the crypto-material will take the template file </a:t>
            </a:r>
            <a:r>
              <a:rPr lang="en-US" dirty="0" err="1">
                <a:effectLst/>
                <a:latin typeface="Arial" panose="020B0604020202020204" pitchFamily="34" charset="0"/>
              </a:rPr>
              <a:t>asinput</a:t>
            </a:r>
            <a:r>
              <a:rPr lang="en-US" dirty="0">
                <a:effectLst/>
                <a:latin typeface="Arial" panose="020B0604020202020204" pitchFamily="34" charset="0"/>
              </a:rPr>
              <a:t> and generate a folder with the material</a:t>
            </a:r>
          </a:p>
          <a:p>
            <a:pPr marL="342900" indent="-342900">
              <a:buAutoNum type="arabicPeriod"/>
            </a:pPr>
            <a:r>
              <a:rPr lang="en-US" dirty="0"/>
              <a:t>Generating the genesis block with the channel policy as the-profile parameter.</a:t>
            </a:r>
          </a:p>
          <a:p>
            <a:pPr marL="342900" indent="-342900">
              <a:buAutoNum type="arabicPeriod"/>
            </a:pPr>
            <a:r>
              <a:rPr lang="en-US" dirty="0"/>
              <a:t>Generating the channel file with the path to store.</a:t>
            </a:r>
          </a:p>
        </p:txBody>
      </p:sp>
      <p:sp>
        <p:nvSpPr>
          <p:cNvPr id="7" name="Rectangle 6"/>
          <p:cNvSpPr/>
          <p:nvPr/>
        </p:nvSpPr>
        <p:spPr>
          <a:xfrm>
            <a:off x="4739011" y="67707"/>
            <a:ext cx="1167499" cy="369332"/>
          </a:xfrm>
          <a:prstGeom prst="rect">
            <a:avLst/>
          </a:prstGeom>
        </p:spPr>
        <p:txBody>
          <a:bodyPr wrap="none">
            <a:spAutoFit/>
          </a:bodyPr>
          <a:lstStyle/>
          <a:p>
            <a:r>
              <a:rPr lang="en-US" b="1" dirty="0" err="1"/>
              <a:t>Cryptogen</a:t>
            </a:r>
            <a:endParaRPr lang="en-US" dirty="0"/>
          </a:p>
        </p:txBody>
      </p:sp>
    </p:spTree>
    <p:extLst>
      <p:ext uri="{BB962C8B-B14F-4D97-AF65-F5344CB8AC3E}">
        <p14:creationId xmlns:p14="http://schemas.microsoft.com/office/powerpoint/2010/main" val="661800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609" y="1394664"/>
            <a:ext cx="10780295" cy="1200329"/>
          </a:xfrm>
          <a:prstGeom prst="rect">
            <a:avLst/>
          </a:prstGeom>
        </p:spPr>
        <p:txBody>
          <a:bodyPr wrap="square">
            <a:spAutoFit/>
          </a:bodyPr>
          <a:lstStyle/>
          <a:p>
            <a:r>
              <a:rPr lang="en-US" b="1" dirty="0" err="1">
                <a:effectLst/>
                <a:latin typeface="Arial" panose="020B0604020202020204" pitchFamily="34" charset="0"/>
              </a:rPr>
              <a:t>Configtxgen</a:t>
            </a:r>
            <a:r>
              <a:rPr lang="en-US" dirty="0">
                <a:effectLst/>
                <a:latin typeface="Arial" panose="020B0604020202020204" pitchFamily="34" charset="0"/>
              </a:rPr>
              <a:t> takes a </a:t>
            </a:r>
            <a:r>
              <a:rPr lang="en-US" dirty="0" err="1">
                <a:effectLst/>
                <a:latin typeface="Arial" panose="020B0604020202020204" pitchFamily="34" charset="0"/>
              </a:rPr>
              <a:t>yaml</a:t>
            </a:r>
            <a:r>
              <a:rPr lang="en-US" dirty="0">
                <a:effectLst/>
                <a:latin typeface="Arial" panose="020B0604020202020204" pitchFamily="34" charset="0"/>
              </a:rPr>
              <a:t> file used to generate the genesis block and the </a:t>
            </a:r>
            <a:r>
              <a:rPr lang="en-US" dirty="0" err="1">
                <a:effectLst/>
                <a:latin typeface="Arial" panose="020B0604020202020204" pitchFamily="34" charset="0"/>
              </a:rPr>
              <a:t>channel.tx</a:t>
            </a:r>
            <a:r>
              <a:rPr lang="en-US" dirty="0">
                <a:effectLst/>
                <a:latin typeface="Arial" panose="020B0604020202020204" pitchFamily="34" charset="0"/>
              </a:rPr>
              <a:t> file, both needed for the network to create a channel and join. The file is usually known as </a:t>
            </a:r>
            <a:r>
              <a:rPr lang="en-US" dirty="0" err="1">
                <a:effectLst/>
                <a:latin typeface="Arial" panose="020B0604020202020204" pitchFamily="34" charset="0"/>
              </a:rPr>
              <a:t>configtx.yaml</a:t>
            </a:r>
            <a:r>
              <a:rPr lang="en-US" dirty="0">
                <a:effectLst/>
                <a:latin typeface="Arial" panose="020B0604020202020204" pitchFamily="34" charset="0"/>
              </a:rPr>
              <a:t> and contains five different sections; we will only mention four of the sections as one of the sections </a:t>
            </a:r>
            <a:r>
              <a:rPr lang="en-US" dirty="0" err="1">
                <a:effectLst/>
                <a:latin typeface="Arial" panose="020B0604020202020204" pitchFamily="34" charset="0"/>
              </a:rPr>
              <a:t>isoptional</a:t>
            </a:r>
            <a:r>
              <a:rPr lang="en-US" dirty="0">
                <a:effectLst/>
                <a:latin typeface="Arial" panose="020B0604020202020204" pitchFamily="34" charset="0"/>
              </a:rPr>
              <a:t> and not used in this project.</a:t>
            </a:r>
            <a:endParaRPr lang="en-US" dirty="0"/>
          </a:p>
        </p:txBody>
      </p:sp>
      <p:sp>
        <p:nvSpPr>
          <p:cNvPr id="3" name="Rectangle 2"/>
          <p:cNvSpPr/>
          <p:nvPr/>
        </p:nvSpPr>
        <p:spPr>
          <a:xfrm>
            <a:off x="309251" y="3140061"/>
            <a:ext cx="1736373" cy="369332"/>
          </a:xfrm>
          <a:prstGeom prst="rect">
            <a:avLst/>
          </a:prstGeom>
        </p:spPr>
        <p:txBody>
          <a:bodyPr wrap="none">
            <a:spAutoFit/>
          </a:bodyPr>
          <a:lstStyle/>
          <a:p>
            <a:r>
              <a:rPr lang="en-US" b="1" dirty="0" err="1">
                <a:effectLst/>
                <a:latin typeface="Arial" panose="020B0604020202020204" pitchFamily="34" charset="0"/>
              </a:rPr>
              <a:t>configtx.yaml</a:t>
            </a:r>
            <a:r>
              <a:rPr lang="en-US" b="1" dirty="0">
                <a:effectLst/>
                <a:latin typeface="Arial" panose="020B0604020202020204" pitchFamily="34" charset="0"/>
              </a:rPr>
              <a:t> </a:t>
            </a:r>
            <a:endParaRPr lang="en-US" b="1" dirty="0"/>
          </a:p>
        </p:txBody>
      </p:sp>
      <p:sp>
        <p:nvSpPr>
          <p:cNvPr id="4" name="Rectangle 3"/>
          <p:cNvSpPr/>
          <p:nvPr/>
        </p:nvSpPr>
        <p:spPr>
          <a:xfrm>
            <a:off x="309251" y="3672643"/>
            <a:ext cx="11433570" cy="2862322"/>
          </a:xfrm>
          <a:prstGeom prst="rect">
            <a:avLst/>
          </a:prstGeom>
        </p:spPr>
        <p:txBody>
          <a:bodyPr wrap="square">
            <a:spAutoFit/>
          </a:bodyPr>
          <a:lstStyle/>
          <a:p>
            <a:r>
              <a:rPr lang="en-US" dirty="0">
                <a:effectLst/>
                <a:latin typeface="Arial" panose="020B0604020202020204" pitchFamily="34" charset="0"/>
              </a:rPr>
              <a:t>•Organization </a:t>
            </a:r>
            <a:r>
              <a:rPr lang="en-US" dirty="0" err="1">
                <a:effectLst/>
                <a:latin typeface="Arial" panose="020B0604020202020204" pitchFamily="34" charset="0"/>
              </a:rPr>
              <a:t>section:Contains</a:t>
            </a:r>
            <a:r>
              <a:rPr lang="en-US" dirty="0">
                <a:effectLst/>
                <a:latin typeface="Arial" panose="020B0604020202020204" pitchFamily="34" charset="0"/>
              </a:rPr>
              <a:t> the details about the organizations in the network. The organizations in the network are declared </a:t>
            </a:r>
            <a:r>
              <a:rPr lang="en-US" dirty="0" err="1">
                <a:effectLst/>
                <a:latin typeface="Arial" panose="020B0604020202020204" pitchFamily="34" charset="0"/>
              </a:rPr>
              <a:t>underthis</a:t>
            </a:r>
            <a:r>
              <a:rPr lang="en-US" dirty="0">
                <a:effectLst/>
                <a:latin typeface="Arial" panose="020B0604020202020204" pitchFamily="34" charset="0"/>
              </a:rPr>
              <a:t> section; each organization is named and given an id. The </a:t>
            </a:r>
            <a:r>
              <a:rPr lang="en-US" dirty="0" err="1">
                <a:effectLst/>
                <a:latin typeface="Arial" panose="020B0604020202020204" pitchFamily="34" charset="0"/>
              </a:rPr>
              <a:t>MSPDirvariable</a:t>
            </a:r>
            <a:r>
              <a:rPr lang="en-US" dirty="0">
                <a:effectLst/>
                <a:latin typeface="Arial" panose="020B0604020202020204" pitchFamily="34" charset="0"/>
              </a:rPr>
              <a:t> needs the path for the crypto-material generated for the organization. The anchor peers of the organizations are also </a:t>
            </a:r>
            <a:r>
              <a:rPr lang="en-US" dirty="0" err="1">
                <a:effectLst/>
                <a:latin typeface="Arial" panose="020B0604020202020204" pitchFamily="34" charset="0"/>
              </a:rPr>
              <a:t>declared,with</a:t>
            </a:r>
            <a:r>
              <a:rPr lang="en-US" dirty="0">
                <a:effectLst/>
                <a:latin typeface="Arial" panose="020B0604020202020204" pitchFamily="34" charset="0"/>
              </a:rPr>
              <a:t> their port numbers.</a:t>
            </a:r>
          </a:p>
          <a:p>
            <a:endParaRPr lang="en-US" dirty="0">
              <a:effectLst/>
              <a:latin typeface="Arial" panose="020B0604020202020204" pitchFamily="34" charset="0"/>
            </a:endParaRPr>
          </a:p>
          <a:p>
            <a:r>
              <a:rPr lang="en-US" dirty="0">
                <a:effectLst/>
                <a:latin typeface="Arial" panose="020B0604020202020204" pitchFamily="34" charset="0"/>
              </a:rPr>
              <a:t>• </a:t>
            </a:r>
            <a:r>
              <a:rPr lang="en-US" dirty="0" err="1">
                <a:effectLst/>
                <a:latin typeface="Arial" panose="020B0604020202020204" pitchFamily="34" charset="0"/>
              </a:rPr>
              <a:t>Orderer</a:t>
            </a:r>
            <a:r>
              <a:rPr lang="en-US" dirty="0">
                <a:effectLst/>
                <a:latin typeface="Arial" panose="020B0604020202020204" pitchFamily="34" charset="0"/>
              </a:rPr>
              <a:t> </a:t>
            </a:r>
            <a:r>
              <a:rPr lang="en-US" dirty="0" err="1">
                <a:effectLst/>
                <a:latin typeface="Arial" panose="020B0604020202020204" pitchFamily="34" charset="0"/>
              </a:rPr>
              <a:t>section:Contains</a:t>
            </a:r>
            <a:r>
              <a:rPr lang="en-US" dirty="0">
                <a:effectLst/>
                <a:latin typeface="Arial" panose="020B0604020202020204" pitchFamily="34" charset="0"/>
              </a:rPr>
              <a:t> </a:t>
            </a:r>
            <a:r>
              <a:rPr lang="en-US" dirty="0" err="1">
                <a:effectLst/>
                <a:latin typeface="Arial" panose="020B0604020202020204" pitchFamily="34" charset="0"/>
              </a:rPr>
              <a:t>Orderer</a:t>
            </a:r>
            <a:r>
              <a:rPr lang="en-US" dirty="0">
                <a:effectLst/>
                <a:latin typeface="Arial" panose="020B0604020202020204" pitchFamily="34" charset="0"/>
              </a:rPr>
              <a:t> details related to whether the </a:t>
            </a:r>
            <a:r>
              <a:rPr lang="en-US" dirty="0" err="1">
                <a:effectLst/>
                <a:latin typeface="Arial" panose="020B0604020202020204" pitchFamily="34" charset="0"/>
              </a:rPr>
              <a:t>Orderer</a:t>
            </a:r>
            <a:r>
              <a:rPr lang="en-US" dirty="0">
                <a:effectLst/>
                <a:latin typeface="Arial" panose="020B0604020202020204" pitchFamily="34" charset="0"/>
              </a:rPr>
              <a:t> is "solo" or "Kafka" and the </a:t>
            </a:r>
            <a:r>
              <a:rPr lang="en-US" dirty="0" err="1">
                <a:effectLst/>
                <a:latin typeface="Arial" panose="020B0604020202020204" pitchFamily="34" charset="0"/>
              </a:rPr>
              <a:t>Orderer</a:t>
            </a:r>
            <a:r>
              <a:rPr lang="en-US" dirty="0">
                <a:effectLst/>
                <a:latin typeface="Arial" panose="020B0604020202020204" pitchFamily="34" charset="0"/>
              </a:rPr>
              <a:t> addresses and their </a:t>
            </a:r>
            <a:r>
              <a:rPr lang="en-US" dirty="0" err="1">
                <a:effectLst/>
                <a:latin typeface="Arial" panose="020B0604020202020204" pitchFamily="34" charset="0"/>
              </a:rPr>
              <a:t>portnumbers</a:t>
            </a:r>
            <a:r>
              <a:rPr lang="en-US" dirty="0">
                <a:effectLst/>
                <a:latin typeface="Arial" panose="020B0604020202020204" pitchFamily="34" charset="0"/>
              </a:rPr>
              <a:t>. </a:t>
            </a:r>
            <a:r>
              <a:rPr lang="en-US" dirty="0" err="1">
                <a:effectLst/>
                <a:latin typeface="Arial" panose="020B0604020202020204" pitchFamily="34" charset="0"/>
              </a:rPr>
              <a:t>BatchTimeout</a:t>
            </a:r>
            <a:r>
              <a:rPr lang="en-US" dirty="0">
                <a:effectLst/>
                <a:latin typeface="Arial" panose="020B0604020202020204" pitchFamily="34" charset="0"/>
              </a:rPr>
              <a:t> and </a:t>
            </a:r>
            <a:r>
              <a:rPr lang="en-US" dirty="0" err="1">
                <a:effectLst/>
                <a:latin typeface="Arial" panose="020B0604020202020204" pitchFamily="34" charset="0"/>
              </a:rPr>
              <a:t>BatchSize</a:t>
            </a:r>
            <a:r>
              <a:rPr lang="en-US" dirty="0">
                <a:effectLst/>
                <a:latin typeface="Arial" panose="020B0604020202020204" pitchFamily="34" charset="0"/>
              </a:rPr>
              <a:t> specify the block </a:t>
            </a:r>
            <a:r>
              <a:rPr lang="en-US" dirty="0" err="1">
                <a:effectLst/>
                <a:latin typeface="Arial" panose="020B0604020202020204" pitchFamily="34" charset="0"/>
              </a:rPr>
              <a:t>generationfor</a:t>
            </a:r>
            <a:r>
              <a:rPr lang="en-US" dirty="0">
                <a:effectLst/>
                <a:latin typeface="Arial" panose="020B0604020202020204" pitchFamily="34" charset="0"/>
              </a:rPr>
              <a:t> the </a:t>
            </a:r>
            <a:r>
              <a:rPr lang="en-US" dirty="0" err="1">
                <a:effectLst/>
                <a:latin typeface="Arial" panose="020B0604020202020204" pitchFamily="34" charset="0"/>
              </a:rPr>
              <a:t>Orderer</a:t>
            </a:r>
            <a:r>
              <a:rPr lang="en-US" dirty="0">
                <a:effectLst/>
                <a:latin typeface="Arial" panose="020B0604020202020204" pitchFamily="34" charset="0"/>
              </a:rPr>
              <a:t>; the </a:t>
            </a:r>
            <a:r>
              <a:rPr lang="en-US" dirty="0" err="1">
                <a:effectLst/>
                <a:latin typeface="Arial" panose="020B0604020202020204" pitchFamily="34" charset="0"/>
              </a:rPr>
              <a:t>Orderer</a:t>
            </a:r>
            <a:r>
              <a:rPr lang="en-US" dirty="0">
                <a:effectLst/>
                <a:latin typeface="Arial" panose="020B0604020202020204" pitchFamily="34" charset="0"/>
              </a:rPr>
              <a:t> will use one of these two to generate </a:t>
            </a:r>
            <a:r>
              <a:rPr lang="en-US" dirty="0" err="1">
                <a:effectLst/>
                <a:latin typeface="Arial" panose="020B0604020202020204" pitchFamily="34" charset="0"/>
              </a:rPr>
              <a:t>eachblock</a:t>
            </a:r>
            <a:r>
              <a:rPr lang="en-US" dirty="0">
                <a:effectLst/>
                <a:latin typeface="Arial" panose="020B0604020202020204" pitchFamily="34" charset="0"/>
              </a:rPr>
              <a:t>, whether the </a:t>
            </a:r>
            <a:r>
              <a:rPr lang="en-US" dirty="0" err="1">
                <a:effectLst/>
                <a:latin typeface="Arial" panose="020B0604020202020204" pitchFamily="34" charset="0"/>
              </a:rPr>
              <a:t>BatchTimeout</a:t>
            </a:r>
            <a:r>
              <a:rPr lang="en-US" dirty="0">
                <a:effectLst/>
                <a:latin typeface="Arial" panose="020B0604020202020204" pitchFamily="34" charset="0"/>
              </a:rPr>
              <a:t> is reached before the </a:t>
            </a:r>
            <a:r>
              <a:rPr lang="en-US" dirty="0" err="1">
                <a:effectLst/>
                <a:latin typeface="Arial" panose="020B0604020202020204" pitchFamily="34" charset="0"/>
              </a:rPr>
              <a:t>BatchSize</a:t>
            </a:r>
            <a:r>
              <a:rPr lang="en-US" dirty="0">
                <a:effectLst/>
                <a:latin typeface="Arial" panose="020B0604020202020204" pitchFamily="34" charset="0"/>
              </a:rPr>
              <a:t>, </a:t>
            </a:r>
            <a:r>
              <a:rPr lang="en-US" dirty="0" err="1">
                <a:effectLst/>
                <a:latin typeface="Arial" panose="020B0604020202020204" pitchFamily="34" charset="0"/>
              </a:rPr>
              <a:t>orvice</a:t>
            </a:r>
            <a:r>
              <a:rPr lang="en-US" dirty="0">
                <a:effectLst/>
                <a:latin typeface="Arial" panose="020B0604020202020204" pitchFamily="34" charset="0"/>
              </a:rPr>
              <a:t> versa, a block is generated. These configurations are </a:t>
            </a:r>
            <a:r>
              <a:rPr lang="en-US" dirty="0" err="1">
                <a:effectLst/>
                <a:latin typeface="Arial" panose="020B0604020202020204" pitchFamily="34" charset="0"/>
              </a:rPr>
              <a:t>applicationspecific</a:t>
            </a:r>
            <a:r>
              <a:rPr lang="en-US" dirty="0">
                <a:effectLst/>
                <a:latin typeface="Arial" panose="020B0604020202020204" pitchFamily="34" charset="0"/>
              </a:rPr>
              <a:t>, each network could have a different block </a:t>
            </a:r>
            <a:r>
              <a:rPr lang="en-US" dirty="0" err="1">
                <a:effectLst/>
                <a:latin typeface="Arial" panose="020B0604020202020204" pitchFamily="34" charset="0"/>
              </a:rPr>
              <a:t>configurationpolicy</a:t>
            </a:r>
            <a:r>
              <a:rPr lang="en-US" dirty="0">
                <a:effectLst/>
                <a:latin typeface="Arial" panose="020B0604020202020204" pitchFamily="34" charset="0"/>
              </a:rPr>
              <a:t>, and therefore no specific combination was provided </a:t>
            </a:r>
            <a:r>
              <a:rPr lang="en-US" dirty="0" err="1">
                <a:effectLst/>
                <a:latin typeface="Arial" panose="020B0604020202020204" pitchFamily="34" charset="0"/>
              </a:rPr>
              <a:t>byHyperledger</a:t>
            </a:r>
            <a:endParaRPr lang="en-US" dirty="0">
              <a:effectLst/>
              <a:latin typeface="Arial" panose="020B0604020202020204" pitchFamily="34" charset="0"/>
            </a:endParaRPr>
          </a:p>
        </p:txBody>
      </p:sp>
    </p:spTree>
    <p:extLst>
      <p:ext uri="{BB962C8B-B14F-4D97-AF65-F5344CB8AC3E}">
        <p14:creationId xmlns:p14="http://schemas.microsoft.com/office/powerpoint/2010/main" val="2504626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463" y="290406"/>
            <a:ext cx="9769643" cy="2862322"/>
          </a:xfrm>
          <a:prstGeom prst="rect">
            <a:avLst/>
          </a:prstGeom>
        </p:spPr>
        <p:txBody>
          <a:bodyPr wrap="square">
            <a:spAutoFit/>
          </a:bodyPr>
          <a:lstStyle/>
          <a:p>
            <a:r>
              <a:rPr lang="en-US" dirty="0">
                <a:effectLst/>
              </a:rPr>
              <a:t>• We based our configurations on the fact that we would like to have a balanced amount of data in each block, therefore we selected 100 transactions, and in cases where the transactions </a:t>
            </a:r>
            <a:r>
              <a:rPr lang="en-US" dirty="0" err="1">
                <a:effectLst/>
              </a:rPr>
              <a:t>mighttake</a:t>
            </a:r>
            <a:r>
              <a:rPr lang="en-US" dirty="0">
                <a:effectLst/>
              </a:rPr>
              <a:t> some time to reach the </a:t>
            </a:r>
            <a:r>
              <a:rPr lang="en-US" dirty="0" err="1">
                <a:effectLst/>
              </a:rPr>
              <a:t>Orderer</a:t>
            </a:r>
            <a:r>
              <a:rPr lang="en-US" dirty="0">
                <a:effectLst/>
              </a:rPr>
              <a:t>, we selected a time of 5 seconds. The maximum block size was set to 1 MB to limit the block sizes, </a:t>
            </a:r>
            <a:r>
              <a:rPr lang="en-US" dirty="0" err="1">
                <a:effectLst/>
              </a:rPr>
              <a:t>wedo</a:t>
            </a:r>
            <a:r>
              <a:rPr lang="en-US" dirty="0">
                <a:effectLst/>
              </a:rPr>
              <a:t> not want each block to take too much memory space, as we would </a:t>
            </a:r>
            <a:r>
              <a:rPr lang="en-US" dirty="0"/>
              <a:t>rather have more blocks with a balanced amount of </a:t>
            </a:r>
            <a:r>
              <a:rPr lang="en-US" dirty="0" err="1"/>
              <a:t>transactions,rather</a:t>
            </a:r>
            <a:r>
              <a:rPr lang="en-US" dirty="0"/>
              <a:t> than a few blocks with a lot of data.</a:t>
            </a:r>
          </a:p>
          <a:p>
            <a:endParaRPr lang="en-US" dirty="0"/>
          </a:p>
          <a:p>
            <a:r>
              <a:rPr lang="en-US" dirty="0"/>
              <a:t>– </a:t>
            </a:r>
            <a:r>
              <a:rPr lang="en-US" dirty="0" err="1"/>
              <a:t>MaxMessageCountsets</a:t>
            </a:r>
            <a:r>
              <a:rPr lang="en-US" dirty="0"/>
              <a:t> the maximum number of </a:t>
            </a:r>
            <a:r>
              <a:rPr lang="en-US" dirty="0" err="1"/>
              <a:t>messagespermitted</a:t>
            </a:r>
            <a:r>
              <a:rPr lang="en-US" dirty="0"/>
              <a:t> in a batch</a:t>
            </a:r>
          </a:p>
          <a:p>
            <a:r>
              <a:rPr lang="en-US" dirty="0"/>
              <a:t>– </a:t>
            </a:r>
            <a:r>
              <a:rPr lang="en-US" dirty="0" err="1"/>
              <a:t>AbsoluteMaxBytessets</a:t>
            </a:r>
            <a:r>
              <a:rPr lang="en-US" dirty="0"/>
              <a:t> the maximum number of bytes in </a:t>
            </a:r>
            <a:r>
              <a:rPr lang="en-US" dirty="0" err="1"/>
              <a:t>eachmessage</a:t>
            </a:r>
            <a:r>
              <a:rPr lang="en-US" dirty="0"/>
              <a:t> for each batch</a:t>
            </a:r>
          </a:p>
          <a:p>
            <a:r>
              <a:rPr lang="en-US" dirty="0"/>
              <a:t>– </a:t>
            </a:r>
            <a:r>
              <a:rPr lang="en-US" dirty="0" err="1"/>
              <a:t>PreferredMaxBytessets</a:t>
            </a:r>
            <a:r>
              <a:rPr lang="en-US" dirty="0"/>
              <a:t> the preferred maximum number </a:t>
            </a:r>
            <a:r>
              <a:rPr lang="en-US" dirty="0" err="1"/>
              <a:t>ofbytes</a:t>
            </a:r>
            <a:r>
              <a:rPr lang="en-US" dirty="0"/>
              <a:t> per batch</a:t>
            </a:r>
          </a:p>
        </p:txBody>
      </p:sp>
      <p:pic>
        <p:nvPicPr>
          <p:cNvPr id="3" name="Picture 2"/>
          <p:cNvPicPr>
            <a:picLocks noChangeAspect="1"/>
          </p:cNvPicPr>
          <p:nvPr/>
        </p:nvPicPr>
        <p:blipFill>
          <a:blip r:embed="rId2"/>
          <a:stretch>
            <a:fillRect/>
          </a:stretch>
        </p:blipFill>
        <p:spPr>
          <a:xfrm>
            <a:off x="1494169" y="3312695"/>
            <a:ext cx="7601705" cy="3376863"/>
          </a:xfrm>
          <a:prstGeom prst="rect">
            <a:avLst/>
          </a:prstGeom>
        </p:spPr>
      </p:pic>
    </p:spTree>
    <p:extLst>
      <p:ext uri="{BB962C8B-B14F-4D97-AF65-F5344CB8AC3E}">
        <p14:creationId xmlns:p14="http://schemas.microsoft.com/office/powerpoint/2010/main" val="1627605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1685" y="919786"/>
            <a:ext cx="10026315" cy="4247317"/>
          </a:xfrm>
          <a:prstGeom prst="rect">
            <a:avLst/>
          </a:prstGeom>
        </p:spPr>
        <p:txBody>
          <a:bodyPr wrap="square">
            <a:spAutoFit/>
          </a:bodyPr>
          <a:lstStyle/>
          <a:p>
            <a:pPr marL="285750" indent="-285750">
              <a:buFont typeface="Wingdings" panose="05000000000000000000" pitchFamily="2" charset="2"/>
              <a:buChar char="q"/>
            </a:pPr>
            <a:r>
              <a:rPr lang="en-US" dirty="0">
                <a:effectLst/>
                <a:latin typeface="Arial" panose="020B0604020202020204" pitchFamily="34" charset="0"/>
              </a:rPr>
              <a:t>These variables will allow us to select how the </a:t>
            </a:r>
            <a:r>
              <a:rPr lang="en-US" dirty="0" err="1">
                <a:effectLst/>
                <a:latin typeface="Arial" panose="020B0604020202020204" pitchFamily="34" charset="0"/>
              </a:rPr>
              <a:t>Orderer</a:t>
            </a:r>
            <a:r>
              <a:rPr lang="en-US" dirty="0">
                <a:effectLst/>
                <a:latin typeface="Arial" panose="020B0604020202020204" pitchFamily="34" charset="0"/>
              </a:rPr>
              <a:t> batches the transaction into blocks; the code section below shows our </a:t>
            </a:r>
            <a:r>
              <a:rPr lang="en-US" dirty="0" err="1">
                <a:effectLst/>
                <a:latin typeface="Arial" panose="020B0604020202020204" pitchFamily="34" charset="0"/>
              </a:rPr>
              <a:t>configur-ations</a:t>
            </a:r>
            <a:r>
              <a:rPr lang="en-US" dirty="0">
                <a:effectLst/>
                <a:latin typeface="Arial" panose="020B0604020202020204" pitchFamily="34" charset="0"/>
              </a:rPr>
              <a:t>. </a:t>
            </a:r>
          </a:p>
          <a:p>
            <a:pPr marL="285750" indent="-285750">
              <a:buFont typeface="Wingdings" panose="05000000000000000000" pitchFamily="2" charset="2"/>
              <a:buChar char="q"/>
            </a:pPr>
            <a:endParaRPr lang="en-US" dirty="0">
              <a:latin typeface="Arial" panose="020B0604020202020204" pitchFamily="34" charset="0"/>
            </a:endParaRPr>
          </a:p>
          <a:p>
            <a:pPr marL="285750" indent="-285750">
              <a:buFont typeface="Wingdings" panose="05000000000000000000" pitchFamily="2" charset="2"/>
              <a:buChar char="q"/>
            </a:pPr>
            <a:r>
              <a:rPr lang="en-US" dirty="0">
                <a:effectLst/>
                <a:latin typeface="Arial" panose="020B0604020202020204" pitchFamily="34" charset="0"/>
              </a:rPr>
              <a:t>For example, we would like to have a balanced latency and throughput, therefore we have selected a </a:t>
            </a:r>
            <a:r>
              <a:rPr lang="en-US" dirty="0" err="1">
                <a:effectLst/>
                <a:latin typeface="Arial" panose="020B0604020202020204" pitchFamily="34" charset="0"/>
              </a:rPr>
              <a:t>BatchTimeout</a:t>
            </a:r>
            <a:r>
              <a:rPr lang="en-US" dirty="0">
                <a:effectLst/>
                <a:latin typeface="Arial" panose="020B0604020202020204" pitchFamily="34" charset="0"/>
              </a:rPr>
              <a:t> of five seconds, </a:t>
            </a:r>
            <a:r>
              <a:rPr lang="en-US" dirty="0" err="1">
                <a:effectLst/>
                <a:latin typeface="Arial" panose="020B0604020202020204" pitchFamily="34" charset="0"/>
              </a:rPr>
              <a:t>MaxMessageCount</a:t>
            </a:r>
            <a:r>
              <a:rPr lang="en-US" dirty="0">
                <a:effectLst/>
                <a:latin typeface="Arial" panose="020B0604020202020204" pitchFamily="34" charset="0"/>
              </a:rPr>
              <a:t> of 100 transactions, </a:t>
            </a:r>
            <a:r>
              <a:rPr lang="en-US" dirty="0" err="1">
                <a:effectLst/>
                <a:latin typeface="Arial" panose="020B0604020202020204" pitchFamily="34" charset="0"/>
              </a:rPr>
              <a:t>AbsoluteMaxBytesof</a:t>
            </a:r>
            <a:r>
              <a:rPr lang="en-US" dirty="0">
                <a:effectLst/>
                <a:latin typeface="Arial" panose="020B0604020202020204" pitchFamily="34" charset="0"/>
              </a:rPr>
              <a:t> 1 </a:t>
            </a:r>
            <a:r>
              <a:rPr lang="en-US" dirty="0" err="1">
                <a:effectLst/>
                <a:latin typeface="Arial" panose="020B0604020202020204" pitchFamily="34" charset="0"/>
              </a:rPr>
              <a:t>mb</a:t>
            </a:r>
            <a:r>
              <a:rPr lang="en-US" dirty="0">
                <a:effectLst/>
                <a:latin typeface="Arial" panose="020B0604020202020204" pitchFamily="34" charset="0"/>
              </a:rPr>
              <a:t> and a </a:t>
            </a:r>
            <a:r>
              <a:rPr lang="en-US" dirty="0" err="1">
                <a:effectLst/>
                <a:latin typeface="Arial" panose="020B0604020202020204" pitchFamily="34" charset="0"/>
              </a:rPr>
              <a:t>PreferredMaxBytes</a:t>
            </a:r>
            <a:r>
              <a:rPr lang="en-US" dirty="0">
                <a:effectLst/>
                <a:latin typeface="Arial" panose="020B0604020202020204" pitchFamily="34" charset="0"/>
              </a:rPr>
              <a:t> of 512 kb. </a:t>
            </a:r>
          </a:p>
          <a:p>
            <a:pPr marL="285750" indent="-285750">
              <a:buFont typeface="Wingdings" panose="05000000000000000000" pitchFamily="2" charset="2"/>
              <a:buChar char="q"/>
            </a:pPr>
            <a:endParaRPr lang="en-US" dirty="0">
              <a:latin typeface="Arial" panose="020B0604020202020204" pitchFamily="34" charset="0"/>
            </a:endParaRPr>
          </a:p>
          <a:p>
            <a:pPr marL="285750" indent="-285750">
              <a:buFont typeface="Wingdings" panose="05000000000000000000" pitchFamily="2" charset="2"/>
              <a:buChar char="q"/>
            </a:pPr>
            <a:endParaRPr lang="en-US" dirty="0">
              <a:effectLst/>
              <a:latin typeface="Arial" panose="020B0604020202020204" pitchFamily="34" charset="0"/>
            </a:endParaRPr>
          </a:p>
          <a:p>
            <a:pPr marL="285750" indent="-285750">
              <a:buFont typeface="Wingdings" panose="05000000000000000000" pitchFamily="2" charset="2"/>
              <a:buChar char="q"/>
            </a:pPr>
            <a:r>
              <a:rPr lang="en-US" dirty="0">
                <a:effectLst/>
                <a:latin typeface="Arial" panose="020B0604020202020204" pitchFamily="34" charset="0"/>
              </a:rPr>
              <a:t>The standard Batch-Timeout used by the demo networks of Fabric utilize two seconds, as the transactions are small and the network does not cause high throughput. For our networks, we wish to test several thousands of transactions and have, therefore increased the </a:t>
            </a:r>
            <a:r>
              <a:rPr lang="en-US" dirty="0" err="1">
                <a:effectLst/>
                <a:latin typeface="Arial" panose="020B0604020202020204" pitchFamily="34" charset="0"/>
              </a:rPr>
              <a:t>BatchTimeout</a:t>
            </a:r>
            <a:r>
              <a:rPr lang="en-US" dirty="0">
                <a:effectLst/>
                <a:latin typeface="Arial" panose="020B0604020202020204" pitchFamily="34" charset="0"/>
              </a:rPr>
              <a:t> in or-der to gather more transactions per batch, either the network takes5 seconds to create a block, or it creates a block for every 100 trans-actions. We will also limit each block to be a maximum of 1mb, </a:t>
            </a:r>
            <a:r>
              <a:rPr lang="en-US" dirty="0" err="1">
                <a:effectLst/>
                <a:latin typeface="Arial" panose="020B0604020202020204" pitchFamily="34" charset="0"/>
              </a:rPr>
              <a:t>asour</a:t>
            </a:r>
            <a:r>
              <a:rPr lang="en-US" dirty="0">
                <a:effectLst/>
                <a:latin typeface="Arial" panose="020B0604020202020204" pitchFamily="34" charset="0"/>
              </a:rPr>
              <a:t> invocations will contain small datasets, with more frequent in-</a:t>
            </a:r>
            <a:r>
              <a:rPr lang="en-US" dirty="0" err="1">
                <a:effectLst/>
                <a:latin typeface="Arial" panose="020B0604020202020204" pitchFamily="34" charset="0"/>
              </a:rPr>
              <a:t>vokes</a:t>
            </a:r>
            <a:r>
              <a:rPr lang="en-US" dirty="0">
                <a:effectLst/>
                <a:latin typeface="Arial" panose="020B0604020202020204" pitchFamily="34" charset="0"/>
              </a:rPr>
              <a:t>. If the network uses Kafka mode, the Kafka brokers and their port numbers must be specified.</a:t>
            </a:r>
            <a:endParaRPr lang="en-US" dirty="0"/>
          </a:p>
        </p:txBody>
      </p:sp>
    </p:spTree>
    <p:extLst>
      <p:ext uri="{BB962C8B-B14F-4D97-AF65-F5344CB8AC3E}">
        <p14:creationId xmlns:p14="http://schemas.microsoft.com/office/powerpoint/2010/main" val="2505998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484" y="930442"/>
            <a:ext cx="11670631" cy="4524315"/>
          </a:xfrm>
          <a:prstGeom prst="rect">
            <a:avLst/>
          </a:prstGeom>
        </p:spPr>
        <p:txBody>
          <a:bodyPr wrap="square">
            <a:spAutoFit/>
          </a:bodyPr>
          <a:lstStyle/>
          <a:p>
            <a:r>
              <a:rPr lang="en-US" b="1" dirty="0"/>
              <a:t>Solo</a:t>
            </a:r>
          </a:p>
          <a:p>
            <a:r>
              <a:rPr lang="en-US" dirty="0"/>
              <a:t>The Solo ordering service consists of a single node. When you use Solo, your network is clearly not decentralized and is not fault tolerant — but that’s OK because, again, it is just for development purposes. Solo is designed to provide the ordering service in its simplest possible form so that you can focus on other matters, such as the development of your </a:t>
            </a:r>
            <a:r>
              <a:rPr lang="en-US" dirty="0" err="1"/>
              <a:t>chaincode</a:t>
            </a:r>
            <a:r>
              <a:rPr lang="en-US" dirty="0"/>
              <a:t> and application, without having to worry about the ordering service. However, this is obviously not suitable for production deployments. For production, Fabric 1.4.0 provides the Kafka ordering service.</a:t>
            </a:r>
          </a:p>
          <a:p>
            <a:endParaRPr lang="en-US" dirty="0"/>
          </a:p>
          <a:p>
            <a:r>
              <a:rPr lang="en-US" b="1" dirty="0"/>
              <a:t>Kafka</a:t>
            </a:r>
          </a:p>
          <a:p>
            <a:r>
              <a:rPr lang="en-US" dirty="0"/>
              <a:t>The Kafka ordering service leverages a cluster of Kafka brokers and a Zookeeper ensemble to provide for a crash fault tolerant (CFT) ordering service. It is possible for your ordering service to consist of several ordering nodes that are under the control of different organizations on your network. However, while the result is distributed, it is still not fully decentralized. The difference lies in the point of control because Kafka and Zookeeper are not designed to be run across large networks, but rather in a tight group of hosts. This means that practically speaking you need to have one organization run both the Kafka cluster and the Zookeeper ensemble. Given that, having ordering nodes run by different organizations doesn’t give you much in terms of decentralization because they will all go to the same Kafka cluster, which is under the control of a single organization.</a:t>
            </a:r>
          </a:p>
        </p:txBody>
      </p:sp>
    </p:spTree>
    <p:extLst>
      <p:ext uri="{BB962C8B-B14F-4D97-AF65-F5344CB8AC3E}">
        <p14:creationId xmlns:p14="http://schemas.microsoft.com/office/powerpoint/2010/main" val="3153064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2526" y="863679"/>
            <a:ext cx="6096000" cy="1200329"/>
          </a:xfrm>
          <a:prstGeom prst="rect">
            <a:avLst/>
          </a:prstGeom>
        </p:spPr>
        <p:txBody>
          <a:bodyPr>
            <a:spAutoFit/>
          </a:bodyPr>
          <a:lstStyle/>
          <a:p>
            <a:r>
              <a:rPr lang="en-US" dirty="0">
                <a:effectLst/>
                <a:latin typeface="Arial" panose="020B0604020202020204" pitchFamily="34" charset="0"/>
              </a:rPr>
              <a:t>• </a:t>
            </a:r>
            <a:r>
              <a:rPr lang="en-US" b="1" dirty="0">
                <a:effectLst/>
                <a:latin typeface="Arial" panose="020B0604020202020204" pitchFamily="34" charset="0"/>
              </a:rPr>
              <a:t>Capabilities section</a:t>
            </a:r>
            <a:r>
              <a:rPr lang="en-US" dirty="0">
                <a:effectLst/>
                <a:latin typeface="Arial" panose="020B0604020202020204" pitchFamily="34" charset="0"/>
              </a:rPr>
              <a:t>: This section ensures that all of the members in the channel use the same Fabric version, in order to avoid any impact a peer with a different version may have on the channel.</a:t>
            </a:r>
            <a:endParaRPr lang="en-US" dirty="0"/>
          </a:p>
        </p:txBody>
      </p:sp>
      <p:pic>
        <p:nvPicPr>
          <p:cNvPr id="3" name="Picture 2"/>
          <p:cNvPicPr>
            <a:picLocks noChangeAspect="1"/>
          </p:cNvPicPr>
          <p:nvPr/>
        </p:nvPicPr>
        <p:blipFill>
          <a:blip r:embed="rId2"/>
          <a:stretch>
            <a:fillRect/>
          </a:stretch>
        </p:blipFill>
        <p:spPr>
          <a:xfrm>
            <a:off x="1107908" y="2898357"/>
            <a:ext cx="6286500" cy="1285875"/>
          </a:xfrm>
          <a:prstGeom prst="rect">
            <a:avLst/>
          </a:prstGeom>
        </p:spPr>
      </p:pic>
      <p:sp>
        <p:nvSpPr>
          <p:cNvPr id="4" name="Rectangle 3"/>
          <p:cNvSpPr/>
          <p:nvPr/>
        </p:nvSpPr>
        <p:spPr>
          <a:xfrm>
            <a:off x="545432" y="4541058"/>
            <a:ext cx="9272336" cy="1200329"/>
          </a:xfrm>
          <a:prstGeom prst="rect">
            <a:avLst/>
          </a:prstGeom>
        </p:spPr>
        <p:txBody>
          <a:bodyPr wrap="square">
            <a:spAutoFit/>
          </a:bodyPr>
          <a:lstStyle/>
          <a:p>
            <a:r>
              <a:rPr lang="en-US" dirty="0">
                <a:effectLst/>
                <a:latin typeface="Arial" panose="020B0604020202020204" pitchFamily="34" charset="0"/>
              </a:rPr>
              <a:t>Profile section: The profile section consists of two parts, the first part contains the rules generated in the previous sections given to the genesis block, and the second part consists of the generated rules for the channel. Both of these sections are used to generate the genesis file and the channel file, respectively.</a:t>
            </a:r>
            <a:endParaRPr lang="en-US" dirty="0"/>
          </a:p>
        </p:txBody>
      </p:sp>
    </p:spTree>
    <p:extLst>
      <p:ext uri="{BB962C8B-B14F-4D97-AF65-F5344CB8AC3E}">
        <p14:creationId xmlns:p14="http://schemas.microsoft.com/office/powerpoint/2010/main" val="3589342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420" y="241228"/>
            <a:ext cx="9729537" cy="1754326"/>
          </a:xfrm>
          <a:prstGeom prst="rect">
            <a:avLst/>
          </a:prstGeom>
        </p:spPr>
        <p:txBody>
          <a:bodyPr wrap="square">
            <a:spAutoFit/>
          </a:bodyPr>
          <a:lstStyle/>
          <a:p>
            <a:pPr algn="just"/>
            <a:r>
              <a:rPr lang="en-US" dirty="0" err="1">
                <a:effectLst/>
                <a:latin typeface="Arial" panose="020B0604020202020204" pitchFamily="34" charset="0"/>
              </a:rPr>
              <a:t>Configtxlator</a:t>
            </a:r>
            <a:r>
              <a:rPr lang="en-US" dirty="0">
                <a:effectLst/>
                <a:latin typeface="Arial" panose="020B0604020202020204" pitchFamily="34" charset="0"/>
              </a:rPr>
              <a:t> allows for the update of already set configurations on the ledger, by fetching the latest configuration block, </a:t>
            </a:r>
            <a:r>
              <a:rPr lang="en-US" dirty="0" err="1">
                <a:effectLst/>
                <a:latin typeface="Arial" panose="020B0604020202020204" pitchFamily="34" charset="0"/>
              </a:rPr>
              <a:t>Configtxlator</a:t>
            </a:r>
            <a:r>
              <a:rPr lang="en-US" dirty="0">
                <a:effectLst/>
                <a:latin typeface="Arial" panose="020B0604020202020204" pitchFamily="34" charset="0"/>
              </a:rPr>
              <a:t> translates the data to human-readable JSON versions allowing users or applications to edit the configuration. After the edit, </a:t>
            </a:r>
            <a:r>
              <a:rPr lang="en-US" dirty="0" err="1">
                <a:effectLst/>
                <a:latin typeface="Arial" panose="020B0604020202020204" pitchFamily="34" charset="0"/>
              </a:rPr>
              <a:t>Configtxlator</a:t>
            </a:r>
            <a:r>
              <a:rPr lang="en-US" dirty="0">
                <a:effectLst/>
                <a:latin typeface="Arial" panose="020B0604020202020204" pitchFamily="34" charset="0"/>
              </a:rPr>
              <a:t> will encode it back, the accessing user or application will sign the changes and submit to the ledger. Once the policies are set, and the crypto-material generated, the necessary keys are mapped in the </a:t>
            </a:r>
            <a:r>
              <a:rPr lang="en-US" dirty="0" err="1">
                <a:effectLst/>
                <a:latin typeface="Arial" panose="020B0604020202020204" pitchFamily="34" charset="0"/>
              </a:rPr>
              <a:t>yaml</a:t>
            </a:r>
            <a:r>
              <a:rPr lang="en-US" dirty="0">
                <a:effectLst/>
                <a:latin typeface="Arial" panose="020B0604020202020204" pitchFamily="34" charset="0"/>
              </a:rPr>
              <a:t> files.</a:t>
            </a:r>
            <a:endParaRPr lang="en-US" dirty="0"/>
          </a:p>
        </p:txBody>
      </p:sp>
      <p:pic>
        <p:nvPicPr>
          <p:cNvPr id="3" name="Picture 2"/>
          <p:cNvPicPr>
            <a:picLocks noChangeAspect="1"/>
          </p:cNvPicPr>
          <p:nvPr/>
        </p:nvPicPr>
        <p:blipFill>
          <a:blip r:embed="rId2"/>
          <a:stretch>
            <a:fillRect/>
          </a:stretch>
        </p:blipFill>
        <p:spPr>
          <a:xfrm>
            <a:off x="1598195" y="2496803"/>
            <a:ext cx="6781800" cy="3607218"/>
          </a:xfrm>
          <a:prstGeom prst="rect">
            <a:avLst/>
          </a:prstGeom>
        </p:spPr>
      </p:pic>
    </p:spTree>
    <p:extLst>
      <p:ext uri="{BB962C8B-B14F-4D97-AF65-F5344CB8AC3E}">
        <p14:creationId xmlns:p14="http://schemas.microsoft.com/office/powerpoint/2010/main" val="3348548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1705</TotalTime>
  <Words>2908</Words>
  <Application>Microsoft Office PowerPoint</Application>
  <PresentationFormat>Widescreen</PresentationFormat>
  <Paragraphs>114</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Courier New</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CVT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mbarek</dc:creator>
  <cp:lastModifiedBy>Bacem Mbarek</cp:lastModifiedBy>
  <cp:revision>33</cp:revision>
  <dcterms:created xsi:type="dcterms:W3CDTF">2021-04-13T07:18:33Z</dcterms:created>
  <dcterms:modified xsi:type="dcterms:W3CDTF">2021-04-22T22:06:42Z</dcterms:modified>
</cp:coreProperties>
</file>