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5"/>
  </p:notesMasterIdLst>
  <p:handoutMasterIdLst>
    <p:handoutMasterId r:id="rId36"/>
  </p:handoutMasterIdLst>
  <p:sldIdLst>
    <p:sldId id="464" r:id="rId2"/>
    <p:sldId id="472" r:id="rId3"/>
    <p:sldId id="265" r:id="rId4"/>
    <p:sldId id="256" r:id="rId5"/>
    <p:sldId id="478" r:id="rId6"/>
    <p:sldId id="465" r:id="rId7"/>
    <p:sldId id="259" r:id="rId8"/>
    <p:sldId id="260" r:id="rId9"/>
    <p:sldId id="479" r:id="rId10"/>
    <p:sldId id="480" r:id="rId11"/>
    <p:sldId id="481" r:id="rId12"/>
    <p:sldId id="482" r:id="rId13"/>
    <p:sldId id="474" r:id="rId14"/>
    <p:sldId id="485" r:id="rId15"/>
    <p:sldId id="471" r:id="rId16"/>
    <p:sldId id="267" r:id="rId17"/>
    <p:sldId id="268" r:id="rId18"/>
    <p:sldId id="483" r:id="rId19"/>
    <p:sldId id="475" r:id="rId20"/>
    <p:sldId id="484" r:id="rId21"/>
    <p:sldId id="476" r:id="rId22"/>
    <p:sldId id="269" r:id="rId23"/>
    <p:sldId id="270" r:id="rId24"/>
    <p:sldId id="486" r:id="rId25"/>
    <p:sldId id="488" r:id="rId26"/>
    <p:sldId id="473" r:id="rId27"/>
    <p:sldId id="327" r:id="rId28"/>
    <p:sldId id="328" r:id="rId29"/>
    <p:sldId id="329" r:id="rId30"/>
    <p:sldId id="330" r:id="rId31"/>
    <p:sldId id="331" r:id="rId32"/>
    <p:sldId id="271" r:id="rId33"/>
    <p:sldId id="489" r:id="rId3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0066"/>
    <a:srgbClr val="008000"/>
    <a:srgbClr val="D60093"/>
    <a:srgbClr val="CC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76025" autoAdjust="0"/>
  </p:normalViewPr>
  <p:slideViewPr>
    <p:cSldViewPr>
      <p:cViewPr varScale="1">
        <p:scale>
          <a:sx n="85" d="100"/>
          <a:sy n="85" d="100"/>
        </p:scale>
        <p:origin x="17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472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2953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0743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01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447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018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965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4450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277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74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48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52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96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42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52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921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25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57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11/4/2016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r>
              <a:rPr lang="en-US"/>
              <a:t>11/4/2016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11/4/2016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 fontScale="90000"/>
          </a:bodyPr>
          <a:lstStyle/>
          <a:p>
            <a:r>
              <a:rPr lang="en-US" sz="8900" dirty="0">
                <a:solidFill>
                  <a:schemeClr val="tx1"/>
                </a:solidFill>
              </a:rPr>
              <a:t>SOLUTIONS</a:t>
            </a:r>
            <a:br>
              <a:rPr lang="en-US" sz="2800" dirty="0"/>
            </a:br>
            <a:r>
              <a:rPr lang="en-US" sz="5400" dirty="0"/>
              <a:t>Exercises </a:t>
            </a:r>
            <a:r>
              <a:rPr lang="cs-CZ" sz="5400" dirty="0"/>
              <a:t>on </a:t>
            </a:r>
            <a:r>
              <a:rPr lang="en-US" sz="5400" dirty="0"/>
              <a:t>Block2:</a:t>
            </a:r>
            <a:br>
              <a:rPr lang="en-US" sz="5400" dirty="0"/>
            </a:br>
            <a:r>
              <a:rPr lang="en-US" sz="5400" dirty="0"/>
              <a:t>	Finding Frequent Item Sets</a:t>
            </a:r>
            <a:br>
              <a:rPr lang="en-US" sz="5400" dirty="0"/>
            </a:br>
            <a:r>
              <a:rPr lang="en-US" sz="5400" dirty="0"/>
              <a:t>	Finding Similar Items</a:t>
            </a:r>
            <a:br>
              <a:rPr lang="en-US" sz="5400" dirty="0"/>
            </a:br>
            <a:r>
              <a:rPr lang="en-US" sz="5400" dirty="0"/>
              <a:t>	Searching in Data Streams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208478517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(2) – Solution 2/4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pPr marL="678942" indent="-514350">
              <a:buFont typeface="+mj-lt"/>
              <a:buAutoNum type="arabicParenR" startAt="2"/>
            </a:pPr>
            <a:r>
              <a:rPr lang="en-US" sz="2800" dirty="0"/>
              <a:t>Which pairs hash to which buckets?</a:t>
            </a:r>
          </a:p>
          <a:p>
            <a:pPr lvl="1"/>
            <a:r>
              <a:rPr lang="en-US" sz="2400" dirty="0"/>
              <a:t>The set {</a:t>
            </a:r>
            <a:r>
              <a:rPr lang="en-US" sz="2400" i="1" dirty="0" err="1"/>
              <a:t>i</a:t>
            </a:r>
            <a:r>
              <a:rPr lang="en-US" sz="2400" dirty="0"/>
              <a:t>, </a:t>
            </a:r>
            <a:r>
              <a:rPr lang="en-US" sz="2400" i="1" dirty="0"/>
              <a:t>j</a:t>
            </a:r>
            <a:r>
              <a:rPr lang="en-US" sz="2400" dirty="0"/>
              <a:t>} is hashed to bucket no.: </a:t>
            </a:r>
            <a:r>
              <a:rPr lang="en-US" sz="2400" i="1" dirty="0" err="1"/>
              <a:t>i</a:t>
            </a:r>
            <a:r>
              <a:rPr lang="en-US" sz="2400" dirty="0" err="1"/>
              <a:t>×</a:t>
            </a:r>
            <a:r>
              <a:rPr lang="en-US" sz="2400" i="1" dirty="0" err="1"/>
              <a:t>j</a:t>
            </a:r>
            <a:r>
              <a:rPr lang="en-US" sz="2400" dirty="0"/>
              <a:t> mod 11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pair	{1, 2}	{1, 3}	{1, 4}	{1, 5}	{1, 6}	{2, 3}	{2, 4}	{2, 5}	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bucket	2	3	4	5	6	6	8	10	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pair	{2, 6}	{3, 4}	{3, 5}	{3, 6}	{4, 5}	{4, 6}	{5, 6}	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bucket	1	1	4	7	9	2	8	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71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(2) – Solution 3/4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pPr marL="678942" indent="-514350">
              <a:buFont typeface="+mj-lt"/>
              <a:buAutoNum type="arabicParenR" startAt="3"/>
            </a:pPr>
            <a:r>
              <a:rPr lang="en-US" sz="2800" dirty="0"/>
              <a:t>Which buckets are frequent?</a:t>
            </a:r>
          </a:p>
          <a:p>
            <a:pPr lvl="1"/>
            <a:r>
              <a:rPr lang="en-US" sz="2400" dirty="0"/>
              <a:t>Bucket support – sum of supports of pairs belonging to the given bucket: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bucket	0	1	2	3	4	5	6	7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support	0	5	5	3	6	1	3	2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bucket	8	9	10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support	6	3	2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The frequent buckets are those with support above 4, i.e., buckets: 1, 2, 4, 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4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(2) – Solution 4/4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pPr marL="678942" indent="-514350">
              <a:buFont typeface="+mj-lt"/>
              <a:buAutoNum type="arabicParenR" startAt="4"/>
            </a:pPr>
            <a:r>
              <a:rPr lang="en-US" sz="2800" dirty="0"/>
              <a:t>Which pairs are counted on the second pass</a:t>
            </a:r>
          </a:p>
          <a:p>
            <a:pPr lvl="1"/>
            <a:r>
              <a:rPr lang="en-US" sz="2400" dirty="0"/>
              <a:t>As only pairs in frequent buckets will be counted on the second pass of PCY, they are:</a:t>
            </a:r>
          </a:p>
          <a:p>
            <a:pPr marL="457200" lvl="1" indent="0">
              <a:buNone/>
            </a:pPr>
            <a:r>
              <a:rPr lang="en-US" sz="2400" dirty="0"/>
              <a:t>	{1, 2}, {1, 4}, {2, 4}, {2, 6}, {3, 4}, {3, 5}, {4, 6}, {5, 6}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373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Finding Similar Items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Compute the </a:t>
            </a:r>
            <a:r>
              <a:rPr lang="en-US" dirty="0" err="1"/>
              <a:t>Jaccard</a:t>
            </a:r>
            <a:r>
              <a:rPr lang="en-US" dirty="0"/>
              <a:t> similarities of each pair of the following three sets:</a:t>
            </a:r>
          </a:p>
          <a:p>
            <a:pPr lvl="1"/>
            <a:r>
              <a:rPr lang="en-US" dirty="0"/>
              <a:t>A = {1, 2, 3, 4}</a:t>
            </a:r>
          </a:p>
          <a:p>
            <a:pPr lvl="1"/>
            <a:r>
              <a:rPr lang="en-US" dirty="0"/>
              <a:t>B = {2, 3, 5, 7}</a:t>
            </a:r>
          </a:p>
          <a:p>
            <a:pPr lvl="1"/>
            <a:r>
              <a:rPr lang="en-US" dirty="0"/>
              <a:t>C = {2, 4, 6}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05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Similar Items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i="1" dirty="0"/>
              <a:t>sim</a:t>
            </a:r>
            <a:r>
              <a:rPr lang="pt-BR" sz="2800" dirty="0"/>
              <a:t>(A, B) = 2/6 = 1/3</a:t>
            </a:r>
          </a:p>
          <a:p>
            <a:r>
              <a:rPr lang="pt-BR" sz="2800" i="1" dirty="0"/>
              <a:t>sim</a:t>
            </a:r>
            <a:r>
              <a:rPr lang="cs-CZ" sz="2800" dirty="0"/>
              <a:t>(A, C) = 2/5</a:t>
            </a:r>
          </a:p>
          <a:p>
            <a:r>
              <a:rPr lang="pt-BR" sz="2800" i="1" dirty="0"/>
              <a:t>sim</a:t>
            </a:r>
            <a:r>
              <a:rPr lang="cs-CZ" sz="2800" dirty="0"/>
              <a:t>(B, C) = 1/6</a:t>
            </a:r>
            <a:endParaRPr lang="en-US" sz="28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53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81060" cy="987552"/>
          </a:xfrm>
        </p:spPr>
        <p:txBody>
          <a:bodyPr rIns="0">
            <a:noAutofit/>
          </a:bodyPr>
          <a:lstStyle/>
          <a:p>
            <a:r>
              <a:rPr lang="en-US" sz="3600" dirty="0"/>
              <a:t>Finding Similar Items (2)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two documents A and B</a:t>
            </a:r>
          </a:p>
          <a:p>
            <a:pPr lvl="1"/>
            <a:r>
              <a:rPr lang="en-US" dirty="0"/>
              <a:t>If their 3-shingle resemblance is 1 (using </a:t>
            </a:r>
            <a:r>
              <a:rPr lang="en-US" dirty="0" err="1"/>
              <a:t>Jaccard</a:t>
            </a:r>
            <a:r>
              <a:rPr lang="en-US" dirty="0"/>
              <a:t> similarity), does that mean that A and B are identical?</a:t>
            </a:r>
          </a:p>
          <a:p>
            <a:pPr lvl="2"/>
            <a:r>
              <a:rPr lang="en-US" dirty="0"/>
              <a:t>If so, prove it. If not, give a counterexample.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79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Finding Similar Items (2)</a:t>
            </a:r>
            <a:r>
              <a:rPr lang="en-US" dirty="0"/>
              <a:t> – Recap</a:t>
            </a:r>
          </a:p>
        </p:txBody>
      </p:sp>
      <p:sp>
        <p:nvSpPr>
          <p:cNvPr id="26829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FF0066"/>
                </a:solidFill>
              </a:rPr>
              <a:t>k</a:t>
            </a:r>
            <a:r>
              <a:rPr lang="en-US" dirty="0">
                <a:solidFill>
                  <a:srgbClr val="FF0066"/>
                </a:solidFill>
              </a:rPr>
              <a:t>-shingle</a:t>
            </a:r>
            <a:r>
              <a:rPr lang="en-US" dirty="0"/>
              <a:t> (or </a:t>
            </a:r>
            <a:r>
              <a:rPr lang="en-US" i="1" dirty="0">
                <a:solidFill>
                  <a:srgbClr val="FF0066"/>
                </a:solidFill>
              </a:rPr>
              <a:t>k</a:t>
            </a:r>
            <a:r>
              <a:rPr lang="en-US" dirty="0">
                <a:solidFill>
                  <a:srgbClr val="FF0066"/>
                </a:solidFill>
              </a:rPr>
              <a:t>-gram</a:t>
            </a:r>
            <a:r>
              <a:rPr lang="en-US" dirty="0"/>
              <a:t>) for a document is a sequence of </a:t>
            </a:r>
            <a:r>
              <a:rPr lang="en-US" i="1" dirty="0"/>
              <a:t>k </a:t>
            </a:r>
            <a:r>
              <a:rPr lang="en-US" dirty="0"/>
              <a:t>tokens that appears in the doc</a:t>
            </a:r>
          </a:p>
          <a:p>
            <a:pPr lvl="1"/>
            <a:r>
              <a:rPr lang="en-US" dirty="0"/>
              <a:t>Tokens can be </a:t>
            </a:r>
            <a:r>
              <a:rPr lang="en-US" dirty="0">
                <a:solidFill>
                  <a:srgbClr val="FF0066"/>
                </a:solidFill>
              </a:rPr>
              <a:t>characters</a:t>
            </a:r>
            <a:r>
              <a:rPr lang="en-US" dirty="0"/>
              <a:t>, </a:t>
            </a:r>
            <a:r>
              <a:rPr lang="en-US" dirty="0">
                <a:solidFill>
                  <a:srgbClr val="FF0066"/>
                </a:solidFill>
              </a:rPr>
              <a:t>words </a:t>
            </a:r>
            <a:r>
              <a:rPr lang="en-US" dirty="0"/>
              <a:t>or something else, depending on the application</a:t>
            </a:r>
          </a:p>
          <a:p>
            <a:pPr lvl="1"/>
            <a:r>
              <a:rPr lang="en-US" dirty="0"/>
              <a:t>Assume tokens = characters for examples</a:t>
            </a:r>
          </a:p>
          <a:p>
            <a:pPr lvl="8"/>
            <a:endParaRPr lang="en-US" dirty="0">
              <a:solidFill>
                <a:srgbClr val="33CC33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Example: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b="1" dirty="0"/>
              <a:t>k=2</a:t>
            </a:r>
            <a:r>
              <a:rPr lang="en-US" dirty="0"/>
              <a:t>; document </a:t>
            </a:r>
            <a:r>
              <a:rPr lang="en-US" b="1" dirty="0"/>
              <a:t>D</a:t>
            </a:r>
            <a:r>
              <a:rPr lang="en-US" b="1" baseline="-25000" dirty="0"/>
              <a:t>1 </a:t>
            </a:r>
            <a:r>
              <a:rPr lang="en-US" dirty="0"/>
              <a:t>=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abcab</a:t>
            </a:r>
            <a:br>
              <a:rPr lang="en-US" dirty="0"/>
            </a:br>
            <a:r>
              <a:rPr lang="en-US" dirty="0"/>
              <a:t>Set of 2-shingles: </a:t>
            </a:r>
            <a:r>
              <a:rPr lang="en-US" b="1" dirty="0"/>
              <a:t>S(D</a:t>
            </a:r>
            <a:r>
              <a:rPr lang="en-US" b="1" baseline="-25000" dirty="0"/>
              <a:t>1</a:t>
            </a:r>
            <a:r>
              <a:rPr lang="en-US" b="1" dirty="0"/>
              <a:t>) </a:t>
            </a:r>
            <a:r>
              <a:rPr lang="en-US" dirty="0"/>
              <a:t>= {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/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dirty="0"/>
              <a:t>}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Option:</a:t>
            </a:r>
            <a:r>
              <a:rPr lang="en-US" dirty="0"/>
              <a:t> Shingles as a bag (</a:t>
            </a:r>
            <a:r>
              <a:rPr lang="en-US" dirty="0" err="1"/>
              <a:t>multiset</a:t>
            </a:r>
            <a:r>
              <a:rPr lang="en-US" dirty="0"/>
              <a:t>), count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 twice: </a:t>
            </a:r>
            <a:r>
              <a:rPr lang="en-US" b="1" dirty="0"/>
              <a:t>S’(D</a:t>
            </a:r>
            <a:r>
              <a:rPr lang="en-US" b="1" baseline="-25000" dirty="0"/>
              <a:t>1</a:t>
            </a:r>
            <a:r>
              <a:rPr lang="en-US" b="1" dirty="0"/>
              <a:t>) = </a:t>
            </a:r>
            <a:r>
              <a:rPr lang="en-US" dirty="0"/>
              <a:t>{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/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dirty="0"/>
              <a:t>}</a:t>
            </a:r>
          </a:p>
          <a:p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1875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Finding Similar Items (2)</a:t>
            </a:r>
            <a:r>
              <a:rPr lang="en-US" dirty="0"/>
              <a:t> – Recap</a:t>
            </a:r>
          </a:p>
        </p:txBody>
      </p:sp>
      <p:sp>
        <p:nvSpPr>
          <p:cNvPr id="272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Document D</a:t>
            </a:r>
            <a:r>
              <a:rPr lang="en-US" b="1" baseline="-25000" dirty="0">
                <a:solidFill>
                  <a:srgbClr val="0000FF"/>
                </a:solidFill>
              </a:rPr>
              <a:t>1 </a:t>
            </a:r>
            <a:r>
              <a:rPr lang="en-US" b="1" dirty="0">
                <a:solidFill>
                  <a:srgbClr val="0000FF"/>
                </a:solidFill>
              </a:rPr>
              <a:t>is a set of its k-shingles C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=S(D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)</a:t>
            </a:r>
          </a:p>
          <a:p>
            <a:r>
              <a:rPr lang="en-US" dirty="0"/>
              <a:t>Equivalently, each document is a </a:t>
            </a:r>
            <a:br>
              <a:rPr lang="en-US" dirty="0"/>
            </a:br>
            <a:r>
              <a:rPr lang="en-US" dirty="0"/>
              <a:t>0/1 vector in the space of </a:t>
            </a:r>
            <a:r>
              <a:rPr lang="en-US" i="1" dirty="0"/>
              <a:t>k</a:t>
            </a:r>
            <a:r>
              <a:rPr lang="en-US" dirty="0"/>
              <a:t>-shingles</a:t>
            </a:r>
          </a:p>
          <a:p>
            <a:pPr lvl="1"/>
            <a:r>
              <a:rPr lang="en-US" dirty="0"/>
              <a:t>Each unique shingle is a dimension</a:t>
            </a:r>
          </a:p>
          <a:p>
            <a:pPr lvl="1"/>
            <a:r>
              <a:rPr lang="en-US" dirty="0"/>
              <a:t>Vectors are very sparse</a:t>
            </a:r>
          </a:p>
          <a:p>
            <a:r>
              <a:rPr lang="en-US" b="1" dirty="0"/>
              <a:t>A natural similarity measure is the </a:t>
            </a:r>
            <a:br>
              <a:rPr lang="en-US" dirty="0"/>
            </a:br>
            <a:r>
              <a:rPr lang="en-US" b="1" dirty="0" err="1">
                <a:solidFill>
                  <a:srgbClr val="D60093"/>
                </a:solidFill>
              </a:rPr>
              <a:t>Jaccard</a:t>
            </a:r>
            <a:r>
              <a:rPr lang="en-US" b="1" dirty="0">
                <a:solidFill>
                  <a:srgbClr val="D60093"/>
                </a:solidFill>
              </a:rPr>
              <a:t> similarity:</a:t>
            </a:r>
          </a:p>
          <a:p>
            <a:pPr>
              <a:buNone/>
            </a:pPr>
            <a:r>
              <a:rPr lang="en-US" i="1" dirty="0"/>
              <a:t>		</a:t>
            </a:r>
            <a:r>
              <a:rPr lang="en-US" i="1" dirty="0" err="1"/>
              <a:t>sim</a:t>
            </a:r>
            <a:r>
              <a:rPr lang="en-US" dirty="0"/>
              <a:t>(D</a:t>
            </a:r>
            <a:r>
              <a:rPr lang="en-US" baseline="-25000" dirty="0"/>
              <a:t>1</a:t>
            </a:r>
            <a:r>
              <a:rPr lang="en-US" dirty="0"/>
              <a:t>, D</a:t>
            </a:r>
            <a:r>
              <a:rPr lang="en-US" baseline="-25000" dirty="0"/>
              <a:t>2</a:t>
            </a:r>
            <a:r>
              <a:rPr lang="en-US" dirty="0"/>
              <a:t>) = |C</a:t>
            </a:r>
            <a:r>
              <a:rPr lang="en-US" baseline="-25000" dirty="0"/>
              <a:t>1</a:t>
            </a:r>
            <a:r>
              <a:rPr lang="en-US" dirty="0">
                <a:sym typeface="Symbol" pitchFamily="18" charset="2"/>
              </a:rPr>
              <a:t>C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|/|C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C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|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3733800" y="5600700"/>
            <a:ext cx="1981200" cy="1028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048000" y="5600700"/>
            <a:ext cx="1981200" cy="1028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4191000" y="6248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3429000" y="60198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4038600" y="59436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4419600" y="58293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4495800" y="60960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5257800" y="5867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5257800" y="62484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3657600" y="6400800"/>
            <a:ext cx="76200" cy="762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6129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Finding Similar Items (2)</a:t>
            </a:r>
            <a:r>
              <a:rPr lang="en-US" dirty="0"/>
              <a:t>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No, the documents A and B need not be identical</a:t>
            </a:r>
          </a:p>
          <a:p>
            <a:pPr lvl="1"/>
            <a:r>
              <a:rPr lang="en-US" dirty="0"/>
              <a:t>Counterexample:</a:t>
            </a:r>
          </a:p>
          <a:p>
            <a:pPr lvl="2"/>
            <a:r>
              <a:rPr lang="en-US" dirty="0"/>
              <a:t>A: </a:t>
            </a:r>
            <a:r>
              <a:rPr lang="en-US" b="1" dirty="0" err="1"/>
              <a:t>abab</a:t>
            </a:r>
            <a:endParaRPr lang="en-US" b="1" dirty="0"/>
          </a:p>
          <a:p>
            <a:pPr lvl="3"/>
            <a:r>
              <a:rPr lang="en-US" dirty="0"/>
              <a:t>3-shingles: S(A) = {aba, </a:t>
            </a:r>
            <a:r>
              <a:rPr lang="en-US" dirty="0" err="1"/>
              <a:t>bab</a:t>
            </a:r>
            <a:r>
              <a:rPr lang="en-US" dirty="0"/>
              <a:t>}</a:t>
            </a:r>
          </a:p>
          <a:p>
            <a:pPr lvl="2"/>
            <a:r>
              <a:rPr lang="en-US" dirty="0"/>
              <a:t>B: </a:t>
            </a:r>
            <a:r>
              <a:rPr lang="en-US" b="1" dirty="0"/>
              <a:t>baba</a:t>
            </a:r>
          </a:p>
          <a:p>
            <a:pPr lvl="3"/>
            <a:r>
              <a:rPr lang="en-US" dirty="0"/>
              <a:t>3-shingles: S(B) = {</a:t>
            </a:r>
            <a:r>
              <a:rPr lang="en-US" dirty="0" err="1"/>
              <a:t>bab</a:t>
            </a:r>
            <a:r>
              <a:rPr lang="en-US" dirty="0"/>
              <a:t>, aba}</a:t>
            </a:r>
          </a:p>
          <a:p>
            <a:pPr lvl="3"/>
            <a:endParaRPr lang="en-US" dirty="0"/>
          </a:p>
          <a:p>
            <a:pPr lvl="3"/>
            <a:r>
              <a:rPr lang="en-US" i="1" dirty="0"/>
              <a:t>sim</a:t>
            </a:r>
            <a:r>
              <a:rPr lang="en-US" dirty="0"/>
              <a:t>(A, B) = | S(A) </a:t>
            </a:r>
            <a:r>
              <a:rPr lang="en-US" dirty="0">
                <a:sym typeface="Symbol" pitchFamily="18" charset="2"/>
              </a:rPr>
              <a:t> </a:t>
            </a:r>
            <a:r>
              <a:rPr lang="en-US" dirty="0"/>
              <a:t>S(B) </a:t>
            </a:r>
            <a:r>
              <a:rPr lang="en-US" dirty="0">
                <a:sym typeface="Symbol" pitchFamily="18" charset="2"/>
              </a:rPr>
              <a:t>| / |</a:t>
            </a:r>
            <a:r>
              <a:rPr lang="en-US" dirty="0"/>
              <a:t> S(A) </a:t>
            </a:r>
            <a:r>
              <a:rPr lang="en-US" dirty="0">
                <a:sym typeface="Symbol" pitchFamily="18" charset="2"/>
              </a:rPr>
              <a:t></a:t>
            </a:r>
            <a:r>
              <a:rPr lang="en-US" dirty="0"/>
              <a:t> S(B)</a:t>
            </a:r>
            <a:r>
              <a:rPr lang="en-US" dirty="0">
                <a:sym typeface="Symbol" pitchFamily="18" charset="2"/>
              </a:rPr>
              <a:t>| = 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93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81060" cy="987552"/>
          </a:xfrm>
        </p:spPr>
        <p:txBody>
          <a:bodyPr>
            <a:noAutofit/>
          </a:bodyPr>
          <a:lstStyle/>
          <a:p>
            <a:r>
              <a:rPr lang="en-US" sz="3600" dirty="0"/>
              <a:t>Finding Similar Items (3)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two documents A and B</a:t>
            </a:r>
          </a:p>
          <a:p>
            <a:pPr lvl="1"/>
            <a:r>
              <a:rPr lang="en-US" dirty="0"/>
              <a:t>Each document's number of token is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pPr lvl="2"/>
            <a:r>
              <a:rPr lang="en-US" sz="2000" dirty="0"/>
              <a:t>It does not matter whether tokens are characters or words</a:t>
            </a:r>
            <a:endParaRPr lang="cs-CZ" dirty="0"/>
          </a:p>
          <a:p>
            <a:pPr lvl="1"/>
            <a:r>
              <a:rPr lang="en-US" dirty="0"/>
              <a:t>What is the runtime complexity of computing A and B's </a:t>
            </a:r>
            <a:r>
              <a:rPr lang="en-US" i="1" dirty="0"/>
              <a:t>k</a:t>
            </a:r>
            <a:r>
              <a:rPr lang="en-US" dirty="0"/>
              <a:t>-shingle resemblance (using Jaccard similarity)?</a:t>
            </a:r>
          </a:p>
          <a:p>
            <a:pPr lvl="2"/>
            <a:r>
              <a:rPr lang="en-US" dirty="0"/>
              <a:t>Assume that comparison of two </a:t>
            </a:r>
            <a:r>
              <a:rPr lang="en-US" i="1" dirty="0"/>
              <a:t>k</a:t>
            </a:r>
            <a:r>
              <a:rPr lang="en-US" dirty="0"/>
              <a:t>-shingles to assess their equivalence is </a:t>
            </a:r>
            <a:r>
              <a:rPr lang="en-US" i="1" dirty="0"/>
              <a:t>O</a:t>
            </a:r>
            <a:r>
              <a:rPr lang="en-US" dirty="0"/>
              <a:t>(</a:t>
            </a:r>
            <a:r>
              <a:rPr lang="en-US" i="1" dirty="0"/>
              <a:t>k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Express your answer in terms of </a:t>
            </a:r>
            <a:r>
              <a:rPr lang="en-US" i="1" dirty="0"/>
              <a:t>n</a:t>
            </a:r>
            <a:r>
              <a:rPr lang="en-US" dirty="0"/>
              <a:t> and </a:t>
            </a:r>
            <a:r>
              <a:rPr lang="en-US" i="1" dirty="0"/>
              <a:t>k</a:t>
            </a:r>
            <a:r>
              <a:rPr lang="en-US" dirty="0"/>
              <a:t>, where </a:t>
            </a:r>
            <a:r>
              <a:rPr lang="en-US" i="1" dirty="0"/>
              <a:t>n</a:t>
            </a:r>
            <a:r>
              <a:rPr lang="en-US" dirty="0"/>
              <a:t> &gt;&gt; </a:t>
            </a:r>
            <a:r>
              <a:rPr lang="en-US" i="1" dirty="0"/>
              <a:t>k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99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r>
              <a:rPr lang="en-US" dirty="0"/>
              <a:t>Suppose 100 items (numbered 1 to 100) and 100 baskets (numbered 1 to 100)</a:t>
            </a:r>
          </a:p>
          <a:p>
            <a:pPr lvl="1"/>
            <a:r>
              <a:rPr lang="en-US" dirty="0"/>
              <a:t>Item </a:t>
            </a:r>
            <a:r>
              <a:rPr lang="en-US" i="1" dirty="0" err="1"/>
              <a:t>i</a:t>
            </a:r>
            <a:r>
              <a:rPr lang="en-US" dirty="0"/>
              <a:t> is in basket </a:t>
            </a:r>
            <a:r>
              <a:rPr lang="en-US" i="1" dirty="0"/>
              <a:t>b</a:t>
            </a:r>
            <a:r>
              <a:rPr lang="en-US" dirty="0"/>
              <a:t> if and only if </a:t>
            </a:r>
            <a:r>
              <a:rPr lang="en-US" i="1" dirty="0" err="1"/>
              <a:t>i</a:t>
            </a:r>
            <a:r>
              <a:rPr lang="en-US" dirty="0"/>
              <a:t> divides </a:t>
            </a:r>
            <a:r>
              <a:rPr lang="en-US" i="1" dirty="0"/>
              <a:t>b</a:t>
            </a:r>
            <a:r>
              <a:rPr lang="en-US" dirty="0"/>
              <a:t> with no remainder, i.e., item 1 is in all the baskets, item 2 is in all fifty of the even-numbered baskets, etc.</a:t>
            </a:r>
          </a:p>
          <a:p>
            <a:r>
              <a:rPr lang="en-US" dirty="0"/>
              <a:t>Tasks: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Identify the frequent items when the support threshold is set to 5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Compute the confidence of these association rules</a:t>
            </a:r>
          </a:p>
          <a:p>
            <a:pPr marL="1225296" lvl="2" indent="-457200">
              <a:buFont typeface="+mj-lt"/>
              <a:buAutoNum type="alphaLcParenR"/>
            </a:pPr>
            <a:r>
              <a:rPr lang="en-US" dirty="0"/>
              <a:t>{5, 7} → 2</a:t>
            </a:r>
          </a:p>
          <a:p>
            <a:pPr marL="1225296" lvl="2" indent="-457200">
              <a:buFont typeface="+mj-lt"/>
              <a:buAutoNum type="alphaLcParenR"/>
            </a:pPr>
            <a:r>
              <a:rPr lang="en-US" dirty="0"/>
              <a:t>{2, 3, 4} → 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19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Finding Similar Items (3)</a:t>
            </a:r>
            <a:r>
              <a:rPr lang="en-US" dirty="0"/>
              <a:t>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Time to create shingles: </a:t>
            </a:r>
            <a:r>
              <a:rPr lang="en-US" sz="2800" i="1" dirty="0"/>
              <a:t>O</a:t>
            </a:r>
            <a:r>
              <a:rPr lang="en-US" sz="2800" dirty="0"/>
              <a:t>(</a:t>
            </a:r>
            <a:r>
              <a:rPr lang="en-US" sz="2800" i="1" dirty="0"/>
              <a:t>n</a:t>
            </a:r>
            <a:r>
              <a:rPr lang="en-US" sz="2800" dirty="0"/>
              <a:t>)</a:t>
            </a:r>
          </a:p>
          <a:p>
            <a:endParaRPr lang="en-US" sz="2800" dirty="0"/>
          </a:p>
          <a:p>
            <a:r>
              <a:rPr lang="en-US" sz="2800" dirty="0"/>
              <a:t>Time to find intersection (using the brute force algorithm): </a:t>
            </a:r>
            <a:r>
              <a:rPr lang="en-US" sz="2800" i="1" dirty="0"/>
              <a:t>O</a:t>
            </a:r>
            <a:r>
              <a:rPr lang="en-US" sz="2800" dirty="0"/>
              <a:t>(</a:t>
            </a:r>
            <a:r>
              <a:rPr lang="en-US" sz="2800" i="1" dirty="0"/>
              <a:t>k</a:t>
            </a:r>
            <a:r>
              <a:rPr lang="en-US" sz="2800" dirty="0"/>
              <a:t>∙</a:t>
            </a:r>
            <a:r>
              <a:rPr lang="en-US" sz="2800" i="1" dirty="0"/>
              <a:t>n</a:t>
            </a:r>
            <a:r>
              <a:rPr lang="en-US" sz="2800" baseline="30000" dirty="0"/>
              <a:t>2</a:t>
            </a:r>
            <a:r>
              <a:rPr lang="en-US" sz="2800" dirty="0"/>
              <a:t>)</a:t>
            </a:r>
          </a:p>
          <a:p>
            <a:pPr lvl="1"/>
            <a:r>
              <a:rPr lang="en-US" sz="2400" i="1" dirty="0"/>
              <a:t>n</a:t>
            </a:r>
            <a:r>
              <a:rPr lang="en-US" sz="2400" dirty="0"/>
              <a:t> shingles in each document</a:t>
            </a:r>
          </a:p>
          <a:p>
            <a:endParaRPr lang="en-US" sz="2800" dirty="0"/>
          </a:p>
          <a:p>
            <a:r>
              <a:rPr lang="en-US" sz="2800" dirty="0"/>
              <a:t>Time to find union (using the intersection): </a:t>
            </a:r>
            <a:r>
              <a:rPr lang="en-US" sz="2800" i="1" dirty="0"/>
              <a:t>O</a:t>
            </a:r>
            <a:r>
              <a:rPr lang="en-US" sz="2800" dirty="0"/>
              <a:t>(</a:t>
            </a:r>
            <a:r>
              <a:rPr lang="en-US" sz="2800" i="1" dirty="0"/>
              <a:t>n</a:t>
            </a:r>
            <a:r>
              <a:rPr lang="en-US" sz="2800" dirty="0"/>
              <a:t>)</a:t>
            </a:r>
          </a:p>
          <a:p>
            <a:endParaRPr lang="en-US" sz="2800" dirty="0"/>
          </a:p>
          <a:p>
            <a:r>
              <a:rPr lang="en-US" sz="2800" dirty="0"/>
              <a:t>Total time: </a:t>
            </a:r>
            <a:r>
              <a:rPr lang="en-US" sz="2800" b="1" i="1" dirty="0"/>
              <a:t>O</a:t>
            </a:r>
            <a:r>
              <a:rPr lang="en-US" sz="2800" b="1" dirty="0"/>
              <a:t>(</a:t>
            </a:r>
            <a:r>
              <a:rPr lang="en-US" sz="2800" b="1" i="1" dirty="0"/>
              <a:t>k</a:t>
            </a:r>
            <a:r>
              <a:rPr lang="en-US" sz="2800" b="1" dirty="0"/>
              <a:t>∙</a:t>
            </a:r>
            <a:r>
              <a:rPr lang="en-US" sz="2800" b="1" i="1" dirty="0"/>
              <a:t>n</a:t>
            </a:r>
            <a:r>
              <a:rPr lang="en-US" sz="2800" b="1" baseline="30000" dirty="0"/>
              <a:t>2</a:t>
            </a:r>
            <a:r>
              <a:rPr lang="en-US" sz="2800" b="1" dirty="0"/>
              <a:t>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95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Finding Similar Items (4)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For the matrix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Compute the </a:t>
            </a:r>
            <a:r>
              <a:rPr lang="en-US" dirty="0" err="1"/>
              <a:t>minhash</a:t>
            </a:r>
            <a:r>
              <a:rPr lang="en-US" dirty="0"/>
              <a:t> signature for each column (document) using the following hash functions:</a:t>
            </a:r>
          </a:p>
          <a:p>
            <a:pPr lvl="3"/>
            <a:r>
              <a:rPr lang="en-US" i="1" dirty="0"/>
              <a:t>h</a:t>
            </a:r>
            <a:r>
              <a:rPr lang="en-US" baseline="-25000" dirty="0"/>
              <a:t>1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2</a:t>
            </a:r>
            <a:r>
              <a:rPr lang="en-US" i="1" dirty="0"/>
              <a:t>x</a:t>
            </a:r>
            <a:r>
              <a:rPr lang="en-US" dirty="0"/>
              <a:t> + 1 mod 6</a:t>
            </a:r>
          </a:p>
          <a:p>
            <a:pPr lvl="3"/>
            <a:r>
              <a:rPr lang="en-US" i="1" dirty="0"/>
              <a:t>h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3</a:t>
            </a:r>
            <a:r>
              <a:rPr lang="en-US" i="1" dirty="0"/>
              <a:t>x</a:t>
            </a:r>
            <a:r>
              <a:rPr lang="en-US" dirty="0"/>
              <a:t> + 2 mod 6</a:t>
            </a:r>
          </a:p>
          <a:p>
            <a:pPr lvl="3"/>
            <a:r>
              <a:rPr lang="en-US" i="1" dirty="0"/>
              <a:t>h</a:t>
            </a:r>
            <a:r>
              <a:rPr lang="en-US" baseline="-25000" dirty="0"/>
              <a:t>3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5</a:t>
            </a:r>
            <a:r>
              <a:rPr lang="en-US" i="1" dirty="0"/>
              <a:t>x</a:t>
            </a:r>
            <a:r>
              <a:rPr lang="en-US" dirty="0"/>
              <a:t> + 2 mod 6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Which of these hash functions are true permutations?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How close are the estimated </a:t>
            </a:r>
            <a:r>
              <a:rPr lang="en-US" dirty="0" err="1"/>
              <a:t>Jaccard</a:t>
            </a:r>
            <a:r>
              <a:rPr lang="en-US" dirty="0"/>
              <a:t> similarities for the six pairs of columns to the true </a:t>
            </a:r>
            <a:r>
              <a:rPr lang="en-US" dirty="0" err="1"/>
              <a:t>Jaccard</a:t>
            </a:r>
            <a:r>
              <a:rPr lang="en-US" dirty="0"/>
              <a:t> similarities?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997510"/>
              </p:ext>
            </p:extLst>
          </p:nvPr>
        </p:nvGraphicFramePr>
        <p:xfrm>
          <a:off x="3124200" y="1219200"/>
          <a:ext cx="3124201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508">
                  <a:extLst>
                    <a:ext uri="{9D8B030D-6E8A-4147-A177-3AD203B41FA5}">
                      <a16:colId xmlns:a16="http://schemas.microsoft.com/office/drawing/2014/main" val="3045653545"/>
                    </a:ext>
                  </a:extLst>
                </a:gridCol>
                <a:gridCol w="480646">
                  <a:extLst>
                    <a:ext uri="{9D8B030D-6E8A-4147-A177-3AD203B41FA5}">
                      <a16:colId xmlns:a16="http://schemas.microsoft.com/office/drawing/2014/main" val="460656585"/>
                    </a:ext>
                  </a:extLst>
                </a:gridCol>
                <a:gridCol w="480646">
                  <a:extLst>
                    <a:ext uri="{9D8B030D-6E8A-4147-A177-3AD203B41FA5}">
                      <a16:colId xmlns:a16="http://schemas.microsoft.com/office/drawing/2014/main" val="1411152190"/>
                    </a:ext>
                  </a:extLst>
                </a:gridCol>
                <a:gridCol w="480646">
                  <a:extLst>
                    <a:ext uri="{9D8B030D-6E8A-4147-A177-3AD203B41FA5}">
                      <a16:colId xmlns:a16="http://schemas.microsoft.com/office/drawing/2014/main" val="3847290741"/>
                    </a:ext>
                  </a:extLst>
                </a:gridCol>
                <a:gridCol w="560755">
                  <a:extLst>
                    <a:ext uri="{9D8B030D-6E8A-4147-A177-3AD203B41FA5}">
                      <a16:colId xmlns:a16="http://schemas.microsoft.com/office/drawing/2014/main" val="4200062880"/>
                    </a:ext>
                  </a:extLst>
                </a:gridCol>
              </a:tblGrid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Element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D4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091846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294635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472396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930584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60469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491429"/>
                  </a:ext>
                </a:extLst>
              </a:tr>
              <a:tr h="2810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880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632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Similar Items (4) – Recap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5943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Rows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= elements (e.g., shingles)</a:t>
            </a:r>
          </a:p>
          <a:p>
            <a:r>
              <a:rPr lang="en-US" b="1" dirty="0">
                <a:solidFill>
                  <a:srgbClr val="008000"/>
                </a:solidFill>
              </a:rPr>
              <a:t>Columns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= sets (e.g., documents)</a:t>
            </a:r>
          </a:p>
          <a:p>
            <a:pPr lvl="1"/>
            <a:r>
              <a:rPr lang="en-US" dirty="0"/>
              <a:t>1 in row </a:t>
            </a:r>
            <a:r>
              <a:rPr lang="en-US" b="1" i="1" dirty="0"/>
              <a:t>e</a:t>
            </a:r>
            <a:r>
              <a:rPr lang="en-US" dirty="0"/>
              <a:t> (shingle) and column </a:t>
            </a:r>
            <a:r>
              <a:rPr lang="en-US" b="1" i="1" dirty="0"/>
              <a:t>s</a:t>
            </a:r>
            <a:r>
              <a:rPr lang="en-US" dirty="0"/>
              <a:t> (document) if and only if </a:t>
            </a:r>
            <a:r>
              <a:rPr lang="en-US" b="1" i="1" dirty="0"/>
              <a:t>e</a:t>
            </a:r>
            <a:r>
              <a:rPr lang="en-US" dirty="0"/>
              <a:t> is a member of </a:t>
            </a:r>
            <a:r>
              <a:rPr lang="en-US" b="1" i="1" dirty="0"/>
              <a:t>s</a:t>
            </a:r>
          </a:p>
          <a:p>
            <a:pPr lvl="1"/>
            <a:r>
              <a:rPr lang="en-US" dirty="0"/>
              <a:t>Column similarity is the </a:t>
            </a:r>
            <a:r>
              <a:rPr lang="en-US" dirty="0" err="1"/>
              <a:t>Jaccard</a:t>
            </a:r>
            <a:r>
              <a:rPr lang="en-US" dirty="0"/>
              <a:t> similarity of the corresponding sets (rows with value 1)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Typical matrix is sparse!</a:t>
            </a:r>
          </a:p>
          <a:p>
            <a:r>
              <a:rPr lang="en-US" b="1" dirty="0">
                <a:solidFill>
                  <a:srgbClr val="0000FF"/>
                </a:solidFill>
              </a:rPr>
              <a:t>Each document is a column:</a:t>
            </a:r>
          </a:p>
          <a:p>
            <a:pPr lvl="1"/>
            <a:r>
              <a:rPr lang="en-US" sz="2400" b="1" dirty="0">
                <a:solidFill>
                  <a:srgbClr val="008000"/>
                </a:solidFill>
              </a:rPr>
              <a:t>Example:</a:t>
            </a:r>
            <a:r>
              <a:rPr lang="en-US" sz="2400" dirty="0"/>
              <a:t> </a:t>
            </a:r>
            <a:r>
              <a:rPr lang="en-US" sz="2400" b="1" dirty="0" err="1"/>
              <a:t>sim</a:t>
            </a:r>
            <a:r>
              <a:rPr lang="en-US" sz="2400" b="1" dirty="0"/>
              <a:t>(C</a:t>
            </a:r>
            <a:r>
              <a:rPr lang="en-US" sz="2400" b="1" baseline="-25000" dirty="0"/>
              <a:t>1</a:t>
            </a:r>
            <a:r>
              <a:rPr lang="en-US" sz="2400" b="1" dirty="0"/>
              <a:t> ,C</a:t>
            </a:r>
            <a:r>
              <a:rPr lang="en-US" sz="2400" b="1" baseline="-25000" dirty="0"/>
              <a:t>2</a:t>
            </a:r>
            <a:r>
              <a:rPr lang="en-US" sz="2400" b="1" dirty="0"/>
              <a:t>) = ?</a:t>
            </a:r>
          </a:p>
          <a:p>
            <a:pPr lvl="2"/>
            <a:r>
              <a:rPr lang="en-US" sz="2000" dirty="0"/>
              <a:t>Size of intersection = 3; size of union = 6, </a:t>
            </a:r>
            <a:br>
              <a:rPr lang="en-US" sz="2000" dirty="0"/>
            </a:br>
            <a:r>
              <a:rPr lang="en-US" sz="2000" dirty="0" err="1"/>
              <a:t>Jaccard</a:t>
            </a:r>
            <a:r>
              <a:rPr lang="en-US" sz="2000" dirty="0"/>
              <a:t> similarity (not distance) = 3/6</a:t>
            </a:r>
          </a:p>
          <a:p>
            <a:pPr lvl="2"/>
            <a:r>
              <a:rPr lang="en-US" sz="2000" b="1" dirty="0"/>
              <a:t>d(C</a:t>
            </a:r>
            <a:r>
              <a:rPr lang="en-US" sz="2000" b="1" baseline="-25000" dirty="0"/>
              <a:t>1</a:t>
            </a:r>
            <a:r>
              <a:rPr lang="en-US" sz="2000" b="1" dirty="0"/>
              <a:t>,C</a:t>
            </a:r>
            <a:r>
              <a:rPr lang="en-US" sz="2000" b="1" baseline="-25000" dirty="0"/>
              <a:t>2</a:t>
            </a:r>
            <a:r>
              <a:rPr lang="en-US" sz="2000" b="1" dirty="0"/>
              <a:t>) = 1 – (</a:t>
            </a:r>
            <a:r>
              <a:rPr lang="en-US" sz="2000" b="1" dirty="0" err="1"/>
              <a:t>Jaccard</a:t>
            </a:r>
            <a:r>
              <a:rPr lang="en-US" sz="2000" b="1" dirty="0"/>
              <a:t> similarity) = 3/6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18" name="Group 4"/>
          <p:cNvGrpSpPr>
            <a:grpSpLocks/>
          </p:cNvGrpSpPr>
          <p:nvPr/>
        </p:nvGrpSpPr>
        <p:grpSpPr bwMode="auto">
          <a:xfrm>
            <a:off x="6645276" y="2514600"/>
            <a:ext cx="2362200" cy="3895725"/>
            <a:chOff x="1776" y="2205"/>
            <a:chExt cx="1584" cy="2598"/>
          </a:xfrm>
        </p:grpSpPr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2964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2568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>
              <a:off x="2172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2" name="Rectangle 8"/>
            <p:cNvSpPr>
              <a:spLocks noChangeArrowheads="1"/>
            </p:cNvSpPr>
            <p:nvPr/>
          </p:nvSpPr>
          <p:spPr bwMode="auto">
            <a:xfrm>
              <a:off x="1776" y="44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3" name="Rectangle 9"/>
            <p:cNvSpPr>
              <a:spLocks noChangeArrowheads="1"/>
            </p:cNvSpPr>
            <p:nvPr/>
          </p:nvSpPr>
          <p:spPr bwMode="auto">
            <a:xfrm>
              <a:off x="2964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2568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5" name="Rectangle 11"/>
            <p:cNvSpPr>
              <a:spLocks noChangeArrowheads="1"/>
            </p:cNvSpPr>
            <p:nvPr/>
          </p:nvSpPr>
          <p:spPr bwMode="auto">
            <a:xfrm>
              <a:off x="2172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1</a:t>
              </a:r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1776" y="4054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7" name="Rectangle 13"/>
            <p:cNvSpPr>
              <a:spLocks noChangeArrowheads="1"/>
            </p:cNvSpPr>
            <p:nvPr/>
          </p:nvSpPr>
          <p:spPr bwMode="auto">
            <a:xfrm>
              <a:off x="2964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28" name="Rectangle 14"/>
            <p:cNvSpPr>
              <a:spLocks noChangeArrowheads="1"/>
            </p:cNvSpPr>
            <p:nvPr/>
          </p:nvSpPr>
          <p:spPr bwMode="auto">
            <a:xfrm>
              <a:off x="2568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29" name="Rectangle 15"/>
            <p:cNvSpPr>
              <a:spLocks noChangeArrowheads="1"/>
            </p:cNvSpPr>
            <p:nvPr/>
          </p:nvSpPr>
          <p:spPr bwMode="auto">
            <a:xfrm>
              <a:off x="2172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0</a:t>
              </a:r>
            </a:p>
          </p:txBody>
        </p:sp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1776" y="3679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1</a:t>
              </a:r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2964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32" name="Rectangle 18"/>
            <p:cNvSpPr>
              <a:spLocks noChangeArrowheads="1"/>
            </p:cNvSpPr>
            <p:nvPr/>
          </p:nvSpPr>
          <p:spPr bwMode="auto">
            <a:xfrm>
              <a:off x="2568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33" name="Rectangle 19"/>
            <p:cNvSpPr>
              <a:spLocks noChangeArrowheads="1"/>
            </p:cNvSpPr>
            <p:nvPr/>
          </p:nvSpPr>
          <p:spPr bwMode="auto">
            <a:xfrm>
              <a:off x="2172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0</a:t>
              </a:r>
            </a:p>
          </p:txBody>
        </p:sp>
        <p:sp>
          <p:nvSpPr>
            <p:cNvPr id="34" name="Rectangle 20"/>
            <p:cNvSpPr>
              <a:spLocks noChangeArrowheads="1"/>
            </p:cNvSpPr>
            <p:nvPr/>
          </p:nvSpPr>
          <p:spPr bwMode="auto">
            <a:xfrm>
              <a:off x="1776" y="3303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35" name="Rectangle 21"/>
            <p:cNvSpPr>
              <a:spLocks noChangeArrowheads="1"/>
            </p:cNvSpPr>
            <p:nvPr/>
          </p:nvSpPr>
          <p:spPr bwMode="auto">
            <a:xfrm>
              <a:off x="2964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36" name="Rectangle 22"/>
            <p:cNvSpPr>
              <a:spLocks noChangeArrowheads="1"/>
            </p:cNvSpPr>
            <p:nvPr/>
          </p:nvSpPr>
          <p:spPr bwMode="auto">
            <a:xfrm>
              <a:off x="2568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37" name="Rectangle 23"/>
            <p:cNvSpPr>
              <a:spLocks noChangeArrowheads="1"/>
            </p:cNvSpPr>
            <p:nvPr/>
          </p:nvSpPr>
          <p:spPr bwMode="auto">
            <a:xfrm>
              <a:off x="2172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38" name="Rectangle 24"/>
            <p:cNvSpPr>
              <a:spLocks noChangeArrowheads="1"/>
            </p:cNvSpPr>
            <p:nvPr/>
          </p:nvSpPr>
          <p:spPr bwMode="auto">
            <a:xfrm>
              <a:off x="1776" y="292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0</a:t>
              </a:r>
            </a:p>
          </p:txBody>
        </p:sp>
        <p:sp>
          <p:nvSpPr>
            <p:cNvPr id="39" name="Rectangle 25"/>
            <p:cNvSpPr>
              <a:spLocks noChangeArrowheads="1"/>
            </p:cNvSpPr>
            <p:nvPr/>
          </p:nvSpPr>
          <p:spPr bwMode="auto">
            <a:xfrm>
              <a:off x="2964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40" name="Rectangle 26"/>
            <p:cNvSpPr>
              <a:spLocks noChangeArrowheads="1"/>
            </p:cNvSpPr>
            <p:nvPr/>
          </p:nvSpPr>
          <p:spPr bwMode="auto">
            <a:xfrm>
              <a:off x="2568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41" name="Rectangle 27"/>
            <p:cNvSpPr>
              <a:spLocks noChangeArrowheads="1"/>
            </p:cNvSpPr>
            <p:nvPr/>
          </p:nvSpPr>
          <p:spPr bwMode="auto">
            <a:xfrm>
              <a:off x="2172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1</a:t>
              </a:r>
            </a:p>
          </p:txBody>
        </p:sp>
        <p:sp>
          <p:nvSpPr>
            <p:cNvPr id="42" name="Rectangle 28"/>
            <p:cNvSpPr>
              <a:spLocks noChangeArrowheads="1"/>
            </p:cNvSpPr>
            <p:nvPr/>
          </p:nvSpPr>
          <p:spPr bwMode="auto">
            <a:xfrm>
              <a:off x="1776" y="2583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43" name="Rectangle 29"/>
            <p:cNvSpPr>
              <a:spLocks noChangeArrowheads="1"/>
            </p:cNvSpPr>
            <p:nvPr/>
          </p:nvSpPr>
          <p:spPr bwMode="auto">
            <a:xfrm>
              <a:off x="2964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44" name="Rectangle 30"/>
            <p:cNvSpPr>
              <a:spLocks noChangeArrowheads="1"/>
            </p:cNvSpPr>
            <p:nvPr/>
          </p:nvSpPr>
          <p:spPr bwMode="auto">
            <a:xfrm>
              <a:off x="2568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45" name="Rectangle 31"/>
            <p:cNvSpPr>
              <a:spLocks noChangeArrowheads="1"/>
            </p:cNvSpPr>
            <p:nvPr/>
          </p:nvSpPr>
          <p:spPr bwMode="auto">
            <a:xfrm>
              <a:off x="2172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 dirty="0"/>
                <a:t>1</a:t>
              </a:r>
            </a:p>
          </p:txBody>
        </p:sp>
        <p:sp>
          <p:nvSpPr>
            <p:cNvPr id="46" name="Rectangle 32"/>
            <p:cNvSpPr>
              <a:spLocks noChangeArrowheads="1"/>
            </p:cNvSpPr>
            <p:nvPr/>
          </p:nvSpPr>
          <p:spPr bwMode="auto">
            <a:xfrm>
              <a:off x="1776" y="2208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spcBef>
                  <a:spcPct val="20000"/>
                </a:spcBef>
              </a:pPr>
              <a:r>
                <a:rPr lang="en-US" sz="2800"/>
                <a:t>1 </a:t>
              </a:r>
            </a:p>
          </p:txBody>
        </p:sp>
        <p:sp>
          <p:nvSpPr>
            <p:cNvPr id="47" name="Line 33"/>
            <p:cNvSpPr>
              <a:spLocks noChangeShapeType="1"/>
            </p:cNvSpPr>
            <p:nvPr/>
          </p:nvSpPr>
          <p:spPr bwMode="auto">
            <a:xfrm>
              <a:off x="1776" y="2208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" name="Line 34"/>
            <p:cNvSpPr>
              <a:spLocks noChangeShapeType="1"/>
            </p:cNvSpPr>
            <p:nvPr/>
          </p:nvSpPr>
          <p:spPr bwMode="auto">
            <a:xfrm>
              <a:off x="1776" y="2583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" name="Line 35"/>
            <p:cNvSpPr>
              <a:spLocks noChangeShapeType="1"/>
            </p:cNvSpPr>
            <p:nvPr/>
          </p:nvSpPr>
          <p:spPr bwMode="auto">
            <a:xfrm>
              <a:off x="1776" y="2928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Line 36"/>
            <p:cNvSpPr>
              <a:spLocks noChangeShapeType="1"/>
            </p:cNvSpPr>
            <p:nvPr/>
          </p:nvSpPr>
          <p:spPr bwMode="auto">
            <a:xfrm>
              <a:off x="1776" y="3303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Line 37"/>
            <p:cNvSpPr>
              <a:spLocks noChangeShapeType="1"/>
            </p:cNvSpPr>
            <p:nvPr/>
          </p:nvSpPr>
          <p:spPr bwMode="auto">
            <a:xfrm>
              <a:off x="1776" y="3679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" name="Line 38"/>
            <p:cNvSpPr>
              <a:spLocks noChangeShapeType="1"/>
            </p:cNvSpPr>
            <p:nvPr/>
          </p:nvSpPr>
          <p:spPr bwMode="auto">
            <a:xfrm>
              <a:off x="1776" y="4054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" name="Line 39"/>
            <p:cNvSpPr>
              <a:spLocks noChangeShapeType="1"/>
            </p:cNvSpPr>
            <p:nvPr/>
          </p:nvSpPr>
          <p:spPr bwMode="auto">
            <a:xfrm>
              <a:off x="1776" y="4428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" name="Line 40"/>
            <p:cNvSpPr>
              <a:spLocks noChangeShapeType="1"/>
            </p:cNvSpPr>
            <p:nvPr/>
          </p:nvSpPr>
          <p:spPr bwMode="auto">
            <a:xfrm>
              <a:off x="1776" y="4803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" name="Line 41"/>
            <p:cNvSpPr>
              <a:spLocks noChangeShapeType="1"/>
            </p:cNvSpPr>
            <p:nvPr/>
          </p:nvSpPr>
          <p:spPr bwMode="auto">
            <a:xfrm>
              <a:off x="1776" y="2208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6" name="Line 42"/>
            <p:cNvSpPr>
              <a:spLocks noChangeShapeType="1"/>
            </p:cNvSpPr>
            <p:nvPr/>
          </p:nvSpPr>
          <p:spPr bwMode="auto">
            <a:xfrm>
              <a:off x="2172" y="2205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Line 43"/>
            <p:cNvSpPr>
              <a:spLocks noChangeShapeType="1"/>
            </p:cNvSpPr>
            <p:nvPr/>
          </p:nvSpPr>
          <p:spPr bwMode="auto">
            <a:xfrm>
              <a:off x="2568" y="2208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" name="Line 44"/>
            <p:cNvSpPr>
              <a:spLocks noChangeShapeType="1"/>
            </p:cNvSpPr>
            <p:nvPr/>
          </p:nvSpPr>
          <p:spPr bwMode="auto">
            <a:xfrm>
              <a:off x="2964" y="2208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" name="Line 45"/>
            <p:cNvSpPr>
              <a:spLocks noChangeShapeType="1"/>
            </p:cNvSpPr>
            <p:nvPr/>
          </p:nvSpPr>
          <p:spPr bwMode="auto">
            <a:xfrm>
              <a:off x="3360" y="2208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235826" y="213360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Documents</a:t>
            </a:r>
          </a:p>
        </p:txBody>
      </p:sp>
      <p:sp>
        <p:nvSpPr>
          <p:cNvPr id="60" name="TextBox 59"/>
          <p:cNvSpPr txBox="1"/>
          <p:nvPr/>
        </p:nvSpPr>
        <p:spPr>
          <a:xfrm rot="16200000">
            <a:off x="5932096" y="4275547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Shingles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50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Finding Similar Items (4) – Recap</a:t>
            </a:r>
          </a:p>
        </p:txBody>
      </p:sp>
      <p:graphicFrame>
        <p:nvGraphicFramePr>
          <p:cNvPr id="37934" name="Group 46"/>
          <p:cNvGraphicFramePr>
            <a:graphicFrameLocks noGrp="1"/>
          </p:cNvGraphicFramePr>
          <p:nvPr/>
        </p:nvGraphicFramePr>
        <p:xfrm>
          <a:off x="1371600" y="2586037"/>
          <a:ext cx="381000" cy="4089401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CC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3" name="Group 66"/>
          <p:cNvGrpSpPr>
            <a:grpSpLocks/>
          </p:cNvGrpSpPr>
          <p:nvPr/>
        </p:nvGrpSpPr>
        <p:grpSpPr bwMode="auto">
          <a:xfrm>
            <a:off x="4800600" y="2205037"/>
            <a:ext cx="3505200" cy="2667000"/>
            <a:chOff x="3024" y="1296"/>
            <a:chExt cx="2208" cy="1680"/>
          </a:xfrm>
        </p:grpSpPr>
        <p:sp>
          <p:nvSpPr>
            <p:cNvPr id="37955" name="Text Box 67"/>
            <p:cNvSpPr txBox="1">
              <a:spLocks noChangeArrowheads="1"/>
            </p:cNvSpPr>
            <p:nvPr/>
          </p:nvSpPr>
          <p:spPr bwMode="auto">
            <a:xfrm>
              <a:off x="3796" y="1296"/>
              <a:ext cx="132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solidFill>
                    <a:srgbClr val="008000"/>
                  </a:solidFill>
                </a:rPr>
                <a:t>Signature matrix </a:t>
              </a:r>
              <a:r>
                <a:rPr lang="en-US" b="1" i="1" dirty="0">
                  <a:solidFill>
                    <a:srgbClr val="008000"/>
                  </a:solidFill>
                </a:rPr>
                <a:t>M</a:t>
              </a:r>
            </a:p>
          </p:txBody>
        </p:sp>
        <p:sp>
          <p:nvSpPr>
            <p:cNvPr id="37956" name="AutoShape 68"/>
            <p:cNvSpPr>
              <a:spLocks noChangeArrowheads="1"/>
            </p:cNvSpPr>
            <p:nvPr/>
          </p:nvSpPr>
          <p:spPr bwMode="auto">
            <a:xfrm>
              <a:off x="3024" y="2640"/>
              <a:ext cx="480" cy="336"/>
            </a:xfrm>
            <a:prstGeom prst="rightArrow">
              <a:avLst>
                <a:gd name="adj1" fmla="val 50000"/>
                <a:gd name="adj2" fmla="val 35714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57" name="Rectangle 69"/>
            <p:cNvSpPr>
              <a:spLocks noChangeArrowheads="1"/>
            </p:cNvSpPr>
            <p:nvPr/>
          </p:nvSpPr>
          <p:spPr bwMode="auto">
            <a:xfrm>
              <a:off x="4872" y="1632"/>
              <a:ext cx="360" cy="36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58" name="Rectangle 70"/>
            <p:cNvSpPr>
              <a:spLocks noChangeArrowheads="1"/>
            </p:cNvSpPr>
            <p:nvPr/>
          </p:nvSpPr>
          <p:spPr bwMode="auto">
            <a:xfrm>
              <a:off x="4512" y="1632"/>
              <a:ext cx="360" cy="36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37959" name="Rectangle 71"/>
            <p:cNvSpPr>
              <a:spLocks noChangeArrowheads="1"/>
            </p:cNvSpPr>
            <p:nvPr/>
          </p:nvSpPr>
          <p:spPr bwMode="auto">
            <a:xfrm>
              <a:off x="4152" y="1632"/>
              <a:ext cx="360" cy="36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60" name="Rectangle 72"/>
            <p:cNvSpPr>
              <a:spLocks noChangeArrowheads="1"/>
            </p:cNvSpPr>
            <p:nvPr/>
          </p:nvSpPr>
          <p:spPr bwMode="auto">
            <a:xfrm>
              <a:off x="3792" y="1632"/>
              <a:ext cx="360" cy="368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2</a:t>
              </a:r>
            </a:p>
          </p:txBody>
        </p:sp>
        <p:sp>
          <p:nvSpPr>
            <p:cNvPr id="37961" name="Line 73"/>
            <p:cNvSpPr>
              <a:spLocks noChangeShapeType="1"/>
            </p:cNvSpPr>
            <p:nvPr/>
          </p:nvSpPr>
          <p:spPr bwMode="auto">
            <a:xfrm>
              <a:off x="3792" y="1632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2" name="Line 74"/>
            <p:cNvSpPr>
              <a:spLocks noChangeShapeType="1"/>
            </p:cNvSpPr>
            <p:nvPr/>
          </p:nvSpPr>
          <p:spPr bwMode="auto">
            <a:xfrm>
              <a:off x="3792" y="2000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3" name="Line 75"/>
            <p:cNvSpPr>
              <a:spLocks noChangeShapeType="1"/>
            </p:cNvSpPr>
            <p:nvPr/>
          </p:nvSpPr>
          <p:spPr bwMode="auto">
            <a:xfrm>
              <a:off x="3792" y="1632"/>
              <a:ext cx="0" cy="36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4" name="Line 76"/>
            <p:cNvSpPr>
              <a:spLocks noChangeShapeType="1"/>
            </p:cNvSpPr>
            <p:nvPr/>
          </p:nvSpPr>
          <p:spPr bwMode="auto">
            <a:xfrm>
              <a:off x="4152" y="1632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5" name="Line 77"/>
            <p:cNvSpPr>
              <a:spLocks noChangeShapeType="1"/>
            </p:cNvSpPr>
            <p:nvPr/>
          </p:nvSpPr>
          <p:spPr bwMode="auto">
            <a:xfrm>
              <a:off x="4512" y="1632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6" name="Line 78"/>
            <p:cNvSpPr>
              <a:spLocks noChangeShapeType="1"/>
            </p:cNvSpPr>
            <p:nvPr/>
          </p:nvSpPr>
          <p:spPr bwMode="auto">
            <a:xfrm>
              <a:off x="4872" y="1632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67" name="Line 79"/>
            <p:cNvSpPr>
              <a:spLocks noChangeShapeType="1"/>
            </p:cNvSpPr>
            <p:nvPr/>
          </p:nvSpPr>
          <p:spPr bwMode="auto">
            <a:xfrm>
              <a:off x="5232" y="1632"/>
              <a:ext cx="0" cy="36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80"/>
          <p:cNvGrpSpPr>
            <a:grpSpLocks/>
          </p:cNvGrpSpPr>
          <p:nvPr/>
        </p:nvGrpSpPr>
        <p:grpSpPr bwMode="auto">
          <a:xfrm>
            <a:off x="914400" y="2586037"/>
            <a:ext cx="7391400" cy="4089400"/>
            <a:chOff x="576" y="1536"/>
            <a:chExt cx="4656" cy="2576"/>
          </a:xfrm>
        </p:grpSpPr>
        <p:sp>
          <p:nvSpPr>
            <p:cNvPr id="37969" name="Rectangle 81"/>
            <p:cNvSpPr>
              <a:spLocks noChangeArrowheads="1"/>
            </p:cNvSpPr>
            <p:nvPr/>
          </p:nvSpPr>
          <p:spPr bwMode="auto">
            <a:xfrm>
              <a:off x="576" y="3746"/>
              <a:ext cx="240" cy="36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5</a:t>
              </a:r>
            </a:p>
          </p:txBody>
        </p:sp>
        <p:sp>
          <p:nvSpPr>
            <p:cNvPr id="37970" name="Rectangle 82"/>
            <p:cNvSpPr>
              <a:spLocks noChangeArrowheads="1"/>
            </p:cNvSpPr>
            <p:nvPr/>
          </p:nvSpPr>
          <p:spPr bwMode="auto">
            <a:xfrm>
              <a:off x="576" y="3381"/>
              <a:ext cx="240" cy="36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7</a:t>
              </a:r>
            </a:p>
          </p:txBody>
        </p:sp>
        <p:sp>
          <p:nvSpPr>
            <p:cNvPr id="37971" name="Rectangle 83"/>
            <p:cNvSpPr>
              <a:spLocks noChangeArrowheads="1"/>
            </p:cNvSpPr>
            <p:nvPr/>
          </p:nvSpPr>
          <p:spPr bwMode="auto">
            <a:xfrm>
              <a:off x="576" y="3015"/>
              <a:ext cx="240" cy="36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6</a:t>
              </a:r>
            </a:p>
          </p:txBody>
        </p:sp>
        <p:sp>
          <p:nvSpPr>
            <p:cNvPr id="37972" name="Rectangle 84"/>
            <p:cNvSpPr>
              <a:spLocks noChangeArrowheads="1"/>
            </p:cNvSpPr>
            <p:nvPr/>
          </p:nvSpPr>
          <p:spPr bwMode="auto">
            <a:xfrm>
              <a:off x="576" y="2649"/>
              <a:ext cx="240" cy="36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3</a:t>
              </a:r>
            </a:p>
          </p:txBody>
        </p:sp>
        <p:sp>
          <p:nvSpPr>
            <p:cNvPr id="37973" name="Rectangle 85"/>
            <p:cNvSpPr>
              <a:spLocks noChangeArrowheads="1"/>
            </p:cNvSpPr>
            <p:nvPr/>
          </p:nvSpPr>
          <p:spPr bwMode="auto">
            <a:xfrm>
              <a:off x="576" y="2283"/>
              <a:ext cx="240" cy="36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7974" name="Rectangle 86"/>
            <p:cNvSpPr>
              <a:spLocks noChangeArrowheads="1"/>
            </p:cNvSpPr>
            <p:nvPr/>
          </p:nvSpPr>
          <p:spPr bwMode="auto">
            <a:xfrm>
              <a:off x="576" y="1918"/>
              <a:ext cx="240" cy="365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37975" name="Rectangle 87"/>
            <p:cNvSpPr>
              <a:spLocks noChangeArrowheads="1"/>
            </p:cNvSpPr>
            <p:nvPr/>
          </p:nvSpPr>
          <p:spPr bwMode="auto">
            <a:xfrm>
              <a:off x="576" y="1536"/>
              <a:ext cx="240" cy="382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4</a:t>
              </a:r>
            </a:p>
          </p:txBody>
        </p:sp>
        <p:sp>
          <p:nvSpPr>
            <p:cNvPr id="37976" name="Line 88"/>
            <p:cNvSpPr>
              <a:spLocks noChangeShapeType="1"/>
            </p:cNvSpPr>
            <p:nvPr/>
          </p:nvSpPr>
          <p:spPr bwMode="auto">
            <a:xfrm>
              <a:off x="576" y="1536"/>
              <a:ext cx="2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77" name="Line 89"/>
            <p:cNvSpPr>
              <a:spLocks noChangeShapeType="1"/>
            </p:cNvSpPr>
            <p:nvPr/>
          </p:nvSpPr>
          <p:spPr bwMode="auto">
            <a:xfrm>
              <a:off x="576" y="1918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78" name="Line 90"/>
            <p:cNvSpPr>
              <a:spLocks noChangeShapeType="1"/>
            </p:cNvSpPr>
            <p:nvPr/>
          </p:nvSpPr>
          <p:spPr bwMode="auto">
            <a:xfrm>
              <a:off x="576" y="2283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79" name="Line 91"/>
            <p:cNvSpPr>
              <a:spLocks noChangeShapeType="1"/>
            </p:cNvSpPr>
            <p:nvPr/>
          </p:nvSpPr>
          <p:spPr bwMode="auto">
            <a:xfrm>
              <a:off x="576" y="2649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0" name="Line 92"/>
            <p:cNvSpPr>
              <a:spLocks noChangeShapeType="1"/>
            </p:cNvSpPr>
            <p:nvPr/>
          </p:nvSpPr>
          <p:spPr bwMode="auto">
            <a:xfrm>
              <a:off x="576" y="3015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1" name="Line 93"/>
            <p:cNvSpPr>
              <a:spLocks noChangeShapeType="1"/>
            </p:cNvSpPr>
            <p:nvPr/>
          </p:nvSpPr>
          <p:spPr bwMode="auto">
            <a:xfrm>
              <a:off x="576" y="3381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2" name="Line 94"/>
            <p:cNvSpPr>
              <a:spLocks noChangeShapeType="1"/>
            </p:cNvSpPr>
            <p:nvPr/>
          </p:nvSpPr>
          <p:spPr bwMode="auto">
            <a:xfrm>
              <a:off x="576" y="3746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3" name="Line 95"/>
            <p:cNvSpPr>
              <a:spLocks noChangeShapeType="1"/>
            </p:cNvSpPr>
            <p:nvPr/>
          </p:nvSpPr>
          <p:spPr bwMode="auto">
            <a:xfrm>
              <a:off x="576" y="4112"/>
              <a:ext cx="2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4" name="Line 96"/>
            <p:cNvSpPr>
              <a:spLocks noChangeShapeType="1"/>
            </p:cNvSpPr>
            <p:nvPr/>
          </p:nvSpPr>
          <p:spPr bwMode="auto">
            <a:xfrm>
              <a:off x="576" y="1536"/>
              <a:ext cx="0" cy="257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5" name="Line 97"/>
            <p:cNvSpPr>
              <a:spLocks noChangeShapeType="1"/>
            </p:cNvSpPr>
            <p:nvPr/>
          </p:nvSpPr>
          <p:spPr bwMode="auto">
            <a:xfrm>
              <a:off x="816" y="2649"/>
              <a:ext cx="0" cy="3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816" y="1536"/>
              <a:ext cx="0" cy="111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7" name="Line 99"/>
            <p:cNvSpPr>
              <a:spLocks noChangeShapeType="1"/>
            </p:cNvSpPr>
            <p:nvPr/>
          </p:nvSpPr>
          <p:spPr bwMode="auto">
            <a:xfrm>
              <a:off x="816" y="2631"/>
              <a:ext cx="0" cy="14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88" name="Rectangle 100"/>
            <p:cNvSpPr>
              <a:spLocks noChangeArrowheads="1"/>
            </p:cNvSpPr>
            <p:nvPr/>
          </p:nvSpPr>
          <p:spPr bwMode="auto">
            <a:xfrm>
              <a:off x="4872" y="2016"/>
              <a:ext cx="360" cy="3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89" name="Rectangle 101"/>
            <p:cNvSpPr>
              <a:spLocks noChangeArrowheads="1"/>
            </p:cNvSpPr>
            <p:nvPr/>
          </p:nvSpPr>
          <p:spPr bwMode="auto">
            <a:xfrm>
              <a:off x="4512" y="2016"/>
              <a:ext cx="360" cy="3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4</a:t>
              </a:r>
            </a:p>
          </p:txBody>
        </p:sp>
        <p:sp>
          <p:nvSpPr>
            <p:cNvPr id="37990" name="Rectangle 102"/>
            <p:cNvSpPr>
              <a:spLocks noChangeArrowheads="1"/>
            </p:cNvSpPr>
            <p:nvPr/>
          </p:nvSpPr>
          <p:spPr bwMode="auto">
            <a:xfrm>
              <a:off x="4152" y="2016"/>
              <a:ext cx="360" cy="3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91" name="Rectangle 103"/>
            <p:cNvSpPr>
              <a:spLocks noChangeArrowheads="1"/>
            </p:cNvSpPr>
            <p:nvPr/>
          </p:nvSpPr>
          <p:spPr bwMode="auto">
            <a:xfrm>
              <a:off x="3792" y="2016"/>
              <a:ext cx="360" cy="36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3792" y="2016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3" name="Line 105"/>
            <p:cNvSpPr>
              <a:spLocks noChangeShapeType="1"/>
            </p:cNvSpPr>
            <p:nvPr/>
          </p:nvSpPr>
          <p:spPr bwMode="auto">
            <a:xfrm>
              <a:off x="3792" y="2384"/>
              <a:ext cx="144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4" name="Line 106"/>
            <p:cNvSpPr>
              <a:spLocks noChangeShapeType="1"/>
            </p:cNvSpPr>
            <p:nvPr/>
          </p:nvSpPr>
          <p:spPr bwMode="auto">
            <a:xfrm>
              <a:off x="3792" y="2016"/>
              <a:ext cx="0" cy="36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4152" y="2016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6" name="Line 108"/>
            <p:cNvSpPr>
              <a:spLocks noChangeShapeType="1"/>
            </p:cNvSpPr>
            <p:nvPr/>
          </p:nvSpPr>
          <p:spPr bwMode="auto">
            <a:xfrm>
              <a:off x="4512" y="2016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7" name="Line 109"/>
            <p:cNvSpPr>
              <a:spLocks noChangeShapeType="1"/>
            </p:cNvSpPr>
            <p:nvPr/>
          </p:nvSpPr>
          <p:spPr bwMode="auto">
            <a:xfrm>
              <a:off x="4872" y="2016"/>
              <a:ext cx="0" cy="3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5232" y="2016"/>
              <a:ext cx="0" cy="36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81000" y="2586037"/>
            <a:ext cx="381000" cy="4089401"/>
            <a:chOff x="381000" y="2586037"/>
            <a:chExt cx="381000" cy="4089401"/>
          </a:xfrm>
        </p:grpSpPr>
        <p:sp>
          <p:nvSpPr>
            <p:cNvPr id="38000" name="Rectangle 112"/>
            <p:cNvSpPr>
              <a:spLocks noChangeArrowheads="1"/>
            </p:cNvSpPr>
            <p:nvPr/>
          </p:nvSpPr>
          <p:spPr bwMode="auto">
            <a:xfrm>
              <a:off x="381000" y="6094412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4</a:t>
              </a:r>
            </a:p>
          </p:txBody>
        </p:sp>
        <p:sp>
          <p:nvSpPr>
            <p:cNvPr id="38001" name="Rectangle 113"/>
            <p:cNvSpPr>
              <a:spLocks noChangeArrowheads="1"/>
            </p:cNvSpPr>
            <p:nvPr/>
          </p:nvSpPr>
          <p:spPr bwMode="auto">
            <a:xfrm>
              <a:off x="381000" y="5514975"/>
              <a:ext cx="381000" cy="579438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5</a:t>
              </a:r>
            </a:p>
          </p:txBody>
        </p:sp>
        <p:sp>
          <p:nvSpPr>
            <p:cNvPr id="38002" name="Rectangle 114"/>
            <p:cNvSpPr>
              <a:spLocks noChangeArrowheads="1"/>
            </p:cNvSpPr>
            <p:nvPr/>
          </p:nvSpPr>
          <p:spPr bwMode="auto">
            <a:xfrm>
              <a:off x="381000" y="4933950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>
                  <a:latin typeface="+mj-lt"/>
                </a:rPr>
                <a:t>1</a:t>
              </a:r>
            </a:p>
          </p:txBody>
        </p:sp>
        <p:sp>
          <p:nvSpPr>
            <p:cNvPr id="38003" name="Rectangle 115"/>
            <p:cNvSpPr>
              <a:spLocks noChangeArrowheads="1"/>
            </p:cNvSpPr>
            <p:nvPr/>
          </p:nvSpPr>
          <p:spPr bwMode="auto">
            <a:xfrm>
              <a:off x="381000" y="4352925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6</a:t>
              </a:r>
            </a:p>
          </p:txBody>
        </p:sp>
        <p:sp>
          <p:nvSpPr>
            <p:cNvPr id="38004" name="Rectangle 116"/>
            <p:cNvSpPr>
              <a:spLocks noChangeArrowheads="1"/>
            </p:cNvSpPr>
            <p:nvPr/>
          </p:nvSpPr>
          <p:spPr bwMode="auto">
            <a:xfrm>
              <a:off x="381000" y="3771900"/>
              <a:ext cx="381000" cy="581025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7</a:t>
              </a:r>
            </a:p>
          </p:txBody>
        </p:sp>
        <p:sp>
          <p:nvSpPr>
            <p:cNvPr id="38005" name="Rectangle 117"/>
            <p:cNvSpPr>
              <a:spLocks noChangeArrowheads="1"/>
            </p:cNvSpPr>
            <p:nvPr/>
          </p:nvSpPr>
          <p:spPr bwMode="auto">
            <a:xfrm>
              <a:off x="381000" y="3192462"/>
              <a:ext cx="381000" cy="579438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>
                  <a:latin typeface="+mj-lt"/>
                </a:rPr>
                <a:t>3</a:t>
              </a:r>
            </a:p>
          </p:txBody>
        </p:sp>
        <p:sp>
          <p:nvSpPr>
            <p:cNvPr id="38006" name="Rectangle 118"/>
            <p:cNvSpPr>
              <a:spLocks noChangeArrowheads="1"/>
            </p:cNvSpPr>
            <p:nvPr/>
          </p:nvSpPr>
          <p:spPr bwMode="auto">
            <a:xfrm>
              <a:off x="381000" y="2586037"/>
              <a:ext cx="381000" cy="606425"/>
            </a:xfrm>
            <a:prstGeom prst="rect">
              <a:avLst/>
            </a:prstGeom>
            <a:solidFill>
              <a:srgbClr val="680000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>
                  <a:latin typeface="+mj-lt"/>
                </a:rPr>
                <a:t>2</a:t>
              </a:r>
            </a:p>
          </p:txBody>
        </p:sp>
        <p:sp>
          <p:nvSpPr>
            <p:cNvPr id="38007" name="Line 119"/>
            <p:cNvSpPr>
              <a:spLocks noChangeShapeType="1"/>
            </p:cNvSpPr>
            <p:nvPr/>
          </p:nvSpPr>
          <p:spPr bwMode="auto">
            <a:xfrm>
              <a:off x="381000" y="2586037"/>
              <a:ext cx="381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08" name="Line 120"/>
            <p:cNvSpPr>
              <a:spLocks noChangeShapeType="1"/>
            </p:cNvSpPr>
            <p:nvPr/>
          </p:nvSpPr>
          <p:spPr bwMode="auto">
            <a:xfrm>
              <a:off x="381000" y="3192462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09" name="Line 121"/>
            <p:cNvSpPr>
              <a:spLocks noChangeShapeType="1"/>
            </p:cNvSpPr>
            <p:nvPr/>
          </p:nvSpPr>
          <p:spPr bwMode="auto">
            <a:xfrm>
              <a:off x="381000" y="377190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0" name="Line 122"/>
            <p:cNvSpPr>
              <a:spLocks noChangeShapeType="1"/>
            </p:cNvSpPr>
            <p:nvPr/>
          </p:nvSpPr>
          <p:spPr bwMode="auto">
            <a:xfrm>
              <a:off x="381000" y="435292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1" name="Line 123"/>
            <p:cNvSpPr>
              <a:spLocks noChangeShapeType="1"/>
            </p:cNvSpPr>
            <p:nvPr/>
          </p:nvSpPr>
          <p:spPr bwMode="auto">
            <a:xfrm>
              <a:off x="381000" y="493395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2" name="Line 124"/>
            <p:cNvSpPr>
              <a:spLocks noChangeShapeType="1"/>
            </p:cNvSpPr>
            <p:nvPr/>
          </p:nvSpPr>
          <p:spPr bwMode="auto">
            <a:xfrm>
              <a:off x="381000" y="5514975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3" name="Line 125"/>
            <p:cNvSpPr>
              <a:spLocks noChangeShapeType="1"/>
            </p:cNvSpPr>
            <p:nvPr/>
          </p:nvSpPr>
          <p:spPr bwMode="auto">
            <a:xfrm>
              <a:off x="381000" y="6094412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4" name="Line 126"/>
            <p:cNvSpPr>
              <a:spLocks noChangeShapeType="1"/>
            </p:cNvSpPr>
            <p:nvPr/>
          </p:nvSpPr>
          <p:spPr bwMode="auto">
            <a:xfrm>
              <a:off x="381000" y="6675437"/>
              <a:ext cx="381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5" name="Line 127"/>
            <p:cNvSpPr>
              <a:spLocks noChangeShapeType="1"/>
            </p:cNvSpPr>
            <p:nvPr/>
          </p:nvSpPr>
          <p:spPr bwMode="auto">
            <a:xfrm>
              <a:off x="381000" y="2586037"/>
              <a:ext cx="0" cy="40894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6" name="Line 128"/>
            <p:cNvSpPr>
              <a:spLocks noChangeShapeType="1"/>
            </p:cNvSpPr>
            <p:nvPr/>
          </p:nvSpPr>
          <p:spPr bwMode="auto">
            <a:xfrm>
              <a:off x="762000" y="4352925"/>
              <a:ext cx="0" cy="5810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7" name="Line 129"/>
            <p:cNvSpPr>
              <a:spLocks noChangeShapeType="1"/>
            </p:cNvSpPr>
            <p:nvPr/>
          </p:nvSpPr>
          <p:spPr bwMode="auto">
            <a:xfrm>
              <a:off x="762000" y="2586037"/>
              <a:ext cx="0" cy="17668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018" name="Line 130"/>
            <p:cNvSpPr>
              <a:spLocks noChangeShapeType="1"/>
            </p:cNvSpPr>
            <p:nvPr/>
          </p:nvSpPr>
          <p:spPr bwMode="auto">
            <a:xfrm>
              <a:off x="762000" y="4324350"/>
              <a:ext cx="0" cy="23510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019800" y="3957637"/>
            <a:ext cx="2286000" cy="584200"/>
            <a:chOff x="6019800" y="3957637"/>
            <a:chExt cx="2286000" cy="584200"/>
          </a:xfrm>
        </p:grpSpPr>
        <p:sp>
          <p:nvSpPr>
            <p:cNvPr id="38019" name="Rectangle 131"/>
            <p:cNvSpPr>
              <a:spLocks noChangeArrowheads="1"/>
            </p:cNvSpPr>
            <p:nvPr/>
          </p:nvSpPr>
          <p:spPr bwMode="auto">
            <a:xfrm>
              <a:off x="77343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2</a:t>
              </a:r>
            </a:p>
          </p:txBody>
        </p:sp>
        <p:sp>
          <p:nvSpPr>
            <p:cNvPr id="38020" name="Rectangle 132"/>
            <p:cNvSpPr>
              <a:spLocks noChangeArrowheads="1"/>
            </p:cNvSpPr>
            <p:nvPr/>
          </p:nvSpPr>
          <p:spPr bwMode="auto">
            <a:xfrm>
              <a:off x="71628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8021" name="Rectangle 133"/>
            <p:cNvSpPr>
              <a:spLocks noChangeArrowheads="1"/>
            </p:cNvSpPr>
            <p:nvPr/>
          </p:nvSpPr>
          <p:spPr bwMode="auto">
            <a:xfrm>
              <a:off x="65913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2</a:t>
              </a:r>
            </a:p>
          </p:txBody>
        </p:sp>
        <p:sp>
          <p:nvSpPr>
            <p:cNvPr id="38022" name="Rectangle 134"/>
            <p:cNvSpPr>
              <a:spLocks noChangeArrowheads="1"/>
            </p:cNvSpPr>
            <p:nvPr/>
          </p:nvSpPr>
          <p:spPr bwMode="auto">
            <a:xfrm>
              <a:off x="6019800" y="3957637"/>
              <a:ext cx="571500" cy="5842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8023" name="Line 135"/>
            <p:cNvSpPr>
              <a:spLocks noChangeShapeType="1"/>
            </p:cNvSpPr>
            <p:nvPr/>
          </p:nvSpPr>
          <p:spPr bwMode="auto">
            <a:xfrm>
              <a:off x="6019800" y="3957637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4" name="Line 136"/>
            <p:cNvSpPr>
              <a:spLocks noChangeShapeType="1"/>
            </p:cNvSpPr>
            <p:nvPr/>
          </p:nvSpPr>
          <p:spPr bwMode="auto">
            <a:xfrm>
              <a:off x="6019800" y="4541837"/>
              <a:ext cx="228600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5" name="Line 137"/>
            <p:cNvSpPr>
              <a:spLocks noChangeShapeType="1"/>
            </p:cNvSpPr>
            <p:nvPr/>
          </p:nvSpPr>
          <p:spPr bwMode="auto">
            <a:xfrm>
              <a:off x="6019800" y="3957637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6" name="Line 138"/>
            <p:cNvSpPr>
              <a:spLocks noChangeShapeType="1"/>
            </p:cNvSpPr>
            <p:nvPr/>
          </p:nvSpPr>
          <p:spPr bwMode="auto">
            <a:xfrm>
              <a:off x="6591300" y="39576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7" name="Line 139"/>
            <p:cNvSpPr>
              <a:spLocks noChangeShapeType="1"/>
            </p:cNvSpPr>
            <p:nvPr/>
          </p:nvSpPr>
          <p:spPr bwMode="auto">
            <a:xfrm>
              <a:off x="7162800" y="39576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8" name="Line 140"/>
            <p:cNvSpPr>
              <a:spLocks noChangeShapeType="1"/>
            </p:cNvSpPr>
            <p:nvPr/>
          </p:nvSpPr>
          <p:spPr bwMode="auto">
            <a:xfrm>
              <a:off x="7734300" y="3957637"/>
              <a:ext cx="0" cy="584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029" name="Line 141"/>
            <p:cNvSpPr>
              <a:spLocks noChangeShapeType="1"/>
            </p:cNvSpPr>
            <p:nvPr/>
          </p:nvSpPr>
          <p:spPr bwMode="auto">
            <a:xfrm>
              <a:off x="8305800" y="3957637"/>
              <a:ext cx="0" cy="58420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6" name="Footer Placeholder 1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685800" y="1320224"/>
            <a:ext cx="5410200" cy="1569025"/>
            <a:chOff x="685800" y="1320224"/>
            <a:chExt cx="5410200" cy="1569025"/>
          </a:xfrm>
        </p:grpSpPr>
        <p:sp>
          <p:nvSpPr>
            <p:cNvPr id="6" name="TextBox 5"/>
            <p:cNvSpPr txBox="1"/>
            <p:nvPr/>
          </p:nvSpPr>
          <p:spPr>
            <a:xfrm>
              <a:off x="2560691" y="1320224"/>
              <a:ext cx="29257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1600" baseline="300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nd</a:t>
              </a:r>
              <a:r>
                <a:rPr lang="en-US" sz="16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element of the permutation is the first to map to a 1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685800" y="1828800"/>
              <a:ext cx="1981200" cy="909637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2438400" y="1904999"/>
              <a:ext cx="457200" cy="978694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3246461" y="1904999"/>
              <a:ext cx="2849539" cy="984250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1219201" y="3030537"/>
            <a:ext cx="7010399" cy="2608263"/>
            <a:chOff x="1219201" y="3030537"/>
            <a:chExt cx="7010399" cy="2608263"/>
          </a:xfrm>
        </p:grpSpPr>
        <p:sp>
          <p:nvSpPr>
            <p:cNvPr id="134" name="TextBox 133"/>
            <p:cNvSpPr txBox="1"/>
            <p:nvPr/>
          </p:nvSpPr>
          <p:spPr>
            <a:xfrm>
              <a:off x="5273723" y="5054025"/>
              <a:ext cx="295587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1600" baseline="300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th</a:t>
              </a:r>
              <a:r>
                <a:rPr lang="en-US" sz="16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 element of the permutation is the first to map to a 1</a:t>
              </a:r>
            </a:p>
          </p:txBody>
        </p:sp>
        <p:cxnSp>
          <p:nvCxnSpPr>
            <p:cNvPr id="135" name="Straight Arrow Connector 134"/>
            <p:cNvCxnSpPr>
              <a:stCxn id="134" idx="1"/>
            </p:cNvCxnSpPr>
            <p:nvPr/>
          </p:nvCxnSpPr>
          <p:spPr>
            <a:xfrm flipH="1" flipV="1">
              <a:off x="1219201" y="3124201"/>
              <a:ext cx="4054522" cy="2222212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 flipH="1" flipV="1">
              <a:off x="3657600" y="3030537"/>
              <a:ext cx="1905000" cy="2023489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>
              <a:stCxn id="134" idx="0"/>
            </p:cNvCxnSpPr>
            <p:nvPr/>
          </p:nvCxnSpPr>
          <p:spPr>
            <a:xfrm flipV="1">
              <a:off x="6751662" y="3810001"/>
              <a:ext cx="563538" cy="1244024"/>
            </a:xfrm>
            <a:prstGeom prst="straightConnector1">
              <a:avLst/>
            </a:prstGeom>
            <a:ln w="28575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51038" y="2052637"/>
            <a:ext cx="3870329" cy="4652963"/>
            <a:chOff x="1229" y="1200"/>
            <a:chExt cx="2438" cy="2931"/>
          </a:xfrm>
        </p:grpSpPr>
        <p:sp>
          <p:nvSpPr>
            <p:cNvPr id="37893" name="Rectangle 5"/>
            <p:cNvSpPr>
              <a:spLocks noChangeArrowheads="1"/>
            </p:cNvSpPr>
            <p:nvPr/>
          </p:nvSpPr>
          <p:spPr bwMode="auto">
            <a:xfrm>
              <a:off x="2484" y="37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>
              <a:off x="2088" y="37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1692" y="37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896" name="Rectangle 8"/>
            <p:cNvSpPr>
              <a:spLocks noChangeArrowheads="1"/>
            </p:cNvSpPr>
            <p:nvPr/>
          </p:nvSpPr>
          <p:spPr bwMode="auto">
            <a:xfrm>
              <a:off x="1296" y="37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897" name="Rectangle 9"/>
            <p:cNvSpPr>
              <a:spLocks noChangeArrowheads="1"/>
            </p:cNvSpPr>
            <p:nvPr/>
          </p:nvSpPr>
          <p:spPr bwMode="auto">
            <a:xfrm>
              <a:off x="2484" y="3382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7898" name="Rectangle 10"/>
            <p:cNvSpPr>
              <a:spLocks noChangeArrowheads="1"/>
            </p:cNvSpPr>
            <p:nvPr/>
          </p:nvSpPr>
          <p:spPr bwMode="auto">
            <a:xfrm>
              <a:off x="2088" y="3382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899" name="Rectangle 11"/>
            <p:cNvSpPr>
              <a:spLocks noChangeArrowheads="1"/>
            </p:cNvSpPr>
            <p:nvPr/>
          </p:nvSpPr>
          <p:spPr bwMode="auto">
            <a:xfrm>
              <a:off x="1692" y="3382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0" name="Rectangle 12"/>
            <p:cNvSpPr>
              <a:spLocks noChangeArrowheads="1"/>
            </p:cNvSpPr>
            <p:nvPr/>
          </p:nvSpPr>
          <p:spPr bwMode="auto">
            <a:xfrm>
              <a:off x="1296" y="3382"/>
              <a:ext cx="396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1" name="Rectangle 13"/>
            <p:cNvSpPr>
              <a:spLocks noChangeArrowheads="1"/>
            </p:cNvSpPr>
            <p:nvPr/>
          </p:nvSpPr>
          <p:spPr bwMode="auto">
            <a:xfrm>
              <a:off x="2484" y="3007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2" name="Rectangle 14"/>
            <p:cNvSpPr>
              <a:spLocks noChangeArrowheads="1"/>
            </p:cNvSpPr>
            <p:nvPr/>
          </p:nvSpPr>
          <p:spPr bwMode="auto">
            <a:xfrm>
              <a:off x="2088" y="3007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3" name="Rectangle 15"/>
            <p:cNvSpPr>
              <a:spLocks noChangeArrowheads="1"/>
            </p:cNvSpPr>
            <p:nvPr/>
          </p:nvSpPr>
          <p:spPr bwMode="auto">
            <a:xfrm>
              <a:off x="1692" y="3007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4" name="Rectangle 16"/>
            <p:cNvSpPr>
              <a:spLocks noChangeArrowheads="1"/>
            </p:cNvSpPr>
            <p:nvPr/>
          </p:nvSpPr>
          <p:spPr bwMode="auto">
            <a:xfrm>
              <a:off x="1296" y="3007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5" name="Rectangle 17"/>
            <p:cNvSpPr>
              <a:spLocks noChangeArrowheads="1"/>
            </p:cNvSpPr>
            <p:nvPr/>
          </p:nvSpPr>
          <p:spPr bwMode="auto">
            <a:xfrm>
              <a:off x="2484" y="2631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6" name="Rectangle 18"/>
            <p:cNvSpPr>
              <a:spLocks noChangeArrowheads="1"/>
            </p:cNvSpPr>
            <p:nvPr/>
          </p:nvSpPr>
          <p:spPr bwMode="auto">
            <a:xfrm>
              <a:off x="2088" y="2631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7" name="Rectangle 19"/>
            <p:cNvSpPr>
              <a:spLocks noChangeArrowheads="1"/>
            </p:cNvSpPr>
            <p:nvPr/>
          </p:nvSpPr>
          <p:spPr bwMode="auto">
            <a:xfrm>
              <a:off x="1692" y="2631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08" name="Rectangle 20"/>
            <p:cNvSpPr>
              <a:spLocks noChangeArrowheads="1"/>
            </p:cNvSpPr>
            <p:nvPr/>
          </p:nvSpPr>
          <p:spPr bwMode="auto">
            <a:xfrm>
              <a:off x="1296" y="2631"/>
              <a:ext cx="396" cy="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09" name="Rectangle 21"/>
            <p:cNvSpPr>
              <a:spLocks noChangeArrowheads="1"/>
            </p:cNvSpPr>
            <p:nvPr/>
          </p:nvSpPr>
          <p:spPr bwMode="auto">
            <a:xfrm>
              <a:off x="2484" y="22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10" name="Rectangle 22"/>
            <p:cNvSpPr>
              <a:spLocks noChangeArrowheads="1"/>
            </p:cNvSpPr>
            <p:nvPr/>
          </p:nvSpPr>
          <p:spPr bwMode="auto">
            <a:xfrm>
              <a:off x="2088" y="22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11" name="Rectangle 23"/>
            <p:cNvSpPr>
              <a:spLocks noChangeArrowheads="1"/>
            </p:cNvSpPr>
            <p:nvPr/>
          </p:nvSpPr>
          <p:spPr bwMode="auto">
            <a:xfrm>
              <a:off x="1692" y="22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12" name="Rectangle 24"/>
            <p:cNvSpPr>
              <a:spLocks noChangeArrowheads="1"/>
            </p:cNvSpPr>
            <p:nvPr/>
          </p:nvSpPr>
          <p:spPr bwMode="auto">
            <a:xfrm>
              <a:off x="1296" y="225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13" name="Rectangle 25"/>
            <p:cNvSpPr>
              <a:spLocks noChangeArrowheads="1"/>
            </p:cNvSpPr>
            <p:nvPr/>
          </p:nvSpPr>
          <p:spPr bwMode="auto">
            <a:xfrm>
              <a:off x="2484" y="1911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14" name="Rectangle 26"/>
            <p:cNvSpPr>
              <a:spLocks noChangeArrowheads="1"/>
            </p:cNvSpPr>
            <p:nvPr/>
          </p:nvSpPr>
          <p:spPr bwMode="auto">
            <a:xfrm>
              <a:off x="2088" y="1911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15" name="Rectangle 27"/>
            <p:cNvSpPr>
              <a:spLocks noChangeArrowheads="1"/>
            </p:cNvSpPr>
            <p:nvPr/>
          </p:nvSpPr>
          <p:spPr bwMode="auto">
            <a:xfrm>
              <a:off x="1692" y="1911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0</a:t>
              </a:r>
            </a:p>
          </p:txBody>
        </p:sp>
        <p:sp>
          <p:nvSpPr>
            <p:cNvPr id="37916" name="Rectangle 28"/>
            <p:cNvSpPr>
              <a:spLocks noChangeArrowheads="1"/>
            </p:cNvSpPr>
            <p:nvPr/>
          </p:nvSpPr>
          <p:spPr bwMode="auto">
            <a:xfrm>
              <a:off x="1296" y="1911"/>
              <a:ext cx="396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/>
                <a:t>1</a:t>
              </a:r>
            </a:p>
          </p:txBody>
        </p:sp>
        <p:sp>
          <p:nvSpPr>
            <p:cNvPr id="37917" name="Rectangle 29"/>
            <p:cNvSpPr>
              <a:spLocks noChangeArrowheads="1"/>
            </p:cNvSpPr>
            <p:nvPr/>
          </p:nvSpPr>
          <p:spPr bwMode="auto">
            <a:xfrm>
              <a:off x="2484" y="153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7918" name="Rectangle 30"/>
            <p:cNvSpPr>
              <a:spLocks noChangeArrowheads="1"/>
            </p:cNvSpPr>
            <p:nvPr/>
          </p:nvSpPr>
          <p:spPr bwMode="auto">
            <a:xfrm>
              <a:off x="2088" y="153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</a:t>
              </a:r>
            </a:p>
          </p:txBody>
        </p:sp>
        <p:sp>
          <p:nvSpPr>
            <p:cNvPr id="37919" name="Rectangle 31"/>
            <p:cNvSpPr>
              <a:spLocks noChangeArrowheads="1"/>
            </p:cNvSpPr>
            <p:nvPr/>
          </p:nvSpPr>
          <p:spPr bwMode="auto">
            <a:xfrm>
              <a:off x="1692" y="153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0</a:t>
              </a:r>
            </a:p>
          </p:txBody>
        </p:sp>
        <p:sp>
          <p:nvSpPr>
            <p:cNvPr id="37920" name="Rectangle 32"/>
            <p:cNvSpPr>
              <a:spLocks noChangeArrowheads="1"/>
            </p:cNvSpPr>
            <p:nvPr/>
          </p:nvSpPr>
          <p:spPr bwMode="auto">
            <a:xfrm>
              <a:off x="1296" y="1536"/>
              <a:ext cx="39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CC00CC"/>
                </a:buClr>
                <a:buFont typeface="Monotype Sorts" pitchFamily="2" charset="2"/>
                <a:buNone/>
              </a:pPr>
              <a:r>
                <a:rPr lang="en-US" sz="2800" dirty="0"/>
                <a:t>1 </a:t>
              </a:r>
            </a:p>
          </p:txBody>
        </p:sp>
        <p:sp>
          <p:nvSpPr>
            <p:cNvPr id="37921" name="Line 33"/>
            <p:cNvSpPr>
              <a:spLocks noChangeShapeType="1"/>
            </p:cNvSpPr>
            <p:nvPr/>
          </p:nvSpPr>
          <p:spPr bwMode="auto">
            <a:xfrm>
              <a:off x="1296" y="1536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2" name="Line 34"/>
            <p:cNvSpPr>
              <a:spLocks noChangeShapeType="1"/>
            </p:cNvSpPr>
            <p:nvPr/>
          </p:nvSpPr>
          <p:spPr bwMode="auto">
            <a:xfrm>
              <a:off x="1296" y="1911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3" name="Line 35"/>
            <p:cNvSpPr>
              <a:spLocks noChangeShapeType="1"/>
            </p:cNvSpPr>
            <p:nvPr/>
          </p:nvSpPr>
          <p:spPr bwMode="auto">
            <a:xfrm>
              <a:off x="1296" y="2256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4" name="Line 36"/>
            <p:cNvSpPr>
              <a:spLocks noChangeShapeType="1"/>
            </p:cNvSpPr>
            <p:nvPr/>
          </p:nvSpPr>
          <p:spPr bwMode="auto">
            <a:xfrm>
              <a:off x="1296" y="2631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5" name="Line 37"/>
            <p:cNvSpPr>
              <a:spLocks noChangeShapeType="1"/>
            </p:cNvSpPr>
            <p:nvPr/>
          </p:nvSpPr>
          <p:spPr bwMode="auto">
            <a:xfrm>
              <a:off x="1296" y="3007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6" name="Line 38"/>
            <p:cNvSpPr>
              <a:spLocks noChangeShapeType="1"/>
            </p:cNvSpPr>
            <p:nvPr/>
          </p:nvSpPr>
          <p:spPr bwMode="auto">
            <a:xfrm>
              <a:off x="1296" y="3382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7" name="Line 39"/>
            <p:cNvSpPr>
              <a:spLocks noChangeShapeType="1"/>
            </p:cNvSpPr>
            <p:nvPr/>
          </p:nvSpPr>
          <p:spPr bwMode="auto">
            <a:xfrm>
              <a:off x="1296" y="3756"/>
              <a:ext cx="1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8" name="Line 40"/>
            <p:cNvSpPr>
              <a:spLocks noChangeShapeType="1"/>
            </p:cNvSpPr>
            <p:nvPr/>
          </p:nvSpPr>
          <p:spPr bwMode="auto">
            <a:xfrm>
              <a:off x="1296" y="4131"/>
              <a:ext cx="15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29" name="Line 41"/>
            <p:cNvSpPr>
              <a:spLocks noChangeShapeType="1"/>
            </p:cNvSpPr>
            <p:nvPr/>
          </p:nvSpPr>
          <p:spPr bwMode="auto">
            <a:xfrm>
              <a:off x="1296" y="1536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30" name="Line 42"/>
            <p:cNvSpPr>
              <a:spLocks noChangeShapeType="1"/>
            </p:cNvSpPr>
            <p:nvPr/>
          </p:nvSpPr>
          <p:spPr bwMode="auto">
            <a:xfrm>
              <a:off x="1692" y="1536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31" name="Line 43"/>
            <p:cNvSpPr>
              <a:spLocks noChangeShapeType="1"/>
            </p:cNvSpPr>
            <p:nvPr/>
          </p:nvSpPr>
          <p:spPr bwMode="auto">
            <a:xfrm>
              <a:off x="2088" y="1536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32" name="Line 44"/>
            <p:cNvSpPr>
              <a:spLocks noChangeShapeType="1"/>
            </p:cNvSpPr>
            <p:nvPr/>
          </p:nvSpPr>
          <p:spPr bwMode="auto">
            <a:xfrm>
              <a:off x="2484" y="1536"/>
              <a:ext cx="0" cy="25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933" name="Line 45"/>
            <p:cNvSpPr>
              <a:spLocks noChangeShapeType="1"/>
            </p:cNvSpPr>
            <p:nvPr/>
          </p:nvSpPr>
          <p:spPr bwMode="auto">
            <a:xfrm>
              <a:off x="2880" y="1536"/>
              <a:ext cx="0" cy="25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892" name="Text Box 4"/>
            <p:cNvSpPr txBox="1">
              <a:spLocks noChangeArrowheads="1"/>
            </p:cNvSpPr>
            <p:nvPr/>
          </p:nvSpPr>
          <p:spPr bwMode="auto">
            <a:xfrm>
              <a:off x="1229" y="1200"/>
              <a:ext cx="243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b="1" dirty="0">
                  <a:solidFill>
                    <a:srgbClr val="008000"/>
                  </a:solidFill>
                </a:rPr>
                <a:t>Input matrix (Shingles x Documents) </a:t>
              </a:r>
            </a:p>
          </p:txBody>
        </p:sp>
      </p:grpSp>
      <p:sp>
        <p:nvSpPr>
          <p:cNvPr id="124" name="Text Box 4"/>
          <p:cNvSpPr txBox="1">
            <a:spLocks noChangeArrowheads="1"/>
          </p:cNvSpPr>
          <p:nvPr/>
        </p:nvSpPr>
        <p:spPr bwMode="auto">
          <a:xfrm>
            <a:off x="274079" y="2057400"/>
            <a:ext cx="16172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Permutation </a:t>
            </a:r>
            <a:r>
              <a:rPr lang="en-US" b="1" dirty="0">
                <a:solidFill>
                  <a:srgbClr val="008000"/>
                </a:solidFill>
                <a:sym typeface="Symbol"/>
              </a:rPr>
              <a:t>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D8F4372-524D-430A-85E3-5EB7C4C699F5}"/>
              </a:ext>
            </a:extLst>
          </p:cNvPr>
          <p:cNvSpPr/>
          <p:nvPr/>
        </p:nvSpPr>
        <p:spPr>
          <a:xfrm>
            <a:off x="168794" y="1158122"/>
            <a:ext cx="207941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Min-Hashing</a:t>
            </a:r>
          </a:p>
          <a:p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  <a:endParaRPr lang="cs-CZ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2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Finding Similar Items (4) – Solution 1+2/3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257801"/>
          </a:xfrm>
        </p:spPr>
        <p:txBody>
          <a:bodyPr>
            <a:noAutofit/>
          </a:bodyPr>
          <a:lstStyle/>
          <a:p>
            <a:pPr marL="678942" indent="-514350">
              <a:buFont typeface="+mj-lt"/>
              <a:buAutoNum type="arabicParenR"/>
            </a:pPr>
            <a:r>
              <a:rPr lang="en-US" sz="2400" dirty="0"/>
              <a:t>Compute the </a:t>
            </a:r>
            <a:r>
              <a:rPr lang="en-US" sz="2400" dirty="0" err="1"/>
              <a:t>minhash</a:t>
            </a:r>
            <a:r>
              <a:rPr lang="en-US" sz="2400" dirty="0"/>
              <a:t> signature for each column using the following hash functions:</a:t>
            </a:r>
          </a:p>
          <a:p>
            <a:pPr lvl="2"/>
            <a:r>
              <a:rPr lang="en-US" sz="2000" i="1" dirty="0"/>
              <a:t>h</a:t>
            </a:r>
            <a:r>
              <a:rPr lang="en-US" sz="2000" baseline="-25000" dirty="0"/>
              <a:t>1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) = 2</a:t>
            </a:r>
            <a:r>
              <a:rPr lang="en-US" sz="2000" i="1" dirty="0"/>
              <a:t>x</a:t>
            </a:r>
            <a:r>
              <a:rPr lang="en-US" sz="2000" dirty="0"/>
              <a:t> + 1 mod 6</a:t>
            </a:r>
          </a:p>
          <a:p>
            <a:pPr lvl="2"/>
            <a:r>
              <a:rPr lang="en-US" sz="2000" i="1" dirty="0"/>
              <a:t>h</a:t>
            </a:r>
            <a:r>
              <a:rPr lang="en-US" sz="2000" baseline="-25000" dirty="0"/>
              <a:t>2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) = 3</a:t>
            </a:r>
            <a:r>
              <a:rPr lang="en-US" sz="2000" i="1" dirty="0"/>
              <a:t>x</a:t>
            </a:r>
            <a:r>
              <a:rPr lang="en-US" sz="2000" dirty="0"/>
              <a:t> + 2 mod 6</a:t>
            </a:r>
          </a:p>
          <a:p>
            <a:pPr lvl="2"/>
            <a:r>
              <a:rPr lang="en-US" sz="2000" i="1" dirty="0"/>
              <a:t>h</a:t>
            </a:r>
            <a:r>
              <a:rPr lang="en-US" sz="2000" baseline="-25000" dirty="0"/>
              <a:t>3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) = 5</a:t>
            </a:r>
            <a:r>
              <a:rPr lang="en-US" sz="2000" i="1" dirty="0"/>
              <a:t>x</a:t>
            </a:r>
            <a:r>
              <a:rPr lang="en-US" sz="2000" dirty="0"/>
              <a:t> + 2 mod 6</a:t>
            </a:r>
          </a:p>
          <a:p>
            <a:pPr marL="768096" lvl="2" indent="0">
              <a:buNone/>
            </a:pPr>
            <a:r>
              <a:rPr lang="en-US" sz="2000" dirty="0"/>
              <a:t>Hashes are computed on element IDs:</a:t>
            </a:r>
          </a:p>
          <a:p>
            <a:pPr lvl="3"/>
            <a:endParaRPr lang="en-US" sz="2400" dirty="0"/>
          </a:p>
          <a:p>
            <a:pPr lvl="3"/>
            <a:endParaRPr lang="en-US" sz="2400" dirty="0"/>
          </a:p>
          <a:p>
            <a:pPr lvl="3"/>
            <a:endParaRPr lang="en-US" sz="2400" dirty="0"/>
          </a:p>
          <a:p>
            <a:pPr lvl="3"/>
            <a:endParaRPr lang="en-US" sz="2400" dirty="0"/>
          </a:p>
          <a:p>
            <a:pPr lvl="3"/>
            <a:endParaRPr lang="en-US" sz="2400" dirty="0"/>
          </a:p>
          <a:p>
            <a:pPr marL="678942" indent="-514350">
              <a:buFont typeface="+mj-lt"/>
              <a:buAutoNum type="arabicParenR"/>
            </a:pPr>
            <a:endParaRPr lang="en-US" sz="2400" dirty="0"/>
          </a:p>
          <a:p>
            <a:pPr marL="678942" indent="-514350">
              <a:buFont typeface="+mj-lt"/>
              <a:buAutoNum type="arabicParenR"/>
            </a:pPr>
            <a:r>
              <a:rPr lang="en-US" sz="2400" dirty="0"/>
              <a:t>Which of these hash functions are true permutations: </a:t>
            </a:r>
            <a:r>
              <a:rPr lang="en-US" sz="2400" b="1" i="1" dirty="0"/>
              <a:t>h</a:t>
            </a:r>
            <a:r>
              <a:rPr lang="en-US" sz="2400" b="1" baseline="-25000" dirty="0"/>
              <a:t>3</a:t>
            </a:r>
            <a:r>
              <a:rPr lang="en-US" sz="2400" dirty="0"/>
              <a:t> only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290379"/>
              </p:ext>
            </p:extLst>
          </p:nvPr>
        </p:nvGraphicFramePr>
        <p:xfrm>
          <a:off x="685800" y="3657600"/>
          <a:ext cx="48768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127">
                  <a:extLst>
                    <a:ext uri="{9D8B030D-6E8A-4147-A177-3AD203B41FA5}">
                      <a16:colId xmlns:a16="http://schemas.microsoft.com/office/drawing/2014/main" val="304565354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46065658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111521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4729074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4200062880"/>
                    </a:ext>
                  </a:extLst>
                </a:gridCol>
                <a:gridCol w="592873">
                  <a:extLst>
                    <a:ext uri="{9D8B030D-6E8A-4147-A177-3AD203B41FA5}">
                      <a16:colId xmlns:a16="http://schemas.microsoft.com/office/drawing/2014/main" val="29404509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414791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0217586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Element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D4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h</a:t>
                      </a:r>
                      <a:r>
                        <a:rPr lang="en-US" sz="1600" baseline="-25000" dirty="0"/>
                        <a:t>1</a:t>
                      </a:r>
                      <a:r>
                        <a:rPr lang="en-US" sz="1600" dirty="0"/>
                        <a:t>(</a:t>
                      </a:r>
                      <a:r>
                        <a:rPr lang="en-US" sz="1600" i="1" dirty="0"/>
                        <a:t>x</a:t>
                      </a:r>
                      <a:r>
                        <a:rPr lang="en-US" sz="1600" dirty="0"/>
                        <a:t>)</a:t>
                      </a:r>
                      <a:endParaRPr lang="cs-CZ" sz="1600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h</a:t>
                      </a:r>
                      <a:r>
                        <a:rPr lang="en-US" sz="1600" baseline="-25000" dirty="0"/>
                        <a:t>2</a:t>
                      </a:r>
                      <a:r>
                        <a:rPr lang="en-US" sz="1600" dirty="0"/>
                        <a:t>(</a:t>
                      </a:r>
                      <a:r>
                        <a:rPr lang="en-US" sz="1600" i="1" dirty="0"/>
                        <a:t>x</a:t>
                      </a:r>
                      <a:r>
                        <a:rPr lang="en-US" sz="1600" dirty="0"/>
                        <a:t>)</a:t>
                      </a:r>
                      <a:endParaRPr lang="cs-CZ" sz="1600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/>
                        <a:t>h</a:t>
                      </a:r>
                      <a:r>
                        <a:rPr lang="en-US" sz="1600" baseline="-25000" dirty="0"/>
                        <a:t>3</a:t>
                      </a:r>
                      <a:r>
                        <a:rPr lang="en-US" sz="1600" dirty="0"/>
                        <a:t>(</a:t>
                      </a:r>
                      <a:r>
                        <a:rPr lang="en-US" sz="1600" i="1" dirty="0"/>
                        <a:t>x</a:t>
                      </a:r>
                      <a:r>
                        <a:rPr lang="en-US" sz="1600" dirty="0"/>
                        <a:t>)</a:t>
                      </a:r>
                      <a:endParaRPr lang="cs-CZ" sz="1600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0918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29463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47239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93058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6046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9142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  <a:endParaRPr lang="cs-CZ" sz="1600" b="1" dirty="0"/>
                    </a:p>
                  </a:txBody>
                  <a:tcPr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880599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61E5B7D9-1D0F-4A2D-90D0-B7186C267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418225"/>
              </p:ext>
            </p:extLst>
          </p:nvPr>
        </p:nvGraphicFramePr>
        <p:xfrm>
          <a:off x="6437728" y="4114800"/>
          <a:ext cx="21336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46065658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41115219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4729074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420006288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D4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47929463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24247239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212393058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95260469"/>
                  </a:ext>
                </a:extLst>
              </a:tr>
            </a:tbl>
          </a:graphicData>
        </a:graphic>
      </p:graphicFrame>
      <p:sp>
        <p:nvSpPr>
          <p:cNvPr id="4" name="Obdélník 3">
            <a:extLst>
              <a:ext uri="{FF2B5EF4-FFF2-40B4-BE49-F238E27FC236}">
                <a16:creationId xmlns:a16="http://schemas.microsoft.com/office/drawing/2014/main" id="{F419AB43-4467-467A-896B-D3073C02DF71}"/>
              </a:ext>
            </a:extLst>
          </p:cNvPr>
          <p:cNvSpPr/>
          <p:nvPr/>
        </p:nvSpPr>
        <p:spPr>
          <a:xfrm>
            <a:off x="5562600" y="3714690"/>
            <a:ext cx="3276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8096" lvl="2" indent="0">
              <a:buNone/>
            </a:pPr>
            <a:r>
              <a:rPr lang="en-US" sz="2000" dirty="0" err="1"/>
              <a:t>Minhash</a:t>
            </a:r>
            <a:r>
              <a:rPr lang="en-US" sz="2000" dirty="0"/>
              <a:t> signature: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DD37B1BB-4C98-47FB-A710-8B1BB8C08C77}"/>
              </a:ext>
            </a:extLst>
          </p:cNvPr>
          <p:cNvSpPr/>
          <p:nvPr/>
        </p:nvSpPr>
        <p:spPr>
          <a:xfrm>
            <a:off x="5447128" y="4524345"/>
            <a:ext cx="990600" cy="400110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2F6593B3-759E-431E-BFF0-33E3B9DFFC0E}"/>
              </a:ext>
            </a:extLst>
          </p:cNvPr>
          <p:cNvSpPr/>
          <p:nvPr/>
        </p:nvSpPr>
        <p:spPr>
          <a:xfrm>
            <a:off x="5612130" y="5297269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8096" lvl="2" indent="0">
              <a:buNone/>
            </a:pPr>
            <a:r>
              <a:rPr lang="en-US" dirty="0"/>
              <a:t>(rows correspond to hash functions)</a:t>
            </a:r>
          </a:p>
        </p:txBody>
      </p:sp>
    </p:spTree>
    <p:extLst>
      <p:ext uri="{BB962C8B-B14F-4D97-AF65-F5344CB8AC3E}">
        <p14:creationId xmlns:p14="http://schemas.microsoft.com/office/powerpoint/2010/main" val="19002129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Finding Similar Items (4) – Solution 3/3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78942" indent="-514350">
              <a:buFont typeface="+mj-lt"/>
              <a:buAutoNum type="arabicParenR" startAt="3"/>
            </a:pPr>
            <a:r>
              <a:rPr lang="en-US" sz="2800" dirty="0"/>
              <a:t>How close are the estimated Jaccard similarities for the six pairs of columns (documents) to the true Jaccard similarities?</a:t>
            </a:r>
          </a:p>
          <a:p>
            <a:pPr marL="678942" indent="-514350">
              <a:buFont typeface="+mj-lt"/>
              <a:buAutoNum type="arabicParenR" startAt="3"/>
            </a:pPr>
            <a:endParaRPr lang="en-US" sz="2800" dirty="0"/>
          </a:p>
          <a:p>
            <a:pPr marL="678942" indent="-514350">
              <a:buFont typeface="+mj-lt"/>
              <a:buAutoNum type="arabicParenR" startAt="3"/>
            </a:pPr>
            <a:endParaRPr lang="en-US" sz="2800" dirty="0"/>
          </a:p>
          <a:p>
            <a:pPr marL="678942" indent="-514350"/>
            <a:endParaRPr lang="en-US" sz="2800" dirty="0"/>
          </a:p>
          <a:p>
            <a:pPr marL="678942" indent="-514350"/>
            <a:endParaRPr lang="en-US" sz="2800" dirty="0"/>
          </a:p>
          <a:p>
            <a:pPr marL="678942" indent="-514350"/>
            <a:r>
              <a:rPr lang="en-US" sz="2800" dirty="0"/>
              <a:t>=&gt; the estimated Jaccard similarities are not close to the true ones at all</a:t>
            </a:r>
          </a:p>
          <a:p>
            <a:pPr marL="971550" lvl="1" indent="-514350"/>
            <a:r>
              <a:rPr lang="en-US" sz="2400" dirty="0"/>
              <a:t>To make the estimated similarity closer to the true one, there is a need of more and better (i.e., resulting in true permutations) hash functions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D49F66F9-55BF-4AB9-88D4-0485A282B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370718"/>
              </p:ext>
            </p:extLst>
          </p:nvPr>
        </p:nvGraphicFramePr>
        <p:xfrm>
          <a:off x="685799" y="3093720"/>
          <a:ext cx="807720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2">
                  <a:extLst>
                    <a:ext uri="{9D8B030D-6E8A-4147-A177-3AD203B41FA5}">
                      <a16:colId xmlns:a16="http://schemas.microsoft.com/office/drawing/2014/main" val="304565354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60656585"/>
                    </a:ext>
                  </a:extLst>
                </a:gridCol>
                <a:gridCol w="934179">
                  <a:extLst>
                    <a:ext uri="{9D8B030D-6E8A-4147-A177-3AD203B41FA5}">
                      <a16:colId xmlns:a16="http://schemas.microsoft.com/office/drawing/2014/main" val="1411152190"/>
                    </a:ext>
                  </a:extLst>
                </a:gridCol>
                <a:gridCol w="1042805">
                  <a:extLst>
                    <a:ext uri="{9D8B030D-6E8A-4147-A177-3AD203B41FA5}">
                      <a16:colId xmlns:a16="http://schemas.microsoft.com/office/drawing/2014/main" val="3847290741"/>
                    </a:ext>
                  </a:extLst>
                </a:gridCol>
                <a:gridCol w="1042805">
                  <a:extLst>
                    <a:ext uri="{9D8B030D-6E8A-4147-A177-3AD203B41FA5}">
                      <a16:colId xmlns:a16="http://schemas.microsoft.com/office/drawing/2014/main" val="4200062880"/>
                    </a:ext>
                  </a:extLst>
                </a:gridCol>
                <a:gridCol w="1042805">
                  <a:extLst>
                    <a:ext uri="{9D8B030D-6E8A-4147-A177-3AD203B41FA5}">
                      <a16:colId xmlns:a16="http://schemas.microsoft.com/office/drawing/2014/main" val="1322414388"/>
                    </a:ext>
                  </a:extLst>
                </a:gridCol>
                <a:gridCol w="1042805">
                  <a:extLst>
                    <a:ext uri="{9D8B030D-6E8A-4147-A177-3AD203B41FA5}">
                      <a16:colId xmlns:a16="http://schemas.microsoft.com/office/drawing/2014/main" val="713536408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Jaccard similarities on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D1 / D2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D1 / D3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D1 / D4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D2 / D3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D2 / D4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D3 / D4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9440918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Original documents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0.25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0.25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0.25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47929463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Minhash</a:t>
                      </a:r>
                      <a:r>
                        <a:rPr lang="en-US" sz="1600" dirty="0"/>
                        <a:t> signatures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0.33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0.33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0.67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0.67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0.67</a:t>
                      </a:r>
                      <a:endParaRPr lang="cs-CZ" sz="16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0.67</a:t>
                      </a:r>
                      <a:endParaRPr lang="cs-CZ" sz="1600" dirty="0"/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3242472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1877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Streams (1)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Suppose we are maintaining a count of 1s using the DGIM method</a:t>
            </a:r>
          </a:p>
          <a:p>
            <a:pPr lvl="1"/>
            <a:r>
              <a:rPr lang="en-US" dirty="0"/>
              <a:t>Each bucket is represented by (</a:t>
            </a:r>
            <a:r>
              <a:rPr lang="en-US" i="1" dirty="0" err="1"/>
              <a:t>i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)</a:t>
            </a:r>
          </a:p>
          <a:p>
            <a:pPr lvl="2"/>
            <a:r>
              <a:rPr lang="en-US" i="1" dirty="0" err="1"/>
              <a:t>i</a:t>
            </a:r>
            <a:r>
              <a:rPr lang="en-US" dirty="0"/>
              <a:t> – the number of 1s in the bucket</a:t>
            </a:r>
          </a:p>
          <a:p>
            <a:pPr lvl="2"/>
            <a:r>
              <a:rPr lang="en-US" i="1" dirty="0"/>
              <a:t>t</a:t>
            </a:r>
            <a:r>
              <a:rPr lang="en-US" dirty="0"/>
              <a:t> – the bucket timestamp (time of the most recent 1)</a:t>
            </a:r>
          </a:p>
          <a:p>
            <a:r>
              <a:rPr lang="en-US" dirty="0"/>
              <a:t>Consider the following properties:</a:t>
            </a:r>
          </a:p>
          <a:p>
            <a:pPr lvl="1"/>
            <a:r>
              <a:rPr lang="en-US" dirty="0"/>
              <a:t>Current time is 200</a:t>
            </a:r>
          </a:p>
          <a:p>
            <a:pPr lvl="1"/>
            <a:r>
              <a:rPr lang="en-US" dirty="0"/>
              <a:t>Window size is 60</a:t>
            </a:r>
          </a:p>
          <a:p>
            <a:pPr lvl="1"/>
            <a:r>
              <a:rPr lang="en-US" dirty="0"/>
              <a:t>Current buckets are:</a:t>
            </a:r>
          </a:p>
          <a:p>
            <a:pPr lvl="2"/>
            <a:r>
              <a:rPr lang="en-US" dirty="0"/>
              <a:t>(16, 148) (8, 162) (8, 177) (4, 183) (2, 192) (1, 197) (1, 200)</a:t>
            </a:r>
          </a:p>
          <a:p>
            <a:pPr lvl="1"/>
            <a:r>
              <a:rPr lang="en-US" dirty="0"/>
              <a:t>At the next ten clocks (201 through 210), the stream has 0101010101</a:t>
            </a:r>
          </a:p>
          <a:p>
            <a:r>
              <a:rPr lang="en-US" dirty="0"/>
              <a:t>What will the sequence of buckets be at the end of these ten inputs?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06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Data Streams (1) – Recap</a:t>
            </a:r>
            <a:endParaRPr lang="en-US" dirty="0">
              <a:ea typeface="+mj-ea"/>
            </a:endParaRPr>
          </a:p>
        </p:txBody>
      </p:sp>
      <p:sp>
        <p:nvSpPr>
          <p:cNvPr id="419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DGIM: Buckets</a:t>
            </a:r>
          </a:p>
          <a:p>
            <a:pPr marL="609600" indent="-609600"/>
            <a:r>
              <a:rPr lang="en-US" dirty="0"/>
              <a:t>A </a:t>
            </a:r>
            <a:r>
              <a:rPr lang="en-US" b="1" i="1" dirty="0">
                <a:solidFill>
                  <a:srgbClr val="FF0066"/>
                </a:solidFill>
              </a:rPr>
              <a:t>bucket</a:t>
            </a:r>
            <a:r>
              <a:rPr lang="en-US" dirty="0"/>
              <a:t> in the DGIM method is a record consisting of:</a:t>
            </a:r>
          </a:p>
          <a:p>
            <a:pPr lvl="1"/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(A)</a:t>
            </a:r>
            <a:r>
              <a:rPr lang="en-US" b="1" dirty="0">
                <a:ea typeface="ＭＳ Ｐゴシック" pitchFamily="34" charset="-128"/>
              </a:rPr>
              <a:t> The timestamp of its end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[O(log </a:t>
            </a:r>
            <a:r>
              <a:rPr lang="en-US" b="1" i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N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) bits]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(B)</a:t>
            </a:r>
            <a:r>
              <a:rPr lang="en-US" b="1" dirty="0"/>
              <a:t> </a:t>
            </a:r>
            <a:r>
              <a:rPr lang="en-US" b="1" dirty="0">
                <a:ea typeface="ＭＳ Ｐゴシック" pitchFamily="34" charset="-128"/>
              </a:rPr>
              <a:t>The number of 1s between its beginning and end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[O(log </a:t>
            </a:r>
            <a:r>
              <a:rPr lang="en-US" b="1" dirty="0" err="1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log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  <a:r>
              <a:rPr lang="en-US" b="1" i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N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) bits]</a:t>
            </a:r>
          </a:p>
          <a:p>
            <a:pPr marL="609600" indent="-609600"/>
            <a:r>
              <a:rPr lang="en-US" b="1" dirty="0">
                <a:solidFill>
                  <a:srgbClr val="0000FF"/>
                </a:solidFill>
              </a:rPr>
              <a:t>Constraint on buckets:</a:t>
            </a:r>
            <a:r>
              <a:rPr lang="en-US" dirty="0">
                <a:solidFill>
                  <a:srgbClr val="0000FF"/>
                </a:solidFill>
              </a:rPr>
              <a:t>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/>
              <a:t>Number of </a:t>
            </a:r>
            <a:r>
              <a:rPr lang="en-US" b="1" dirty="0"/>
              <a:t>1s</a:t>
            </a:r>
            <a:r>
              <a:rPr lang="en-US" dirty="0"/>
              <a:t> must be a power of </a:t>
            </a:r>
            <a:r>
              <a:rPr lang="en-US" b="1" dirty="0"/>
              <a:t>2</a:t>
            </a:r>
          </a:p>
          <a:p>
            <a:pPr marL="902208" lvl="1" indent="-609600"/>
            <a:r>
              <a:rPr lang="en-US" dirty="0">
                <a:ea typeface="ＭＳ Ｐゴシック" pitchFamily="34" charset="-128"/>
              </a:rPr>
              <a:t>That explains the </a:t>
            </a:r>
            <a:r>
              <a:rPr lang="en-US" b="1" dirty="0">
                <a:ea typeface="ＭＳ Ｐゴシック" pitchFamily="34" charset="-128"/>
              </a:rPr>
              <a:t>O(log </a:t>
            </a:r>
            <a:r>
              <a:rPr lang="en-US" b="1" dirty="0" err="1">
                <a:ea typeface="ＭＳ Ｐゴシック" pitchFamily="34" charset="-128"/>
              </a:rPr>
              <a:t>log</a:t>
            </a:r>
            <a:r>
              <a:rPr lang="en-US" b="1" dirty="0">
                <a:ea typeface="ＭＳ Ｐゴシック" pitchFamily="34" charset="-128"/>
              </a:rPr>
              <a:t> </a:t>
            </a:r>
            <a:r>
              <a:rPr lang="en-US" b="1" i="1" dirty="0">
                <a:ea typeface="ＭＳ Ｐゴシック" pitchFamily="34" charset="-128"/>
              </a:rPr>
              <a:t>N)</a:t>
            </a:r>
            <a:r>
              <a:rPr lang="en-US" b="1" dirty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 in</a:t>
            </a:r>
            <a:r>
              <a:rPr lang="en-US" b="1" dirty="0">
                <a:ea typeface="ＭＳ Ｐゴシック" pitchFamily="34" charset="-128"/>
              </a:rPr>
              <a:t> 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(B)</a:t>
            </a:r>
            <a:r>
              <a:rPr lang="en-US" b="1" dirty="0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b="1" dirty="0"/>
              <a:t>above</a:t>
            </a:r>
          </a:p>
        </p:txBody>
      </p:sp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826659-63FF-4646-9523-90AB881C4761}" type="slidenum">
              <a:rPr lang="en-US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76200" y="5902766"/>
            <a:ext cx="9131305" cy="369888"/>
            <a:chOff x="-6" y="2400"/>
            <a:chExt cx="5752" cy="233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46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5444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5212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979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263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726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617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41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4184651" y="6260068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923926" y="6425054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4581526" y="6425054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673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763000" cy="9875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Data Streams (1) – Recap</a:t>
            </a:r>
            <a:endParaRPr lang="en-US" dirty="0">
              <a:ea typeface="+mj-ea"/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C00000"/>
                </a:solidFill>
              </a:rPr>
              <a:t>Representing a Stream by Buckets</a:t>
            </a:r>
          </a:p>
          <a:p>
            <a:r>
              <a:rPr lang="en-US" dirty="0"/>
              <a:t>Either </a:t>
            </a:r>
            <a:r>
              <a:rPr lang="en-US" b="1" dirty="0">
                <a:solidFill>
                  <a:srgbClr val="FF0066"/>
                </a:solidFill>
              </a:rPr>
              <a:t>one</a:t>
            </a:r>
            <a:r>
              <a:rPr lang="en-US" dirty="0"/>
              <a:t> or </a:t>
            </a:r>
            <a:r>
              <a:rPr lang="en-US" b="1" dirty="0">
                <a:solidFill>
                  <a:srgbClr val="FF0066"/>
                </a:solidFill>
              </a:rPr>
              <a:t>two</a:t>
            </a:r>
            <a:r>
              <a:rPr lang="en-US" dirty="0"/>
              <a:t> buckets with the same </a:t>
            </a:r>
            <a:r>
              <a:rPr lang="en-US" b="1" dirty="0"/>
              <a:t>power-of-2 number</a:t>
            </a:r>
            <a:r>
              <a:rPr lang="en-US" dirty="0"/>
              <a:t> of </a:t>
            </a:r>
            <a:r>
              <a:rPr lang="en-US" b="1" dirty="0"/>
              <a:t>1s</a:t>
            </a:r>
          </a:p>
          <a:p>
            <a:pPr lvl="8"/>
            <a:endParaRPr lang="en-US" dirty="0"/>
          </a:p>
          <a:p>
            <a:r>
              <a:rPr lang="en-US" b="1" dirty="0"/>
              <a:t>Buckets do not overlap in timestamps</a:t>
            </a:r>
          </a:p>
          <a:p>
            <a:pPr lvl="8"/>
            <a:endParaRPr lang="en-US" dirty="0"/>
          </a:p>
          <a:p>
            <a:r>
              <a:rPr lang="en-US" b="1" dirty="0"/>
              <a:t>Buckets are sorted by size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Earlier buckets are not smaller than later buckets</a:t>
            </a:r>
          </a:p>
          <a:p>
            <a:pPr lvl="8"/>
            <a:endParaRPr lang="en-US" dirty="0">
              <a:ea typeface="ＭＳ Ｐゴシック" pitchFamily="34" charset="-128"/>
            </a:endParaRPr>
          </a:p>
          <a:p>
            <a:r>
              <a:rPr lang="en-US" dirty="0"/>
              <a:t>Buckets disappear when their </a:t>
            </a:r>
            <a:br>
              <a:rPr lang="en-US" dirty="0"/>
            </a:br>
            <a:r>
              <a:rPr lang="en-US" dirty="0"/>
              <a:t>end-time is </a:t>
            </a:r>
            <a:r>
              <a:rPr lang="en-US" b="1" dirty="0"/>
              <a:t>&gt; </a:t>
            </a:r>
            <a:r>
              <a:rPr lang="en-US" b="1" i="1" dirty="0"/>
              <a:t>N</a:t>
            </a:r>
            <a:r>
              <a:rPr lang="en-US" dirty="0"/>
              <a:t>  time units in the past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418B3B-5EF8-4C0D-8894-957D2846483A}" type="slidenum">
              <a:rPr lang="en-US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177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Streams (1) – Recap</a:t>
            </a:r>
            <a:endParaRPr lang="en-US" dirty="0">
              <a:ea typeface="+mj-ea"/>
            </a:endParaRP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850B7C-C16F-413A-9012-C62F3E88417E}" type="slidenum">
              <a:rPr lang="en-US"/>
              <a:pPr/>
              <a:t>29</a:t>
            </a:fld>
            <a:endParaRPr lang="en-US"/>
          </a:p>
        </p:txBody>
      </p:sp>
      <p:sp>
        <p:nvSpPr>
          <p:cNvPr id="39941" name="Text Box 16"/>
          <p:cNvSpPr txBox="1">
            <a:spLocks noChangeArrowheads="1"/>
          </p:cNvSpPr>
          <p:nvPr/>
        </p:nvSpPr>
        <p:spPr bwMode="auto">
          <a:xfrm>
            <a:off x="4098925" y="4433887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39942" name="Line 17"/>
          <p:cNvSpPr>
            <a:spLocks noChangeShapeType="1"/>
          </p:cNvSpPr>
          <p:nvPr/>
        </p:nvSpPr>
        <p:spPr bwMode="auto">
          <a:xfrm flipH="1">
            <a:off x="838200" y="4648200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3" name="Line 18"/>
          <p:cNvSpPr>
            <a:spLocks noChangeShapeType="1"/>
          </p:cNvSpPr>
          <p:nvPr/>
        </p:nvSpPr>
        <p:spPr bwMode="auto">
          <a:xfrm>
            <a:off x="4495800" y="4648200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Line 20"/>
          <p:cNvSpPr>
            <a:spLocks noChangeShapeType="1"/>
          </p:cNvSpPr>
          <p:nvPr/>
        </p:nvSpPr>
        <p:spPr bwMode="auto">
          <a:xfrm flipH="1">
            <a:off x="8305800" y="3124200"/>
            <a:ext cx="2286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5" name="Line 21"/>
          <p:cNvSpPr>
            <a:spLocks noChangeShapeType="1"/>
          </p:cNvSpPr>
          <p:nvPr/>
        </p:nvSpPr>
        <p:spPr bwMode="auto">
          <a:xfrm>
            <a:off x="8534400" y="31242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6" name="Text Box 22"/>
          <p:cNvSpPr txBox="1">
            <a:spLocks noChangeArrowheads="1"/>
          </p:cNvSpPr>
          <p:nvPr/>
        </p:nvSpPr>
        <p:spPr bwMode="auto">
          <a:xfrm>
            <a:off x="73914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2</a:t>
            </a:r>
          </a:p>
        </p:txBody>
      </p:sp>
      <p:sp>
        <p:nvSpPr>
          <p:cNvPr id="39947" name="Line 23"/>
          <p:cNvSpPr>
            <a:spLocks noChangeShapeType="1"/>
          </p:cNvSpPr>
          <p:nvPr/>
        </p:nvSpPr>
        <p:spPr bwMode="auto">
          <a:xfrm>
            <a:off x="7848600" y="31242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8" name="Text Box 24"/>
          <p:cNvSpPr txBox="1">
            <a:spLocks noChangeArrowheads="1"/>
          </p:cNvSpPr>
          <p:nvPr/>
        </p:nvSpPr>
        <p:spPr bwMode="auto">
          <a:xfrm>
            <a:off x="63246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4</a:t>
            </a:r>
          </a:p>
        </p:txBody>
      </p:sp>
      <p:sp>
        <p:nvSpPr>
          <p:cNvPr id="39949" name="Line 25"/>
          <p:cNvSpPr>
            <a:spLocks noChangeShapeType="1"/>
          </p:cNvSpPr>
          <p:nvPr/>
        </p:nvSpPr>
        <p:spPr bwMode="auto">
          <a:xfrm flipH="1">
            <a:off x="6324600" y="31242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0" name="Line 26"/>
          <p:cNvSpPr>
            <a:spLocks noChangeShapeType="1"/>
          </p:cNvSpPr>
          <p:nvPr/>
        </p:nvSpPr>
        <p:spPr bwMode="auto">
          <a:xfrm>
            <a:off x="6705600" y="31242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1" name="Text Box 27"/>
          <p:cNvSpPr txBox="1">
            <a:spLocks noChangeArrowheads="1"/>
          </p:cNvSpPr>
          <p:nvPr/>
        </p:nvSpPr>
        <p:spPr bwMode="auto">
          <a:xfrm>
            <a:off x="37338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8</a:t>
            </a:r>
          </a:p>
        </p:txBody>
      </p:sp>
      <p:sp>
        <p:nvSpPr>
          <p:cNvPr id="39952" name="Line 28"/>
          <p:cNvSpPr>
            <a:spLocks noChangeShapeType="1"/>
          </p:cNvSpPr>
          <p:nvPr/>
        </p:nvSpPr>
        <p:spPr bwMode="auto">
          <a:xfrm flipH="1">
            <a:off x="2971800" y="3124200"/>
            <a:ext cx="1143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29"/>
          <p:cNvSpPr>
            <a:spLocks noChangeShapeType="1"/>
          </p:cNvSpPr>
          <p:nvPr/>
        </p:nvSpPr>
        <p:spPr bwMode="auto">
          <a:xfrm>
            <a:off x="4114800" y="3124200"/>
            <a:ext cx="8382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Text Box 30"/>
          <p:cNvSpPr txBox="1">
            <a:spLocks noChangeArrowheads="1"/>
          </p:cNvSpPr>
          <p:nvPr/>
        </p:nvSpPr>
        <p:spPr bwMode="auto">
          <a:xfrm>
            <a:off x="685800" y="2438400"/>
            <a:ext cx="192873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At least 1 of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16.  Partially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beyond window.</a:t>
            </a:r>
          </a:p>
        </p:txBody>
      </p:sp>
      <p:sp>
        <p:nvSpPr>
          <p:cNvPr id="39955" name="Line 31"/>
          <p:cNvSpPr>
            <a:spLocks noChangeShapeType="1"/>
          </p:cNvSpPr>
          <p:nvPr/>
        </p:nvSpPr>
        <p:spPr bwMode="auto">
          <a:xfrm>
            <a:off x="1600200" y="3429000"/>
            <a:ext cx="0" cy="381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6" name="Text Box 32"/>
          <p:cNvSpPr txBox="1">
            <a:spLocks noChangeArrowheads="1"/>
          </p:cNvSpPr>
          <p:nvPr/>
        </p:nvSpPr>
        <p:spPr bwMode="auto">
          <a:xfrm>
            <a:off x="8229600" y="2438400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</a:t>
            </a:r>
          </a:p>
        </p:txBody>
      </p: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0" y="3804486"/>
            <a:ext cx="9129717" cy="369888"/>
            <a:chOff x="-6" y="2400"/>
            <a:chExt cx="5751" cy="233"/>
          </a:xfrm>
        </p:grpSpPr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45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5448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5220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4987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4275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730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2621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143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04800" y="5029200"/>
            <a:ext cx="87439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Three properties of buckets that are maintained:</a:t>
            </a:r>
          </a:p>
          <a:p>
            <a:r>
              <a:rPr lang="en-US" sz="2400" dirty="0">
                <a:latin typeface="Calibri" pitchFamily="34" charset="0"/>
                <a:cs typeface="Arial" pitchFamily="34" charset="0"/>
              </a:rPr>
              <a:t> 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-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Either </a:t>
            </a: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one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or </a:t>
            </a: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two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buckets with the same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power-of-2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number of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1s</a:t>
            </a:r>
          </a:p>
          <a:p>
            <a:r>
              <a:rPr lang="en-US" sz="2400" dirty="0">
                <a:latin typeface="Calibri" pitchFamily="34" charset="0"/>
                <a:cs typeface="Arial" pitchFamily="34" charset="0"/>
              </a:rPr>
              <a:t> 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-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Buckets do not overlap in timestamps</a:t>
            </a:r>
          </a:p>
          <a:p>
            <a:r>
              <a:rPr lang="en-US" sz="2400" dirty="0">
                <a:latin typeface="Calibri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Calibri" pitchFamily="34" charset="0"/>
                <a:cs typeface="Arial" pitchFamily="34" charset="0"/>
              </a:rPr>
              <a:t> -</a:t>
            </a:r>
            <a:r>
              <a:rPr lang="en-US" sz="2400" dirty="0">
                <a:latin typeface="Calibri" pitchFamily="34" charset="0"/>
                <a:cs typeface="Arial" pitchFamily="34" charset="0"/>
              </a:rPr>
              <a:t> Buckets are sorted by size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7A8ED494-E7B1-4130-99D3-03210EA012B3}"/>
              </a:ext>
            </a:extLst>
          </p:cNvPr>
          <p:cNvSpPr/>
          <p:nvPr/>
        </p:nvSpPr>
        <p:spPr>
          <a:xfrm>
            <a:off x="268527" y="1216813"/>
            <a:ext cx="51081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Example: Bucketized Stream</a:t>
            </a:r>
          </a:p>
        </p:txBody>
      </p:sp>
    </p:spTree>
    <p:extLst>
      <p:ext uri="{BB962C8B-B14F-4D97-AF65-F5344CB8AC3E}">
        <p14:creationId xmlns:p14="http://schemas.microsoft.com/office/powerpoint/2010/main" val="1972889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Frequent Item Sets (1)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Simplest question: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Find sets of items that appear together “frequently” in baskets</a:t>
            </a:r>
          </a:p>
          <a:p>
            <a:r>
              <a:rPr lang="en-US" b="1" i="1" dirty="0">
                <a:solidFill>
                  <a:srgbClr val="0000FF"/>
                </a:solidFill>
              </a:rPr>
              <a:t>Support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for item set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/>
              <a:t>:</a:t>
            </a:r>
            <a:r>
              <a:rPr lang="en-US" dirty="0"/>
              <a:t> Number of baskets containing all items in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endParaRPr lang="en-US" b="1" dirty="0"/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(Often expressed as a fraction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of the total number of baskets)</a:t>
            </a:r>
          </a:p>
          <a:p>
            <a:r>
              <a:rPr lang="en-US" dirty="0"/>
              <a:t>Given a </a:t>
            </a:r>
            <a:r>
              <a:rPr lang="en-US" b="1" i="1" dirty="0">
                <a:solidFill>
                  <a:srgbClr val="0000FF"/>
                </a:solidFill>
              </a:rPr>
              <a:t>support threshold 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then sets of items that appear </a:t>
            </a:r>
            <a:br>
              <a:rPr lang="en-US" dirty="0"/>
            </a:br>
            <a:r>
              <a:rPr lang="en-US" dirty="0"/>
              <a:t>in at least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/>
              <a:t> baskets are called </a:t>
            </a:r>
            <a:br>
              <a:rPr lang="en-US" dirty="0"/>
            </a:br>
            <a:r>
              <a:rPr lang="en-US" b="1" i="1" dirty="0">
                <a:solidFill>
                  <a:srgbClr val="FF0066"/>
                </a:solidFill>
              </a:rPr>
              <a:t>frequent itemsets</a:t>
            </a:r>
            <a:endParaRPr lang="en-US" b="1" dirty="0">
              <a:solidFill>
                <a:srgbClr val="FF0066"/>
              </a:solidFill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F4755-8703-664B-BCD2-DDFADF26E571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008214" y="3200400"/>
          <a:ext cx="3108354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Document" r:id="rId3" imgW="3821430" imgH="2001946" progId="Word.Document.8">
                  <p:embed/>
                </p:oleObj>
              </mc:Choice>
              <mc:Fallback>
                <p:oleObj name="Document" r:id="rId3" imgW="3821430" imgH="2001946" progId="Word.Document.8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8214" y="3200400"/>
                        <a:ext cx="3108354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05601" y="4724400"/>
            <a:ext cx="2133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Support of 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{Beer, Bread} = 2</a:t>
            </a:r>
          </a:p>
        </p:txBody>
      </p:sp>
    </p:spTree>
    <p:extLst>
      <p:ext uri="{BB962C8B-B14F-4D97-AF65-F5344CB8AC3E}">
        <p14:creationId xmlns:p14="http://schemas.microsoft.com/office/powerpoint/2010/main" val="4367992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Streams (1) – Recap</a:t>
            </a:r>
            <a:endParaRPr lang="en-US" dirty="0">
              <a:ea typeface="+mj-ea"/>
            </a:endParaRP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C00000"/>
                </a:solidFill>
              </a:rPr>
              <a:t>Updating Buckets (1)</a:t>
            </a:r>
          </a:p>
          <a:p>
            <a:r>
              <a:rPr lang="en-US" dirty="0"/>
              <a:t>When a new bit comes in, drop the last (oldest) bucket if its end-time is prior to </a:t>
            </a:r>
            <a:r>
              <a:rPr lang="en-US" b="1" i="1" dirty="0"/>
              <a:t>N</a:t>
            </a:r>
            <a:r>
              <a:rPr lang="en-US" dirty="0"/>
              <a:t>  time units before the current time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D60093"/>
                </a:solidFill>
              </a:rPr>
              <a:t>2 cases:</a:t>
            </a:r>
            <a:r>
              <a:rPr lang="en-US" b="1" dirty="0"/>
              <a:t> </a:t>
            </a:r>
            <a:r>
              <a:rPr lang="en-US" dirty="0"/>
              <a:t>Current bit is</a:t>
            </a:r>
            <a:r>
              <a:rPr lang="en-US" b="1" dirty="0"/>
              <a:t> 0</a:t>
            </a:r>
            <a:r>
              <a:rPr lang="en-US" dirty="0"/>
              <a:t> or </a:t>
            </a:r>
            <a:r>
              <a:rPr lang="en-US" b="1" dirty="0"/>
              <a:t>1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If the current bit is 0:</a:t>
            </a:r>
            <a:r>
              <a:rPr lang="en-US" dirty="0"/>
              <a:t> </a:t>
            </a:r>
            <a:br>
              <a:rPr lang="en-US" dirty="0"/>
            </a:br>
            <a:r>
              <a:rPr lang="en-US" b="1" dirty="0"/>
              <a:t>no other changes are needed</a:t>
            </a:r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56BB5B-B3F2-4BDD-B09F-F556406A061E}" type="slidenum">
              <a:rPr lang="en-US"/>
              <a:pPr/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3054996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Streams (1) – Recap</a:t>
            </a:r>
            <a:endParaRPr lang="en-US" dirty="0">
              <a:ea typeface="+mj-ea"/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Updating Buckets (2)</a:t>
            </a:r>
            <a:endParaRPr lang="en-US" b="1" dirty="0">
              <a:solidFill>
                <a:srgbClr val="008000"/>
              </a:solidFill>
            </a:endParaRPr>
          </a:p>
          <a:p>
            <a:pPr marL="609600" indent="-609600"/>
            <a:r>
              <a:rPr lang="en-US" b="1" dirty="0">
                <a:solidFill>
                  <a:srgbClr val="008000"/>
                </a:solidFill>
              </a:rPr>
              <a:t>If the current bit is 1:</a:t>
            </a:r>
          </a:p>
          <a:p>
            <a:pPr lvl="1"/>
            <a:r>
              <a:rPr lang="en-US" b="1" dirty="0"/>
              <a:t>(1)</a:t>
            </a:r>
            <a:r>
              <a:rPr lang="en-US" dirty="0"/>
              <a:t> Create a new bucket of size </a:t>
            </a:r>
            <a:r>
              <a:rPr lang="en-US" b="1" dirty="0"/>
              <a:t>1</a:t>
            </a:r>
            <a:r>
              <a:rPr lang="en-US" dirty="0"/>
              <a:t>, for just this bit</a:t>
            </a:r>
          </a:p>
          <a:p>
            <a:pPr marL="1255776" lvl="2" indent="-533400"/>
            <a:r>
              <a:rPr lang="en-US" b="1" dirty="0"/>
              <a:t>End timestamp = current time</a:t>
            </a:r>
          </a:p>
          <a:p>
            <a:pPr lvl="1"/>
            <a:r>
              <a:rPr lang="en-US" b="1" dirty="0"/>
              <a:t>(2)</a:t>
            </a:r>
            <a:r>
              <a:rPr lang="en-US" dirty="0"/>
              <a:t> If there are now </a:t>
            </a:r>
            <a:r>
              <a:rPr lang="en-US" b="1" dirty="0">
                <a:solidFill>
                  <a:srgbClr val="0000FF"/>
                </a:solidFill>
              </a:rPr>
              <a:t>three buckets of size 1</a:t>
            </a:r>
            <a:r>
              <a:rPr lang="en-US" dirty="0"/>
              <a:t>, </a:t>
            </a:r>
            <a:r>
              <a:rPr lang="en-US" b="1" dirty="0">
                <a:solidFill>
                  <a:srgbClr val="D60093"/>
                </a:solidFill>
              </a:rPr>
              <a:t>combine the oldest two into a bucket of size 2</a:t>
            </a:r>
          </a:p>
          <a:p>
            <a:pPr lvl="1"/>
            <a:r>
              <a:rPr lang="en-US" b="1" dirty="0"/>
              <a:t>(3)</a:t>
            </a:r>
            <a:r>
              <a:rPr lang="en-US" dirty="0"/>
              <a:t> If there are now </a:t>
            </a:r>
            <a:r>
              <a:rPr lang="en-US" b="1" dirty="0">
                <a:solidFill>
                  <a:srgbClr val="0000FF"/>
                </a:solidFill>
              </a:rPr>
              <a:t>three buckets of size 2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>
                <a:solidFill>
                  <a:srgbClr val="D60093"/>
                </a:solidFill>
              </a:rPr>
              <a:t>combine the oldest two into a bucket of size 4</a:t>
            </a:r>
          </a:p>
          <a:p>
            <a:pPr lvl="1"/>
            <a:r>
              <a:rPr lang="en-US" b="1" dirty="0"/>
              <a:t>(4) And so on …</a:t>
            </a:r>
          </a:p>
        </p:txBody>
      </p:sp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0C658C-A62C-4A0D-92D9-6B055064CAB5}" type="slidenum">
              <a:rPr lang="en-US"/>
              <a:pPr/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5550915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Data Streams (1) – Recap</a:t>
            </a:r>
            <a:endParaRPr lang="en-US" dirty="0">
              <a:ea typeface="+mj-ea"/>
            </a:endParaRPr>
          </a:p>
        </p:txBody>
      </p:sp>
      <p:sp>
        <p:nvSpPr>
          <p:cNvPr id="460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455702-6A89-42EF-B3B5-4059C61339C5}" type="slidenum">
              <a:rPr lang="en-US"/>
              <a:pPr/>
              <a:t>32</a:t>
            </a:fld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-12701" y="2102882"/>
            <a:ext cx="9093200" cy="369888"/>
            <a:chOff x="-8" y="1200"/>
            <a:chExt cx="5728" cy="233"/>
          </a:xfrm>
        </p:grpSpPr>
        <p:sp>
          <p:nvSpPr>
            <p:cNvPr id="46137" name="Text Box 4"/>
            <p:cNvSpPr txBox="1">
              <a:spLocks noChangeArrowheads="1"/>
            </p:cNvSpPr>
            <p:nvPr/>
          </p:nvSpPr>
          <p:spPr bwMode="auto">
            <a:xfrm>
              <a:off x="7" y="1200"/>
              <a:ext cx="571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46138" name="Rectangle 5"/>
            <p:cNvSpPr>
              <a:spLocks noChangeArrowheads="1"/>
            </p:cNvSpPr>
            <p:nvPr/>
          </p:nvSpPr>
          <p:spPr bwMode="auto">
            <a:xfrm>
              <a:off x="5444" y="121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9" name="Rectangle 6"/>
            <p:cNvSpPr>
              <a:spLocks noChangeArrowheads="1"/>
            </p:cNvSpPr>
            <p:nvPr/>
          </p:nvSpPr>
          <p:spPr bwMode="auto">
            <a:xfrm>
              <a:off x="5204" y="121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0" name="Rectangle 7"/>
            <p:cNvSpPr>
              <a:spLocks noChangeArrowheads="1"/>
            </p:cNvSpPr>
            <p:nvPr/>
          </p:nvSpPr>
          <p:spPr bwMode="auto">
            <a:xfrm>
              <a:off x="4964" y="1212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1" name="Rectangle 8"/>
            <p:cNvSpPr>
              <a:spLocks noChangeArrowheads="1"/>
            </p:cNvSpPr>
            <p:nvPr/>
          </p:nvSpPr>
          <p:spPr bwMode="auto">
            <a:xfrm>
              <a:off x="4244" y="1212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2" name="Rectangle 9"/>
            <p:cNvSpPr>
              <a:spLocks noChangeArrowheads="1"/>
            </p:cNvSpPr>
            <p:nvPr/>
          </p:nvSpPr>
          <p:spPr bwMode="auto">
            <a:xfrm>
              <a:off x="3716" y="1212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3" name="Rectangle 10"/>
            <p:cNvSpPr>
              <a:spLocks noChangeArrowheads="1"/>
            </p:cNvSpPr>
            <p:nvPr/>
          </p:nvSpPr>
          <p:spPr bwMode="auto">
            <a:xfrm>
              <a:off x="2612" y="1212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4" name="Rectangle 11"/>
            <p:cNvSpPr>
              <a:spLocks noChangeArrowheads="1"/>
            </p:cNvSpPr>
            <p:nvPr/>
          </p:nvSpPr>
          <p:spPr bwMode="auto">
            <a:xfrm>
              <a:off x="1412" y="1212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5" name="Rectangle 12"/>
            <p:cNvSpPr>
              <a:spLocks noChangeArrowheads="1"/>
            </p:cNvSpPr>
            <p:nvPr/>
          </p:nvSpPr>
          <p:spPr bwMode="auto">
            <a:xfrm>
              <a:off x="-8" y="1212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12698" y="2941082"/>
            <a:ext cx="9072563" cy="369888"/>
            <a:chOff x="8" y="1728"/>
            <a:chExt cx="5715" cy="233"/>
          </a:xfrm>
        </p:grpSpPr>
        <p:sp>
          <p:nvSpPr>
            <p:cNvPr id="46127" name="Text Box 14"/>
            <p:cNvSpPr txBox="1">
              <a:spLocks noChangeArrowheads="1"/>
            </p:cNvSpPr>
            <p:nvPr/>
          </p:nvSpPr>
          <p:spPr bwMode="auto">
            <a:xfrm>
              <a:off x="10" y="1728"/>
              <a:ext cx="571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001010110001011010101010101011010101010101110101010111010100010110010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46128" name="Rectangle 15"/>
            <p:cNvSpPr>
              <a:spLocks noChangeArrowheads="1"/>
            </p:cNvSpPr>
            <p:nvPr/>
          </p:nvSpPr>
          <p:spPr bwMode="auto">
            <a:xfrm>
              <a:off x="5532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9" name="Rectangle 16"/>
            <p:cNvSpPr>
              <a:spLocks noChangeArrowheads="1"/>
            </p:cNvSpPr>
            <p:nvPr/>
          </p:nvSpPr>
          <p:spPr bwMode="auto">
            <a:xfrm>
              <a:off x="5139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0" name="Rectangle 17"/>
            <p:cNvSpPr>
              <a:spLocks noChangeArrowheads="1"/>
            </p:cNvSpPr>
            <p:nvPr/>
          </p:nvSpPr>
          <p:spPr bwMode="auto">
            <a:xfrm>
              <a:off x="4899" y="1728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1" name="Rectangle 18"/>
            <p:cNvSpPr>
              <a:spLocks noChangeArrowheads="1"/>
            </p:cNvSpPr>
            <p:nvPr/>
          </p:nvSpPr>
          <p:spPr bwMode="auto">
            <a:xfrm>
              <a:off x="4176" y="172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2" name="Rectangle 19"/>
            <p:cNvSpPr>
              <a:spLocks noChangeArrowheads="1"/>
            </p:cNvSpPr>
            <p:nvPr/>
          </p:nvSpPr>
          <p:spPr bwMode="auto">
            <a:xfrm>
              <a:off x="3648" y="172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3" name="Rectangle 20"/>
            <p:cNvSpPr>
              <a:spLocks noChangeArrowheads="1"/>
            </p:cNvSpPr>
            <p:nvPr/>
          </p:nvSpPr>
          <p:spPr bwMode="auto">
            <a:xfrm>
              <a:off x="2544" y="172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4" name="Rectangle 21"/>
            <p:cNvSpPr>
              <a:spLocks noChangeArrowheads="1"/>
            </p:cNvSpPr>
            <p:nvPr/>
          </p:nvSpPr>
          <p:spPr bwMode="auto">
            <a:xfrm>
              <a:off x="1344" y="172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5" name="Rectangle 22"/>
            <p:cNvSpPr>
              <a:spLocks noChangeArrowheads="1"/>
            </p:cNvSpPr>
            <p:nvPr/>
          </p:nvSpPr>
          <p:spPr bwMode="auto">
            <a:xfrm>
              <a:off x="8" y="1728"/>
              <a:ext cx="124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6" name="Rectangle 23"/>
            <p:cNvSpPr>
              <a:spLocks noChangeArrowheads="1"/>
            </p:cNvSpPr>
            <p:nvPr/>
          </p:nvSpPr>
          <p:spPr bwMode="auto">
            <a:xfrm>
              <a:off x="5363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-1588" y="3703082"/>
            <a:ext cx="8963026" cy="366713"/>
            <a:chOff x="-1" y="2208"/>
            <a:chExt cx="5646" cy="231"/>
          </a:xfrm>
        </p:grpSpPr>
        <p:sp>
          <p:nvSpPr>
            <p:cNvPr id="46118" name="Text Box 24"/>
            <p:cNvSpPr txBox="1">
              <a:spLocks noChangeArrowheads="1"/>
            </p:cNvSpPr>
            <p:nvPr/>
          </p:nvSpPr>
          <p:spPr bwMode="auto">
            <a:xfrm>
              <a:off x="-1" y="2208"/>
              <a:ext cx="56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0010101100010110101010101010110101010101011101010101110101000101100101</a:t>
              </a:r>
            </a:p>
          </p:txBody>
        </p:sp>
        <p:sp>
          <p:nvSpPr>
            <p:cNvPr id="46119" name="Rectangle 25"/>
            <p:cNvSpPr>
              <a:spLocks noChangeArrowheads="1"/>
            </p:cNvSpPr>
            <p:nvPr/>
          </p:nvSpPr>
          <p:spPr bwMode="auto">
            <a:xfrm>
              <a:off x="5524" y="220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0" name="Rectangle 26"/>
            <p:cNvSpPr>
              <a:spLocks noChangeArrowheads="1"/>
            </p:cNvSpPr>
            <p:nvPr/>
          </p:nvSpPr>
          <p:spPr bwMode="auto">
            <a:xfrm>
              <a:off x="5138" y="2208"/>
              <a:ext cx="288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1" name="Rectangle 27"/>
            <p:cNvSpPr>
              <a:spLocks noChangeArrowheads="1"/>
            </p:cNvSpPr>
            <p:nvPr/>
          </p:nvSpPr>
          <p:spPr bwMode="auto">
            <a:xfrm>
              <a:off x="4886" y="2208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2" name="Rectangle 28"/>
            <p:cNvSpPr>
              <a:spLocks noChangeArrowheads="1"/>
            </p:cNvSpPr>
            <p:nvPr/>
          </p:nvSpPr>
          <p:spPr bwMode="auto">
            <a:xfrm>
              <a:off x="4177" y="220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23" name="Rectangle 29"/>
            <p:cNvSpPr>
              <a:spLocks noChangeArrowheads="1"/>
            </p:cNvSpPr>
            <p:nvPr/>
          </p:nvSpPr>
          <p:spPr bwMode="auto">
            <a:xfrm>
              <a:off x="3637" y="220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4" name="Rectangle 30"/>
            <p:cNvSpPr>
              <a:spLocks noChangeArrowheads="1"/>
            </p:cNvSpPr>
            <p:nvPr/>
          </p:nvSpPr>
          <p:spPr bwMode="auto">
            <a:xfrm>
              <a:off x="2528" y="2208"/>
              <a:ext cx="102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5" name="Rectangle 31"/>
            <p:cNvSpPr>
              <a:spLocks noChangeArrowheads="1"/>
            </p:cNvSpPr>
            <p:nvPr/>
          </p:nvSpPr>
          <p:spPr bwMode="auto">
            <a:xfrm>
              <a:off x="1336" y="220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6" name="Rectangle 32"/>
            <p:cNvSpPr>
              <a:spLocks noChangeArrowheads="1"/>
            </p:cNvSpPr>
            <p:nvPr/>
          </p:nvSpPr>
          <p:spPr bwMode="auto">
            <a:xfrm>
              <a:off x="0" y="2208"/>
              <a:ext cx="124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19049" y="4541282"/>
            <a:ext cx="9132890" cy="369888"/>
            <a:chOff x="12" y="2736"/>
            <a:chExt cx="5753" cy="233"/>
          </a:xfrm>
        </p:grpSpPr>
        <p:sp>
          <p:nvSpPr>
            <p:cNvPr id="46107" name="Text Box 35"/>
            <p:cNvSpPr txBox="1">
              <a:spLocks noChangeArrowheads="1"/>
            </p:cNvSpPr>
            <p:nvPr/>
          </p:nvSpPr>
          <p:spPr bwMode="auto">
            <a:xfrm>
              <a:off x="25" y="2736"/>
              <a:ext cx="57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101</a:t>
              </a:r>
            </a:p>
          </p:txBody>
        </p:sp>
        <p:sp>
          <p:nvSpPr>
            <p:cNvPr id="46108" name="Rectangle 36"/>
            <p:cNvSpPr>
              <a:spLocks noChangeArrowheads="1"/>
            </p:cNvSpPr>
            <p:nvPr/>
          </p:nvSpPr>
          <p:spPr bwMode="auto">
            <a:xfrm>
              <a:off x="5391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9" name="Rectangle 37"/>
            <p:cNvSpPr>
              <a:spLocks noChangeArrowheads="1"/>
            </p:cNvSpPr>
            <p:nvPr/>
          </p:nvSpPr>
          <p:spPr bwMode="auto">
            <a:xfrm>
              <a:off x="5564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0" name="Rectangle 38"/>
            <p:cNvSpPr>
              <a:spLocks noChangeArrowheads="1"/>
            </p:cNvSpPr>
            <p:nvPr/>
          </p:nvSpPr>
          <p:spPr bwMode="auto">
            <a:xfrm>
              <a:off x="5301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1" name="Rectangle 39"/>
            <p:cNvSpPr>
              <a:spLocks noChangeArrowheads="1"/>
            </p:cNvSpPr>
            <p:nvPr/>
          </p:nvSpPr>
          <p:spPr bwMode="auto">
            <a:xfrm>
              <a:off x="4924" y="2740"/>
              <a:ext cx="309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2" name="Rectangle 40"/>
            <p:cNvSpPr>
              <a:spLocks noChangeArrowheads="1"/>
            </p:cNvSpPr>
            <p:nvPr/>
          </p:nvSpPr>
          <p:spPr bwMode="auto">
            <a:xfrm>
              <a:off x="4684" y="2740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3" name="Rectangle 41"/>
            <p:cNvSpPr>
              <a:spLocks noChangeArrowheads="1"/>
            </p:cNvSpPr>
            <p:nvPr/>
          </p:nvSpPr>
          <p:spPr bwMode="auto">
            <a:xfrm>
              <a:off x="3956" y="2744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14" name="Rectangle 43"/>
            <p:cNvSpPr>
              <a:spLocks noChangeArrowheads="1"/>
            </p:cNvSpPr>
            <p:nvPr/>
          </p:nvSpPr>
          <p:spPr bwMode="auto">
            <a:xfrm>
              <a:off x="2296" y="2748"/>
              <a:ext cx="1032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5" name="Rectangle 44"/>
            <p:cNvSpPr>
              <a:spLocks noChangeArrowheads="1"/>
            </p:cNvSpPr>
            <p:nvPr/>
          </p:nvSpPr>
          <p:spPr bwMode="auto">
            <a:xfrm>
              <a:off x="1112" y="274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6" name="Rectangle 45"/>
            <p:cNvSpPr>
              <a:spLocks noChangeArrowheads="1"/>
            </p:cNvSpPr>
            <p:nvPr/>
          </p:nvSpPr>
          <p:spPr bwMode="auto">
            <a:xfrm>
              <a:off x="12" y="2748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7" name="Rectangle 63"/>
            <p:cNvSpPr>
              <a:spLocks noChangeArrowheads="1"/>
            </p:cNvSpPr>
            <p:nvPr/>
          </p:nvSpPr>
          <p:spPr bwMode="auto">
            <a:xfrm>
              <a:off x="3417" y="2744"/>
              <a:ext cx="539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-1" y="6217682"/>
            <a:ext cx="8978901" cy="366713"/>
            <a:chOff x="0" y="3792"/>
            <a:chExt cx="5656" cy="231"/>
          </a:xfrm>
        </p:grpSpPr>
        <p:sp>
          <p:nvSpPr>
            <p:cNvPr id="46100" name="Text Box 55"/>
            <p:cNvSpPr txBox="1">
              <a:spLocks noChangeArrowheads="1"/>
            </p:cNvSpPr>
            <p:nvPr/>
          </p:nvSpPr>
          <p:spPr bwMode="auto">
            <a:xfrm>
              <a:off x="10" y="3792"/>
              <a:ext cx="56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0101100010110101010101010110101010101011101010101110101000101100101101</a:t>
              </a:r>
            </a:p>
          </p:txBody>
        </p:sp>
        <p:sp>
          <p:nvSpPr>
            <p:cNvPr id="46101" name="Rectangle 56"/>
            <p:cNvSpPr>
              <a:spLocks noChangeArrowheads="1"/>
            </p:cNvSpPr>
            <p:nvPr/>
          </p:nvSpPr>
          <p:spPr bwMode="auto">
            <a:xfrm>
              <a:off x="5536" y="379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2" name="Rectangle 57"/>
            <p:cNvSpPr>
              <a:spLocks noChangeArrowheads="1"/>
            </p:cNvSpPr>
            <p:nvPr/>
          </p:nvSpPr>
          <p:spPr bwMode="auto">
            <a:xfrm>
              <a:off x="5296" y="3792"/>
              <a:ext cx="144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3" name="Rectangle 58"/>
            <p:cNvSpPr>
              <a:spLocks noChangeArrowheads="1"/>
            </p:cNvSpPr>
            <p:nvPr/>
          </p:nvSpPr>
          <p:spPr bwMode="auto">
            <a:xfrm>
              <a:off x="4672" y="3792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04" name="Rectangle 59"/>
            <p:cNvSpPr>
              <a:spLocks noChangeArrowheads="1"/>
            </p:cNvSpPr>
            <p:nvPr/>
          </p:nvSpPr>
          <p:spPr bwMode="auto">
            <a:xfrm>
              <a:off x="3393" y="3792"/>
              <a:ext cx="1023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5" name="Rectangle 60"/>
            <p:cNvSpPr>
              <a:spLocks noChangeArrowheads="1"/>
            </p:cNvSpPr>
            <p:nvPr/>
          </p:nvSpPr>
          <p:spPr bwMode="auto">
            <a:xfrm>
              <a:off x="0" y="3792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6" name="Rectangle 61"/>
            <p:cNvSpPr>
              <a:spLocks noChangeArrowheads="1"/>
            </p:cNvSpPr>
            <p:nvPr/>
          </p:nvSpPr>
          <p:spPr bwMode="auto">
            <a:xfrm>
              <a:off x="1104" y="3792"/>
              <a:ext cx="22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7"/>
          <p:cNvGrpSpPr>
            <a:grpSpLocks/>
          </p:cNvGrpSpPr>
          <p:nvPr/>
        </p:nvGrpSpPr>
        <p:grpSpPr bwMode="auto">
          <a:xfrm>
            <a:off x="19050" y="5379482"/>
            <a:ext cx="9118601" cy="369888"/>
            <a:chOff x="12" y="3264"/>
            <a:chExt cx="5744" cy="233"/>
          </a:xfrm>
        </p:grpSpPr>
        <p:sp>
          <p:nvSpPr>
            <p:cNvPr id="46090" name="Text Box 46"/>
            <p:cNvSpPr txBox="1">
              <a:spLocks noChangeArrowheads="1"/>
            </p:cNvSpPr>
            <p:nvPr/>
          </p:nvSpPr>
          <p:spPr bwMode="auto">
            <a:xfrm>
              <a:off x="16" y="3264"/>
              <a:ext cx="57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101</a:t>
              </a:r>
            </a:p>
          </p:txBody>
        </p:sp>
        <p:sp>
          <p:nvSpPr>
            <p:cNvPr id="46091" name="Rectangle 47"/>
            <p:cNvSpPr>
              <a:spLocks noChangeArrowheads="1"/>
            </p:cNvSpPr>
            <p:nvPr/>
          </p:nvSpPr>
          <p:spPr bwMode="auto">
            <a:xfrm>
              <a:off x="5556" y="3264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2" name="Rectangle 48"/>
            <p:cNvSpPr>
              <a:spLocks noChangeArrowheads="1"/>
            </p:cNvSpPr>
            <p:nvPr/>
          </p:nvSpPr>
          <p:spPr bwMode="auto">
            <a:xfrm>
              <a:off x="5304" y="3264"/>
              <a:ext cx="175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3" name="Rectangle 49"/>
            <p:cNvSpPr>
              <a:spLocks noChangeArrowheads="1"/>
            </p:cNvSpPr>
            <p:nvPr/>
          </p:nvSpPr>
          <p:spPr bwMode="auto">
            <a:xfrm>
              <a:off x="4908" y="3264"/>
              <a:ext cx="305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4" name="Rectangle 50"/>
            <p:cNvSpPr>
              <a:spLocks noChangeArrowheads="1"/>
            </p:cNvSpPr>
            <p:nvPr/>
          </p:nvSpPr>
          <p:spPr bwMode="auto">
            <a:xfrm>
              <a:off x="4668" y="3264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5" name="Rectangle 52"/>
            <p:cNvSpPr>
              <a:spLocks noChangeArrowheads="1"/>
            </p:cNvSpPr>
            <p:nvPr/>
          </p:nvSpPr>
          <p:spPr bwMode="auto">
            <a:xfrm>
              <a:off x="2287" y="3268"/>
              <a:ext cx="1029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6" name="Rectangle 53"/>
            <p:cNvSpPr>
              <a:spLocks noChangeArrowheads="1"/>
            </p:cNvSpPr>
            <p:nvPr/>
          </p:nvSpPr>
          <p:spPr bwMode="auto">
            <a:xfrm>
              <a:off x="1108" y="326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7" name="Rectangle 54"/>
            <p:cNvSpPr>
              <a:spLocks noChangeArrowheads="1"/>
            </p:cNvSpPr>
            <p:nvPr/>
          </p:nvSpPr>
          <p:spPr bwMode="auto">
            <a:xfrm>
              <a:off x="12" y="3264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8" name="Rectangle 64"/>
            <p:cNvSpPr>
              <a:spLocks noChangeArrowheads="1"/>
            </p:cNvSpPr>
            <p:nvPr/>
          </p:nvSpPr>
          <p:spPr bwMode="auto">
            <a:xfrm>
              <a:off x="3405" y="3264"/>
              <a:ext cx="543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099" name="Rectangle 65"/>
            <p:cNvSpPr>
              <a:spLocks noChangeArrowheads="1"/>
            </p:cNvSpPr>
            <p:nvPr/>
          </p:nvSpPr>
          <p:spPr bwMode="auto">
            <a:xfrm>
              <a:off x="3948" y="3264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8" name="Footer Placeholder 6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61" y="175260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Current state of the stream: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5465" y="2571750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Bit of value 1 arrives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2906" y="3333750"/>
            <a:ext cx="5964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Two orange buckets get merged into a yellow bucket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6200" y="4160282"/>
            <a:ext cx="785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Next bit 1 arrives, new orange bucket is created, then 0 comes, then 1: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8105" y="501015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Buckets get merged…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0" y="5848350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State of the buckets after merging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33DD3C9-AC78-4857-9A7A-0190E2B7B35D}"/>
              </a:ext>
            </a:extLst>
          </p:cNvPr>
          <p:cNvSpPr/>
          <p:nvPr/>
        </p:nvSpPr>
        <p:spPr>
          <a:xfrm>
            <a:off x="203486" y="1158625"/>
            <a:ext cx="50559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Updating buckets (example):</a:t>
            </a:r>
            <a:endParaRPr lang="cs-CZ" sz="32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82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  <p:bldP spid="7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Streams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10600" cy="5257801"/>
          </a:xfrm>
        </p:spPr>
        <p:txBody>
          <a:bodyPr>
            <a:noAutofit/>
          </a:bodyPr>
          <a:lstStyle/>
          <a:p>
            <a:r>
              <a:rPr lang="en-US" sz="2400" dirty="0"/>
              <a:t>There are 5 occurrences of 1s in the upcoming stream 0</a:t>
            </a:r>
            <a:r>
              <a:rPr lang="en-US" sz="2400" b="1" dirty="0"/>
              <a:t>1</a:t>
            </a:r>
            <a:r>
              <a:rPr lang="en-US" sz="2400" dirty="0"/>
              <a:t>0</a:t>
            </a:r>
            <a:r>
              <a:rPr lang="en-US" sz="2400" b="1" dirty="0"/>
              <a:t>1</a:t>
            </a:r>
            <a:r>
              <a:rPr lang="en-US" sz="2400" dirty="0"/>
              <a:t>0</a:t>
            </a:r>
            <a:r>
              <a:rPr lang="en-US" sz="2400" b="1" dirty="0"/>
              <a:t>1</a:t>
            </a:r>
            <a:r>
              <a:rPr lang="en-US" sz="2400" dirty="0"/>
              <a:t>0</a:t>
            </a:r>
            <a:r>
              <a:rPr lang="en-US" sz="2400" b="1" dirty="0"/>
              <a:t>1</a:t>
            </a:r>
            <a:r>
              <a:rPr lang="en-US" sz="2400" dirty="0"/>
              <a:t>0</a:t>
            </a:r>
            <a:r>
              <a:rPr lang="en-US" sz="2400" b="1" dirty="0"/>
              <a:t>1</a:t>
            </a:r>
            <a:r>
              <a:rPr lang="en-US" sz="2400" dirty="0"/>
              <a:t>. Each one updates the buckets to be:</a:t>
            </a:r>
          </a:p>
          <a:p>
            <a:pPr lvl="1"/>
            <a:r>
              <a:rPr lang="en-US" sz="1800" dirty="0"/>
              <a:t>(1) Combine the oldest two buckets of size 1</a:t>
            </a:r>
          </a:p>
          <a:p>
            <a:pPr marL="118872" indent="0">
              <a:buNone/>
            </a:pPr>
            <a:r>
              <a:rPr lang="en-US" sz="1600" dirty="0"/>
              <a:t>	(16, 148)  (8, 162)  (8, 177)  (4, 183)  (2, 192)  (1, 197)  (1, 200)  (1, 202)</a:t>
            </a:r>
          </a:p>
          <a:p>
            <a:pPr marL="118872" indent="0">
              <a:buNone/>
            </a:pPr>
            <a:r>
              <a:rPr lang="en-US" sz="1600" dirty="0"/>
              <a:t>       =&gt;	(16, 148)  (8, 162)  (8, 177)  (4, 183)  (2, 192)  (2, 200)  (1, 202)</a:t>
            </a:r>
          </a:p>
          <a:p>
            <a:pPr lvl="1"/>
            <a:r>
              <a:rPr lang="en-US" sz="1800" dirty="0"/>
              <a:t>(2) No combination needed</a:t>
            </a:r>
          </a:p>
          <a:p>
            <a:pPr marL="118872" indent="0">
              <a:buNone/>
            </a:pPr>
            <a:r>
              <a:rPr lang="en-US" sz="1600" dirty="0"/>
              <a:t>	(16, 148)  (8, 162)  (8, 177)  (4, 183)  (2, 192)  (2, 200)  (1, 202)  (1, 204)</a:t>
            </a:r>
          </a:p>
          <a:p>
            <a:pPr lvl="1"/>
            <a:r>
              <a:rPr lang="en-US" sz="1800" dirty="0"/>
              <a:t>(3) Combine the oldest two buckets of size 1, and then oldest two buckets of size 2</a:t>
            </a:r>
          </a:p>
          <a:p>
            <a:pPr marL="118872" indent="0">
              <a:buNone/>
            </a:pPr>
            <a:r>
              <a:rPr lang="en-US" sz="1600" dirty="0"/>
              <a:t>	(16, 148)  (8, 162)  (8, 177)  (4, 183)  (2, 192)  (2, 200)  (1, 202)  (1, 204)  (1, 206)</a:t>
            </a:r>
          </a:p>
          <a:p>
            <a:pPr marL="118872" indent="0">
              <a:buNone/>
            </a:pPr>
            <a:r>
              <a:rPr lang="en-US" sz="1600" dirty="0"/>
              <a:t>       =&gt;	(16, 148)  (8, 162)  (8, 177)  (4, 183)  (2, 192)  (2, 200)  (2, 204)  (1, 206)</a:t>
            </a:r>
          </a:p>
          <a:p>
            <a:pPr marL="118872" indent="0">
              <a:buNone/>
            </a:pPr>
            <a:r>
              <a:rPr lang="en-US" sz="1600" dirty="0"/>
              <a:t>       =&gt;	(16, 148)  (8, 162)  (8, 177)  (4, 183)  (4, 200)  (2, 204)  (1, 206)</a:t>
            </a:r>
          </a:p>
          <a:p>
            <a:pPr lvl="1"/>
            <a:r>
              <a:rPr lang="en-US" sz="1800" dirty="0"/>
              <a:t>(4) No combination needed; window size is 60, so (16, 148) should be dropped</a:t>
            </a:r>
          </a:p>
          <a:p>
            <a:pPr marL="118872" indent="0">
              <a:buNone/>
            </a:pPr>
            <a:r>
              <a:rPr lang="en-US" sz="1600" dirty="0"/>
              <a:t>	(16, 148)  (8, 162)  (8, 177)  (4, 183)  (4, 200)  (2, 204)  (1, 206)  (1, 208)</a:t>
            </a:r>
          </a:p>
          <a:p>
            <a:pPr marL="118872" indent="0">
              <a:buNone/>
            </a:pPr>
            <a:r>
              <a:rPr lang="en-US" sz="1600" dirty="0"/>
              <a:t>       =&gt;	(8, 162)  (8, 177)  (4, 183)  (4, 200)  (2, 204)  (1, 206)  (1, 208)</a:t>
            </a:r>
          </a:p>
          <a:p>
            <a:pPr lvl="1"/>
            <a:r>
              <a:rPr lang="en-US" sz="1800" dirty="0"/>
              <a:t>(5) Combine the oldest two buckets of size 1</a:t>
            </a:r>
          </a:p>
          <a:p>
            <a:pPr marL="118872" indent="0">
              <a:buNone/>
            </a:pPr>
            <a:r>
              <a:rPr lang="en-US" sz="1600" dirty="0"/>
              <a:t>	(8, 162)  (8, 177)  (4, 183)  (4, 200)  (2, 204)  (1, 206)  (1, 208)  (1, 210)</a:t>
            </a:r>
          </a:p>
          <a:p>
            <a:pPr marL="118872" indent="0">
              <a:buNone/>
            </a:pPr>
            <a:r>
              <a:rPr lang="en-US" sz="1600" dirty="0"/>
              <a:t>       =&gt;	</a:t>
            </a:r>
            <a:r>
              <a:rPr lang="en-US" sz="1600" b="1" dirty="0"/>
              <a:t>(8, 162)  (8, 177)  (4, 183)  (4, 200)  (2, 204)  (2, 208)  (1, 210)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A4822-970E-634E-A28B-8345331BB412}" type="slidenum">
              <a:rPr lang="en-US"/>
              <a:pPr/>
              <a:t>4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Frequent Item Sets (1) – Recap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8000"/>
                </a:solidFill>
              </a:rPr>
              <a:t>Association Rules:</a:t>
            </a:r>
            <a:br>
              <a:rPr lang="en-US" b="1" dirty="0"/>
            </a:br>
            <a:r>
              <a:rPr lang="en-US" dirty="0"/>
              <a:t>If-then rules about the contents of baskets</a:t>
            </a:r>
          </a:p>
          <a:p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{i</a:t>
            </a:r>
            <a:r>
              <a:rPr 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i</a:t>
            </a:r>
            <a:r>
              <a:rPr lang="en-US" b="1" i="1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} → j</a:t>
            </a:r>
            <a:r>
              <a:rPr lang="en-US" i="1" dirty="0">
                <a:solidFill>
                  <a:srgbClr val="0064E2"/>
                </a:solidFill>
              </a:rPr>
              <a:t>  </a:t>
            </a:r>
            <a:r>
              <a:rPr lang="en-US" dirty="0"/>
              <a:t>means: “if a basket contains all of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dirty="0"/>
              <a:t> </a:t>
            </a:r>
            <a:r>
              <a:rPr lang="en-US" dirty="0"/>
              <a:t>then it is </a:t>
            </a:r>
            <a:r>
              <a:rPr lang="en-US" b="1" i="1" dirty="0">
                <a:solidFill>
                  <a:srgbClr val="0000FF"/>
                </a:solidFill>
              </a:rPr>
              <a:t>likely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to contain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/>
              <a:t>”</a:t>
            </a:r>
          </a:p>
          <a:p>
            <a:r>
              <a:rPr lang="en-US" b="1" dirty="0">
                <a:solidFill>
                  <a:srgbClr val="D60093"/>
                </a:solidFill>
              </a:rPr>
              <a:t>In practice there are many rules, want to find significant/interesting ones!</a:t>
            </a:r>
          </a:p>
          <a:p>
            <a:r>
              <a:rPr lang="en-US" b="1" i="1" dirty="0">
                <a:solidFill>
                  <a:srgbClr val="0000FF"/>
                </a:solidFill>
              </a:rPr>
              <a:t>Confidence</a:t>
            </a:r>
            <a:r>
              <a:rPr lang="en-US" i="1" dirty="0">
                <a:solidFill>
                  <a:srgbClr val="0000FF"/>
                </a:solidFill>
              </a:rPr>
              <a:t> </a:t>
            </a:r>
            <a:r>
              <a:rPr lang="en-US" dirty="0"/>
              <a:t>of this association rule is the probability of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/>
              <a:t> given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= {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baseline="-250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/>
          </p:cNvGraphicFramePr>
          <p:nvPr/>
        </p:nvGraphicFramePr>
        <p:xfrm>
          <a:off x="2065338" y="5380038"/>
          <a:ext cx="5470525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3" imgW="1841400" imgH="419040" progId="Equation.3">
                  <p:embed/>
                </p:oleObj>
              </mc:Choice>
              <mc:Fallback>
                <p:oleObj name="Equation" r:id="rId3" imgW="1841400" imgH="4190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5338" y="5380038"/>
                        <a:ext cx="5470525" cy="1173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90720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Frequent Item Sets (1) –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pPr marL="678942" indent="-514350">
              <a:buFont typeface="+mj-lt"/>
              <a:buAutoNum type="arabicParenR"/>
            </a:pPr>
            <a:r>
              <a:rPr lang="en-US" sz="2800" dirty="0"/>
              <a:t>20 frequent items: </a:t>
            </a:r>
            <a:r>
              <a:rPr lang="en-US" sz="2800" b="1" dirty="0"/>
              <a:t>1–20</a:t>
            </a:r>
          </a:p>
          <a:p>
            <a:pPr marL="678942" indent="-514350">
              <a:buFont typeface="+mj-lt"/>
              <a:buAutoNum type="arabicParenR"/>
            </a:pPr>
            <a:r>
              <a:rPr lang="en-US" sz="2800" dirty="0"/>
              <a:t>Association rules: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400" dirty="0"/>
              <a:t>The baskets containing both items 5 and 7 are baskets 35 and 70, in which only basket 70 also contains item 2. Hence, the confidence of the rule {5, 7} → 2 is </a:t>
            </a:r>
            <a:r>
              <a:rPr lang="en-US" sz="2400" b="1" dirty="0"/>
              <a:t>1/2</a:t>
            </a:r>
            <a:r>
              <a:rPr lang="en-US" sz="2400" dirty="0"/>
              <a:t>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400" dirty="0"/>
              <a:t>The baskets whose numbers are the multiples of 12 contain item set {2, 3, 4} as a subset – there are 8 such baskets. The baskets whose numbers are the multiples of 60 contain item set {2, 3, 4, 5} as a subset – there is 1 such basket. Hence, the confidence of the rule {2, 3, 4} → 5 is </a:t>
            </a:r>
            <a:r>
              <a:rPr lang="en-US" sz="2400" b="1" dirty="0"/>
              <a:t>1/8</a:t>
            </a:r>
            <a:r>
              <a:rPr lang="en-US" sz="2400" dirty="0"/>
              <a:t>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4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(2) –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25780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Consider the following twelve baskets, each of them contains 3 of 6 items (1 through 6):</a:t>
            </a:r>
          </a:p>
          <a:p>
            <a:pPr lvl="1"/>
            <a:r>
              <a:rPr lang="en-US" dirty="0"/>
              <a:t>{1, 2, 3}   {2, 3, 4}   {3, 4, 5}   {4, 5, 6}</a:t>
            </a:r>
          </a:p>
          <a:p>
            <a:pPr lvl="1"/>
            <a:r>
              <a:rPr lang="en-US" dirty="0"/>
              <a:t>{1, 3, 5}   {2, 4, 6}   {1, 3, 4}   {2, 4, 5}</a:t>
            </a:r>
          </a:p>
          <a:p>
            <a:pPr lvl="1"/>
            <a:r>
              <a:rPr lang="en-US" dirty="0"/>
              <a:t>{3, 5, 6}   {1, 2, 4}   {2, 3, 5}   {3, 4, 6}</a:t>
            </a:r>
          </a:p>
          <a:p>
            <a:r>
              <a:rPr lang="en-US" dirty="0"/>
              <a:t>Suppose the support threshold is 4. On the first pass of the PCY algorithm, a hash table with 11 buckets is used, and the set {</a:t>
            </a:r>
            <a:r>
              <a:rPr lang="en-US" i="1" dirty="0" err="1"/>
              <a:t>i</a:t>
            </a:r>
            <a:r>
              <a:rPr lang="en-US" dirty="0"/>
              <a:t>, </a:t>
            </a:r>
            <a:r>
              <a:rPr lang="en-US" i="1" dirty="0"/>
              <a:t>j</a:t>
            </a:r>
            <a:r>
              <a:rPr lang="en-US" dirty="0"/>
              <a:t>} is hashed to bucket </a:t>
            </a:r>
            <a:r>
              <a:rPr lang="en-US" i="1" dirty="0" err="1"/>
              <a:t>i</a:t>
            </a:r>
            <a:r>
              <a:rPr lang="en-US" dirty="0" err="1"/>
              <a:t>×</a:t>
            </a:r>
            <a:r>
              <a:rPr lang="en-US" i="1" dirty="0" err="1"/>
              <a:t>j</a:t>
            </a:r>
            <a:r>
              <a:rPr lang="en-US" dirty="0"/>
              <a:t> mod 11: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Compute the support for each item and each pair of items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Which pairs hash to which buckets?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Which buckets are frequent?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Which pairs are counted on the second pass?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0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Frequent Item Sets (2) – Recap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86800" cy="5410200"/>
          </a:xfrm>
        </p:spPr>
        <p:txBody>
          <a:bodyPr>
            <a:normAutofit lnSpcReduction="10000"/>
          </a:bodyPr>
          <a:lstStyle/>
          <a:p>
            <a:pPr marL="210312" indent="0">
              <a:buNone/>
            </a:pPr>
            <a:r>
              <a:rPr lang="en-US" b="1" dirty="0">
                <a:solidFill>
                  <a:srgbClr val="FF0066"/>
                </a:solidFill>
              </a:rPr>
              <a:t>PCY Algorithm – First Pass</a:t>
            </a:r>
            <a:endParaRPr lang="en-US" dirty="0"/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FOR (each basket) :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FOR (each item in the basket) :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	add 1 to item’s count;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FOR (each pair of items) :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	hash the pair to a bucket;</a:t>
            </a:r>
          </a:p>
          <a:p>
            <a:pPr marL="210312" indent="0"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	add 1 to the count for that bucket;</a:t>
            </a:r>
          </a:p>
          <a:p>
            <a:pPr lvl="8"/>
            <a:endParaRPr lang="en-US" sz="800" dirty="0"/>
          </a:p>
          <a:p>
            <a:r>
              <a:rPr lang="en-US" b="1" dirty="0"/>
              <a:t>Few things to note:</a:t>
            </a:r>
          </a:p>
          <a:p>
            <a:pPr lvl="1"/>
            <a:r>
              <a:rPr lang="en-US" dirty="0"/>
              <a:t>Pairs of items need to be generated from the input file; they are not present in the file</a:t>
            </a:r>
          </a:p>
          <a:p>
            <a:pPr lvl="1"/>
            <a:r>
              <a:rPr lang="en-US" dirty="0"/>
              <a:t>We are not just interested in the presence of a pair, but we need to see whether it is present at least </a:t>
            </a:r>
            <a:r>
              <a:rPr lang="en-US" b="1" i="1" dirty="0"/>
              <a:t>s</a:t>
            </a:r>
            <a:r>
              <a:rPr lang="en-US" dirty="0"/>
              <a:t> (support) times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3B73-63DB-FA49-9D56-55CDD439EC9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Left Brace 1"/>
          <p:cNvSpPr/>
          <p:nvPr/>
        </p:nvSpPr>
        <p:spPr>
          <a:xfrm>
            <a:off x="990600" y="2514600"/>
            <a:ext cx="152400" cy="990600"/>
          </a:xfrm>
          <a:prstGeom prst="leftBrac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600" y="2590800"/>
            <a:ext cx="714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New in PCY</a:t>
            </a:r>
          </a:p>
        </p:txBody>
      </p:sp>
    </p:spTree>
    <p:extLst>
      <p:ext uri="{BB962C8B-B14F-4D97-AF65-F5344CB8AC3E}">
        <p14:creationId xmlns:p14="http://schemas.microsoft.com/office/powerpoint/2010/main" val="488397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Frequent Item Sets (2) –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10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FF0066"/>
                </a:solidFill>
              </a:rPr>
              <a:t>Observation:</a:t>
            </a:r>
            <a:r>
              <a:rPr lang="en-US" b="1" dirty="0"/>
              <a:t> If a bucket contains a </a:t>
            </a:r>
            <a:r>
              <a:rPr lang="en-US" b="1" dirty="0">
                <a:solidFill>
                  <a:srgbClr val="0000FF"/>
                </a:solidFill>
              </a:rPr>
              <a:t>frequent pair</a:t>
            </a:r>
            <a:r>
              <a:rPr lang="en-US" b="1" dirty="0"/>
              <a:t>, then the bucket is surely </a:t>
            </a:r>
            <a:r>
              <a:rPr lang="en-US" b="1" dirty="0">
                <a:solidFill>
                  <a:srgbClr val="0000FF"/>
                </a:solidFill>
              </a:rPr>
              <a:t>frequent</a:t>
            </a:r>
          </a:p>
          <a:p>
            <a:r>
              <a:rPr lang="en-US" dirty="0"/>
              <a:t>However, even without any frequent pair, </a:t>
            </a:r>
            <a:br>
              <a:rPr lang="en-US" dirty="0"/>
            </a:br>
            <a:r>
              <a:rPr lang="en-US" dirty="0"/>
              <a:t>a bucket can still be frequent </a:t>
            </a:r>
            <a:r>
              <a:rPr lang="en-US" dirty="0">
                <a:sym typeface="Wingdings" pitchFamily="2" charset="2"/>
              </a:rPr>
              <a:t> </a:t>
            </a:r>
          </a:p>
          <a:p>
            <a:pPr lvl="1"/>
            <a:r>
              <a:rPr lang="en-US" dirty="0"/>
              <a:t>So, we cannot use the hash to eliminate any </a:t>
            </a:r>
            <a:br>
              <a:rPr lang="en-US" dirty="0"/>
            </a:br>
            <a:r>
              <a:rPr lang="en-US" dirty="0"/>
              <a:t>member (pair) of a “frequent” bucket</a:t>
            </a:r>
          </a:p>
          <a:p>
            <a:r>
              <a:rPr lang="en-US" b="1" dirty="0">
                <a:solidFill>
                  <a:srgbClr val="FF0066"/>
                </a:solidFill>
              </a:rPr>
              <a:t>But, for a bucket with total count less than </a:t>
            </a:r>
            <a:r>
              <a:rPr lang="en-US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="1" dirty="0">
                <a:solidFill>
                  <a:srgbClr val="FF0066"/>
                </a:solidFill>
              </a:rPr>
              <a:t>, </a:t>
            </a:r>
            <a:br>
              <a:rPr lang="en-US" b="1" dirty="0">
                <a:solidFill>
                  <a:srgbClr val="FF0066"/>
                </a:solidFill>
              </a:rPr>
            </a:br>
            <a:r>
              <a:rPr lang="en-US" b="1" dirty="0">
                <a:solidFill>
                  <a:srgbClr val="FF0066"/>
                </a:solidFill>
              </a:rPr>
              <a:t>none of its pairs can be frequent </a:t>
            </a:r>
            <a:r>
              <a:rPr lang="en-US" b="1" dirty="0">
                <a:solidFill>
                  <a:srgbClr val="FF0066"/>
                </a:solidFill>
                <a:sym typeface="Wingdings" pitchFamily="2" charset="2"/>
              </a:rPr>
              <a:t></a:t>
            </a:r>
            <a:endParaRPr lang="en-US" b="1" dirty="0">
              <a:solidFill>
                <a:srgbClr val="FF0066"/>
              </a:solidFill>
            </a:endParaRPr>
          </a:p>
          <a:p>
            <a:pPr lvl="1"/>
            <a:r>
              <a:rPr lang="en-US" dirty="0"/>
              <a:t>Pairs that hash to this bucket can be eliminated as candidates (even if the pair consists of 2 frequent items)</a:t>
            </a:r>
          </a:p>
          <a:p>
            <a:pPr lvl="8"/>
            <a:endParaRPr lang="en-US" b="1" dirty="0"/>
          </a:p>
          <a:p>
            <a:r>
              <a:rPr lang="en-US" b="1" dirty="0">
                <a:solidFill>
                  <a:srgbClr val="008000"/>
                </a:solidFill>
              </a:rPr>
              <a:t>Pass 2:</a:t>
            </a:r>
            <a:r>
              <a:rPr lang="en-US" dirty="0">
                <a:solidFill>
                  <a:srgbClr val="008000"/>
                </a:solidFill>
              </a:rPr>
              <a:t> </a:t>
            </a:r>
            <a:br>
              <a:rPr lang="en-US" dirty="0"/>
            </a:br>
            <a:r>
              <a:rPr lang="en-US" dirty="0"/>
              <a:t>Only count pairs that hash to frequent buckets</a:t>
            </a:r>
          </a:p>
          <a:p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8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Frequent Item Sets (2) – Solution 1/4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Autofit/>
          </a:bodyPr>
          <a:lstStyle/>
          <a:p>
            <a:pPr marL="678942" indent="-514350">
              <a:buAutoNum type="arabicParenR"/>
            </a:pPr>
            <a:r>
              <a:rPr lang="en-US" sz="2800" dirty="0"/>
              <a:t>Compute the support for each item and each pair of items</a:t>
            </a:r>
          </a:p>
          <a:p>
            <a:pPr lvl="1"/>
            <a:r>
              <a:rPr lang="en-US" sz="2400" dirty="0"/>
              <a:t>Support for each item: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item</a:t>
            </a: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1	2	3	4	5	6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support	4	6	8	8	6	4</a:t>
            </a:r>
            <a:endParaRPr lang="en-US" dirty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Support for each pair of items: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pair	{1, 2}	{1, 3}	{1, 4}	{1, 5}	{1, 6}	{2, 3}	{2, 4}	{2, 5}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support	2	3	2	1	0	3	4	2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pair	{2, 6}	{3, 4}	{3, 5}	{3, 6}	{4, 5}	{4, 6}	{5, 6}	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support	1	4	4	2	3	3	2	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790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30407</TotalTime>
  <Words>4261</Words>
  <Application>Microsoft Office PowerPoint</Application>
  <PresentationFormat>Předvádění na obrazovce (4:3)</PresentationFormat>
  <Paragraphs>602</Paragraphs>
  <Slides>33</Slides>
  <Notes>19</Notes>
  <HiddenSlides>0</HiddenSlides>
  <MMClips>0</MMClips>
  <ScaleCrop>false</ScaleCrop>
  <HeadingPairs>
    <vt:vector size="8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45" baseType="lpstr">
      <vt:lpstr>Arial</vt:lpstr>
      <vt:lpstr>Calibri</vt:lpstr>
      <vt:lpstr>Corbel</vt:lpstr>
      <vt:lpstr>Courier New</vt:lpstr>
      <vt:lpstr>Monotype Sorts</vt:lpstr>
      <vt:lpstr>Tahoma</vt:lpstr>
      <vt:lpstr>Times New Roman</vt:lpstr>
      <vt:lpstr>Wingdings</vt:lpstr>
      <vt:lpstr>Wingdings 2</vt:lpstr>
      <vt:lpstr>Module</vt:lpstr>
      <vt:lpstr>Document</vt:lpstr>
      <vt:lpstr>Equation</vt:lpstr>
      <vt:lpstr>SOLUTIONS Exercises on Block2:  Finding Frequent Item Sets  Finding Similar Items  Searching in Data Streams</vt:lpstr>
      <vt:lpstr>Frequent Item Sets (1) – Assignment</vt:lpstr>
      <vt:lpstr>Frequent Item Sets (1) – Recap</vt:lpstr>
      <vt:lpstr>Frequent Item Sets (1) – Recap</vt:lpstr>
      <vt:lpstr>Frequent Item Sets (1) – Solution</vt:lpstr>
      <vt:lpstr>Frequent Item Sets (2) – Assignment</vt:lpstr>
      <vt:lpstr>Frequent Item Sets (2) – Recap</vt:lpstr>
      <vt:lpstr>Frequent Item Sets (2) – Recap</vt:lpstr>
      <vt:lpstr>Frequent Item Sets (2) – Solution 1/4</vt:lpstr>
      <vt:lpstr>Frequent Item Sets (2) – Solution 2/4</vt:lpstr>
      <vt:lpstr>Frequent Item Sets (2) – Solution 3/4</vt:lpstr>
      <vt:lpstr>Frequent Item Sets (2) – Solution 4/4</vt:lpstr>
      <vt:lpstr>Finding Similar Items (1) – Assignment</vt:lpstr>
      <vt:lpstr>Finding Similar Items (1) – Solution</vt:lpstr>
      <vt:lpstr>Finding Similar Items (2) – Assignment</vt:lpstr>
      <vt:lpstr>Finding Similar Items (2) – Recap</vt:lpstr>
      <vt:lpstr>Finding Similar Items (2) – Recap</vt:lpstr>
      <vt:lpstr>Finding Similar Items (2) – Solution</vt:lpstr>
      <vt:lpstr>Finding Similar Items (3) – Assignment</vt:lpstr>
      <vt:lpstr>Finding Similar Items (3) – Solution</vt:lpstr>
      <vt:lpstr>Finding Similar Items (4) – Assignment</vt:lpstr>
      <vt:lpstr>Finding Similar Items (4) – Recap</vt:lpstr>
      <vt:lpstr>Finding Similar Items (4) – Recap</vt:lpstr>
      <vt:lpstr>Finding Similar Items (4) – Solution 1+2/3</vt:lpstr>
      <vt:lpstr>Finding Similar Items (4) – Solution 3/3</vt:lpstr>
      <vt:lpstr>Data Streams (1) – Assignment</vt:lpstr>
      <vt:lpstr>Data Streams (1) – Recap</vt:lpstr>
      <vt:lpstr>Data Streams (1) – Recap</vt:lpstr>
      <vt:lpstr>Data Streams (1) – Recap</vt:lpstr>
      <vt:lpstr>Data Streams (1) – Recap</vt:lpstr>
      <vt:lpstr>Data Streams (1) – Recap</vt:lpstr>
      <vt:lpstr>Data Streams (1) – Recap</vt:lpstr>
      <vt:lpstr>Data Streams (1) – Solution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Jan Sedmidubský</cp:lastModifiedBy>
  <cp:revision>1522</cp:revision>
  <cp:lastPrinted>2011-10-20T04:01:43Z</cp:lastPrinted>
  <dcterms:created xsi:type="dcterms:W3CDTF">2009-06-12T17:14:38Z</dcterms:created>
  <dcterms:modified xsi:type="dcterms:W3CDTF">2022-04-14T06:19:17Z</dcterms:modified>
</cp:coreProperties>
</file>