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660AC50-2457-4C50-BC36-AA450764D9F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347A-830A-42AD-8419-B4E3713A7A3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87DB-30CD-4567-AE29-A75EADDE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73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347A-830A-42AD-8419-B4E3713A7A3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87DB-30CD-4567-AE29-A75EADDE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91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347A-830A-42AD-8419-B4E3713A7A3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87DB-30CD-4567-AE29-A75EADDE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4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347A-830A-42AD-8419-B4E3713A7A3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87DB-30CD-4567-AE29-A75EADDE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64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347A-830A-42AD-8419-B4E3713A7A3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87DB-30CD-4567-AE29-A75EADDE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3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347A-830A-42AD-8419-B4E3713A7A3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87DB-30CD-4567-AE29-A75EADDE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5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347A-830A-42AD-8419-B4E3713A7A3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87DB-30CD-4567-AE29-A75EADDE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77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347A-830A-42AD-8419-B4E3713A7A3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87DB-30CD-4567-AE29-A75EADDE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9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347A-830A-42AD-8419-B4E3713A7A3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87DB-30CD-4567-AE29-A75EADDE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76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347A-830A-42AD-8419-B4E3713A7A3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87DB-30CD-4567-AE29-A75EADDE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67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347A-830A-42AD-8419-B4E3713A7A3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87DB-30CD-4567-AE29-A75EADDE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20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3347A-830A-42AD-8419-B4E3713A7A3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B87DB-30CD-4567-AE29-A75EADDE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3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uchdb.com/guides/setup-couchdb.html" TargetMode="External"/><Relationship Id="rId2" Type="http://schemas.openxmlformats.org/officeDocument/2006/relationships/hyperlink" Target="https://docs.couchdb.org/en/latest/install/unix.html#installation-using-the-apache-couchdb-convenience-binary-packag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ocalhost:5984/_util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hyperledger-fabric.readthedocs.io/en/release-1.2/prereq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creationix/nv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2756" y="252482"/>
            <a:ext cx="29839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LevelDB</a:t>
            </a:r>
            <a:r>
              <a:rPr lang="en-US" sz="2400" b="1" dirty="0" smtClean="0"/>
              <a:t> and </a:t>
            </a:r>
            <a:r>
              <a:rPr lang="en-US" sz="2400" b="1" dirty="0" err="1" smtClean="0"/>
              <a:t>CouchDB</a:t>
            </a:r>
            <a:endParaRPr 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521368" y="1005370"/>
            <a:ext cx="1105301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current options for the peer state database are </a:t>
            </a:r>
            <a:r>
              <a:rPr lang="en-US" dirty="0" err="1" smtClean="0"/>
              <a:t>LevelDB</a:t>
            </a:r>
            <a:r>
              <a:rPr lang="en-US" dirty="0" smtClean="0"/>
              <a:t> and </a:t>
            </a:r>
            <a:r>
              <a:rPr lang="en-US" dirty="0" err="1" smtClean="0"/>
              <a:t>CouchDB</a:t>
            </a:r>
            <a:r>
              <a:rPr lang="en-US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LevelDB</a:t>
            </a:r>
            <a:r>
              <a:rPr lang="en-US" dirty="0" smtClean="0"/>
              <a:t> is the default key-value state database embedded in the peer process.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err="1" smtClean="0"/>
              <a:t>CouchDB</a:t>
            </a:r>
            <a:r>
              <a:rPr lang="en-US" dirty="0" smtClean="0"/>
              <a:t> is an alternative external state database. Like the </a:t>
            </a:r>
            <a:r>
              <a:rPr lang="en-US" dirty="0" err="1" smtClean="0"/>
              <a:t>LevelDB</a:t>
            </a:r>
            <a:r>
              <a:rPr lang="en-US" dirty="0" smtClean="0"/>
              <a:t> key-value store, </a:t>
            </a:r>
            <a:r>
              <a:rPr lang="en-US" dirty="0" err="1" smtClean="0"/>
              <a:t>CouchDB</a:t>
            </a:r>
            <a:r>
              <a:rPr lang="en-US" dirty="0" smtClean="0"/>
              <a:t> can store any binary data that is modeled in </a:t>
            </a:r>
            <a:r>
              <a:rPr lang="en-US" dirty="0" err="1" smtClean="0"/>
              <a:t>chaincode</a:t>
            </a:r>
            <a:r>
              <a:rPr lang="en-US" dirty="0" smtClean="0"/>
              <a:t> (</a:t>
            </a:r>
            <a:r>
              <a:rPr lang="en-US" dirty="0" err="1" smtClean="0"/>
              <a:t>CouchDB</a:t>
            </a:r>
            <a:r>
              <a:rPr lang="en-US" dirty="0" smtClean="0"/>
              <a:t> attachments are used internally for non-JSON data).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As a document object store, </a:t>
            </a:r>
            <a:r>
              <a:rPr lang="en-US" dirty="0" err="1" smtClean="0"/>
              <a:t>CouchDB</a:t>
            </a:r>
            <a:r>
              <a:rPr lang="en-US" dirty="0" smtClean="0"/>
              <a:t> allows you to store data in JSON format, issue JSON queries against your data, and use indexes to support your queries.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1368" y="5824972"/>
            <a:ext cx="101305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https://hyperledger-fabric.readthedocs.io/en/release-2.2/couchdb_as_state_database.html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423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0800" y="45888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/>
              <a:t>Hyperledger</a:t>
            </a:r>
            <a:r>
              <a:rPr lang="en-US" b="1" dirty="0" smtClean="0"/>
              <a:t> Fabric cheat sheet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77829" y="1559913"/>
            <a:ext cx="56216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https://softwaremill.com/hyperledger-fabric-cheat-sheet/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920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5596" y="1210668"/>
            <a:ext cx="9693679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 install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https://docs.couchdb.org/en/latest/install/unix.html#installation-using-the-apache-couchdb-convenience-binary-packages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 verify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https://pouchdb.com/guides/setup-couchdb.html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Browser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http://localhost:5984/_utils/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5527" y="244461"/>
            <a:ext cx="1338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/>
              <a:t>CouchDB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51918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8463" y="1166843"/>
            <a:ext cx="820553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Caliper is a </a:t>
            </a:r>
            <a:r>
              <a:rPr lang="en-US" dirty="0" err="1" smtClean="0"/>
              <a:t>blockchain</a:t>
            </a:r>
            <a:r>
              <a:rPr lang="en-US" dirty="0" smtClean="0"/>
              <a:t> benchmark framework which allows users to measure the performance of a specific </a:t>
            </a:r>
            <a:r>
              <a:rPr lang="en-US" dirty="0" err="1" smtClean="0"/>
              <a:t>blockchain</a:t>
            </a:r>
            <a:r>
              <a:rPr lang="en-US" dirty="0" smtClean="0"/>
              <a:t> implementation with a set of predefined use cases.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Caliper will produce reports containing a number of performance indicators, such as TPS (Transactions Per Second), transaction latency, resource </a:t>
            </a:r>
            <a:r>
              <a:rPr lang="en-US" dirty="0" err="1" smtClean="0"/>
              <a:t>utilisation</a:t>
            </a:r>
            <a:r>
              <a:rPr lang="en-US" dirty="0" smtClean="0"/>
              <a:t> etc.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intent is for Caliper results to be used as a reference in supporting the choice of a </a:t>
            </a:r>
            <a:r>
              <a:rPr lang="en-US" dirty="0" err="1" smtClean="0"/>
              <a:t>blockchain</a:t>
            </a:r>
            <a:r>
              <a:rPr lang="en-US" dirty="0" smtClean="0"/>
              <a:t> implementation suitable for the user-specific use-cases.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Given the variety of </a:t>
            </a:r>
            <a:r>
              <a:rPr lang="en-US" dirty="0" err="1" smtClean="0"/>
              <a:t>blockchain</a:t>
            </a:r>
            <a:r>
              <a:rPr lang="en-US" dirty="0" smtClean="0"/>
              <a:t> configurations, network setup, as well as the specific use-cases in mind, it is not intended to be an authoritative performance assessment, nor to be used for simple comparative purposes (e.g. </a:t>
            </a:r>
            <a:r>
              <a:rPr lang="en-US" dirty="0" err="1" smtClean="0"/>
              <a:t>blockchain</a:t>
            </a:r>
            <a:r>
              <a:rPr lang="en-US" dirty="0" smtClean="0"/>
              <a:t> A does 5 TPS and </a:t>
            </a:r>
            <a:r>
              <a:rPr lang="en-US" dirty="0" err="1" smtClean="0"/>
              <a:t>blockchain</a:t>
            </a:r>
            <a:r>
              <a:rPr lang="en-US" dirty="0" smtClean="0"/>
              <a:t> B does 10 TPS, therefore B is better).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Caliper project references the definitions, metrics, and terminology as defined by the Performance &amp; Scalability Working Group (PSWG).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5606" y="348734"/>
            <a:ext cx="2133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Hyperledger</a:t>
            </a:r>
            <a:r>
              <a:rPr lang="en-US" b="1" dirty="0" smtClean="0"/>
              <a:t> Caliper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5070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1052" y="1593010"/>
            <a:ext cx="993808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effectLst/>
              </a:rPr>
              <a:t>Key Characteristics</a:t>
            </a:r>
          </a:p>
          <a:p>
            <a:endParaRPr lang="en-US" b="1" dirty="0" smtClean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unified </a:t>
            </a:r>
            <a:r>
              <a:rPr lang="en-US" dirty="0" err="1" smtClean="0"/>
              <a:t>blockchain</a:t>
            </a:r>
            <a:r>
              <a:rPr lang="en-US" dirty="0" smtClean="0"/>
              <a:t> benchmark framework. We provide a common layer to integrate with major existing </a:t>
            </a:r>
            <a:r>
              <a:rPr lang="en-US" dirty="0" err="1" smtClean="0"/>
              <a:t>blockchain</a:t>
            </a:r>
            <a:r>
              <a:rPr lang="en-US" dirty="0" smtClean="0"/>
              <a:t> framework/platforms, so that the same benchmarks can be run for different </a:t>
            </a:r>
            <a:r>
              <a:rPr lang="en-US" dirty="0" err="1" smtClean="0"/>
              <a:t>blockchain</a:t>
            </a:r>
            <a:r>
              <a:rPr lang="en-US" dirty="0" smtClean="0"/>
              <a:t> systems Some benchmark test environment will be provided to help different people run tests under the same environment, </a:t>
            </a:r>
            <a:r>
              <a:rPr lang="en-US" dirty="0" err="1" smtClean="0"/>
              <a:t>blockchain</a:t>
            </a:r>
            <a:r>
              <a:rPr lang="en-US" dirty="0" smtClean="0"/>
              <a:t> management tools like </a:t>
            </a:r>
            <a:r>
              <a:rPr lang="en-US" dirty="0" err="1" smtClean="0"/>
              <a:t>Hyperledger</a:t>
            </a:r>
            <a:r>
              <a:rPr lang="en-US" dirty="0" smtClean="0"/>
              <a:t> Cello could be integrated later to deploy and operate the environment. Also, users can use their existing environment and configure Caliper to run the test under the environment.</a:t>
            </a:r>
          </a:p>
          <a:p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commonly accepted definition of performance indicators. You cannot compare an apple and a pear directly unless some common criteria are set. We will work closely with PSWG to provide a common definition of performance indicators that users care about, such as TPS, latency, resource utilization, etc.</a:t>
            </a:r>
          </a:p>
          <a:p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set of commonly accepted benchmark cases. The goal of Caliper includes providing a set of easy-</a:t>
            </a:r>
          </a:p>
          <a:p>
            <a:r>
              <a:rPr lang="en-US" dirty="0" smtClean="0"/>
              <a:t>understandable benchmark cases so that each </a:t>
            </a:r>
            <a:r>
              <a:rPr lang="en-US" dirty="0" err="1" smtClean="0"/>
              <a:t>blockchain</a:t>
            </a:r>
            <a:r>
              <a:rPr lang="en-US" dirty="0" smtClean="0"/>
              <a:t> solution can be compared in various scenarios. This calls for much collaboration from PSWG, Requirement WG and other WG in </a:t>
            </a:r>
            <a:r>
              <a:rPr lang="en-US" dirty="0" err="1" smtClean="0"/>
              <a:t>Hyperledger</a:t>
            </a:r>
            <a:r>
              <a:rPr lang="en-US" dirty="0" smtClean="0"/>
              <a:t> community as well as </a:t>
            </a:r>
            <a:r>
              <a:rPr lang="en-US" dirty="0" err="1" smtClean="0"/>
              <a:t>blockchain</a:t>
            </a:r>
            <a:r>
              <a:rPr lang="en-US" dirty="0" smtClean="0"/>
              <a:t> practitioners to cover as many use cases that are of user’s interest as possible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21409" y="260503"/>
            <a:ext cx="1338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/>
              <a:t>CouchDB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49105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71775" y="1848671"/>
            <a:ext cx="6004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https://hyperledger.github.io/caliper/v0.4.2/installing-caliper/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906204" y="436966"/>
            <a:ext cx="30267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Installing and Running Caliper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66173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0420" y="1101625"/>
            <a:ext cx="10071988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current latest version of node and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npm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node version 10.9.0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npm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version 6.4.0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But, the current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Hyperledger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 Fabric (release version 1.2) Prerequisites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says that there should be: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node version 8.9.x or greater (but not 9.x or 10.x)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npm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version 5.6.0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799" y="4683840"/>
            <a:ext cx="104434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https://blog.chapagain.com.np/hyperledger-fabric-error-failed-to-load-grpc-binary-module-because-it-was-not-installed-for-the-current-system/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54580" y="108103"/>
            <a:ext cx="27462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>
                <a:latin typeface="Arial" panose="020B0604020202020204" pitchFamily="34" charset="0"/>
              </a:rPr>
              <a:t>Node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js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 </a:t>
            </a:r>
            <a:r>
              <a:rPr lang="en-US" altLang="en-US" sz="2400" b="1" dirty="0">
                <a:latin typeface="Arial" panose="020B0604020202020204" pitchFamily="34" charset="0"/>
              </a:rPr>
              <a:t>and </a:t>
            </a:r>
            <a:r>
              <a:rPr lang="en-US" altLang="en-US" sz="2400" b="1" dirty="0" err="1">
                <a:latin typeface="Arial" panose="020B0604020202020204" pitchFamily="34" charset="0"/>
              </a:rPr>
              <a:t>npm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51089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29389" y="166837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Solution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 solve this error, we need to downgrade or set the node and npm version to the one specified in the Prerequisites.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Set NPM version to 5.6.0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npm install npm@5.6.0 -g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Check NPM version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npm -v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60421" y="414688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Set Nodejs version to 8.9.4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– The Prerequisites says that the node version should be 8.9.x or greater.</a:t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– But, it should be in the range of 8.9.x.</a:t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– Node version 9.x or 10.x will give the same error.</a:t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– Therefore, we set the node version to 8.9.4. This version has worked well in my case.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Install NVM (Node Version Manager)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 set a specific node version, at first, we will install 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NVM (Node Version Manager)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 can run the nvm install script using either cURL or Wget.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using cURL: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curl -o- https://raw.githubusercontent.com/creationix/nvm/v0.33.11/install.sh | bash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54580" y="108103"/>
            <a:ext cx="27462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>
                <a:latin typeface="Arial" panose="020B0604020202020204" pitchFamily="34" charset="0"/>
              </a:rPr>
              <a:t>Node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js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 </a:t>
            </a:r>
            <a:r>
              <a:rPr lang="en-US" altLang="en-US" sz="2400" b="1" dirty="0">
                <a:latin typeface="Arial" panose="020B0604020202020204" pitchFamily="34" charset="0"/>
              </a:rPr>
              <a:t>and </a:t>
            </a:r>
            <a:r>
              <a:rPr lang="en-US" altLang="en-US" sz="2400" b="1" dirty="0" err="1">
                <a:latin typeface="Arial" panose="020B0604020202020204" pitchFamily="34" charset="0"/>
              </a:rPr>
              <a:t>npm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12629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77516" y="2438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Now, open a new window or new tab in the terminal.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List out the commands available for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nvm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nvm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--help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Install and use specific node version using </a:t>
            </a:r>
            <a:r>
              <a:rPr kumimoji="0" lang="en-US" alt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nvm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 our case, we will install and use node version 8.9.4.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nvm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install v8.9.4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nvm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use 8.9.4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After that, check the node version: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Check node version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node -v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54580" y="108103"/>
            <a:ext cx="27462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>
                <a:latin typeface="Arial" panose="020B0604020202020204" pitchFamily="34" charset="0"/>
              </a:rPr>
              <a:t>Node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js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 </a:t>
            </a:r>
            <a:r>
              <a:rPr lang="en-US" altLang="en-US" sz="2400" b="1" dirty="0">
                <a:latin typeface="Arial" panose="020B0604020202020204" pitchFamily="34" charset="0"/>
              </a:rPr>
              <a:t>and </a:t>
            </a:r>
            <a:r>
              <a:rPr lang="en-US" altLang="en-US" sz="2400" b="1" dirty="0" err="1">
                <a:latin typeface="Arial" panose="020B0604020202020204" pitchFamily="34" charset="0"/>
              </a:rPr>
              <a:t>npm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32957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631" y="1759894"/>
            <a:ext cx="85664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One of the significant differences between </a:t>
            </a:r>
            <a:r>
              <a:rPr lang="en-US" dirty="0" err="1" smtClean="0"/>
              <a:t>Hyperledger</a:t>
            </a:r>
            <a:r>
              <a:rPr lang="en-US" dirty="0" smtClean="0"/>
              <a:t> fabric vs Composer is that </a:t>
            </a:r>
            <a:r>
              <a:rPr lang="en-US" b="1" dirty="0" smtClean="0"/>
              <a:t>Fabric is a framework, and </a:t>
            </a:r>
            <a:r>
              <a:rPr lang="en-US" b="1" dirty="0" err="1" smtClean="0"/>
              <a:t>Hyperledger</a:t>
            </a:r>
            <a:r>
              <a:rPr lang="en-US" b="1" dirty="0" smtClean="0"/>
              <a:t> Composer is a tool</a:t>
            </a:r>
            <a:r>
              <a:rPr lang="en-US" dirty="0" smtClean="0"/>
              <a:t>. So, with </a:t>
            </a:r>
            <a:r>
              <a:rPr lang="en-US" dirty="0" err="1" smtClean="0"/>
              <a:t>Hyperledger</a:t>
            </a:r>
            <a:r>
              <a:rPr lang="en-US" dirty="0" smtClean="0"/>
              <a:t> Composer, you can create a new platform of framework similar to </a:t>
            </a:r>
            <a:r>
              <a:rPr lang="en-US" dirty="0" err="1" smtClean="0"/>
              <a:t>Hyperledger</a:t>
            </a:r>
            <a:r>
              <a:rPr lang="en-US" dirty="0" smtClean="0"/>
              <a:t> Fabric. But with Fabric, you can't do that.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99368" y="268524"/>
            <a:ext cx="425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Hyperledger</a:t>
            </a:r>
            <a:r>
              <a:rPr lang="en-US" sz="2400" b="1" dirty="0" smtClean="0"/>
              <a:t> fabric vs Composer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01782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853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Unicode MS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CVT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mbarek</dc:creator>
  <cp:lastModifiedBy>mbarek</cp:lastModifiedBy>
  <cp:revision>7</cp:revision>
  <dcterms:created xsi:type="dcterms:W3CDTF">2022-03-15T08:49:51Z</dcterms:created>
  <dcterms:modified xsi:type="dcterms:W3CDTF">2022-03-15T09:14:24Z</dcterms:modified>
</cp:coreProperties>
</file>