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64" r:id="rId5"/>
    <p:sldId id="265" r:id="rId6"/>
    <p:sldId id="259" r:id="rId7"/>
    <p:sldId id="262" r:id="rId8"/>
    <p:sldId id="260" r:id="rId9"/>
    <p:sldId id="266" r:id="rId10"/>
    <p:sldId id="26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4" y="1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9C0A72E-7943-435C-94AC-22744F469E25}"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0318BC63-B25D-4D67-ABD3-2923C6186ED4}">
      <dgm:prSet custT="1"/>
      <dgm:spPr/>
      <dgm:t>
        <a:bodyPr/>
        <a:lstStyle/>
        <a:p>
          <a:r>
            <a:rPr lang="en-US" sz="2000" dirty="0"/>
            <a:t>Smart home systems are featured by a variety of connected smart household devices, where Internet of Things (IoT) is one of the critical enablers in the smart home environment.</a:t>
          </a:r>
        </a:p>
      </dgm:t>
    </dgm:pt>
    <dgm:pt modelId="{56474FE9-89C6-4554-8BCB-9414C27A270E}" type="parTrans" cxnId="{043100F5-A80D-4D56-AF5F-106ABDD468C1}">
      <dgm:prSet/>
      <dgm:spPr/>
      <dgm:t>
        <a:bodyPr/>
        <a:lstStyle/>
        <a:p>
          <a:endParaRPr lang="en-US"/>
        </a:p>
      </dgm:t>
    </dgm:pt>
    <dgm:pt modelId="{4F9EE95D-7EB4-4288-920D-BA1062CF0FF3}" type="sibTrans" cxnId="{043100F5-A80D-4D56-AF5F-106ABDD468C1}">
      <dgm:prSet/>
      <dgm:spPr/>
      <dgm:t>
        <a:bodyPr/>
        <a:lstStyle/>
        <a:p>
          <a:endParaRPr lang="en-US"/>
        </a:p>
      </dgm:t>
    </dgm:pt>
    <dgm:pt modelId="{0AC89025-0F07-4094-B9E1-7912EDEF13D1}">
      <dgm:prSet custT="1"/>
      <dgm:spPr/>
      <dgm:t>
        <a:bodyPr/>
        <a:lstStyle/>
        <a:p>
          <a:r>
            <a:rPr lang="en-US" sz="2000" dirty="0"/>
            <a:t>An effective access control in smart home systems is essential to prevent from unauthorized use of the available resources.</a:t>
          </a:r>
        </a:p>
      </dgm:t>
    </dgm:pt>
    <dgm:pt modelId="{C931E435-D7C7-4BD9-BD03-445A0F49016D}" type="parTrans" cxnId="{72CA0730-E948-4DCC-838F-04F74B41C55B}">
      <dgm:prSet/>
      <dgm:spPr/>
      <dgm:t>
        <a:bodyPr/>
        <a:lstStyle/>
        <a:p>
          <a:endParaRPr lang="en-US"/>
        </a:p>
      </dgm:t>
    </dgm:pt>
    <dgm:pt modelId="{B1322FB5-D688-4B60-8B6E-F7054F78DDD0}" type="sibTrans" cxnId="{72CA0730-E948-4DCC-838F-04F74B41C55B}">
      <dgm:prSet/>
      <dgm:spPr/>
      <dgm:t>
        <a:bodyPr/>
        <a:lstStyle/>
        <a:p>
          <a:endParaRPr lang="en-US"/>
        </a:p>
      </dgm:t>
    </dgm:pt>
    <dgm:pt modelId="{E4758F57-33ED-424F-B9BE-138D86A0A8EC}">
      <dgm:prSet custT="1"/>
      <dgm:spPr/>
      <dgm:t>
        <a:bodyPr/>
        <a:lstStyle/>
        <a:p>
          <a:r>
            <a:rPr lang="en-US" sz="2000" dirty="0"/>
            <a:t>Most of the access control schemes in smart home systems are still lack of decentralized peer trust and hard to control the security and credibility of the smart home IoT network.</a:t>
          </a:r>
        </a:p>
      </dgm:t>
    </dgm:pt>
    <dgm:pt modelId="{B9A28073-AFA1-4FDF-9716-D44B683DE828}" type="parTrans" cxnId="{B85F8114-7981-4B88-BEF8-0CD4CB6B457C}">
      <dgm:prSet/>
      <dgm:spPr/>
      <dgm:t>
        <a:bodyPr/>
        <a:lstStyle/>
        <a:p>
          <a:endParaRPr lang="en-US"/>
        </a:p>
      </dgm:t>
    </dgm:pt>
    <dgm:pt modelId="{C60D88EB-D32C-4817-816E-28785D319B3D}" type="sibTrans" cxnId="{B85F8114-7981-4B88-BEF8-0CD4CB6B457C}">
      <dgm:prSet/>
      <dgm:spPr/>
      <dgm:t>
        <a:bodyPr/>
        <a:lstStyle/>
        <a:p>
          <a:endParaRPr lang="en-US"/>
        </a:p>
      </dgm:t>
    </dgm:pt>
    <dgm:pt modelId="{1013B301-4211-4BD5-AF1A-8ABAF942A516}" type="pres">
      <dgm:prSet presAssocID="{19C0A72E-7943-435C-94AC-22744F469E25}" presName="root" presStyleCnt="0">
        <dgm:presLayoutVars>
          <dgm:dir/>
          <dgm:resizeHandles val="exact"/>
        </dgm:presLayoutVars>
      </dgm:prSet>
      <dgm:spPr/>
    </dgm:pt>
    <dgm:pt modelId="{5A219B8C-A2BA-4D27-896E-6EADF8839B0F}" type="pres">
      <dgm:prSet presAssocID="{0318BC63-B25D-4D67-ABD3-2923C6186ED4}" presName="compNode" presStyleCnt="0"/>
      <dgm:spPr/>
    </dgm:pt>
    <dgm:pt modelId="{A203470F-0B57-4400-A05C-1B5A6D206241}" type="pres">
      <dgm:prSet presAssocID="{0318BC63-B25D-4D67-ABD3-2923C6186ED4}" presName="bgRect" presStyleLbl="bgShp" presStyleIdx="0" presStyleCnt="3"/>
      <dgm:spPr/>
    </dgm:pt>
    <dgm:pt modelId="{F19C7F8A-9E99-4C2E-8B33-9EEC1D59CE01}" type="pres">
      <dgm:prSet presAssocID="{0318BC63-B25D-4D67-ABD3-2923C6186ED4}"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Wireless router"/>
        </a:ext>
      </dgm:extLst>
    </dgm:pt>
    <dgm:pt modelId="{1AE16FBD-B5BE-4CF4-8CF5-88F12F185945}" type="pres">
      <dgm:prSet presAssocID="{0318BC63-B25D-4D67-ABD3-2923C6186ED4}" presName="spaceRect" presStyleCnt="0"/>
      <dgm:spPr/>
    </dgm:pt>
    <dgm:pt modelId="{E38ABCAF-E18D-4D0F-BF80-B3237294D930}" type="pres">
      <dgm:prSet presAssocID="{0318BC63-B25D-4D67-ABD3-2923C6186ED4}" presName="parTx" presStyleLbl="revTx" presStyleIdx="0" presStyleCnt="3">
        <dgm:presLayoutVars>
          <dgm:chMax val="0"/>
          <dgm:chPref val="0"/>
        </dgm:presLayoutVars>
      </dgm:prSet>
      <dgm:spPr/>
    </dgm:pt>
    <dgm:pt modelId="{A187DC08-D268-4F8C-86E9-9ABE13382B4B}" type="pres">
      <dgm:prSet presAssocID="{4F9EE95D-7EB4-4288-920D-BA1062CF0FF3}" presName="sibTrans" presStyleCnt="0"/>
      <dgm:spPr/>
    </dgm:pt>
    <dgm:pt modelId="{74A75F01-DFF7-45DA-AFCB-4BE0D71D730B}" type="pres">
      <dgm:prSet presAssocID="{0AC89025-0F07-4094-B9E1-7912EDEF13D1}" presName="compNode" presStyleCnt="0"/>
      <dgm:spPr/>
    </dgm:pt>
    <dgm:pt modelId="{6480F4A8-EDF8-4047-8A11-35C1FCE32F8E}" type="pres">
      <dgm:prSet presAssocID="{0AC89025-0F07-4094-B9E1-7912EDEF13D1}" presName="bgRect" presStyleLbl="bgShp" presStyleIdx="1" presStyleCnt="3" custLinFactNeighborX="0" custLinFactNeighborY="961"/>
      <dgm:spPr/>
    </dgm:pt>
    <dgm:pt modelId="{AB503947-419A-48F6-BA7A-70D19610EF8B}" type="pres">
      <dgm:prSet presAssocID="{0AC89025-0F07-4094-B9E1-7912EDEF13D1}"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Lock"/>
        </a:ext>
      </dgm:extLst>
    </dgm:pt>
    <dgm:pt modelId="{DB232C41-4D72-4E56-9F20-9DB0105F59C8}" type="pres">
      <dgm:prSet presAssocID="{0AC89025-0F07-4094-B9E1-7912EDEF13D1}" presName="spaceRect" presStyleCnt="0"/>
      <dgm:spPr/>
    </dgm:pt>
    <dgm:pt modelId="{304A282A-F3CE-4A6F-ACBB-1FFD90997D35}" type="pres">
      <dgm:prSet presAssocID="{0AC89025-0F07-4094-B9E1-7912EDEF13D1}" presName="parTx" presStyleLbl="revTx" presStyleIdx="1" presStyleCnt="3">
        <dgm:presLayoutVars>
          <dgm:chMax val="0"/>
          <dgm:chPref val="0"/>
        </dgm:presLayoutVars>
      </dgm:prSet>
      <dgm:spPr/>
    </dgm:pt>
    <dgm:pt modelId="{D4AB8D58-4C59-484E-B198-1D7D11302DA3}" type="pres">
      <dgm:prSet presAssocID="{B1322FB5-D688-4B60-8B6E-F7054F78DDD0}" presName="sibTrans" presStyleCnt="0"/>
      <dgm:spPr/>
    </dgm:pt>
    <dgm:pt modelId="{2D8DA211-D5B5-46AC-9DB3-43998FFD238D}" type="pres">
      <dgm:prSet presAssocID="{E4758F57-33ED-424F-B9BE-138D86A0A8EC}" presName="compNode" presStyleCnt="0"/>
      <dgm:spPr/>
    </dgm:pt>
    <dgm:pt modelId="{5CB10467-44DD-44D9-A830-6419C8E4AE24}" type="pres">
      <dgm:prSet presAssocID="{E4758F57-33ED-424F-B9BE-138D86A0A8EC}" presName="bgRect" presStyleLbl="bgShp" presStyleIdx="2" presStyleCnt="3"/>
      <dgm:spPr/>
    </dgm:pt>
    <dgm:pt modelId="{B9A987E7-9752-423D-BDA0-E2EA814E5710}" type="pres">
      <dgm:prSet presAssocID="{E4758F57-33ED-424F-B9BE-138D86A0A8EC}"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isconnected"/>
        </a:ext>
      </dgm:extLst>
    </dgm:pt>
    <dgm:pt modelId="{124762B6-58B9-45F9-B605-95A3CC4BB855}" type="pres">
      <dgm:prSet presAssocID="{E4758F57-33ED-424F-B9BE-138D86A0A8EC}" presName="spaceRect" presStyleCnt="0"/>
      <dgm:spPr/>
    </dgm:pt>
    <dgm:pt modelId="{B05DC9AD-0FC2-4906-9B0B-7AB7B2C2066A}" type="pres">
      <dgm:prSet presAssocID="{E4758F57-33ED-424F-B9BE-138D86A0A8EC}" presName="parTx" presStyleLbl="revTx" presStyleIdx="2" presStyleCnt="3">
        <dgm:presLayoutVars>
          <dgm:chMax val="0"/>
          <dgm:chPref val="0"/>
        </dgm:presLayoutVars>
      </dgm:prSet>
      <dgm:spPr/>
    </dgm:pt>
  </dgm:ptLst>
  <dgm:cxnLst>
    <dgm:cxn modelId="{B85F8114-7981-4B88-BEF8-0CD4CB6B457C}" srcId="{19C0A72E-7943-435C-94AC-22744F469E25}" destId="{E4758F57-33ED-424F-B9BE-138D86A0A8EC}" srcOrd="2" destOrd="0" parTransId="{B9A28073-AFA1-4FDF-9716-D44B683DE828}" sibTransId="{C60D88EB-D32C-4817-816E-28785D319B3D}"/>
    <dgm:cxn modelId="{72CA0730-E948-4DCC-838F-04F74B41C55B}" srcId="{19C0A72E-7943-435C-94AC-22744F469E25}" destId="{0AC89025-0F07-4094-B9E1-7912EDEF13D1}" srcOrd="1" destOrd="0" parTransId="{C931E435-D7C7-4BD9-BD03-445A0F49016D}" sibTransId="{B1322FB5-D688-4B60-8B6E-F7054F78DDD0}"/>
    <dgm:cxn modelId="{1330F8D0-1317-44B3-A9DD-B01782672F26}" type="presOf" srcId="{E4758F57-33ED-424F-B9BE-138D86A0A8EC}" destId="{B05DC9AD-0FC2-4906-9B0B-7AB7B2C2066A}" srcOrd="0" destOrd="0" presId="urn:microsoft.com/office/officeart/2018/2/layout/IconVerticalSolidList"/>
    <dgm:cxn modelId="{25E857DA-7C82-4556-905B-09133788774E}" type="presOf" srcId="{0AC89025-0F07-4094-B9E1-7912EDEF13D1}" destId="{304A282A-F3CE-4A6F-ACBB-1FFD90997D35}" srcOrd="0" destOrd="0" presId="urn:microsoft.com/office/officeart/2018/2/layout/IconVerticalSolidList"/>
    <dgm:cxn modelId="{5B871CDC-4839-43AA-85DA-B87A74338099}" type="presOf" srcId="{0318BC63-B25D-4D67-ABD3-2923C6186ED4}" destId="{E38ABCAF-E18D-4D0F-BF80-B3237294D930}" srcOrd="0" destOrd="0" presId="urn:microsoft.com/office/officeart/2018/2/layout/IconVerticalSolidList"/>
    <dgm:cxn modelId="{FD5B42F1-A793-4556-8C5E-6DF1B1EE1D0B}" type="presOf" srcId="{19C0A72E-7943-435C-94AC-22744F469E25}" destId="{1013B301-4211-4BD5-AF1A-8ABAF942A516}" srcOrd="0" destOrd="0" presId="urn:microsoft.com/office/officeart/2018/2/layout/IconVerticalSolidList"/>
    <dgm:cxn modelId="{043100F5-A80D-4D56-AF5F-106ABDD468C1}" srcId="{19C0A72E-7943-435C-94AC-22744F469E25}" destId="{0318BC63-B25D-4D67-ABD3-2923C6186ED4}" srcOrd="0" destOrd="0" parTransId="{56474FE9-89C6-4554-8BCB-9414C27A270E}" sibTransId="{4F9EE95D-7EB4-4288-920D-BA1062CF0FF3}"/>
    <dgm:cxn modelId="{20A1F3F6-CAD5-492C-95E2-51371D80464E}" type="presParOf" srcId="{1013B301-4211-4BD5-AF1A-8ABAF942A516}" destId="{5A219B8C-A2BA-4D27-896E-6EADF8839B0F}" srcOrd="0" destOrd="0" presId="urn:microsoft.com/office/officeart/2018/2/layout/IconVerticalSolidList"/>
    <dgm:cxn modelId="{D5F6CDA1-5AF1-4509-8747-049D7A66832B}" type="presParOf" srcId="{5A219B8C-A2BA-4D27-896E-6EADF8839B0F}" destId="{A203470F-0B57-4400-A05C-1B5A6D206241}" srcOrd="0" destOrd="0" presId="urn:microsoft.com/office/officeart/2018/2/layout/IconVerticalSolidList"/>
    <dgm:cxn modelId="{841F00C4-5852-4149-8163-8864E737FC8F}" type="presParOf" srcId="{5A219B8C-A2BA-4D27-896E-6EADF8839B0F}" destId="{F19C7F8A-9E99-4C2E-8B33-9EEC1D59CE01}" srcOrd="1" destOrd="0" presId="urn:microsoft.com/office/officeart/2018/2/layout/IconVerticalSolidList"/>
    <dgm:cxn modelId="{452F390E-B586-4684-B1DE-AD413AD73CC3}" type="presParOf" srcId="{5A219B8C-A2BA-4D27-896E-6EADF8839B0F}" destId="{1AE16FBD-B5BE-4CF4-8CF5-88F12F185945}" srcOrd="2" destOrd="0" presId="urn:microsoft.com/office/officeart/2018/2/layout/IconVerticalSolidList"/>
    <dgm:cxn modelId="{0CB3CF1C-F100-4844-A2E6-60F58610D592}" type="presParOf" srcId="{5A219B8C-A2BA-4D27-896E-6EADF8839B0F}" destId="{E38ABCAF-E18D-4D0F-BF80-B3237294D930}" srcOrd="3" destOrd="0" presId="urn:microsoft.com/office/officeart/2018/2/layout/IconVerticalSolidList"/>
    <dgm:cxn modelId="{4571A3C3-641D-438F-96C1-D5DE6BCCC0BB}" type="presParOf" srcId="{1013B301-4211-4BD5-AF1A-8ABAF942A516}" destId="{A187DC08-D268-4F8C-86E9-9ABE13382B4B}" srcOrd="1" destOrd="0" presId="urn:microsoft.com/office/officeart/2018/2/layout/IconVerticalSolidList"/>
    <dgm:cxn modelId="{2E66D2B7-5796-4F9A-864C-B4AA04138B8C}" type="presParOf" srcId="{1013B301-4211-4BD5-AF1A-8ABAF942A516}" destId="{74A75F01-DFF7-45DA-AFCB-4BE0D71D730B}" srcOrd="2" destOrd="0" presId="urn:microsoft.com/office/officeart/2018/2/layout/IconVerticalSolidList"/>
    <dgm:cxn modelId="{6C6C8509-CEC6-4410-9DDB-41596707A569}" type="presParOf" srcId="{74A75F01-DFF7-45DA-AFCB-4BE0D71D730B}" destId="{6480F4A8-EDF8-4047-8A11-35C1FCE32F8E}" srcOrd="0" destOrd="0" presId="urn:microsoft.com/office/officeart/2018/2/layout/IconVerticalSolidList"/>
    <dgm:cxn modelId="{44AB7654-D69D-4828-98F1-CADF5F10D85D}" type="presParOf" srcId="{74A75F01-DFF7-45DA-AFCB-4BE0D71D730B}" destId="{AB503947-419A-48F6-BA7A-70D19610EF8B}" srcOrd="1" destOrd="0" presId="urn:microsoft.com/office/officeart/2018/2/layout/IconVerticalSolidList"/>
    <dgm:cxn modelId="{A0F22B11-B9F7-4F6E-AEDE-683AC5AE81B2}" type="presParOf" srcId="{74A75F01-DFF7-45DA-AFCB-4BE0D71D730B}" destId="{DB232C41-4D72-4E56-9F20-9DB0105F59C8}" srcOrd="2" destOrd="0" presId="urn:microsoft.com/office/officeart/2018/2/layout/IconVerticalSolidList"/>
    <dgm:cxn modelId="{E94B7DF7-A72E-418B-BAFA-2ACB20DC8AA4}" type="presParOf" srcId="{74A75F01-DFF7-45DA-AFCB-4BE0D71D730B}" destId="{304A282A-F3CE-4A6F-ACBB-1FFD90997D35}" srcOrd="3" destOrd="0" presId="urn:microsoft.com/office/officeart/2018/2/layout/IconVerticalSolidList"/>
    <dgm:cxn modelId="{47C79441-FB75-4263-BB5D-CB12352EE725}" type="presParOf" srcId="{1013B301-4211-4BD5-AF1A-8ABAF942A516}" destId="{D4AB8D58-4C59-484E-B198-1D7D11302DA3}" srcOrd="3" destOrd="0" presId="urn:microsoft.com/office/officeart/2018/2/layout/IconVerticalSolidList"/>
    <dgm:cxn modelId="{7C299F33-7F5E-4D52-A74D-989D8524EAD6}" type="presParOf" srcId="{1013B301-4211-4BD5-AF1A-8ABAF942A516}" destId="{2D8DA211-D5B5-46AC-9DB3-43998FFD238D}" srcOrd="4" destOrd="0" presId="urn:microsoft.com/office/officeart/2018/2/layout/IconVerticalSolidList"/>
    <dgm:cxn modelId="{6C6FC887-F380-4FFE-97E7-4321852614C4}" type="presParOf" srcId="{2D8DA211-D5B5-46AC-9DB3-43998FFD238D}" destId="{5CB10467-44DD-44D9-A830-6419C8E4AE24}" srcOrd="0" destOrd="0" presId="urn:microsoft.com/office/officeart/2018/2/layout/IconVerticalSolidList"/>
    <dgm:cxn modelId="{E1CFB61D-C8EC-4782-99D9-BE2FFE642769}" type="presParOf" srcId="{2D8DA211-D5B5-46AC-9DB3-43998FFD238D}" destId="{B9A987E7-9752-423D-BDA0-E2EA814E5710}" srcOrd="1" destOrd="0" presId="urn:microsoft.com/office/officeart/2018/2/layout/IconVerticalSolidList"/>
    <dgm:cxn modelId="{99C6E1B0-3572-4511-8B21-3122FEE4CED4}" type="presParOf" srcId="{2D8DA211-D5B5-46AC-9DB3-43998FFD238D}" destId="{124762B6-58B9-45F9-B605-95A3CC4BB855}" srcOrd="2" destOrd="0" presId="urn:microsoft.com/office/officeart/2018/2/layout/IconVerticalSolidList"/>
    <dgm:cxn modelId="{08FD8961-156B-48D6-9C93-EBAB7D829ABC}" type="presParOf" srcId="{2D8DA211-D5B5-46AC-9DB3-43998FFD238D}" destId="{B05DC9AD-0FC2-4906-9B0B-7AB7B2C2066A}"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B44ECDA-BE30-4A24-AB3C-C18D763B60AD}"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63D96A27-1F0D-47A0-A601-E02C130E1DE5}">
      <dgm:prSet/>
      <dgm:spPr/>
      <dgm:t>
        <a:bodyPr/>
        <a:lstStyle/>
        <a:p>
          <a:r>
            <a:rPr lang="en-US"/>
            <a:t>Blockchain is getting a lot of attention lately because of the rapid growth of connected device and cryptocurrency. </a:t>
          </a:r>
        </a:p>
      </dgm:t>
    </dgm:pt>
    <dgm:pt modelId="{E678819E-4C15-44D9-AA32-7115326C4B65}" type="parTrans" cxnId="{1EEDCDBE-7939-48D3-8130-4D3C3AEE9E25}">
      <dgm:prSet/>
      <dgm:spPr/>
      <dgm:t>
        <a:bodyPr/>
        <a:lstStyle/>
        <a:p>
          <a:endParaRPr lang="en-US"/>
        </a:p>
      </dgm:t>
    </dgm:pt>
    <dgm:pt modelId="{C053B47E-3210-432D-BF63-46CA80CE7904}" type="sibTrans" cxnId="{1EEDCDBE-7939-48D3-8130-4D3C3AEE9E25}">
      <dgm:prSet/>
      <dgm:spPr/>
      <dgm:t>
        <a:bodyPr/>
        <a:lstStyle/>
        <a:p>
          <a:endParaRPr lang="en-US"/>
        </a:p>
      </dgm:t>
    </dgm:pt>
    <dgm:pt modelId="{8CDE5F50-FC2F-4927-8585-FA14E3328A40}">
      <dgm:prSet/>
      <dgm:spPr/>
      <dgm:t>
        <a:bodyPr/>
        <a:lstStyle/>
        <a:p>
          <a:r>
            <a:rPr lang="en-US"/>
            <a:t>We proposed a cloud-free personal smart home by leveraging the security and privacy by using a blockchain technology. </a:t>
          </a:r>
        </a:p>
      </dgm:t>
    </dgm:pt>
    <dgm:pt modelId="{9DD07510-D971-4461-BB55-60127E36A58B}" type="parTrans" cxnId="{15CACEC3-8CBF-4CEF-A304-2653657F66EF}">
      <dgm:prSet/>
      <dgm:spPr/>
      <dgm:t>
        <a:bodyPr/>
        <a:lstStyle/>
        <a:p>
          <a:endParaRPr lang="en-US"/>
        </a:p>
      </dgm:t>
    </dgm:pt>
    <dgm:pt modelId="{B2FDF2AF-CA7B-4A3C-BE7C-BDC5328F5187}" type="sibTrans" cxnId="{15CACEC3-8CBF-4CEF-A304-2653657F66EF}">
      <dgm:prSet/>
      <dgm:spPr/>
      <dgm:t>
        <a:bodyPr/>
        <a:lstStyle/>
        <a:p>
          <a:endParaRPr lang="en-US"/>
        </a:p>
      </dgm:t>
    </dgm:pt>
    <dgm:pt modelId="{434655FC-0BD6-4653-9663-65074C8B27D9}">
      <dgm:prSet/>
      <dgm:spPr/>
      <dgm:t>
        <a:bodyPr/>
        <a:lstStyle/>
        <a:p>
          <a:r>
            <a:rPr lang="en-US"/>
            <a:t>We have proposed a Blockchain-based access control (BAC) mechanism for IoT in smart home systems. The BAC solution is mainly featured by integrating the Blockchain to IoT networks with agent embedded systems.</a:t>
          </a:r>
        </a:p>
      </dgm:t>
    </dgm:pt>
    <dgm:pt modelId="{35010BB2-9FEB-4159-A4F3-982A432152A6}" type="parTrans" cxnId="{547DCB37-2737-4C42-8E98-10F2B1A93FD1}">
      <dgm:prSet/>
      <dgm:spPr/>
      <dgm:t>
        <a:bodyPr/>
        <a:lstStyle/>
        <a:p>
          <a:endParaRPr lang="en-US"/>
        </a:p>
      </dgm:t>
    </dgm:pt>
    <dgm:pt modelId="{0F4D5BB6-EAB6-4364-935F-C62567E4F928}" type="sibTrans" cxnId="{547DCB37-2737-4C42-8E98-10F2B1A93FD1}">
      <dgm:prSet/>
      <dgm:spPr/>
      <dgm:t>
        <a:bodyPr/>
        <a:lstStyle/>
        <a:p>
          <a:endParaRPr lang="en-US"/>
        </a:p>
      </dgm:t>
    </dgm:pt>
    <dgm:pt modelId="{8DC5C933-5833-47F0-A5CB-C4DA21141D25}" type="pres">
      <dgm:prSet presAssocID="{1B44ECDA-BE30-4A24-AB3C-C18D763B60AD}" presName="linear" presStyleCnt="0">
        <dgm:presLayoutVars>
          <dgm:animLvl val="lvl"/>
          <dgm:resizeHandles val="exact"/>
        </dgm:presLayoutVars>
      </dgm:prSet>
      <dgm:spPr/>
    </dgm:pt>
    <dgm:pt modelId="{F4731568-E545-433D-AD42-E9E950172C29}" type="pres">
      <dgm:prSet presAssocID="{63D96A27-1F0D-47A0-A601-E02C130E1DE5}" presName="parentText" presStyleLbl="node1" presStyleIdx="0" presStyleCnt="3">
        <dgm:presLayoutVars>
          <dgm:chMax val="0"/>
          <dgm:bulletEnabled val="1"/>
        </dgm:presLayoutVars>
      </dgm:prSet>
      <dgm:spPr/>
    </dgm:pt>
    <dgm:pt modelId="{024D614A-E59E-45CF-862A-F214BAE38232}" type="pres">
      <dgm:prSet presAssocID="{C053B47E-3210-432D-BF63-46CA80CE7904}" presName="spacer" presStyleCnt="0"/>
      <dgm:spPr/>
    </dgm:pt>
    <dgm:pt modelId="{5B15E147-6AF1-4743-8918-970A90549E1B}" type="pres">
      <dgm:prSet presAssocID="{8CDE5F50-FC2F-4927-8585-FA14E3328A40}" presName="parentText" presStyleLbl="node1" presStyleIdx="1" presStyleCnt="3">
        <dgm:presLayoutVars>
          <dgm:chMax val="0"/>
          <dgm:bulletEnabled val="1"/>
        </dgm:presLayoutVars>
      </dgm:prSet>
      <dgm:spPr/>
    </dgm:pt>
    <dgm:pt modelId="{9ED96186-79F3-4D37-89F0-C21524788F2F}" type="pres">
      <dgm:prSet presAssocID="{B2FDF2AF-CA7B-4A3C-BE7C-BDC5328F5187}" presName="spacer" presStyleCnt="0"/>
      <dgm:spPr/>
    </dgm:pt>
    <dgm:pt modelId="{CEF0BF31-CCB8-4131-92B2-042B9A12D058}" type="pres">
      <dgm:prSet presAssocID="{434655FC-0BD6-4653-9663-65074C8B27D9}" presName="parentText" presStyleLbl="node1" presStyleIdx="2" presStyleCnt="3">
        <dgm:presLayoutVars>
          <dgm:chMax val="0"/>
          <dgm:bulletEnabled val="1"/>
        </dgm:presLayoutVars>
      </dgm:prSet>
      <dgm:spPr/>
    </dgm:pt>
  </dgm:ptLst>
  <dgm:cxnLst>
    <dgm:cxn modelId="{547DCB37-2737-4C42-8E98-10F2B1A93FD1}" srcId="{1B44ECDA-BE30-4A24-AB3C-C18D763B60AD}" destId="{434655FC-0BD6-4653-9663-65074C8B27D9}" srcOrd="2" destOrd="0" parTransId="{35010BB2-9FEB-4159-A4F3-982A432152A6}" sibTransId="{0F4D5BB6-EAB6-4364-935F-C62567E4F928}"/>
    <dgm:cxn modelId="{9015A83F-7D1A-4EFF-84D6-9048CC451AC2}" type="presOf" srcId="{8CDE5F50-FC2F-4927-8585-FA14E3328A40}" destId="{5B15E147-6AF1-4743-8918-970A90549E1B}" srcOrd="0" destOrd="0" presId="urn:microsoft.com/office/officeart/2005/8/layout/vList2"/>
    <dgm:cxn modelId="{BF9E1643-B32E-451D-9B65-42F534143168}" type="presOf" srcId="{1B44ECDA-BE30-4A24-AB3C-C18D763B60AD}" destId="{8DC5C933-5833-47F0-A5CB-C4DA21141D25}" srcOrd="0" destOrd="0" presId="urn:microsoft.com/office/officeart/2005/8/layout/vList2"/>
    <dgm:cxn modelId="{1D155559-0185-4DC6-961F-9C7617A18D90}" type="presOf" srcId="{434655FC-0BD6-4653-9663-65074C8B27D9}" destId="{CEF0BF31-CCB8-4131-92B2-042B9A12D058}" srcOrd="0" destOrd="0" presId="urn:microsoft.com/office/officeart/2005/8/layout/vList2"/>
    <dgm:cxn modelId="{1EEDCDBE-7939-48D3-8130-4D3C3AEE9E25}" srcId="{1B44ECDA-BE30-4A24-AB3C-C18D763B60AD}" destId="{63D96A27-1F0D-47A0-A601-E02C130E1DE5}" srcOrd="0" destOrd="0" parTransId="{E678819E-4C15-44D9-AA32-7115326C4B65}" sibTransId="{C053B47E-3210-432D-BF63-46CA80CE7904}"/>
    <dgm:cxn modelId="{15CACEC3-8CBF-4CEF-A304-2653657F66EF}" srcId="{1B44ECDA-BE30-4A24-AB3C-C18D763B60AD}" destId="{8CDE5F50-FC2F-4927-8585-FA14E3328A40}" srcOrd="1" destOrd="0" parTransId="{9DD07510-D971-4461-BB55-60127E36A58B}" sibTransId="{B2FDF2AF-CA7B-4A3C-BE7C-BDC5328F5187}"/>
    <dgm:cxn modelId="{2B4DBDF5-C1C2-4E14-A523-8152D7D83E9D}" type="presOf" srcId="{63D96A27-1F0D-47A0-A601-E02C130E1DE5}" destId="{F4731568-E545-433D-AD42-E9E950172C29}" srcOrd="0" destOrd="0" presId="urn:microsoft.com/office/officeart/2005/8/layout/vList2"/>
    <dgm:cxn modelId="{546AF8E7-E731-4273-AF6F-C61DC1BCD35A}" type="presParOf" srcId="{8DC5C933-5833-47F0-A5CB-C4DA21141D25}" destId="{F4731568-E545-433D-AD42-E9E950172C29}" srcOrd="0" destOrd="0" presId="urn:microsoft.com/office/officeart/2005/8/layout/vList2"/>
    <dgm:cxn modelId="{FE40862E-0B5D-4A4B-984D-EE7B24F9F80E}" type="presParOf" srcId="{8DC5C933-5833-47F0-A5CB-C4DA21141D25}" destId="{024D614A-E59E-45CF-862A-F214BAE38232}" srcOrd="1" destOrd="0" presId="urn:microsoft.com/office/officeart/2005/8/layout/vList2"/>
    <dgm:cxn modelId="{D6FA2CFC-045B-4A9E-8FAD-8BA63F667D7F}" type="presParOf" srcId="{8DC5C933-5833-47F0-A5CB-C4DA21141D25}" destId="{5B15E147-6AF1-4743-8918-970A90549E1B}" srcOrd="2" destOrd="0" presId="urn:microsoft.com/office/officeart/2005/8/layout/vList2"/>
    <dgm:cxn modelId="{021EC0C6-B503-41BF-8089-45B2ACC32AE0}" type="presParOf" srcId="{8DC5C933-5833-47F0-A5CB-C4DA21141D25}" destId="{9ED96186-79F3-4D37-89F0-C21524788F2F}" srcOrd="3" destOrd="0" presId="urn:microsoft.com/office/officeart/2005/8/layout/vList2"/>
    <dgm:cxn modelId="{1F29861B-92FA-449D-A6FF-BF73F09576D1}" type="presParOf" srcId="{8DC5C933-5833-47F0-A5CB-C4DA21141D25}" destId="{CEF0BF31-CCB8-4131-92B2-042B9A12D058}"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03470F-0B57-4400-A05C-1B5A6D206241}">
      <dsp:nvSpPr>
        <dsp:cNvPr id="0" name=""/>
        <dsp:cNvSpPr/>
      </dsp:nvSpPr>
      <dsp:spPr>
        <a:xfrm>
          <a:off x="0" y="5340"/>
          <a:ext cx="6513603" cy="168414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19C7F8A-9E99-4C2E-8B33-9EEC1D59CE01}">
      <dsp:nvSpPr>
        <dsp:cNvPr id="0" name=""/>
        <dsp:cNvSpPr/>
      </dsp:nvSpPr>
      <dsp:spPr>
        <a:xfrm>
          <a:off x="509455" y="384274"/>
          <a:ext cx="927187" cy="92628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38ABCAF-E18D-4D0F-BF80-B3237294D930}">
      <dsp:nvSpPr>
        <dsp:cNvPr id="0" name=""/>
        <dsp:cNvSpPr/>
      </dsp:nvSpPr>
      <dsp:spPr>
        <a:xfrm>
          <a:off x="1946098" y="5340"/>
          <a:ext cx="4491258" cy="16857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8413" tIns="178413" rIns="178413" bIns="178413" numCol="1" spcCol="1270" anchor="ctr" anchorCtr="0">
          <a:noAutofit/>
        </a:bodyPr>
        <a:lstStyle/>
        <a:p>
          <a:pPr marL="0" lvl="0" indent="0" algn="l" defTabSz="889000">
            <a:lnSpc>
              <a:spcPct val="90000"/>
            </a:lnSpc>
            <a:spcBef>
              <a:spcPct val="0"/>
            </a:spcBef>
            <a:spcAft>
              <a:spcPct val="35000"/>
            </a:spcAft>
            <a:buNone/>
          </a:pPr>
          <a:r>
            <a:rPr lang="en-US" sz="2000" kern="1200" dirty="0"/>
            <a:t>Smart home systems are featured by a variety of connected smart household devices, where Internet of Things (IoT) is one of the critical enablers in the smart home environment.</a:t>
          </a:r>
        </a:p>
      </dsp:txBody>
      <dsp:txXfrm>
        <a:off x="1946098" y="5340"/>
        <a:ext cx="4491258" cy="1685796"/>
      </dsp:txXfrm>
    </dsp:sp>
    <dsp:sp modelId="{6480F4A8-EDF8-4047-8A11-35C1FCE32F8E}">
      <dsp:nvSpPr>
        <dsp:cNvPr id="0" name=""/>
        <dsp:cNvSpPr/>
      </dsp:nvSpPr>
      <dsp:spPr>
        <a:xfrm>
          <a:off x="0" y="2115999"/>
          <a:ext cx="6513603" cy="168414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B503947-419A-48F6-BA7A-70D19610EF8B}">
      <dsp:nvSpPr>
        <dsp:cNvPr id="0" name=""/>
        <dsp:cNvSpPr/>
      </dsp:nvSpPr>
      <dsp:spPr>
        <a:xfrm>
          <a:off x="509455" y="2478748"/>
          <a:ext cx="927187" cy="92628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04A282A-F3CE-4A6F-ACBB-1FFD90997D35}">
      <dsp:nvSpPr>
        <dsp:cNvPr id="0" name=""/>
        <dsp:cNvSpPr/>
      </dsp:nvSpPr>
      <dsp:spPr>
        <a:xfrm>
          <a:off x="1946098" y="2099814"/>
          <a:ext cx="4491258" cy="16857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8413" tIns="178413" rIns="178413" bIns="178413" numCol="1" spcCol="1270" anchor="ctr" anchorCtr="0">
          <a:noAutofit/>
        </a:bodyPr>
        <a:lstStyle/>
        <a:p>
          <a:pPr marL="0" lvl="0" indent="0" algn="l" defTabSz="889000">
            <a:lnSpc>
              <a:spcPct val="90000"/>
            </a:lnSpc>
            <a:spcBef>
              <a:spcPct val="0"/>
            </a:spcBef>
            <a:spcAft>
              <a:spcPct val="35000"/>
            </a:spcAft>
            <a:buNone/>
          </a:pPr>
          <a:r>
            <a:rPr lang="en-US" sz="2000" kern="1200" dirty="0"/>
            <a:t>An effective access control in smart home systems is essential to prevent from unauthorized use of the available resources.</a:t>
          </a:r>
        </a:p>
      </dsp:txBody>
      <dsp:txXfrm>
        <a:off x="1946098" y="2099814"/>
        <a:ext cx="4491258" cy="1685796"/>
      </dsp:txXfrm>
    </dsp:sp>
    <dsp:sp modelId="{5CB10467-44DD-44D9-A830-6419C8E4AE24}">
      <dsp:nvSpPr>
        <dsp:cNvPr id="0" name=""/>
        <dsp:cNvSpPr/>
      </dsp:nvSpPr>
      <dsp:spPr>
        <a:xfrm>
          <a:off x="0" y="4194288"/>
          <a:ext cx="6513603" cy="168414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9A987E7-9752-423D-BDA0-E2EA814E5710}">
      <dsp:nvSpPr>
        <dsp:cNvPr id="0" name=""/>
        <dsp:cNvSpPr/>
      </dsp:nvSpPr>
      <dsp:spPr>
        <a:xfrm>
          <a:off x="509455" y="4573222"/>
          <a:ext cx="927187" cy="92628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05DC9AD-0FC2-4906-9B0B-7AB7B2C2066A}">
      <dsp:nvSpPr>
        <dsp:cNvPr id="0" name=""/>
        <dsp:cNvSpPr/>
      </dsp:nvSpPr>
      <dsp:spPr>
        <a:xfrm>
          <a:off x="1946098" y="4194288"/>
          <a:ext cx="4491258" cy="16857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8413" tIns="178413" rIns="178413" bIns="178413" numCol="1" spcCol="1270" anchor="ctr" anchorCtr="0">
          <a:noAutofit/>
        </a:bodyPr>
        <a:lstStyle/>
        <a:p>
          <a:pPr marL="0" lvl="0" indent="0" algn="l" defTabSz="889000">
            <a:lnSpc>
              <a:spcPct val="90000"/>
            </a:lnSpc>
            <a:spcBef>
              <a:spcPct val="0"/>
            </a:spcBef>
            <a:spcAft>
              <a:spcPct val="35000"/>
            </a:spcAft>
            <a:buNone/>
          </a:pPr>
          <a:r>
            <a:rPr lang="en-US" sz="2000" kern="1200" dirty="0"/>
            <a:t>Most of the access control schemes in smart home systems are still lack of decentralized peer trust and hard to control the security and credibility of the smart home IoT network.</a:t>
          </a:r>
        </a:p>
      </dsp:txBody>
      <dsp:txXfrm>
        <a:off x="1946098" y="4194288"/>
        <a:ext cx="4491258" cy="168579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731568-E545-433D-AD42-E9E950172C29}">
      <dsp:nvSpPr>
        <dsp:cNvPr id="0" name=""/>
        <dsp:cNvSpPr/>
      </dsp:nvSpPr>
      <dsp:spPr>
        <a:xfrm>
          <a:off x="0" y="43931"/>
          <a:ext cx="6513603" cy="1890281"/>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Blockchain is getting a lot of attention lately because of the rapid growth of connected device and cryptocurrency. </a:t>
          </a:r>
        </a:p>
      </dsp:txBody>
      <dsp:txXfrm>
        <a:off x="92276" y="136207"/>
        <a:ext cx="6329051" cy="1705729"/>
      </dsp:txXfrm>
    </dsp:sp>
    <dsp:sp modelId="{5B15E147-6AF1-4743-8918-970A90549E1B}">
      <dsp:nvSpPr>
        <dsp:cNvPr id="0" name=""/>
        <dsp:cNvSpPr/>
      </dsp:nvSpPr>
      <dsp:spPr>
        <a:xfrm>
          <a:off x="0" y="1997572"/>
          <a:ext cx="6513603" cy="1890281"/>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We proposed a cloud-free personal smart home by leveraging the security and privacy by using a blockchain technology. </a:t>
          </a:r>
        </a:p>
      </dsp:txBody>
      <dsp:txXfrm>
        <a:off x="92276" y="2089848"/>
        <a:ext cx="6329051" cy="1705729"/>
      </dsp:txXfrm>
    </dsp:sp>
    <dsp:sp modelId="{CEF0BF31-CCB8-4131-92B2-042B9A12D058}">
      <dsp:nvSpPr>
        <dsp:cNvPr id="0" name=""/>
        <dsp:cNvSpPr/>
      </dsp:nvSpPr>
      <dsp:spPr>
        <a:xfrm>
          <a:off x="0" y="3951213"/>
          <a:ext cx="6513603" cy="1890281"/>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We have proposed a Blockchain-based access control (BAC) mechanism for IoT in smart home systems. The BAC solution is mainly featured by integrating the Blockchain to IoT networks with agent embedded systems.</a:t>
          </a:r>
        </a:p>
      </dsp:txBody>
      <dsp:txXfrm>
        <a:off x="92276" y="4043489"/>
        <a:ext cx="6329051" cy="1705729"/>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23E68-9DCD-4268-AE90-1AD95A1130A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AC77DDA-10A0-4281-885E-3CAA17FBCCC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7222934-EF97-472A-9BAA-F023335ABB38}"/>
              </a:ext>
            </a:extLst>
          </p:cNvPr>
          <p:cNvSpPr>
            <a:spLocks noGrp="1"/>
          </p:cNvSpPr>
          <p:nvPr>
            <p:ph type="dt" sz="half" idx="10"/>
          </p:nvPr>
        </p:nvSpPr>
        <p:spPr/>
        <p:txBody>
          <a:bodyPr/>
          <a:lstStyle/>
          <a:p>
            <a:fld id="{3D7112C7-15D9-4936-BB7C-C1E2FB5DCEA2}" type="datetimeFigureOut">
              <a:rPr lang="en-US" smtClean="0"/>
              <a:t>8/25/2020</a:t>
            </a:fld>
            <a:endParaRPr lang="en-US"/>
          </a:p>
        </p:txBody>
      </p:sp>
      <p:sp>
        <p:nvSpPr>
          <p:cNvPr id="5" name="Footer Placeholder 4">
            <a:extLst>
              <a:ext uri="{FF2B5EF4-FFF2-40B4-BE49-F238E27FC236}">
                <a16:creationId xmlns:a16="http://schemas.microsoft.com/office/drawing/2014/main" id="{97B9A266-8030-40F2-93D5-E566CEFC66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440C14-1B87-4FE6-8025-E1FF9061C4CB}"/>
              </a:ext>
            </a:extLst>
          </p:cNvPr>
          <p:cNvSpPr>
            <a:spLocks noGrp="1"/>
          </p:cNvSpPr>
          <p:nvPr>
            <p:ph type="sldNum" sz="quarter" idx="12"/>
          </p:nvPr>
        </p:nvSpPr>
        <p:spPr/>
        <p:txBody>
          <a:bodyPr/>
          <a:lstStyle/>
          <a:p>
            <a:fld id="{2A3ED418-DD8F-462C-BFCE-DD376908C1D3}" type="slidenum">
              <a:rPr lang="en-US" smtClean="0"/>
              <a:t>‹#›</a:t>
            </a:fld>
            <a:endParaRPr lang="en-US"/>
          </a:p>
        </p:txBody>
      </p:sp>
    </p:spTree>
    <p:extLst>
      <p:ext uri="{BB962C8B-B14F-4D97-AF65-F5344CB8AC3E}">
        <p14:creationId xmlns:p14="http://schemas.microsoft.com/office/powerpoint/2010/main" val="4258496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D4704F-2E41-4A27-8F55-3C03CEE66A5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3DA88FA-C5E0-45B1-83FD-AA408227174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018380-3EBA-4045-86A5-9A7A87027938}"/>
              </a:ext>
            </a:extLst>
          </p:cNvPr>
          <p:cNvSpPr>
            <a:spLocks noGrp="1"/>
          </p:cNvSpPr>
          <p:nvPr>
            <p:ph type="dt" sz="half" idx="10"/>
          </p:nvPr>
        </p:nvSpPr>
        <p:spPr/>
        <p:txBody>
          <a:bodyPr/>
          <a:lstStyle/>
          <a:p>
            <a:fld id="{3D7112C7-15D9-4936-BB7C-C1E2FB5DCEA2}" type="datetimeFigureOut">
              <a:rPr lang="en-US" smtClean="0"/>
              <a:t>8/25/2020</a:t>
            </a:fld>
            <a:endParaRPr lang="en-US"/>
          </a:p>
        </p:txBody>
      </p:sp>
      <p:sp>
        <p:nvSpPr>
          <p:cNvPr id="5" name="Footer Placeholder 4">
            <a:extLst>
              <a:ext uri="{FF2B5EF4-FFF2-40B4-BE49-F238E27FC236}">
                <a16:creationId xmlns:a16="http://schemas.microsoft.com/office/drawing/2014/main" id="{E0ABCD9C-EABA-495D-A902-C1A9EADF3D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4667CC-638D-45B8-B51F-7AA9BFDACED2}"/>
              </a:ext>
            </a:extLst>
          </p:cNvPr>
          <p:cNvSpPr>
            <a:spLocks noGrp="1"/>
          </p:cNvSpPr>
          <p:nvPr>
            <p:ph type="sldNum" sz="quarter" idx="12"/>
          </p:nvPr>
        </p:nvSpPr>
        <p:spPr/>
        <p:txBody>
          <a:bodyPr/>
          <a:lstStyle/>
          <a:p>
            <a:fld id="{2A3ED418-DD8F-462C-BFCE-DD376908C1D3}" type="slidenum">
              <a:rPr lang="en-US" smtClean="0"/>
              <a:t>‹#›</a:t>
            </a:fld>
            <a:endParaRPr lang="en-US"/>
          </a:p>
        </p:txBody>
      </p:sp>
    </p:spTree>
    <p:extLst>
      <p:ext uri="{BB962C8B-B14F-4D97-AF65-F5344CB8AC3E}">
        <p14:creationId xmlns:p14="http://schemas.microsoft.com/office/powerpoint/2010/main" val="25741009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D48FD26-9222-4A6F-AAE1-7E3FC354BDB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FB35F4-30FA-44ED-B834-46329E91A7F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B67423-A03B-4796-B055-B581F241A75E}"/>
              </a:ext>
            </a:extLst>
          </p:cNvPr>
          <p:cNvSpPr>
            <a:spLocks noGrp="1"/>
          </p:cNvSpPr>
          <p:nvPr>
            <p:ph type="dt" sz="half" idx="10"/>
          </p:nvPr>
        </p:nvSpPr>
        <p:spPr/>
        <p:txBody>
          <a:bodyPr/>
          <a:lstStyle/>
          <a:p>
            <a:fld id="{3D7112C7-15D9-4936-BB7C-C1E2FB5DCEA2}" type="datetimeFigureOut">
              <a:rPr lang="en-US" smtClean="0"/>
              <a:t>8/25/2020</a:t>
            </a:fld>
            <a:endParaRPr lang="en-US"/>
          </a:p>
        </p:txBody>
      </p:sp>
      <p:sp>
        <p:nvSpPr>
          <p:cNvPr id="5" name="Footer Placeholder 4">
            <a:extLst>
              <a:ext uri="{FF2B5EF4-FFF2-40B4-BE49-F238E27FC236}">
                <a16:creationId xmlns:a16="http://schemas.microsoft.com/office/drawing/2014/main" id="{5B51AFF3-3A3C-4A61-B819-7A76D68862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AD741D-5621-44B2-BA54-0F1AEA48C2BA}"/>
              </a:ext>
            </a:extLst>
          </p:cNvPr>
          <p:cNvSpPr>
            <a:spLocks noGrp="1"/>
          </p:cNvSpPr>
          <p:nvPr>
            <p:ph type="sldNum" sz="quarter" idx="12"/>
          </p:nvPr>
        </p:nvSpPr>
        <p:spPr/>
        <p:txBody>
          <a:bodyPr/>
          <a:lstStyle/>
          <a:p>
            <a:fld id="{2A3ED418-DD8F-462C-BFCE-DD376908C1D3}" type="slidenum">
              <a:rPr lang="en-US" smtClean="0"/>
              <a:t>‹#›</a:t>
            </a:fld>
            <a:endParaRPr lang="en-US"/>
          </a:p>
        </p:txBody>
      </p:sp>
    </p:spTree>
    <p:extLst>
      <p:ext uri="{BB962C8B-B14F-4D97-AF65-F5344CB8AC3E}">
        <p14:creationId xmlns:p14="http://schemas.microsoft.com/office/powerpoint/2010/main" val="212301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2AFF8-D12A-4B40-8BC4-DC36183D6AC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112A662-67EF-4069-9FA0-25FA1CAEDF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C4DE57-C7B8-4A4D-9D1A-5EEC364D64BF}"/>
              </a:ext>
            </a:extLst>
          </p:cNvPr>
          <p:cNvSpPr>
            <a:spLocks noGrp="1"/>
          </p:cNvSpPr>
          <p:nvPr>
            <p:ph type="dt" sz="half" idx="10"/>
          </p:nvPr>
        </p:nvSpPr>
        <p:spPr/>
        <p:txBody>
          <a:bodyPr/>
          <a:lstStyle/>
          <a:p>
            <a:fld id="{3D7112C7-15D9-4936-BB7C-C1E2FB5DCEA2}" type="datetimeFigureOut">
              <a:rPr lang="en-US" smtClean="0"/>
              <a:t>8/25/2020</a:t>
            </a:fld>
            <a:endParaRPr lang="en-US"/>
          </a:p>
        </p:txBody>
      </p:sp>
      <p:sp>
        <p:nvSpPr>
          <p:cNvPr id="5" name="Footer Placeholder 4">
            <a:extLst>
              <a:ext uri="{FF2B5EF4-FFF2-40B4-BE49-F238E27FC236}">
                <a16:creationId xmlns:a16="http://schemas.microsoft.com/office/drawing/2014/main" id="{F8CE2E2A-F9E6-4A85-8182-E68969EDE8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278185-7F00-4F8B-BB41-5F57EDA02DC6}"/>
              </a:ext>
            </a:extLst>
          </p:cNvPr>
          <p:cNvSpPr>
            <a:spLocks noGrp="1"/>
          </p:cNvSpPr>
          <p:nvPr>
            <p:ph type="sldNum" sz="quarter" idx="12"/>
          </p:nvPr>
        </p:nvSpPr>
        <p:spPr/>
        <p:txBody>
          <a:bodyPr/>
          <a:lstStyle/>
          <a:p>
            <a:fld id="{2A3ED418-DD8F-462C-BFCE-DD376908C1D3}" type="slidenum">
              <a:rPr lang="en-US" smtClean="0"/>
              <a:t>‹#›</a:t>
            </a:fld>
            <a:endParaRPr lang="en-US"/>
          </a:p>
        </p:txBody>
      </p:sp>
    </p:spTree>
    <p:extLst>
      <p:ext uri="{BB962C8B-B14F-4D97-AF65-F5344CB8AC3E}">
        <p14:creationId xmlns:p14="http://schemas.microsoft.com/office/powerpoint/2010/main" val="4186478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02878-911D-49EB-885C-9A83A5DFC80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8F05BD4-127F-47A4-B1D2-C64E73058A5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4AE9D49-E30E-435B-8A72-4E2CC6D5E21C}"/>
              </a:ext>
            </a:extLst>
          </p:cNvPr>
          <p:cNvSpPr>
            <a:spLocks noGrp="1"/>
          </p:cNvSpPr>
          <p:nvPr>
            <p:ph type="dt" sz="half" idx="10"/>
          </p:nvPr>
        </p:nvSpPr>
        <p:spPr/>
        <p:txBody>
          <a:bodyPr/>
          <a:lstStyle/>
          <a:p>
            <a:fld id="{3D7112C7-15D9-4936-BB7C-C1E2FB5DCEA2}" type="datetimeFigureOut">
              <a:rPr lang="en-US" smtClean="0"/>
              <a:t>8/25/2020</a:t>
            </a:fld>
            <a:endParaRPr lang="en-US"/>
          </a:p>
        </p:txBody>
      </p:sp>
      <p:sp>
        <p:nvSpPr>
          <p:cNvPr id="5" name="Footer Placeholder 4">
            <a:extLst>
              <a:ext uri="{FF2B5EF4-FFF2-40B4-BE49-F238E27FC236}">
                <a16:creationId xmlns:a16="http://schemas.microsoft.com/office/drawing/2014/main" id="{DF9101CF-A37A-4BB0-9D94-DD1A95DDC0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21C459-54E7-42CE-BB61-A9F15D8927DE}"/>
              </a:ext>
            </a:extLst>
          </p:cNvPr>
          <p:cNvSpPr>
            <a:spLocks noGrp="1"/>
          </p:cNvSpPr>
          <p:nvPr>
            <p:ph type="sldNum" sz="quarter" idx="12"/>
          </p:nvPr>
        </p:nvSpPr>
        <p:spPr/>
        <p:txBody>
          <a:bodyPr/>
          <a:lstStyle/>
          <a:p>
            <a:fld id="{2A3ED418-DD8F-462C-BFCE-DD376908C1D3}" type="slidenum">
              <a:rPr lang="en-US" smtClean="0"/>
              <a:t>‹#›</a:t>
            </a:fld>
            <a:endParaRPr lang="en-US"/>
          </a:p>
        </p:txBody>
      </p:sp>
    </p:spTree>
    <p:extLst>
      <p:ext uri="{BB962C8B-B14F-4D97-AF65-F5344CB8AC3E}">
        <p14:creationId xmlns:p14="http://schemas.microsoft.com/office/powerpoint/2010/main" val="1179031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A9234-FB33-4E57-A0CE-A8842025DB9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9C4F63B-7D42-4C69-B9A5-6DC83A76754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A6CDDD0-A0D0-4EF4-901D-FA673EFC057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0B01F6C-81F9-4876-B62A-E37DF3FE2D21}"/>
              </a:ext>
            </a:extLst>
          </p:cNvPr>
          <p:cNvSpPr>
            <a:spLocks noGrp="1"/>
          </p:cNvSpPr>
          <p:nvPr>
            <p:ph type="dt" sz="half" idx="10"/>
          </p:nvPr>
        </p:nvSpPr>
        <p:spPr/>
        <p:txBody>
          <a:bodyPr/>
          <a:lstStyle/>
          <a:p>
            <a:fld id="{3D7112C7-15D9-4936-BB7C-C1E2FB5DCEA2}" type="datetimeFigureOut">
              <a:rPr lang="en-US" smtClean="0"/>
              <a:t>8/25/2020</a:t>
            </a:fld>
            <a:endParaRPr lang="en-US"/>
          </a:p>
        </p:txBody>
      </p:sp>
      <p:sp>
        <p:nvSpPr>
          <p:cNvPr id="6" name="Footer Placeholder 5">
            <a:extLst>
              <a:ext uri="{FF2B5EF4-FFF2-40B4-BE49-F238E27FC236}">
                <a16:creationId xmlns:a16="http://schemas.microsoft.com/office/drawing/2014/main" id="{ED28F24B-F5F4-467F-9349-69806DC846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6D8D2EF-05E8-4CAC-93A7-173D0A5488D8}"/>
              </a:ext>
            </a:extLst>
          </p:cNvPr>
          <p:cNvSpPr>
            <a:spLocks noGrp="1"/>
          </p:cNvSpPr>
          <p:nvPr>
            <p:ph type="sldNum" sz="quarter" idx="12"/>
          </p:nvPr>
        </p:nvSpPr>
        <p:spPr/>
        <p:txBody>
          <a:bodyPr/>
          <a:lstStyle/>
          <a:p>
            <a:fld id="{2A3ED418-DD8F-462C-BFCE-DD376908C1D3}" type="slidenum">
              <a:rPr lang="en-US" smtClean="0"/>
              <a:t>‹#›</a:t>
            </a:fld>
            <a:endParaRPr lang="en-US"/>
          </a:p>
        </p:txBody>
      </p:sp>
    </p:spTree>
    <p:extLst>
      <p:ext uri="{BB962C8B-B14F-4D97-AF65-F5344CB8AC3E}">
        <p14:creationId xmlns:p14="http://schemas.microsoft.com/office/powerpoint/2010/main" val="943442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80DF4-17D8-4EA6-88CC-9ED1AC6120B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5B1659B-F429-430D-BDCF-8C555EFF1FC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A2F8888-6F9A-4B4B-8AB8-1F3C3F62298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71C9A72-E273-49BA-A90E-19F72DA3E7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459DF5E-1ECC-4CC0-9F8C-8247DC9BE34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62E289A-02EE-47C5-B89C-8928BD6E51B0}"/>
              </a:ext>
            </a:extLst>
          </p:cNvPr>
          <p:cNvSpPr>
            <a:spLocks noGrp="1"/>
          </p:cNvSpPr>
          <p:nvPr>
            <p:ph type="dt" sz="half" idx="10"/>
          </p:nvPr>
        </p:nvSpPr>
        <p:spPr/>
        <p:txBody>
          <a:bodyPr/>
          <a:lstStyle/>
          <a:p>
            <a:fld id="{3D7112C7-15D9-4936-BB7C-C1E2FB5DCEA2}" type="datetimeFigureOut">
              <a:rPr lang="en-US" smtClean="0"/>
              <a:t>8/25/2020</a:t>
            </a:fld>
            <a:endParaRPr lang="en-US"/>
          </a:p>
        </p:txBody>
      </p:sp>
      <p:sp>
        <p:nvSpPr>
          <p:cNvPr id="8" name="Footer Placeholder 7">
            <a:extLst>
              <a:ext uri="{FF2B5EF4-FFF2-40B4-BE49-F238E27FC236}">
                <a16:creationId xmlns:a16="http://schemas.microsoft.com/office/drawing/2014/main" id="{310D0ACE-80D0-4C64-B898-6448A4997DA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D37A413-F4E9-41C0-A759-B1E0350F2F9D}"/>
              </a:ext>
            </a:extLst>
          </p:cNvPr>
          <p:cNvSpPr>
            <a:spLocks noGrp="1"/>
          </p:cNvSpPr>
          <p:nvPr>
            <p:ph type="sldNum" sz="quarter" idx="12"/>
          </p:nvPr>
        </p:nvSpPr>
        <p:spPr/>
        <p:txBody>
          <a:bodyPr/>
          <a:lstStyle/>
          <a:p>
            <a:fld id="{2A3ED418-DD8F-462C-BFCE-DD376908C1D3}" type="slidenum">
              <a:rPr lang="en-US" smtClean="0"/>
              <a:t>‹#›</a:t>
            </a:fld>
            <a:endParaRPr lang="en-US"/>
          </a:p>
        </p:txBody>
      </p:sp>
    </p:spTree>
    <p:extLst>
      <p:ext uri="{BB962C8B-B14F-4D97-AF65-F5344CB8AC3E}">
        <p14:creationId xmlns:p14="http://schemas.microsoft.com/office/powerpoint/2010/main" val="2117780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9485D-FAED-4E5A-B013-F2C55D724F9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018572F-A7AE-42B7-B0FB-E1F9DFE70ADA}"/>
              </a:ext>
            </a:extLst>
          </p:cNvPr>
          <p:cNvSpPr>
            <a:spLocks noGrp="1"/>
          </p:cNvSpPr>
          <p:nvPr>
            <p:ph type="dt" sz="half" idx="10"/>
          </p:nvPr>
        </p:nvSpPr>
        <p:spPr/>
        <p:txBody>
          <a:bodyPr/>
          <a:lstStyle/>
          <a:p>
            <a:fld id="{3D7112C7-15D9-4936-BB7C-C1E2FB5DCEA2}" type="datetimeFigureOut">
              <a:rPr lang="en-US" smtClean="0"/>
              <a:t>8/25/2020</a:t>
            </a:fld>
            <a:endParaRPr lang="en-US"/>
          </a:p>
        </p:txBody>
      </p:sp>
      <p:sp>
        <p:nvSpPr>
          <p:cNvPr id="4" name="Footer Placeholder 3">
            <a:extLst>
              <a:ext uri="{FF2B5EF4-FFF2-40B4-BE49-F238E27FC236}">
                <a16:creationId xmlns:a16="http://schemas.microsoft.com/office/drawing/2014/main" id="{C43EFEDA-EA8A-4897-9B06-8D1A5723B4D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5ABD1E3-4FD2-49C0-A31A-384F0F2253F0}"/>
              </a:ext>
            </a:extLst>
          </p:cNvPr>
          <p:cNvSpPr>
            <a:spLocks noGrp="1"/>
          </p:cNvSpPr>
          <p:nvPr>
            <p:ph type="sldNum" sz="quarter" idx="12"/>
          </p:nvPr>
        </p:nvSpPr>
        <p:spPr/>
        <p:txBody>
          <a:bodyPr/>
          <a:lstStyle/>
          <a:p>
            <a:fld id="{2A3ED418-DD8F-462C-BFCE-DD376908C1D3}" type="slidenum">
              <a:rPr lang="en-US" smtClean="0"/>
              <a:t>‹#›</a:t>
            </a:fld>
            <a:endParaRPr lang="en-US"/>
          </a:p>
        </p:txBody>
      </p:sp>
    </p:spTree>
    <p:extLst>
      <p:ext uri="{BB962C8B-B14F-4D97-AF65-F5344CB8AC3E}">
        <p14:creationId xmlns:p14="http://schemas.microsoft.com/office/powerpoint/2010/main" val="2316090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FF93BB3-725E-4C37-B1DC-FAE1DD0A9100}"/>
              </a:ext>
            </a:extLst>
          </p:cNvPr>
          <p:cNvSpPr>
            <a:spLocks noGrp="1"/>
          </p:cNvSpPr>
          <p:nvPr>
            <p:ph type="dt" sz="half" idx="10"/>
          </p:nvPr>
        </p:nvSpPr>
        <p:spPr/>
        <p:txBody>
          <a:bodyPr/>
          <a:lstStyle/>
          <a:p>
            <a:fld id="{3D7112C7-15D9-4936-BB7C-C1E2FB5DCEA2}" type="datetimeFigureOut">
              <a:rPr lang="en-US" smtClean="0"/>
              <a:t>8/25/2020</a:t>
            </a:fld>
            <a:endParaRPr lang="en-US"/>
          </a:p>
        </p:txBody>
      </p:sp>
      <p:sp>
        <p:nvSpPr>
          <p:cNvPr id="3" name="Footer Placeholder 2">
            <a:extLst>
              <a:ext uri="{FF2B5EF4-FFF2-40B4-BE49-F238E27FC236}">
                <a16:creationId xmlns:a16="http://schemas.microsoft.com/office/drawing/2014/main" id="{B4EF227E-C623-42CB-ACE9-6D6619B7430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F173218-1FC3-4C27-9AFC-F88C72EA5017}"/>
              </a:ext>
            </a:extLst>
          </p:cNvPr>
          <p:cNvSpPr>
            <a:spLocks noGrp="1"/>
          </p:cNvSpPr>
          <p:nvPr>
            <p:ph type="sldNum" sz="quarter" idx="12"/>
          </p:nvPr>
        </p:nvSpPr>
        <p:spPr/>
        <p:txBody>
          <a:bodyPr/>
          <a:lstStyle/>
          <a:p>
            <a:fld id="{2A3ED418-DD8F-462C-BFCE-DD376908C1D3}" type="slidenum">
              <a:rPr lang="en-US" smtClean="0"/>
              <a:t>‹#›</a:t>
            </a:fld>
            <a:endParaRPr lang="en-US"/>
          </a:p>
        </p:txBody>
      </p:sp>
    </p:spTree>
    <p:extLst>
      <p:ext uri="{BB962C8B-B14F-4D97-AF65-F5344CB8AC3E}">
        <p14:creationId xmlns:p14="http://schemas.microsoft.com/office/powerpoint/2010/main" val="3288964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C3EA3-08A3-43F4-B2E2-A0BF578D1C9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A549084-6059-4342-884C-3C71BBA6737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B216086-FC2E-45EF-A56D-516B0056AF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41703C4-FAC6-45F8-BE8D-4F53AD8DCA8A}"/>
              </a:ext>
            </a:extLst>
          </p:cNvPr>
          <p:cNvSpPr>
            <a:spLocks noGrp="1"/>
          </p:cNvSpPr>
          <p:nvPr>
            <p:ph type="dt" sz="half" idx="10"/>
          </p:nvPr>
        </p:nvSpPr>
        <p:spPr/>
        <p:txBody>
          <a:bodyPr/>
          <a:lstStyle/>
          <a:p>
            <a:fld id="{3D7112C7-15D9-4936-BB7C-C1E2FB5DCEA2}" type="datetimeFigureOut">
              <a:rPr lang="en-US" smtClean="0"/>
              <a:t>8/25/2020</a:t>
            </a:fld>
            <a:endParaRPr lang="en-US"/>
          </a:p>
        </p:txBody>
      </p:sp>
      <p:sp>
        <p:nvSpPr>
          <p:cNvPr id="6" name="Footer Placeholder 5">
            <a:extLst>
              <a:ext uri="{FF2B5EF4-FFF2-40B4-BE49-F238E27FC236}">
                <a16:creationId xmlns:a16="http://schemas.microsoft.com/office/drawing/2014/main" id="{22723827-7D23-4DBC-9E34-D785D9A073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D81B198-A7D5-4F0D-8B16-A946B82C48E2}"/>
              </a:ext>
            </a:extLst>
          </p:cNvPr>
          <p:cNvSpPr>
            <a:spLocks noGrp="1"/>
          </p:cNvSpPr>
          <p:nvPr>
            <p:ph type="sldNum" sz="quarter" idx="12"/>
          </p:nvPr>
        </p:nvSpPr>
        <p:spPr/>
        <p:txBody>
          <a:bodyPr/>
          <a:lstStyle/>
          <a:p>
            <a:fld id="{2A3ED418-DD8F-462C-BFCE-DD376908C1D3}" type="slidenum">
              <a:rPr lang="en-US" smtClean="0"/>
              <a:t>‹#›</a:t>
            </a:fld>
            <a:endParaRPr lang="en-US"/>
          </a:p>
        </p:txBody>
      </p:sp>
    </p:spTree>
    <p:extLst>
      <p:ext uri="{BB962C8B-B14F-4D97-AF65-F5344CB8AC3E}">
        <p14:creationId xmlns:p14="http://schemas.microsoft.com/office/powerpoint/2010/main" val="1680725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A138F-A082-4679-9253-64906B2507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B6F7D08-18DE-4867-877C-BFC4BB3B14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FEF7149-1A30-48AC-AF7D-A94270AA5D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42F22AD-E9D7-46BA-8072-A6F62A283918}"/>
              </a:ext>
            </a:extLst>
          </p:cNvPr>
          <p:cNvSpPr>
            <a:spLocks noGrp="1"/>
          </p:cNvSpPr>
          <p:nvPr>
            <p:ph type="dt" sz="half" idx="10"/>
          </p:nvPr>
        </p:nvSpPr>
        <p:spPr/>
        <p:txBody>
          <a:bodyPr/>
          <a:lstStyle/>
          <a:p>
            <a:fld id="{3D7112C7-15D9-4936-BB7C-C1E2FB5DCEA2}" type="datetimeFigureOut">
              <a:rPr lang="en-US" smtClean="0"/>
              <a:t>8/25/2020</a:t>
            </a:fld>
            <a:endParaRPr lang="en-US"/>
          </a:p>
        </p:txBody>
      </p:sp>
      <p:sp>
        <p:nvSpPr>
          <p:cNvPr id="6" name="Footer Placeholder 5">
            <a:extLst>
              <a:ext uri="{FF2B5EF4-FFF2-40B4-BE49-F238E27FC236}">
                <a16:creationId xmlns:a16="http://schemas.microsoft.com/office/drawing/2014/main" id="{8338E2F5-A398-4C98-B137-3AEAF1B2CE2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39D237B-38EB-4385-8809-BD10F2AF3566}"/>
              </a:ext>
            </a:extLst>
          </p:cNvPr>
          <p:cNvSpPr>
            <a:spLocks noGrp="1"/>
          </p:cNvSpPr>
          <p:nvPr>
            <p:ph type="sldNum" sz="quarter" idx="12"/>
          </p:nvPr>
        </p:nvSpPr>
        <p:spPr/>
        <p:txBody>
          <a:bodyPr/>
          <a:lstStyle/>
          <a:p>
            <a:fld id="{2A3ED418-DD8F-462C-BFCE-DD376908C1D3}" type="slidenum">
              <a:rPr lang="en-US" smtClean="0"/>
              <a:t>‹#›</a:t>
            </a:fld>
            <a:endParaRPr lang="en-US"/>
          </a:p>
        </p:txBody>
      </p:sp>
    </p:spTree>
    <p:extLst>
      <p:ext uri="{BB962C8B-B14F-4D97-AF65-F5344CB8AC3E}">
        <p14:creationId xmlns:p14="http://schemas.microsoft.com/office/powerpoint/2010/main" val="35616307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DB8585E-D3A5-47BF-ADB3-90B59875138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7E23233-50D6-4F62-A186-D539DBC73A1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EDAF90-5894-401C-AA41-00D64BBC2AF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7112C7-15D9-4936-BB7C-C1E2FB5DCEA2}" type="datetimeFigureOut">
              <a:rPr lang="en-US" smtClean="0"/>
              <a:t>8/25/2020</a:t>
            </a:fld>
            <a:endParaRPr lang="en-US"/>
          </a:p>
        </p:txBody>
      </p:sp>
      <p:sp>
        <p:nvSpPr>
          <p:cNvPr id="5" name="Footer Placeholder 4">
            <a:extLst>
              <a:ext uri="{FF2B5EF4-FFF2-40B4-BE49-F238E27FC236}">
                <a16:creationId xmlns:a16="http://schemas.microsoft.com/office/drawing/2014/main" id="{64735506-6F4B-492B-920B-C19008D7527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5362C9B-20BF-4210-AC6C-8274978AD5E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3ED418-DD8F-462C-BFCE-DD376908C1D3}" type="slidenum">
              <a:rPr lang="en-US" smtClean="0"/>
              <a:t>‹#›</a:t>
            </a:fld>
            <a:endParaRPr lang="en-US"/>
          </a:p>
        </p:txBody>
      </p:sp>
    </p:spTree>
    <p:extLst>
      <p:ext uri="{BB962C8B-B14F-4D97-AF65-F5344CB8AC3E}">
        <p14:creationId xmlns:p14="http://schemas.microsoft.com/office/powerpoint/2010/main" val="28856887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9">
            <a:extLst>
              <a:ext uri="{FF2B5EF4-FFF2-40B4-BE49-F238E27FC236}">
                <a16:creationId xmlns:a16="http://schemas.microsoft.com/office/drawing/2014/main" id="{0700D48D-C9AA-4000-A912-29A4FEA98A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75138" y="394887"/>
            <a:ext cx="5720862" cy="606822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165CF7A-F01D-4485-92EA-64B671CA09D8}"/>
              </a:ext>
            </a:extLst>
          </p:cNvPr>
          <p:cNvSpPr>
            <a:spLocks noGrp="1"/>
          </p:cNvSpPr>
          <p:nvPr>
            <p:ph type="ctrTitle"/>
          </p:nvPr>
        </p:nvSpPr>
        <p:spPr>
          <a:xfrm>
            <a:off x="1018604" y="1053042"/>
            <a:ext cx="4458424" cy="3068357"/>
          </a:xfrm>
        </p:spPr>
        <p:txBody>
          <a:bodyPr>
            <a:normAutofit/>
          </a:bodyPr>
          <a:lstStyle/>
          <a:p>
            <a:pPr algn="l"/>
            <a:r>
              <a:rPr lang="en-US" sz="4200" b="1">
                <a:solidFill>
                  <a:srgbClr val="FFFFFF"/>
                </a:solidFill>
                <a:latin typeface="STZhongsong" panose="02010600040101010101" pitchFamily="2" charset="-122"/>
                <a:ea typeface="STZhongsong" panose="02010600040101010101" pitchFamily="2" charset="-122"/>
              </a:rPr>
              <a:t>Blockchain-based Access Control for IoT in Smart Home Systems</a:t>
            </a:r>
          </a:p>
        </p:txBody>
      </p:sp>
      <p:sp>
        <p:nvSpPr>
          <p:cNvPr id="3" name="Subtitle 2">
            <a:extLst>
              <a:ext uri="{FF2B5EF4-FFF2-40B4-BE49-F238E27FC236}">
                <a16:creationId xmlns:a16="http://schemas.microsoft.com/office/drawing/2014/main" id="{E5DA7BB4-BD6A-4A59-BB8C-5B77CD1DD587}"/>
              </a:ext>
            </a:extLst>
          </p:cNvPr>
          <p:cNvSpPr>
            <a:spLocks noGrp="1"/>
          </p:cNvSpPr>
          <p:nvPr>
            <p:ph type="subTitle" idx="1"/>
          </p:nvPr>
        </p:nvSpPr>
        <p:spPr>
          <a:xfrm>
            <a:off x="1018604" y="4292070"/>
            <a:ext cx="4458424" cy="1512888"/>
          </a:xfrm>
        </p:spPr>
        <p:txBody>
          <a:bodyPr>
            <a:normAutofit/>
          </a:bodyPr>
          <a:lstStyle/>
          <a:p>
            <a:pPr algn="l"/>
            <a:endParaRPr lang="en-US">
              <a:solidFill>
                <a:srgbClr val="F7D75E"/>
              </a:solidFill>
            </a:endParaRPr>
          </a:p>
          <a:p>
            <a:pPr algn="l"/>
            <a:r>
              <a:rPr lang="en-US">
                <a:solidFill>
                  <a:srgbClr val="F7D75E"/>
                </a:solidFill>
              </a:rPr>
              <a:t>Bacem Mbarek, PhD</a:t>
            </a:r>
          </a:p>
        </p:txBody>
      </p:sp>
      <p:pic>
        <p:nvPicPr>
          <p:cNvPr id="5" name="Picture 4">
            <a:extLst>
              <a:ext uri="{FF2B5EF4-FFF2-40B4-BE49-F238E27FC236}">
                <a16:creationId xmlns:a16="http://schemas.microsoft.com/office/drawing/2014/main" id="{C004FB11-1FE3-4257-BE56-4BCFB18FAA1B}"/>
              </a:ext>
            </a:extLst>
          </p:cNvPr>
          <p:cNvPicPr>
            <a:picLocks noChangeAspect="1"/>
          </p:cNvPicPr>
          <p:nvPr/>
        </p:nvPicPr>
        <p:blipFill>
          <a:blip r:embed="rId2"/>
          <a:stretch>
            <a:fillRect/>
          </a:stretch>
        </p:blipFill>
        <p:spPr>
          <a:xfrm>
            <a:off x="6479229" y="1047477"/>
            <a:ext cx="5390093" cy="1334048"/>
          </a:xfrm>
          <a:prstGeom prst="rect">
            <a:avLst/>
          </a:prstGeom>
        </p:spPr>
      </p:pic>
      <p:cxnSp>
        <p:nvCxnSpPr>
          <p:cNvPr id="17" name="Straight Connector 11">
            <a:extLst>
              <a:ext uri="{FF2B5EF4-FFF2-40B4-BE49-F238E27FC236}">
                <a16:creationId xmlns:a16="http://schemas.microsoft.com/office/drawing/2014/main" id="{805E69BC-D844-4AB5-9E35-ED458EE2965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6200000">
            <a:off x="9184178" y="1874520"/>
            <a:ext cx="0" cy="310896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cxnSp>
        <p:nvCxnSpPr>
          <p:cNvPr id="18" name="Straight Connector 13">
            <a:extLst>
              <a:ext uri="{FF2B5EF4-FFF2-40B4-BE49-F238E27FC236}">
                <a16:creationId xmlns:a16="http://schemas.microsoft.com/office/drawing/2014/main" id="{4312C673-8179-457E-AD2A-D1FAE4CC961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14009" y="4201833"/>
            <a:ext cx="3400425"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13B2BAF0-593C-4BED-A5E0-5874F01A3757}"/>
              </a:ext>
            </a:extLst>
          </p:cNvPr>
          <p:cNvPicPr>
            <a:picLocks noChangeAspect="1"/>
          </p:cNvPicPr>
          <p:nvPr/>
        </p:nvPicPr>
        <p:blipFill>
          <a:blip r:embed="rId3"/>
          <a:stretch>
            <a:fillRect/>
          </a:stretch>
        </p:blipFill>
        <p:spPr>
          <a:xfrm>
            <a:off x="6833447" y="3750733"/>
            <a:ext cx="4681656" cy="2794807"/>
          </a:xfrm>
          <a:prstGeom prst="rect">
            <a:avLst/>
          </a:prstGeom>
        </p:spPr>
      </p:pic>
    </p:spTree>
    <p:extLst>
      <p:ext uri="{BB962C8B-B14F-4D97-AF65-F5344CB8AC3E}">
        <p14:creationId xmlns:p14="http://schemas.microsoft.com/office/powerpoint/2010/main" val="27430486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E7DFA-43E0-4184-BCBA-438E12B3B579}"/>
              </a:ext>
            </a:extLst>
          </p:cNvPr>
          <p:cNvSpPr>
            <a:spLocks noGrp="1"/>
          </p:cNvSpPr>
          <p:nvPr>
            <p:ph type="title"/>
          </p:nvPr>
        </p:nvSpPr>
        <p:spPr>
          <a:xfrm>
            <a:off x="762001" y="803325"/>
            <a:ext cx="5314536" cy="1325563"/>
          </a:xfrm>
        </p:spPr>
        <p:txBody>
          <a:bodyPr>
            <a:normAutofit/>
          </a:bodyPr>
          <a:lstStyle/>
          <a:p>
            <a:r>
              <a:rPr lang="en-US" b="1" dirty="0">
                <a:latin typeface="+mn-lt"/>
              </a:rPr>
              <a:t>                                      Future Directions</a:t>
            </a:r>
          </a:p>
        </p:txBody>
      </p:sp>
      <p:sp>
        <p:nvSpPr>
          <p:cNvPr id="3" name="Content Placeholder 2">
            <a:extLst>
              <a:ext uri="{FF2B5EF4-FFF2-40B4-BE49-F238E27FC236}">
                <a16:creationId xmlns:a16="http://schemas.microsoft.com/office/drawing/2014/main" id="{02DAB2B2-EE7D-4550-9271-0C61B577BA7E}"/>
              </a:ext>
            </a:extLst>
          </p:cNvPr>
          <p:cNvSpPr>
            <a:spLocks noGrp="1"/>
          </p:cNvSpPr>
          <p:nvPr>
            <p:ph idx="1"/>
          </p:nvPr>
        </p:nvSpPr>
        <p:spPr>
          <a:xfrm>
            <a:off x="762000" y="2279018"/>
            <a:ext cx="5314543" cy="3375920"/>
          </a:xfrm>
        </p:spPr>
        <p:txBody>
          <a:bodyPr anchor="t">
            <a:normAutofit/>
          </a:bodyPr>
          <a:lstStyle/>
          <a:p>
            <a:r>
              <a:rPr lang="en-US" sz="2400" dirty="0">
                <a:latin typeface="Times New Roman" panose="02020603050405020304" pitchFamily="18" charset="0"/>
                <a:cs typeface="Times New Roman" panose="02020603050405020304" pitchFamily="18" charset="0"/>
              </a:rPr>
              <a:t>We first plan to conduct more experiments with various real-world IoT applications. </a:t>
            </a:r>
          </a:p>
          <a:p>
            <a:r>
              <a:rPr lang="en-US" sz="2400" dirty="0">
                <a:latin typeface="Times New Roman" panose="02020603050405020304" pitchFamily="18" charset="0"/>
                <a:cs typeface="Times New Roman" panose="02020603050405020304" pitchFamily="18" charset="0"/>
              </a:rPr>
              <a:t>A user study will be conducted in a real-world smart home environment, and we will also intend to investigate the interoperability and the cost of implementing our solution compared to other solutions.</a:t>
            </a:r>
          </a:p>
        </p:txBody>
      </p:sp>
      <p:sp>
        <p:nvSpPr>
          <p:cNvPr id="1028" name="Freeform: Shape 134">
            <a:extLst>
              <a:ext uri="{FF2B5EF4-FFF2-40B4-BE49-F238E27FC236}">
                <a16:creationId xmlns:a16="http://schemas.microsoft.com/office/drawing/2014/main" id="{CF62D2A7-8207-488C-9F46-316BA81A16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582780" y="-2008"/>
            <a:ext cx="5609220" cy="5840278"/>
          </a:xfrm>
          <a:custGeom>
            <a:avLst/>
            <a:gdLst>
              <a:gd name="connsiteX0" fmla="*/ 0 w 5609220"/>
              <a:gd name="connsiteY0" fmla="*/ 0 h 5840278"/>
              <a:gd name="connsiteX1" fmla="*/ 4637091 w 5609220"/>
              <a:gd name="connsiteY1" fmla="*/ 0 h 5840278"/>
              <a:gd name="connsiteX2" fmla="*/ 4822569 w 5609220"/>
              <a:gd name="connsiteY2" fmla="*/ 204077 h 5840278"/>
              <a:gd name="connsiteX3" fmla="*/ 5609220 w 5609220"/>
              <a:gd name="connsiteY3" fmla="*/ 2395363 h 5840278"/>
              <a:gd name="connsiteX4" fmla="*/ 2164305 w 5609220"/>
              <a:gd name="connsiteY4" fmla="*/ 5840278 h 5840278"/>
              <a:gd name="connsiteX5" fmla="*/ 238220 w 5609220"/>
              <a:gd name="connsiteY5" fmla="*/ 5251941 h 5840278"/>
              <a:gd name="connsiteX6" fmla="*/ 0 w 5609220"/>
              <a:gd name="connsiteY6" fmla="*/ 5073803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9220" h="5840278">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26" name="Picture 2" descr="Chytrá domácnost vám sníží výdaje za energie a ušetří až tisíce ...">
            <a:extLst>
              <a:ext uri="{FF2B5EF4-FFF2-40B4-BE49-F238E27FC236}">
                <a16:creationId xmlns:a16="http://schemas.microsoft.com/office/drawing/2014/main" id="{68C025AB-B3EA-4417-8D20-AE398558D2E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0563" r="21317" b="-1"/>
          <a:stretch/>
        </p:blipFill>
        <p:spPr bwMode="auto">
          <a:xfrm>
            <a:off x="6750141" y="-2"/>
            <a:ext cx="5441859" cy="5654940"/>
          </a:xfrm>
          <a:custGeom>
            <a:avLst/>
            <a:gdLst/>
            <a:ahLst/>
            <a:cxnLst/>
            <a:rect l="l" t="t" r="r" b="b"/>
            <a:pathLst>
              <a:path w="5441859" h="5654940">
                <a:moveTo>
                  <a:pt x="1041368" y="0"/>
                </a:moveTo>
                <a:lnTo>
                  <a:pt x="5441859" y="0"/>
                </a:lnTo>
                <a:lnTo>
                  <a:pt x="5441859" y="4820612"/>
                </a:lnTo>
                <a:lnTo>
                  <a:pt x="5285166" y="4957981"/>
                </a:lnTo>
                <a:cubicBezTo>
                  <a:pt x="4729628" y="5394557"/>
                  <a:pt x="4029081" y="5654940"/>
                  <a:pt x="3267719" y="5654940"/>
                </a:cubicBezTo>
                <a:cubicBezTo>
                  <a:pt x="1463008" y="5654940"/>
                  <a:pt x="0" y="4191932"/>
                  <a:pt x="0" y="2387221"/>
                </a:cubicBezTo>
                <a:cubicBezTo>
                  <a:pt x="0" y="1484866"/>
                  <a:pt x="365752" y="667936"/>
                  <a:pt x="957093" y="76595"/>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3053080"/>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Freeform: Shape 15">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itle 1">
            <a:extLst>
              <a:ext uri="{FF2B5EF4-FFF2-40B4-BE49-F238E27FC236}">
                <a16:creationId xmlns:a16="http://schemas.microsoft.com/office/drawing/2014/main" id="{5205DD4D-787A-4F49-B63E-99465D51DA22}"/>
              </a:ext>
            </a:extLst>
          </p:cNvPr>
          <p:cNvSpPr>
            <a:spLocks noGrp="1"/>
          </p:cNvSpPr>
          <p:nvPr>
            <p:ph type="title"/>
          </p:nvPr>
        </p:nvSpPr>
        <p:spPr>
          <a:xfrm>
            <a:off x="863029" y="1012004"/>
            <a:ext cx="3416158" cy="4795408"/>
          </a:xfrm>
        </p:spPr>
        <p:txBody>
          <a:bodyPr vert="horz" lIns="91440" tIns="45720" rIns="91440" bIns="45720" rtlCol="0" anchor="ctr">
            <a:normAutofit/>
          </a:bodyPr>
          <a:lstStyle/>
          <a:p>
            <a:r>
              <a:rPr lang="en-US" kern="1200">
                <a:solidFill>
                  <a:srgbClr val="FFFFFF"/>
                </a:solidFill>
                <a:latin typeface="+mj-lt"/>
                <a:ea typeface="+mj-ea"/>
                <a:cs typeface="+mj-cs"/>
              </a:rPr>
              <a:t>Blockchain Integration in Smart Home</a:t>
            </a:r>
          </a:p>
        </p:txBody>
      </p:sp>
      <p:sp>
        <p:nvSpPr>
          <p:cNvPr id="5" name="TextBox 4">
            <a:extLst>
              <a:ext uri="{FF2B5EF4-FFF2-40B4-BE49-F238E27FC236}">
                <a16:creationId xmlns:a16="http://schemas.microsoft.com/office/drawing/2014/main" id="{DFFA0BBA-A601-417C-A774-512F17BD511B}"/>
              </a:ext>
            </a:extLst>
          </p:cNvPr>
          <p:cNvSpPr txBox="1"/>
          <p:nvPr/>
        </p:nvSpPr>
        <p:spPr>
          <a:xfrm>
            <a:off x="428624" y="833735"/>
            <a:ext cx="6696075" cy="369332"/>
          </a:xfrm>
          <a:prstGeom prst="rect">
            <a:avLst/>
          </a:prstGeom>
          <a:noFill/>
        </p:spPr>
        <p:txBody>
          <a:bodyPr wrap="square">
            <a:spAutoFit/>
          </a:bodyPr>
          <a:lstStyle/>
          <a:p>
            <a:endParaRPr lang="en-US" dirty="0"/>
          </a:p>
        </p:txBody>
      </p:sp>
      <p:sp>
        <p:nvSpPr>
          <p:cNvPr id="10" name="TextBox 9">
            <a:extLst>
              <a:ext uri="{FF2B5EF4-FFF2-40B4-BE49-F238E27FC236}">
                <a16:creationId xmlns:a16="http://schemas.microsoft.com/office/drawing/2014/main" id="{F4DC7E3E-0094-4F19-99E3-E2594D84193B}"/>
              </a:ext>
            </a:extLst>
          </p:cNvPr>
          <p:cNvSpPr txBox="1"/>
          <p:nvPr/>
        </p:nvSpPr>
        <p:spPr>
          <a:xfrm>
            <a:off x="1047750" y="1012954"/>
            <a:ext cx="2505075" cy="584775"/>
          </a:xfrm>
          <a:prstGeom prst="rect">
            <a:avLst/>
          </a:prstGeom>
          <a:noFill/>
        </p:spPr>
        <p:txBody>
          <a:bodyPr wrap="square">
            <a:spAutoFit/>
          </a:bodyPr>
          <a:lstStyle/>
          <a:p>
            <a:pPr>
              <a:spcAft>
                <a:spcPts val="600"/>
              </a:spcAft>
            </a:pPr>
            <a:r>
              <a:rPr lang="en-US" sz="3200" b="1" dirty="0">
                <a:solidFill>
                  <a:srgbClr val="FFFF00"/>
                </a:solidFill>
              </a:rPr>
              <a:t>Introduction</a:t>
            </a:r>
            <a:endParaRPr lang="en-US" sz="3200" dirty="0">
              <a:solidFill>
                <a:srgbClr val="FFFF00"/>
              </a:solidFill>
            </a:endParaRPr>
          </a:p>
        </p:txBody>
      </p:sp>
      <p:graphicFrame>
        <p:nvGraphicFramePr>
          <p:cNvPr id="12" name="TextBox 6">
            <a:extLst>
              <a:ext uri="{FF2B5EF4-FFF2-40B4-BE49-F238E27FC236}">
                <a16:creationId xmlns:a16="http://schemas.microsoft.com/office/drawing/2014/main" id="{2B9F9DCC-5CCC-4307-98CA-ADBA3A37820A}"/>
              </a:ext>
            </a:extLst>
          </p:cNvPr>
          <p:cNvGraphicFramePr/>
          <p:nvPr>
            <p:extLst>
              <p:ext uri="{D42A27DB-BD31-4B8C-83A1-F6EECF244321}">
                <p14:modId xmlns:p14="http://schemas.microsoft.com/office/powerpoint/2010/main" val="2087654758"/>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91650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4">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464595" cy="6858000"/>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546337"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Title 9">
            <a:extLst>
              <a:ext uri="{FF2B5EF4-FFF2-40B4-BE49-F238E27FC236}">
                <a16:creationId xmlns:a16="http://schemas.microsoft.com/office/drawing/2014/main" id="{CD2437FD-1CFE-4B5D-85CB-9C78C37AD419}"/>
              </a:ext>
            </a:extLst>
          </p:cNvPr>
          <p:cNvSpPr>
            <a:spLocks noGrp="1"/>
          </p:cNvSpPr>
          <p:nvPr>
            <p:ph type="title"/>
          </p:nvPr>
        </p:nvSpPr>
        <p:spPr>
          <a:xfrm>
            <a:off x="804672" y="640263"/>
            <a:ext cx="5157216" cy="1344975"/>
          </a:xfrm>
        </p:spPr>
        <p:txBody>
          <a:bodyPr vert="horz" lIns="91440" tIns="45720" rIns="91440" bIns="45720" rtlCol="0" anchor="ctr">
            <a:normAutofit/>
          </a:bodyPr>
          <a:lstStyle/>
          <a:p>
            <a:r>
              <a:rPr lang="en-US" sz="4000" kern="1200" dirty="0">
                <a:solidFill>
                  <a:schemeClr val="tx1"/>
                </a:solidFill>
                <a:effectLst/>
                <a:latin typeface="+mj-lt"/>
                <a:ea typeface="+mj-ea"/>
                <a:cs typeface="+mj-cs"/>
              </a:rPr>
              <a:t>        </a:t>
            </a:r>
            <a:r>
              <a:rPr lang="en-US" sz="4000" b="1" kern="1200" dirty="0">
                <a:solidFill>
                  <a:srgbClr val="FFFF00"/>
                </a:solidFill>
                <a:effectLst/>
                <a:latin typeface="+mj-lt"/>
                <a:ea typeface="+mj-ea"/>
                <a:cs typeface="+mj-cs"/>
              </a:rPr>
              <a:t>Smart Home</a:t>
            </a:r>
            <a:endParaRPr lang="en-US" sz="4000" b="1" kern="1200" dirty="0">
              <a:solidFill>
                <a:srgbClr val="FFFF00"/>
              </a:solidFill>
              <a:latin typeface="+mj-lt"/>
              <a:ea typeface="+mj-ea"/>
              <a:cs typeface="+mj-cs"/>
            </a:endParaRPr>
          </a:p>
        </p:txBody>
      </p:sp>
      <p:sp>
        <p:nvSpPr>
          <p:cNvPr id="8" name="TextBox 7">
            <a:extLst>
              <a:ext uri="{FF2B5EF4-FFF2-40B4-BE49-F238E27FC236}">
                <a16:creationId xmlns:a16="http://schemas.microsoft.com/office/drawing/2014/main" id="{6F0CF13A-0E33-449A-BB73-104D6C64AC9F}"/>
              </a:ext>
            </a:extLst>
          </p:cNvPr>
          <p:cNvSpPr txBox="1"/>
          <p:nvPr/>
        </p:nvSpPr>
        <p:spPr>
          <a:xfrm>
            <a:off x="804672" y="2121763"/>
            <a:ext cx="5157216" cy="3773010"/>
          </a:xfrm>
          <a:prstGeom prst="rect">
            <a:avLst/>
          </a:prstGeom>
        </p:spPr>
        <p:txBody>
          <a:bodyPr vert="horz" lIns="91440" tIns="45720" rIns="91440" bIns="45720" rtlCol="0">
            <a:normAutofit/>
          </a:bodyPr>
          <a:lstStyle/>
          <a:p>
            <a:pPr marL="0" marR="0" indent="-228600">
              <a:lnSpc>
                <a:spcPct val="90000"/>
              </a:lnSpc>
              <a:spcBef>
                <a:spcPts val="0"/>
              </a:spcBef>
              <a:spcAft>
                <a:spcPts val="800"/>
              </a:spcAft>
              <a:buFont typeface="Arial" panose="020B0604020202020204" pitchFamily="34" charset="0"/>
              <a:buChar char="•"/>
            </a:pPr>
            <a:r>
              <a:rPr lang="en-US" sz="2000" dirty="0">
                <a:effectLst/>
              </a:rPr>
              <a:t>Smart home allows home appliances (such as television, air conditioner and refrigerator) to be connected to the internet and providing innovative and smart service to humans.</a:t>
            </a:r>
          </a:p>
          <a:p>
            <a:pPr marL="0" marR="0" indent="-228600">
              <a:lnSpc>
                <a:spcPct val="90000"/>
              </a:lnSpc>
              <a:spcBef>
                <a:spcPts val="0"/>
              </a:spcBef>
              <a:spcAft>
                <a:spcPts val="800"/>
              </a:spcAft>
              <a:buFont typeface="Arial" panose="020B0604020202020204" pitchFamily="34" charset="0"/>
              <a:buChar char="•"/>
            </a:pPr>
            <a:r>
              <a:rPr lang="en-US" sz="2000" dirty="0">
                <a:effectLst/>
              </a:rPr>
              <a:t> </a:t>
            </a:r>
          </a:p>
          <a:p>
            <a:pPr marL="0" marR="0" indent="-228600">
              <a:lnSpc>
                <a:spcPct val="90000"/>
              </a:lnSpc>
              <a:spcBef>
                <a:spcPts val="0"/>
              </a:spcBef>
              <a:spcAft>
                <a:spcPts val="800"/>
              </a:spcAft>
              <a:buFont typeface="Arial" panose="020B0604020202020204" pitchFamily="34" charset="0"/>
              <a:buChar char="•"/>
            </a:pPr>
            <a:r>
              <a:rPr lang="en-US" sz="2000" dirty="0">
                <a:effectLst/>
              </a:rPr>
              <a:t>We can remotely control our home devices over the internet and information about our home can be directly reach to our smartphone.</a:t>
            </a:r>
          </a:p>
        </p:txBody>
      </p:sp>
      <p:pic>
        <p:nvPicPr>
          <p:cNvPr id="4" name="Picture 3">
            <a:extLst>
              <a:ext uri="{FF2B5EF4-FFF2-40B4-BE49-F238E27FC236}">
                <a16:creationId xmlns:a16="http://schemas.microsoft.com/office/drawing/2014/main" id="{50BC9F81-EAB8-4F33-AE06-82952BC0D522}"/>
              </a:ext>
            </a:extLst>
          </p:cNvPr>
          <p:cNvPicPr>
            <a:picLocks noChangeAspect="1"/>
          </p:cNvPicPr>
          <p:nvPr/>
        </p:nvPicPr>
        <p:blipFill>
          <a:blip r:embed="rId2"/>
          <a:stretch>
            <a:fillRect/>
          </a:stretch>
        </p:blipFill>
        <p:spPr>
          <a:xfrm>
            <a:off x="6562725" y="819150"/>
            <a:ext cx="5077205" cy="5419725"/>
          </a:xfrm>
          <a:prstGeom prst="rect">
            <a:avLst/>
          </a:prstGeom>
        </p:spPr>
      </p:pic>
    </p:spTree>
    <p:extLst>
      <p:ext uri="{BB962C8B-B14F-4D97-AF65-F5344CB8AC3E}">
        <p14:creationId xmlns:p14="http://schemas.microsoft.com/office/powerpoint/2010/main" val="4105277987"/>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AA672-E82B-4894-8152-7C89ECC23ABA}"/>
              </a:ext>
            </a:extLst>
          </p:cNvPr>
          <p:cNvSpPr>
            <a:spLocks noGrp="1"/>
          </p:cNvSpPr>
          <p:nvPr>
            <p:ph type="title"/>
          </p:nvPr>
        </p:nvSpPr>
        <p:spPr>
          <a:xfrm>
            <a:off x="838200" y="365126"/>
            <a:ext cx="5340605" cy="1146176"/>
          </a:xfrm>
        </p:spPr>
        <p:txBody>
          <a:bodyPr vert="horz" lIns="91440" tIns="45720" rIns="91440" bIns="45720" rtlCol="0" anchor="ctr">
            <a:normAutofit/>
          </a:bodyPr>
          <a:lstStyle/>
          <a:p>
            <a:r>
              <a:rPr lang="en-US" sz="3700" kern="1200" dirty="0">
                <a:solidFill>
                  <a:schemeClr val="tx1"/>
                </a:solidFill>
                <a:latin typeface="+mj-lt"/>
                <a:ea typeface="+mj-ea"/>
                <a:cs typeface="+mj-cs"/>
              </a:rPr>
              <a:t>          </a:t>
            </a:r>
            <a:r>
              <a:rPr lang="en-US" sz="3200" b="1" kern="1200" dirty="0">
                <a:solidFill>
                  <a:schemeClr val="tx1"/>
                </a:solidFill>
                <a:latin typeface="+mn-lt"/>
                <a:ea typeface="+mj-ea"/>
                <a:cs typeface="+mj-cs"/>
              </a:rPr>
              <a:t>Parental Controls</a:t>
            </a:r>
          </a:p>
        </p:txBody>
      </p:sp>
      <p:sp>
        <p:nvSpPr>
          <p:cNvPr id="29" name="Freeform: Shape 28">
            <a:extLst>
              <a:ext uri="{FF2B5EF4-FFF2-40B4-BE49-F238E27FC236}">
                <a16:creationId xmlns:a16="http://schemas.microsoft.com/office/drawing/2014/main" id="{05C7EBC3-4672-4DAB-81C2-58661FAFAE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78805" y="-2"/>
            <a:ext cx="6013194" cy="1511304"/>
          </a:xfrm>
          <a:custGeom>
            <a:avLst/>
            <a:gdLst>
              <a:gd name="connsiteX0" fmla="*/ 4545473 w 6013194"/>
              <a:gd name="connsiteY0" fmla="*/ 0 h 1511304"/>
              <a:gd name="connsiteX1" fmla="*/ 6013194 w 6013194"/>
              <a:gd name="connsiteY1" fmla="*/ 0 h 1511304"/>
              <a:gd name="connsiteX2" fmla="*/ 6013194 w 6013194"/>
              <a:gd name="connsiteY2" fmla="*/ 1508760 h 1511304"/>
              <a:gd name="connsiteX3" fmla="*/ 4545474 w 6013194"/>
              <a:gd name="connsiteY3" fmla="*/ 1508760 h 1511304"/>
              <a:gd name="connsiteX4" fmla="*/ 4545474 w 6013194"/>
              <a:gd name="connsiteY4" fmla="*/ 1511304 h 1511304"/>
              <a:gd name="connsiteX5" fmla="*/ 0 w 6013194"/>
              <a:gd name="connsiteY5" fmla="*/ 1511304 h 1511304"/>
              <a:gd name="connsiteX6" fmla="*/ 697617 w 6013194"/>
              <a:gd name="connsiteY6" fmla="*/ 3 h 1511304"/>
              <a:gd name="connsiteX7" fmla="*/ 4545473 w 6013194"/>
              <a:gd name="connsiteY7" fmla="*/ 3 h 1511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13194" h="1511304">
                <a:moveTo>
                  <a:pt x="4545473" y="0"/>
                </a:moveTo>
                <a:lnTo>
                  <a:pt x="6013194" y="0"/>
                </a:lnTo>
                <a:lnTo>
                  <a:pt x="6013194" y="1508760"/>
                </a:lnTo>
                <a:lnTo>
                  <a:pt x="4545474" y="1508760"/>
                </a:lnTo>
                <a:lnTo>
                  <a:pt x="4545474" y="1511304"/>
                </a:lnTo>
                <a:lnTo>
                  <a:pt x="0" y="1511304"/>
                </a:lnTo>
                <a:lnTo>
                  <a:pt x="697617" y="3"/>
                </a:lnTo>
                <a:lnTo>
                  <a:pt x="4545473" y="3"/>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40BF962F-4C6F-461E-86F2-C43F56CC93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80797" y="1690688"/>
            <a:ext cx="8711202" cy="5167312"/>
          </a:xfrm>
          <a:custGeom>
            <a:avLst/>
            <a:gdLst>
              <a:gd name="connsiteX0" fmla="*/ 0 w 8711202"/>
              <a:gd name="connsiteY0" fmla="*/ 0 h 5167312"/>
              <a:gd name="connsiteX1" fmla="*/ 7243482 w 8711202"/>
              <a:gd name="connsiteY1" fmla="*/ 0 h 5167312"/>
              <a:gd name="connsiteX2" fmla="*/ 8711202 w 8711202"/>
              <a:gd name="connsiteY2" fmla="*/ 0 h 5167312"/>
              <a:gd name="connsiteX3" fmla="*/ 8711202 w 8711202"/>
              <a:gd name="connsiteY3" fmla="*/ 5167312 h 5167312"/>
              <a:gd name="connsiteX4" fmla="*/ 7243482 w 8711202"/>
              <a:gd name="connsiteY4" fmla="*/ 5167312 h 5167312"/>
              <a:gd name="connsiteX5" fmla="*/ 221324 w 8711202"/>
              <a:gd name="connsiteY5" fmla="*/ 5167312 h 5167312"/>
              <a:gd name="connsiteX6" fmla="*/ 2615203 w 8711202"/>
              <a:gd name="connsiteY6" fmla="*/ 952 h 5167312"/>
              <a:gd name="connsiteX7" fmla="*/ 0 w 8711202"/>
              <a:gd name="connsiteY7" fmla="*/ 952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711202" h="5167312">
                <a:moveTo>
                  <a:pt x="0" y="0"/>
                </a:moveTo>
                <a:lnTo>
                  <a:pt x="7243482" y="0"/>
                </a:lnTo>
                <a:lnTo>
                  <a:pt x="8711202" y="0"/>
                </a:lnTo>
                <a:lnTo>
                  <a:pt x="8711202" y="5167312"/>
                </a:lnTo>
                <a:lnTo>
                  <a:pt x="7243482" y="5167312"/>
                </a:lnTo>
                <a:lnTo>
                  <a:pt x="221324" y="5167312"/>
                </a:lnTo>
                <a:lnTo>
                  <a:pt x="2615203" y="952"/>
                </a:lnTo>
                <a:lnTo>
                  <a:pt x="0" y="952"/>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2E94A4F7-38E4-45EA-8E2E-CE1B5766B4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5931454" cy="5166360"/>
          </a:xfrm>
          <a:custGeom>
            <a:avLst/>
            <a:gdLst>
              <a:gd name="connsiteX0" fmla="*/ 0 w 5931454"/>
              <a:gd name="connsiteY0" fmla="*/ 0 h 5166360"/>
              <a:gd name="connsiteX1" fmla="*/ 5931454 w 5931454"/>
              <a:gd name="connsiteY1" fmla="*/ 0 h 5166360"/>
              <a:gd name="connsiteX2" fmla="*/ 3537575 w 5931454"/>
              <a:gd name="connsiteY2" fmla="*/ 5166360 h 5166360"/>
              <a:gd name="connsiteX3" fmla="*/ 0 w 5931454"/>
              <a:gd name="connsiteY3" fmla="*/ 5166360 h 5166360"/>
            </a:gdLst>
            <a:ahLst/>
            <a:cxnLst>
              <a:cxn ang="0">
                <a:pos x="connsiteX0" y="connsiteY0"/>
              </a:cxn>
              <a:cxn ang="0">
                <a:pos x="connsiteX1" y="connsiteY1"/>
              </a:cxn>
              <a:cxn ang="0">
                <a:pos x="connsiteX2" y="connsiteY2"/>
              </a:cxn>
              <a:cxn ang="0">
                <a:pos x="connsiteX3" y="connsiteY3"/>
              </a:cxn>
            </a:cxnLst>
            <a:rect l="l" t="t" r="r" b="b"/>
            <a:pathLst>
              <a:path w="5931454" h="5166360">
                <a:moveTo>
                  <a:pt x="0" y="0"/>
                </a:moveTo>
                <a:lnTo>
                  <a:pt x="5931454" y="0"/>
                </a:lnTo>
                <a:lnTo>
                  <a:pt x="3537575" y="5166360"/>
                </a:lnTo>
                <a:lnTo>
                  <a:pt x="0" y="5166360"/>
                </a:lnTo>
                <a:close/>
              </a:path>
            </a:pathLst>
          </a:cu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 name="TextBox 5">
            <a:extLst>
              <a:ext uri="{FF2B5EF4-FFF2-40B4-BE49-F238E27FC236}">
                <a16:creationId xmlns:a16="http://schemas.microsoft.com/office/drawing/2014/main" id="{784F6489-C8DD-4C1A-A426-34AC1992346F}"/>
              </a:ext>
            </a:extLst>
          </p:cNvPr>
          <p:cNvSpPr txBox="1"/>
          <p:nvPr/>
        </p:nvSpPr>
        <p:spPr>
          <a:xfrm>
            <a:off x="838200" y="2173288"/>
            <a:ext cx="3603171" cy="3639684"/>
          </a:xfrm>
          <a:prstGeom prst="rect">
            <a:avLst/>
          </a:prstGeom>
        </p:spPr>
        <p:txBody>
          <a:bodyPr vert="horz" lIns="91440" tIns="45720" rIns="91440" bIns="45720" rtlCol="0" anchor="ctr">
            <a:normAutofit/>
          </a:bodyPr>
          <a:lstStyle/>
          <a:p>
            <a:pPr marL="285750" marR="0" indent="-228600">
              <a:lnSpc>
                <a:spcPct val="90000"/>
              </a:lnSpc>
              <a:spcBef>
                <a:spcPts val="0"/>
              </a:spcBef>
              <a:spcAft>
                <a:spcPts val="800"/>
              </a:spcAft>
              <a:buFont typeface="Arial" panose="020B0604020202020204" pitchFamily="34" charset="0"/>
              <a:buChar char="•"/>
            </a:pPr>
            <a:r>
              <a:rPr lang="en-US" sz="2000" dirty="0">
                <a:solidFill>
                  <a:srgbClr val="FFFFFF"/>
                </a:solidFill>
                <a:effectLst/>
              </a:rPr>
              <a:t>Blockchain mechanism can be used to control children at home. </a:t>
            </a:r>
          </a:p>
          <a:p>
            <a:pPr marL="285750" marR="0" indent="-228600">
              <a:lnSpc>
                <a:spcPct val="90000"/>
              </a:lnSpc>
              <a:spcBef>
                <a:spcPts val="0"/>
              </a:spcBef>
              <a:spcAft>
                <a:spcPts val="800"/>
              </a:spcAft>
              <a:buFont typeface="Arial" panose="020B0604020202020204" pitchFamily="34" charset="0"/>
              <a:buChar char="•"/>
            </a:pPr>
            <a:r>
              <a:rPr lang="en-US" sz="2000" dirty="0">
                <a:solidFill>
                  <a:srgbClr val="FFFFFF"/>
                </a:solidFill>
                <a:effectLst/>
              </a:rPr>
              <a:t>Parent can encourage good behaviors and discourage bad behaviors of children via tokens transferred via blockchain network. </a:t>
            </a:r>
          </a:p>
        </p:txBody>
      </p:sp>
      <p:pic>
        <p:nvPicPr>
          <p:cNvPr id="4" name="Picture 3">
            <a:extLst>
              <a:ext uri="{FF2B5EF4-FFF2-40B4-BE49-F238E27FC236}">
                <a16:creationId xmlns:a16="http://schemas.microsoft.com/office/drawing/2014/main" id="{55D5B5B5-8F6B-40CC-A907-515D229F3636}"/>
              </a:ext>
            </a:extLst>
          </p:cNvPr>
          <p:cNvPicPr>
            <a:picLocks noChangeAspect="1"/>
          </p:cNvPicPr>
          <p:nvPr/>
        </p:nvPicPr>
        <p:blipFill>
          <a:blip r:embed="rId2"/>
          <a:stretch>
            <a:fillRect/>
          </a:stretch>
        </p:blipFill>
        <p:spPr>
          <a:xfrm>
            <a:off x="5879667" y="2428240"/>
            <a:ext cx="5931454" cy="4064634"/>
          </a:xfrm>
          <a:custGeom>
            <a:avLst/>
            <a:gdLst/>
            <a:ahLst/>
            <a:cxnLst/>
            <a:rect l="l" t="t" r="r" b="b"/>
            <a:pathLst>
              <a:path w="4636009" h="5032375">
                <a:moveTo>
                  <a:pt x="0" y="0"/>
                </a:moveTo>
                <a:lnTo>
                  <a:pt x="4636009" y="0"/>
                </a:lnTo>
                <a:lnTo>
                  <a:pt x="4636009" y="5032375"/>
                </a:lnTo>
                <a:lnTo>
                  <a:pt x="0" y="5032375"/>
                </a:lnTo>
                <a:close/>
              </a:path>
            </a:pathLst>
          </a:custGeom>
        </p:spPr>
      </p:pic>
    </p:spTree>
    <p:extLst>
      <p:ext uri="{BB962C8B-B14F-4D97-AF65-F5344CB8AC3E}">
        <p14:creationId xmlns:p14="http://schemas.microsoft.com/office/powerpoint/2010/main" val="1926776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E22378B-358B-4DAF-9C39-0DB0BF184D34}"/>
              </a:ext>
            </a:extLst>
          </p:cNvPr>
          <p:cNvSpPr>
            <a:spLocks noGrp="1"/>
          </p:cNvSpPr>
          <p:nvPr>
            <p:ph type="title"/>
          </p:nvPr>
        </p:nvSpPr>
        <p:spPr>
          <a:xfrm>
            <a:off x="66676" y="365126"/>
            <a:ext cx="6112130" cy="1146176"/>
          </a:xfrm>
        </p:spPr>
        <p:txBody>
          <a:bodyPr vert="horz" lIns="91440" tIns="45720" rIns="91440" bIns="45720" rtlCol="0" anchor="ctr">
            <a:normAutofit fontScale="90000"/>
          </a:bodyPr>
          <a:lstStyle/>
          <a:p>
            <a:r>
              <a:rPr lang="en-US" sz="3200" b="1" kern="1200" dirty="0">
                <a:solidFill>
                  <a:schemeClr val="tx1"/>
                </a:solidFill>
                <a:latin typeface="+mn-lt"/>
                <a:ea typeface="+mj-ea"/>
                <a:cs typeface="+mj-cs"/>
              </a:rPr>
              <a:t> Blockchain Use in Home Automation </a:t>
            </a:r>
            <a:br>
              <a:rPr lang="en-US" sz="2400" b="1" kern="1200" dirty="0">
                <a:solidFill>
                  <a:schemeClr val="tx1"/>
                </a:solidFill>
                <a:latin typeface="+mn-lt"/>
                <a:ea typeface="+mj-ea"/>
                <a:cs typeface="+mj-cs"/>
              </a:rPr>
            </a:br>
            <a:r>
              <a:rPr lang="en-US" sz="2400" b="1" kern="1200" dirty="0">
                <a:solidFill>
                  <a:schemeClr val="tx1"/>
                </a:solidFill>
                <a:latin typeface="+mn-lt"/>
                <a:ea typeface="+mj-ea"/>
                <a:cs typeface="+mj-cs"/>
              </a:rPr>
              <a:t>              </a:t>
            </a:r>
          </a:p>
        </p:txBody>
      </p:sp>
      <p:sp>
        <p:nvSpPr>
          <p:cNvPr id="16" name="Freeform: Shape 12">
            <a:extLst>
              <a:ext uri="{FF2B5EF4-FFF2-40B4-BE49-F238E27FC236}">
                <a16:creationId xmlns:a16="http://schemas.microsoft.com/office/drawing/2014/main" id="{05C7EBC3-4672-4DAB-81C2-58661FAFAE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78805" y="-2"/>
            <a:ext cx="6013194" cy="1511304"/>
          </a:xfrm>
          <a:custGeom>
            <a:avLst/>
            <a:gdLst>
              <a:gd name="connsiteX0" fmla="*/ 4545473 w 6013194"/>
              <a:gd name="connsiteY0" fmla="*/ 0 h 1511304"/>
              <a:gd name="connsiteX1" fmla="*/ 6013194 w 6013194"/>
              <a:gd name="connsiteY1" fmla="*/ 0 h 1511304"/>
              <a:gd name="connsiteX2" fmla="*/ 6013194 w 6013194"/>
              <a:gd name="connsiteY2" fmla="*/ 1508760 h 1511304"/>
              <a:gd name="connsiteX3" fmla="*/ 4545474 w 6013194"/>
              <a:gd name="connsiteY3" fmla="*/ 1508760 h 1511304"/>
              <a:gd name="connsiteX4" fmla="*/ 4545474 w 6013194"/>
              <a:gd name="connsiteY4" fmla="*/ 1511304 h 1511304"/>
              <a:gd name="connsiteX5" fmla="*/ 0 w 6013194"/>
              <a:gd name="connsiteY5" fmla="*/ 1511304 h 1511304"/>
              <a:gd name="connsiteX6" fmla="*/ 697617 w 6013194"/>
              <a:gd name="connsiteY6" fmla="*/ 3 h 1511304"/>
              <a:gd name="connsiteX7" fmla="*/ 4545473 w 6013194"/>
              <a:gd name="connsiteY7" fmla="*/ 3 h 1511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13194" h="1511304">
                <a:moveTo>
                  <a:pt x="4545473" y="0"/>
                </a:moveTo>
                <a:lnTo>
                  <a:pt x="6013194" y="0"/>
                </a:lnTo>
                <a:lnTo>
                  <a:pt x="6013194" y="1508760"/>
                </a:lnTo>
                <a:lnTo>
                  <a:pt x="4545474" y="1508760"/>
                </a:lnTo>
                <a:lnTo>
                  <a:pt x="4545474" y="1511304"/>
                </a:lnTo>
                <a:lnTo>
                  <a:pt x="0" y="1511304"/>
                </a:lnTo>
                <a:lnTo>
                  <a:pt x="697617" y="3"/>
                </a:lnTo>
                <a:lnTo>
                  <a:pt x="4545473" y="3"/>
                </a:lnTo>
                <a:close/>
              </a:path>
            </a:pathLst>
          </a:custGeom>
          <a:solidFill>
            <a:schemeClr val="accent5">
              <a:lumMod val="100000"/>
              <a:lumOff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40BF962F-4C6F-461E-86F2-C43F56CC93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80797" y="1690688"/>
            <a:ext cx="8711202" cy="5167312"/>
          </a:xfrm>
          <a:custGeom>
            <a:avLst/>
            <a:gdLst>
              <a:gd name="connsiteX0" fmla="*/ 0 w 8711202"/>
              <a:gd name="connsiteY0" fmla="*/ 0 h 5167312"/>
              <a:gd name="connsiteX1" fmla="*/ 7243482 w 8711202"/>
              <a:gd name="connsiteY1" fmla="*/ 0 h 5167312"/>
              <a:gd name="connsiteX2" fmla="*/ 8711202 w 8711202"/>
              <a:gd name="connsiteY2" fmla="*/ 0 h 5167312"/>
              <a:gd name="connsiteX3" fmla="*/ 8711202 w 8711202"/>
              <a:gd name="connsiteY3" fmla="*/ 5167312 h 5167312"/>
              <a:gd name="connsiteX4" fmla="*/ 7243482 w 8711202"/>
              <a:gd name="connsiteY4" fmla="*/ 5167312 h 5167312"/>
              <a:gd name="connsiteX5" fmla="*/ 221324 w 8711202"/>
              <a:gd name="connsiteY5" fmla="*/ 5167312 h 5167312"/>
              <a:gd name="connsiteX6" fmla="*/ 2615203 w 8711202"/>
              <a:gd name="connsiteY6" fmla="*/ 952 h 5167312"/>
              <a:gd name="connsiteX7" fmla="*/ 0 w 8711202"/>
              <a:gd name="connsiteY7" fmla="*/ 952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711202" h="5167312">
                <a:moveTo>
                  <a:pt x="0" y="0"/>
                </a:moveTo>
                <a:lnTo>
                  <a:pt x="7243482" y="0"/>
                </a:lnTo>
                <a:lnTo>
                  <a:pt x="8711202" y="0"/>
                </a:lnTo>
                <a:lnTo>
                  <a:pt x="8711202" y="5167312"/>
                </a:lnTo>
                <a:lnTo>
                  <a:pt x="7243482" y="5167312"/>
                </a:lnTo>
                <a:lnTo>
                  <a:pt x="221324" y="5167312"/>
                </a:lnTo>
                <a:lnTo>
                  <a:pt x="2615203" y="952"/>
                </a:lnTo>
                <a:lnTo>
                  <a:pt x="0" y="952"/>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2E94A4F7-38E4-45EA-8E2E-CE1B5766B4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5931454" cy="5166360"/>
          </a:xfrm>
          <a:custGeom>
            <a:avLst/>
            <a:gdLst>
              <a:gd name="connsiteX0" fmla="*/ 0 w 5931454"/>
              <a:gd name="connsiteY0" fmla="*/ 0 h 5166360"/>
              <a:gd name="connsiteX1" fmla="*/ 5931454 w 5931454"/>
              <a:gd name="connsiteY1" fmla="*/ 0 h 5166360"/>
              <a:gd name="connsiteX2" fmla="*/ 3537575 w 5931454"/>
              <a:gd name="connsiteY2" fmla="*/ 5166360 h 5166360"/>
              <a:gd name="connsiteX3" fmla="*/ 0 w 5931454"/>
              <a:gd name="connsiteY3" fmla="*/ 5166360 h 5166360"/>
            </a:gdLst>
            <a:ahLst/>
            <a:cxnLst>
              <a:cxn ang="0">
                <a:pos x="connsiteX0" y="connsiteY0"/>
              </a:cxn>
              <a:cxn ang="0">
                <a:pos x="connsiteX1" y="connsiteY1"/>
              </a:cxn>
              <a:cxn ang="0">
                <a:pos x="connsiteX2" y="connsiteY2"/>
              </a:cxn>
              <a:cxn ang="0">
                <a:pos x="connsiteX3" y="connsiteY3"/>
              </a:cxn>
            </a:cxnLst>
            <a:rect l="l" t="t" r="r" b="b"/>
            <a:pathLst>
              <a:path w="5931454" h="5166360">
                <a:moveTo>
                  <a:pt x="0" y="0"/>
                </a:moveTo>
                <a:lnTo>
                  <a:pt x="5931454" y="0"/>
                </a:lnTo>
                <a:lnTo>
                  <a:pt x="3537575" y="5166360"/>
                </a:lnTo>
                <a:lnTo>
                  <a:pt x="0" y="5166360"/>
                </a:lnTo>
                <a:close/>
              </a:path>
            </a:pathLst>
          </a:cu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 name="TextBox 7">
            <a:extLst>
              <a:ext uri="{FF2B5EF4-FFF2-40B4-BE49-F238E27FC236}">
                <a16:creationId xmlns:a16="http://schemas.microsoft.com/office/drawing/2014/main" id="{F239954B-8D3D-42FE-89DB-141C64C6A41B}"/>
              </a:ext>
            </a:extLst>
          </p:cNvPr>
          <p:cNvSpPr txBox="1"/>
          <p:nvPr/>
        </p:nvSpPr>
        <p:spPr>
          <a:xfrm>
            <a:off x="838200" y="2173288"/>
            <a:ext cx="3603171" cy="3639684"/>
          </a:xfrm>
          <a:prstGeom prst="rect">
            <a:avLst/>
          </a:prstGeom>
        </p:spPr>
        <p:txBody>
          <a:bodyPr vert="horz" lIns="91440" tIns="45720" rIns="91440" bIns="45720" rtlCol="0" anchor="ctr">
            <a:normAutofit fontScale="92500" lnSpcReduction="20000"/>
          </a:bodyPr>
          <a:lstStyle/>
          <a:p>
            <a:pPr marL="342900" marR="0" indent="-228600">
              <a:lnSpc>
                <a:spcPct val="90000"/>
              </a:lnSpc>
              <a:spcBef>
                <a:spcPts val="0"/>
              </a:spcBef>
              <a:spcAft>
                <a:spcPts val="800"/>
              </a:spcAft>
              <a:buFont typeface="Arial" panose="020B0604020202020204" pitchFamily="34" charset="0"/>
              <a:buChar char="•"/>
            </a:pPr>
            <a:r>
              <a:rPr lang="en-US" sz="2200" dirty="0">
                <a:solidFill>
                  <a:srgbClr val="FFFFFF"/>
                </a:solidFill>
                <a:effectLst/>
                <a:latin typeface="Times New Roman" panose="02020603050405020304" pitchFamily="18" charset="0"/>
                <a:cs typeface="Times New Roman" panose="02020603050405020304" pitchFamily="18" charset="0"/>
              </a:rPr>
              <a:t>Blockchain mechanism can be used to control children by their</a:t>
            </a:r>
            <a:r>
              <a:rPr lang="en-US" sz="2200" dirty="0">
                <a:solidFill>
                  <a:srgbClr val="FFFFFF"/>
                </a:solidFill>
                <a:latin typeface="Times New Roman" panose="02020603050405020304" pitchFamily="18" charset="0"/>
                <a:cs typeface="Times New Roman" panose="02020603050405020304" pitchFamily="18" charset="0"/>
              </a:rPr>
              <a:t> parent</a:t>
            </a:r>
            <a:r>
              <a:rPr lang="en-US" sz="2200" dirty="0">
                <a:solidFill>
                  <a:srgbClr val="FFFFFF"/>
                </a:solidFill>
                <a:effectLst/>
                <a:latin typeface="Times New Roman" panose="02020603050405020304" pitchFamily="18" charset="0"/>
                <a:cs typeface="Times New Roman" panose="02020603050405020304" pitchFamily="18" charset="0"/>
              </a:rPr>
              <a:t>. </a:t>
            </a:r>
          </a:p>
          <a:p>
            <a:pPr marL="342900" marR="0" indent="-228600">
              <a:lnSpc>
                <a:spcPct val="90000"/>
              </a:lnSpc>
              <a:spcBef>
                <a:spcPts val="0"/>
              </a:spcBef>
              <a:spcAft>
                <a:spcPts val="800"/>
              </a:spcAft>
              <a:buFont typeface="Arial" panose="020B0604020202020204" pitchFamily="34" charset="0"/>
              <a:buChar char="•"/>
            </a:pPr>
            <a:r>
              <a:rPr lang="en-US" sz="2200" dirty="0">
                <a:solidFill>
                  <a:srgbClr val="FFFFFF"/>
                </a:solidFill>
                <a:effectLst/>
                <a:latin typeface="Times New Roman" panose="02020603050405020304" pitchFamily="18" charset="0"/>
                <a:cs typeface="Times New Roman" panose="02020603050405020304" pitchFamily="18" charset="0"/>
              </a:rPr>
              <a:t>Parent can encourage good behaviors and discourage bad behaviors of children via tokens transferred via blockchain network. </a:t>
            </a:r>
          </a:p>
          <a:p>
            <a:pPr marL="342900" marR="0" indent="-228600">
              <a:lnSpc>
                <a:spcPct val="90000"/>
              </a:lnSpc>
              <a:spcBef>
                <a:spcPts val="0"/>
              </a:spcBef>
              <a:spcAft>
                <a:spcPts val="800"/>
              </a:spcAft>
              <a:buFont typeface="Arial" panose="020B0604020202020204" pitchFamily="34" charset="0"/>
              <a:buChar char="•"/>
            </a:pPr>
            <a:endParaRPr lang="en-US" sz="2200" dirty="0">
              <a:solidFill>
                <a:srgbClr val="FFFFFF"/>
              </a:solidFill>
              <a:latin typeface="Times New Roman" panose="02020603050405020304" pitchFamily="18" charset="0"/>
              <a:cs typeface="Times New Roman" panose="02020603050405020304" pitchFamily="18" charset="0"/>
            </a:endParaRPr>
          </a:p>
          <a:p>
            <a:pPr marL="342900" indent="-228600">
              <a:lnSpc>
                <a:spcPct val="90000"/>
              </a:lnSpc>
              <a:spcAft>
                <a:spcPts val="800"/>
              </a:spcAft>
              <a:buFont typeface="Arial" panose="020B0604020202020204" pitchFamily="34" charset="0"/>
              <a:buChar char="•"/>
            </a:pPr>
            <a:r>
              <a:rPr lang="en-US" sz="2200" dirty="0">
                <a:solidFill>
                  <a:srgbClr val="FFFFFF"/>
                </a:solidFill>
                <a:latin typeface="Times New Roman" panose="02020603050405020304" pitchFamily="18" charset="0"/>
                <a:cs typeface="Times New Roman" panose="02020603050405020304" pitchFamily="18" charset="0"/>
              </a:rPr>
              <a:t>Blockchain is capable of controlling the secure access and efficient data sharing in smart home systems.</a:t>
            </a:r>
          </a:p>
          <a:p>
            <a:pPr marL="0" marR="0" indent="-228600">
              <a:lnSpc>
                <a:spcPct val="90000"/>
              </a:lnSpc>
              <a:spcBef>
                <a:spcPts val="0"/>
              </a:spcBef>
              <a:spcAft>
                <a:spcPts val="800"/>
              </a:spcAft>
              <a:buFont typeface="Arial" panose="020B0604020202020204" pitchFamily="34" charset="0"/>
              <a:buChar char="•"/>
            </a:pPr>
            <a:endParaRPr lang="en-US" sz="1700" dirty="0">
              <a:solidFill>
                <a:srgbClr val="FFFFFF"/>
              </a:solidFill>
              <a:effectLst/>
            </a:endParaRPr>
          </a:p>
        </p:txBody>
      </p:sp>
      <p:pic>
        <p:nvPicPr>
          <p:cNvPr id="6" name="Content Placeholder 5">
            <a:extLst>
              <a:ext uri="{FF2B5EF4-FFF2-40B4-BE49-F238E27FC236}">
                <a16:creationId xmlns:a16="http://schemas.microsoft.com/office/drawing/2014/main" id="{CE863A1F-27E3-4C85-B9E6-730318588294}"/>
              </a:ext>
            </a:extLst>
          </p:cNvPr>
          <p:cNvPicPr>
            <a:picLocks noGrp="1" noChangeAspect="1"/>
          </p:cNvPicPr>
          <p:nvPr>
            <p:ph idx="1"/>
          </p:nvPr>
        </p:nvPicPr>
        <p:blipFill>
          <a:blip r:embed="rId2"/>
          <a:stretch>
            <a:fillRect/>
          </a:stretch>
        </p:blipFill>
        <p:spPr>
          <a:xfrm>
            <a:off x="5931455" y="2358380"/>
            <a:ext cx="5796441" cy="3639684"/>
          </a:xfrm>
          <a:custGeom>
            <a:avLst/>
            <a:gdLst/>
            <a:ahLst/>
            <a:cxnLst/>
            <a:rect l="l" t="t" r="r" b="b"/>
            <a:pathLst>
              <a:path w="4636009" h="5032375">
                <a:moveTo>
                  <a:pt x="0" y="0"/>
                </a:moveTo>
                <a:lnTo>
                  <a:pt x="4636009" y="0"/>
                </a:lnTo>
                <a:lnTo>
                  <a:pt x="4636009" y="5032375"/>
                </a:lnTo>
                <a:lnTo>
                  <a:pt x="0" y="5032375"/>
                </a:lnTo>
                <a:close/>
              </a:path>
            </a:pathLst>
          </a:custGeom>
        </p:spPr>
      </p:pic>
      <p:sp>
        <p:nvSpPr>
          <p:cNvPr id="18" name="TextBox 17">
            <a:extLst>
              <a:ext uri="{FF2B5EF4-FFF2-40B4-BE49-F238E27FC236}">
                <a16:creationId xmlns:a16="http://schemas.microsoft.com/office/drawing/2014/main" id="{0D5508A0-EFA9-4483-B2B5-F76BCA5FBC45}"/>
              </a:ext>
            </a:extLst>
          </p:cNvPr>
          <p:cNvSpPr txBox="1"/>
          <p:nvPr/>
        </p:nvSpPr>
        <p:spPr>
          <a:xfrm>
            <a:off x="7143750" y="365126"/>
            <a:ext cx="6096000" cy="461665"/>
          </a:xfrm>
          <a:prstGeom prst="rect">
            <a:avLst/>
          </a:prstGeom>
          <a:noFill/>
        </p:spPr>
        <p:txBody>
          <a:bodyPr wrap="square">
            <a:spAutoFit/>
          </a:bodyPr>
          <a:lstStyle/>
          <a:p>
            <a:r>
              <a:rPr lang="en-US" sz="2400" b="1" kern="1200" dirty="0">
                <a:solidFill>
                  <a:schemeClr val="tx1"/>
                </a:solidFill>
                <a:latin typeface="+mn-lt"/>
                <a:ea typeface="+mj-ea"/>
                <a:cs typeface="+mj-cs"/>
              </a:rPr>
              <a:t>Children Incentives in Parental Control </a:t>
            </a:r>
            <a:endParaRPr lang="en-US" sz="2400" dirty="0"/>
          </a:p>
        </p:txBody>
      </p:sp>
    </p:spTree>
    <p:extLst>
      <p:ext uri="{BB962C8B-B14F-4D97-AF65-F5344CB8AC3E}">
        <p14:creationId xmlns:p14="http://schemas.microsoft.com/office/powerpoint/2010/main" val="1830383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464595" cy="6858000"/>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546337"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TextBox 4">
            <a:extLst>
              <a:ext uri="{FF2B5EF4-FFF2-40B4-BE49-F238E27FC236}">
                <a16:creationId xmlns:a16="http://schemas.microsoft.com/office/drawing/2014/main" id="{6B0D4836-1319-4FBB-A403-8E427E71686F}"/>
              </a:ext>
            </a:extLst>
          </p:cNvPr>
          <p:cNvSpPr txBox="1"/>
          <p:nvPr/>
        </p:nvSpPr>
        <p:spPr>
          <a:xfrm>
            <a:off x="804672" y="640263"/>
            <a:ext cx="5157216" cy="1344975"/>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4000" b="1" kern="1200">
                <a:solidFill>
                  <a:schemeClr val="tx1"/>
                </a:solidFill>
                <a:latin typeface="+mj-lt"/>
                <a:ea typeface="+mj-ea"/>
                <a:cs typeface="+mj-cs"/>
              </a:rPr>
              <a:t>Contribution</a:t>
            </a:r>
            <a:r>
              <a:rPr lang="en-US" sz="4000" kern="1200">
                <a:solidFill>
                  <a:schemeClr val="tx1"/>
                </a:solidFill>
                <a:latin typeface="+mj-lt"/>
                <a:ea typeface="+mj-ea"/>
                <a:cs typeface="+mj-cs"/>
              </a:rPr>
              <a:t> </a:t>
            </a:r>
          </a:p>
        </p:txBody>
      </p:sp>
      <p:sp>
        <p:nvSpPr>
          <p:cNvPr id="7" name="TextBox 6">
            <a:extLst>
              <a:ext uri="{FF2B5EF4-FFF2-40B4-BE49-F238E27FC236}">
                <a16:creationId xmlns:a16="http://schemas.microsoft.com/office/drawing/2014/main" id="{E477D2D6-61EC-46C6-A71C-6B207E26FF89}"/>
              </a:ext>
            </a:extLst>
          </p:cNvPr>
          <p:cNvSpPr txBox="1"/>
          <p:nvPr/>
        </p:nvSpPr>
        <p:spPr>
          <a:xfrm>
            <a:off x="804672" y="1818640"/>
            <a:ext cx="5157216" cy="4846320"/>
          </a:xfrm>
          <a:prstGeom prst="rect">
            <a:avLst/>
          </a:prstGeom>
        </p:spPr>
        <p:txBody>
          <a:bodyPr vert="horz" lIns="91440" tIns="45720" rIns="91440" bIns="45720" rtlCol="0">
            <a:normAutofit fontScale="40000" lnSpcReduction="20000"/>
          </a:bodyPr>
          <a:lstStyle/>
          <a:p>
            <a:pPr indent="-228600">
              <a:lnSpc>
                <a:spcPct val="90000"/>
              </a:lnSpc>
              <a:spcAft>
                <a:spcPts val="600"/>
              </a:spcAft>
              <a:buFont typeface="Arial" panose="020B0604020202020204" pitchFamily="34" charset="0"/>
              <a:buChar char="•"/>
            </a:pPr>
            <a:endParaRPr lang="en-US" sz="5500" dirty="0">
              <a:latin typeface="Times New Roman" panose="02020603050405020304" pitchFamily="18" charset="0"/>
              <a:cs typeface="Times New Roman" panose="02020603050405020304" pitchFamily="18" charset="0"/>
            </a:endParaRPr>
          </a:p>
          <a:p>
            <a:pPr marL="285750" indent="-228600">
              <a:lnSpc>
                <a:spcPct val="90000"/>
              </a:lnSpc>
              <a:spcAft>
                <a:spcPts val="600"/>
              </a:spcAft>
              <a:buFont typeface="Arial" panose="020B0604020202020204" pitchFamily="34" charset="0"/>
              <a:buChar char="•"/>
            </a:pPr>
            <a:r>
              <a:rPr lang="en-US" sz="5500" dirty="0">
                <a:latin typeface="Times New Roman" panose="02020603050405020304" pitchFamily="18" charset="0"/>
                <a:cs typeface="Times New Roman" panose="02020603050405020304" pitchFamily="18" charset="0"/>
              </a:rPr>
              <a:t>We propose a Blockchain-based Access Control solution, named as BAC, which controls the access to smart home devices and ensures secure communications between the IoT devices and the householders </a:t>
            </a:r>
            <a:r>
              <a:rPr lang="en-US" sz="5500" b="1" dirty="0">
                <a:latin typeface="Times New Roman" panose="02020603050405020304" pitchFamily="18" charset="0"/>
                <a:cs typeface="Times New Roman" panose="02020603050405020304" pitchFamily="18" charset="0"/>
              </a:rPr>
              <a:t>[Ref 1].</a:t>
            </a:r>
          </a:p>
          <a:p>
            <a:pPr marL="285750" indent="-228600">
              <a:lnSpc>
                <a:spcPct val="90000"/>
              </a:lnSpc>
              <a:spcAft>
                <a:spcPts val="600"/>
              </a:spcAft>
              <a:buFont typeface="Arial" panose="020B0604020202020204" pitchFamily="34" charset="0"/>
              <a:buChar char="•"/>
            </a:pPr>
            <a:endParaRPr lang="en-US" sz="5500" dirty="0">
              <a:latin typeface="Times New Roman" panose="02020603050405020304" pitchFamily="18" charset="0"/>
              <a:cs typeface="Times New Roman" panose="02020603050405020304" pitchFamily="18" charset="0"/>
            </a:endParaRPr>
          </a:p>
          <a:p>
            <a:pPr indent="-228600">
              <a:lnSpc>
                <a:spcPct val="90000"/>
              </a:lnSpc>
              <a:spcAft>
                <a:spcPts val="600"/>
              </a:spcAft>
              <a:buFont typeface="Arial" panose="020B0604020202020204" pitchFamily="34" charset="0"/>
              <a:buChar char="•"/>
            </a:pPr>
            <a:r>
              <a:rPr lang="en-US" sz="5500" dirty="0">
                <a:latin typeface="Times New Roman" panose="02020603050405020304" pitchFamily="18" charset="0"/>
                <a:cs typeface="Times New Roman" panose="02020603050405020304" pitchFamily="18" charset="0"/>
              </a:rPr>
              <a:t>  </a:t>
            </a:r>
            <a:r>
              <a:rPr lang="en-US" sz="5500" b="1" dirty="0">
                <a:latin typeface="Times New Roman" panose="02020603050405020304" pitchFamily="18" charset="0"/>
                <a:cs typeface="Times New Roman" panose="02020603050405020304" pitchFamily="18" charset="0"/>
              </a:rPr>
              <a:t>[Ref 1]. </a:t>
            </a:r>
            <a:r>
              <a:rPr lang="en-US" sz="5500" dirty="0">
                <a:latin typeface="Times New Roman" panose="02020603050405020304" pitchFamily="18" charset="0"/>
                <a:cs typeface="Times New Roman" panose="02020603050405020304" pitchFamily="18" charset="0"/>
              </a:rPr>
              <a:t>MBAREK Bacem, GE </a:t>
            </a:r>
            <a:r>
              <a:rPr lang="en-US" sz="5500" dirty="0" err="1">
                <a:latin typeface="Times New Roman" panose="02020603050405020304" pitchFamily="18" charset="0"/>
                <a:cs typeface="Times New Roman" panose="02020603050405020304" pitchFamily="18" charset="0"/>
              </a:rPr>
              <a:t>Mouzhi</a:t>
            </a:r>
            <a:r>
              <a:rPr lang="en-US" sz="5500" dirty="0">
                <a:latin typeface="Times New Roman" panose="02020603050405020304" pitchFamily="18" charset="0"/>
                <a:cs typeface="Times New Roman" panose="02020603050405020304" pitchFamily="18" charset="0"/>
              </a:rPr>
              <a:t>, PITNER </a:t>
            </a:r>
            <a:r>
              <a:rPr lang="en-US" sz="5500" dirty="0" err="1">
                <a:latin typeface="Times New Roman" panose="02020603050405020304" pitchFamily="18" charset="0"/>
                <a:cs typeface="Times New Roman" panose="02020603050405020304" pitchFamily="18" charset="0"/>
              </a:rPr>
              <a:t>Tomáš</a:t>
            </a:r>
            <a:r>
              <a:rPr lang="en-US" sz="5500" dirty="0">
                <a:latin typeface="Times New Roman" panose="02020603050405020304" pitchFamily="18" charset="0"/>
                <a:cs typeface="Times New Roman" panose="02020603050405020304" pitchFamily="18" charset="0"/>
              </a:rPr>
              <a:t>, ‘Blockchain-based Access Control for IoT in Smart Home Systems’, DEXA 2020.</a:t>
            </a:r>
          </a:p>
          <a:p>
            <a:pPr marL="285750" indent="-228600">
              <a:lnSpc>
                <a:spcPct val="90000"/>
              </a:lnSpc>
              <a:spcAft>
                <a:spcPts val="600"/>
              </a:spcAft>
              <a:buFont typeface="Arial" panose="020B0604020202020204" pitchFamily="34" charset="0"/>
              <a:buChar char="•"/>
            </a:pPr>
            <a:endParaRPr lang="en-US" sz="5500" dirty="0">
              <a:latin typeface="Times New Roman" panose="02020603050405020304" pitchFamily="18" charset="0"/>
              <a:cs typeface="Times New Roman" panose="02020603050405020304" pitchFamily="18" charset="0"/>
            </a:endParaRPr>
          </a:p>
          <a:p>
            <a:pPr marL="285750" indent="-228600">
              <a:lnSpc>
                <a:spcPct val="90000"/>
              </a:lnSpc>
              <a:spcAft>
                <a:spcPts val="600"/>
              </a:spcAft>
              <a:buFont typeface="Arial" panose="020B0604020202020204" pitchFamily="34" charset="0"/>
              <a:buChar char="•"/>
            </a:pPr>
            <a:r>
              <a:rPr lang="en-US" sz="5500" dirty="0">
                <a:latin typeface="Times New Roman" panose="02020603050405020304" pitchFamily="18" charset="0"/>
                <a:cs typeface="Times New Roman" panose="02020603050405020304" pitchFamily="18" charset="0"/>
              </a:rPr>
              <a:t>In order to increase Blockchain efficiency for smart home IoT network, the Blockchain platform will create two kinds of agents: (1) a static agent, and (2) a mobile agent</a:t>
            </a:r>
          </a:p>
          <a:p>
            <a:pPr marL="285750" indent="-228600">
              <a:lnSpc>
                <a:spcPct val="90000"/>
              </a:lnSpc>
              <a:spcAft>
                <a:spcPts val="600"/>
              </a:spcAft>
              <a:buFont typeface="Arial" panose="020B0604020202020204" pitchFamily="34" charset="0"/>
              <a:buChar char="•"/>
            </a:pPr>
            <a:endParaRPr lang="en-US" sz="1600" dirty="0"/>
          </a:p>
          <a:p>
            <a:pPr marL="285750" indent="-228600">
              <a:lnSpc>
                <a:spcPct val="90000"/>
              </a:lnSpc>
              <a:spcAft>
                <a:spcPts val="600"/>
              </a:spcAft>
              <a:buFont typeface="Arial" panose="020B0604020202020204" pitchFamily="34" charset="0"/>
              <a:buChar char="•"/>
            </a:pPr>
            <a:endParaRPr lang="en-US" sz="1600" dirty="0"/>
          </a:p>
          <a:p>
            <a:pPr indent="-228600">
              <a:lnSpc>
                <a:spcPct val="90000"/>
              </a:lnSpc>
              <a:spcAft>
                <a:spcPts val="600"/>
              </a:spcAft>
              <a:buFont typeface="Arial" panose="020B0604020202020204" pitchFamily="34" charset="0"/>
              <a:buChar char="•"/>
            </a:pPr>
            <a:endParaRPr lang="en-US" sz="1600" dirty="0"/>
          </a:p>
        </p:txBody>
      </p:sp>
      <p:pic>
        <p:nvPicPr>
          <p:cNvPr id="3" name="Picture 2">
            <a:extLst>
              <a:ext uri="{FF2B5EF4-FFF2-40B4-BE49-F238E27FC236}">
                <a16:creationId xmlns:a16="http://schemas.microsoft.com/office/drawing/2014/main" id="{1727BC66-6E96-49CD-93CF-57400BCC3934}"/>
              </a:ext>
            </a:extLst>
          </p:cNvPr>
          <p:cNvPicPr>
            <a:picLocks noChangeAspect="1"/>
          </p:cNvPicPr>
          <p:nvPr/>
        </p:nvPicPr>
        <p:blipFill>
          <a:blip r:embed="rId2"/>
          <a:stretch>
            <a:fillRect/>
          </a:stretch>
        </p:blipFill>
        <p:spPr>
          <a:xfrm>
            <a:off x="6604000" y="1300480"/>
            <a:ext cx="5102605" cy="4663440"/>
          </a:xfrm>
          <a:prstGeom prst="rect">
            <a:avLst/>
          </a:prstGeom>
        </p:spPr>
      </p:pic>
    </p:spTree>
    <p:extLst>
      <p:ext uri="{BB962C8B-B14F-4D97-AF65-F5344CB8AC3E}">
        <p14:creationId xmlns:p14="http://schemas.microsoft.com/office/powerpoint/2010/main" val="3497509933"/>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D55E05-51A2-4173-A7FA-869DE4F71A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1345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D1BC221-0031-4E81-8B94-29F6CF1CBCDE}"/>
              </a:ext>
            </a:extLst>
          </p:cNvPr>
          <p:cNvSpPr>
            <a:spLocks noGrp="1"/>
          </p:cNvSpPr>
          <p:nvPr>
            <p:ph type="title"/>
          </p:nvPr>
        </p:nvSpPr>
        <p:spPr>
          <a:xfrm>
            <a:off x="838200" y="621792"/>
            <a:ext cx="4795157" cy="5413248"/>
          </a:xfrm>
        </p:spPr>
        <p:txBody>
          <a:bodyPr>
            <a:normAutofit/>
          </a:bodyPr>
          <a:lstStyle/>
          <a:p>
            <a:r>
              <a:rPr lang="en-US" sz="5200" b="1">
                <a:solidFill>
                  <a:schemeClr val="bg1"/>
                </a:solidFill>
                <a:latin typeface="+mn-lt"/>
                <a:cs typeface="Times New Roman" panose="02020603050405020304" pitchFamily="18" charset="0"/>
              </a:rPr>
              <a:t>           Architecture of Blockchain Agents-based Model</a:t>
            </a:r>
          </a:p>
        </p:txBody>
      </p:sp>
      <p:sp>
        <p:nvSpPr>
          <p:cNvPr id="3" name="Content Placeholder 2">
            <a:extLst>
              <a:ext uri="{FF2B5EF4-FFF2-40B4-BE49-F238E27FC236}">
                <a16:creationId xmlns:a16="http://schemas.microsoft.com/office/drawing/2014/main" id="{A88937A7-04E7-4296-8F71-521778D9A640}"/>
              </a:ext>
            </a:extLst>
          </p:cNvPr>
          <p:cNvSpPr>
            <a:spLocks noGrp="1"/>
          </p:cNvSpPr>
          <p:nvPr>
            <p:ph idx="1"/>
          </p:nvPr>
        </p:nvSpPr>
        <p:spPr>
          <a:xfrm>
            <a:off x="6521450" y="621792"/>
            <a:ext cx="4832349" cy="5413248"/>
          </a:xfrm>
        </p:spPr>
        <p:txBody>
          <a:bodyPr anchor="ctr">
            <a:normAutofit/>
          </a:bodyPr>
          <a:lstStyle/>
          <a:p>
            <a:r>
              <a:rPr lang="en-US" sz="2200" b="1" dirty="0">
                <a:latin typeface="Times New Roman" panose="02020603050405020304" pitchFamily="18" charset="0"/>
                <a:cs typeface="Times New Roman" panose="02020603050405020304" pitchFamily="18" charset="0"/>
              </a:rPr>
              <a:t>Static Agent </a:t>
            </a:r>
            <a:r>
              <a:rPr lang="en-US" sz="2200" dirty="0">
                <a:latin typeface="Times New Roman" panose="02020603050405020304" pitchFamily="18" charset="0"/>
                <a:cs typeface="Times New Roman" panose="02020603050405020304" pitchFamily="18" charset="0"/>
              </a:rPr>
              <a:t>is a static agent that will be implemented in each peer device of the Blockchain. Once the peer device receives a transaction such as a activity request, The peer device will use the static agent to verify and check the received transaction. </a:t>
            </a:r>
          </a:p>
          <a:p>
            <a:endParaRPr lang="en-US" sz="2200" dirty="0">
              <a:latin typeface="Times New Roman" panose="02020603050405020304" pitchFamily="18" charset="0"/>
              <a:cs typeface="Times New Roman" panose="02020603050405020304" pitchFamily="18" charset="0"/>
            </a:endParaRPr>
          </a:p>
          <a:p>
            <a:r>
              <a:rPr lang="en-US" sz="2200" b="1" dirty="0">
                <a:latin typeface="Times New Roman" panose="02020603050405020304" pitchFamily="18" charset="0"/>
                <a:cs typeface="Times New Roman" panose="02020603050405020304" pitchFamily="18" charset="0"/>
              </a:rPr>
              <a:t>Mobile Agent </a:t>
            </a:r>
            <a:r>
              <a:rPr lang="en-US" sz="2200" dirty="0">
                <a:latin typeface="Times New Roman" panose="02020603050405020304" pitchFamily="18" charset="0"/>
                <a:cs typeface="Times New Roman" panose="02020603050405020304" pitchFamily="18" charset="0"/>
              </a:rPr>
              <a:t>is the agent that is created by the householder managers to control access to their household devices, as well as monitoring and detecting inappropriate using of household devices.</a:t>
            </a:r>
          </a:p>
          <a:p>
            <a:endParaRPr lang="en-US"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75538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2">
            <a:extLst>
              <a:ext uri="{FF2B5EF4-FFF2-40B4-BE49-F238E27FC236}">
                <a16:creationId xmlns:a16="http://schemas.microsoft.com/office/drawing/2014/main" id="{1707FC24-6981-43D9-B525-C7832BA22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884" y="311449"/>
            <a:ext cx="4332307" cy="6179552"/>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285BBBB-27B1-4251-9B8E-9889BF599DD2}"/>
              </a:ext>
            </a:extLst>
          </p:cNvPr>
          <p:cNvSpPr>
            <a:spLocks noGrp="1"/>
          </p:cNvSpPr>
          <p:nvPr>
            <p:ph type="title"/>
          </p:nvPr>
        </p:nvSpPr>
        <p:spPr>
          <a:xfrm>
            <a:off x="742950" y="742951"/>
            <a:ext cx="3476625" cy="4962524"/>
          </a:xfrm>
        </p:spPr>
        <p:txBody>
          <a:bodyPr vert="horz" lIns="91440" tIns="45720" rIns="91440" bIns="45720" rtlCol="0" anchor="ctr">
            <a:normAutofit/>
          </a:bodyPr>
          <a:lstStyle/>
          <a:p>
            <a:pPr algn="ctr"/>
            <a:r>
              <a:rPr lang="en-US" sz="4800" b="1" kern="1200">
                <a:solidFill>
                  <a:srgbClr val="FFFFFF"/>
                </a:solidFill>
                <a:latin typeface="+mj-lt"/>
                <a:ea typeface="+mj-ea"/>
                <a:cs typeface="+mj-cs"/>
              </a:rPr>
              <a:t>   Agent-based Policy for the Blockchain Management</a:t>
            </a:r>
          </a:p>
        </p:txBody>
      </p:sp>
      <p:pic>
        <p:nvPicPr>
          <p:cNvPr id="3" name="Picture 2">
            <a:extLst>
              <a:ext uri="{FF2B5EF4-FFF2-40B4-BE49-F238E27FC236}">
                <a16:creationId xmlns:a16="http://schemas.microsoft.com/office/drawing/2014/main" id="{D7329D28-3E5D-4D9E-BD13-C081B175B346}"/>
              </a:ext>
            </a:extLst>
          </p:cNvPr>
          <p:cNvPicPr>
            <a:picLocks noChangeAspect="1"/>
          </p:cNvPicPr>
          <p:nvPr/>
        </p:nvPicPr>
        <p:blipFill>
          <a:blip r:embed="rId2"/>
          <a:stretch>
            <a:fillRect/>
          </a:stretch>
        </p:blipFill>
        <p:spPr>
          <a:xfrm>
            <a:off x="5075257" y="1311261"/>
            <a:ext cx="6632110" cy="4243419"/>
          </a:xfrm>
          <a:prstGeom prst="rect">
            <a:avLst/>
          </a:prstGeom>
        </p:spPr>
      </p:pic>
    </p:spTree>
    <p:extLst>
      <p:ext uri="{BB962C8B-B14F-4D97-AF65-F5344CB8AC3E}">
        <p14:creationId xmlns:p14="http://schemas.microsoft.com/office/powerpoint/2010/main" val="14706825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 name="Freeform: Shape 8">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2BCB638-B1A6-4BAC-BE07-46D2217224E9}"/>
              </a:ext>
            </a:extLst>
          </p:cNvPr>
          <p:cNvSpPr>
            <a:spLocks noGrp="1"/>
          </p:cNvSpPr>
          <p:nvPr>
            <p:ph type="title"/>
          </p:nvPr>
        </p:nvSpPr>
        <p:spPr>
          <a:xfrm>
            <a:off x="863029" y="1012004"/>
            <a:ext cx="3416158" cy="4795408"/>
          </a:xfrm>
        </p:spPr>
        <p:txBody>
          <a:bodyPr>
            <a:normAutofit/>
          </a:bodyPr>
          <a:lstStyle/>
          <a:p>
            <a:r>
              <a:rPr lang="en-US" b="1">
                <a:solidFill>
                  <a:srgbClr val="FFFFFF"/>
                </a:solidFill>
                <a:latin typeface="+mn-lt"/>
              </a:rPr>
              <a:t>                                       Conclusion</a:t>
            </a:r>
          </a:p>
        </p:txBody>
      </p:sp>
      <p:graphicFrame>
        <p:nvGraphicFramePr>
          <p:cNvPr id="30" name="Content Placeholder 2">
            <a:extLst>
              <a:ext uri="{FF2B5EF4-FFF2-40B4-BE49-F238E27FC236}">
                <a16:creationId xmlns:a16="http://schemas.microsoft.com/office/drawing/2014/main" id="{1947B9B4-F135-464A-BD97-DE2E9663BBC2}"/>
              </a:ext>
            </a:extLst>
          </p:cNvPr>
          <p:cNvGraphicFramePr>
            <a:graphicFrameLocks noGrp="1"/>
          </p:cNvGraphicFramePr>
          <p:nvPr>
            <p:ph idx="1"/>
            <p:extLst>
              <p:ext uri="{D42A27DB-BD31-4B8C-83A1-F6EECF244321}">
                <p14:modId xmlns:p14="http://schemas.microsoft.com/office/powerpoint/2010/main" val="4052756397"/>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895824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571</Words>
  <Application>Microsoft Office PowerPoint</Application>
  <PresentationFormat>Widescreen</PresentationFormat>
  <Paragraphs>41</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STZhongsong</vt:lpstr>
      <vt:lpstr>Arial</vt:lpstr>
      <vt:lpstr>Calibri</vt:lpstr>
      <vt:lpstr>Calibri Light</vt:lpstr>
      <vt:lpstr>Times New Roman</vt:lpstr>
      <vt:lpstr>Office Theme</vt:lpstr>
      <vt:lpstr>Blockchain-based Access Control for IoT in Smart Home Systems</vt:lpstr>
      <vt:lpstr>Blockchain Integration in Smart Home</vt:lpstr>
      <vt:lpstr>        Smart Home</vt:lpstr>
      <vt:lpstr>          Parental Controls</vt:lpstr>
      <vt:lpstr> Blockchain Use in Home Automation                </vt:lpstr>
      <vt:lpstr>PowerPoint Presentation</vt:lpstr>
      <vt:lpstr>           Architecture of Blockchain Agents-based Model</vt:lpstr>
      <vt:lpstr>   Agent-based Policy for the Blockchain Management</vt:lpstr>
      <vt:lpstr>                                       Conclusion</vt:lpstr>
      <vt:lpstr>                                      Future Directions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Blockchain-based Access Control for IoT in Smart Home Systems</dc:title>
  <dc:creator>Bacem Mbarek</dc:creator>
  <cp:lastModifiedBy>Bacem Mbarek</cp:lastModifiedBy>
  <cp:revision>2</cp:revision>
  <dcterms:created xsi:type="dcterms:W3CDTF">2020-08-25T13:02:14Z</dcterms:created>
  <dcterms:modified xsi:type="dcterms:W3CDTF">2020-08-25T13:02:53Z</dcterms:modified>
</cp:coreProperties>
</file>