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379" r:id="rId2"/>
    <p:sldId id="306" r:id="rId3"/>
    <p:sldId id="308" r:id="rId4"/>
    <p:sldId id="311" r:id="rId5"/>
    <p:sldId id="312" r:id="rId6"/>
    <p:sldId id="377" r:id="rId7"/>
    <p:sldId id="313" r:id="rId8"/>
    <p:sldId id="362" r:id="rId9"/>
    <p:sldId id="363" r:id="rId10"/>
    <p:sldId id="315" r:id="rId11"/>
    <p:sldId id="316" r:id="rId12"/>
    <p:sldId id="317" r:id="rId13"/>
    <p:sldId id="318" r:id="rId14"/>
    <p:sldId id="361" r:id="rId15"/>
    <p:sldId id="365" r:id="rId16"/>
    <p:sldId id="370" r:id="rId17"/>
    <p:sldId id="371" r:id="rId18"/>
    <p:sldId id="364" r:id="rId19"/>
    <p:sldId id="320" r:id="rId20"/>
    <p:sldId id="322" r:id="rId21"/>
    <p:sldId id="323" r:id="rId22"/>
    <p:sldId id="324" r:id="rId23"/>
    <p:sldId id="325" r:id="rId24"/>
    <p:sldId id="326" r:id="rId25"/>
    <p:sldId id="328" r:id="rId26"/>
    <p:sldId id="327" r:id="rId27"/>
    <p:sldId id="375" r:id="rId28"/>
    <p:sldId id="359" r:id="rId29"/>
    <p:sldId id="329" r:id="rId30"/>
    <p:sldId id="330" r:id="rId31"/>
    <p:sldId id="331" r:id="rId32"/>
    <p:sldId id="332" r:id="rId33"/>
    <p:sldId id="333" r:id="rId34"/>
    <p:sldId id="367" r:id="rId35"/>
    <p:sldId id="335" r:id="rId36"/>
    <p:sldId id="366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346" r:id="rId48"/>
    <p:sldId id="347" r:id="rId49"/>
    <p:sldId id="348" r:id="rId50"/>
    <p:sldId id="369" r:id="rId51"/>
    <p:sldId id="350" r:id="rId5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  <a:srgbClr val="0000FF"/>
    <a:srgbClr val="008000"/>
    <a:srgbClr val="CC0066"/>
    <a:srgbClr val="D60093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9" autoAdjust="0"/>
    <p:restoredTop sz="93281" autoAdjust="0"/>
  </p:normalViewPr>
  <p:slideViewPr>
    <p:cSldViewPr>
      <p:cViewPr varScale="1">
        <p:scale>
          <a:sx n="107" d="100"/>
          <a:sy n="107" d="100"/>
        </p:scale>
        <p:origin x="16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864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0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2313"/>
            <a:ext cx="4797425" cy="3598862"/>
          </a:xfrm>
          <a:ln/>
        </p:spPr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6" y="4559301"/>
            <a:ext cx="5365750" cy="4319588"/>
          </a:xfrm>
        </p:spPr>
        <p:txBody>
          <a:bodyPr lIns="95018" tIns="47509" rIns="95018" bIns="4750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confidence</a:t>
            </a:r>
            <a:r>
              <a:rPr 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is high then interest cannot be negative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66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Why hash table takes full space?</a:t>
            </a:r>
            <a:endParaRPr lang="en-US" dirty="0"/>
          </a:p>
          <a:p>
            <a:r>
              <a:rPr lang="en-US" dirty="0"/>
              <a:t>We</a:t>
            </a:r>
            <a:r>
              <a:rPr lang="en-US" baseline="0" dirty="0"/>
              <a:t> want to make it as large as possible.</a:t>
            </a:r>
            <a:endParaRPr lang="en-US" dirty="0"/>
          </a:p>
          <a:p>
            <a:r>
              <a:rPr lang="en-US" dirty="0"/>
              <a:t>Why</a:t>
            </a:r>
            <a:r>
              <a:rPr lang="en-US" baseline="0" dirty="0"/>
              <a:t> hash table bigger than bitmap?</a:t>
            </a:r>
          </a:p>
          <a:p>
            <a:r>
              <a:rPr lang="en-US" baseline="0" dirty="0"/>
              <a:t>Hash table contains counts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79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Why?</a:t>
            </a:r>
            <a:r>
              <a:rPr lang="en-US" dirty="0"/>
              <a:t> While we were able to use the triangular-matrix</a:t>
            </a:r>
          </a:p>
          <a:p>
            <a:r>
              <a:rPr lang="en-US" dirty="0"/>
              <a:t>method on the second pass of A-Priori if we wished, because the frequent items</a:t>
            </a:r>
          </a:p>
          <a:p>
            <a:r>
              <a:rPr lang="en-US" dirty="0"/>
              <a:t>could be renumbered from 1 to some m, we cannot do so for PCY. The reason</a:t>
            </a:r>
          </a:p>
          <a:p>
            <a:r>
              <a:rPr lang="en-US" dirty="0"/>
              <a:t>is that the pairs of frequent items that PCY lets us avoid counting are placed</a:t>
            </a:r>
          </a:p>
          <a:p>
            <a:r>
              <a:rPr lang="en-US" dirty="0"/>
              <a:t>randomly within the triangular matrix; they are the pairs that happen to hash</a:t>
            </a:r>
          </a:p>
          <a:p>
            <a:r>
              <a:rPr lang="en-US" dirty="0"/>
              <a:t>to an infrequent bucket on the ﬁrst pass. There is no known way of compacting</a:t>
            </a:r>
          </a:p>
          <a:p>
            <a:r>
              <a:rPr lang="en-US" dirty="0"/>
              <a:t>the matrix to avoid leaving space for the uncounted pairs.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8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E5A1-EBEB-4A86-B193-8C1FBEC05F02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AE48-B228-401E-B6B4-ACFC33A0556D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D587-CD79-45A9-97F4-51012B01E602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9570F15D-420F-46A9-A7AC-1F16EF91863B}" type="datetime1">
              <a:rPr lang="en-US" smtClean="0"/>
              <a:t>11/8/2016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41EF23A-9B6F-4A2A-9D20-632595FAD224}" type="datetime1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2249-8370-4367-A5BD-849BA0BEA5C8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AE3B-22A4-45DD-A5B1-DD967E800681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7728-48BC-419E-9239-4D2850DE0646}" type="datetime1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AA0-B148-4780-865C-64541FAF088C}" type="datetime1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D17-14BB-4929-A504-3C44790EA84F}" type="datetime1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9825-F45F-44F9-B22F-DD2AA5999DFD}" type="datetime1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F9CF-5B76-4EFC-8C1E-016A92BA0432}" type="datetime1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9C39404-6A76-401F-B8EA-9E3E0681E559}" type="datetime1">
              <a:rPr lang="en-US" smtClean="0"/>
              <a:t>11/8/2016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DC17149B-14B1-4270-86F7-EDEC6FEF66DD}" type="datetime1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Frequent </a:t>
            </a:r>
            <a:r>
              <a:rPr lang="en-US" sz="5400" dirty="0" err="1"/>
              <a:t>Itemset</a:t>
            </a:r>
            <a:r>
              <a:rPr lang="en-US" sz="5400" dirty="0"/>
              <a:t> Mining &amp; Association Rules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8889999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22-970E-634E-A28B-8345331BB412}" type="slidenum">
              <a:rPr lang="en-US"/>
              <a:pPr/>
              <a:t>10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Association Rules:</a:t>
            </a:r>
            <a:br>
              <a:rPr lang="en-US" b="1" dirty="0"/>
            </a:br>
            <a:r>
              <a:rPr lang="en-US" dirty="0"/>
              <a:t>If-then rules about the contents of baskets</a:t>
            </a:r>
          </a:p>
          <a:p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{i</a:t>
            </a:r>
            <a:r>
              <a:rPr 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 → j</a:t>
            </a:r>
            <a:r>
              <a:rPr lang="en-US" i="1" dirty="0">
                <a:solidFill>
                  <a:srgbClr val="0064E2"/>
                </a:solidFill>
              </a:rPr>
              <a:t>  </a:t>
            </a:r>
            <a:r>
              <a:rPr lang="en-US" dirty="0"/>
              <a:t>means: “if a basket contains all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dirty="0"/>
              <a:t> </a:t>
            </a:r>
            <a:r>
              <a:rPr lang="en-US" dirty="0"/>
              <a:t>then it is </a:t>
            </a:r>
            <a:r>
              <a:rPr lang="en-US" b="1" i="1" dirty="0">
                <a:solidFill>
                  <a:srgbClr val="0000FF"/>
                </a:solidFill>
              </a:rPr>
              <a:t>likely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to contain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”</a:t>
            </a:r>
          </a:p>
          <a:p>
            <a:r>
              <a:rPr lang="en-US" b="1" dirty="0">
                <a:solidFill>
                  <a:srgbClr val="D60093"/>
                </a:solidFill>
              </a:rPr>
              <a:t>In practice there are many rules, want to find significant/interesting ones!</a:t>
            </a:r>
          </a:p>
          <a:p>
            <a:r>
              <a:rPr lang="en-US" b="1" i="1" dirty="0">
                <a:solidFill>
                  <a:srgbClr val="0000FF"/>
                </a:solidFill>
              </a:rPr>
              <a:t>Confidence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dirty="0"/>
              <a:t>of this association rule is the probability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 given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247758"/>
              </p:ext>
            </p:extLst>
          </p:nvPr>
        </p:nvGraphicFramePr>
        <p:xfrm>
          <a:off x="2065338" y="5380038"/>
          <a:ext cx="547052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Equation" r:id="rId3" imgW="1841400" imgH="419040" progId="Equation.3">
                  <p:embed/>
                </p:oleObj>
              </mc:Choice>
              <mc:Fallback>
                <p:oleObj name="Equation" r:id="rId3" imgW="1841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5380038"/>
                        <a:ext cx="5470525" cy="1173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90720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Interesting Association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Not all high-confidence rules are interesting</a:t>
            </a:r>
          </a:p>
          <a:p>
            <a:pPr lvl="1"/>
            <a:r>
              <a:rPr lang="en-US" dirty="0"/>
              <a:t>The rule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X → milk</a:t>
            </a:r>
            <a:r>
              <a:rPr lang="en-US" dirty="0"/>
              <a:t> may have high confidence for many </a:t>
            </a:r>
            <a:r>
              <a:rPr lang="en-US" dirty="0" err="1"/>
              <a:t>itemsets</a:t>
            </a:r>
            <a:r>
              <a:rPr lang="en-US" dirty="0"/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/>
              <a:t>, because milk is just purchased very often (independent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/>
              <a:t>) and the confidence will be high</a:t>
            </a:r>
          </a:p>
          <a:p>
            <a:r>
              <a:rPr lang="en-US" b="1" dirty="0">
                <a:solidFill>
                  <a:srgbClr val="0000FF"/>
                </a:solidFill>
              </a:rPr>
              <a:t>Interest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of an association rule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 → j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difference between its confidence and the fraction of baskets that contain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endParaRPr lang="en-US" b="1" dirty="0"/>
          </a:p>
          <a:p>
            <a:pPr lvl="1"/>
            <a:endParaRPr lang="en-US" dirty="0"/>
          </a:p>
          <a:p>
            <a:pPr lvl="1"/>
            <a:r>
              <a:rPr lang="en-US" dirty="0"/>
              <a:t>Interesting rules are those with high positive or negative interest values (usually above 0.5)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4755-8703-664B-BCD2-DDFADF26E571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298249"/>
              </p:ext>
            </p:extLst>
          </p:nvPr>
        </p:nvGraphicFramePr>
        <p:xfrm>
          <a:off x="1371600" y="5181600"/>
          <a:ext cx="6934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7" name="Equation" r:id="rId4" imgW="2311200" imgH="203040" progId="Equation.3">
                  <p:embed/>
                </p:oleObj>
              </mc:Choice>
              <mc:Fallback>
                <p:oleObj name="Equation" r:id="rId4" imgW="2311200" imgH="203040" progId="Equation.3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181600"/>
                        <a:ext cx="6934200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343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 dirty="0"/>
              <a:t>Example: Confidence and Interest</a:t>
            </a:r>
          </a:p>
        </p:txBody>
      </p:sp>
      <p:sp>
        <p:nvSpPr>
          <p:cNvPr id="61443" name="Rectangle 2051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Monotype Sorts" pitchFamily="-107" charset="2"/>
              <a:buNone/>
            </a:pPr>
            <a:r>
              <a:rPr lang="en-US" dirty="0"/>
              <a:t>	</a:t>
            </a:r>
            <a:r>
              <a:rPr lang="en-US" b="1" dirty="0"/>
              <a:t>B</a:t>
            </a:r>
            <a:r>
              <a:rPr lang="en-US" b="1" baseline="-25000" dirty="0"/>
              <a:t>1</a:t>
            </a:r>
            <a:r>
              <a:rPr lang="en-US" b="1" dirty="0"/>
              <a:t> = {</a:t>
            </a:r>
            <a:r>
              <a:rPr lang="en-US" b="1" dirty="0" err="1"/>
              <a:t>m</a:t>
            </a:r>
            <a:r>
              <a:rPr lang="en-US" b="1" dirty="0"/>
              <a:t>, </a:t>
            </a:r>
            <a:r>
              <a:rPr lang="en-US" b="1" dirty="0" err="1"/>
              <a:t>c</a:t>
            </a:r>
            <a:r>
              <a:rPr lang="en-US" b="1" dirty="0"/>
              <a:t>, </a:t>
            </a:r>
            <a:r>
              <a:rPr lang="en-US" b="1" dirty="0" err="1"/>
              <a:t>b</a:t>
            </a:r>
            <a:r>
              <a:rPr lang="en-US" b="1" dirty="0"/>
              <a:t>}		B</a:t>
            </a:r>
            <a:r>
              <a:rPr lang="en-US" b="1" baseline="-25000" dirty="0"/>
              <a:t>2</a:t>
            </a:r>
            <a:r>
              <a:rPr lang="en-US" b="1" dirty="0"/>
              <a:t> = {</a:t>
            </a:r>
            <a:r>
              <a:rPr lang="en-US" b="1" dirty="0" err="1"/>
              <a:t>m</a:t>
            </a:r>
            <a:r>
              <a:rPr lang="en-US" b="1" dirty="0"/>
              <a:t>, </a:t>
            </a:r>
            <a:r>
              <a:rPr lang="en-US" b="1" dirty="0" err="1"/>
              <a:t>p</a:t>
            </a:r>
            <a:r>
              <a:rPr lang="en-US" b="1" dirty="0"/>
              <a:t>, </a:t>
            </a:r>
            <a:r>
              <a:rPr lang="en-US" b="1" dirty="0" err="1"/>
              <a:t>j</a:t>
            </a:r>
            <a:r>
              <a:rPr lang="en-US" b="1" dirty="0"/>
              <a:t>}</a:t>
            </a:r>
          </a:p>
          <a:p>
            <a:pPr lvl="1">
              <a:buFont typeface="Monotype Sorts" pitchFamily="-107" charset="2"/>
              <a:buNone/>
            </a:pPr>
            <a:r>
              <a:rPr lang="en-US" b="1" dirty="0"/>
              <a:t>	B</a:t>
            </a:r>
            <a:r>
              <a:rPr lang="en-US" b="1" baseline="-25000" dirty="0"/>
              <a:t>3</a:t>
            </a:r>
            <a:r>
              <a:rPr lang="en-US" b="1" dirty="0"/>
              <a:t> = {m, b}		B</a:t>
            </a:r>
            <a:r>
              <a:rPr lang="en-US" b="1" baseline="-25000" dirty="0"/>
              <a:t>4</a:t>
            </a:r>
            <a:r>
              <a:rPr lang="en-US" b="1" dirty="0"/>
              <a:t>= {c, j}</a:t>
            </a:r>
          </a:p>
          <a:p>
            <a:pPr lvl="1">
              <a:buFont typeface="Monotype Sorts" pitchFamily="-107" charset="2"/>
              <a:buNone/>
            </a:pPr>
            <a:r>
              <a:rPr lang="en-US" b="1" dirty="0"/>
              <a:t>	B</a:t>
            </a:r>
            <a:r>
              <a:rPr lang="en-US" b="1" baseline="-25000" dirty="0"/>
              <a:t>5</a:t>
            </a:r>
            <a:r>
              <a:rPr lang="en-US" b="1" dirty="0"/>
              <a:t> = {</a:t>
            </a:r>
            <a:r>
              <a:rPr lang="en-US" b="1" dirty="0" err="1"/>
              <a:t>m</a:t>
            </a:r>
            <a:r>
              <a:rPr lang="en-US" b="1" dirty="0"/>
              <a:t>, </a:t>
            </a:r>
            <a:r>
              <a:rPr lang="en-US" b="1" dirty="0" err="1"/>
              <a:t>p</a:t>
            </a:r>
            <a:r>
              <a:rPr lang="en-US" b="1" dirty="0"/>
              <a:t>, </a:t>
            </a:r>
            <a:r>
              <a:rPr lang="en-US" b="1" dirty="0" err="1"/>
              <a:t>b</a:t>
            </a:r>
            <a:r>
              <a:rPr lang="en-US" b="1" dirty="0"/>
              <a:t>}		B</a:t>
            </a:r>
            <a:r>
              <a:rPr lang="en-US" b="1" baseline="-25000" dirty="0"/>
              <a:t>6</a:t>
            </a:r>
            <a:r>
              <a:rPr lang="en-US" b="1" dirty="0"/>
              <a:t> = {</a:t>
            </a:r>
            <a:r>
              <a:rPr lang="en-US" b="1" dirty="0" err="1"/>
              <a:t>m</a:t>
            </a:r>
            <a:r>
              <a:rPr lang="en-US" b="1" dirty="0"/>
              <a:t>, </a:t>
            </a:r>
            <a:r>
              <a:rPr lang="en-US" b="1" dirty="0" err="1"/>
              <a:t>c</a:t>
            </a:r>
            <a:r>
              <a:rPr lang="en-US" b="1" dirty="0"/>
              <a:t>, </a:t>
            </a:r>
            <a:r>
              <a:rPr lang="en-US" b="1" dirty="0" err="1"/>
              <a:t>b</a:t>
            </a:r>
            <a:r>
              <a:rPr lang="en-US" b="1" dirty="0"/>
              <a:t>, </a:t>
            </a:r>
            <a:r>
              <a:rPr lang="en-US" b="1" dirty="0" err="1"/>
              <a:t>j</a:t>
            </a:r>
            <a:r>
              <a:rPr lang="en-US" b="1" dirty="0"/>
              <a:t>}</a:t>
            </a:r>
          </a:p>
          <a:p>
            <a:pPr lvl="1">
              <a:buFont typeface="Monotype Sorts" pitchFamily="-107" charset="2"/>
              <a:buNone/>
            </a:pPr>
            <a:r>
              <a:rPr lang="en-US" b="1" dirty="0"/>
              <a:t>	B</a:t>
            </a:r>
            <a:r>
              <a:rPr lang="en-US" b="1" baseline="-25000" dirty="0"/>
              <a:t>7</a:t>
            </a:r>
            <a:r>
              <a:rPr lang="en-US" b="1" dirty="0"/>
              <a:t> = {</a:t>
            </a:r>
            <a:r>
              <a:rPr lang="en-US" b="1" dirty="0" err="1"/>
              <a:t>c</a:t>
            </a:r>
            <a:r>
              <a:rPr lang="en-US" b="1" dirty="0"/>
              <a:t>, </a:t>
            </a:r>
            <a:r>
              <a:rPr lang="en-US" b="1" dirty="0" err="1"/>
              <a:t>b</a:t>
            </a:r>
            <a:r>
              <a:rPr lang="en-US" b="1" dirty="0"/>
              <a:t>, </a:t>
            </a:r>
            <a:r>
              <a:rPr lang="en-US" b="1" dirty="0" err="1"/>
              <a:t>j</a:t>
            </a:r>
            <a:r>
              <a:rPr lang="en-US" b="1" dirty="0"/>
              <a:t>}		B</a:t>
            </a:r>
            <a:r>
              <a:rPr lang="en-US" b="1" baseline="-25000" dirty="0"/>
              <a:t>8</a:t>
            </a:r>
            <a:r>
              <a:rPr lang="en-US" b="1" dirty="0"/>
              <a:t> = {</a:t>
            </a:r>
            <a:r>
              <a:rPr lang="en-US" b="1" dirty="0" err="1"/>
              <a:t>b</a:t>
            </a:r>
            <a:r>
              <a:rPr lang="en-US" b="1" dirty="0"/>
              <a:t>, </a:t>
            </a:r>
            <a:r>
              <a:rPr lang="en-US" b="1" dirty="0" err="1"/>
              <a:t>c</a:t>
            </a:r>
            <a:r>
              <a:rPr lang="en-US" b="1" dirty="0"/>
              <a:t>}</a:t>
            </a:r>
          </a:p>
          <a:p>
            <a:pPr lvl="1">
              <a:buFont typeface="Monotype Sorts" pitchFamily="-107" charset="2"/>
              <a:buNone/>
            </a:pPr>
            <a:endParaRPr lang="en-US" b="1" dirty="0"/>
          </a:p>
          <a:p>
            <a:r>
              <a:rPr lang="en-US" b="1" dirty="0"/>
              <a:t>Association rule: </a:t>
            </a:r>
            <a:r>
              <a:rPr lang="en-US" b="1" dirty="0">
                <a:solidFill>
                  <a:srgbClr val="0000FF"/>
                </a:solidFill>
              </a:rPr>
              <a:t>{m, b} </a:t>
            </a:r>
            <a:r>
              <a:rPr lang="en-US" b="1" dirty="0">
                <a:solidFill>
                  <a:srgbClr val="0000FF"/>
                </a:solidFill>
                <a:latin typeface="Lucida Sans Unicode" pitchFamily="-107" charset="-52"/>
              </a:rPr>
              <a:t>→</a:t>
            </a:r>
            <a:r>
              <a:rPr lang="en-US" b="1" dirty="0">
                <a:solidFill>
                  <a:srgbClr val="0000FF"/>
                </a:solidFill>
              </a:rPr>
              <a:t>c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Confidence </a:t>
            </a:r>
            <a:r>
              <a:rPr lang="en-US" b="1" dirty="0"/>
              <a:t>=</a:t>
            </a:r>
            <a:r>
              <a:rPr lang="en-US" dirty="0"/>
              <a:t> 2/4 = 0.5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Interest </a:t>
            </a:r>
            <a:r>
              <a:rPr lang="en-US" b="1" dirty="0"/>
              <a:t>=</a:t>
            </a:r>
            <a:r>
              <a:rPr lang="en-US" dirty="0"/>
              <a:t> |0.5 – 5/8| = 1/8</a:t>
            </a:r>
          </a:p>
          <a:p>
            <a:pPr lvl="2"/>
            <a:r>
              <a:rPr lang="en-US" dirty="0"/>
              <a:t>Item </a:t>
            </a:r>
            <a:r>
              <a:rPr lang="en-US" b="1" i="1" dirty="0"/>
              <a:t>c</a:t>
            </a:r>
            <a:r>
              <a:rPr lang="en-US" dirty="0"/>
              <a:t> appears in 5/8 of the baskets</a:t>
            </a:r>
          </a:p>
          <a:p>
            <a:pPr lvl="2"/>
            <a:r>
              <a:rPr lang="en-US" dirty="0"/>
              <a:t>Rule is not very interesting!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AF7D1-5823-C141-BDA5-F4B22D7087FE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0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Association Rules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257801"/>
          </a:xfrm>
        </p:spPr>
        <p:txBody>
          <a:bodyPr/>
          <a:lstStyle/>
          <a:p>
            <a:r>
              <a:rPr lang="en-US" b="1" dirty="0"/>
              <a:t>Problem:</a:t>
            </a:r>
            <a:r>
              <a:rPr lang="en-US" dirty="0"/>
              <a:t> </a:t>
            </a:r>
            <a:r>
              <a:rPr lang="en-US" b="1" dirty="0">
                <a:solidFill>
                  <a:srgbClr val="FF0066"/>
                </a:solidFill>
              </a:rPr>
              <a:t>Find all association rules with support </a:t>
            </a:r>
            <a:r>
              <a:rPr lang="en-US" b="1" dirty="0">
                <a:solidFill>
                  <a:srgbClr val="FF0066"/>
                </a:solidFill>
                <a:latin typeface="Lucida Sans Unicode" pitchFamily="-107" charset="-52"/>
              </a:rPr>
              <a:t>≥</a:t>
            </a:r>
            <a:r>
              <a:rPr lang="en-US" b="1" i="1" dirty="0">
                <a:solidFill>
                  <a:srgbClr val="FF0066"/>
                </a:solidFill>
              </a:rPr>
              <a:t>s</a:t>
            </a:r>
            <a:r>
              <a:rPr lang="en-US" b="1" dirty="0">
                <a:solidFill>
                  <a:srgbClr val="FF0066"/>
                </a:solidFill>
              </a:rPr>
              <a:t> and confidence </a:t>
            </a:r>
            <a:r>
              <a:rPr lang="en-US" b="1" dirty="0">
                <a:solidFill>
                  <a:srgbClr val="FF0066"/>
                </a:solidFill>
                <a:latin typeface="Lucida Sans Unicode" pitchFamily="-107" charset="-52"/>
              </a:rPr>
              <a:t>≥</a:t>
            </a:r>
            <a:r>
              <a:rPr lang="en-US" b="1" i="1" dirty="0">
                <a:solidFill>
                  <a:srgbClr val="FF0066"/>
                </a:solidFill>
              </a:rPr>
              <a:t>c</a:t>
            </a:r>
            <a:endParaRPr lang="en-US" b="1" dirty="0">
              <a:solidFill>
                <a:srgbClr val="FF0066"/>
              </a:solidFill>
            </a:endParaRP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Note: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/>
              <a:t>Support of an association rule is the support of the set of items on the left side</a:t>
            </a:r>
          </a:p>
          <a:p>
            <a:r>
              <a:rPr lang="en-US" b="1" dirty="0"/>
              <a:t>Hard part: </a:t>
            </a:r>
            <a:r>
              <a:rPr lang="en-US" b="1" dirty="0">
                <a:solidFill>
                  <a:srgbClr val="0000FF"/>
                </a:solidFill>
              </a:rPr>
              <a:t>Finding the frequent </a:t>
            </a:r>
            <a:r>
              <a:rPr lang="en-US" b="1" dirty="0" err="1">
                <a:solidFill>
                  <a:srgbClr val="0000FF"/>
                </a:solidFill>
              </a:rPr>
              <a:t>itemsets</a:t>
            </a:r>
            <a:r>
              <a:rPr lang="en-US" b="1" dirty="0">
                <a:solidFill>
                  <a:srgbClr val="0000FF"/>
                </a:solidFill>
              </a:rPr>
              <a:t>!</a:t>
            </a:r>
          </a:p>
          <a:p>
            <a:pPr lvl="1"/>
            <a:r>
              <a:rPr lang="en-US" dirty="0"/>
              <a:t>If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,…,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 →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 has high support and confidence, then both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,…,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/>
              <a:t> and</a:t>
            </a:r>
            <a:br>
              <a:rPr lang="en-US" dirty="0"/>
            </a:b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j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>
                <a:solidFill>
                  <a:srgbClr val="0064E2"/>
                </a:solidFill>
              </a:rPr>
              <a:t> </a:t>
            </a:r>
            <a:r>
              <a:rPr lang="en-US" dirty="0"/>
              <a:t>will be “frequent”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AEB8-D889-4241-AFAF-C3EC68452400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305019"/>
              </p:ext>
            </p:extLst>
          </p:nvPr>
        </p:nvGraphicFramePr>
        <p:xfrm>
          <a:off x="5334000" y="5791200"/>
          <a:ext cx="3733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Equation" r:id="rId3" imgW="1841400" imgH="419040" progId="Equation.3">
                  <p:embed/>
                </p:oleObj>
              </mc:Choice>
              <mc:Fallback>
                <p:oleObj name="Equation" r:id="rId3" imgW="1841400" imgH="41904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791200"/>
                        <a:ext cx="3733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97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Mining Association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Step 1: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/>
              <a:t>Find all frequent </a:t>
            </a:r>
            <a:r>
              <a:rPr lang="en-US" dirty="0" err="1"/>
              <a:t>itemsets</a:t>
            </a:r>
            <a:r>
              <a:rPr lang="en-US" dirty="0"/>
              <a:t>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b="1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(we will explain this next)</a:t>
            </a:r>
          </a:p>
          <a:p>
            <a:r>
              <a:rPr lang="en-US" b="1" dirty="0">
                <a:solidFill>
                  <a:srgbClr val="FF0066"/>
                </a:solidFill>
              </a:rPr>
              <a:t>Step 2:</a:t>
            </a:r>
            <a:r>
              <a:rPr lang="en-US" b="1" dirty="0"/>
              <a:t> Rule generation</a:t>
            </a:r>
          </a:p>
          <a:p>
            <a:pPr lvl="1"/>
            <a:r>
              <a:rPr lang="en-US" dirty="0"/>
              <a:t>For every subset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/>
              <a:t>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,  generate a rule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→ I \ A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</a:p>
          <a:p>
            <a:pPr lvl="2"/>
            <a:r>
              <a:rPr lang="en-US" dirty="0"/>
              <a:t>Since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/>
              <a:t>is frequent,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/>
              <a:t> is also frequent</a:t>
            </a:r>
          </a:p>
          <a:p>
            <a:pPr lvl="2"/>
            <a:r>
              <a:rPr lang="en-US" b="1" dirty="0">
                <a:solidFill>
                  <a:srgbClr val="0000FF"/>
                </a:solidFill>
              </a:rPr>
              <a:t>Variant 1:</a:t>
            </a:r>
            <a:r>
              <a:rPr lang="en-US" dirty="0"/>
              <a:t> Single pass to compute the rule confidence</a:t>
            </a:r>
          </a:p>
          <a:p>
            <a:pPr lvl="3"/>
            <a:r>
              <a:rPr lang="en-US" dirty="0">
                <a:latin typeface="Arial" pitchFamily="34" charset="0"/>
                <a:cs typeface="Arial" pitchFamily="34" charset="0"/>
              </a:rPr>
              <a:t>confidence(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A,B</a:t>
            </a:r>
            <a:r>
              <a:rPr lang="en-US" b="1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C,D</a:t>
            </a:r>
            <a:r>
              <a:rPr lang="en-US" dirty="0">
                <a:latin typeface="Arial" pitchFamily="34" charset="0"/>
                <a:cs typeface="Arial" pitchFamily="34" charset="0"/>
              </a:rPr>
              <a:t>) = support(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A,B,C,D</a:t>
            </a:r>
            <a:r>
              <a:rPr lang="en-US" dirty="0">
                <a:latin typeface="Arial" pitchFamily="34" charset="0"/>
                <a:cs typeface="Arial" pitchFamily="34" charset="0"/>
              </a:rPr>
              <a:t>) / support(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A,B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2"/>
            <a:r>
              <a:rPr lang="en-US" b="1" dirty="0">
                <a:solidFill>
                  <a:srgbClr val="0000FF"/>
                </a:solidFill>
              </a:rPr>
              <a:t>Variant 2: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</a:p>
          <a:p>
            <a:pPr lvl="3"/>
            <a:r>
              <a:rPr lang="en-US" b="1" dirty="0">
                <a:solidFill>
                  <a:srgbClr val="008000"/>
                </a:solidFill>
              </a:rPr>
              <a:t>Observation:</a:t>
            </a:r>
            <a:r>
              <a:rPr lang="en-US" dirty="0"/>
              <a:t> If </a:t>
            </a:r>
            <a:r>
              <a:rPr lang="en-US" b="1" dirty="0"/>
              <a:t>A,B,C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b="1" dirty="0"/>
              <a:t>D</a:t>
            </a:r>
            <a:r>
              <a:rPr lang="en-US" dirty="0"/>
              <a:t> is below confidence, so is </a:t>
            </a:r>
            <a:r>
              <a:rPr lang="en-US" b="1" dirty="0"/>
              <a:t>A,B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b="1" dirty="0"/>
              <a:t>C,D</a:t>
            </a:r>
          </a:p>
          <a:p>
            <a:pPr lvl="3"/>
            <a:r>
              <a:rPr lang="en-US" dirty="0"/>
              <a:t>Can generate “bigger” rules from smaller ones! 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Output the rules above the confidence threshold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60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562600"/>
          </a:xfrm>
        </p:spPr>
        <p:txBody>
          <a:bodyPr>
            <a:normAutofit lnSpcReduction="10000"/>
          </a:bodyPr>
          <a:lstStyle/>
          <a:p>
            <a:pPr lvl="1">
              <a:buFont typeface="Monotype Sorts" pitchFamily="-107" charset="2"/>
              <a:buNone/>
            </a:pPr>
            <a:r>
              <a:rPr lang="en-US" dirty="0"/>
              <a:t>	</a:t>
            </a:r>
            <a:r>
              <a:rPr lang="en-US" b="1" dirty="0"/>
              <a:t>B</a:t>
            </a:r>
            <a:r>
              <a:rPr lang="en-US" b="1" baseline="-25000" dirty="0"/>
              <a:t>1</a:t>
            </a:r>
            <a:r>
              <a:rPr lang="en-US" b="1" dirty="0"/>
              <a:t> = {m, c, b}		B</a:t>
            </a:r>
            <a:r>
              <a:rPr lang="en-US" b="1" baseline="-25000" dirty="0"/>
              <a:t>2</a:t>
            </a:r>
            <a:r>
              <a:rPr lang="en-US" b="1" dirty="0"/>
              <a:t> = {m, p, j}</a:t>
            </a:r>
          </a:p>
          <a:p>
            <a:pPr lvl="1">
              <a:buFont typeface="Monotype Sorts" pitchFamily="-107" charset="2"/>
              <a:buNone/>
            </a:pPr>
            <a:r>
              <a:rPr lang="en-US" b="1" dirty="0"/>
              <a:t>	B</a:t>
            </a:r>
            <a:r>
              <a:rPr lang="en-US" b="1" baseline="-25000" dirty="0"/>
              <a:t>3</a:t>
            </a:r>
            <a:r>
              <a:rPr lang="en-US" b="1" dirty="0"/>
              <a:t> = {m, c, b, n}	B</a:t>
            </a:r>
            <a:r>
              <a:rPr lang="en-US" b="1" baseline="-25000" dirty="0"/>
              <a:t>4</a:t>
            </a:r>
            <a:r>
              <a:rPr lang="en-US" b="1" dirty="0"/>
              <a:t>= {c, j}</a:t>
            </a:r>
          </a:p>
          <a:p>
            <a:pPr lvl="1">
              <a:buFont typeface="Monotype Sorts" pitchFamily="-107" charset="2"/>
              <a:buNone/>
            </a:pPr>
            <a:r>
              <a:rPr lang="en-US" b="1" dirty="0"/>
              <a:t>	B</a:t>
            </a:r>
            <a:r>
              <a:rPr lang="en-US" b="1" baseline="-25000" dirty="0"/>
              <a:t>5</a:t>
            </a:r>
            <a:r>
              <a:rPr lang="en-US" b="1" dirty="0"/>
              <a:t> = {m, p, b}		B</a:t>
            </a:r>
            <a:r>
              <a:rPr lang="en-US" b="1" baseline="-25000" dirty="0"/>
              <a:t>6</a:t>
            </a:r>
            <a:r>
              <a:rPr lang="en-US" b="1" dirty="0"/>
              <a:t> = {m, c, b, j}</a:t>
            </a:r>
          </a:p>
          <a:p>
            <a:pPr lvl="1">
              <a:buFont typeface="Monotype Sorts" pitchFamily="-107" charset="2"/>
              <a:buNone/>
            </a:pPr>
            <a:r>
              <a:rPr lang="en-US" b="1" dirty="0"/>
              <a:t>	B</a:t>
            </a:r>
            <a:r>
              <a:rPr lang="en-US" b="1" baseline="-25000" dirty="0"/>
              <a:t>7</a:t>
            </a:r>
            <a:r>
              <a:rPr lang="en-US" b="1" dirty="0"/>
              <a:t> = {c, b, j}		B</a:t>
            </a:r>
            <a:r>
              <a:rPr lang="en-US" b="1" baseline="-25000" dirty="0"/>
              <a:t>8</a:t>
            </a:r>
            <a:r>
              <a:rPr lang="en-US" b="1" dirty="0"/>
              <a:t> = {b, c}</a:t>
            </a:r>
          </a:p>
          <a:p>
            <a:r>
              <a:rPr lang="en-US" b="1" dirty="0">
                <a:solidFill>
                  <a:srgbClr val="0000FF"/>
                </a:solidFill>
              </a:rPr>
              <a:t>Support threshold</a:t>
            </a:r>
            <a:r>
              <a:rPr lang="en-US" dirty="0"/>
              <a:t>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 = 3</a:t>
            </a:r>
            <a:r>
              <a:rPr lang="en-US" dirty="0"/>
              <a:t>, </a:t>
            </a:r>
            <a:r>
              <a:rPr lang="en-US" b="1" dirty="0">
                <a:solidFill>
                  <a:srgbClr val="008000"/>
                </a:solidFill>
              </a:rPr>
              <a:t>confidence 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 = 0.75</a:t>
            </a:r>
          </a:p>
          <a:p>
            <a:r>
              <a:rPr lang="en-US" b="1" dirty="0">
                <a:solidFill>
                  <a:srgbClr val="FF0066"/>
                </a:solidFill>
              </a:rPr>
              <a:t>1) Frequent </a:t>
            </a:r>
            <a:r>
              <a:rPr lang="en-US" b="1" dirty="0" err="1">
                <a:solidFill>
                  <a:srgbClr val="FF0066"/>
                </a:solidFill>
              </a:rPr>
              <a:t>itemsets</a:t>
            </a:r>
            <a:r>
              <a:rPr lang="en-US" b="1" dirty="0">
                <a:solidFill>
                  <a:srgbClr val="FF0066"/>
                </a:solidFill>
              </a:rPr>
              <a:t>:</a:t>
            </a:r>
          </a:p>
          <a:p>
            <a:pPr lvl="1"/>
            <a:r>
              <a:rPr lang="en-US" b="1" dirty="0"/>
              <a:t>{</a:t>
            </a:r>
            <a:r>
              <a:rPr lang="en-US" b="1" dirty="0" err="1"/>
              <a:t>b,m</a:t>
            </a:r>
            <a:r>
              <a:rPr lang="en-US" b="1" dirty="0"/>
              <a:t>}  {</a:t>
            </a:r>
            <a:r>
              <a:rPr lang="en-US" b="1" dirty="0" err="1"/>
              <a:t>b,c</a:t>
            </a:r>
            <a:r>
              <a:rPr lang="en-US" b="1" dirty="0"/>
              <a:t>}  {</a:t>
            </a:r>
            <a:r>
              <a:rPr lang="en-US" b="1" dirty="0" err="1"/>
              <a:t>c,m</a:t>
            </a:r>
            <a:r>
              <a:rPr lang="en-US" b="1" dirty="0"/>
              <a:t>}  {</a:t>
            </a:r>
            <a:r>
              <a:rPr lang="en-US" b="1" dirty="0" err="1"/>
              <a:t>c,j</a:t>
            </a:r>
            <a:r>
              <a:rPr lang="en-US" b="1" dirty="0"/>
              <a:t>}  {</a:t>
            </a:r>
            <a:r>
              <a:rPr lang="en-US" b="1" dirty="0" err="1"/>
              <a:t>m,c,b</a:t>
            </a:r>
            <a:r>
              <a:rPr lang="en-US" b="1" dirty="0"/>
              <a:t>}</a:t>
            </a:r>
          </a:p>
          <a:p>
            <a:r>
              <a:rPr lang="en-US" b="1" dirty="0">
                <a:solidFill>
                  <a:srgbClr val="FF0066"/>
                </a:solidFill>
              </a:rPr>
              <a:t>2) Generate rules:</a:t>
            </a:r>
          </a:p>
          <a:p>
            <a:pPr lvl="1"/>
            <a:r>
              <a:rPr lang="en-US" b="1" dirty="0" err="1"/>
              <a:t>b</a:t>
            </a:r>
            <a:r>
              <a:rPr lang="en-US" b="1" dirty="0" err="1">
                <a:solidFill>
                  <a:srgbClr val="0064E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b="1" dirty="0" err="1"/>
              <a:t>m</a:t>
            </a:r>
            <a:r>
              <a:rPr lang="en-US" dirty="0"/>
              <a:t>: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/>
              <a:t>=4/6      </a:t>
            </a:r>
            <a:r>
              <a:rPr lang="en-US" b="1" dirty="0" err="1"/>
              <a:t>b</a:t>
            </a:r>
            <a:r>
              <a:rPr lang="en-US" b="1" dirty="0" err="1">
                <a:solidFill>
                  <a:srgbClr val="0064E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b="1" dirty="0" err="1"/>
              <a:t>c</a:t>
            </a:r>
            <a:r>
              <a:rPr lang="en-US" dirty="0"/>
              <a:t>: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/>
              <a:t>=5/6        </a:t>
            </a:r>
            <a:r>
              <a:rPr lang="en-US" b="1" dirty="0" err="1"/>
              <a:t>b,c</a:t>
            </a:r>
            <a:r>
              <a:rPr lang="en-US" b="1" dirty="0" err="1">
                <a:solidFill>
                  <a:srgbClr val="0064E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b="1" dirty="0" err="1"/>
              <a:t>m</a:t>
            </a:r>
            <a:r>
              <a:rPr lang="en-US" dirty="0"/>
              <a:t>: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/>
              <a:t>=3/5</a:t>
            </a:r>
            <a:endParaRPr lang="en-US" b="1" dirty="0"/>
          </a:p>
          <a:p>
            <a:pPr lvl="1"/>
            <a:r>
              <a:rPr lang="en-US" b="1" dirty="0" err="1"/>
              <a:t>m</a:t>
            </a:r>
            <a:r>
              <a:rPr lang="en-US" b="1" dirty="0" err="1">
                <a:solidFill>
                  <a:srgbClr val="0064E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b="1" dirty="0" err="1"/>
              <a:t>b</a:t>
            </a:r>
            <a:r>
              <a:rPr lang="en-US" dirty="0"/>
              <a:t>: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/>
              <a:t>=4/5	           …                   </a:t>
            </a:r>
            <a:r>
              <a:rPr lang="en-US" b="1" dirty="0" err="1"/>
              <a:t>b,m</a:t>
            </a:r>
            <a:r>
              <a:rPr lang="en-US" b="1" dirty="0" err="1">
                <a:solidFill>
                  <a:srgbClr val="0064E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b="1" dirty="0" err="1"/>
              <a:t>c</a:t>
            </a:r>
            <a:r>
              <a:rPr lang="en-US" dirty="0"/>
              <a:t>: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/>
              <a:t>=3/4</a:t>
            </a:r>
          </a:p>
          <a:p>
            <a:pPr lvl="1"/>
            <a:r>
              <a:rPr lang="en-US" dirty="0"/>
              <a:t> 					           </a:t>
            </a:r>
            <a:r>
              <a:rPr lang="en-US" b="1" dirty="0" err="1"/>
              <a:t>b</a:t>
            </a:r>
            <a:r>
              <a:rPr lang="en-US" b="1" dirty="0" err="1">
                <a:solidFill>
                  <a:srgbClr val="0064E2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b="1" dirty="0" err="1"/>
              <a:t>c,m</a:t>
            </a:r>
            <a:r>
              <a:rPr lang="en-US" dirty="0"/>
              <a:t>: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/>
              <a:t>=3/6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219200" y="5236464"/>
            <a:ext cx="1981200" cy="0"/>
          </a:xfrm>
          <a:prstGeom prst="line">
            <a:avLst/>
          </a:prstGeom>
          <a:ln w="28575">
            <a:solidFill>
              <a:srgbClr val="FF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7400" y="5257800"/>
            <a:ext cx="2133600" cy="0"/>
          </a:xfrm>
          <a:prstGeom prst="line">
            <a:avLst/>
          </a:prstGeom>
          <a:ln w="28575">
            <a:solidFill>
              <a:srgbClr val="FF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943600" y="6172200"/>
            <a:ext cx="2133600" cy="0"/>
          </a:xfrm>
          <a:prstGeom prst="line">
            <a:avLst/>
          </a:prstGeom>
          <a:ln w="28575">
            <a:solidFill>
              <a:srgbClr val="FF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39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Compacting the Output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 reduce the number of rules we can </a:t>
            </a:r>
            <a:br>
              <a:rPr lang="en-US" b="1" dirty="0"/>
            </a:br>
            <a:r>
              <a:rPr lang="en-US" b="1" dirty="0"/>
              <a:t>post-process them and only output: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Maximal frequent </a:t>
            </a:r>
            <a:r>
              <a:rPr lang="en-US" b="1" dirty="0" err="1">
                <a:solidFill>
                  <a:srgbClr val="0000FF"/>
                </a:solidFill>
              </a:rPr>
              <a:t>itemsets</a:t>
            </a:r>
            <a:r>
              <a:rPr lang="en-US" b="1" dirty="0">
                <a:solidFill>
                  <a:srgbClr val="0000FF"/>
                </a:solidFill>
              </a:rPr>
              <a:t>: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dirty="0"/>
              <a:t>No immediate superset is frequent</a:t>
            </a:r>
          </a:p>
          <a:p>
            <a:pPr lvl="2"/>
            <a:r>
              <a:rPr lang="en-US" dirty="0"/>
              <a:t>Gives more pruning</a:t>
            </a:r>
          </a:p>
          <a:p>
            <a:pPr marL="457200" lvl="1" indent="0">
              <a:buNone/>
            </a:pPr>
            <a:r>
              <a:rPr lang="en-US" b="1" dirty="0"/>
              <a:t>or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Closed </a:t>
            </a:r>
            <a:r>
              <a:rPr lang="en-US" b="1" dirty="0" err="1">
                <a:solidFill>
                  <a:srgbClr val="0000FF"/>
                </a:solidFill>
              </a:rPr>
              <a:t>itemsets</a:t>
            </a:r>
            <a:r>
              <a:rPr lang="en-US" b="1" dirty="0">
                <a:solidFill>
                  <a:srgbClr val="0000FF"/>
                </a:solidFill>
              </a:rPr>
              <a:t>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No immediate superset has the same count (&gt; 0)</a:t>
            </a:r>
          </a:p>
          <a:p>
            <a:pPr lvl="2"/>
            <a:r>
              <a:rPr lang="en-US" dirty="0"/>
              <a:t>Stores not only frequent information, but exact counts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A035D-B00A-6748-93F3-A63E885B0CA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78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Maximal/Closed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84212" y="1591055"/>
            <a:ext cx="8229600" cy="5257801"/>
          </a:xfrm>
        </p:spPr>
        <p:txBody>
          <a:bodyPr/>
          <a:lstStyle/>
          <a:p>
            <a:pPr>
              <a:buFont typeface="Monotype Sorts" pitchFamily="-107" charset="2"/>
              <a:buNone/>
            </a:pP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b="1" dirty="0">
                <a:solidFill>
                  <a:srgbClr val="0000FF"/>
                </a:solidFill>
              </a:rPr>
              <a:t>Support	  Maximal(s=3)	Closed</a:t>
            </a:r>
          </a:p>
          <a:p>
            <a:pPr>
              <a:buFont typeface="Monotype Sorts" pitchFamily="-107" charset="2"/>
              <a:buNone/>
            </a:pPr>
            <a:r>
              <a:rPr lang="en-US" b="1" dirty="0"/>
              <a:t>A</a:t>
            </a:r>
            <a:r>
              <a:rPr lang="en-US" dirty="0"/>
              <a:t>		4		No		  No</a:t>
            </a:r>
          </a:p>
          <a:p>
            <a:pPr>
              <a:buFont typeface="Monotype Sorts" pitchFamily="-107" charset="2"/>
              <a:buNone/>
            </a:pPr>
            <a:r>
              <a:rPr lang="en-US" b="1" dirty="0"/>
              <a:t>B</a:t>
            </a:r>
            <a:r>
              <a:rPr lang="en-US" dirty="0"/>
              <a:t>		5		No		  Yes</a:t>
            </a:r>
            <a:endParaRPr lang="en-US" b="1" dirty="0"/>
          </a:p>
          <a:p>
            <a:pPr>
              <a:buFont typeface="Monotype Sorts" pitchFamily="-107" charset="2"/>
              <a:buNone/>
            </a:pPr>
            <a:r>
              <a:rPr lang="en-US" b="1" dirty="0"/>
              <a:t>C</a:t>
            </a:r>
            <a:r>
              <a:rPr lang="en-US" dirty="0"/>
              <a:t>		3		No		  No</a:t>
            </a:r>
          </a:p>
          <a:p>
            <a:pPr>
              <a:buFont typeface="Monotype Sorts" pitchFamily="-107" charset="2"/>
              <a:buNone/>
            </a:pPr>
            <a:r>
              <a:rPr lang="en-US" b="1" dirty="0"/>
              <a:t>AB</a:t>
            </a:r>
            <a:r>
              <a:rPr lang="en-US" dirty="0"/>
              <a:t>	4		Yes		  Yes</a:t>
            </a:r>
          </a:p>
          <a:p>
            <a:pPr>
              <a:buFont typeface="Monotype Sorts" pitchFamily="-107" charset="2"/>
              <a:buNone/>
            </a:pPr>
            <a:r>
              <a:rPr lang="en-US" b="1" dirty="0"/>
              <a:t>AC</a:t>
            </a:r>
            <a:r>
              <a:rPr lang="en-US" dirty="0"/>
              <a:t>	2		No		  No</a:t>
            </a:r>
          </a:p>
          <a:p>
            <a:pPr>
              <a:buFont typeface="Monotype Sorts" pitchFamily="-107" charset="2"/>
              <a:buNone/>
            </a:pPr>
            <a:r>
              <a:rPr lang="en-US" b="1" dirty="0"/>
              <a:t>BC</a:t>
            </a:r>
            <a:r>
              <a:rPr lang="en-US" dirty="0"/>
              <a:t>	3		Yes		  Yes</a:t>
            </a:r>
          </a:p>
          <a:p>
            <a:pPr>
              <a:buFont typeface="Monotype Sorts" pitchFamily="-107" charset="2"/>
              <a:buNone/>
            </a:pPr>
            <a:r>
              <a:rPr lang="en-US" b="1" dirty="0"/>
              <a:t>ABC</a:t>
            </a:r>
            <a:r>
              <a:rPr lang="en-US" dirty="0"/>
              <a:t>	2		No		  Yes</a:t>
            </a: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CBB2-C50D-7949-BA96-DF962D1E4F31}" type="slidenum">
              <a:rPr lang="en-US"/>
              <a:pPr/>
              <a:t>17</a:t>
            </a:fld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57649" y="1219200"/>
            <a:ext cx="4070350" cy="1676400"/>
            <a:chOff x="2592" y="864"/>
            <a:chExt cx="2564" cy="1056"/>
          </a:xfrm>
        </p:grpSpPr>
        <p:sp>
          <p:nvSpPr>
            <p:cNvPr id="41988" name="Text Box 4"/>
            <p:cNvSpPr txBox="1">
              <a:spLocks noChangeArrowheads="1"/>
            </p:cNvSpPr>
            <p:nvPr/>
          </p:nvSpPr>
          <p:spPr bwMode="auto">
            <a:xfrm>
              <a:off x="4212" y="864"/>
              <a:ext cx="94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Frequent, but</a:t>
              </a:r>
            </a:p>
            <a:p>
              <a:r>
                <a:rPr lang="en-US" dirty="0">
                  <a:solidFill>
                    <a:srgbClr val="008000"/>
                  </a:solidFill>
                </a:rPr>
                <a:t>superset BC</a:t>
              </a:r>
            </a:p>
            <a:p>
              <a:r>
                <a:rPr lang="en-US" dirty="0">
                  <a:solidFill>
                    <a:srgbClr val="008000"/>
                  </a:solidFill>
                </a:rPr>
                <a:t>also frequent.</a:t>
              </a:r>
            </a:p>
          </p:txBody>
        </p:sp>
        <p:sp>
          <p:nvSpPr>
            <p:cNvPr id="41989" name="Line 5"/>
            <p:cNvSpPr>
              <a:spLocks noChangeShapeType="1"/>
            </p:cNvSpPr>
            <p:nvPr/>
          </p:nvSpPr>
          <p:spPr bwMode="auto">
            <a:xfrm flipH="1">
              <a:off x="2592" y="1296"/>
              <a:ext cx="1632" cy="624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037012" y="2393950"/>
            <a:ext cx="4344988" cy="1382713"/>
            <a:chOff x="2640" y="1721"/>
            <a:chExt cx="2737" cy="871"/>
          </a:xfrm>
        </p:grpSpPr>
        <p:sp>
          <p:nvSpPr>
            <p:cNvPr id="41991" name="Text Box 7"/>
            <p:cNvSpPr txBox="1">
              <a:spLocks noChangeArrowheads="1"/>
            </p:cNvSpPr>
            <p:nvPr/>
          </p:nvSpPr>
          <p:spPr bwMode="auto">
            <a:xfrm>
              <a:off x="4250" y="1721"/>
              <a:ext cx="1127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Frequent, and</a:t>
              </a:r>
            </a:p>
            <a:p>
              <a:r>
                <a:rPr lang="en-US" dirty="0">
                  <a:solidFill>
                    <a:srgbClr val="008000"/>
                  </a:solidFill>
                </a:rPr>
                <a:t>its only superset,</a:t>
              </a:r>
            </a:p>
            <a:p>
              <a:r>
                <a:rPr lang="en-US" dirty="0">
                  <a:solidFill>
                    <a:srgbClr val="008000"/>
                  </a:solidFill>
                </a:rPr>
                <a:t>ABC, not freq.</a:t>
              </a:r>
            </a:p>
          </p:txBody>
        </p:sp>
        <p:sp>
          <p:nvSpPr>
            <p:cNvPr id="41992" name="Line 8"/>
            <p:cNvSpPr>
              <a:spLocks noChangeShapeType="1"/>
            </p:cNvSpPr>
            <p:nvPr/>
          </p:nvSpPr>
          <p:spPr bwMode="auto">
            <a:xfrm flipH="1">
              <a:off x="2640" y="1968"/>
              <a:ext cx="1584" cy="624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962650" y="3428998"/>
            <a:ext cx="2322513" cy="679450"/>
            <a:chOff x="3888" y="2400"/>
            <a:chExt cx="1463" cy="428"/>
          </a:xfrm>
        </p:grpSpPr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4262" y="2421"/>
              <a:ext cx="108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Superset BC</a:t>
              </a:r>
            </a:p>
            <a:p>
              <a:r>
                <a:rPr lang="en-US" dirty="0">
                  <a:solidFill>
                    <a:srgbClr val="008000"/>
                  </a:solidFill>
                </a:rPr>
                <a:t>has same count.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flipH="1" flipV="1">
              <a:off x="3888" y="2400"/>
              <a:ext cx="336" cy="288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191251" y="4191000"/>
            <a:ext cx="2052638" cy="923925"/>
            <a:chOff x="3984" y="3024"/>
            <a:chExt cx="1293" cy="582"/>
          </a:xfrm>
        </p:grpSpPr>
        <p:sp>
          <p:nvSpPr>
            <p:cNvPr id="41997" name="Text Box 13"/>
            <p:cNvSpPr txBox="1">
              <a:spLocks noChangeArrowheads="1"/>
            </p:cNvSpPr>
            <p:nvPr/>
          </p:nvSpPr>
          <p:spPr bwMode="auto">
            <a:xfrm>
              <a:off x="4310" y="3024"/>
              <a:ext cx="967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Its only super-</a:t>
              </a:r>
            </a:p>
            <a:p>
              <a:r>
                <a:rPr lang="en-US" dirty="0">
                  <a:solidFill>
                    <a:srgbClr val="008000"/>
                  </a:solidFill>
                </a:rPr>
                <a:t>set, ABC, has</a:t>
              </a:r>
            </a:p>
            <a:p>
              <a:r>
                <a:rPr lang="en-US" dirty="0">
                  <a:solidFill>
                    <a:srgbClr val="008000"/>
                  </a:solidFill>
                </a:rPr>
                <a:t>smaller count.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 flipH="1">
              <a:off x="3984" y="3408"/>
              <a:ext cx="288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751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Finding Frequent </a:t>
            </a:r>
            <a:r>
              <a:rPr lang="en-US" dirty="0" err="1"/>
              <a:t>Itemsets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20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Itemsets</a:t>
            </a:r>
            <a:r>
              <a:rPr lang="en-US" dirty="0"/>
              <a:t>: Computation Model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994701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Back to finding frequent </a:t>
            </a:r>
            <a:r>
              <a:rPr lang="en-US" b="1" dirty="0" err="1">
                <a:solidFill>
                  <a:srgbClr val="0000FF"/>
                </a:solidFill>
              </a:rPr>
              <a:t>itemsets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dirty="0"/>
              <a:t>Typically, data is kept in flat files </a:t>
            </a:r>
            <a:br>
              <a:rPr lang="en-US" dirty="0"/>
            </a:br>
            <a:r>
              <a:rPr lang="en-US" dirty="0"/>
              <a:t>rather than in a database system:</a:t>
            </a:r>
          </a:p>
          <a:p>
            <a:pPr lvl="1"/>
            <a:r>
              <a:rPr lang="en-US" dirty="0"/>
              <a:t>Stored on disk</a:t>
            </a:r>
          </a:p>
          <a:p>
            <a:pPr lvl="1"/>
            <a:r>
              <a:rPr lang="en-US" dirty="0"/>
              <a:t>Stored basket-by-basket</a:t>
            </a:r>
          </a:p>
          <a:p>
            <a:pPr lvl="1"/>
            <a:r>
              <a:rPr lang="en-US" dirty="0"/>
              <a:t>Baskets are </a:t>
            </a:r>
            <a:r>
              <a:rPr lang="en-US" b="1" dirty="0">
                <a:solidFill>
                  <a:srgbClr val="FF0066"/>
                </a:solidFill>
              </a:rPr>
              <a:t>small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but we have </a:t>
            </a:r>
            <a:br>
              <a:rPr lang="en-US" dirty="0"/>
            </a:br>
            <a:r>
              <a:rPr lang="en-US" dirty="0"/>
              <a:t>many baskets and many items</a:t>
            </a:r>
          </a:p>
          <a:p>
            <a:pPr lvl="2"/>
            <a:r>
              <a:rPr lang="en-US" dirty="0"/>
              <a:t>Expand baskets into pairs, triples, etc. </a:t>
            </a:r>
            <a:br>
              <a:rPr lang="en-US" dirty="0"/>
            </a:br>
            <a:r>
              <a:rPr lang="en-US" dirty="0"/>
              <a:t>as you read baskets</a:t>
            </a:r>
          </a:p>
          <a:p>
            <a:pPr lvl="2"/>
            <a:r>
              <a:rPr lang="en-US" dirty="0"/>
              <a:t>Use </a:t>
            </a:r>
            <a:r>
              <a:rPr lang="en-US" b="1" i="1" dirty="0">
                <a:solidFill>
                  <a:srgbClr val="FF0066"/>
                </a:solidFill>
              </a:rPr>
              <a:t>k</a:t>
            </a:r>
            <a:r>
              <a:rPr lang="en-US" dirty="0"/>
              <a:t> nested loops to generate all </a:t>
            </a:r>
            <a:br>
              <a:rPr lang="en-US" dirty="0"/>
            </a:br>
            <a:r>
              <a:rPr lang="en-US" dirty="0"/>
              <a:t>sets of size </a:t>
            </a:r>
            <a:r>
              <a:rPr lang="en-US" b="1" i="1" dirty="0">
                <a:solidFill>
                  <a:srgbClr val="FF0066"/>
                </a:solidFill>
              </a:rPr>
              <a:t>k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5FDD-C4CF-AF44-9F0E-8B7B5F21FA79}" type="slidenum">
              <a:rPr lang="en-US"/>
              <a:pPr/>
              <a:t>19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086600" y="1371600"/>
            <a:ext cx="1371600" cy="4419600"/>
            <a:chOff x="7467600" y="2057400"/>
            <a:chExt cx="1371600" cy="4419600"/>
          </a:xfrm>
        </p:grpSpPr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7467600" y="2057400"/>
              <a:ext cx="1371600" cy="4419600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7467600" y="22860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7467600" y="2514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7467600" y="4800600"/>
              <a:ext cx="1371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7467600" y="2743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7467600" y="3200400"/>
              <a:ext cx="1371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7467600" y="29718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7467600" y="45720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7467600" y="43434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7467600" y="41148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7467600" y="3886200"/>
              <a:ext cx="1371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7467600" y="3657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7467600" y="34290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7772400" y="34290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7772400" y="32004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7772400" y="29718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7772400" y="27432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7772400" y="25146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7772400" y="22860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7772400" y="20574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7772400" y="38862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7772400" y="45720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29" name="Text Box 25"/>
            <p:cNvSpPr txBox="1">
              <a:spLocks noChangeArrowheads="1"/>
            </p:cNvSpPr>
            <p:nvPr/>
          </p:nvSpPr>
          <p:spPr bwMode="auto">
            <a:xfrm>
              <a:off x="7772400" y="43434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7772400" y="41148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7772400" y="3657600"/>
              <a:ext cx="5016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/>
                <a:t>Item</a:t>
              </a:r>
            </a:p>
          </p:txBody>
        </p:sp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7680325" y="5289550"/>
              <a:ext cx="5635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Etc.</a:t>
              </a:r>
            </a:p>
          </p:txBody>
        </p:sp>
      </p:grpSp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6400800" y="5874603"/>
            <a:ext cx="27566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Items are positive integers, and boundaries between baskets are –1.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0960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Note: 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We want to find frequent </a:t>
            </a:r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itemsets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 To find them, we have to count them. To count them, we have to generate them.</a:t>
            </a:r>
          </a:p>
        </p:txBody>
      </p:sp>
    </p:spTree>
    <p:extLst>
      <p:ext uri="{BB962C8B-B14F-4D97-AF65-F5344CB8AC3E}">
        <p14:creationId xmlns:p14="http://schemas.microsoft.com/office/powerpoint/2010/main" val="769125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Association Rule Discovery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334000"/>
          </a:xfrm>
        </p:spPr>
        <p:txBody>
          <a:bodyPr>
            <a:normAutofit fontScale="92500"/>
          </a:bodyPr>
          <a:lstStyle/>
          <a:p>
            <a:pPr marL="342900" indent="-342900">
              <a:buNone/>
            </a:pPr>
            <a:r>
              <a:rPr lang="en-US" b="1" dirty="0">
                <a:solidFill>
                  <a:srgbClr val="0000FF"/>
                </a:solidFill>
              </a:rPr>
              <a:t>Supermarket shelf management – Market-basket model:</a:t>
            </a:r>
          </a:p>
          <a:p>
            <a:pPr marL="450342" indent="-285750"/>
            <a:r>
              <a:rPr lang="en-US" b="1" dirty="0">
                <a:solidFill>
                  <a:srgbClr val="FF0066"/>
                </a:solidFill>
              </a:rPr>
              <a:t>Goal:</a:t>
            </a:r>
            <a:r>
              <a:rPr lang="en-US" dirty="0"/>
              <a:t> Identify items that are bought together by sufficiently many customers</a:t>
            </a:r>
          </a:p>
          <a:p>
            <a:pPr marL="450342" indent="-285750"/>
            <a:r>
              <a:rPr lang="en-US" b="1" dirty="0">
                <a:solidFill>
                  <a:srgbClr val="FF0066"/>
                </a:solidFill>
              </a:rPr>
              <a:t>Approach:</a:t>
            </a:r>
            <a:r>
              <a:rPr lang="en-US" dirty="0"/>
              <a:t> Process the sales data collected with barcode scanners to find dependencies among items</a:t>
            </a:r>
          </a:p>
          <a:p>
            <a:pPr marL="450342" indent="-285750"/>
            <a:r>
              <a:rPr lang="en-US" b="1" dirty="0">
                <a:solidFill>
                  <a:srgbClr val="FF0066"/>
                </a:solidFill>
              </a:rPr>
              <a:t>A classic rule:</a:t>
            </a:r>
          </a:p>
          <a:p>
            <a:pPr marL="877824" lvl="1"/>
            <a:r>
              <a:rPr lang="en-US" dirty="0"/>
              <a:t>If someone buys diaper and milk, then he/she is </a:t>
            </a:r>
            <a:br>
              <a:rPr lang="en-US" dirty="0"/>
            </a:br>
            <a:r>
              <a:rPr lang="en-US" dirty="0"/>
              <a:t>likely to buy beer</a:t>
            </a:r>
          </a:p>
          <a:p>
            <a:pPr marL="877824" lvl="1"/>
            <a:r>
              <a:rPr lang="en-US" dirty="0"/>
              <a:t>Don’t be surprised if you find six-packs next to diapers!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72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42078-E153-5941-87B9-D48B4E93B2AD}" type="slidenum">
              <a:rPr lang="en-US"/>
              <a:pPr/>
              <a:t>20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Model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true cost of mining disk-resident data is usually the </a:t>
            </a:r>
            <a:r>
              <a:rPr lang="en-US" b="1" dirty="0">
                <a:solidFill>
                  <a:srgbClr val="008000"/>
                </a:solidFill>
              </a:rPr>
              <a:t>number of disk I/</a:t>
            </a:r>
            <a:r>
              <a:rPr lang="en-US" b="1" dirty="0" err="1">
                <a:solidFill>
                  <a:srgbClr val="008000"/>
                </a:solidFill>
              </a:rPr>
              <a:t>Os</a:t>
            </a:r>
            <a:endParaRPr lang="en-US" b="1" dirty="0">
              <a:solidFill>
                <a:srgbClr val="008000"/>
              </a:solidFill>
            </a:endParaRPr>
          </a:p>
          <a:p>
            <a:pPr lvl="8"/>
            <a:endParaRPr lang="en-US" dirty="0"/>
          </a:p>
          <a:p>
            <a:r>
              <a:rPr lang="en-US" dirty="0"/>
              <a:t>In practice, association-rule algorithms read the data in </a:t>
            </a:r>
            <a:r>
              <a:rPr lang="en-US" b="1" i="1" dirty="0">
                <a:solidFill>
                  <a:srgbClr val="0000FF"/>
                </a:solidFill>
              </a:rPr>
              <a:t>passes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–  all baskets read in turn</a:t>
            </a:r>
          </a:p>
          <a:p>
            <a:pPr lvl="8"/>
            <a:endParaRPr lang="en-US" dirty="0"/>
          </a:p>
          <a:p>
            <a:r>
              <a:rPr lang="en-US" dirty="0"/>
              <a:t>We measure the cost by the </a:t>
            </a:r>
            <a:r>
              <a:rPr lang="en-US" b="1" dirty="0">
                <a:solidFill>
                  <a:srgbClr val="FF0066"/>
                </a:solidFill>
              </a:rPr>
              <a:t>number of passes</a:t>
            </a:r>
            <a:r>
              <a:rPr lang="en-US" b="1" dirty="0">
                <a:solidFill>
                  <a:srgbClr val="CC0066"/>
                </a:solidFill>
              </a:rPr>
              <a:t> </a:t>
            </a:r>
            <a:r>
              <a:rPr lang="en-US" dirty="0"/>
              <a:t>an algorithm makes over the data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614195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B878-EFE4-C045-A5BC-3ECD20FE6A34}" type="slidenum">
              <a:rPr lang="en-US"/>
              <a:pPr/>
              <a:t>21</a:t>
            </a:fld>
            <a:endParaRPr lang="en-US"/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Main-Memory Bottleneck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66"/>
                </a:solidFill>
              </a:rPr>
              <a:t>For many frequent-itemset algorithms, </a:t>
            </a:r>
            <a:br>
              <a:rPr lang="en-US" dirty="0">
                <a:solidFill>
                  <a:srgbClr val="FF0066"/>
                </a:solidFill>
              </a:rPr>
            </a:br>
            <a:r>
              <a:rPr lang="en-US" b="1" dirty="0">
                <a:solidFill>
                  <a:srgbClr val="FF0066"/>
                </a:solidFill>
              </a:rPr>
              <a:t>main-memory</a:t>
            </a:r>
            <a:r>
              <a:rPr lang="en-US" dirty="0">
                <a:solidFill>
                  <a:srgbClr val="FF0066"/>
                </a:solidFill>
              </a:rPr>
              <a:t> is the critical resource</a:t>
            </a:r>
          </a:p>
          <a:p>
            <a:pPr lvl="1"/>
            <a:r>
              <a:rPr lang="en-US" dirty="0"/>
              <a:t>As we read baskets, we need to count </a:t>
            </a:r>
            <a:br>
              <a:rPr lang="en-US" dirty="0"/>
            </a:br>
            <a:r>
              <a:rPr lang="en-US" dirty="0"/>
              <a:t>something, e.g., occurrences of pairs of items</a:t>
            </a:r>
          </a:p>
          <a:p>
            <a:pPr lvl="1"/>
            <a:r>
              <a:rPr lang="en-US" dirty="0"/>
              <a:t>The number of different things we can count </a:t>
            </a:r>
            <a:br>
              <a:rPr lang="en-US" dirty="0"/>
            </a:br>
            <a:r>
              <a:rPr lang="en-US" dirty="0"/>
              <a:t>is limited by main memory</a:t>
            </a:r>
          </a:p>
          <a:p>
            <a:pPr lvl="1"/>
            <a:r>
              <a:rPr lang="en-US" dirty="0"/>
              <a:t>Swapping counts in/out is a disaster (</a:t>
            </a:r>
            <a:r>
              <a:rPr lang="en-US" dirty="0">
                <a:solidFill>
                  <a:srgbClr val="CC0066"/>
                </a:solidFill>
              </a:rPr>
              <a:t>why?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111211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Frequent Pairs</a:t>
            </a:r>
          </a:p>
        </p:txBody>
      </p:sp>
      <p:sp>
        <p:nvSpPr>
          <p:cNvPr id="65539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410200"/>
          </a:xfrm>
        </p:spPr>
        <p:txBody>
          <a:bodyPr>
            <a:normAutofit/>
          </a:bodyPr>
          <a:lstStyle/>
          <a:p>
            <a:r>
              <a:rPr lang="en-US" b="1" dirty="0"/>
              <a:t>The hardest problem often turns out to be finding the frequent</a:t>
            </a:r>
            <a:r>
              <a:rPr lang="en-US" b="1" dirty="0">
                <a:solidFill>
                  <a:srgbClr val="0000FF"/>
                </a:solidFill>
              </a:rPr>
              <a:t> pairs </a:t>
            </a:r>
            <a:r>
              <a:rPr lang="en-US" b="1" dirty="0"/>
              <a:t>of items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{i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Why?</a:t>
            </a:r>
            <a:r>
              <a:rPr lang="en-US" dirty="0"/>
              <a:t> Freq. pairs are common, freq. triples are rare</a:t>
            </a:r>
          </a:p>
          <a:p>
            <a:pPr lvl="2"/>
            <a:r>
              <a:rPr lang="en-US" b="1" dirty="0">
                <a:solidFill>
                  <a:srgbClr val="0000FF"/>
                </a:solidFill>
              </a:rPr>
              <a:t>Why?</a:t>
            </a:r>
            <a:r>
              <a:rPr lang="en-US" dirty="0"/>
              <a:t> Probability of being frequent drops exponentially </a:t>
            </a:r>
            <a:br>
              <a:rPr lang="en-US" dirty="0"/>
            </a:br>
            <a:r>
              <a:rPr lang="en-US" dirty="0"/>
              <a:t>with size; number of sets grows more slowly with size</a:t>
            </a:r>
          </a:p>
          <a:p>
            <a:r>
              <a:rPr lang="en-US" b="1" dirty="0">
                <a:solidFill>
                  <a:srgbClr val="008000"/>
                </a:solidFill>
              </a:rPr>
              <a:t>Let’s first concentrate on pairs, then extend to larger sets</a:t>
            </a:r>
          </a:p>
          <a:p>
            <a:r>
              <a:rPr lang="en-US" b="1" dirty="0">
                <a:solidFill>
                  <a:srgbClr val="D60093"/>
                </a:solidFill>
              </a:rPr>
              <a:t>The approach:</a:t>
            </a:r>
          </a:p>
          <a:p>
            <a:pPr lvl="1"/>
            <a:r>
              <a:rPr lang="en-US" dirty="0"/>
              <a:t>We always need to generate all the </a:t>
            </a:r>
            <a:r>
              <a:rPr lang="en-US" dirty="0" err="1"/>
              <a:t>itemsets</a:t>
            </a:r>
            <a:endParaRPr lang="en-US" dirty="0"/>
          </a:p>
          <a:p>
            <a:pPr lvl="1"/>
            <a:r>
              <a:rPr lang="en-US" dirty="0"/>
              <a:t>But we would only like to count (keep track) of those </a:t>
            </a:r>
            <a:r>
              <a:rPr lang="en-US" dirty="0" err="1"/>
              <a:t>itemsets</a:t>
            </a:r>
            <a:r>
              <a:rPr lang="en-US" dirty="0"/>
              <a:t> that in the end turn out to be frequent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7BCD-372D-804D-8985-53E195A801AF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4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Naïve approach to finding frequent pairs</a:t>
            </a:r>
          </a:p>
          <a:p>
            <a:r>
              <a:rPr lang="en-US" dirty="0"/>
              <a:t>Read file once, counting in main memory </a:t>
            </a:r>
            <a:br>
              <a:rPr lang="en-US" dirty="0"/>
            </a:br>
            <a:r>
              <a:rPr lang="en-US" dirty="0"/>
              <a:t>the occurrences of each pair:</a:t>
            </a:r>
          </a:p>
          <a:p>
            <a:pPr lvl="1"/>
            <a:r>
              <a:rPr lang="en-US" dirty="0"/>
              <a:t>From each basket of </a:t>
            </a:r>
            <a:r>
              <a:rPr lang="en-US" b="1" i="1" dirty="0"/>
              <a:t>n</a:t>
            </a:r>
            <a:r>
              <a:rPr lang="en-US" dirty="0"/>
              <a:t> items, generate its </a:t>
            </a:r>
            <a:br>
              <a:rPr lang="en-US" dirty="0"/>
            </a:br>
            <a:r>
              <a:rPr lang="en-US" b="1" i="1" dirty="0"/>
              <a:t>n(n-1)/2</a:t>
            </a:r>
            <a:r>
              <a:rPr lang="en-US" dirty="0"/>
              <a:t> pairs by two nested loops</a:t>
            </a:r>
          </a:p>
          <a:p>
            <a:r>
              <a:rPr lang="en-US" b="1" dirty="0">
                <a:solidFill>
                  <a:srgbClr val="0000FF"/>
                </a:solidFill>
              </a:rPr>
              <a:t>Fails if (#items)</a:t>
            </a:r>
            <a:r>
              <a:rPr lang="en-US" b="1" baseline="30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 exceeds main memory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Remember:</a:t>
            </a:r>
            <a:r>
              <a:rPr lang="en-US" dirty="0"/>
              <a:t> #items can be </a:t>
            </a:r>
            <a:br>
              <a:rPr lang="en-US" dirty="0"/>
            </a:br>
            <a:r>
              <a:rPr lang="en-US" dirty="0"/>
              <a:t>100K (Wal-Mart) or 10B (Web pages)</a:t>
            </a:r>
          </a:p>
          <a:p>
            <a:pPr lvl="2"/>
            <a:r>
              <a:rPr lang="en-US" dirty="0"/>
              <a:t>Suppose 10</a:t>
            </a:r>
            <a:r>
              <a:rPr lang="en-US" baseline="30000" dirty="0"/>
              <a:t>5</a:t>
            </a:r>
            <a:r>
              <a:rPr lang="en-US" dirty="0"/>
              <a:t> items, counts are 4-byte integers</a:t>
            </a:r>
          </a:p>
          <a:p>
            <a:pPr lvl="2"/>
            <a:r>
              <a:rPr lang="en-US" dirty="0"/>
              <a:t>Number of pairs of items: 10</a:t>
            </a:r>
            <a:r>
              <a:rPr lang="en-US" baseline="30000" dirty="0"/>
              <a:t>5</a:t>
            </a:r>
            <a:r>
              <a:rPr lang="en-US" dirty="0"/>
              <a:t>(10</a:t>
            </a:r>
            <a:r>
              <a:rPr lang="en-US" baseline="30000" dirty="0"/>
              <a:t>5</a:t>
            </a:r>
            <a:r>
              <a:rPr lang="en-US" dirty="0"/>
              <a:t>-1)/2 = 5*10</a:t>
            </a:r>
            <a:r>
              <a:rPr lang="en-US" baseline="30000" dirty="0"/>
              <a:t>9</a:t>
            </a:r>
            <a:endParaRPr lang="en-US" dirty="0"/>
          </a:p>
          <a:p>
            <a:pPr lvl="2"/>
            <a:r>
              <a:rPr lang="en-US" dirty="0"/>
              <a:t>Therefore, 2*10</a:t>
            </a:r>
            <a:r>
              <a:rPr lang="en-US" baseline="30000" dirty="0"/>
              <a:t>10</a:t>
            </a:r>
            <a:r>
              <a:rPr lang="en-US" dirty="0"/>
              <a:t> (20 gigabytes) of memory needed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7500-718E-CE42-A244-804D488297BF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2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Pairs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8000"/>
                </a:solidFill>
              </a:rPr>
              <a:t>Two approaches:</a:t>
            </a:r>
          </a:p>
          <a:p>
            <a:r>
              <a:rPr lang="en-US" b="1" dirty="0">
                <a:solidFill>
                  <a:srgbClr val="0000FF"/>
                </a:solidFill>
              </a:rPr>
              <a:t>Approach 1: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/>
              <a:t>Count all pairs using a matrix</a:t>
            </a:r>
          </a:p>
          <a:p>
            <a:r>
              <a:rPr lang="en-US" b="1" dirty="0">
                <a:solidFill>
                  <a:srgbClr val="FF0066"/>
                </a:solidFill>
              </a:rPr>
              <a:t>Approach 2:</a:t>
            </a:r>
            <a:r>
              <a:rPr lang="en-US" dirty="0"/>
              <a:t> Keep a table of triples [</a:t>
            </a:r>
            <a:r>
              <a:rPr lang="en-US" i="1" dirty="0" err="1"/>
              <a:t>i</a:t>
            </a:r>
            <a:r>
              <a:rPr lang="en-US" dirty="0"/>
              <a:t>,</a:t>
            </a:r>
            <a:r>
              <a:rPr lang="en-US" i="1" dirty="0"/>
              <a:t> j</a:t>
            </a:r>
            <a:r>
              <a:rPr lang="en-US" dirty="0"/>
              <a:t>,</a:t>
            </a:r>
            <a:r>
              <a:rPr lang="en-US" i="1" dirty="0"/>
              <a:t> c</a:t>
            </a:r>
            <a:r>
              <a:rPr lang="en-US" dirty="0"/>
              <a:t>] = “the count of the pair of items {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} is </a:t>
            </a:r>
            <a:r>
              <a:rPr lang="en-US" i="1" dirty="0"/>
              <a:t>c</a:t>
            </a:r>
            <a:r>
              <a:rPr lang="en-US" dirty="0"/>
              <a:t>.”</a:t>
            </a:r>
          </a:p>
          <a:p>
            <a:pPr lvl="1"/>
            <a:r>
              <a:rPr lang="en-US" dirty="0"/>
              <a:t>If integers and item ids are 4 bytes, we need approximately 12 bytes for pairs with count &gt; 0</a:t>
            </a:r>
          </a:p>
          <a:p>
            <a:pPr lvl="1"/>
            <a:r>
              <a:rPr lang="en-US" dirty="0"/>
              <a:t>Plus some additional overhead for the </a:t>
            </a:r>
            <a:r>
              <a:rPr lang="en-US" dirty="0" err="1"/>
              <a:t>hashtable</a:t>
            </a:r>
            <a:endParaRPr lang="en-US" dirty="0"/>
          </a:p>
          <a:p>
            <a:pPr marL="118872" indent="0">
              <a:buNone/>
            </a:pPr>
            <a:r>
              <a:rPr lang="en-US" b="1" dirty="0">
                <a:solidFill>
                  <a:srgbClr val="008000"/>
                </a:solidFill>
              </a:rPr>
              <a:t>Note:</a:t>
            </a:r>
          </a:p>
          <a:p>
            <a:r>
              <a:rPr lang="en-US" b="1" dirty="0">
                <a:solidFill>
                  <a:srgbClr val="0000FF"/>
                </a:solidFill>
              </a:rPr>
              <a:t>Approach 1</a:t>
            </a:r>
            <a:r>
              <a:rPr lang="en-US" dirty="0"/>
              <a:t> only requires 4 bytes per pair</a:t>
            </a:r>
          </a:p>
          <a:p>
            <a:r>
              <a:rPr lang="en-US" b="1" dirty="0">
                <a:solidFill>
                  <a:srgbClr val="FF0066"/>
                </a:solidFill>
              </a:rPr>
              <a:t>Approach 2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/>
              <a:t>uses 12</a:t>
            </a:r>
            <a:r>
              <a:rPr lang="en-US" i="1" dirty="0"/>
              <a:t> </a:t>
            </a:r>
            <a:r>
              <a:rPr lang="en-US" dirty="0"/>
              <a:t>bytes per pair </a:t>
            </a:r>
            <a:br>
              <a:rPr lang="en-US" dirty="0"/>
            </a:br>
            <a:r>
              <a:rPr lang="en-US" dirty="0"/>
              <a:t>(but only for pairs with count &gt; 0)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4755-8703-664B-BCD2-DDFADF26E57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21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solidFill>
                  <a:srgbClr val="FFC800"/>
                </a:solidFill>
                <a:ea typeface="ＭＳ Ｐゴシック" pitchFamily="-107" charset="-128"/>
                <a:cs typeface="ＭＳ Ｐゴシック" pitchFamily="-107" charset="-128"/>
              </a:rPr>
              <a:t>Comparing the 2 Approaches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F193-A4C8-584F-92E1-BB8FD6ED4FFB}" type="slidenum">
              <a:rPr lang="en-US"/>
              <a:pPr/>
              <a:t>25</a:t>
            </a:fld>
            <a:endParaRPr lang="en-US"/>
          </a:p>
        </p:txBody>
      </p:sp>
      <p:sp>
        <p:nvSpPr>
          <p:cNvPr id="84994" name="AutoShape 2"/>
          <p:cNvSpPr>
            <a:spLocks noChangeArrowheads="1"/>
          </p:cNvSpPr>
          <p:nvPr/>
        </p:nvSpPr>
        <p:spPr bwMode="auto">
          <a:xfrm>
            <a:off x="1219200" y="1600200"/>
            <a:ext cx="3352800" cy="3352800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4 bytes per pair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458441" y="5105400"/>
            <a:ext cx="2247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Triangular Matrix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5999931" y="5115480"/>
            <a:ext cx="10104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Triples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5181600" y="1600200"/>
            <a:ext cx="3352800" cy="3352800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12 per</a:t>
            </a:r>
          </a:p>
          <a:p>
            <a:pPr algn="ctr"/>
            <a:r>
              <a:rPr lang="en-US" sz="1800"/>
              <a:t>occurring pair</a:t>
            </a:r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7239000" y="4038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6324600" y="4495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0" name="Oval 8"/>
          <p:cNvSpPr>
            <a:spLocks noChangeArrowheads="1"/>
          </p:cNvSpPr>
          <p:nvPr/>
        </p:nvSpPr>
        <p:spPr bwMode="auto">
          <a:xfrm>
            <a:off x="6400800" y="3124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1" name="Oval 9"/>
          <p:cNvSpPr>
            <a:spLocks noChangeArrowheads="1"/>
          </p:cNvSpPr>
          <p:nvPr/>
        </p:nvSpPr>
        <p:spPr bwMode="auto">
          <a:xfrm>
            <a:off x="5486400" y="2590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6858000" y="3733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3" name="Oval 11"/>
          <p:cNvSpPr>
            <a:spLocks noChangeArrowheads="1"/>
          </p:cNvSpPr>
          <p:nvPr/>
        </p:nvSpPr>
        <p:spPr bwMode="auto">
          <a:xfrm>
            <a:off x="7162800" y="4572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4" name="Oval 12"/>
          <p:cNvSpPr>
            <a:spLocks noChangeArrowheads="1"/>
          </p:cNvSpPr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5" name="Oval 13"/>
          <p:cNvSpPr>
            <a:spLocks noChangeArrowheads="1"/>
          </p:cNvSpPr>
          <p:nvPr/>
        </p:nvSpPr>
        <p:spPr bwMode="auto">
          <a:xfrm>
            <a:off x="5791200" y="3581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6" name="Oval 14"/>
          <p:cNvSpPr>
            <a:spLocks noChangeArrowheads="1"/>
          </p:cNvSpPr>
          <p:nvPr/>
        </p:nvSpPr>
        <p:spPr bwMode="auto">
          <a:xfrm>
            <a:off x="5943600" y="2971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7" name="Oval 15"/>
          <p:cNvSpPr>
            <a:spLocks noChangeArrowheads="1"/>
          </p:cNvSpPr>
          <p:nvPr/>
        </p:nvSpPr>
        <p:spPr bwMode="auto">
          <a:xfrm>
            <a:off x="5334000" y="2133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8" name="Oval 16"/>
          <p:cNvSpPr>
            <a:spLocks noChangeArrowheads="1"/>
          </p:cNvSpPr>
          <p:nvPr/>
        </p:nvSpPr>
        <p:spPr bwMode="auto">
          <a:xfrm>
            <a:off x="5334000" y="3276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16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the two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Approach 1: Triangular Matrix</a:t>
            </a:r>
          </a:p>
          <a:p>
            <a:pPr lvl="1"/>
            <a:r>
              <a:rPr lang="en-US" b="1" dirty="0"/>
              <a:t>n</a:t>
            </a:r>
            <a:r>
              <a:rPr lang="en-US" dirty="0"/>
              <a:t> = total number items</a:t>
            </a:r>
            <a:endParaRPr lang="en-US" i="1" dirty="0"/>
          </a:p>
          <a:p>
            <a:pPr lvl="1"/>
            <a:r>
              <a:rPr lang="en-US" dirty="0"/>
              <a:t>Count pair of items {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} only if </a:t>
            </a:r>
            <a:r>
              <a:rPr lang="en-US" i="1" dirty="0" err="1"/>
              <a:t>i</a:t>
            </a:r>
            <a:r>
              <a:rPr lang="en-US" dirty="0"/>
              <a:t>&lt;</a:t>
            </a:r>
            <a:r>
              <a:rPr lang="en-US" i="1" dirty="0"/>
              <a:t>j</a:t>
            </a:r>
            <a:endParaRPr lang="en-US" dirty="0"/>
          </a:p>
          <a:p>
            <a:pPr lvl="1"/>
            <a:r>
              <a:rPr lang="en-US" dirty="0"/>
              <a:t>Keep pair counts in lexicographic order: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{1,2}, {1,3},…, {1,</a:t>
            </a:r>
            <a:r>
              <a:rPr lang="en-US" i="1" dirty="0">
                <a:solidFill>
                  <a:srgbClr val="008000"/>
                </a:solidFill>
              </a:rPr>
              <a:t>n</a:t>
            </a:r>
            <a:r>
              <a:rPr lang="en-US" dirty="0">
                <a:solidFill>
                  <a:srgbClr val="008000"/>
                </a:solidFill>
              </a:rPr>
              <a:t>}, {2,3}, {2,4},…,{2,</a:t>
            </a:r>
            <a:r>
              <a:rPr lang="en-US" i="1" dirty="0">
                <a:solidFill>
                  <a:srgbClr val="008000"/>
                </a:solidFill>
              </a:rPr>
              <a:t>n</a:t>
            </a:r>
            <a:r>
              <a:rPr lang="en-US" dirty="0">
                <a:solidFill>
                  <a:srgbClr val="008000"/>
                </a:solidFill>
              </a:rPr>
              <a:t>}, {3,4},…</a:t>
            </a:r>
          </a:p>
          <a:p>
            <a:pPr lvl="1"/>
            <a:r>
              <a:rPr lang="en-US" dirty="0"/>
              <a:t>Pair {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} is at position </a:t>
            </a:r>
            <a:r>
              <a:rPr lang="en-US" dirty="0">
                <a:solidFill>
                  <a:srgbClr val="008000"/>
                </a:solidFill>
              </a:rPr>
              <a:t>(</a:t>
            </a:r>
            <a:r>
              <a:rPr lang="en-US" i="1" dirty="0" err="1">
                <a:solidFill>
                  <a:srgbClr val="008000"/>
                </a:solidFill>
              </a:rPr>
              <a:t>i</a:t>
            </a:r>
            <a:r>
              <a:rPr lang="en-US" dirty="0">
                <a:solidFill>
                  <a:srgbClr val="008000"/>
                </a:solidFill>
              </a:rPr>
              <a:t> –1)(</a:t>
            </a:r>
            <a:r>
              <a:rPr lang="en-US" i="1" dirty="0">
                <a:solidFill>
                  <a:srgbClr val="008000"/>
                </a:solidFill>
              </a:rPr>
              <a:t>n</a:t>
            </a:r>
            <a:r>
              <a:rPr lang="en-US" dirty="0">
                <a:solidFill>
                  <a:srgbClr val="008000"/>
                </a:solidFill>
              </a:rPr>
              <a:t>– </a:t>
            </a:r>
            <a:r>
              <a:rPr lang="en-US" i="1" dirty="0" err="1">
                <a:solidFill>
                  <a:srgbClr val="008000"/>
                </a:solidFill>
              </a:rPr>
              <a:t>i</a:t>
            </a:r>
            <a:r>
              <a:rPr lang="en-US" dirty="0">
                <a:solidFill>
                  <a:srgbClr val="008000"/>
                </a:solidFill>
              </a:rPr>
              <a:t>/2) + </a:t>
            </a:r>
            <a:r>
              <a:rPr lang="en-US" i="1" dirty="0">
                <a:solidFill>
                  <a:srgbClr val="008000"/>
                </a:solidFill>
              </a:rPr>
              <a:t>j</a:t>
            </a:r>
            <a:r>
              <a:rPr lang="en-US" dirty="0">
                <a:solidFill>
                  <a:srgbClr val="008000"/>
                </a:solidFill>
              </a:rPr>
              <a:t> –</a:t>
            </a:r>
            <a:r>
              <a:rPr lang="en-US" i="1" dirty="0">
                <a:solidFill>
                  <a:srgbClr val="008000"/>
                </a:solidFill>
              </a:rPr>
              <a:t>1</a:t>
            </a:r>
          </a:p>
          <a:p>
            <a:pPr lvl="1"/>
            <a:r>
              <a:rPr lang="en-US" dirty="0"/>
              <a:t>Total number of pairs </a:t>
            </a:r>
            <a:r>
              <a:rPr lang="en-US" b="1" i="1" dirty="0"/>
              <a:t>n</a:t>
            </a:r>
            <a:r>
              <a:rPr lang="en-US" b="1" dirty="0"/>
              <a:t>(</a:t>
            </a:r>
            <a:r>
              <a:rPr lang="en-US" b="1" i="1" dirty="0"/>
              <a:t>n</a:t>
            </a:r>
            <a:r>
              <a:rPr lang="en-US" b="1" dirty="0"/>
              <a:t> –1)/2</a:t>
            </a:r>
            <a:r>
              <a:rPr lang="en-US" dirty="0"/>
              <a:t>; total bytes= </a:t>
            </a:r>
            <a:r>
              <a:rPr lang="en-US" b="1" dirty="0"/>
              <a:t>2</a:t>
            </a:r>
            <a:r>
              <a:rPr lang="en-US" b="1" i="1" dirty="0"/>
              <a:t>n</a:t>
            </a:r>
            <a:r>
              <a:rPr lang="en-US" b="1" baseline="30000" dirty="0"/>
              <a:t>2</a:t>
            </a:r>
            <a:endParaRPr lang="en-US" b="1" dirty="0"/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Triangular Matrix</a:t>
            </a:r>
            <a:r>
              <a:rPr lang="en-US" dirty="0"/>
              <a:t> requires 4 bytes per pair</a:t>
            </a:r>
          </a:p>
          <a:p>
            <a:r>
              <a:rPr lang="en-US" b="1" dirty="0">
                <a:solidFill>
                  <a:srgbClr val="FF0066"/>
                </a:solidFill>
              </a:rPr>
              <a:t>Approach 2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/>
              <a:t>uses </a:t>
            </a:r>
            <a:r>
              <a:rPr lang="en-US" b="1" dirty="0"/>
              <a:t>12</a:t>
            </a:r>
            <a:r>
              <a:rPr lang="en-US" b="1" i="1" dirty="0"/>
              <a:t> bytes</a:t>
            </a:r>
            <a:r>
              <a:rPr lang="en-US" dirty="0"/>
              <a:t> per occurring pair </a:t>
            </a:r>
            <a:br>
              <a:rPr lang="en-US" dirty="0"/>
            </a:br>
            <a:r>
              <a:rPr lang="en-US" i="1" dirty="0"/>
              <a:t>(but only for pairs with count &gt; 0)</a:t>
            </a:r>
          </a:p>
          <a:p>
            <a:pPr lvl="1"/>
            <a:r>
              <a:rPr lang="en-US" dirty="0"/>
              <a:t>Beats Approach 1 if less than </a:t>
            </a:r>
            <a:r>
              <a:rPr lang="en-US" b="1" dirty="0"/>
              <a:t>1/3</a:t>
            </a:r>
            <a:r>
              <a:rPr lang="en-US" dirty="0"/>
              <a:t> of </a:t>
            </a:r>
            <a:br>
              <a:rPr lang="en-US" dirty="0"/>
            </a:br>
            <a:r>
              <a:rPr lang="en-US" dirty="0"/>
              <a:t>possible pairs actually occur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4755-8703-664B-BCD2-DDFADF26E57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the two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Approach 1: Triangular Matrix</a:t>
            </a:r>
          </a:p>
          <a:p>
            <a:pPr lvl="1"/>
            <a:r>
              <a:rPr lang="en-US" b="1" dirty="0"/>
              <a:t>n</a:t>
            </a:r>
            <a:r>
              <a:rPr lang="en-US" dirty="0"/>
              <a:t> = total number items</a:t>
            </a:r>
            <a:endParaRPr lang="en-US" i="1" dirty="0"/>
          </a:p>
          <a:p>
            <a:pPr lvl="1"/>
            <a:r>
              <a:rPr lang="en-US" dirty="0"/>
              <a:t>Count pair of items {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} only if </a:t>
            </a:r>
            <a:r>
              <a:rPr lang="en-US" i="1" dirty="0" err="1"/>
              <a:t>i</a:t>
            </a:r>
            <a:r>
              <a:rPr lang="en-US" dirty="0"/>
              <a:t>&lt;</a:t>
            </a:r>
            <a:r>
              <a:rPr lang="en-US" i="1" dirty="0"/>
              <a:t>j</a:t>
            </a:r>
            <a:endParaRPr lang="en-US" dirty="0"/>
          </a:p>
          <a:p>
            <a:pPr lvl="1"/>
            <a:r>
              <a:rPr lang="en-US" dirty="0"/>
              <a:t>Keep pair counts in lexicographic order: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{1,2}, {1,3},…, {1,</a:t>
            </a:r>
            <a:r>
              <a:rPr lang="en-US" i="1" dirty="0">
                <a:solidFill>
                  <a:srgbClr val="008000"/>
                </a:solidFill>
              </a:rPr>
              <a:t>n</a:t>
            </a:r>
            <a:r>
              <a:rPr lang="en-US" dirty="0">
                <a:solidFill>
                  <a:srgbClr val="008000"/>
                </a:solidFill>
              </a:rPr>
              <a:t>}, {2,3}, {2,4},…,{2,</a:t>
            </a:r>
            <a:r>
              <a:rPr lang="en-US" i="1" dirty="0">
                <a:solidFill>
                  <a:srgbClr val="008000"/>
                </a:solidFill>
              </a:rPr>
              <a:t>n</a:t>
            </a:r>
            <a:r>
              <a:rPr lang="en-US" dirty="0">
                <a:solidFill>
                  <a:srgbClr val="008000"/>
                </a:solidFill>
              </a:rPr>
              <a:t>}, {3,4},…</a:t>
            </a:r>
          </a:p>
          <a:p>
            <a:pPr lvl="1"/>
            <a:r>
              <a:rPr lang="en-US" dirty="0"/>
              <a:t>Pair {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} is at position </a:t>
            </a:r>
            <a:r>
              <a:rPr lang="en-US" dirty="0">
                <a:solidFill>
                  <a:srgbClr val="008000"/>
                </a:solidFill>
              </a:rPr>
              <a:t>(</a:t>
            </a:r>
            <a:r>
              <a:rPr lang="en-US" i="1" dirty="0" err="1">
                <a:solidFill>
                  <a:srgbClr val="008000"/>
                </a:solidFill>
              </a:rPr>
              <a:t>i</a:t>
            </a:r>
            <a:r>
              <a:rPr lang="en-US" dirty="0">
                <a:solidFill>
                  <a:srgbClr val="008000"/>
                </a:solidFill>
              </a:rPr>
              <a:t> –1)(</a:t>
            </a:r>
            <a:r>
              <a:rPr lang="en-US" i="1" dirty="0">
                <a:solidFill>
                  <a:srgbClr val="008000"/>
                </a:solidFill>
              </a:rPr>
              <a:t>n</a:t>
            </a:r>
            <a:r>
              <a:rPr lang="en-US" dirty="0">
                <a:solidFill>
                  <a:srgbClr val="008000"/>
                </a:solidFill>
              </a:rPr>
              <a:t>– </a:t>
            </a:r>
            <a:r>
              <a:rPr lang="en-US" i="1" dirty="0" err="1">
                <a:solidFill>
                  <a:srgbClr val="008000"/>
                </a:solidFill>
              </a:rPr>
              <a:t>i</a:t>
            </a:r>
            <a:r>
              <a:rPr lang="en-US" dirty="0">
                <a:solidFill>
                  <a:srgbClr val="008000"/>
                </a:solidFill>
              </a:rPr>
              <a:t>/2) + </a:t>
            </a:r>
            <a:r>
              <a:rPr lang="en-US" i="1" dirty="0">
                <a:solidFill>
                  <a:srgbClr val="008000"/>
                </a:solidFill>
              </a:rPr>
              <a:t>j</a:t>
            </a:r>
            <a:r>
              <a:rPr lang="en-US" dirty="0">
                <a:solidFill>
                  <a:srgbClr val="008000"/>
                </a:solidFill>
              </a:rPr>
              <a:t> –</a:t>
            </a:r>
            <a:r>
              <a:rPr lang="en-US" i="1" dirty="0">
                <a:solidFill>
                  <a:srgbClr val="008000"/>
                </a:solidFill>
              </a:rPr>
              <a:t>1</a:t>
            </a:r>
          </a:p>
          <a:p>
            <a:pPr lvl="1"/>
            <a:r>
              <a:rPr lang="en-US" dirty="0"/>
              <a:t>Total number of pairs </a:t>
            </a:r>
            <a:r>
              <a:rPr lang="en-US" b="1" i="1" dirty="0"/>
              <a:t>n</a:t>
            </a:r>
            <a:r>
              <a:rPr lang="en-US" b="1" dirty="0"/>
              <a:t>(</a:t>
            </a:r>
            <a:r>
              <a:rPr lang="en-US" b="1" i="1" dirty="0"/>
              <a:t>n</a:t>
            </a:r>
            <a:r>
              <a:rPr lang="en-US" b="1" dirty="0"/>
              <a:t> –1)/2</a:t>
            </a:r>
            <a:r>
              <a:rPr lang="en-US" dirty="0"/>
              <a:t>; total bytes= </a:t>
            </a:r>
            <a:r>
              <a:rPr lang="en-US" b="1" dirty="0"/>
              <a:t>2</a:t>
            </a:r>
            <a:r>
              <a:rPr lang="en-US" b="1" i="1" dirty="0"/>
              <a:t>n</a:t>
            </a:r>
            <a:r>
              <a:rPr lang="en-US" b="1" baseline="30000" dirty="0"/>
              <a:t>2</a:t>
            </a:r>
            <a:endParaRPr lang="en-US" b="1" dirty="0"/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Triangular Matrix</a:t>
            </a:r>
            <a:r>
              <a:rPr lang="en-US" dirty="0"/>
              <a:t> requires 4 bytes per pair</a:t>
            </a:r>
          </a:p>
          <a:p>
            <a:r>
              <a:rPr lang="en-US" b="1" dirty="0">
                <a:solidFill>
                  <a:srgbClr val="FF0066"/>
                </a:solidFill>
              </a:rPr>
              <a:t>Approach 2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/>
              <a:t>uses 12</a:t>
            </a:r>
            <a:r>
              <a:rPr lang="en-US" i="1" dirty="0"/>
              <a:t> bytes</a:t>
            </a:r>
            <a:r>
              <a:rPr lang="en-US" dirty="0"/>
              <a:t> per pair </a:t>
            </a:r>
            <a:br>
              <a:rPr lang="en-US" dirty="0"/>
            </a:br>
            <a:r>
              <a:rPr lang="en-US" i="1" dirty="0"/>
              <a:t>(but only for pairs with count &gt; 0)</a:t>
            </a:r>
          </a:p>
          <a:p>
            <a:pPr lvl="1"/>
            <a:r>
              <a:rPr lang="en-US" dirty="0"/>
              <a:t>Beats Approach 1 if less than </a:t>
            </a:r>
            <a:r>
              <a:rPr lang="en-US" b="1" dirty="0"/>
              <a:t>1/3</a:t>
            </a:r>
            <a:r>
              <a:rPr lang="en-US" dirty="0"/>
              <a:t> of </a:t>
            </a:r>
            <a:br>
              <a:rPr lang="en-US" dirty="0"/>
            </a:br>
            <a:r>
              <a:rPr lang="en-US" dirty="0"/>
              <a:t>possible pairs actually occur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4755-8703-664B-BCD2-DDFADF26E57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371600" y="2286000"/>
            <a:ext cx="5867400" cy="350520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Problem is if we have too many items so the pairs </a:t>
            </a:r>
            <a:br>
              <a:rPr lang="en-US" sz="3600" b="1" dirty="0"/>
            </a:br>
            <a:r>
              <a:rPr lang="en-US" sz="3600" b="1" dirty="0"/>
              <a:t>do not fit into memory.</a:t>
            </a:r>
          </a:p>
          <a:p>
            <a:pPr algn="ctr"/>
            <a:endParaRPr lang="en-US" sz="1000" b="1" dirty="0"/>
          </a:p>
          <a:p>
            <a:pPr algn="ctr"/>
            <a:r>
              <a:rPr lang="en-US" sz="4000" b="1" dirty="0"/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3549998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A-Priori Algorithm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185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A-Priori Algorithm –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two-pass</a:t>
            </a:r>
            <a:r>
              <a:rPr lang="en-US" dirty="0"/>
              <a:t> approach called </a:t>
            </a:r>
            <a:br>
              <a:rPr lang="en-US" dirty="0"/>
            </a:br>
            <a:r>
              <a:rPr lang="en-US" b="1" i="1" dirty="0">
                <a:solidFill>
                  <a:srgbClr val="0000FF"/>
                </a:solidFill>
              </a:rPr>
              <a:t>A-Priori</a:t>
            </a:r>
            <a:r>
              <a:rPr lang="en-US" i="1" dirty="0">
                <a:solidFill>
                  <a:srgbClr val="0064E2"/>
                </a:solidFill>
              </a:rPr>
              <a:t> </a:t>
            </a:r>
            <a:r>
              <a:rPr lang="en-US" dirty="0"/>
              <a:t>limits the need for </a:t>
            </a:r>
            <a:br>
              <a:rPr lang="en-US" dirty="0"/>
            </a:br>
            <a:r>
              <a:rPr lang="en-US" dirty="0"/>
              <a:t>main memory</a:t>
            </a:r>
          </a:p>
          <a:p>
            <a:r>
              <a:rPr lang="en-US" b="1" dirty="0">
                <a:solidFill>
                  <a:srgbClr val="008000"/>
                </a:solidFill>
              </a:rPr>
              <a:t>Key idea:</a:t>
            </a:r>
            <a:r>
              <a:rPr lang="en-US" b="1" dirty="0"/>
              <a:t> </a:t>
            </a:r>
            <a:r>
              <a:rPr lang="en-US" b="1" i="1" dirty="0" err="1">
                <a:solidFill>
                  <a:srgbClr val="FF0066"/>
                </a:solidFill>
              </a:rPr>
              <a:t>monotonicity</a:t>
            </a:r>
            <a:endParaRPr lang="en-US" b="1" dirty="0">
              <a:solidFill>
                <a:srgbClr val="FF0066"/>
              </a:solidFill>
            </a:endParaRPr>
          </a:p>
          <a:p>
            <a:pPr lvl="1"/>
            <a:r>
              <a:rPr lang="en-US" dirty="0"/>
              <a:t>If a set of items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appears at </a:t>
            </a:r>
            <a:br>
              <a:rPr lang="en-US" dirty="0"/>
            </a:br>
            <a:r>
              <a:rPr lang="en-US" dirty="0"/>
              <a:t>least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 times, so does every </a:t>
            </a:r>
            <a:r>
              <a:rPr lang="en-US" b="1" dirty="0"/>
              <a:t>subset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Contrapositive for pairs:</a:t>
            </a:r>
            <a:r>
              <a:rPr lang="en-US" dirty="0">
                <a:solidFill>
                  <a:srgbClr val="008000"/>
                </a:solidFill>
              </a:rPr>
              <a:t> </a:t>
            </a:r>
            <a:br>
              <a:rPr lang="en-US" dirty="0">
                <a:solidFill>
                  <a:srgbClr val="008000"/>
                </a:solidFill>
              </a:rPr>
            </a:br>
            <a:r>
              <a:rPr lang="en-US" dirty="0"/>
              <a:t>If item</a:t>
            </a:r>
            <a:r>
              <a:rPr lang="en-US" i="1" dirty="0"/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does not appear 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 baskets, then no pair including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can appear 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 baskets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FF0066"/>
                </a:solidFill>
              </a:rPr>
              <a:t>So, how does A-Priori find freq. pairs?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2A82A-E784-FD40-8FA8-E1A2CD5D41F7}" type="slidenum">
              <a:rPr lang="en-US"/>
              <a:pPr/>
              <a:t>29</a:t>
            </a:fld>
            <a:endParaRPr lang="en-US"/>
          </a:p>
        </p:txBody>
      </p:sp>
      <p:pic>
        <p:nvPicPr>
          <p:cNvPr id="57346" name="Picture 2" descr="File:FrequentItem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8406" y="1295400"/>
            <a:ext cx="3475594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359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Market-Basket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large set of </a:t>
            </a:r>
            <a:r>
              <a:rPr lang="en-US" b="1" dirty="0">
                <a:solidFill>
                  <a:srgbClr val="FF0066"/>
                </a:solidFill>
              </a:rPr>
              <a:t>items</a:t>
            </a:r>
            <a:endParaRPr lang="en-US" b="1" dirty="0"/>
          </a:p>
          <a:p>
            <a:pPr lvl="1"/>
            <a:r>
              <a:rPr lang="en-US" dirty="0"/>
              <a:t>e.g., things sold in a </a:t>
            </a:r>
            <a:br>
              <a:rPr lang="en-US" dirty="0"/>
            </a:br>
            <a:r>
              <a:rPr lang="en-US" dirty="0"/>
              <a:t>supermarket</a:t>
            </a:r>
          </a:p>
          <a:p>
            <a:r>
              <a:rPr lang="en-US" dirty="0"/>
              <a:t>A </a:t>
            </a:r>
            <a:r>
              <a:rPr lang="en-US" b="1" dirty="0"/>
              <a:t>large set</a:t>
            </a:r>
            <a:r>
              <a:rPr lang="en-US" dirty="0"/>
              <a:t> of </a:t>
            </a:r>
            <a:r>
              <a:rPr lang="en-US" b="1" dirty="0">
                <a:solidFill>
                  <a:srgbClr val="FF0066"/>
                </a:solidFill>
              </a:rPr>
              <a:t>baskets</a:t>
            </a:r>
            <a:r>
              <a:rPr lang="en-US" dirty="0"/>
              <a:t> </a:t>
            </a:r>
          </a:p>
          <a:p>
            <a:r>
              <a:rPr lang="en-US" dirty="0"/>
              <a:t>Each basket is a </a:t>
            </a:r>
            <a:br>
              <a:rPr lang="en-US" dirty="0"/>
            </a:br>
            <a:r>
              <a:rPr lang="en-US" b="1" dirty="0"/>
              <a:t>small subset of items</a:t>
            </a:r>
          </a:p>
          <a:p>
            <a:pPr lvl="1"/>
            <a:r>
              <a:rPr lang="en-US" dirty="0"/>
              <a:t>e.g., the things one </a:t>
            </a:r>
            <a:br>
              <a:rPr lang="en-US" dirty="0"/>
            </a:br>
            <a:r>
              <a:rPr lang="en-US" dirty="0"/>
              <a:t>customer buys on one day</a:t>
            </a:r>
          </a:p>
          <a:p>
            <a:r>
              <a:rPr lang="en-US" dirty="0"/>
              <a:t>Want to discover </a:t>
            </a:r>
            <a:br>
              <a:rPr lang="en-US" dirty="0"/>
            </a:br>
            <a:r>
              <a:rPr lang="en-US" b="1" dirty="0">
                <a:solidFill>
                  <a:srgbClr val="D60093"/>
                </a:solidFill>
              </a:rPr>
              <a:t>association rules</a:t>
            </a:r>
            <a:endParaRPr lang="en-US" dirty="0">
              <a:solidFill>
                <a:srgbClr val="D60093"/>
              </a:solidFill>
            </a:endParaRPr>
          </a:p>
          <a:p>
            <a:pPr lvl="1"/>
            <a:r>
              <a:rPr lang="en-US" dirty="0"/>
              <a:t>People who bought {</a:t>
            </a:r>
            <a:r>
              <a:rPr lang="en-US" dirty="0" err="1"/>
              <a:t>x,y,z</a:t>
            </a:r>
            <a:r>
              <a:rPr lang="en-US" dirty="0"/>
              <a:t>} tend to buy {</a:t>
            </a:r>
            <a:r>
              <a:rPr lang="en-US" dirty="0" err="1"/>
              <a:t>v,w</a:t>
            </a:r>
            <a:r>
              <a:rPr lang="en-US" dirty="0"/>
              <a:t>}</a:t>
            </a:r>
          </a:p>
          <a:p>
            <a:pPr lvl="2"/>
            <a:r>
              <a:rPr lang="en-US" dirty="0"/>
              <a:t>Amazon!</a:t>
            </a:r>
          </a:p>
          <a:p>
            <a:pPr lvl="8"/>
            <a:endParaRPr lang="en-US" dirty="0"/>
          </a:p>
          <a:p>
            <a:endParaRPr lang="en-US" dirty="0"/>
          </a:p>
          <a:p>
            <a:pPr lvl="8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548312" y="4129087"/>
            <a:ext cx="3035575" cy="984885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Rules Discovered:</a:t>
            </a:r>
          </a:p>
          <a:p>
            <a:r>
              <a:rPr lang="en-US" sz="2000" b="0" dirty="0">
                <a:latin typeface="Times New Roman" pitchFamily="18" charset="0"/>
              </a:rPr>
              <a:t>    </a:t>
            </a:r>
            <a:r>
              <a:rPr lang="en-US" sz="1800" dirty="0">
                <a:solidFill>
                  <a:srgbClr val="CC0000"/>
                </a:solidFill>
                <a:latin typeface="Tahoma" pitchFamily="34" charset="0"/>
              </a:rPr>
              <a:t>{Milk} --&gt; {Coke}</a:t>
            </a:r>
          </a:p>
          <a:p>
            <a:r>
              <a:rPr lang="en-US" sz="1800" dirty="0">
                <a:solidFill>
                  <a:srgbClr val="CC0000"/>
                </a:solidFill>
                <a:latin typeface="Tahoma" pitchFamily="34" charset="0"/>
              </a:rPr>
              <a:t>    {Diaper, Milk} --&gt; {Beer}</a:t>
            </a:r>
            <a:endParaRPr lang="en-US" sz="2400" b="0" dirty="0">
              <a:latin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241456"/>
              </p:ext>
            </p:extLst>
          </p:nvPr>
        </p:nvGraphicFramePr>
        <p:xfrm>
          <a:off x="5299075" y="1652588"/>
          <a:ext cx="3690938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Document" r:id="rId3" imgW="3942893" imgH="2306673" progId="Word.Document.8">
                  <p:embed/>
                </p:oleObj>
              </mc:Choice>
              <mc:Fallback>
                <p:oleObj name="Document" r:id="rId3" imgW="3942893" imgH="23066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075" y="1652588"/>
                        <a:ext cx="3690938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86400" y="1295400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3745468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2233590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A-Priori Algorithm –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1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95400"/>
                <a:ext cx="8686800" cy="5410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>
                    <a:solidFill>
                      <a:srgbClr val="FF0066"/>
                    </a:solidFill>
                  </a:rPr>
                  <a:t>Pass 1:</a:t>
                </a:r>
                <a:r>
                  <a:rPr lang="en-US" dirty="0">
                    <a:solidFill>
                      <a:srgbClr val="CC0066"/>
                    </a:solidFill>
                  </a:rPr>
                  <a:t> </a:t>
                </a:r>
                <a:r>
                  <a:rPr lang="en-US" dirty="0"/>
                  <a:t>Read baskets and count in main memory </a:t>
                </a:r>
                <a:br>
                  <a:rPr lang="en-US" dirty="0"/>
                </a:br>
                <a:r>
                  <a:rPr lang="en-US" dirty="0"/>
                  <a:t>the occurrences of each </a:t>
                </a:r>
                <a:r>
                  <a:rPr lang="en-US" b="1" dirty="0">
                    <a:solidFill>
                      <a:srgbClr val="FF0066"/>
                    </a:solidFill>
                  </a:rPr>
                  <a:t>individual item</a:t>
                </a:r>
              </a:p>
              <a:p>
                <a:pPr lvl="2"/>
                <a:r>
                  <a:rPr lang="en-US" dirty="0"/>
                  <a:t>Requires only memory proportional to #items</a:t>
                </a:r>
              </a:p>
              <a:p>
                <a:pPr lvl="8"/>
                <a:endParaRPr lang="en-US" b="1" dirty="0">
                  <a:solidFill>
                    <a:srgbClr val="008000"/>
                  </a:solidFill>
                </a:endParaRPr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Items that appear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8000"/>
                        </a:solidFill>
                        <a:latin typeface="Cambria Math"/>
                      </a:rPr>
                      <m:t>≥</m:t>
                    </m:r>
                    <m:r>
                      <a:rPr lang="en-US" b="1" i="1" smtClean="0">
                        <a:solidFill>
                          <a:srgbClr val="008000"/>
                        </a:solidFill>
                        <a:latin typeface="Cambria Math"/>
                      </a:rPr>
                      <m:t>𝒔</m:t>
                    </m:r>
                  </m:oMath>
                </a14:m>
                <a:r>
                  <a:rPr lang="en-US" b="1" dirty="0">
                    <a:solidFill>
                      <a:srgbClr val="008000"/>
                    </a:solidFill>
                  </a:rPr>
                  <a:t> times are the </a:t>
                </a:r>
                <a:r>
                  <a:rPr lang="en-US" b="1" u="sng" dirty="0">
                    <a:solidFill>
                      <a:srgbClr val="008000"/>
                    </a:solidFill>
                  </a:rPr>
                  <a:t>frequent items</a:t>
                </a:r>
              </a:p>
              <a:p>
                <a:pPr lvl="8"/>
                <a:endParaRPr lang="en-US" b="1" u="sng" dirty="0">
                  <a:solidFill>
                    <a:srgbClr val="008000"/>
                  </a:solidFill>
                </a:endParaRPr>
              </a:p>
              <a:p>
                <a:r>
                  <a:rPr lang="en-US" b="1" dirty="0">
                    <a:solidFill>
                      <a:srgbClr val="0000FF"/>
                    </a:solidFill>
                  </a:rPr>
                  <a:t>Pass 2: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dirty="0"/>
                  <a:t>Read baskets again and count in main memory </a:t>
                </a:r>
                <a:r>
                  <a:rPr lang="en-US" u="sng" dirty="0"/>
                  <a:t>only</a:t>
                </a:r>
                <a:r>
                  <a:rPr lang="en-US" dirty="0"/>
                  <a:t> those pairs where both elements </a:t>
                </a:r>
                <a:br>
                  <a:rPr lang="en-US" dirty="0"/>
                </a:br>
                <a:r>
                  <a:rPr lang="en-US" dirty="0"/>
                  <a:t>are frequent (from Pass 1)</a:t>
                </a:r>
              </a:p>
              <a:p>
                <a:pPr lvl="1"/>
                <a:r>
                  <a:rPr lang="en-US" dirty="0"/>
                  <a:t>Requires memory proportional to square of </a:t>
                </a:r>
                <a:r>
                  <a:rPr lang="en-US" b="1" dirty="0">
                    <a:solidFill>
                      <a:srgbClr val="008000"/>
                    </a:solidFill>
                  </a:rPr>
                  <a:t>frequent</a:t>
                </a:r>
                <a:r>
                  <a:rPr lang="en-US" dirty="0">
                    <a:solidFill>
                      <a:srgbClr val="008000"/>
                    </a:solidFill>
                  </a:rPr>
                  <a:t> </a:t>
                </a:r>
                <a:r>
                  <a:rPr lang="en-US" dirty="0"/>
                  <a:t>items only (for counts)</a:t>
                </a:r>
              </a:p>
              <a:p>
                <a:pPr lvl="1"/>
                <a:r>
                  <a:rPr lang="en-US" dirty="0"/>
                  <a:t>Plus a list of the frequent items (so you know what must be counted)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74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86800" cy="5410200"/>
              </a:xfrm>
              <a:blipFill rotWithShape="1">
                <a:blip r:embed="rId2"/>
                <a:stretch>
                  <a:fillRect t="-1466" r="-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AA87-5E5F-6947-A72F-81B1DEEA0FCC}" type="slidenum">
              <a:rPr lang="en-US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689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718-B030-CB4D-810E-36A44B749976}" type="slidenum">
              <a:rPr lang="en-US"/>
              <a:pPr/>
              <a:t>31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458200" cy="990600"/>
          </a:xfrm>
        </p:spPr>
        <p:txBody>
          <a:bodyPr>
            <a:normAutofit/>
          </a:bodyPr>
          <a:lstStyle/>
          <a:p>
            <a:r>
              <a:rPr lang="en-US" dirty="0"/>
              <a:t>Main-Memory: Picture of A-Priori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09800" y="22098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257800" y="22098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86000" y="22860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Item counts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649105" y="5410200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Pass 1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697105" y="5410200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Pass 2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334000" y="2286000"/>
            <a:ext cx="18288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Frequent items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4172712" y="2743200"/>
            <a:ext cx="1161288" cy="219456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4191000" y="2286000"/>
            <a:ext cx="11430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TextBox 1"/>
          <p:cNvSpPr txBox="1"/>
          <p:nvPr/>
        </p:nvSpPr>
        <p:spPr>
          <a:xfrm rot="16200000">
            <a:off x="1233891" y="3773269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Main memory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5334000" y="2848356"/>
            <a:ext cx="1828800" cy="21808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Counts of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pairs of frequent items (candidate pairs)</a:t>
            </a:r>
          </a:p>
        </p:txBody>
      </p:sp>
    </p:spTree>
    <p:extLst>
      <p:ext uri="{BB962C8B-B14F-4D97-AF65-F5344CB8AC3E}">
        <p14:creationId xmlns:p14="http://schemas.microsoft.com/office/powerpoint/2010/main" val="2675906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 for A-Priori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47244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can use the triangular matrix method with </a:t>
            </a:r>
            <a:r>
              <a:rPr lang="en-US" b="1" i="1" dirty="0">
                <a:solidFill>
                  <a:srgbClr val="FF0066"/>
                </a:solidFill>
              </a:rPr>
              <a:t>n</a:t>
            </a:r>
            <a:r>
              <a:rPr lang="en-US" dirty="0"/>
              <a:t> = number of frequent items</a:t>
            </a:r>
          </a:p>
          <a:p>
            <a:pPr lvl="1"/>
            <a:r>
              <a:rPr lang="en-US" dirty="0"/>
              <a:t>May save space compared with storing triples</a:t>
            </a:r>
          </a:p>
          <a:p>
            <a:r>
              <a:rPr lang="en-US" b="1" dirty="0">
                <a:solidFill>
                  <a:srgbClr val="FF0066"/>
                </a:solidFill>
              </a:rPr>
              <a:t>Trick: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re-number frequent items 1,2,… and keep a table relating new numbers to original item numbers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9686-EE27-574E-89D1-19391BBDE0F1}" type="slidenum">
              <a:rPr lang="en-US"/>
              <a:pPr/>
              <a:t>32</a:t>
            </a:fld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257800" y="2167128"/>
            <a:ext cx="1523999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029450" y="2167128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334000" y="2243328"/>
            <a:ext cx="13716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Item counts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550068" y="5334000"/>
            <a:ext cx="11608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Pass 1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7592002" y="5326273"/>
            <a:ext cx="11608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Pass 2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7105650" y="2243328"/>
            <a:ext cx="1828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6705600" y="2929128"/>
            <a:ext cx="40005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7105650" y="3462528"/>
            <a:ext cx="1828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Counts of pairs of frequent items</a:t>
            </a: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6710962" y="2243328"/>
            <a:ext cx="394687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8172450" y="2243328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87362" y="2331196"/>
            <a:ext cx="1123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Frequent items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48446" y="2237232"/>
            <a:ext cx="6206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Old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item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#s</a:t>
            </a:r>
          </a:p>
        </p:txBody>
      </p:sp>
      <p:sp>
        <p:nvSpPr>
          <p:cNvPr id="19" name="TextBox 18"/>
          <p:cNvSpPr txBox="1"/>
          <p:nvPr/>
        </p:nvSpPr>
        <p:spPr>
          <a:xfrm rot="16200000">
            <a:off x="4662892" y="405329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Main memory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086600" y="3200400"/>
            <a:ext cx="1847850" cy="1981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Counts of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pairs of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frequent items</a:t>
            </a:r>
          </a:p>
        </p:txBody>
      </p:sp>
    </p:spTree>
    <p:extLst>
      <p:ext uri="{BB962C8B-B14F-4D97-AF65-F5344CB8AC3E}">
        <p14:creationId xmlns:p14="http://schemas.microsoft.com/office/powerpoint/2010/main" val="37950361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8805-0685-9347-AD4E-7559ADF5DFC2}" type="slidenum">
              <a:rPr lang="en-US"/>
              <a:pPr/>
              <a:t>33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Frequent Triples, Etc.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For each </a:t>
            </a:r>
            <a:r>
              <a:rPr lang="en-US" b="1" i="1" dirty="0">
                <a:solidFill>
                  <a:srgbClr val="FF0066"/>
                </a:solidFill>
              </a:rPr>
              <a:t>k</a:t>
            </a:r>
            <a:r>
              <a:rPr lang="en-US" b="1" dirty="0"/>
              <a:t>, we construct two sets of</a:t>
            </a:r>
            <a:br>
              <a:rPr lang="en-US" b="1" dirty="0"/>
            </a:br>
            <a:r>
              <a:rPr lang="en-US" b="1" i="1" dirty="0">
                <a:solidFill>
                  <a:srgbClr val="FF0066"/>
                </a:solidFill>
              </a:rPr>
              <a:t>k</a:t>
            </a:r>
            <a:r>
              <a:rPr lang="en-US" b="1" dirty="0">
                <a:solidFill>
                  <a:srgbClr val="FF0066"/>
                </a:solidFill>
              </a:rPr>
              <a:t>-</a:t>
            </a:r>
            <a:r>
              <a:rPr lang="en-US" b="1" i="1" dirty="0" err="1">
                <a:solidFill>
                  <a:srgbClr val="FF0066"/>
                </a:solidFill>
              </a:rPr>
              <a:t>tuples</a:t>
            </a:r>
            <a:r>
              <a:rPr lang="en-US" i="1" dirty="0">
                <a:solidFill>
                  <a:srgbClr val="0064E2"/>
                </a:solidFill>
              </a:rPr>
              <a:t>  </a:t>
            </a:r>
            <a:r>
              <a:rPr lang="en-US" dirty="0"/>
              <a:t>(sets of size </a:t>
            </a:r>
            <a:r>
              <a:rPr lang="en-US" i="1" dirty="0"/>
              <a:t>k</a:t>
            </a:r>
            <a:r>
              <a:rPr lang="en-US" dirty="0"/>
              <a:t>):</a:t>
            </a:r>
          </a:p>
          <a:p>
            <a:pPr lvl="1"/>
            <a:r>
              <a:rPr lang="en-US" b="1" i="1" dirty="0"/>
              <a:t>C</a:t>
            </a:r>
            <a:r>
              <a:rPr lang="en-US" b="1" i="1" baseline="-25000" dirty="0"/>
              <a:t>k</a:t>
            </a:r>
            <a:r>
              <a:rPr lang="en-US" i="1" baseline="-25000" dirty="0"/>
              <a:t> </a:t>
            </a:r>
            <a:r>
              <a:rPr lang="en-US" dirty="0"/>
              <a:t>= </a:t>
            </a:r>
            <a:r>
              <a:rPr lang="en-US" b="1" i="1" dirty="0">
                <a:solidFill>
                  <a:srgbClr val="FF0066"/>
                </a:solidFill>
              </a:rPr>
              <a:t>candidate</a:t>
            </a:r>
            <a:r>
              <a:rPr lang="en-US" b="1" i="1" dirty="0">
                <a:solidFill>
                  <a:srgbClr val="0064E2"/>
                </a:solidFill>
              </a:rPr>
              <a:t> </a:t>
            </a:r>
            <a:r>
              <a:rPr lang="en-US" b="1" i="1" dirty="0"/>
              <a:t>k-</a:t>
            </a:r>
            <a:r>
              <a:rPr lang="en-US" b="1" i="1" dirty="0" err="1"/>
              <a:t>tuples</a:t>
            </a:r>
            <a:r>
              <a:rPr lang="en-US" dirty="0"/>
              <a:t> = those that might be frequent sets (support </a:t>
            </a:r>
            <a:r>
              <a:rPr lang="en-US" b="1" u="sng" dirty="0"/>
              <a:t>&gt;</a:t>
            </a:r>
            <a:r>
              <a:rPr lang="en-US" b="1" dirty="0"/>
              <a:t> s</a:t>
            </a:r>
            <a:r>
              <a:rPr lang="en-US" dirty="0"/>
              <a:t>) based on information from the pass for </a:t>
            </a:r>
            <a:r>
              <a:rPr lang="en-US" b="1" i="1" dirty="0"/>
              <a:t>k</a:t>
            </a:r>
            <a:r>
              <a:rPr lang="en-US" b="1" dirty="0"/>
              <a:t>–1</a:t>
            </a:r>
          </a:p>
          <a:p>
            <a:pPr lvl="1"/>
            <a:r>
              <a:rPr lang="en-US" b="1" i="1" dirty="0" err="1"/>
              <a:t>L</a:t>
            </a:r>
            <a:r>
              <a:rPr lang="en-US" b="1" i="1" baseline="-25000" dirty="0" err="1"/>
              <a:t>k</a:t>
            </a:r>
            <a:r>
              <a:rPr lang="en-US" dirty="0"/>
              <a:t> = the set of truly frequent</a:t>
            </a:r>
            <a:r>
              <a:rPr lang="en-US" b="1" dirty="0"/>
              <a:t> </a:t>
            </a:r>
            <a:r>
              <a:rPr lang="en-US" b="1" i="1" dirty="0"/>
              <a:t>k</a:t>
            </a:r>
            <a:r>
              <a:rPr lang="en-US" dirty="0"/>
              <a:t>-</a:t>
            </a:r>
            <a:r>
              <a:rPr lang="en-US" dirty="0" err="1"/>
              <a:t>tuples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930275" y="5911850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C</a:t>
            </a:r>
            <a:r>
              <a:rPr lang="en-US" sz="1800" baseline="-2500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2606675" y="5911850"/>
            <a:ext cx="397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Arial" pitchFamily="34" charset="0"/>
                <a:cs typeface="Arial" pitchFamily="34" charset="0"/>
              </a:rPr>
              <a:t>L</a:t>
            </a:r>
            <a:r>
              <a:rPr lang="en-US" sz="1800" baseline="-250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4511675" y="5911850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C</a:t>
            </a:r>
            <a:r>
              <a:rPr lang="en-US" sz="1800" baseline="-2500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6111875" y="5911850"/>
            <a:ext cx="397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L</a:t>
            </a:r>
            <a:r>
              <a:rPr lang="en-US" sz="1800" baseline="-2500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8093075" y="5911850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C</a:t>
            </a:r>
            <a:r>
              <a:rPr lang="en-US" sz="1800" baseline="-2500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5" name="AutoShape 7"/>
          <p:cNvSpPr>
            <a:spLocks noChangeArrowheads="1"/>
          </p:cNvSpPr>
          <p:nvPr/>
        </p:nvSpPr>
        <p:spPr bwMode="auto">
          <a:xfrm rot="16200000">
            <a:off x="1540668" y="5682457"/>
            <a:ext cx="912813" cy="762000"/>
          </a:xfrm>
          <a:custGeom>
            <a:avLst/>
            <a:gdLst>
              <a:gd name="G0" fmla="+- 7312 0 0"/>
              <a:gd name="G1" fmla="+- 21600 0 7312"/>
              <a:gd name="G2" fmla="*/ 7312 1 2"/>
              <a:gd name="G3" fmla="+- 21600 0 G2"/>
              <a:gd name="G4" fmla="+/ 7312 21600 2"/>
              <a:gd name="G5" fmla="+/ G1 0 2"/>
              <a:gd name="G6" fmla="*/ 21600 21600 7312"/>
              <a:gd name="G7" fmla="*/ G6 1 2"/>
              <a:gd name="G8" fmla="+- 21600 0 G7"/>
              <a:gd name="G9" fmla="*/ 21600 1 2"/>
              <a:gd name="G10" fmla="+- 7312 0 G9"/>
              <a:gd name="G11" fmla="?: G10 G8 0"/>
              <a:gd name="G12" fmla="?: G10 G7 21600"/>
              <a:gd name="T0" fmla="*/ 17944 w 21600"/>
              <a:gd name="T1" fmla="*/ 10800 h 21600"/>
              <a:gd name="T2" fmla="*/ 10800 w 21600"/>
              <a:gd name="T3" fmla="*/ 21600 h 21600"/>
              <a:gd name="T4" fmla="*/ 3656 w 21600"/>
              <a:gd name="T5" fmla="*/ 10800 h 21600"/>
              <a:gd name="T6" fmla="*/ 10800 w 21600"/>
              <a:gd name="T7" fmla="*/ 0 h 21600"/>
              <a:gd name="T8" fmla="*/ 5456 w 21600"/>
              <a:gd name="T9" fmla="*/ 5456 h 21600"/>
              <a:gd name="T10" fmla="*/ 16144 w 21600"/>
              <a:gd name="T11" fmla="*/ 1614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800" dirty="0">
                <a:latin typeface="Arial" pitchFamily="34" charset="0"/>
                <a:cs typeface="Arial" pitchFamily="34" charset="0"/>
              </a:rPr>
              <a:t>Filter</a:t>
            </a:r>
          </a:p>
        </p:txBody>
      </p:sp>
      <p:sp>
        <p:nvSpPr>
          <p:cNvPr id="56" name="AutoShape 8"/>
          <p:cNvSpPr>
            <a:spLocks noChangeArrowheads="1"/>
          </p:cNvSpPr>
          <p:nvPr/>
        </p:nvSpPr>
        <p:spPr bwMode="auto">
          <a:xfrm rot="16200000">
            <a:off x="5045868" y="5682457"/>
            <a:ext cx="912813" cy="762000"/>
          </a:xfrm>
          <a:custGeom>
            <a:avLst/>
            <a:gdLst>
              <a:gd name="G0" fmla="+- 7312 0 0"/>
              <a:gd name="G1" fmla="+- 21600 0 7312"/>
              <a:gd name="G2" fmla="*/ 7312 1 2"/>
              <a:gd name="G3" fmla="+- 21600 0 G2"/>
              <a:gd name="G4" fmla="+/ 7312 21600 2"/>
              <a:gd name="G5" fmla="+/ G1 0 2"/>
              <a:gd name="G6" fmla="*/ 21600 21600 7312"/>
              <a:gd name="G7" fmla="*/ G6 1 2"/>
              <a:gd name="G8" fmla="+- 21600 0 G7"/>
              <a:gd name="G9" fmla="*/ 21600 1 2"/>
              <a:gd name="G10" fmla="+- 7312 0 G9"/>
              <a:gd name="G11" fmla="?: G10 G8 0"/>
              <a:gd name="G12" fmla="?: G10 G7 21600"/>
              <a:gd name="T0" fmla="*/ 17944 w 21600"/>
              <a:gd name="T1" fmla="*/ 10800 h 21600"/>
              <a:gd name="T2" fmla="*/ 10800 w 21600"/>
              <a:gd name="T3" fmla="*/ 21600 h 21600"/>
              <a:gd name="T4" fmla="*/ 3656 w 21600"/>
              <a:gd name="T5" fmla="*/ 10800 h 21600"/>
              <a:gd name="T6" fmla="*/ 10800 w 21600"/>
              <a:gd name="T7" fmla="*/ 0 h 21600"/>
              <a:gd name="T8" fmla="*/ 5456 w 21600"/>
              <a:gd name="T9" fmla="*/ 5456 h 21600"/>
              <a:gd name="T10" fmla="*/ 16144 w 21600"/>
              <a:gd name="T11" fmla="*/ 1614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Filter</a:t>
            </a:r>
          </a:p>
        </p:txBody>
      </p:sp>
      <p:sp>
        <p:nvSpPr>
          <p:cNvPr id="57" name="Rectangle 9"/>
          <p:cNvSpPr>
            <a:spLocks noChangeArrowheads="1"/>
          </p:cNvSpPr>
          <p:nvPr/>
        </p:nvSpPr>
        <p:spPr bwMode="auto">
          <a:xfrm>
            <a:off x="6721475" y="5759450"/>
            <a:ext cx="1143000" cy="6096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Construct</a:t>
            </a:r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3140075" y="5759450"/>
            <a:ext cx="1143000" cy="6096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Construct</a:t>
            </a:r>
          </a:p>
        </p:txBody>
      </p:sp>
      <p:sp>
        <p:nvSpPr>
          <p:cNvPr id="63" name="Line 16"/>
          <p:cNvSpPr>
            <a:spLocks noChangeShapeType="1"/>
          </p:cNvSpPr>
          <p:nvPr/>
        </p:nvSpPr>
        <p:spPr bwMode="auto">
          <a:xfrm>
            <a:off x="1387475" y="60642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Line 17"/>
          <p:cNvSpPr>
            <a:spLocks noChangeShapeType="1"/>
          </p:cNvSpPr>
          <p:nvPr/>
        </p:nvSpPr>
        <p:spPr bwMode="auto">
          <a:xfrm>
            <a:off x="2378075" y="60642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Line 18"/>
          <p:cNvSpPr>
            <a:spLocks noChangeShapeType="1"/>
          </p:cNvSpPr>
          <p:nvPr/>
        </p:nvSpPr>
        <p:spPr bwMode="auto">
          <a:xfrm>
            <a:off x="2911475" y="60642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Line 19"/>
          <p:cNvSpPr>
            <a:spLocks noChangeShapeType="1"/>
          </p:cNvSpPr>
          <p:nvPr/>
        </p:nvSpPr>
        <p:spPr bwMode="auto">
          <a:xfrm>
            <a:off x="5883275" y="60642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Line 20"/>
          <p:cNvSpPr>
            <a:spLocks noChangeShapeType="1"/>
          </p:cNvSpPr>
          <p:nvPr/>
        </p:nvSpPr>
        <p:spPr bwMode="auto">
          <a:xfrm>
            <a:off x="4892675" y="60642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Line 21"/>
          <p:cNvSpPr>
            <a:spLocks noChangeShapeType="1"/>
          </p:cNvSpPr>
          <p:nvPr/>
        </p:nvSpPr>
        <p:spPr bwMode="auto">
          <a:xfrm>
            <a:off x="4283075" y="60642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Line 22"/>
          <p:cNvSpPr>
            <a:spLocks noChangeShapeType="1"/>
          </p:cNvSpPr>
          <p:nvPr/>
        </p:nvSpPr>
        <p:spPr bwMode="auto">
          <a:xfrm>
            <a:off x="7864475" y="60642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Line 23"/>
          <p:cNvSpPr>
            <a:spLocks noChangeShapeType="1"/>
          </p:cNvSpPr>
          <p:nvPr/>
        </p:nvSpPr>
        <p:spPr bwMode="auto">
          <a:xfrm>
            <a:off x="6492875" y="60642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Line 24"/>
          <p:cNvSpPr>
            <a:spLocks noChangeShapeType="1"/>
          </p:cNvSpPr>
          <p:nvPr/>
        </p:nvSpPr>
        <p:spPr bwMode="auto">
          <a:xfrm>
            <a:off x="8550275" y="60642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2" name="Group 34"/>
          <p:cNvGrpSpPr>
            <a:grpSpLocks/>
          </p:cNvGrpSpPr>
          <p:nvPr/>
        </p:nvGrpSpPr>
        <p:grpSpPr bwMode="auto">
          <a:xfrm>
            <a:off x="838200" y="4572000"/>
            <a:ext cx="736600" cy="1339850"/>
            <a:chOff x="326" y="260"/>
            <a:chExt cx="464" cy="844"/>
          </a:xfrm>
        </p:grpSpPr>
        <p:sp>
          <p:nvSpPr>
            <p:cNvPr id="73" name="Text Box 25"/>
            <p:cNvSpPr txBox="1">
              <a:spLocks noChangeArrowheads="1"/>
            </p:cNvSpPr>
            <p:nvPr/>
          </p:nvSpPr>
          <p:spPr bwMode="auto">
            <a:xfrm>
              <a:off x="326" y="260"/>
              <a:ext cx="46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All</a:t>
              </a:r>
            </a:p>
            <a:p>
              <a:pPr algn="ctr"/>
              <a:r>
                <a:rPr lang="en-US" sz="18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items</a:t>
              </a:r>
            </a:p>
          </p:txBody>
        </p:sp>
        <p:sp>
          <p:nvSpPr>
            <p:cNvPr id="74" name="Line 26"/>
            <p:cNvSpPr>
              <a:spLocks noChangeShapeType="1"/>
            </p:cNvSpPr>
            <p:nvPr/>
          </p:nvSpPr>
          <p:spPr bwMode="auto">
            <a:xfrm flipH="1">
              <a:off x="480" y="720"/>
              <a:ext cx="4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5" name="Group 35"/>
          <p:cNvGrpSpPr>
            <a:grpSpLocks/>
          </p:cNvGrpSpPr>
          <p:nvPr/>
        </p:nvGrpSpPr>
        <p:grpSpPr bwMode="auto">
          <a:xfrm>
            <a:off x="3216275" y="4311650"/>
            <a:ext cx="1004888" cy="1447800"/>
            <a:chOff x="1824" y="96"/>
            <a:chExt cx="633" cy="912"/>
          </a:xfrm>
        </p:grpSpPr>
        <p:sp>
          <p:nvSpPr>
            <p:cNvPr id="76" name="Text Box 27"/>
            <p:cNvSpPr txBox="1">
              <a:spLocks noChangeArrowheads="1"/>
            </p:cNvSpPr>
            <p:nvPr/>
          </p:nvSpPr>
          <p:spPr bwMode="auto">
            <a:xfrm>
              <a:off x="1824" y="96"/>
              <a:ext cx="633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All pairs</a:t>
              </a:r>
            </a:p>
            <a:p>
              <a:pPr algn="ctr"/>
              <a:r>
                <a:rPr lang="en-US" sz="180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of items</a:t>
              </a:r>
            </a:p>
            <a:p>
              <a:pPr algn="ctr"/>
              <a:r>
                <a:rPr lang="en-US" sz="180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from L</a:t>
              </a:r>
              <a:r>
                <a:rPr lang="en-US" sz="1800" baseline="-2500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77" name="Line 28"/>
            <p:cNvSpPr>
              <a:spLocks noChangeShapeType="1"/>
            </p:cNvSpPr>
            <p:nvPr/>
          </p:nvSpPr>
          <p:spPr bwMode="auto">
            <a:xfrm flipH="1">
              <a:off x="2112" y="672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8" name="Group 36"/>
          <p:cNvGrpSpPr>
            <a:grpSpLocks/>
          </p:cNvGrpSpPr>
          <p:nvPr/>
        </p:nvGrpSpPr>
        <p:grpSpPr bwMode="auto">
          <a:xfrm>
            <a:off x="4953000" y="4419600"/>
            <a:ext cx="1063625" cy="1263650"/>
            <a:chOff x="2918" y="164"/>
            <a:chExt cx="670" cy="796"/>
          </a:xfrm>
        </p:grpSpPr>
        <p:sp>
          <p:nvSpPr>
            <p:cNvPr id="79" name="Text Box 30"/>
            <p:cNvSpPr txBox="1">
              <a:spLocks noChangeArrowheads="1"/>
            </p:cNvSpPr>
            <p:nvPr/>
          </p:nvSpPr>
          <p:spPr bwMode="auto">
            <a:xfrm>
              <a:off x="2918" y="164"/>
              <a:ext cx="6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Count</a:t>
              </a:r>
            </a:p>
            <a:p>
              <a:pPr algn="ctr"/>
              <a:r>
                <a:rPr lang="en-US" sz="18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pairs</a:t>
              </a:r>
            </a:p>
          </p:txBody>
        </p:sp>
        <p:sp>
          <p:nvSpPr>
            <p:cNvPr id="80" name="Line 31"/>
            <p:cNvSpPr>
              <a:spLocks noChangeShapeType="1"/>
            </p:cNvSpPr>
            <p:nvPr/>
          </p:nvSpPr>
          <p:spPr bwMode="auto">
            <a:xfrm flipH="1">
              <a:off x="3168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1" name="Group 37"/>
          <p:cNvGrpSpPr>
            <a:grpSpLocks/>
          </p:cNvGrpSpPr>
          <p:nvPr/>
        </p:nvGrpSpPr>
        <p:grpSpPr bwMode="auto">
          <a:xfrm>
            <a:off x="6781803" y="4495800"/>
            <a:ext cx="1171576" cy="1263650"/>
            <a:chOff x="4070" y="212"/>
            <a:chExt cx="738" cy="796"/>
          </a:xfrm>
        </p:grpSpPr>
        <p:sp>
          <p:nvSpPr>
            <p:cNvPr id="82" name="Text Box 32"/>
            <p:cNvSpPr txBox="1">
              <a:spLocks noChangeArrowheads="1"/>
            </p:cNvSpPr>
            <p:nvPr/>
          </p:nvSpPr>
          <p:spPr bwMode="auto">
            <a:xfrm>
              <a:off x="4070" y="212"/>
              <a:ext cx="73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 be</a:t>
              </a:r>
            </a:p>
            <a:p>
              <a:pPr algn="ctr"/>
              <a:r>
                <a:rPr lang="en-US" sz="18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explained</a:t>
              </a:r>
            </a:p>
          </p:txBody>
        </p:sp>
        <p:sp>
          <p:nvSpPr>
            <p:cNvPr id="83" name="Line 33"/>
            <p:cNvSpPr>
              <a:spLocks noChangeShapeType="1"/>
            </p:cNvSpPr>
            <p:nvPr/>
          </p:nvSpPr>
          <p:spPr bwMode="auto">
            <a:xfrm flipH="1">
              <a:off x="4368" y="672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4" name="Group 40"/>
          <p:cNvGrpSpPr>
            <a:grpSpLocks/>
          </p:cNvGrpSpPr>
          <p:nvPr/>
        </p:nvGrpSpPr>
        <p:grpSpPr bwMode="auto">
          <a:xfrm>
            <a:off x="1692275" y="4387850"/>
            <a:ext cx="1122363" cy="1371600"/>
            <a:chOff x="864" y="144"/>
            <a:chExt cx="707" cy="864"/>
          </a:xfrm>
        </p:grpSpPr>
        <p:sp>
          <p:nvSpPr>
            <p:cNvPr id="85" name="Text Box 38"/>
            <p:cNvSpPr txBox="1">
              <a:spLocks noChangeArrowheads="1"/>
            </p:cNvSpPr>
            <p:nvPr/>
          </p:nvSpPr>
          <p:spPr bwMode="auto">
            <a:xfrm>
              <a:off x="864" y="144"/>
              <a:ext cx="70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Count</a:t>
              </a:r>
            </a:p>
            <a:p>
              <a:pPr algn="ctr"/>
              <a:r>
                <a:rPr lang="en-US" sz="18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items</a:t>
              </a:r>
            </a:p>
          </p:txBody>
        </p:sp>
        <p:sp>
          <p:nvSpPr>
            <p:cNvPr id="86" name="Line 39"/>
            <p:cNvSpPr>
              <a:spLocks noChangeShapeType="1"/>
            </p:cNvSpPr>
            <p:nvPr/>
          </p:nvSpPr>
          <p:spPr bwMode="auto">
            <a:xfrm flipH="1">
              <a:off x="1056" y="528"/>
              <a:ext cx="9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913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Hypothetical steps of the A-Priori algorithm</a:t>
            </a:r>
          </a:p>
          <a:p>
            <a:pPr lvl="1"/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= { {b} {c} {j} {m} {n} {p} }</a:t>
            </a:r>
          </a:p>
          <a:p>
            <a:pPr lvl="1"/>
            <a:r>
              <a:rPr lang="en-US" dirty="0"/>
              <a:t>Count the support of </a:t>
            </a:r>
            <a:r>
              <a:rPr lang="en-US" dirty="0" err="1"/>
              <a:t>itemsets</a:t>
            </a:r>
            <a:r>
              <a:rPr lang="en-US" dirty="0"/>
              <a:t> in C</a:t>
            </a:r>
            <a:r>
              <a:rPr lang="en-US" baseline="-25000" dirty="0"/>
              <a:t>1</a:t>
            </a:r>
          </a:p>
          <a:p>
            <a:pPr lvl="1"/>
            <a:r>
              <a:rPr lang="en-US" dirty="0"/>
              <a:t>Prune non-frequent: L</a:t>
            </a:r>
            <a:r>
              <a:rPr lang="en-US" baseline="-25000" dirty="0"/>
              <a:t>1</a:t>
            </a:r>
            <a:r>
              <a:rPr lang="en-US" dirty="0"/>
              <a:t> = { b, c, j, m }</a:t>
            </a:r>
          </a:p>
          <a:p>
            <a:pPr lvl="1"/>
            <a:r>
              <a:rPr lang="en-US" dirty="0"/>
              <a:t>Generate C</a:t>
            </a:r>
            <a:r>
              <a:rPr lang="en-US" baseline="-25000" dirty="0"/>
              <a:t>2</a:t>
            </a:r>
            <a:r>
              <a:rPr lang="en-US" dirty="0"/>
              <a:t> = { {</a:t>
            </a:r>
            <a:r>
              <a:rPr lang="en-US" dirty="0" err="1"/>
              <a:t>b,c</a:t>
            </a:r>
            <a:r>
              <a:rPr lang="en-US" dirty="0"/>
              <a:t>} {</a:t>
            </a:r>
            <a:r>
              <a:rPr lang="en-US" dirty="0" err="1"/>
              <a:t>b,j</a:t>
            </a:r>
            <a:r>
              <a:rPr lang="en-US" dirty="0"/>
              <a:t>} {</a:t>
            </a:r>
            <a:r>
              <a:rPr lang="en-US" dirty="0" err="1"/>
              <a:t>b,m</a:t>
            </a:r>
            <a:r>
              <a:rPr lang="en-US" dirty="0"/>
              <a:t>} {</a:t>
            </a:r>
            <a:r>
              <a:rPr lang="en-US" dirty="0" err="1"/>
              <a:t>c,j</a:t>
            </a:r>
            <a:r>
              <a:rPr lang="en-US" dirty="0"/>
              <a:t>} {</a:t>
            </a:r>
            <a:r>
              <a:rPr lang="en-US" dirty="0" err="1"/>
              <a:t>c,m</a:t>
            </a:r>
            <a:r>
              <a:rPr lang="en-US" dirty="0"/>
              <a:t>} {</a:t>
            </a:r>
            <a:r>
              <a:rPr lang="en-US" dirty="0" err="1"/>
              <a:t>j,m</a:t>
            </a:r>
            <a:r>
              <a:rPr lang="en-US" dirty="0"/>
              <a:t>} }</a:t>
            </a:r>
          </a:p>
          <a:p>
            <a:pPr lvl="1"/>
            <a:r>
              <a:rPr lang="en-US" dirty="0"/>
              <a:t>Count the support of </a:t>
            </a:r>
            <a:r>
              <a:rPr lang="en-US" dirty="0" err="1"/>
              <a:t>itemsets</a:t>
            </a:r>
            <a:r>
              <a:rPr lang="en-US" dirty="0"/>
              <a:t> in C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Prune non-frequent: L</a:t>
            </a:r>
            <a:r>
              <a:rPr lang="en-US" baseline="-25000" dirty="0"/>
              <a:t>2</a:t>
            </a:r>
            <a:r>
              <a:rPr lang="en-US" dirty="0"/>
              <a:t> = { {</a:t>
            </a:r>
            <a:r>
              <a:rPr lang="en-US" dirty="0" err="1"/>
              <a:t>b,m</a:t>
            </a:r>
            <a:r>
              <a:rPr lang="en-US" dirty="0"/>
              <a:t>} {</a:t>
            </a:r>
            <a:r>
              <a:rPr lang="en-US" dirty="0" err="1"/>
              <a:t>b,c</a:t>
            </a:r>
            <a:r>
              <a:rPr lang="en-US" dirty="0"/>
              <a:t>}  {</a:t>
            </a:r>
            <a:r>
              <a:rPr lang="en-US" dirty="0" err="1"/>
              <a:t>c,m</a:t>
            </a:r>
            <a:r>
              <a:rPr lang="en-US" dirty="0"/>
              <a:t>}  {</a:t>
            </a:r>
            <a:r>
              <a:rPr lang="en-US" dirty="0" err="1"/>
              <a:t>c,j</a:t>
            </a:r>
            <a:r>
              <a:rPr lang="en-US" dirty="0"/>
              <a:t>} }</a:t>
            </a:r>
          </a:p>
          <a:p>
            <a:pPr lvl="1"/>
            <a:r>
              <a:rPr lang="en-US" dirty="0"/>
              <a:t>Generate C</a:t>
            </a:r>
            <a:r>
              <a:rPr lang="en-US" baseline="-25000" dirty="0"/>
              <a:t>3</a:t>
            </a:r>
            <a:r>
              <a:rPr lang="en-US" dirty="0"/>
              <a:t> = { {</a:t>
            </a:r>
            <a:r>
              <a:rPr lang="en-US" dirty="0" err="1"/>
              <a:t>b,c,m</a:t>
            </a:r>
            <a:r>
              <a:rPr lang="en-US" dirty="0"/>
              <a:t>} {</a:t>
            </a:r>
            <a:r>
              <a:rPr lang="en-US" dirty="0" err="1"/>
              <a:t>b,c,j</a:t>
            </a:r>
            <a:r>
              <a:rPr lang="en-US" dirty="0"/>
              <a:t>} {</a:t>
            </a:r>
            <a:r>
              <a:rPr lang="en-US" dirty="0" err="1"/>
              <a:t>b,m,j</a:t>
            </a:r>
            <a:r>
              <a:rPr lang="en-US" dirty="0"/>
              <a:t>} {</a:t>
            </a:r>
            <a:r>
              <a:rPr lang="en-US" dirty="0" err="1"/>
              <a:t>c,m,j</a:t>
            </a:r>
            <a:r>
              <a:rPr lang="en-US" dirty="0"/>
              <a:t>} }</a:t>
            </a:r>
          </a:p>
          <a:p>
            <a:pPr lvl="1"/>
            <a:r>
              <a:rPr lang="en-US" dirty="0"/>
              <a:t>Count the support of </a:t>
            </a:r>
            <a:r>
              <a:rPr lang="en-US" dirty="0" err="1"/>
              <a:t>itemsets</a:t>
            </a:r>
            <a:r>
              <a:rPr lang="en-US" dirty="0"/>
              <a:t> in C</a:t>
            </a:r>
            <a:r>
              <a:rPr lang="en-US" baseline="-25000" dirty="0"/>
              <a:t>3</a:t>
            </a:r>
          </a:p>
          <a:p>
            <a:pPr lvl="1"/>
            <a:r>
              <a:rPr lang="en-US" dirty="0"/>
              <a:t>Prune non-frequent: L</a:t>
            </a:r>
            <a:r>
              <a:rPr lang="en-US" baseline="-25000" dirty="0"/>
              <a:t>3</a:t>
            </a:r>
            <a:r>
              <a:rPr lang="en-US" dirty="0"/>
              <a:t> = { {</a:t>
            </a:r>
            <a:r>
              <a:rPr lang="en-US" dirty="0" err="1"/>
              <a:t>b,c,m</a:t>
            </a:r>
            <a:r>
              <a:rPr lang="en-US" dirty="0"/>
              <a:t>} }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05400" y="0"/>
            <a:ext cx="4038600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Note here we generate new candidates by generating </a:t>
            </a:r>
            <a:r>
              <a:rPr lang="en-US" sz="14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400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from L</a:t>
            </a:r>
            <a:r>
              <a:rPr lang="en-US" sz="14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k-1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and L</a:t>
            </a:r>
            <a:r>
              <a:rPr lang="en-US" sz="14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But that one can be more careful with candidate generation. For example, in C</a:t>
            </a:r>
            <a:r>
              <a:rPr lang="en-US" sz="14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we know {</a:t>
            </a:r>
            <a:r>
              <a:rPr lang="en-US" sz="14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b,m,j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} cannot be frequent since {</a:t>
            </a:r>
            <a:r>
              <a:rPr lang="en-US" sz="14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m,j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} is not frequent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648200" y="5486400"/>
            <a:ext cx="2895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67600" y="5405735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39610393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 dirty="0"/>
              <a:t>A-Priori for All Frequent </a:t>
            </a:r>
            <a:r>
              <a:rPr lang="en-US" dirty="0" err="1"/>
              <a:t>Itemsets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One pass for each </a:t>
            </a:r>
            <a:r>
              <a:rPr lang="en-US" b="1" i="1" dirty="0"/>
              <a:t>k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itemset</a:t>
            </a:r>
            <a:r>
              <a:rPr lang="en-US" dirty="0"/>
              <a:t> size)</a:t>
            </a:r>
            <a:endParaRPr lang="en-US" i="1" dirty="0"/>
          </a:p>
          <a:p>
            <a:r>
              <a:rPr lang="en-US" dirty="0"/>
              <a:t>Needs room in main memory to count </a:t>
            </a:r>
            <a:br>
              <a:rPr lang="en-US" dirty="0"/>
            </a:br>
            <a:r>
              <a:rPr lang="en-US" dirty="0"/>
              <a:t>each candidate </a:t>
            </a:r>
            <a:r>
              <a:rPr lang="en-US" b="1" i="1" dirty="0"/>
              <a:t>k</a:t>
            </a:r>
            <a:r>
              <a:rPr lang="en-US" dirty="0"/>
              <a:t>–tuple</a:t>
            </a:r>
          </a:p>
          <a:p>
            <a:r>
              <a:rPr lang="en-US" dirty="0"/>
              <a:t>For typical market-basket data and reasonable support (e.g., 1%), </a:t>
            </a:r>
            <a:r>
              <a:rPr lang="en-US" b="1" i="1" dirty="0"/>
              <a:t>k</a:t>
            </a:r>
            <a:r>
              <a:rPr lang="en-US" b="1" dirty="0"/>
              <a:t> = 2</a:t>
            </a:r>
            <a:r>
              <a:rPr lang="en-US" dirty="0"/>
              <a:t> requires the most memory</a:t>
            </a:r>
          </a:p>
          <a:p>
            <a:pPr lvl="8"/>
            <a:endParaRPr lang="en-US" b="1" dirty="0">
              <a:solidFill>
                <a:srgbClr val="D60093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Many possible extensions: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Association rules with intervals: </a:t>
            </a:r>
          </a:p>
          <a:p>
            <a:pPr lvl="2"/>
            <a:r>
              <a:rPr lang="en-US" dirty="0"/>
              <a:t>For example: Men over 65 have 2 cars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Association rules when items are in a taxonomy</a:t>
            </a:r>
          </a:p>
          <a:p>
            <a:pPr lvl="2"/>
            <a:r>
              <a:rPr lang="en-US" dirty="0"/>
              <a:t>Bread, Butter </a:t>
            </a:r>
            <a:r>
              <a:rPr lang="en-US" dirty="0">
                <a:solidFill>
                  <a:srgbClr val="0064E2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dirty="0" err="1"/>
              <a:t>FruitJam</a:t>
            </a:r>
            <a:endParaRPr lang="en-US" dirty="0"/>
          </a:p>
          <a:p>
            <a:pPr lvl="2"/>
            <a:r>
              <a:rPr lang="en-US" dirty="0" err="1"/>
              <a:t>BakedGoods</a:t>
            </a:r>
            <a:r>
              <a:rPr lang="en-US" dirty="0"/>
              <a:t>, </a:t>
            </a:r>
            <a:r>
              <a:rPr lang="en-US" dirty="0" err="1"/>
              <a:t>MilkProduct</a:t>
            </a:r>
            <a:r>
              <a:rPr lang="en-US" dirty="0"/>
              <a:t> </a:t>
            </a:r>
            <a:r>
              <a:rPr lang="en-US" dirty="0">
                <a:solidFill>
                  <a:srgbClr val="0064E2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dirty="0" err="1"/>
              <a:t>PreservedGoods</a:t>
            </a:r>
            <a:endParaRPr lang="en-US" dirty="0"/>
          </a:p>
          <a:p>
            <a:pPr lvl="1"/>
            <a:r>
              <a:rPr lang="en-US" dirty="0">
                <a:solidFill>
                  <a:srgbClr val="0000FF"/>
                </a:solidFill>
              </a:rPr>
              <a:t>Lower the support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  <a:r>
              <a:rPr lang="en-US" dirty="0">
                <a:solidFill>
                  <a:srgbClr val="0000FF"/>
                </a:solidFill>
              </a:rPr>
              <a:t> as </a:t>
            </a:r>
            <a:r>
              <a:rPr lang="en-US" dirty="0" err="1">
                <a:solidFill>
                  <a:srgbClr val="0000FF"/>
                </a:solidFill>
              </a:rPr>
              <a:t>itemset</a:t>
            </a:r>
            <a:r>
              <a:rPr lang="en-US" dirty="0">
                <a:solidFill>
                  <a:srgbClr val="0000FF"/>
                </a:solidFill>
              </a:rPr>
              <a:t> gets bigger</a:t>
            </a: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41F8-00CB-4FD6-B982-6869CAC3BAD5}" type="slidenum">
              <a:rPr lang="en-US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73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229600" cy="1673352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PCY (Park-Chen-Yu) Algorithm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95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PCY (Park-Chen-Yu)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Observation: </a:t>
            </a:r>
            <a:br>
              <a:rPr lang="en-US" b="1" dirty="0">
                <a:solidFill>
                  <a:srgbClr val="FF0066"/>
                </a:solidFill>
              </a:rPr>
            </a:br>
            <a:r>
              <a:rPr lang="en-US" dirty="0"/>
              <a:t>In pass 1 of A-Priori, most memory is idle</a:t>
            </a:r>
          </a:p>
          <a:p>
            <a:pPr lvl="1"/>
            <a:r>
              <a:rPr lang="en-US" dirty="0"/>
              <a:t>We store only individual item counts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Can we use the idle memory to reduce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memory required in pass 2?</a:t>
            </a:r>
          </a:p>
          <a:p>
            <a:r>
              <a:rPr lang="en-US" b="1" dirty="0">
                <a:solidFill>
                  <a:srgbClr val="FF0066"/>
                </a:solidFill>
              </a:rPr>
              <a:t>Pass 1 of PCY: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/>
              <a:t>In addition to item counts, maintain a hash table with as many </a:t>
            </a:r>
            <a:br>
              <a:rPr lang="en-US" dirty="0"/>
            </a:br>
            <a:r>
              <a:rPr lang="en-US" dirty="0"/>
              <a:t>buckets as fit in memory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Keep a </a:t>
            </a:r>
            <a:r>
              <a:rPr lang="en-US" b="1" dirty="0"/>
              <a:t>count</a:t>
            </a:r>
            <a:r>
              <a:rPr lang="en-US" dirty="0"/>
              <a:t> for each bucket into which </a:t>
            </a:r>
            <a:br>
              <a:rPr lang="en-US" dirty="0"/>
            </a:br>
            <a:r>
              <a:rPr lang="en-US" b="1" dirty="0"/>
              <a:t>pairs</a:t>
            </a:r>
            <a:r>
              <a:rPr lang="en-US" dirty="0"/>
              <a:t> of items are hashed</a:t>
            </a:r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rgbClr val="FF0066"/>
                </a:solidFill>
              </a:rPr>
              <a:t>For each bucket just keep the count, not the actual </a:t>
            </a:r>
            <a:br>
              <a:rPr lang="en-US" b="1" dirty="0">
                <a:solidFill>
                  <a:srgbClr val="FF0066"/>
                </a:solidFill>
              </a:rPr>
            </a:br>
            <a:r>
              <a:rPr lang="en-US" b="1" dirty="0">
                <a:solidFill>
                  <a:srgbClr val="FF0066"/>
                </a:solidFill>
              </a:rPr>
              <a:t>pairs that hash to the bucket!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4755-8703-664B-BCD2-DDFADF26E57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0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PCY Algorithm – First Pass  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410200"/>
          </a:xfrm>
        </p:spPr>
        <p:txBody>
          <a:bodyPr>
            <a:normAutofit/>
          </a:bodyPr>
          <a:lstStyle/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(each basket)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FOR (each item in the basket)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add 1 to item’s count;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FOR (each pair of items)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hash the pair to a bucket;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add 1 to the count for that bucket;</a:t>
            </a:r>
          </a:p>
          <a:p>
            <a:pPr lvl="8"/>
            <a:endParaRPr lang="en-US" sz="800" dirty="0"/>
          </a:p>
          <a:p>
            <a:r>
              <a:rPr lang="en-US" b="1" dirty="0"/>
              <a:t>Few things to note:</a:t>
            </a:r>
          </a:p>
          <a:p>
            <a:pPr lvl="1"/>
            <a:r>
              <a:rPr lang="en-US" dirty="0"/>
              <a:t>Pairs of items need to be generated from the input file; they are not present in the file</a:t>
            </a:r>
          </a:p>
          <a:p>
            <a:pPr lvl="1"/>
            <a:r>
              <a:rPr lang="en-US" dirty="0"/>
              <a:t>We are not just interested in the presence of a pair, but we need to see whether it is present at least </a:t>
            </a:r>
            <a:r>
              <a:rPr lang="en-US" b="1" i="1" dirty="0"/>
              <a:t>s</a:t>
            </a:r>
            <a:r>
              <a:rPr lang="en-US" dirty="0"/>
              <a:t> (support) times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3B73-63DB-FA49-9D56-55CDD439EC9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" name="Left Brace 1"/>
          <p:cNvSpPr/>
          <p:nvPr/>
        </p:nvSpPr>
        <p:spPr>
          <a:xfrm>
            <a:off x="990600" y="2514600"/>
            <a:ext cx="152400" cy="990600"/>
          </a:xfrm>
          <a:prstGeom prst="leftBrac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2590800"/>
            <a:ext cx="714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New in PCY</a:t>
            </a:r>
          </a:p>
        </p:txBody>
      </p:sp>
    </p:spTree>
    <p:extLst>
      <p:ext uri="{BB962C8B-B14F-4D97-AF65-F5344CB8AC3E}">
        <p14:creationId xmlns:p14="http://schemas.microsoft.com/office/powerpoint/2010/main" val="4883973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about Buckets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Observation:</a:t>
            </a:r>
            <a:r>
              <a:rPr lang="en-US" b="1" dirty="0"/>
              <a:t> If a bucket contains a </a:t>
            </a:r>
            <a:r>
              <a:rPr lang="en-US" b="1" dirty="0">
                <a:solidFill>
                  <a:srgbClr val="0000FF"/>
                </a:solidFill>
              </a:rPr>
              <a:t>frequent pair</a:t>
            </a:r>
            <a:r>
              <a:rPr lang="en-US" b="1" dirty="0"/>
              <a:t>, then the bucket is surely </a:t>
            </a:r>
            <a:r>
              <a:rPr lang="en-US" b="1" dirty="0">
                <a:solidFill>
                  <a:srgbClr val="0000FF"/>
                </a:solidFill>
              </a:rPr>
              <a:t>frequent</a:t>
            </a:r>
          </a:p>
          <a:p>
            <a:r>
              <a:rPr lang="en-US" dirty="0"/>
              <a:t>However, even without any frequent pair, </a:t>
            </a:r>
            <a:br>
              <a:rPr lang="en-US" dirty="0"/>
            </a:br>
            <a:r>
              <a:rPr lang="en-US" dirty="0"/>
              <a:t>a bucket can still be frequent </a:t>
            </a:r>
            <a:r>
              <a:rPr lang="en-US" dirty="0">
                <a:sym typeface="Wingdings" pitchFamily="2" charset="2"/>
              </a:rPr>
              <a:t> </a:t>
            </a:r>
          </a:p>
          <a:p>
            <a:pPr lvl="1"/>
            <a:r>
              <a:rPr lang="en-US" dirty="0"/>
              <a:t>So, we cannot use the hash to eliminate any </a:t>
            </a:r>
            <a:br>
              <a:rPr lang="en-US" dirty="0"/>
            </a:br>
            <a:r>
              <a:rPr lang="en-US" dirty="0"/>
              <a:t>member (pair) of a “frequent” bucket</a:t>
            </a:r>
          </a:p>
          <a:p>
            <a:r>
              <a:rPr lang="en-US" b="1" dirty="0">
                <a:solidFill>
                  <a:srgbClr val="FF0066"/>
                </a:solidFill>
              </a:rPr>
              <a:t>But, for a bucket with total count less than </a:t>
            </a:r>
            <a:r>
              <a:rPr lang="en-US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dirty="0">
                <a:solidFill>
                  <a:srgbClr val="FF0066"/>
                </a:solidFill>
              </a:rPr>
              <a:t>, </a:t>
            </a:r>
            <a:br>
              <a:rPr lang="en-US" b="1" dirty="0">
                <a:solidFill>
                  <a:srgbClr val="FF0066"/>
                </a:solidFill>
              </a:rPr>
            </a:br>
            <a:r>
              <a:rPr lang="en-US" b="1" dirty="0">
                <a:solidFill>
                  <a:srgbClr val="FF0066"/>
                </a:solidFill>
              </a:rPr>
              <a:t>none of its pairs can be frequent </a:t>
            </a:r>
            <a:r>
              <a:rPr lang="en-US" b="1" dirty="0">
                <a:solidFill>
                  <a:srgbClr val="FF0066"/>
                </a:solidFill>
                <a:sym typeface="Wingdings" pitchFamily="2" charset="2"/>
              </a:rPr>
              <a:t></a:t>
            </a:r>
            <a:endParaRPr lang="en-US" b="1" dirty="0">
              <a:solidFill>
                <a:srgbClr val="FF0066"/>
              </a:solidFill>
            </a:endParaRPr>
          </a:p>
          <a:p>
            <a:pPr lvl="1"/>
            <a:r>
              <a:rPr lang="en-US" dirty="0"/>
              <a:t>Pairs that hash to this bucket can be eliminated as candidates (even if the pair consists of 2 frequent items)</a:t>
            </a:r>
          </a:p>
          <a:p>
            <a:pPr lvl="8"/>
            <a:endParaRPr lang="en-US" b="1" dirty="0"/>
          </a:p>
          <a:p>
            <a:r>
              <a:rPr lang="en-US" b="1" dirty="0">
                <a:solidFill>
                  <a:srgbClr val="008000"/>
                </a:solidFill>
              </a:rPr>
              <a:t>Pass 2:</a:t>
            </a:r>
            <a:r>
              <a:rPr lang="en-US" dirty="0">
                <a:solidFill>
                  <a:srgbClr val="008000"/>
                </a:solidFill>
              </a:rPr>
              <a:t> </a:t>
            </a:r>
            <a:br>
              <a:rPr lang="en-US" dirty="0"/>
            </a:br>
            <a:r>
              <a:rPr lang="en-US" dirty="0"/>
              <a:t>Only count pairs that hash to frequent buckets</a:t>
            </a:r>
          </a:p>
          <a:p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–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Items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= products; </a:t>
            </a:r>
            <a:r>
              <a:rPr lang="en-US" b="1" dirty="0">
                <a:solidFill>
                  <a:srgbClr val="0000FF"/>
                </a:solidFill>
              </a:rPr>
              <a:t>Baskets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sets of products someone bought in one trip to the store</a:t>
            </a:r>
          </a:p>
          <a:p>
            <a:r>
              <a:rPr lang="en-US" b="1" dirty="0">
                <a:solidFill>
                  <a:srgbClr val="FF0066"/>
                </a:solidFill>
              </a:rPr>
              <a:t>Real market baskets:</a:t>
            </a:r>
            <a:r>
              <a:rPr lang="en-US" dirty="0"/>
              <a:t> Chain stores keep TBs of data about what customers buy together</a:t>
            </a:r>
          </a:p>
          <a:p>
            <a:pPr lvl="1"/>
            <a:r>
              <a:rPr lang="en-US" dirty="0"/>
              <a:t>Tells how typical customers navigate stores, lets them position tempting items</a:t>
            </a:r>
          </a:p>
          <a:p>
            <a:pPr lvl="1"/>
            <a:r>
              <a:rPr lang="en-US" dirty="0"/>
              <a:t>Suggests tie-in “tricks”, e.g., run sale on diapers </a:t>
            </a:r>
            <a:br>
              <a:rPr lang="en-US" dirty="0"/>
            </a:br>
            <a:r>
              <a:rPr lang="en-US" dirty="0"/>
              <a:t>and raise the price of beer</a:t>
            </a:r>
          </a:p>
          <a:p>
            <a:pPr lvl="1"/>
            <a:r>
              <a:rPr lang="en-US" dirty="0"/>
              <a:t>Need the rule to occur frequently, or no $$’s</a:t>
            </a:r>
          </a:p>
          <a:p>
            <a:r>
              <a:rPr lang="en-US" b="1" dirty="0">
                <a:solidFill>
                  <a:srgbClr val="0000FF"/>
                </a:solidFill>
              </a:rPr>
              <a:t>Amazon’s people who bought </a:t>
            </a:r>
            <a:r>
              <a:rPr lang="en-US" b="1" i="1" dirty="0">
                <a:solidFill>
                  <a:srgbClr val="0000FF"/>
                </a:solidFill>
              </a:rPr>
              <a:t>X</a:t>
            </a:r>
            <a:r>
              <a:rPr lang="en-US" b="1" dirty="0">
                <a:solidFill>
                  <a:srgbClr val="0000FF"/>
                </a:solidFill>
              </a:rPr>
              <a:t> also bought </a:t>
            </a:r>
            <a:r>
              <a:rPr lang="en-US" b="1" i="1" dirty="0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90F5-2266-0245-B835-28A12AD72AE7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259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 dirty="0"/>
              <a:t>PCY Algorithm – Between Passes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Replace the buckets by a bit-vector:</a:t>
            </a:r>
          </a:p>
          <a:p>
            <a:pPr lvl="1"/>
            <a:r>
              <a:rPr lang="en-US" b="1" dirty="0"/>
              <a:t>1</a:t>
            </a:r>
            <a:r>
              <a:rPr lang="en-US" dirty="0"/>
              <a:t> means the bucket count exceeded the support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(call it a </a:t>
            </a:r>
            <a:r>
              <a:rPr lang="en-US" b="1" dirty="0">
                <a:solidFill>
                  <a:srgbClr val="FF0066"/>
                </a:solidFill>
              </a:rPr>
              <a:t>frequent bucket</a:t>
            </a:r>
            <a:r>
              <a:rPr lang="en-US" dirty="0"/>
              <a:t>); </a:t>
            </a:r>
            <a:r>
              <a:rPr lang="en-US" b="1" dirty="0"/>
              <a:t>0</a:t>
            </a:r>
            <a:r>
              <a:rPr lang="en-US" dirty="0"/>
              <a:t> means it did not</a:t>
            </a:r>
          </a:p>
          <a:p>
            <a:pPr lvl="8"/>
            <a:endParaRPr lang="en-US" dirty="0"/>
          </a:p>
          <a:p>
            <a:r>
              <a:rPr lang="en-US" b="1" dirty="0"/>
              <a:t>4-byte integer counts are replaced by bits, </a:t>
            </a:r>
            <a:br>
              <a:rPr lang="en-US" b="1" dirty="0"/>
            </a:br>
            <a:r>
              <a:rPr lang="en-US" b="1" dirty="0"/>
              <a:t>so the bit-vector requires 1/32 of memory</a:t>
            </a:r>
          </a:p>
          <a:p>
            <a:pPr lvl="8"/>
            <a:endParaRPr lang="en-US" dirty="0"/>
          </a:p>
          <a:p>
            <a:r>
              <a:rPr lang="en-US" dirty="0"/>
              <a:t>Also, decide which items are frequent </a:t>
            </a:r>
            <a:br>
              <a:rPr lang="en-US" dirty="0"/>
            </a:br>
            <a:r>
              <a:rPr lang="en-US" dirty="0"/>
              <a:t>and list them for the second pass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10B8-7040-E44D-972F-C35A155A273E}" type="slidenum">
              <a:rPr lang="en-US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72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E4C6-3387-F448-B07B-9D874378C17F}" type="slidenum">
              <a:rPr lang="en-US"/>
              <a:pPr/>
              <a:t>41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PCY Algorithm – Pass 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Count all pairs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j}</a:t>
            </a:r>
            <a:r>
              <a:rPr lang="en-US" dirty="0"/>
              <a:t> that meet the </a:t>
            </a:r>
            <a:br>
              <a:rPr lang="en-US" dirty="0"/>
            </a:br>
            <a:r>
              <a:rPr lang="en-US" dirty="0"/>
              <a:t>conditions for being a </a:t>
            </a:r>
            <a:r>
              <a:rPr lang="en-US" b="1" dirty="0">
                <a:solidFill>
                  <a:srgbClr val="FF0066"/>
                </a:solidFill>
              </a:rPr>
              <a:t>candidate pair</a:t>
            </a:r>
            <a:r>
              <a:rPr lang="en-US" dirty="0">
                <a:solidFill>
                  <a:srgbClr val="FF0066"/>
                </a:solidFill>
              </a:rPr>
              <a:t>: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/>
              <a:t> </a:t>
            </a:r>
            <a:r>
              <a:rPr lang="en-US" dirty="0"/>
              <a:t>Both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and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are frequent items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/>
              <a:t> </a:t>
            </a:r>
            <a:r>
              <a:rPr lang="en-US" dirty="0"/>
              <a:t>The pair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j}</a:t>
            </a:r>
            <a:r>
              <a:rPr lang="en-US" dirty="0"/>
              <a:t> hashes to a bucket whose bit in the bit vector is </a:t>
            </a:r>
            <a:r>
              <a:rPr lang="en-US" b="1" dirty="0"/>
              <a:t>1</a:t>
            </a:r>
            <a:r>
              <a:rPr lang="en-US" dirty="0"/>
              <a:t> (i.e., a </a:t>
            </a:r>
            <a:r>
              <a:rPr lang="en-US" b="1" dirty="0"/>
              <a:t>frequent bucket</a:t>
            </a:r>
            <a:r>
              <a:rPr lang="en-US" dirty="0"/>
              <a:t>)</a:t>
            </a:r>
          </a:p>
          <a:p>
            <a:pPr marL="2490216" lvl="8" indent="-533400">
              <a:buFont typeface="Monotype Sorts" pitchFamily="-107" charset="2"/>
              <a:buAutoNum type="arabicPeriod"/>
            </a:pPr>
            <a:endParaRPr lang="en-US" dirty="0"/>
          </a:p>
          <a:p>
            <a:pPr marL="697992" indent="-533400"/>
            <a:r>
              <a:rPr lang="en-US" b="1" dirty="0">
                <a:solidFill>
                  <a:srgbClr val="0000FF"/>
                </a:solidFill>
              </a:rPr>
              <a:t>Both conditions are necessary for the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pair to have a chance of being frequent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4897716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ABA3-1660-6142-BA9E-2606C6D6A960}" type="slidenum">
              <a:rPr lang="en-US"/>
              <a:pPr/>
              <a:t>42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Main-Memory: Picture of PCY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209800" y="23622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Hash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table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257800" y="23622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286000" y="24384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Item counts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334000" y="3048000"/>
            <a:ext cx="1828800" cy="381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Bitmap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590800" y="5562600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Pass 1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638800" y="5562600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Pass 2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334000" y="2438400"/>
            <a:ext cx="18288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Frequent items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4191000" y="2971800"/>
            <a:ext cx="1143000" cy="1524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4205601" y="3429000"/>
            <a:ext cx="1128399" cy="19812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4191000" y="2438400"/>
            <a:ext cx="11430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V="1">
            <a:off x="4191000" y="3048000"/>
            <a:ext cx="1143000" cy="1524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286000" y="3200400"/>
            <a:ext cx="1919601" cy="2209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Hash table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for pairs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1146024" y="3737091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Main memory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5334000" y="3505200"/>
            <a:ext cx="1828800" cy="1828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Counts of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candidate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pairs</a:t>
            </a:r>
          </a:p>
        </p:txBody>
      </p:sp>
    </p:spTree>
    <p:extLst>
      <p:ext uri="{BB962C8B-B14F-4D97-AF65-F5344CB8AC3E}">
        <p14:creationId xmlns:p14="http://schemas.microsoft.com/office/powerpoint/2010/main" val="37086881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264A-BCBB-5040-B462-25D6635FCCFD}" type="slidenum">
              <a:rPr lang="en-US"/>
              <a:pPr/>
              <a:t>43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Main-Memory Details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Buckets require a few bytes each: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Note:</a:t>
            </a:r>
            <a:r>
              <a:rPr lang="en-US" dirty="0">
                <a:solidFill>
                  <a:srgbClr val="0064E2"/>
                </a:solidFill>
              </a:rPr>
              <a:t> </a:t>
            </a:r>
            <a:r>
              <a:rPr lang="en-US" dirty="0"/>
              <a:t>we do not have to count past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dirty="0"/>
          </a:p>
          <a:p>
            <a:pPr lvl="1"/>
            <a:r>
              <a:rPr lang="en-US" dirty="0"/>
              <a:t>#buckets is </a:t>
            </a:r>
            <a:r>
              <a:rPr lang="en-US" i="1" dirty="0"/>
              <a:t>O(main-memory size)</a:t>
            </a:r>
          </a:p>
          <a:p>
            <a:pPr lvl="8"/>
            <a:endParaRPr lang="en-US" dirty="0"/>
          </a:p>
          <a:p>
            <a:r>
              <a:rPr lang="en-US" dirty="0"/>
              <a:t>On second pass, a table of </a:t>
            </a:r>
            <a:r>
              <a:rPr lang="en-US" dirty="0">
                <a:solidFill>
                  <a:srgbClr val="0000FF"/>
                </a:solidFill>
              </a:rPr>
              <a:t>(item, item, count) </a:t>
            </a:r>
            <a:r>
              <a:rPr lang="en-US" dirty="0"/>
              <a:t>triples is essential (we cannot use triangular matrix approach, </a:t>
            </a:r>
            <a:r>
              <a:rPr lang="en-US" dirty="0">
                <a:solidFill>
                  <a:schemeClr val="accent3"/>
                </a:solidFill>
              </a:rPr>
              <a:t>why?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Thus, hash table must eliminate approx. 2/3 </a:t>
            </a:r>
            <a:br>
              <a:rPr lang="en-US" dirty="0"/>
            </a:br>
            <a:r>
              <a:rPr lang="en-US" dirty="0"/>
              <a:t>of the candidate pairs for PCY to beat A-Priori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7080421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10600" cy="987552"/>
          </a:xfrm>
        </p:spPr>
        <p:txBody>
          <a:bodyPr>
            <a:normAutofit/>
          </a:bodyPr>
          <a:lstStyle/>
          <a:p>
            <a:r>
              <a:rPr lang="en-US" dirty="0"/>
              <a:t>Refinement: Multistage Algorithm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Limit the number of candidates to be counted</a:t>
            </a:r>
          </a:p>
          <a:p>
            <a:pPr lvl="1"/>
            <a:r>
              <a:rPr lang="en-US" b="1" dirty="0"/>
              <a:t>Remember:</a:t>
            </a:r>
            <a:r>
              <a:rPr lang="en-US" dirty="0"/>
              <a:t> Memory is the bottleneck</a:t>
            </a:r>
          </a:p>
          <a:p>
            <a:pPr lvl="1"/>
            <a:r>
              <a:rPr lang="en-US" dirty="0"/>
              <a:t>Still need to generate all the </a:t>
            </a:r>
            <a:r>
              <a:rPr lang="en-US" dirty="0" err="1"/>
              <a:t>itemsets</a:t>
            </a:r>
            <a:r>
              <a:rPr lang="en-US" dirty="0"/>
              <a:t> but we only want to count/keep track of the ones that are frequent</a:t>
            </a:r>
          </a:p>
          <a:p>
            <a:r>
              <a:rPr lang="en-US" b="1" dirty="0">
                <a:solidFill>
                  <a:srgbClr val="D60093"/>
                </a:solidFill>
              </a:rPr>
              <a:t>Key idea: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After Pass 1 of PCY, rehash only those pairs that </a:t>
            </a:r>
            <a:r>
              <a:rPr lang="en-US" b="1" dirty="0">
                <a:solidFill>
                  <a:srgbClr val="0000FF"/>
                </a:solidFill>
              </a:rPr>
              <a:t>qualify</a:t>
            </a:r>
            <a:r>
              <a:rPr lang="en-US" dirty="0">
                <a:solidFill>
                  <a:srgbClr val="0000FF"/>
                </a:solidFill>
              </a:rPr>
              <a:t> for Pass 2 of PCY</a:t>
            </a:r>
          </a:p>
          <a:p>
            <a:pPr lvl="1"/>
            <a:r>
              <a:rPr lang="en-US" b="1" i="1" dirty="0" err="1"/>
              <a:t>i</a:t>
            </a:r>
            <a:r>
              <a:rPr lang="en-US" dirty="0"/>
              <a:t> and </a:t>
            </a:r>
            <a:r>
              <a:rPr lang="en-US" b="1" i="1" dirty="0"/>
              <a:t>j</a:t>
            </a:r>
            <a:r>
              <a:rPr lang="en-US" dirty="0"/>
              <a:t> are frequent, and </a:t>
            </a:r>
          </a:p>
          <a:p>
            <a:pPr lvl="1"/>
            <a:r>
              <a:rPr lang="en-US" b="1" i="1" dirty="0"/>
              <a:t>{</a:t>
            </a:r>
            <a:r>
              <a:rPr lang="en-US" b="1" i="1" dirty="0" err="1"/>
              <a:t>i</a:t>
            </a:r>
            <a:r>
              <a:rPr lang="en-US" b="1" i="1" dirty="0"/>
              <a:t>, j}</a:t>
            </a:r>
            <a:r>
              <a:rPr lang="en-US" i="1" dirty="0"/>
              <a:t> </a:t>
            </a:r>
            <a:r>
              <a:rPr lang="en-US" dirty="0"/>
              <a:t>hashes to a frequent bucket from </a:t>
            </a:r>
            <a:r>
              <a:rPr lang="en-US" b="1" dirty="0"/>
              <a:t>Pass 1</a:t>
            </a:r>
          </a:p>
          <a:p>
            <a:r>
              <a:rPr lang="en-US" dirty="0"/>
              <a:t>On middle pass, fewer pairs contribute to buckets, so fewer </a:t>
            </a:r>
            <a:r>
              <a:rPr lang="en-US" b="1" i="1" dirty="0">
                <a:solidFill>
                  <a:srgbClr val="0000FF"/>
                </a:solidFill>
              </a:rPr>
              <a:t>false positives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Requires 3 passes over the data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075B-7809-C44A-A26C-5F216A97CC93}" type="slidenum">
              <a:rPr lang="en-US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761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6019800" y="1371600"/>
            <a:ext cx="1524000" cy="2895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3657600" y="1371600"/>
            <a:ext cx="1524000" cy="2895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C64C-3D5D-7446-B13E-E55EDFF2DD00}" type="slidenum">
              <a:rPr lang="en-US"/>
              <a:pPr/>
              <a:t>45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Main-Memory: Multistage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95400" y="1371600"/>
            <a:ext cx="1524000" cy="2895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First</a:t>
            </a:r>
          </a:p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hash table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371600" y="1447800"/>
            <a:ext cx="13716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Item counts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733800" y="2057400"/>
            <a:ext cx="13716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Bitmap 1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6096000" y="2057400"/>
            <a:ext cx="13716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Bitmap 1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096000" y="2590800"/>
            <a:ext cx="13716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Bitmap 2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733800" y="1447800"/>
            <a:ext cx="1371600" cy="457200"/>
          </a:xfrm>
          <a:prstGeom prst="rect">
            <a:avLst/>
          </a:prstGeom>
          <a:solidFill>
            <a:srgbClr val="00CCFF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Freq. items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096000" y="1447800"/>
            <a:ext cx="1371600" cy="457200"/>
          </a:xfrm>
          <a:prstGeom prst="rect">
            <a:avLst/>
          </a:prstGeom>
          <a:solidFill>
            <a:srgbClr val="00CCFF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Freq. items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189330" y="3040063"/>
            <a:ext cx="118494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Counts of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candidate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pairs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V="1">
            <a:off x="2819400" y="2362200"/>
            <a:ext cx="914400" cy="19050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2743200" y="2057400"/>
            <a:ext cx="990600" cy="294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5105400" y="2444034"/>
            <a:ext cx="990600" cy="146766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V="1">
            <a:off x="5105400" y="2895600"/>
            <a:ext cx="990600" cy="1309734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2743200" y="1905000"/>
            <a:ext cx="990600" cy="1524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2743200" y="1447800"/>
            <a:ext cx="9906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1431925" y="4343400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Pass 1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3886200" y="4386262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Pass 2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248400" y="4386262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Pass 3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23764" y="5144869"/>
            <a:ext cx="1710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Count items</a:t>
            </a:r>
          </a:p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pairs {</a:t>
            </a:r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i,j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1086" y="4798875"/>
            <a:ext cx="20441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pairs {</a:t>
            </a:r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i,j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}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into Hash2 </a:t>
            </a:r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iff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i,j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are frequent,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{</a:t>
            </a:r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i,j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} hashes to</a:t>
            </a:r>
          </a:p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freq. bucket in B1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90297" y="4798874"/>
            <a:ext cx="20528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Count pairs {</a:t>
            </a:r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i,j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} </a:t>
            </a:r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iff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i,j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are frequent,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{</a:t>
            </a:r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i,j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} hashes to</a:t>
            </a:r>
          </a:p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freq. bucket in B1</a:t>
            </a:r>
          </a:p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{</a:t>
            </a:r>
            <a:r>
              <a:rPr lang="en-US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i,j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} hashes to</a:t>
            </a:r>
          </a:p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freq. bucket in B2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371600" y="2086800"/>
            <a:ext cx="1371600" cy="2180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First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hash table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3733800" y="2444034"/>
            <a:ext cx="1371600" cy="17613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Second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hash table</a:t>
            </a: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6096000" y="2964074"/>
            <a:ext cx="1371600" cy="12412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Counts of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candidate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pairs</a:t>
            </a:r>
          </a:p>
        </p:txBody>
      </p:sp>
      <p:sp>
        <p:nvSpPr>
          <p:cNvPr id="33" name="TextBox 32"/>
          <p:cNvSpPr txBox="1"/>
          <p:nvPr/>
        </p:nvSpPr>
        <p:spPr>
          <a:xfrm rot="16200000">
            <a:off x="231625" y="2587776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Main memory</a:t>
            </a:r>
          </a:p>
        </p:txBody>
      </p:sp>
    </p:spTree>
    <p:extLst>
      <p:ext uri="{BB962C8B-B14F-4D97-AF65-F5344CB8AC3E}">
        <p14:creationId xmlns:p14="http://schemas.microsoft.com/office/powerpoint/2010/main" val="8340329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Multistage – Pass 3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>
            <a:normAutofit/>
          </a:bodyPr>
          <a:lstStyle/>
          <a:p>
            <a:pPr marL="609600" indent="-609600"/>
            <a:r>
              <a:rPr lang="en-US" b="1" dirty="0"/>
              <a:t>Count only those pairs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b="1" dirty="0"/>
              <a:t> that satisfy these </a:t>
            </a:r>
            <a:r>
              <a:rPr lang="en-US" b="1" dirty="0">
                <a:solidFill>
                  <a:srgbClr val="0000FF"/>
                </a:solidFill>
              </a:rPr>
              <a:t>candidate pair conditions</a:t>
            </a:r>
            <a:r>
              <a:rPr lang="en-US" b="1" dirty="0"/>
              <a:t>: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/>
              <a:t> </a:t>
            </a:r>
            <a:r>
              <a:rPr lang="en-US" dirty="0"/>
              <a:t>Both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and</a:t>
            </a:r>
            <a:r>
              <a:rPr lang="en-US" b="1" dirty="0"/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 are frequent items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/>
              <a:t> </a:t>
            </a:r>
            <a:r>
              <a:rPr lang="en-US" dirty="0"/>
              <a:t>Using the first hash function, the pair hashes to </a:t>
            </a:r>
            <a:br>
              <a:rPr lang="en-US" dirty="0"/>
            </a:br>
            <a:r>
              <a:rPr lang="en-US" dirty="0"/>
              <a:t>a bucket whose bit in the first bit-vector is </a:t>
            </a:r>
            <a:r>
              <a:rPr lang="en-US" b="1" dirty="0"/>
              <a:t>1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/>
              <a:t> </a:t>
            </a:r>
            <a:r>
              <a:rPr lang="en-US" dirty="0"/>
              <a:t>Using the second hash function, the pair hashes to a bucket whose bit in the second bit-vector is </a:t>
            </a:r>
            <a:r>
              <a:rPr lang="en-US" b="1" dirty="0"/>
              <a:t>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4D2F-9804-3E4F-9EDA-C693571C60A4}" type="slidenum">
              <a:rPr lang="en-US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237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Points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620000" cy="5257801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US" b="1" dirty="0">
                <a:solidFill>
                  <a:srgbClr val="008000"/>
                </a:solidFill>
              </a:rPr>
              <a:t>The two hash functions have to be independent</a:t>
            </a:r>
            <a:endParaRPr lang="en-US" dirty="0"/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b="1" dirty="0">
                <a:solidFill>
                  <a:srgbClr val="0000FF"/>
                </a:solidFill>
              </a:rPr>
              <a:t>We need to check both hashes on the third pass</a:t>
            </a:r>
          </a:p>
          <a:p>
            <a:pPr marL="990600" lvl="1" indent="-533400"/>
            <a:r>
              <a:rPr lang="en-US" dirty="0"/>
              <a:t>If not, we would end up counting pairs of frequent items that hashed first to an infrequent bucket but happened to hash second to a frequent bucket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C60C-191A-43DE-8E15-5349D478CF88}" type="slidenum">
              <a:rPr lang="en-US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868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Refinement: </a:t>
            </a:r>
            <a:r>
              <a:rPr lang="en-US" dirty="0" err="1"/>
              <a:t>Multihash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Key idea: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Use several independent hash tables on the first pass</a:t>
            </a:r>
          </a:p>
          <a:p>
            <a:r>
              <a:rPr lang="en-US" b="1" dirty="0">
                <a:solidFill>
                  <a:srgbClr val="0000FF"/>
                </a:solidFill>
              </a:rPr>
              <a:t>Risk:</a:t>
            </a:r>
            <a:r>
              <a:rPr lang="en-US" dirty="0"/>
              <a:t> Halving the number of buckets doubles the average count</a:t>
            </a:r>
          </a:p>
          <a:p>
            <a:pPr lvl="1"/>
            <a:r>
              <a:rPr lang="en-US" dirty="0"/>
              <a:t>We have to be sure most buckets will still not reach count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lvl="8"/>
            <a:endParaRPr lang="en-US" dirty="0"/>
          </a:p>
          <a:p>
            <a:r>
              <a:rPr lang="en-US" dirty="0"/>
              <a:t>If so, we can get a benefit like multistage, </a:t>
            </a:r>
            <a:br>
              <a:rPr lang="en-US" dirty="0"/>
            </a:br>
            <a:r>
              <a:rPr lang="en-US" dirty="0"/>
              <a:t>but in only 2 passes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C65D-FC5C-C84F-92F5-33ACEC602995}" type="slidenum">
              <a:rPr lang="en-US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273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181600" y="2095500"/>
            <a:ext cx="1524000" cy="2895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Main-Memory: </a:t>
            </a:r>
            <a:r>
              <a:rPr lang="en-US" dirty="0" err="1"/>
              <a:t>Multihash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7ED7-FDD5-BC41-B1D1-DA9535762224}" type="slidenum">
              <a:rPr lang="en-US"/>
              <a:pPr/>
              <a:t>49</a:t>
            </a:fld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981200" y="2057400"/>
            <a:ext cx="1524000" cy="2895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First hash</a:t>
            </a:r>
          </a:p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table</a:t>
            </a:r>
          </a:p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Second</a:t>
            </a:r>
          </a:p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hash table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057400" y="2133600"/>
            <a:ext cx="1371600" cy="609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Item counts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257798" y="2133600"/>
            <a:ext cx="1371600" cy="2516188"/>
            <a:chOff x="4128" y="1584"/>
            <a:chExt cx="864" cy="1585"/>
          </a:xfrm>
        </p:grpSpPr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4128" y="1968"/>
              <a:ext cx="864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Bitmap 1</a:t>
              </a:r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4128" y="2304"/>
              <a:ext cx="864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Bitmap 2</a:t>
              </a:r>
            </a:p>
          </p:txBody>
        </p:sp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4128" y="1584"/>
              <a:ext cx="864" cy="288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Freq. items</a:t>
              </a:r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4128" y="2587"/>
              <a:ext cx="74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Counts of</a:t>
              </a:r>
            </a:p>
            <a:p>
              <a:r>
                <a:rPr lang="en-US">
                  <a:latin typeface="Arial" pitchFamily="34" charset="0"/>
                  <a:cs typeface="Arial" pitchFamily="34" charset="0"/>
                </a:rPr>
                <a:t>candidate</a:t>
              </a:r>
            </a:p>
            <a:p>
              <a:r>
                <a:rPr lang="en-US">
                  <a:latin typeface="Arial" pitchFamily="34" charset="0"/>
                  <a:cs typeface="Arial" pitchFamily="34" charset="0"/>
                </a:rPr>
                <a:t>   pairs</a:t>
              </a:r>
            </a:p>
          </p:txBody>
        </p:sp>
      </p:grp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981200" y="3810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V="1">
            <a:off x="3429000" y="2590800"/>
            <a:ext cx="1828800" cy="1524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3429000" y="2133600"/>
            <a:ext cx="18288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3505200" y="2743200"/>
            <a:ext cx="17526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 flipV="1">
            <a:off x="3429000" y="3047998"/>
            <a:ext cx="1828800" cy="762001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V="1">
            <a:off x="3429000" y="3276599"/>
            <a:ext cx="1828800" cy="609599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V="1">
            <a:off x="3429000" y="3581400"/>
            <a:ext cx="1828800" cy="12954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2099830" y="5105400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Pass 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5392305" y="5148262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Pass 2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057400" y="2819399"/>
            <a:ext cx="1371600" cy="990601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First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hash table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057400" y="3886199"/>
            <a:ext cx="1371600" cy="990601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Second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hash table</a:t>
            </a: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257800" y="3657600"/>
            <a:ext cx="1371598" cy="1219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Counts of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candidate</a:t>
            </a: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pairs</a:t>
            </a:r>
          </a:p>
        </p:txBody>
      </p:sp>
      <p:sp>
        <p:nvSpPr>
          <p:cNvPr id="27" name="TextBox 26"/>
          <p:cNvSpPr txBox="1"/>
          <p:nvPr/>
        </p:nvSpPr>
        <p:spPr>
          <a:xfrm rot="16200000">
            <a:off x="917424" y="3349776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Main memory</a:t>
            </a:r>
          </a:p>
        </p:txBody>
      </p:sp>
    </p:spTree>
    <p:extLst>
      <p:ext uri="{BB962C8B-B14F-4D97-AF65-F5344CB8AC3E}">
        <p14:creationId xmlns:p14="http://schemas.microsoft.com/office/powerpoint/2010/main" val="2214884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–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Baskets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sentences; </a:t>
            </a:r>
            <a:r>
              <a:rPr lang="en-US" b="1" dirty="0">
                <a:solidFill>
                  <a:srgbClr val="FF0066"/>
                </a:solidFill>
              </a:rPr>
              <a:t>Items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= documents containing those sentences</a:t>
            </a:r>
          </a:p>
          <a:p>
            <a:pPr lvl="1"/>
            <a:r>
              <a:rPr lang="en-US" dirty="0"/>
              <a:t>Items that appear together too often could represent plagiarism</a:t>
            </a:r>
          </a:p>
          <a:p>
            <a:pPr lvl="1"/>
            <a:r>
              <a:rPr lang="en-US" dirty="0"/>
              <a:t>Notice items do not have to be “in” baskets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Baskets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patients; </a:t>
            </a:r>
            <a:r>
              <a:rPr lang="en-US" b="1" dirty="0">
                <a:solidFill>
                  <a:srgbClr val="FF0066"/>
                </a:solidFill>
              </a:rPr>
              <a:t>Items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= drugs &amp; side-effects</a:t>
            </a:r>
          </a:p>
          <a:p>
            <a:pPr lvl="1"/>
            <a:r>
              <a:rPr lang="en-US" dirty="0"/>
              <a:t>Has been used to detect combinations </a:t>
            </a:r>
            <a:br>
              <a:rPr lang="en-US" dirty="0"/>
            </a:br>
            <a:r>
              <a:rPr lang="en-US" dirty="0"/>
              <a:t>of drugs that result in particular side-effects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But requires extension:</a:t>
            </a:r>
            <a:r>
              <a:rPr lang="en-US" dirty="0"/>
              <a:t> Absence of an item </a:t>
            </a:r>
            <a:br>
              <a:rPr lang="en-US" dirty="0"/>
            </a:br>
            <a:r>
              <a:rPr lang="en-US" dirty="0"/>
              <a:t>needs to be observed as well as presence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8DF6-8590-6A4A-B5D7-ED3B678B48D0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530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PCY: Extensions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Either </a:t>
            </a:r>
            <a:r>
              <a:rPr lang="en-US" b="1" dirty="0">
                <a:solidFill>
                  <a:srgbClr val="D60093"/>
                </a:solidFill>
              </a:rPr>
              <a:t>multistage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 err="1">
                <a:solidFill>
                  <a:srgbClr val="0000FF"/>
                </a:solidFill>
              </a:rPr>
              <a:t>multihash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can use more than two hash functions</a:t>
            </a:r>
          </a:p>
          <a:p>
            <a:pPr lvl="8"/>
            <a:endParaRPr lang="en-US" dirty="0"/>
          </a:p>
          <a:p>
            <a:r>
              <a:rPr lang="en-US" dirty="0"/>
              <a:t>In </a:t>
            </a:r>
            <a:r>
              <a:rPr lang="en-US" b="1" dirty="0">
                <a:solidFill>
                  <a:srgbClr val="D60093"/>
                </a:solidFill>
              </a:rPr>
              <a:t>multistage</a:t>
            </a:r>
            <a:r>
              <a:rPr lang="en-US" dirty="0"/>
              <a:t>, there is a point of diminishing returns, since the bit-vectors eventually consume all of main memory</a:t>
            </a:r>
          </a:p>
          <a:p>
            <a:pPr lvl="8"/>
            <a:endParaRPr lang="en-US" dirty="0"/>
          </a:p>
          <a:p>
            <a:r>
              <a:rPr lang="en-US" dirty="0"/>
              <a:t>For </a:t>
            </a:r>
            <a:r>
              <a:rPr lang="en-US" b="1" dirty="0" err="1">
                <a:solidFill>
                  <a:srgbClr val="0000FF"/>
                </a:solidFill>
              </a:rPr>
              <a:t>multihash</a:t>
            </a:r>
            <a:r>
              <a:rPr lang="en-US" dirty="0"/>
              <a:t>, the bit-vectors occupy exactly what one PCY bitmap does, but too many hash functions makes all counts </a:t>
            </a:r>
            <a:r>
              <a:rPr lang="en-US" b="1" u="sng" dirty="0"/>
              <a:t>&gt;</a:t>
            </a:r>
            <a:r>
              <a:rPr lang="en-US" b="1" dirty="0"/>
              <a:t> </a:t>
            </a:r>
            <a:r>
              <a:rPr lang="en-US" b="1" i="1" dirty="0"/>
              <a:t>s</a:t>
            </a:r>
            <a:endParaRPr lang="en-US" b="1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48F8-D31A-49E7-B496-14BB9529D525}" type="slidenum">
              <a:rPr lang="en-US"/>
              <a:pPr/>
              <a:t>50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4359315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Frequent </a:t>
            </a:r>
            <a:r>
              <a:rPr lang="en-US" dirty="0" err="1"/>
              <a:t>Itemsets</a:t>
            </a:r>
            <a:r>
              <a:rPr lang="en-US" dirty="0"/>
              <a:t> in </a:t>
            </a:r>
            <a:r>
              <a:rPr lang="en-US" u="sng" dirty="0"/>
              <a:t>&lt;</a:t>
            </a:r>
            <a:r>
              <a:rPr lang="en-US" dirty="0"/>
              <a:t> 2 Passes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A-Priori, PCY, etc., take </a:t>
            </a:r>
            <a:r>
              <a:rPr lang="en-US" i="1" dirty="0"/>
              <a:t>k</a:t>
            </a:r>
            <a:r>
              <a:rPr lang="en-US" dirty="0"/>
              <a:t>  passes to find frequent itemsets of size </a:t>
            </a:r>
            <a:r>
              <a:rPr lang="en-US" i="1" dirty="0"/>
              <a:t>k</a:t>
            </a:r>
          </a:p>
          <a:p>
            <a:pPr lvl="8"/>
            <a:endParaRPr lang="en-US" i="1" dirty="0"/>
          </a:p>
          <a:p>
            <a:r>
              <a:rPr lang="en-US" b="1" dirty="0">
                <a:solidFill>
                  <a:schemeClr val="accent4"/>
                </a:solidFill>
              </a:rPr>
              <a:t>Can we use fewer passes?</a:t>
            </a:r>
          </a:p>
          <a:p>
            <a:pPr lvl="8"/>
            <a:endParaRPr lang="en-US" dirty="0"/>
          </a:p>
          <a:p>
            <a:r>
              <a:rPr lang="en-US" dirty="0"/>
              <a:t>Use 2 or fewer passes for all sizes, </a:t>
            </a:r>
            <a:br>
              <a:rPr lang="en-US" dirty="0"/>
            </a:br>
            <a:r>
              <a:rPr lang="en-US" dirty="0">
                <a:solidFill>
                  <a:schemeClr val="accent3"/>
                </a:solidFill>
              </a:rPr>
              <a:t>but may miss some frequent itemsets</a:t>
            </a:r>
          </a:p>
          <a:p>
            <a:pPr lvl="1"/>
            <a:r>
              <a:rPr lang="en-US" dirty="0"/>
              <a:t>Random sampling</a:t>
            </a:r>
          </a:p>
          <a:p>
            <a:pPr lvl="1"/>
            <a:r>
              <a:rPr lang="en-US" dirty="0"/>
              <a:t>SON (</a:t>
            </a:r>
            <a:r>
              <a:rPr lang="en-US" dirty="0" err="1"/>
              <a:t>Savasere</a:t>
            </a:r>
            <a:r>
              <a:rPr lang="en-US" dirty="0"/>
              <a:t>, </a:t>
            </a:r>
            <a:r>
              <a:rPr lang="en-US" dirty="0" err="1"/>
              <a:t>Omiecinski</a:t>
            </a:r>
            <a:r>
              <a:rPr lang="en-US" dirty="0"/>
              <a:t>, and </a:t>
            </a:r>
            <a:r>
              <a:rPr lang="en-US" dirty="0" err="1"/>
              <a:t>Navathe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Toivonen</a:t>
            </a:r>
            <a:r>
              <a:rPr lang="en-US" dirty="0"/>
              <a:t> (see textbook)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18210-A399-924D-A6B3-276F7A388EC0}" type="slidenum">
              <a:rPr lang="en-US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43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generally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A general many-to-many mapping (association) between two kinds of things</a:t>
            </a:r>
          </a:p>
          <a:p>
            <a:pPr lvl="1"/>
            <a:r>
              <a:rPr lang="en-US" dirty="0"/>
              <a:t>But we ask about connections among “items”, </a:t>
            </a:r>
            <a:br>
              <a:rPr lang="en-US" dirty="0"/>
            </a:br>
            <a:r>
              <a:rPr lang="en-US" dirty="0"/>
              <a:t>not “baskets”</a:t>
            </a:r>
          </a:p>
          <a:p>
            <a:pPr lvl="8"/>
            <a:endParaRPr lang="en-US" b="1" dirty="0"/>
          </a:p>
          <a:p>
            <a:r>
              <a:rPr lang="en-US" b="1" dirty="0"/>
              <a:t>For example: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Finding communities in graphs (e.g., Twitter)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9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Finding communities in graphs (e.g., Twitter)</a:t>
            </a:r>
          </a:p>
          <a:p>
            <a:r>
              <a:rPr lang="en-US" b="1" dirty="0">
                <a:solidFill>
                  <a:srgbClr val="0000FF"/>
                </a:solidFill>
              </a:rPr>
              <a:t>Baskets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nodes; </a:t>
            </a:r>
            <a:r>
              <a:rPr lang="en-US" b="1" dirty="0">
                <a:solidFill>
                  <a:srgbClr val="FF0066"/>
                </a:solidFill>
              </a:rPr>
              <a:t>Items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= outgoing neighbors</a:t>
            </a:r>
          </a:p>
          <a:p>
            <a:pPr lvl="1"/>
            <a:r>
              <a:rPr lang="en-US" dirty="0"/>
              <a:t>Searching for complete bipartite </a:t>
            </a:r>
            <a:r>
              <a:rPr lang="en-US" dirty="0" err="1"/>
              <a:t>subgraphs</a:t>
            </a:r>
            <a:r>
              <a:rPr lang="en-US" dirty="0"/>
              <a:t> </a:t>
            </a:r>
            <a:r>
              <a:rPr lang="en-US" b="1" i="1" dirty="0" err="1"/>
              <a:t>K</a:t>
            </a:r>
            <a:r>
              <a:rPr lang="en-US" b="1" i="1" baseline="-25000" dirty="0" err="1"/>
              <a:t>s,t</a:t>
            </a:r>
            <a:r>
              <a:rPr lang="en-US" i="1" baseline="-25000" dirty="0"/>
              <a:t> </a:t>
            </a:r>
            <a:r>
              <a:rPr lang="en-US" dirty="0"/>
              <a:t>of a big graph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9202-8EDC-BA4E-A8FB-7E7BF6F4621A}" type="slidenum">
              <a:rPr lang="en-US"/>
              <a:pPr/>
              <a:t>7</a:t>
            </a:fld>
            <a:endParaRPr lang="en-US"/>
          </a:p>
        </p:txBody>
      </p:sp>
      <p:sp>
        <p:nvSpPr>
          <p:cNvPr id="59" name="Content Placeholder 58"/>
          <p:cNvSpPr>
            <a:spLocks noGrp="1"/>
          </p:cNvSpPr>
          <p:nvPr>
            <p:ph sz="half" idx="4294967295"/>
          </p:nvPr>
        </p:nvSpPr>
        <p:spPr>
          <a:xfrm>
            <a:off x="3886200" y="2971800"/>
            <a:ext cx="5105400" cy="37338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How?</a:t>
            </a:r>
          </a:p>
          <a:p>
            <a:pPr lvl="1"/>
            <a:r>
              <a:rPr lang="en-US" dirty="0"/>
              <a:t>View each node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as a </a:t>
            </a:r>
            <a:br>
              <a:rPr lang="en-US" dirty="0"/>
            </a:br>
            <a:r>
              <a:rPr lang="en-US" dirty="0"/>
              <a:t>basket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of nodes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it points to</a:t>
            </a:r>
          </a:p>
          <a:p>
            <a:pPr lvl="1"/>
            <a:r>
              <a:rPr lang="en-US" b="1" i="1" dirty="0" err="1"/>
              <a:t>K</a:t>
            </a:r>
            <a:r>
              <a:rPr lang="en-US" b="1" i="1" baseline="-25000" dirty="0" err="1"/>
              <a:t>s,t</a:t>
            </a:r>
            <a:r>
              <a:rPr lang="en-US" dirty="0"/>
              <a:t> = a set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/>
              <a:t> of size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/>
              <a:t> </a:t>
            </a:r>
            <a:r>
              <a:rPr lang="en-US" dirty="0"/>
              <a:t>that occurs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 buckets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/>
            <a:r>
              <a:rPr lang="en-US" dirty="0"/>
              <a:t>Looking for </a:t>
            </a:r>
            <a:r>
              <a:rPr lang="en-US" b="1" i="1" dirty="0" err="1"/>
              <a:t>K</a:t>
            </a:r>
            <a:r>
              <a:rPr lang="en-US" b="1" i="1" baseline="-25000" dirty="0" err="1"/>
              <a:t>s,t</a:t>
            </a:r>
            <a:r>
              <a:rPr lang="en-US" i="1" baseline="-25000" dirty="0"/>
              <a:t> </a:t>
            </a:r>
            <a:r>
              <a:rPr lang="en-US" dirty="0">
                <a:sym typeface="Wingdings" pitchFamily="2" charset="2"/>
              </a:rPr>
              <a:t> set of support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and look at layer </a:t>
            </a:r>
            <a:r>
              <a:rPr lang="en-US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– all frequent sets of size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endParaRPr lang="en-US" b="1" dirty="0"/>
          </a:p>
        </p:txBody>
      </p:sp>
      <p:cxnSp>
        <p:nvCxnSpPr>
          <p:cNvPr id="7" name="Straight Connector 6"/>
          <p:cNvCxnSpPr>
            <a:stCxn id="16" idx="6"/>
            <a:endCxn id="26" idx="2"/>
          </p:cNvCxnSpPr>
          <p:nvPr/>
        </p:nvCxnSpPr>
        <p:spPr>
          <a:xfrm flipV="1">
            <a:off x="1523999" y="3848100"/>
            <a:ext cx="1219200" cy="3810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6" idx="6"/>
            <a:endCxn id="21" idx="2"/>
          </p:cNvCxnSpPr>
          <p:nvPr/>
        </p:nvCxnSpPr>
        <p:spPr>
          <a:xfrm>
            <a:off x="1523999" y="4229100"/>
            <a:ext cx="1219200" cy="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6" idx="6"/>
            <a:endCxn id="22" idx="2"/>
          </p:cNvCxnSpPr>
          <p:nvPr/>
        </p:nvCxnSpPr>
        <p:spPr>
          <a:xfrm>
            <a:off x="1523999" y="4229100"/>
            <a:ext cx="1219200" cy="3810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6" idx="6"/>
            <a:endCxn id="23" idx="2"/>
          </p:cNvCxnSpPr>
          <p:nvPr/>
        </p:nvCxnSpPr>
        <p:spPr>
          <a:xfrm>
            <a:off x="1523999" y="4229100"/>
            <a:ext cx="1219200" cy="7620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6" idx="6"/>
            <a:endCxn id="24" idx="1"/>
          </p:cNvCxnSpPr>
          <p:nvPr/>
        </p:nvCxnSpPr>
        <p:spPr>
          <a:xfrm>
            <a:off x="1523999" y="4229100"/>
            <a:ext cx="1252678" cy="1366978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7" idx="6"/>
            <a:endCxn id="26" idx="2"/>
          </p:cNvCxnSpPr>
          <p:nvPr/>
        </p:nvCxnSpPr>
        <p:spPr>
          <a:xfrm flipV="1">
            <a:off x="1523999" y="3848100"/>
            <a:ext cx="1219200" cy="8382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7" idx="6"/>
            <a:endCxn id="21" idx="2"/>
          </p:cNvCxnSpPr>
          <p:nvPr/>
        </p:nvCxnSpPr>
        <p:spPr>
          <a:xfrm flipV="1">
            <a:off x="1523999" y="4229100"/>
            <a:ext cx="1219200" cy="4572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7" idx="6"/>
            <a:endCxn id="23" idx="2"/>
          </p:cNvCxnSpPr>
          <p:nvPr/>
        </p:nvCxnSpPr>
        <p:spPr>
          <a:xfrm>
            <a:off x="1523999" y="4686300"/>
            <a:ext cx="1219200" cy="3048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7" idx="6"/>
            <a:endCxn id="24" idx="1"/>
          </p:cNvCxnSpPr>
          <p:nvPr/>
        </p:nvCxnSpPr>
        <p:spPr>
          <a:xfrm>
            <a:off x="1523999" y="4686300"/>
            <a:ext cx="1252678" cy="909778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295399" y="4114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295399" y="45720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295399" y="53340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1155629" y="488943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1" name="Oval 20"/>
          <p:cNvSpPr/>
          <p:nvPr/>
        </p:nvSpPr>
        <p:spPr>
          <a:xfrm>
            <a:off x="2743199" y="4114800"/>
            <a:ext cx="228600" cy="2286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743199" y="4495800"/>
            <a:ext cx="228600" cy="2286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743199" y="4876800"/>
            <a:ext cx="228600" cy="2286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743199" y="5562600"/>
            <a:ext cx="228600" cy="2286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2603429" y="5180639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6" name="Oval 25"/>
          <p:cNvSpPr/>
          <p:nvPr/>
        </p:nvSpPr>
        <p:spPr>
          <a:xfrm>
            <a:off x="2743199" y="3733800"/>
            <a:ext cx="228600" cy="2286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 rot="13554761">
            <a:off x="1691072" y="489066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90600" y="5879068"/>
            <a:ext cx="2514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A dense 2-layer graph</a:t>
            </a:r>
          </a:p>
        </p:txBody>
      </p:sp>
      <p:cxnSp>
        <p:nvCxnSpPr>
          <p:cNvPr id="30" name="Straight Connector 29"/>
          <p:cNvCxnSpPr>
            <a:stCxn id="19" idx="6"/>
            <a:endCxn id="23" idx="2"/>
          </p:cNvCxnSpPr>
          <p:nvPr/>
        </p:nvCxnSpPr>
        <p:spPr>
          <a:xfrm flipV="1">
            <a:off x="1523999" y="4991100"/>
            <a:ext cx="1219200" cy="4572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9" idx="6"/>
            <a:endCxn id="24" idx="2"/>
          </p:cNvCxnSpPr>
          <p:nvPr/>
        </p:nvCxnSpPr>
        <p:spPr>
          <a:xfrm>
            <a:off x="1523999" y="5448300"/>
            <a:ext cx="1219200" cy="2286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9" idx="6"/>
            <a:endCxn id="22" idx="2"/>
          </p:cNvCxnSpPr>
          <p:nvPr/>
        </p:nvCxnSpPr>
        <p:spPr>
          <a:xfrm flipV="1">
            <a:off x="1523999" y="4610100"/>
            <a:ext cx="1219200" cy="8382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9" idx="6"/>
            <a:endCxn id="21" idx="2"/>
          </p:cNvCxnSpPr>
          <p:nvPr/>
        </p:nvCxnSpPr>
        <p:spPr>
          <a:xfrm flipV="1">
            <a:off x="1523999" y="4229100"/>
            <a:ext cx="1219200" cy="12192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6"/>
            <a:endCxn id="26" idx="2"/>
          </p:cNvCxnSpPr>
          <p:nvPr/>
        </p:nvCxnSpPr>
        <p:spPr>
          <a:xfrm flipV="1">
            <a:off x="1523999" y="3848100"/>
            <a:ext cx="1219200" cy="16002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7" idx="6"/>
            <a:endCxn id="22" idx="2"/>
          </p:cNvCxnSpPr>
          <p:nvPr/>
        </p:nvCxnSpPr>
        <p:spPr>
          <a:xfrm flipV="1">
            <a:off x="1523999" y="4610100"/>
            <a:ext cx="1219200" cy="76200"/>
          </a:xfrm>
          <a:prstGeom prst="line">
            <a:avLst/>
          </a:prstGeom>
          <a:ln w="22225" cmpd="sng">
            <a:solidFill>
              <a:schemeClr val="bg1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 rot="16200000">
            <a:off x="563915" y="465986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nodes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2762025" y="453313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nodes</a:t>
            </a:r>
          </a:p>
        </p:txBody>
      </p:sp>
    </p:spTree>
    <p:extLst>
      <p:ext uri="{BB962C8B-B14F-4D97-AF65-F5344CB8AC3E}">
        <p14:creationId xmlns:p14="http://schemas.microsoft.com/office/powerpoint/2010/main" val="3380059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Simplest question: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Find sets of items that appear together “frequently” in baskets</a:t>
            </a:r>
          </a:p>
          <a:p>
            <a:r>
              <a:rPr lang="en-US" b="1" i="1" dirty="0">
                <a:solidFill>
                  <a:srgbClr val="0000FF"/>
                </a:solidFill>
              </a:rPr>
              <a:t>Support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for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/>
              <a:t>:</a:t>
            </a:r>
            <a:r>
              <a:rPr lang="en-US" dirty="0"/>
              <a:t> Number of baskets containing all items 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(Often expressed as a fraction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of the total number of baskets)</a:t>
            </a:r>
          </a:p>
          <a:p>
            <a:r>
              <a:rPr lang="en-US" dirty="0"/>
              <a:t>Given a </a:t>
            </a:r>
            <a:r>
              <a:rPr lang="en-US" b="1" i="1" dirty="0">
                <a:solidFill>
                  <a:srgbClr val="0000FF"/>
                </a:solidFill>
              </a:rPr>
              <a:t>support threshold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then sets of items that appear </a:t>
            </a:r>
            <a:br>
              <a:rPr lang="en-US" dirty="0"/>
            </a:br>
            <a:r>
              <a:rPr lang="en-US" dirty="0"/>
              <a:t>in at least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 baskets are called </a:t>
            </a:r>
            <a:br>
              <a:rPr lang="en-US" dirty="0"/>
            </a:br>
            <a:r>
              <a:rPr lang="en-US" b="1" i="1" dirty="0">
                <a:solidFill>
                  <a:srgbClr val="FF0066"/>
                </a:solidFill>
              </a:rPr>
              <a:t>frequent itemsets</a:t>
            </a:r>
            <a:endParaRPr lang="en-US" b="1" dirty="0">
              <a:solidFill>
                <a:srgbClr val="FF0066"/>
              </a:solidFill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4755-8703-664B-BCD2-DDFADF26E571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740411"/>
              </p:ext>
            </p:extLst>
          </p:nvPr>
        </p:nvGraphicFramePr>
        <p:xfrm>
          <a:off x="6008214" y="3200400"/>
          <a:ext cx="3108354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" name="Document" r:id="rId3" imgW="3821430" imgH="2001946" progId="Word.Document.8">
                  <p:embed/>
                </p:oleObj>
              </mc:Choice>
              <mc:Fallback>
                <p:oleObj name="Document" r:id="rId3" imgW="3821430" imgH="20019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8214" y="3200400"/>
                        <a:ext cx="3108354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05601" y="4724400"/>
            <a:ext cx="2133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Support of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{Beer, Bread} = 2</a:t>
            </a:r>
          </a:p>
        </p:txBody>
      </p:sp>
    </p:spTree>
    <p:extLst>
      <p:ext uri="{BB962C8B-B14F-4D97-AF65-F5344CB8AC3E}">
        <p14:creationId xmlns:p14="http://schemas.microsoft.com/office/powerpoint/2010/main" val="43679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Example: Frequent Itemsets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66901"/>
            <a:ext cx="8229600" cy="4152899"/>
          </a:xfrm>
        </p:spPr>
        <p:txBody>
          <a:bodyPr>
            <a:normAutofit/>
          </a:bodyPr>
          <a:lstStyle/>
          <a:p>
            <a:r>
              <a:rPr lang="en-US" b="1" dirty="0"/>
              <a:t>Items</a:t>
            </a:r>
            <a:r>
              <a:rPr lang="en-US" dirty="0"/>
              <a:t> = {milk, coke, </a:t>
            </a:r>
            <a:r>
              <a:rPr lang="en-US" dirty="0" err="1"/>
              <a:t>pepsi</a:t>
            </a:r>
            <a:r>
              <a:rPr lang="en-US" dirty="0"/>
              <a:t>, beer, juice}</a:t>
            </a:r>
          </a:p>
          <a:p>
            <a:r>
              <a:rPr lang="en-US" b="1" dirty="0">
                <a:solidFill>
                  <a:srgbClr val="0000FF"/>
                </a:solidFill>
              </a:rPr>
              <a:t>Support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threshold </a:t>
            </a:r>
            <a:r>
              <a:rPr lang="en-US" dirty="0">
                <a:solidFill>
                  <a:srgbClr val="0000FF"/>
                </a:solidFill>
              </a:rPr>
              <a:t>= 3 baskets</a:t>
            </a:r>
          </a:p>
          <a:p>
            <a:pPr lvl="1">
              <a:buFont typeface="Monotype Sorts" pitchFamily="-107" charset="2"/>
              <a:buNone/>
            </a:pPr>
            <a:r>
              <a:rPr lang="en-US" dirty="0"/>
              <a:t>	</a:t>
            </a:r>
            <a:r>
              <a:rPr lang="en-US" b="1" dirty="0"/>
              <a:t>B</a:t>
            </a:r>
            <a:r>
              <a:rPr lang="en-US" b="1" baseline="-25000" dirty="0"/>
              <a:t>1</a:t>
            </a:r>
            <a:r>
              <a:rPr lang="en-US" dirty="0"/>
              <a:t> = {</a:t>
            </a:r>
            <a:r>
              <a:rPr lang="en-US" dirty="0" err="1"/>
              <a:t>m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dirty="0"/>
              <a:t>, </a:t>
            </a:r>
            <a:r>
              <a:rPr lang="en-US" dirty="0" err="1"/>
              <a:t>b</a:t>
            </a:r>
            <a:r>
              <a:rPr lang="en-US" dirty="0"/>
              <a:t>}		</a:t>
            </a:r>
            <a:r>
              <a:rPr lang="en-US" b="1" dirty="0"/>
              <a:t>B</a:t>
            </a:r>
            <a:r>
              <a:rPr lang="en-US" b="1" baseline="-25000" dirty="0"/>
              <a:t>2</a:t>
            </a:r>
            <a:r>
              <a:rPr lang="en-US" dirty="0"/>
              <a:t> = {</a:t>
            </a:r>
            <a:r>
              <a:rPr lang="en-US" dirty="0" err="1"/>
              <a:t>m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dirty="0"/>
              <a:t>, </a:t>
            </a:r>
            <a:r>
              <a:rPr lang="en-US" dirty="0" err="1"/>
              <a:t>j</a:t>
            </a:r>
            <a:r>
              <a:rPr lang="en-US" dirty="0"/>
              <a:t>}</a:t>
            </a:r>
          </a:p>
          <a:p>
            <a:pPr lvl="1">
              <a:buFont typeface="Monotype Sorts" pitchFamily="-107" charset="2"/>
              <a:buNone/>
            </a:pPr>
            <a:r>
              <a:rPr lang="en-US" b="1" dirty="0"/>
              <a:t>	B</a:t>
            </a:r>
            <a:r>
              <a:rPr lang="en-US" b="1" baseline="-25000" dirty="0"/>
              <a:t>3</a:t>
            </a:r>
            <a:r>
              <a:rPr lang="en-US" dirty="0"/>
              <a:t> = {m, b}		</a:t>
            </a:r>
            <a:r>
              <a:rPr lang="en-US" b="1" dirty="0"/>
              <a:t>B</a:t>
            </a:r>
            <a:r>
              <a:rPr lang="en-US" b="1" baseline="-25000" dirty="0"/>
              <a:t>4 </a:t>
            </a:r>
            <a:r>
              <a:rPr lang="en-US" dirty="0"/>
              <a:t>= {c, j}</a:t>
            </a:r>
          </a:p>
          <a:p>
            <a:pPr lvl="1">
              <a:buFont typeface="Monotype Sorts" pitchFamily="-107" charset="2"/>
              <a:buNone/>
            </a:pPr>
            <a:r>
              <a:rPr lang="en-US" b="1" dirty="0"/>
              <a:t>	B</a:t>
            </a:r>
            <a:r>
              <a:rPr lang="en-US" b="1" baseline="-25000" dirty="0"/>
              <a:t>5</a:t>
            </a:r>
            <a:r>
              <a:rPr lang="en-US" dirty="0"/>
              <a:t> = {</a:t>
            </a:r>
            <a:r>
              <a:rPr lang="en-US" dirty="0" err="1"/>
              <a:t>m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dirty="0"/>
              <a:t>, </a:t>
            </a:r>
            <a:r>
              <a:rPr lang="en-US" dirty="0" err="1"/>
              <a:t>b</a:t>
            </a:r>
            <a:r>
              <a:rPr lang="en-US" dirty="0"/>
              <a:t>}		</a:t>
            </a:r>
            <a:r>
              <a:rPr lang="en-US" b="1" dirty="0"/>
              <a:t>B</a:t>
            </a:r>
            <a:r>
              <a:rPr lang="en-US" b="1" baseline="-25000" dirty="0"/>
              <a:t>6</a:t>
            </a:r>
            <a:r>
              <a:rPr lang="en-US" dirty="0"/>
              <a:t> = {</a:t>
            </a:r>
            <a:r>
              <a:rPr lang="en-US" dirty="0" err="1"/>
              <a:t>m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dirty="0"/>
              <a:t>, </a:t>
            </a:r>
            <a:r>
              <a:rPr lang="en-US" dirty="0" err="1"/>
              <a:t>b</a:t>
            </a:r>
            <a:r>
              <a:rPr lang="en-US" dirty="0"/>
              <a:t>, </a:t>
            </a:r>
            <a:r>
              <a:rPr lang="en-US" dirty="0" err="1"/>
              <a:t>j</a:t>
            </a:r>
            <a:r>
              <a:rPr lang="en-US" dirty="0"/>
              <a:t>}</a:t>
            </a:r>
          </a:p>
          <a:p>
            <a:pPr lvl="1">
              <a:buFont typeface="Monotype Sorts" pitchFamily="-107" charset="2"/>
              <a:buNone/>
            </a:pPr>
            <a:r>
              <a:rPr lang="en-US" b="1" dirty="0"/>
              <a:t>	B</a:t>
            </a:r>
            <a:r>
              <a:rPr lang="en-US" b="1" baseline="-25000" dirty="0"/>
              <a:t>7</a:t>
            </a:r>
            <a:r>
              <a:rPr lang="en-US" dirty="0"/>
              <a:t> = {c, b, j}		</a:t>
            </a:r>
            <a:r>
              <a:rPr lang="en-US" b="1" dirty="0"/>
              <a:t>B</a:t>
            </a:r>
            <a:r>
              <a:rPr lang="en-US" b="1" baseline="-25000" dirty="0"/>
              <a:t>8</a:t>
            </a:r>
            <a:r>
              <a:rPr lang="en-US" dirty="0"/>
              <a:t> = {b, c}</a:t>
            </a:r>
          </a:p>
          <a:p>
            <a:pPr lvl="1">
              <a:buFont typeface="Monotype Sorts" pitchFamily="-107" charset="2"/>
              <a:buNone/>
            </a:pPr>
            <a:r>
              <a:rPr lang="en-US" sz="1200" dirty="0"/>
              <a:t>	</a:t>
            </a:r>
          </a:p>
          <a:p>
            <a:r>
              <a:rPr lang="en-US" b="1" dirty="0"/>
              <a:t>Frequent itemsets:</a:t>
            </a:r>
            <a:r>
              <a:rPr lang="en-US" dirty="0"/>
              <a:t> {</a:t>
            </a:r>
            <a:r>
              <a:rPr lang="en-US" dirty="0" err="1"/>
              <a:t>m</a:t>
            </a:r>
            <a:r>
              <a:rPr lang="en-US" dirty="0"/>
              <a:t>}, {</a:t>
            </a:r>
            <a:r>
              <a:rPr lang="en-US" dirty="0" err="1"/>
              <a:t>c</a:t>
            </a:r>
            <a:r>
              <a:rPr lang="en-US" dirty="0"/>
              <a:t>}, {</a:t>
            </a:r>
            <a:r>
              <a:rPr lang="en-US" dirty="0" err="1"/>
              <a:t>b</a:t>
            </a:r>
            <a:r>
              <a:rPr lang="en-US" dirty="0"/>
              <a:t>}, {</a:t>
            </a:r>
            <a:r>
              <a:rPr lang="en-US" dirty="0" err="1"/>
              <a:t>j</a:t>
            </a:r>
            <a:r>
              <a:rPr lang="en-US" dirty="0"/>
              <a:t>},</a:t>
            </a: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C42C1-B327-774E-8C66-85FDFBCFB577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2" name="Group 24"/>
          <p:cNvGrpSpPr/>
          <p:nvPr/>
        </p:nvGrpSpPr>
        <p:grpSpPr>
          <a:xfrm>
            <a:off x="2057400" y="3352800"/>
            <a:ext cx="3124200" cy="2789238"/>
            <a:chOff x="2057400" y="3352800"/>
            <a:chExt cx="3124200" cy="2789238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2057400" y="5562600"/>
              <a:ext cx="1646238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3200" dirty="0"/>
                <a:t>, {</a:t>
              </a:r>
              <a:r>
                <a:rPr lang="en-US" sz="3200" dirty="0" err="1"/>
                <a:t>b,c</a:t>
              </a:r>
              <a:r>
                <a:rPr lang="en-US" sz="3200" dirty="0"/>
                <a:t>}</a:t>
              </a:r>
            </a:p>
          </p:txBody>
        </p:sp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 flipV="1">
              <a:off x="2667000" y="3352800"/>
              <a:ext cx="304800" cy="228600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H="1" flipV="1">
              <a:off x="2438400" y="4953000"/>
              <a:ext cx="76200" cy="68580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 flipV="1">
              <a:off x="2819400" y="4419600"/>
              <a:ext cx="2209800" cy="121920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V="1">
              <a:off x="2895600" y="4953000"/>
              <a:ext cx="2286000" cy="76200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/>
          <p:nvPr/>
        </p:nvGrpSpPr>
        <p:grpSpPr>
          <a:xfrm>
            <a:off x="2667000" y="3962400"/>
            <a:ext cx="3124200" cy="2179638"/>
            <a:chOff x="3048000" y="3886200"/>
            <a:chExt cx="3124200" cy="2179638"/>
          </a:xfrm>
        </p:grpSpPr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3502025" y="5486400"/>
              <a:ext cx="1374775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3200" dirty="0"/>
                <a:t>, {</a:t>
              </a:r>
              <a:r>
                <a:rPr lang="en-US" sz="3200" dirty="0" err="1"/>
                <a:t>c,j</a:t>
              </a:r>
              <a:r>
                <a:rPr lang="en-US" sz="3200" dirty="0"/>
                <a:t>}.</a:t>
              </a:r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 flipH="1" flipV="1">
              <a:off x="3048000" y="4800600"/>
              <a:ext cx="762000" cy="83820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 flipV="1">
              <a:off x="4115718" y="3886200"/>
              <a:ext cx="1142081" cy="175260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 flipV="1">
              <a:off x="4343400" y="4419600"/>
              <a:ext cx="1828800" cy="121920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050925" y="3352800"/>
            <a:ext cx="4359275" cy="2797175"/>
            <a:chOff x="662" y="2112"/>
            <a:chExt cx="2746" cy="1762"/>
          </a:xfrm>
        </p:grpSpPr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662" y="3509"/>
              <a:ext cx="79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 dirty="0"/>
                <a:t>{</a:t>
              </a:r>
              <a:r>
                <a:rPr lang="en-US" sz="3200" dirty="0" err="1"/>
                <a:t>m,b</a:t>
              </a:r>
              <a:r>
                <a:rPr lang="en-US" sz="3200" dirty="0"/>
                <a:t>}</a:t>
              </a:r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V="1">
              <a:off x="816" y="2112"/>
              <a:ext cx="720" cy="14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 flipV="1">
              <a:off x="960" y="2448"/>
              <a:ext cx="576" cy="110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V="1">
              <a:off x="1152" y="2832"/>
              <a:ext cx="2256" cy="7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 flipV="1">
              <a:off x="1056" y="2784"/>
              <a:ext cx="576" cy="76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7465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26084</TotalTime>
  <Words>3058</Words>
  <Application>Microsoft Office PowerPoint</Application>
  <PresentationFormat>Předvádění na obrazovce (4:3)</PresentationFormat>
  <Paragraphs>599</Paragraphs>
  <Slides>51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51</vt:i4>
      </vt:variant>
    </vt:vector>
  </HeadingPairs>
  <TitlesOfParts>
    <vt:vector size="66" baseType="lpstr">
      <vt:lpstr>ＭＳ Ｐゴシック</vt:lpstr>
      <vt:lpstr>Arial</vt:lpstr>
      <vt:lpstr>Calibri</vt:lpstr>
      <vt:lpstr>Cambria Math</vt:lpstr>
      <vt:lpstr>Corbel</vt:lpstr>
      <vt:lpstr>Courier New</vt:lpstr>
      <vt:lpstr>Lucida Sans Unicode</vt:lpstr>
      <vt:lpstr>Monotype Sorts</vt:lpstr>
      <vt:lpstr>Tahoma</vt:lpstr>
      <vt:lpstr>Times New Roman</vt:lpstr>
      <vt:lpstr>Wingdings</vt:lpstr>
      <vt:lpstr>Wingdings 2</vt:lpstr>
      <vt:lpstr>Module</vt:lpstr>
      <vt:lpstr>Document</vt:lpstr>
      <vt:lpstr>Equation</vt:lpstr>
      <vt:lpstr>Frequent Itemset Mining &amp; Association Rules</vt:lpstr>
      <vt:lpstr>Association Rule Discovery</vt:lpstr>
      <vt:lpstr>The Market-Basket Model</vt:lpstr>
      <vt:lpstr>Applications – (1)</vt:lpstr>
      <vt:lpstr>Applications – (2)</vt:lpstr>
      <vt:lpstr>More generally</vt:lpstr>
      <vt:lpstr>Example:</vt:lpstr>
      <vt:lpstr>Frequent Itemsets</vt:lpstr>
      <vt:lpstr> Example: Frequent Itemsets</vt:lpstr>
      <vt:lpstr>Association Rules</vt:lpstr>
      <vt:lpstr>Interesting Association Rules</vt:lpstr>
      <vt:lpstr>Example: Confidence and Interest</vt:lpstr>
      <vt:lpstr>Finding Association Rules</vt:lpstr>
      <vt:lpstr>Mining Association Rules</vt:lpstr>
      <vt:lpstr>Example</vt:lpstr>
      <vt:lpstr>Compacting the Output</vt:lpstr>
      <vt:lpstr>Example: Maximal/Closed</vt:lpstr>
      <vt:lpstr> Finding Frequent Itemsets</vt:lpstr>
      <vt:lpstr>Itemsets: Computation Model</vt:lpstr>
      <vt:lpstr>Computation Model</vt:lpstr>
      <vt:lpstr>Main-Memory Bottleneck</vt:lpstr>
      <vt:lpstr>Finding Frequent Pairs</vt:lpstr>
      <vt:lpstr>Naïve Algorithm</vt:lpstr>
      <vt:lpstr>Counting Pairs in Memory</vt:lpstr>
      <vt:lpstr>Comparing the 2 Approaches</vt:lpstr>
      <vt:lpstr>Comparing the two approaches</vt:lpstr>
      <vt:lpstr>Comparing the two approaches</vt:lpstr>
      <vt:lpstr> A-Priori Algorithm</vt:lpstr>
      <vt:lpstr>A-Priori Algorithm – (1)</vt:lpstr>
      <vt:lpstr>A-Priori Algorithm – (2)</vt:lpstr>
      <vt:lpstr>Main-Memory: Picture of A-Priori</vt:lpstr>
      <vt:lpstr>Detail for A-Priori</vt:lpstr>
      <vt:lpstr>Frequent Triples, Etc.</vt:lpstr>
      <vt:lpstr>Example</vt:lpstr>
      <vt:lpstr>A-Priori for All Frequent Itemsets</vt:lpstr>
      <vt:lpstr> PCY (Park-Chen-Yu) Algorithm</vt:lpstr>
      <vt:lpstr>PCY (Park-Chen-Yu) Algorithm</vt:lpstr>
      <vt:lpstr>PCY Algorithm – First Pass  </vt:lpstr>
      <vt:lpstr>Observations about Buckets</vt:lpstr>
      <vt:lpstr>PCY Algorithm – Between Passes</vt:lpstr>
      <vt:lpstr>PCY Algorithm – Pass 2</vt:lpstr>
      <vt:lpstr>Main-Memory: Picture of PCY</vt:lpstr>
      <vt:lpstr>Main-Memory Details</vt:lpstr>
      <vt:lpstr>Refinement: Multistage Algorithm</vt:lpstr>
      <vt:lpstr>Main-Memory: Multistage</vt:lpstr>
      <vt:lpstr>Multistage – Pass 3</vt:lpstr>
      <vt:lpstr>Important Points</vt:lpstr>
      <vt:lpstr>Refinement: Multihash</vt:lpstr>
      <vt:lpstr>Main-Memory: Multihash</vt:lpstr>
      <vt:lpstr>PCY: Extensions</vt:lpstr>
      <vt:lpstr>Frequent Itemsets in &lt; 2 Passes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xsedmid</cp:lastModifiedBy>
  <cp:revision>1283</cp:revision>
  <cp:lastPrinted>2011-10-20T04:01:43Z</cp:lastPrinted>
  <dcterms:created xsi:type="dcterms:W3CDTF">2009-06-12T17:14:38Z</dcterms:created>
  <dcterms:modified xsi:type="dcterms:W3CDTF">2016-11-08T07:21:26Z</dcterms:modified>
</cp:coreProperties>
</file>