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3"/>
  </p:notesMasterIdLst>
  <p:handoutMasterIdLst>
    <p:handoutMasterId r:id="rId54"/>
  </p:handoutMasterIdLst>
  <p:sldIdLst>
    <p:sldId id="362" r:id="rId2"/>
    <p:sldId id="342" r:id="rId3"/>
    <p:sldId id="361" r:id="rId4"/>
    <p:sldId id="358" r:id="rId5"/>
    <p:sldId id="363" r:id="rId6"/>
    <p:sldId id="349" r:id="rId7"/>
    <p:sldId id="289" r:id="rId8"/>
    <p:sldId id="290" r:id="rId9"/>
    <p:sldId id="291" r:id="rId10"/>
    <p:sldId id="350" r:id="rId11"/>
    <p:sldId id="292" r:id="rId12"/>
    <p:sldId id="293" r:id="rId13"/>
    <p:sldId id="295" r:id="rId14"/>
    <p:sldId id="298" r:id="rId15"/>
    <p:sldId id="294" r:id="rId16"/>
    <p:sldId id="299" r:id="rId17"/>
    <p:sldId id="297" r:id="rId18"/>
    <p:sldId id="300" r:id="rId19"/>
    <p:sldId id="351" r:id="rId20"/>
    <p:sldId id="305" r:id="rId21"/>
    <p:sldId id="359" r:id="rId22"/>
    <p:sldId id="306" r:id="rId23"/>
    <p:sldId id="307" r:id="rId24"/>
    <p:sldId id="308" r:id="rId25"/>
    <p:sldId id="309" r:id="rId26"/>
    <p:sldId id="310" r:id="rId27"/>
    <p:sldId id="352" r:id="rId28"/>
    <p:sldId id="312" r:id="rId29"/>
    <p:sldId id="353" r:id="rId30"/>
    <p:sldId id="314" r:id="rId31"/>
    <p:sldId id="354" r:id="rId32"/>
    <p:sldId id="320" r:id="rId33"/>
    <p:sldId id="321" r:id="rId34"/>
    <p:sldId id="322" r:id="rId35"/>
    <p:sldId id="323" r:id="rId36"/>
    <p:sldId id="324" r:id="rId37"/>
    <p:sldId id="325" r:id="rId38"/>
    <p:sldId id="326" r:id="rId39"/>
    <p:sldId id="327" r:id="rId40"/>
    <p:sldId id="328" r:id="rId41"/>
    <p:sldId id="329" r:id="rId42"/>
    <p:sldId id="330" r:id="rId43"/>
    <p:sldId id="331" r:id="rId44"/>
    <p:sldId id="332" r:id="rId45"/>
    <p:sldId id="333" r:id="rId46"/>
    <p:sldId id="334" r:id="rId47"/>
    <p:sldId id="335" r:id="rId48"/>
    <p:sldId id="336" r:id="rId49"/>
    <p:sldId id="341" r:id="rId50"/>
    <p:sldId id="337" r:id="rId51"/>
    <p:sldId id="340" r:id="rId5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8000"/>
    <a:srgbClr val="D60093"/>
    <a:srgbClr val="680000"/>
    <a:srgbClr val="FF0000"/>
    <a:srgbClr val="CC00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19" autoAdjust="0"/>
    <p:restoredTop sz="93281" autoAdjust="0"/>
  </p:normalViewPr>
  <p:slideViewPr>
    <p:cSldViewPr>
      <p:cViewPr varScale="1">
        <p:scale>
          <a:sx n="71" d="100"/>
          <a:sy n="71" d="100"/>
        </p:scale>
        <p:origin x="150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3768"/>
    </p:cViewPr>
  </p:sorterViewPr>
  <p:notesViewPr>
    <p:cSldViewPr>
      <p:cViewPr varScale="1">
        <p:scale>
          <a:sx n="53" d="100"/>
          <a:sy n="53" d="100"/>
        </p:scale>
        <p:origin x="-1836" y="-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994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091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Size of the universe of all possible </a:t>
            </a:r>
            <a:r>
              <a:rPr lang="en-US" dirty="0" err="1"/>
              <a:t>vals</a:t>
            </a:r>
            <a:r>
              <a:rPr lang="en-US" dirty="0"/>
              <a:t> of </a:t>
            </a:r>
            <a:r>
              <a:rPr lang="en-US" dirty="0">
                <a:sym typeface="Symbol"/>
              </a:rPr>
              <a:t>min((C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C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))</a:t>
            </a:r>
            <a:r>
              <a:rPr lang="en-US" baseline="0" dirty="0">
                <a:sym typeface="Symbol"/>
              </a:rPr>
              <a:t> is </a:t>
            </a:r>
            <a:r>
              <a:rPr lang="en-US" dirty="0">
                <a:sym typeface="Symbol"/>
              </a:rPr>
              <a:t>|C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C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| and in |C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C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| of cases it can be that min((C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))=min((C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))</a:t>
            </a:r>
            <a:r>
              <a:rPr lang="en-US" baseline="0" dirty="0">
                <a:sym typeface="Symbol"/>
              </a:rPr>
              <a:t> which exactly the </a:t>
            </a:r>
            <a:r>
              <a:rPr lang="en-US" baseline="0" dirty="0" err="1">
                <a:sym typeface="Symbol"/>
              </a:rPr>
              <a:t>jaccard</a:t>
            </a:r>
            <a:r>
              <a:rPr lang="en-US" baseline="0" dirty="0">
                <a:sym typeface="Symbol"/>
              </a:rPr>
              <a:t> between C1 and C2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>
              <a:sym typeface="Symbol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ym typeface="Symbol"/>
              </a:rPr>
              <a:t>For two columns A and B, we have h_π(A) = h_π(B) exactly when the minimum hash value of the union A ∪ B lies in the intersection A ∩ B. Thus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[h_π(A) = h_π(B)] = |A ∩ B| / |A ∪ B|.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2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</a:t>
            </a:r>
            <a:r>
              <a:rPr lang="en-US" dirty="0" err="1"/>
              <a:t>agress</a:t>
            </a:r>
            <a:r>
              <a:rPr lang="en-US" dirty="0"/>
              <a:t> with </a:t>
            </a:r>
            <a:r>
              <a:rPr lang="en-US" dirty="0" err="1"/>
              <a:t>prob</a:t>
            </a:r>
            <a:r>
              <a:rPr lang="en-US" dirty="0"/>
              <a:t> s.</a:t>
            </a:r>
          </a:p>
          <a:p>
            <a:r>
              <a:rPr lang="en-US" dirty="0"/>
              <a:t>So to estimate s we compute what fraction of hash</a:t>
            </a:r>
            <a:r>
              <a:rPr lang="en-US" baseline="0" dirty="0"/>
              <a:t> functions agree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84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16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9B7C-D19A-47AB-85AA-221D57B5E9E6}" type="datetime1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D6518-B0A4-4E4A-9D50-8AB3011AC54C}" type="datetime1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EDAA-47B7-486F-BD1A-2CB0F147FCFD}" type="datetime1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fld id="{200E4C88-D0A6-4A2E-B282-269DD3F12390}" type="datetime1">
              <a:rPr lang="en-US" smtClean="0"/>
              <a:t>11/8/2016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D287921-38B0-484A-8DCE-442DCE1526BB}" type="datetime1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765-BF77-4E1B-BB7F-7D729847F7E7}" type="datetime1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F31E-FE25-4863-84BF-6A2BF4BF472B}" type="datetime1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5492C-4A2B-4BD7-B600-4D8C9BD45322}" type="datetime1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1A74-6960-4DEC-8386-DFDE1B35595B}" type="datetime1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E7B0E-E99F-4A79-B4C8-D02E257C3BE3}" type="datetime1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3DE3-91DB-4B4C-A100-4A3B17F32507}" type="datetime1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3055-B41D-4165-B4DD-B2A138647210}" type="datetime1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6481283-7759-4DB2-B38A-E85F360E3714}" type="datetime1">
              <a:rPr lang="en-US" smtClean="0"/>
              <a:t>11/8/2016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0E8F9770-AE7B-4016-A14B-0B1B9BC22216}" type="datetime1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8610600" cy="3276600"/>
          </a:xfrm>
        </p:spPr>
        <p:txBody>
          <a:bodyPr anchor="b">
            <a:normAutofit/>
          </a:bodyPr>
          <a:lstStyle/>
          <a:p>
            <a:r>
              <a:rPr lang="en-US" sz="5400" dirty="0"/>
              <a:t>Finding Similar Items:</a:t>
            </a:r>
            <a:br>
              <a:rPr lang="en-US" sz="5400" dirty="0"/>
            </a:br>
            <a:r>
              <a:rPr lang="en-US" sz="5400" dirty="0"/>
              <a:t>Locality Sensitive Hashing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52578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Advanced Search Techniques for Large Scale Data Analytics</a:t>
            </a:r>
          </a:p>
          <a:p>
            <a:r>
              <a:rPr lang="en-US" sz="2400" dirty="0"/>
              <a:t>Pavel </a:t>
            </a:r>
            <a:r>
              <a:rPr lang="en-US" sz="2400" dirty="0" err="1"/>
              <a:t>Zezula</a:t>
            </a:r>
            <a:r>
              <a:rPr lang="en-US" sz="2400" dirty="0"/>
              <a:t> and Jan </a:t>
            </a:r>
            <a:r>
              <a:rPr lang="en-US" sz="2400" dirty="0" err="1"/>
              <a:t>Sedmidubsky</a:t>
            </a:r>
            <a:endParaRPr lang="en-US" sz="2400" dirty="0"/>
          </a:p>
          <a:p>
            <a:r>
              <a:rPr lang="en-US" sz="2000" dirty="0"/>
              <a:t>Masaryk University</a:t>
            </a:r>
          </a:p>
          <a:p>
            <a:r>
              <a:rPr lang="en-US" sz="2000" dirty="0"/>
              <a:t>http://disa.fi.muni.cz</a:t>
            </a:r>
          </a:p>
        </p:txBody>
      </p:sp>
    </p:spTree>
    <p:extLst>
      <p:ext uri="{BB962C8B-B14F-4D97-AF65-F5344CB8AC3E}">
        <p14:creationId xmlns:p14="http://schemas.microsoft.com/office/powerpoint/2010/main" val="252969408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508248"/>
            <a:ext cx="8077200" cy="1673352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Shingling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5282184"/>
            <a:ext cx="7772400" cy="1499616"/>
          </a:xfrm>
        </p:spPr>
        <p:txBody>
          <a:bodyPr anchor="t">
            <a:noAutofit/>
          </a:bodyPr>
          <a:lstStyle/>
          <a:p>
            <a:r>
              <a:rPr lang="en-US" sz="3200" b="1" dirty="0"/>
              <a:t>Step 1:</a:t>
            </a:r>
            <a:r>
              <a:rPr lang="en-US" sz="3200" dirty="0">
                <a:solidFill>
                  <a:schemeClr val="accent4"/>
                </a:solidFill>
              </a:rPr>
              <a:t> </a:t>
            </a:r>
            <a:r>
              <a:rPr lang="en-US" sz="3200" b="1" i="1" dirty="0">
                <a:solidFill>
                  <a:srgbClr val="FF0066"/>
                </a:solidFill>
              </a:rPr>
              <a:t>Shingling:</a:t>
            </a:r>
            <a:r>
              <a:rPr lang="en-US" sz="3200" dirty="0"/>
              <a:t> Convert documents to sets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 rot="-5394873">
            <a:off x="1257300" y="842962"/>
            <a:ext cx="1371600" cy="990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sz="1800"/>
              <a:t>Shingling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52400" y="1033462"/>
            <a:ext cx="777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Docu-</a:t>
            </a:r>
          </a:p>
          <a:p>
            <a:r>
              <a:rPr lang="en-US" sz="1800"/>
              <a:t>ment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990600" y="133826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8" name="Group 19"/>
          <p:cNvGrpSpPr>
            <a:grpSpLocks/>
          </p:cNvGrpSpPr>
          <p:nvPr/>
        </p:nvGrpSpPr>
        <p:grpSpPr bwMode="auto">
          <a:xfrm>
            <a:off x="2362201" y="1338262"/>
            <a:ext cx="1447801" cy="2578100"/>
            <a:chOff x="1488" y="1920"/>
            <a:chExt cx="912" cy="1624"/>
          </a:xfrm>
        </p:grpSpPr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1536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488" y="2448"/>
              <a:ext cx="912" cy="1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800" dirty="0"/>
                <a:t>The set</a:t>
              </a:r>
            </a:p>
            <a:p>
              <a:r>
                <a:rPr lang="en-US" sz="1800" dirty="0"/>
                <a:t>of strings</a:t>
              </a:r>
            </a:p>
            <a:p>
              <a:r>
                <a:rPr lang="en-US" sz="1800" dirty="0"/>
                <a:t>of length </a:t>
              </a:r>
              <a:r>
                <a:rPr lang="en-US" sz="1800" b="1" i="1" dirty="0"/>
                <a:t>k</a:t>
              </a:r>
            </a:p>
            <a:p>
              <a:r>
                <a:rPr lang="en-US" sz="1800" dirty="0"/>
                <a:t>that appear</a:t>
              </a:r>
            </a:p>
            <a:p>
              <a:r>
                <a:rPr lang="en-US" sz="1800" dirty="0"/>
                <a:t>in the doc-</a:t>
              </a:r>
            </a:p>
            <a:p>
              <a:r>
                <a:rPr lang="en-US" sz="1800" dirty="0" err="1"/>
                <a:t>ument</a:t>
              </a:r>
              <a:endParaRPr lang="en-US" sz="1800" dirty="0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1872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9964134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Documents as High-Dim Data</a:t>
            </a:r>
          </a:p>
        </p:txBody>
      </p:sp>
      <p:sp>
        <p:nvSpPr>
          <p:cNvPr id="267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Step 1: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b="1" i="1" dirty="0">
                <a:solidFill>
                  <a:srgbClr val="FF0066"/>
                </a:solidFill>
              </a:rPr>
              <a:t>Shingling:</a:t>
            </a:r>
            <a:r>
              <a:rPr lang="en-US" dirty="0"/>
              <a:t> </a:t>
            </a:r>
            <a:r>
              <a:rPr lang="en-US" b="1" dirty="0"/>
              <a:t>Convert documents to sets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Simple approaches:</a:t>
            </a:r>
          </a:p>
          <a:p>
            <a:pPr lvl="1"/>
            <a:r>
              <a:rPr lang="en-US" dirty="0"/>
              <a:t>Document = set of words appearing in document</a:t>
            </a:r>
          </a:p>
          <a:p>
            <a:pPr lvl="1"/>
            <a:r>
              <a:rPr lang="en-US" dirty="0"/>
              <a:t>Document = set of “important” words</a:t>
            </a:r>
          </a:p>
          <a:p>
            <a:pPr lvl="1"/>
            <a:r>
              <a:rPr lang="en-US" dirty="0"/>
              <a:t>Don’t work well for this application. </a:t>
            </a:r>
            <a:r>
              <a:rPr lang="en-US" dirty="0">
                <a:solidFill>
                  <a:srgbClr val="D60093"/>
                </a:solidFill>
              </a:rPr>
              <a:t>Why?</a:t>
            </a:r>
          </a:p>
          <a:p>
            <a:pPr lvl="8"/>
            <a:endParaRPr lang="en-US" b="1" dirty="0">
              <a:solidFill>
                <a:schemeClr val="accent2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Need to account for ordering of words!</a:t>
            </a:r>
          </a:p>
          <a:p>
            <a:r>
              <a:rPr lang="en-US" dirty="0"/>
              <a:t>A different way: </a:t>
            </a:r>
            <a:r>
              <a:rPr lang="en-US" b="1" dirty="0">
                <a:solidFill>
                  <a:srgbClr val="FF0066"/>
                </a:solidFill>
              </a:rPr>
              <a:t>Shingles!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8643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Define: Shingles</a:t>
            </a:r>
          </a:p>
        </p:txBody>
      </p:sp>
      <p:sp>
        <p:nvSpPr>
          <p:cNvPr id="26829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FF0066"/>
                </a:solidFill>
              </a:rPr>
              <a:t>k</a:t>
            </a:r>
            <a:r>
              <a:rPr lang="en-US" dirty="0">
                <a:solidFill>
                  <a:srgbClr val="FF0066"/>
                </a:solidFill>
              </a:rPr>
              <a:t>-shingle</a:t>
            </a:r>
            <a:r>
              <a:rPr lang="en-US" dirty="0"/>
              <a:t> (or </a:t>
            </a:r>
            <a:r>
              <a:rPr lang="en-US" i="1" dirty="0">
                <a:solidFill>
                  <a:srgbClr val="FF0066"/>
                </a:solidFill>
              </a:rPr>
              <a:t>k</a:t>
            </a:r>
            <a:r>
              <a:rPr lang="en-US" dirty="0">
                <a:solidFill>
                  <a:srgbClr val="FF0066"/>
                </a:solidFill>
              </a:rPr>
              <a:t>-gram</a:t>
            </a:r>
            <a:r>
              <a:rPr lang="en-US" dirty="0"/>
              <a:t>) for a document is a sequence of </a:t>
            </a:r>
            <a:r>
              <a:rPr lang="en-US" i="1" dirty="0"/>
              <a:t>k </a:t>
            </a:r>
            <a:r>
              <a:rPr lang="en-US" dirty="0"/>
              <a:t>tokens that appears in the doc</a:t>
            </a:r>
          </a:p>
          <a:p>
            <a:pPr lvl="1"/>
            <a:r>
              <a:rPr lang="en-US" dirty="0"/>
              <a:t>Tokens can be </a:t>
            </a:r>
            <a:r>
              <a:rPr lang="en-US" dirty="0">
                <a:solidFill>
                  <a:srgbClr val="FF0066"/>
                </a:solidFill>
              </a:rPr>
              <a:t>characters</a:t>
            </a:r>
            <a:r>
              <a:rPr lang="en-US" dirty="0"/>
              <a:t>, </a:t>
            </a:r>
            <a:r>
              <a:rPr lang="en-US" dirty="0">
                <a:solidFill>
                  <a:srgbClr val="FF0066"/>
                </a:solidFill>
              </a:rPr>
              <a:t>words </a:t>
            </a:r>
            <a:r>
              <a:rPr lang="en-US" dirty="0"/>
              <a:t>or something else, depending on the application</a:t>
            </a:r>
          </a:p>
          <a:p>
            <a:pPr lvl="1"/>
            <a:r>
              <a:rPr lang="en-US" dirty="0"/>
              <a:t>Assume tokens = characters for examples</a:t>
            </a:r>
          </a:p>
          <a:p>
            <a:pPr lvl="8"/>
            <a:endParaRPr lang="en-US" dirty="0">
              <a:solidFill>
                <a:srgbClr val="33CC33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Example: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b="1" dirty="0"/>
              <a:t>k=2</a:t>
            </a:r>
            <a:r>
              <a:rPr lang="en-US" dirty="0"/>
              <a:t>; document </a:t>
            </a:r>
            <a:r>
              <a:rPr lang="en-US" b="1" dirty="0"/>
              <a:t>D</a:t>
            </a:r>
            <a:r>
              <a:rPr lang="en-US" b="1" baseline="-25000" dirty="0"/>
              <a:t>1 </a:t>
            </a:r>
            <a:r>
              <a:rPr lang="en-US" dirty="0"/>
              <a:t>=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abcab</a:t>
            </a:r>
            <a:br>
              <a:rPr lang="en-US" dirty="0"/>
            </a:br>
            <a:r>
              <a:rPr lang="en-US" dirty="0"/>
              <a:t>Set of 2-shingles: </a:t>
            </a:r>
            <a:r>
              <a:rPr lang="en-US" b="1" dirty="0"/>
              <a:t>S(D</a:t>
            </a:r>
            <a:r>
              <a:rPr lang="en-US" b="1" baseline="-25000" dirty="0"/>
              <a:t>1</a:t>
            </a:r>
            <a:r>
              <a:rPr lang="en-US" b="1" dirty="0"/>
              <a:t>) </a:t>
            </a:r>
            <a:r>
              <a:rPr lang="en-US" dirty="0"/>
              <a:t>= {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/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dirty="0"/>
              <a:t>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dirty="0"/>
              <a:t>}</a:t>
            </a:r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Option:</a:t>
            </a:r>
            <a:r>
              <a:rPr lang="en-US" dirty="0"/>
              <a:t> Shingles as a bag (</a:t>
            </a:r>
            <a:r>
              <a:rPr lang="en-US" dirty="0" err="1"/>
              <a:t>multiset</a:t>
            </a:r>
            <a:r>
              <a:rPr lang="en-US" dirty="0"/>
              <a:t>), count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/>
              <a:t> twice: </a:t>
            </a:r>
            <a:r>
              <a:rPr lang="en-US" b="1" dirty="0"/>
              <a:t>S’(D</a:t>
            </a:r>
            <a:r>
              <a:rPr lang="en-US" b="1" baseline="-25000" dirty="0"/>
              <a:t>1</a:t>
            </a:r>
            <a:r>
              <a:rPr lang="en-US" b="1" dirty="0"/>
              <a:t>) = </a:t>
            </a:r>
            <a:r>
              <a:rPr lang="en-US" dirty="0"/>
              <a:t>{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/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dirty="0"/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/>
              <a:t>}</a:t>
            </a:r>
          </a:p>
          <a:p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1875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Compressing Shingles</a:t>
            </a:r>
            <a:endParaRPr lang="en-US" dirty="0">
              <a:solidFill>
                <a:srgbClr val="FF9900"/>
              </a:solidFill>
            </a:endParaRPr>
          </a:p>
        </p:txBody>
      </p:sp>
      <p:sp>
        <p:nvSpPr>
          <p:cNvPr id="27034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</a:t>
            </a:r>
            <a:r>
              <a:rPr lang="en-US" b="1" dirty="0">
                <a:solidFill>
                  <a:srgbClr val="0000FF"/>
                </a:solidFill>
              </a:rPr>
              <a:t>compress long shingles</a:t>
            </a:r>
            <a:r>
              <a:rPr lang="en-US" dirty="0"/>
              <a:t>, we can </a:t>
            </a:r>
            <a:r>
              <a:rPr lang="en-US" b="1" dirty="0">
                <a:solidFill>
                  <a:srgbClr val="0000FF"/>
                </a:solidFill>
              </a:rPr>
              <a:t>hash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them to (say) 4 bytes</a:t>
            </a:r>
          </a:p>
          <a:p>
            <a:r>
              <a:rPr lang="en-US" b="1" dirty="0">
                <a:solidFill>
                  <a:srgbClr val="D60093"/>
                </a:solidFill>
              </a:rPr>
              <a:t>Represent a document by the set of hash values of its </a:t>
            </a:r>
            <a:r>
              <a:rPr lang="en-US" b="1" i="1" dirty="0">
                <a:solidFill>
                  <a:srgbClr val="D60093"/>
                </a:solidFill>
              </a:rPr>
              <a:t>k</a:t>
            </a:r>
            <a:r>
              <a:rPr lang="en-US" b="1" dirty="0">
                <a:solidFill>
                  <a:srgbClr val="D60093"/>
                </a:solidFill>
              </a:rPr>
              <a:t>-shingles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Idea:</a:t>
            </a:r>
            <a:r>
              <a:rPr lang="en-US" dirty="0"/>
              <a:t> Two documents could (rarely) appear to have shingles in common, when in fact only the hash-values were shared</a:t>
            </a:r>
          </a:p>
          <a:p>
            <a:r>
              <a:rPr lang="en-US" b="1" dirty="0">
                <a:solidFill>
                  <a:srgbClr val="008000"/>
                </a:solidFill>
              </a:rPr>
              <a:t>Example: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b="1" dirty="0"/>
              <a:t>k=2</a:t>
            </a:r>
            <a:r>
              <a:rPr lang="en-US" dirty="0"/>
              <a:t>; document </a:t>
            </a:r>
            <a:r>
              <a:rPr lang="en-US" b="1" dirty="0"/>
              <a:t>D</a:t>
            </a:r>
            <a:r>
              <a:rPr lang="en-US" b="1" baseline="-25000" dirty="0"/>
              <a:t>1</a:t>
            </a:r>
            <a:r>
              <a:rPr lang="en-US" dirty="0"/>
              <a:t>=</a:t>
            </a:r>
            <a:r>
              <a:rPr lang="en-US" b="1" dirty="0"/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abcab</a:t>
            </a:r>
            <a:br>
              <a:rPr lang="en-US" dirty="0"/>
            </a:br>
            <a:r>
              <a:rPr lang="en-US" dirty="0"/>
              <a:t>Set of 2-shingles: </a:t>
            </a:r>
            <a:r>
              <a:rPr lang="en-US" b="1" dirty="0"/>
              <a:t>S(D</a:t>
            </a:r>
            <a:r>
              <a:rPr lang="en-US" b="1" baseline="-25000" dirty="0"/>
              <a:t>1</a:t>
            </a:r>
            <a:r>
              <a:rPr lang="en-US" b="1" dirty="0"/>
              <a:t>) </a:t>
            </a:r>
            <a:r>
              <a:rPr lang="en-US" dirty="0"/>
              <a:t>= {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/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dirty="0"/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Hash the singles: </a:t>
            </a:r>
            <a:r>
              <a:rPr lang="en-US" b="1" dirty="0"/>
              <a:t>h(D</a:t>
            </a:r>
            <a:r>
              <a:rPr lang="en-US" b="1" baseline="-25000" dirty="0"/>
              <a:t>1</a:t>
            </a:r>
            <a:r>
              <a:rPr lang="en-US" b="1" dirty="0"/>
              <a:t>) </a:t>
            </a:r>
            <a:r>
              <a:rPr lang="en-US" dirty="0"/>
              <a:t>= {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/>
              <a:t>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/>
              <a:t>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dirty="0"/>
              <a:t>}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83059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Similarity Metric for Shingles</a:t>
            </a:r>
          </a:p>
        </p:txBody>
      </p:sp>
      <p:sp>
        <p:nvSpPr>
          <p:cNvPr id="272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Document D</a:t>
            </a:r>
            <a:r>
              <a:rPr lang="en-US" b="1" baseline="-25000" dirty="0">
                <a:solidFill>
                  <a:srgbClr val="0000FF"/>
                </a:solidFill>
              </a:rPr>
              <a:t>1 </a:t>
            </a:r>
            <a:r>
              <a:rPr lang="en-US" b="1" dirty="0">
                <a:solidFill>
                  <a:srgbClr val="0000FF"/>
                </a:solidFill>
              </a:rPr>
              <a:t>is a set of its k-shingles C</a:t>
            </a:r>
            <a:r>
              <a:rPr lang="en-US" b="1" baseline="-25000" dirty="0">
                <a:solidFill>
                  <a:srgbClr val="0000FF"/>
                </a:solidFill>
              </a:rPr>
              <a:t>1</a:t>
            </a:r>
            <a:r>
              <a:rPr lang="en-US" b="1" dirty="0">
                <a:solidFill>
                  <a:srgbClr val="0000FF"/>
                </a:solidFill>
              </a:rPr>
              <a:t>=S(D</a:t>
            </a:r>
            <a:r>
              <a:rPr lang="en-US" b="1" baseline="-25000" dirty="0">
                <a:solidFill>
                  <a:srgbClr val="0000FF"/>
                </a:solidFill>
              </a:rPr>
              <a:t>1</a:t>
            </a:r>
            <a:r>
              <a:rPr lang="en-US" b="1" dirty="0">
                <a:solidFill>
                  <a:srgbClr val="0000FF"/>
                </a:solidFill>
              </a:rPr>
              <a:t>)</a:t>
            </a:r>
          </a:p>
          <a:p>
            <a:r>
              <a:rPr lang="en-US" dirty="0"/>
              <a:t>Equivalently, each document is a </a:t>
            </a:r>
            <a:br>
              <a:rPr lang="en-US" dirty="0"/>
            </a:br>
            <a:r>
              <a:rPr lang="en-US" dirty="0"/>
              <a:t>0/1 vector in the space of </a:t>
            </a:r>
            <a:r>
              <a:rPr lang="en-US" i="1" dirty="0"/>
              <a:t>k</a:t>
            </a:r>
            <a:r>
              <a:rPr lang="en-US" dirty="0"/>
              <a:t>-shingles</a:t>
            </a:r>
          </a:p>
          <a:p>
            <a:pPr lvl="1"/>
            <a:r>
              <a:rPr lang="en-US" dirty="0"/>
              <a:t>Each unique shingle is a dimension</a:t>
            </a:r>
          </a:p>
          <a:p>
            <a:pPr lvl="1"/>
            <a:r>
              <a:rPr lang="en-US" dirty="0"/>
              <a:t>Vectors are very sparse</a:t>
            </a:r>
          </a:p>
          <a:p>
            <a:r>
              <a:rPr lang="en-US" b="1" dirty="0"/>
              <a:t>A natural similarity measure is the </a:t>
            </a:r>
            <a:br>
              <a:rPr lang="en-US" dirty="0"/>
            </a:br>
            <a:r>
              <a:rPr lang="en-US" b="1" dirty="0" err="1">
                <a:solidFill>
                  <a:srgbClr val="D60093"/>
                </a:solidFill>
              </a:rPr>
              <a:t>Jaccard</a:t>
            </a:r>
            <a:r>
              <a:rPr lang="en-US" b="1" dirty="0">
                <a:solidFill>
                  <a:srgbClr val="D60093"/>
                </a:solidFill>
              </a:rPr>
              <a:t> similarity:</a:t>
            </a:r>
          </a:p>
          <a:p>
            <a:pPr>
              <a:buNone/>
            </a:pPr>
            <a:r>
              <a:rPr lang="en-US" i="1" dirty="0"/>
              <a:t>		</a:t>
            </a:r>
            <a:r>
              <a:rPr lang="en-US" i="1" dirty="0" err="1"/>
              <a:t>sim</a:t>
            </a:r>
            <a:r>
              <a:rPr lang="en-US" dirty="0"/>
              <a:t>(D</a:t>
            </a:r>
            <a:r>
              <a:rPr lang="en-US" baseline="-25000" dirty="0"/>
              <a:t>1</a:t>
            </a:r>
            <a:r>
              <a:rPr lang="en-US" dirty="0"/>
              <a:t>, D</a:t>
            </a:r>
            <a:r>
              <a:rPr lang="en-US" baseline="-25000" dirty="0"/>
              <a:t>2</a:t>
            </a:r>
            <a:r>
              <a:rPr lang="en-US" dirty="0"/>
              <a:t>) = |C</a:t>
            </a:r>
            <a:r>
              <a:rPr lang="en-US" baseline="-25000" dirty="0"/>
              <a:t>1</a:t>
            </a:r>
            <a:r>
              <a:rPr lang="en-US" dirty="0">
                <a:sym typeface="Symbol" pitchFamily="18" charset="2"/>
              </a:rPr>
              <a:t>C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|/|C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C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|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Oval 3"/>
          <p:cNvSpPr>
            <a:spLocks noChangeArrowheads="1"/>
          </p:cNvSpPr>
          <p:nvPr/>
        </p:nvSpPr>
        <p:spPr bwMode="auto">
          <a:xfrm>
            <a:off x="3733800" y="5600700"/>
            <a:ext cx="1981200" cy="10287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048000" y="5600700"/>
            <a:ext cx="1981200" cy="10287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4191000" y="62484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3429000" y="60198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7"/>
          <p:cNvSpPr>
            <a:spLocks noChangeArrowheads="1"/>
          </p:cNvSpPr>
          <p:nvPr/>
        </p:nvSpPr>
        <p:spPr bwMode="auto">
          <a:xfrm>
            <a:off x="4038600" y="59436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4419600" y="58293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9"/>
          <p:cNvSpPr>
            <a:spLocks noChangeArrowheads="1"/>
          </p:cNvSpPr>
          <p:nvPr/>
        </p:nvSpPr>
        <p:spPr bwMode="auto">
          <a:xfrm>
            <a:off x="4495800" y="60960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5257800" y="58674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1"/>
          <p:cNvSpPr>
            <a:spLocks noChangeArrowheads="1"/>
          </p:cNvSpPr>
          <p:nvPr/>
        </p:nvSpPr>
        <p:spPr bwMode="auto">
          <a:xfrm>
            <a:off x="5257800" y="62484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2"/>
          <p:cNvSpPr>
            <a:spLocks noChangeArrowheads="1"/>
          </p:cNvSpPr>
          <p:nvPr/>
        </p:nvSpPr>
        <p:spPr bwMode="auto">
          <a:xfrm>
            <a:off x="3657600" y="64008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76129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Working Assumption</a:t>
            </a:r>
          </a:p>
        </p:txBody>
      </p:sp>
      <p:sp>
        <p:nvSpPr>
          <p:cNvPr id="269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Documents that have lots of shingles in common have similar text, even if the text appears in different order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Caveat:</a:t>
            </a:r>
            <a:r>
              <a:rPr lang="en-US" dirty="0"/>
              <a:t> You must pick </a:t>
            </a:r>
            <a:r>
              <a:rPr lang="en-US" b="1" i="1" dirty="0"/>
              <a:t>k</a:t>
            </a:r>
            <a:r>
              <a:rPr lang="en-US" dirty="0"/>
              <a:t> large enough, or most documents will have most shingles</a:t>
            </a:r>
          </a:p>
          <a:p>
            <a:pPr lvl="1"/>
            <a:r>
              <a:rPr lang="en-US" b="1" i="1" dirty="0"/>
              <a:t>k</a:t>
            </a:r>
            <a:r>
              <a:rPr lang="en-US" i="1" dirty="0"/>
              <a:t> </a:t>
            </a:r>
            <a:r>
              <a:rPr lang="en-US" dirty="0"/>
              <a:t>= 5 is OK for short documents</a:t>
            </a:r>
          </a:p>
          <a:p>
            <a:pPr lvl="1"/>
            <a:r>
              <a:rPr lang="en-US" b="1" i="1" dirty="0"/>
              <a:t>k</a:t>
            </a:r>
            <a:r>
              <a:rPr lang="en-US" dirty="0"/>
              <a:t> = 10 is better for long documents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0951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</a:t>
            </a:r>
            <a:r>
              <a:rPr lang="en-US" dirty="0" err="1"/>
              <a:t>Minhash</a:t>
            </a:r>
            <a:r>
              <a:rPr lang="en-US" dirty="0"/>
              <a:t>/LSH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3411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57200" y="1295400"/>
                <a:ext cx="8610600" cy="5257801"/>
              </a:xfrm>
            </p:spPr>
            <p:txBody>
              <a:bodyPr/>
              <a:lstStyle/>
              <a:p>
                <a:r>
                  <a:rPr lang="en-US" b="1" dirty="0">
                    <a:solidFill>
                      <a:srgbClr val="0000FF"/>
                    </a:solidFill>
                  </a:rPr>
                  <a:t>Suppose we need to find near-duplicate documents among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</a:rPr>
                      <m:t>𝑵</m:t>
                    </m:r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b="1" dirty="0">
                    <a:solidFill>
                      <a:srgbClr val="0000FF"/>
                    </a:solidFill>
                  </a:rPr>
                  <a:t> million documents</a:t>
                </a:r>
              </a:p>
              <a:p>
                <a:pPr lvl="8"/>
                <a:endParaRPr lang="en-US" dirty="0">
                  <a:solidFill>
                    <a:srgbClr val="0000FF"/>
                  </a:solidFill>
                </a:endParaRPr>
              </a:p>
              <a:p>
                <a:r>
                  <a:rPr lang="en-US" dirty="0"/>
                  <a:t>Naïvely, we would have to compute </a:t>
                </a:r>
                <a:r>
                  <a:rPr lang="en-US" b="1" dirty="0">
                    <a:solidFill>
                      <a:srgbClr val="FF0066"/>
                    </a:solidFill>
                  </a:rPr>
                  <a:t>pairwise </a:t>
                </a:r>
                <a:br>
                  <a:rPr lang="en-US" b="1" dirty="0">
                    <a:solidFill>
                      <a:srgbClr val="FF0066"/>
                    </a:solidFill>
                  </a:rPr>
                </a:br>
                <a:r>
                  <a:rPr lang="en-US" b="1" dirty="0" err="1">
                    <a:solidFill>
                      <a:srgbClr val="FF0066"/>
                    </a:solidFill>
                  </a:rPr>
                  <a:t>Jaccard</a:t>
                </a:r>
                <a:r>
                  <a:rPr lang="en-US" b="1" dirty="0">
                    <a:solidFill>
                      <a:srgbClr val="FF0066"/>
                    </a:solidFill>
                  </a:rPr>
                  <a:t> similarities </a:t>
                </a:r>
                <a:r>
                  <a:rPr lang="en-US" dirty="0"/>
                  <a:t>for </a:t>
                </a:r>
                <a:r>
                  <a:rPr lang="en-US" b="1" dirty="0"/>
                  <a:t>every pair of docs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𝑵</m:t>
                    </m:r>
                    <m:r>
                      <a:rPr lang="en-US" b="1" i="1" dirty="0" smtClean="0">
                        <a:latin typeface="Cambria Math"/>
                      </a:rPr>
                      <m:t>(</m:t>
                    </m:r>
                    <m:r>
                      <a:rPr lang="en-US" b="1" i="1" dirty="0" smtClean="0">
                        <a:latin typeface="Cambria Math"/>
                      </a:rPr>
                      <m:t>𝑵</m:t>
                    </m:r>
                    <m:r>
                      <a:rPr lang="en-US" b="1" i="1" dirty="0" smtClean="0">
                        <a:latin typeface="Cambria Math"/>
                      </a:rPr>
                      <m:t>−</m:t>
                    </m:r>
                    <m:r>
                      <a:rPr lang="en-US" b="1" i="1" dirty="0" smtClean="0">
                        <a:latin typeface="Cambria Math"/>
                      </a:rPr>
                      <m:t>𝟏</m:t>
                    </m:r>
                    <m:r>
                      <a:rPr lang="en-US" b="1" i="1" dirty="0" smtClean="0">
                        <a:latin typeface="Cambria Math"/>
                      </a:rPr>
                      <m:t>)/</m:t>
                    </m:r>
                    <m:r>
                      <a:rPr lang="en-US" b="1" i="1" dirty="0" smtClean="0">
                        <a:latin typeface="Cambria Math"/>
                      </a:rPr>
                      <m:t>𝟐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b="1" dirty="0">
                    <a:cs typeface="Arial" pitchFamily="34" charset="0"/>
                  </a:rPr>
                  <a:t>≈ 5*10</a:t>
                </a:r>
                <a:r>
                  <a:rPr lang="en-US" b="1" baseline="30000" dirty="0">
                    <a:cs typeface="Arial" pitchFamily="34" charset="0"/>
                  </a:rPr>
                  <a:t>11</a:t>
                </a:r>
                <a:r>
                  <a:rPr lang="en-US" b="1" dirty="0">
                    <a:cs typeface="Arial" pitchFamily="34" charset="0"/>
                  </a:rPr>
                  <a:t> </a:t>
                </a:r>
                <a:r>
                  <a:rPr lang="en-US" dirty="0">
                    <a:cs typeface="Arial" pitchFamily="34" charset="0"/>
                  </a:rPr>
                  <a:t>comparisons</a:t>
                </a:r>
              </a:p>
              <a:p>
                <a:pPr lvl="1"/>
                <a:r>
                  <a:rPr lang="en-US" dirty="0">
                    <a:cs typeface="Arial" pitchFamily="34" charset="0"/>
                  </a:rPr>
                  <a:t>At 10</a:t>
                </a:r>
                <a:r>
                  <a:rPr lang="en-US" baseline="30000" dirty="0">
                    <a:cs typeface="Arial" pitchFamily="34" charset="0"/>
                  </a:rPr>
                  <a:t>5</a:t>
                </a:r>
                <a:r>
                  <a:rPr lang="en-US" dirty="0">
                    <a:cs typeface="Arial" pitchFamily="34" charset="0"/>
                  </a:rPr>
                  <a:t> </a:t>
                </a:r>
                <a:r>
                  <a:rPr lang="en-US" dirty="0" err="1">
                    <a:cs typeface="Arial" pitchFamily="34" charset="0"/>
                  </a:rPr>
                  <a:t>secs</a:t>
                </a:r>
                <a:r>
                  <a:rPr lang="en-US" dirty="0">
                    <a:cs typeface="Arial" pitchFamily="34" charset="0"/>
                  </a:rPr>
                  <a:t>/day and 10</a:t>
                </a:r>
                <a:r>
                  <a:rPr lang="en-US" baseline="30000" dirty="0">
                    <a:cs typeface="Arial" pitchFamily="34" charset="0"/>
                  </a:rPr>
                  <a:t>6</a:t>
                </a:r>
                <a:r>
                  <a:rPr lang="en-US" dirty="0">
                    <a:cs typeface="Arial" pitchFamily="34" charset="0"/>
                  </a:rPr>
                  <a:t> comparisons/sec, </a:t>
                </a:r>
                <a:br>
                  <a:rPr lang="en-US" dirty="0">
                    <a:cs typeface="Arial" pitchFamily="34" charset="0"/>
                  </a:rPr>
                </a:br>
                <a:r>
                  <a:rPr lang="en-US" dirty="0">
                    <a:cs typeface="Arial" pitchFamily="34" charset="0"/>
                  </a:rPr>
                  <a:t>it would take </a:t>
                </a:r>
                <a:r>
                  <a:rPr lang="en-US" b="1" dirty="0">
                    <a:cs typeface="Arial" pitchFamily="34" charset="0"/>
                  </a:rPr>
                  <a:t>5 days</a:t>
                </a:r>
              </a:p>
              <a:p>
                <a:pPr lvl="8"/>
                <a:endParaRPr lang="en-US" dirty="0">
                  <a:cs typeface="Arial" pitchFamily="34" charset="0"/>
                </a:endParaRPr>
              </a:p>
              <a:p>
                <a:r>
                  <a:rPr lang="en-US" dirty="0">
                    <a:cs typeface="Arial" pitchFamily="34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  <a:cs typeface="Arial" pitchFamily="34" charset="0"/>
                      </a:rPr>
                      <m:t>𝑵</m:t>
                    </m:r>
                    <m:r>
                      <a:rPr lang="en-US" b="1" i="1" dirty="0" smtClean="0">
                        <a:latin typeface="Cambria Math"/>
                        <a:cs typeface="Arial" pitchFamily="34" charset="0"/>
                      </a:rPr>
                      <m:t> = </m:t>
                    </m:r>
                    <m:r>
                      <a:rPr lang="en-US" b="1" i="1" dirty="0" smtClean="0">
                        <a:latin typeface="Cambria Math"/>
                        <a:cs typeface="Arial" pitchFamily="34" charset="0"/>
                      </a:rPr>
                      <m:t>𝟏𝟎</m:t>
                    </m:r>
                  </m:oMath>
                </a14:m>
                <a:r>
                  <a:rPr lang="en-US" dirty="0">
                    <a:cs typeface="Arial" pitchFamily="34" charset="0"/>
                  </a:rPr>
                  <a:t> million, it takes more than a year…</a:t>
                </a:r>
              </a:p>
            </p:txBody>
          </p:sp>
        </mc:Choice>
        <mc:Fallback xmlns="">
          <p:sp>
            <p:nvSpPr>
              <p:cNvPr id="27341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610600" cy="5257801"/>
              </a:xfrm>
              <a:blipFill rotWithShape="1">
                <a:blip r:embed="rId2"/>
                <a:stretch>
                  <a:fillRect t="-696" r="-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2957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508248"/>
            <a:ext cx="8077200" cy="1673352"/>
          </a:xfrm>
        </p:spPr>
        <p:txBody>
          <a:bodyPr/>
          <a:lstStyle/>
          <a:p>
            <a:br>
              <a:rPr lang="en-US" dirty="0"/>
            </a:br>
            <a:r>
              <a:rPr lang="en-US" dirty="0" err="1"/>
              <a:t>MinHashing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5282184"/>
            <a:ext cx="7772400" cy="1499616"/>
          </a:xfrm>
        </p:spPr>
        <p:txBody>
          <a:bodyPr anchor="t">
            <a:noAutofit/>
          </a:bodyPr>
          <a:lstStyle/>
          <a:p>
            <a:r>
              <a:rPr lang="en-US" sz="3200" b="1" dirty="0"/>
              <a:t>Step 2:</a:t>
            </a:r>
            <a:r>
              <a:rPr lang="en-US" sz="3200" dirty="0"/>
              <a:t> </a:t>
            </a:r>
            <a:r>
              <a:rPr lang="en-US" sz="3200" b="1" i="1" dirty="0" err="1">
                <a:solidFill>
                  <a:srgbClr val="FF0066"/>
                </a:solidFill>
              </a:rPr>
              <a:t>Minhashing</a:t>
            </a:r>
            <a:r>
              <a:rPr lang="en-US" sz="3200" b="1" i="1" dirty="0">
                <a:solidFill>
                  <a:srgbClr val="FF0066"/>
                </a:solidFill>
              </a:rPr>
              <a:t>:</a:t>
            </a:r>
            <a:r>
              <a:rPr lang="en-US" sz="3200" dirty="0"/>
              <a:t> Convert </a:t>
            </a:r>
            <a:r>
              <a:rPr lang="en-US" sz="3200" b="1" dirty="0"/>
              <a:t>large sets</a:t>
            </a:r>
            <a:r>
              <a:rPr lang="en-US" sz="3200" dirty="0"/>
              <a:t> to </a:t>
            </a:r>
            <a:r>
              <a:rPr lang="en-US" sz="3200" b="1" dirty="0"/>
              <a:t>short signatures</a:t>
            </a:r>
            <a:r>
              <a:rPr lang="en-US" sz="3200" dirty="0"/>
              <a:t>, while </a:t>
            </a:r>
            <a:r>
              <a:rPr lang="en-US" sz="3200" b="1" u="sng" dirty="0"/>
              <a:t>preserving similarity</a:t>
            </a:r>
          </a:p>
          <a:p>
            <a:endParaRPr lang="en-US" sz="3200" dirty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 rot="-5394873">
            <a:off x="1257300" y="842962"/>
            <a:ext cx="1371600" cy="990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sz="1800"/>
              <a:t>Shingling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52400" y="1033462"/>
            <a:ext cx="777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Docu-</a:t>
            </a:r>
          </a:p>
          <a:p>
            <a:r>
              <a:rPr lang="en-US" sz="1800"/>
              <a:t>ment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990600" y="133826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8" name="Group 19"/>
          <p:cNvGrpSpPr>
            <a:grpSpLocks/>
          </p:cNvGrpSpPr>
          <p:nvPr/>
        </p:nvGrpSpPr>
        <p:grpSpPr bwMode="auto">
          <a:xfrm>
            <a:off x="2362201" y="1338262"/>
            <a:ext cx="1447801" cy="2578100"/>
            <a:chOff x="1488" y="1920"/>
            <a:chExt cx="912" cy="1624"/>
          </a:xfrm>
        </p:grpSpPr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1536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488" y="2448"/>
              <a:ext cx="912" cy="1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800" dirty="0"/>
                <a:t>The set</a:t>
              </a:r>
            </a:p>
            <a:p>
              <a:r>
                <a:rPr lang="en-US" sz="1800" dirty="0"/>
                <a:t>of strings</a:t>
              </a:r>
            </a:p>
            <a:p>
              <a:r>
                <a:rPr lang="en-US" sz="1800" dirty="0"/>
                <a:t>of length </a:t>
              </a:r>
              <a:r>
                <a:rPr lang="en-US" sz="1800" i="1" dirty="0"/>
                <a:t>k</a:t>
              </a:r>
            </a:p>
            <a:p>
              <a:r>
                <a:rPr lang="en-US" sz="1800" dirty="0"/>
                <a:t>that appear</a:t>
              </a:r>
            </a:p>
            <a:p>
              <a:r>
                <a:rPr lang="en-US" sz="1800" dirty="0"/>
                <a:t>in the doc-</a:t>
              </a:r>
            </a:p>
            <a:p>
              <a:r>
                <a:rPr lang="en-US" sz="1800" dirty="0" err="1"/>
                <a:t>ument</a:t>
              </a:r>
              <a:endParaRPr lang="en-US" sz="1800" dirty="0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1872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20"/>
          <p:cNvGrpSpPr>
            <a:grpSpLocks/>
          </p:cNvGrpSpPr>
          <p:nvPr/>
        </p:nvGrpSpPr>
        <p:grpSpPr bwMode="auto">
          <a:xfrm>
            <a:off x="3581399" y="652462"/>
            <a:ext cx="2305050" cy="3556001"/>
            <a:chOff x="2256" y="1488"/>
            <a:chExt cx="1452" cy="2240"/>
          </a:xfrm>
        </p:grpSpPr>
        <p:sp>
          <p:nvSpPr>
            <p:cNvPr id="13" name="AutoShape 4"/>
            <p:cNvSpPr>
              <a:spLocks noChangeArrowheads="1"/>
            </p:cNvSpPr>
            <p:nvPr/>
          </p:nvSpPr>
          <p:spPr bwMode="auto">
            <a:xfrm rot="-5394873">
              <a:off x="2136" y="1608"/>
              <a:ext cx="864" cy="62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r>
                <a:rPr lang="en-US" sz="1800" dirty="0"/>
                <a:t>Min-Hash-</a:t>
              </a:r>
            </a:p>
            <a:p>
              <a:pPr algn="ctr"/>
              <a:r>
                <a:rPr lang="en-US" sz="1800" dirty="0" err="1"/>
                <a:t>ing</a:t>
              </a:r>
              <a:endParaRPr lang="en-US" sz="1800" dirty="0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2880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2784" y="2448"/>
              <a:ext cx="924" cy="1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 i="1" dirty="0">
                  <a:solidFill>
                    <a:srgbClr val="FF0066"/>
                  </a:solidFill>
                </a:rPr>
                <a:t>Signatures:</a:t>
              </a:r>
              <a:endParaRPr lang="en-US" sz="1800" b="1" dirty="0"/>
            </a:p>
            <a:p>
              <a:r>
                <a:rPr lang="en-US" sz="1800" dirty="0"/>
                <a:t>short integer</a:t>
              </a:r>
            </a:p>
            <a:p>
              <a:r>
                <a:rPr lang="en-US" sz="1800" dirty="0"/>
                <a:t>vectors that</a:t>
              </a:r>
            </a:p>
            <a:p>
              <a:r>
                <a:rPr lang="en-US" sz="1800" dirty="0"/>
                <a:t>represent the</a:t>
              </a:r>
            </a:p>
            <a:p>
              <a:r>
                <a:rPr lang="en-US" sz="1800" dirty="0"/>
                <a:t>sets, and</a:t>
              </a:r>
            </a:p>
            <a:p>
              <a:r>
                <a:rPr lang="en-US" sz="1800" dirty="0"/>
                <a:t>reflect their</a:t>
              </a:r>
            </a:p>
            <a:p>
              <a:r>
                <a:rPr lang="en-US" sz="1800" dirty="0"/>
                <a:t>similarity</a:t>
              </a:r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3216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3356015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Encoding Sets as Bit Vectors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Many similarity problems can be </a:t>
            </a:r>
            <a:br>
              <a:rPr lang="en-US" sz="2800" dirty="0">
                <a:solidFill>
                  <a:srgbClr val="0000FF"/>
                </a:solidFill>
              </a:rPr>
            </a:br>
            <a:r>
              <a:rPr lang="en-US" sz="2800" dirty="0">
                <a:solidFill>
                  <a:srgbClr val="0000FF"/>
                </a:solidFill>
              </a:rPr>
              <a:t>formalized as </a:t>
            </a:r>
            <a:r>
              <a:rPr lang="en-US" sz="2800" b="1" dirty="0">
                <a:solidFill>
                  <a:srgbClr val="0000FF"/>
                </a:solidFill>
              </a:rPr>
              <a:t>finding subsets that </a:t>
            </a:r>
            <a:br>
              <a:rPr lang="en-US" sz="2800" b="1" dirty="0">
                <a:solidFill>
                  <a:srgbClr val="0000FF"/>
                </a:solidFill>
              </a:rPr>
            </a:br>
            <a:r>
              <a:rPr lang="en-US" sz="2800" b="1" dirty="0">
                <a:solidFill>
                  <a:srgbClr val="0000FF"/>
                </a:solidFill>
              </a:rPr>
              <a:t>have significant intersection</a:t>
            </a:r>
          </a:p>
          <a:p>
            <a:r>
              <a:rPr lang="en-US" sz="2800" b="1" dirty="0">
                <a:solidFill>
                  <a:srgbClr val="FF0066"/>
                </a:solidFill>
              </a:rPr>
              <a:t>Encode sets using 0/1 (bit, </a:t>
            </a:r>
            <a:r>
              <a:rPr lang="en-US" sz="2800" b="1" dirty="0" err="1">
                <a:solidFill>
                  <a:srgbClr val="FF0066"/>
                </a:solidFill>
              </a:rPr>
              <a:t>boolean</a:t>
            </a:r>
            <a:r>
              <a:rPr lang="en-US" sz="2800" b="1" dirty="0">
                <a:solidFill>
                  <a:srgbClr val="FF0066"/>
                </a:solidFill>
              </a:rPr>
              <a:t>) vectors </a:t>
            </a:r>
          </a:p>
          <a:p>
            <a:pPr lvl="1"/>
            <a:r>
              <a:rPr lang="en-US" sz="2400" dirty="0"/>
              <a:t>One dimension per element in the universal set</a:t>
            </a:r>
          </a:p>
          <a:p>
            <a:r>
              <a:rPr lang="en-US" sz="2800" dirty="0"/>
              <a:t>Interpret </a:t>
            </a:r>
            <a:r>
              <a:rPr lang="en-US" sz="2800" dirty="0">
                <a:solidFill>
                  <a:srgbClr val="FF0066"/>
                </a:solidFill>
              </a:rPr>
              <a:t>set intersection as bitwise </a:t>
            </a:r>
            <a:r>
              <a:rPr lang="en-US" sz="2800" b="1" dirty="0">
                <a:solidFill>
                  <a:srgbClr val="FF0066"/>
                </a:solidFill>
              </a:rPr>
              <a:t>AND</a:t>
            </a:r>
            <a:r>
              <a:rPr lang="en-US" sz="2800" dirty="0"/>
              <a:t>, and </a:t>
            </a:r>
            <a:br>
              <a:rPr lang="en-US" sz="2800" dirty="0"/>
            </a:br>
            <a:r>
              <a:rPr lang="en-US" sz="2800" dirty="0">
                <a:solidFill>
                  <a:srgbClr val="0000FF"/>
                </a:solidFill>
              </a:rPr>
              <a:t>set union as bitwise </a:t>
            </a:r>
            <a:r>
              <a:rPr lang="en-US" sz="2800" b="1" dirty="0">
                <a:solidFill>
                  <a:srgbClr val="0000FF"/>
                </a:solidFill>
              </a:rPr>
              <a:t>OR</a:t>
            </a:r>
          </a:p>
          <a:p>
            <a:pPr lvl="8"/>
            <a:endParaRPr lang="en-US" sz="1400" dirty="0"/>
          </a:p>
          <a:p>
            <a:r>
              <a:rPr lang="en-US" sz="2800" b="1" dirty="0">
                <a:solidFill>
                  <a:srgbClr val="008000"/>
                </a:solidFill>
              </a:rPr>
              <a:t>Example:</a:t>
            </a:r>
            <a:r>
              <a:rPr lang="en-US" sz="2800" dirty="0"/>
              <a:t> </a:t>
            </a:r>
            <a:r>
              <a:rPr lang="en-US" sz="2800" b="1" dirty="0"/>
              <a:t>C</a:t>
            </a:r>
            <a:r>
              <a:rPr lang="en-US" sz="2800" b="1" baseline="-25000" dirty="0"/>
              <a:t>1</a:t>
            </a:r>
            <a:r>
              <a:rPr lang="en-US" sz="2800" dirty="0"/>
              <a:t> = 10111; </a:t>
            </a:r>
            <a:r>
              <a:rPr lang="en-US" sz="2800" b="1" dirty="0"/>
              <a:t>C</a:t>
            </a:r>
            <a:r>
              <a:rPr lang="en-US" sz="2800" b="1" baseline="-25000" dirty="0"/>
              <a:t>2</a:t>
            </a:r>
            <a:r>
              <a:rPr lang="en-US" sz="2800" dirty="0"/>
              <a:t> = 10011</a:t>
            </a:r>
          </a:p>
          <a:p>
            <a:pPr lvl="1"/>
            <a:r>
              <a:rPr lang="en-US" sz="2400" dirty="0"/>
              <a:t>Size of intersection </a:t>
            </a:r>
            <a:r>
              <a:rPr lang="en-US" sz="2400" b="1" dirty="0"/>
              <a:t>= 3</a:t>
            </a:r>
            <a:r>
              <a:rPr lang="en-US" sz="2400" dirty="0"/>
              <a:t>; size of union </a:t>
            </a:r>
            <a:r>
              <a:rPr lang="en-US" sz="2400" b="1" dirty="0"/>
              <a:t>= 4</a:t>
            </a:r>
            <a:r>
              <a:rPr lang="en-US" sz="2400" dirty="0"/>
              <a:t>, </a:t>
            </a:r>
          </a:p>
          <a:p>
            <a:pPr lvl="1"/>
            <a:r>
              <a:rPr lang="en-US" sz="2400" b="1" dirty="0" err="1"/>
              <a:t>Jaccard</a:t>
            </a:r>
            <a:r>
              <a:rPr lang="en-US" sz="2400" b="1" dirty="0"/>
              <a:t> similarity</a:t>
            </a:r>
            <a:r>
              <a:rPr lang="en-US" sz="2400" dirty="0"/>
              <a:t> (not distance) </a:t>
            </a:r>
            <a:r>
              <a:rPr lang="en-US" sz="2400" b="1" dirty="0"/>
              <a:t>= 3/4</a:t>
            </a:r>
          </a:p>
          <a:p>
            <a:pPr lvl="1"/>
            <a:r>
              <a:rPr lang="en-US" sz="2400" b="1" dirty="0"/>
              <a:t>Distance: d(C</a:t>
            </a:r>
            <a:r>
              <a:rPr lang="en-US" sz="2400" b="1" baseline="-25000" dirty="0"/>
              <a:t>1</a:t>
            </a:r>
            <a:r>
              <a:rPr lang="en-US" sz="2400" b="1" dirty="0"/>
              <a:t>,C</a:t>
            </a:r>
            <a:r>
              <a:rPr lang="en-US" sz="2400" b="1" baseline="-25000" dirty="0"/>
              <a:t>2</a:t>
            </a:r>
            <a:r>
              <a:rPr lang="en-US" sz="2400" b="1" dirty="0"/>
              <a:t>) = 1 – (</a:t>
            </a:r>
            <a:r>
              <a:rPr lang="en-US" sz="2400" b="1" dirty="0" err="1"/>
              <a:t>Jaccard</a:t>
            </a:r>
            <a:r>
              <a:rPr lang="en-US" sz="2400" b="1" dirty="0"/>
              <a:t> similarity) = 1/4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6781800" y="1295400"/>
            <a:ext cx="2286000" cy="990600"/>
            <a:chOff x="3124200" y="1371600"/>
            <a:chExt cx="2667000" cy="1600200"/>
          </a:xfrm>
        </p:grpSpPr>
        <p:sp>
          <p:nvSpPr>
            <p:cNvPr id="32" name="Oval 3"/>
            <p:cNvSpPr>
              <a:spLocks noChangeArrowheads="1"/>
            </p:cNvSpPr>
            <p:nvPr/>
          </p:nvSpPr>
          <p:spPr bwMode="auto">
            <a:xfrm>
              <a:off x="3810000" y="1371600"/>
              <a:ext cx="1981200" cy="1600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Oval 4"/>
            <p:cNvSpPr>
              <a:spLocks noChangeArrowheads="1"/>
            </p:cNvSpPr>
            <p:nvPr/>
          </p:nvSpPr>
          <p:spPr bwMode="auto">
            <a:xfrm>
              <a:off x="3124200" y="1371600"/>
              <a:ext cx="1981200" cy="1600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5"/>
            <p:cNvSpPr>
              <a:spLocks noChangeArrowheads="1"/>
            </p:cNvSpPr>
            <p:nvPr/>
          </p:nvSpPr>
          <p:spPr bwMode="auto">
            <a:xfrm>
              <a:off x="3505200" y="1839351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6"/>
            <p:cNvSpPr>
              <a:spLocks noChangeArrowheads="1"/>
            </p:cNvSpPr>
            <p:nvPr/>
          </p:nvSpPr>
          <p:spPr bwMode="auto">
            <a:xfrm>
              <a:off x="3479800" y="2356338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7"/>
            <p:cNvSpPr>
              <a:spLocks noChangeArrowheads="1"/>
            </p:cNvSpPr>
            <p:nvPr/>
          </p:nvSpPr>
          <p:spPr bwMode="auto">
            <a:xfrm>
              <a:off x="4173220" y="1987062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8"/>
            <p:cNvSpPr>
              <a:spLocks noChangeArrowheads="1"/>
            </p:cNvSpPr>
            <p:nvPr/>
          </p:nvSpPr>
          <p:spPr bwMode="auto">
            <a:xfrm>
              <a:off x="4635500" y="2280138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9"/>
            <p:cNvSpPr>
              <a:spLocks noChangeArrowheads="1"/>
            </p:cNvSpPr>
            <p:nvPr/>
          </p:nvSpPr>
          <p:spPr bwMode="auto">
            <a:xfrm>
              <a:off x="4546600" y="1670537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10"/>
            <p:cNvSpPr>
              <a:spLocks noChangeArrowheads="1"/>
            </p:cNvSpPr>
            <p:nvPr/>
          </p:nvSpPr>
          <p:spPr bwMode="auto">
            <a:xfrm>
              <a:off x="5417820" y="2110154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11"/>
            <p:cNvSpPr>
              <a:spLocks noChangeArrowheads="1"/>
            </p:cNvSpPr>
            <p:nvPr/>
          </p:nvSpPr>
          <p:spPr bwMode="auto">
            <a:xfrm>
              <a:off x="5257800" y="2479431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Oval 12"/>
            <p:cNvSpPr>
              <a:spLocks noChangeArrowheads="1"/>
            </p:cNvSpPr>
            <p:nvPr/>
          </p:nvSpPr>
          <p:spPr bwMode="auto">
            <a:xfrm>
              <a:off x="5257800" y="1676399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88241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From Sets to Boolean Matrices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5943600" cy="563880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Rows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= elements (shingles)</a:t>
            </a:r>
          </a:p>
          <a:p>
            <a:r>
              <a:rPr lang="en-US" b="1" dirty="0">
                <a:solidFill>
                  <a:srgbClr val="008000"/>
                </a:solidFill>
              </a:rPr>
              <a:t>Columns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= sets (documents)</a:t>
            </a:r>
          </a:p>
          <a:p>
            <a:pPr lvl="1"/>
            <a:r>
              <a:rPr lang="en-US" dirty="0"/>
              <a:t>1 in row </a:t>
            </a:r>
            <a:r>
              <a:rPr lang="en-US" b="1" i="1" dirty="0"/>
              <a:t>e</a:t>
            </a:r>
            <a:r>
              <a:rPr lang="en-US" dirty="0"/>
              <a:t> and column </a:t>
            </a:r>
            <a:r>
              <a:rPr lang="en-US" b="1" i="1" dirty="0"/>
              <a:t>s</a:t>
            </a:r>
            <a:r>
              <a:rPr lang="en-US" dirty="0"/>
              <a:t> if and only if </a:t>
            </a:r>
            <a:r>
              <a:rPr lang="en-US" b="1" i="1" dirty="0"/>
              <a:t>e</a:t>
            </a:r>
            <a:r>
              <a:rPr lang="en-US" dirty="0"/>
              <a:t> is a member of </a:t>
            </a:r>
            <a:r>
              <a:rPr lang="en-US" b="1" i="1" dirty="0"/>
              <a:t>s</a:t>
            </a:r>
          </a:p>
          <a:p>
            <a:pPr lvl="1"/>
            <a:r>
              <a:rPr lang="en-US" dirty="0"/>
              <a:t>Column similarity is the </a:t>
            </a:r>
            <a:r>
              <a:rPr lang="en-US" dirty="0" err="1"/>
              <a:t>Jaccard</a:t>
            </a:r>
            <a:r>
              <a:rPr lang="en-US" dirty="0"/>
              <a:t> similarity of the corresponding sets (rows with value </a:t>
            </a:r>
            <a:r>
              <a:rPr lang="en-US" i="1" dirty="0"/>
              <a:t>1)</a:t>
            </a:r>
          </a:p>
          <a:p>
            <a:pPr lvl="1"/>
            <a:r>
              <a:rPr lang="en-US" b="1" dirty="0">
                <a:solidFill>
                  <a:srgbClr val="FF0066"/>
                </a:solidFill>
              </a:rPr>
              <a:t>Typical matrix is sparse!</a:t>
            </a:r>
          </a:p>
          <a:p>
            <a:r>
              <a:rPr lang="en-US" b="1" dirty="0">
                <a:solidFill>
                  <a:srgbClr val="0000FF"/>
                </a:solidFill>
              </a:rPr>
              <a:t>Each document is a column:</a:t>
            </a:r>
          </a:p>
          <a:p>
            <a:pPr lvl="1"/>
            <a:r>
              <a:rPr lang="en-US" sz="2400" b="1" dirty="0">
                <a:solidFill>
                  <a:srgbClr val="008000"/>
                </a:solidFill>
              </a:rPr>
              <a:t>Example:</a:t>
            </a:r>
            <a:r>
              <a:rPr lang="en-US" sz="2400" dirty="0"/>
              <a:t> </a:t>
            </a:r>
            <a:r>
              <a:rPr lang="en-US" sz="2400" b="1" dirty="0" err="1"/>
              <a:t>sim</a:t>
            </a:r>
            <a:r>
              <a:rPr lang="en-US" sz="2400" b="1" dirty="0"/>
              <a:t>(C</a:t>
            </a:r>
            <a:r>
              <a:rPr lang="en-US" sz="2400" b="1" baseline="-25000" dirty="0"/>
              <a:t>1</a:t>
            </a:r>
            <a:r>
              <a:rPr lang="en-US" sz="2400" b="1" dirty="0"/>
              <a:t> ,C</a:t>
            </a:r>
            <a:r>
              <a:rPr lang="en-US" sz="2400" b="1" baseline="-25000" dirty="0"/>
              <a:t>2</a:t>
            </a:r>
            <a:r>
              <a:rPr lang="en-US" sz="2400" b="1" dirty="0"/>
              <a:t>) = ?</a:t>
            </a:r>
          </a:p>
          <a:p>
            <a:pPr lvl="2"/>
            <a:r>
              <a:rPr lang="en-US" sz="2000" dirty="0"/>
              <a:t>Size of intersection = 3; size of union = 6, </a:t>
            </a:r>
            <a:br>
              <a:rPr lang="en-US" sz="2000" dirty="0"/>
            </a:br>
            <a:r>
              <a:rPr lang="en-US" sz="2000" dirty="0" err="1"/>
              <a:t>Jaccard</a:t>
            </a:r>
            <a:r>
              <a:rPr lang="en-US" sz="2000" dirty="0"/>
              <a:t> similarity (not distance) = 3/6</a:t>
            </a:r>
          </a:p>
          <a:p>
            <a:pPr lvl="2"/>
            <a:r>
              <a:rPr lang="en-US" sz="2000" b="1" dirty="0"/>
              <a:t>d(C</a:t>
            </a:r>
            <a:r>
              <a:rPr lang="en-US" sz="2000" b="1" baseline="-25000" dirty="0"/>
              <a:t>1</a:t>
            </a:r>
            <a:r>
              <a:rPr lang="en-US" sz="2000" b="1" dirty="0"/>
              <a:t>,C</a:t>
            </a:r>
            <a:r>
              <a:rPr lang="en-US" sz="2000" b="1" baseline="-25000" dirty="0"/>
              <a:t>2</a:t>
            </a:r>
            <a:r>
              <a:rPr lang="en-US" sz="2000" b="1" dirty="0"/>
              <a:t>) = 1 – (</a:t>
            </a:r>
            <a:r>
              <a:rPr lang="en-US" sz="2000" b="1" dirty="0" err="1"/>
              <a:t>Jaccard</a:t>
            </a:r>
            <a:r>
              <a:rPr lang="en-US" sz="2000" b="1" dirty="0"/>
              <a:t> similarity) = 3/6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grpSp>
        <p:nvGrpSpPr>
          <p:cNvPr id="18" name="Group 4"/>
          <p:cNvGrpSpPr>
            <a:grpSpLocks/>
          </p:cNvGrpSpPr>
          <p:nvPr/>
        </p:nvGrpSpPr>
        <p:grpSpPr bwMode="auto">
          <a:xfrm>
            <a:off x="6645276" y="2514600"/>
            <a:ext cx="2362200" cy="3895725"/>
            <a:chOff x="1776" y="2205"/>
            <a:chExt cx="1584" cy="2598"/>
          </a:xfrm>
        </p:grpSpPr>
        <p:sp>
          <p:nvSpPr>
            <p:cNvPr id="19" name="Rectangle 5"/>
            <p:cNvSpPr>
              <a:spLocks noChangeArrowheads="1"/>
            </p:cNvSpPr>
            <p:nvPr/>
          </p:nvSpPr>
          <p:spPr bwMode="auto">
            <a:xfrm>
              <a:off x="2964" y="44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2568" y="44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1" name="Rectangle 7"/>
            <p:cNvSpPr>
              <a:spLocks noChangeArrowheads="1"/>
            </p:cNvSpPr>
            <p:nvPr/>
          </p:nvSpPr>
          <p:spPr bwMode="auto">
            <a:xfrm>
              <a:off x="2172" y="44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22" name="Rectangle 8"/>
            <p:cNvSpPr>
              <a:spLocks noChangeArrowheads="1"/>
            </p:cNvSpPr>
            <p:nvPr/>
          </p:nvSpPr>
          <p:spPr bwMode="auto">
            <a:xfrm>
              <a:off x="1776" y="44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3" name="Rectangle 9"/>
            <p:cNvSpPr>
              <a:spLocks noChangeArrowheads="1"/>
            </p:cNvSpPr>
            <p:nvPr/>
          </p:nvSpPr>
          <p:spPr bwMode="auto">
            <a:xfrm>
              <a:off x="2964" y="4054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24" name="Rectangle 10"/>
            <p:cNvSpPr>
              <a:spLocks noChangeArrowheads="1"/>
            </p:cNvSpPr>
            <p:nvPr/>
          </p:nvSpPr>
          <p:spPr bwMode="auto">
            <a:xfrm>
              <a:off x="2568" y="4054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5" name="Rectangle 11"/>
            <p:cNvSpPr>
              <a:spLocks noChangeArrowheads="1"/>
            </p:cNvSpPr>
            <p:nvPr/>
          </p:nvSpPr>
          <p:spPr bwMode="auto">
            <a:xfrm>
              <a:off x="2172" y="4054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1</a:t>
              </a:r>
            </a:p>
          </p:txBody>
        </p:sp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1776" y="4054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7" name="Rectangle 13"/>
            <p:cNvSpPr>
              <a:spLocks noChangeArrowheads="1"/>
            </p:cNvSpPr>
            <p:nvPr/>
          </p:nvSpPr>
          <p:spPr bwMode="auto">
            <a:xfrm>
              <a:off x="2964" y="3679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8" name="Rectangle 14"/>
            <p:cNvSpPr>
              <a:spLocks noChangeArrowheads="1"/>
            </p:cNvSpPr>
            <p:nvPr/>
          </p:nvSpPr>
          <p:spPr bwMode="auto">
            <a:xfrm>
              <a:off x="2568" y="3679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29" name="Rectangle 15"/>
            <p:cNvSpPr>
              <a:spLocks noChangeArrowheads="1"/>
            </p:cNvSpPr>
            <p:nvPr/>
          </p:nvSpPr>
          <p:spPr bwMode="auto">
            <a:xfrm>
              <a:off x="2172" y="3679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0</a:t>
              </a:r>
            </a:p>
          </p:txBody>
        </p:sp>
        <p:sp>
          <p:nvSpPr>
            <p:cNvPr id="30" name="Rectangle 16"/>
            <p:cNvSpPr>
              <a:spLocks noChangeArrowheads="1"/>
            </p:cNvSpPr>
            <p:nvPr/>
          </p:nvSpPr>
          <p:spPr bwMode="auto">
            <a:xfrm>
              <a:off x="1776" y="3679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1</a:t>
              </a:r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2964" y="3303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32" name="Rectangle 18"/>
            <p:cNvSpPr>
              <a:spLocks noChangeArrowheads="1"/>
            </p:cNvSpPr>
            <p:nvPr/>
          </p:nvSpPr>
          <p:spPr bwMode="auto">
            <a:xfrm>
              <a:off x="2568" y="3303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33" name="Rectangle 19"/>
            <p:cNvSpPr>
              <a:spLocks noChangeArrowheads="1"/>
            </p:cNvSpPr>
            <p:nvPr/>
          </p:nvSpPr>
          <p:spPr bwMode="auto">
            <a:xfrm>
              <a:off x="2172" y="3303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0</a:t>
              </a:r>
            </a:p>
          </p:txBody>
        </p:sp>
        <p:sp>
          <p:nvSpPr>
            <p:cNvPr id="34" name="Rectangle 20"/>
            <p:cNvSpPr>
              <a:spLocks noChangeArrowheads="1"/>
            </p:cNvSpPr>
            <p:nvPr/>
          </p:nvSpPr>
          <p:spPr bwMode="auto">
            <a:xfrm>
              <a:off x="1776" y="3303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35" name="Rectangle 21"/>
            <p:cNvSpPr>
              <a:spLocks noChangeArrowheads="1"/>
            </p:cNvSpPr>
            <p:nvPr/>
          </p:nvSpPr>
          <p:spPr bwMode="auto">
            <a:xfrm>
              <a:off x="2964" y="29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36" name="Rectangle 22"/>
            <p:cNvSpPr>
              <a:spLocks noChangeArrowheads="1"/>
            </p:cNvSpPr>
            <p:nvPr/>
          </p:nvSpPr>
          <p:spPr bwMode="auto">
            <a:xfrm>
              <a:off x="2568" y="29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37" name="Rectangle 23"/>
            <p:cNvSpPr>
              <a:spLocks noChangeArrowheads="1"/>
            </p:cNvSpPr>
            <p:nvPr/>
          </p:nvSpPr>
          <p:spPr bwMode="auto">
            <a:xfrm>
              <a:off x="2172" y="29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38" name="Rectangle 24"/>
            <p:cNvSpPr>
              <a:spLocks noChangeArrowheads="1"/>
            </p:cNvSpPr>
            <p:nvPr/>
          </p:nvSpPr>
          <p:spPr bwMode="auto">
            <a:xfrm>
              <a:off x="1776" y="29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0</a:t>
              </a:r>
            </a:p>
          </p:txBody>
        </p:sp>
        <p:sp>
          <p:nvSpPr>
            <p:cNvPr id="39" name="Rectangle 25"/>
            <p:cNvSpPr>
              <a:spLocks noChangeArrowheads="1"/>
            </p:cNvSpPr>
            <p:nvPr/>
          </p:nvSpPr>
          <p:spPr bwMode="auto">
            <a:xfrm>
              <a:off x="2964" y="2583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40" name="Rectangle 26"/>
            <p:cNvSpPr>
              <a:spLocks noChangeArrowheads="1"/>
            </p:cNvSpPr>
            <p:nvPr/>
          </p:nvSpPr>
          <p:spPr bwMode="auto">
            <a:xfrm>
              <a:off x="2568" y="2583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41" name="Rectangle 27"/>
            <p:cNvSpPr>
              <a:spLocks noChangeArrowheads="1"/>
            </p:cNvSpPr>
            <p:nvPr/>
          </p:nvSpPr>
          <p:spPr bwMode="auto">
            <a:xfrm>
              <a:off x="2172" y="2583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1</a:t>
              </a:r>
            </a:p>
          </p:txBody>
        </p:sp>
        <p:sp>
          <p:nvSpPr>
            <p:cNvPr id="42" name="Rectangle 28"/>
            <p:cNvSpPr>
              <a:spLocks noChangeArrowheads="1"/>
            </p:cNvSpPr>
            <p:nvPr/>
          </p:nvSpPr>
          <p:spPr bwMode="auto">
            <a:xfrm>
              <a:off x="1776" y="2583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43" name="Rectangle 29"/>
            <p:cNvSpPr>
              <a:spLocks noChangeArrowheads="1"/>
            </p:cNvSpPr>
            <p:nvPr/>
          </p:nvSpPr>
          <p:spPr bwMode="auto">
            <a:xfrm>
              <a:off x="2964" y="220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44" name="Rectangle 30"/>
            <p:cNvSpPr>
              <a:spLocks noChangeArrowheads="1"/>
            </p:cNvSpPr>
            <p:nvPr/>
          </p:nvSpPr>
          <p:spPr bwMode="auto">
            <a:xfrm>
              <a:off x="2568" y="220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45" name="Rectangle 31"/>
            <p:cNvSpPr>
              <a:spLocks noChangeArrowheads="1"/>
            </p:cNvSpPr>
            <p:nvPr/>
          </p:nvSpPr>
          <p:spPr bwMode="auto">
            <a:xfrm>
              <a:off x="2172" y="220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1</a:t>
              </a:r>
            </a:p>
          </p:txBody>
        </p:sp>
        <p:sp>
          <p:nvSpPr>
            <p:cNvPr id="46" name="Rectangle 32"/>
            <p:cNvSpPr>
              <a:spLocks noChangeArrowheads="1"/>
            </p:cNvSpPr>
            <p:nvPr/>
          </p:nvSpPr>
          <p:spPr bwMode="auto">
            <a:xfrm>
              <a:off x="1776" y="220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 </a:t>
              </a:r>
            </a:p>
          </p:txBody>
        </p:sp>
        <p:sp>
          <p:nvSpPr>
            <p:cNvPr id="47" name="Line 33"/>
            <p:cNvSpPr>
              <a:spLocks noChangeShapeType="1"/>
            </p:cNvSpPr>
            <p:nvPr/>
          </p:nvSpPr>
          <p:spPr bwMode="auto">
            <a:xfrm>
              <a:off x="1776" y="2208"/>
              <a:ext cx="15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" name="Line 34"/>
            <p:cNvSpPr>
              <a:spLocks noChangeShapeType="1"/>
            </p:cNvSpPr>
            <p:nvPr/>
          </p:nvSpPr>
          <p:spPr bwMode="auto">
            <a:xfrm>
              <a:off x="1776" y="2583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" name="Line 35"/>
            <p:cNvSpPr>
              <a:spLocks noChangeShapeType="1"/>
            </p:cNvSpPr>
            <p:nvPr/>
          </p:nvSpPr>
          <p:spPr bwMode="auto">
            <a:xfrm>
              <a:off x="1776" y="2928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" name="Line 36"/>
            <p:cNvSpPr>
              <a:spLocks noChangeShapeType="1"/>
            </p:cNvSpPr>
            <p:nvPr/>
          </p:nvSpPr>
          <p:spPr bwMode="auto">
            <a:xfrm>
              <a:off x="1776" y="3303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" name="Line 37"/>
            <p:cNvSpPr>
              <a:spLocks noChangeShapeType="1"/>
            </p:cNvSpPr>
            <p:nvPr/>
          </p:nvSpPr>
          <p:spPr bwMode="auto">
            <a:xfrm>
              <a:off x="1776" y="3679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" name="Line 38"/>
            <p:cNvSpPr>
              <a:spLocks noChangeShapeType="1"/>
            </p:cNvSpPr>
            <p:nvPr/>
          </p:nvSpPr>
          <p:spPr bwMode="auto">
            <a:xfrm>
              <a:off x="1776" y="4054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" name="Line 39"/>
            <p:cNvSpPr>
              <a:spLocks noChangeShapeType="1"/>
            </p:cNvSpPr>
            <p:nvPr/>
          </p:nvSpPr>
          <p:spPr bwMode="auto">
            <a:xfrm>
              <a:off x="1776" y="4428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" name="Line 40"/>
            <p:cNvSpPr>
              <a:spLocks noChangeShapeType="1"/>
            </p:cNvSpPr>
            <p:nvPr/>
          </p:nvSpPr>
          <p:spPr bwMode="auto">
            <a:xfrm>
              <a:off x="1776" y="4803"/>
              <a:ext cx="15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" name="Line 41"/>
            <p:cNvSpPr>
              <a:spLocks noChangeShapeType="1"/>
            </p:cNvSpPr>
            <p:nvPr/>
          </p:nvSpPr>
          <p:spPr bwMode="auto">
            <a:xfrm>
              <a:off x="1776" y="2208"/>
              <a:ext cx="0" cy="259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" name="Line 42"/>
            <p:cNvSpPr>
              <a:spLocks noChangeShapeType="1"/>
            </p:cNvSpPr>
            <p:nvPr/>
          </p:nvSpPr>
          <p:spPr bwMode="auto">
            <a:xfrm>
              <a:off x="2172" y="2205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7" name="Line 43"/>
            <p:cNvSpPr>
              <a:spLocks noChangeShapeType="1"/>
            </p:cNvSpPr>
            <p:nvPr/>
          </p:nvSpPr>
          <p:spPr bwMode="auto">
            <a:xfrm>
              <a:off x="2568" y="2208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8" name="Line 44"/>
            <p:cNvSpPr>
              <a:spLocks noChangeShapeType="1"/>
            </p:cNvSpPr>
            <p:nvPr/>
          </p:nvSpPr>
          <p:spPr bwMode="auto">
            <a:xfrm>
              <a:off x="2964" y="2208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" name="Line 45"/>
            <p:cNvSpPr>
              <a:spLocks noChangeShapeType="1"/>
            </p:cNvSpPr>
            <p:nvPr/>
          </p:nvSpPr>
          <p:spPr bwMode="auto">
            <a:xfrm>
              <a:off x="3360" y="2208"/>
              <a:ext cx="0" cy="259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235826" y="2133600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Documents</a:t>
            </a:r>
          </a:p>
        </p:txBody>
      </p:sp>
      <p:sp>
        <p:nvSpPr>
          <p:cNvPr id="60" name="TextBox 59"/>
          <p:cNvSpPr txBox="1"/>
          <p:nvPr/>
        </p:nvSpPr>
        <p:spPr>
          <a:xfrm rot="16200000">
            <a:off x="5932096" y="4275547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Shingles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5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Similarity Search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/>
              <a:t>Similarity search examples: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Images, faces, motions, time series…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+ visual examples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95935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Outline: Finding Similar Columns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610600" cy="541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So far:</a:t>
            </a:r>
          </a:p>
          <a:p>
            <a:pPr lvl="1"/>
            <a:r>
              <a:rPr lang="en-US" dirty="0"/>
              <a:t>Documents </a:t>
            </a:r>
            <a:r>
              <a:rPr lang="en-US" dirty="0">
                <a:sym typeface="Symbol"/>
              </a:rPr>
              <a:t> Sets of shingles</a:t>
            </a:r>
          </a:p>
          <a:p>
            <a:pPr lvl="1"/>
            <a:r>
              <a:rPr lang="en-US" dirty="0">
                <a:sym typeface="Symbol"/>
              </a:rPr>
              <a:t>Represent sets as </a:t>
            </a:r>
            <a:r>
              <a:rPr lang="en-US" dirty="0" err="1">
                <a:sym typeface="Symbol"/>
              </a:rPr>
              <a:t>boolean</a:t>
            </a:r>
            <a:r>
              <a:rPr lang="en-US" dirty="0">
                <a:sym typeface="Symbol"/>
              </a:rPr>
              <a:t> vectors in a matrix</a:t>
            </a:r>
          </a:p>
          <a:p>
            <a:r>
              <a:rPr lang="en-US" b="1" dirty="0">
                <a:solidFill>
                  <a:srgbClr val="0000FF"/>
                </a:solidFill>
                <a:sym typeface="Symbol"/>
              </a:rPr>
              <a:t>Next goal: </a:t>
            </a:r>
            <a:r>
              <a:rPr lang="en-US" b="1" dirty="0">
                <a:solidFill>
                  <a:srgbClr val="FF0066"/>
                </a:solidFill>
                <a:sym typeface="Symbol"/>
              </a:rPr>
              <a:t>Find similar columns while computing small signatures</a:t>
            </a:r>
          </a:p>
          <a:p>
            <a:pPr lvl="1"/>
            <a:r>
              <a:rPr lang="en-US" b="1" dirty="0">
                <a:sym typeface="Symbol"/>
              </a:rPr>
              <a:t>Similarity of columns == similarity of signatures</a:t>
            </a:r>
            <a:endParaRPr lang="en-US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054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Outline: Finding Similar Columns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610600" cy="5410200"/>
          </a:xfrm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rgbClr val="0000FF"/>
                </a:solidFill>
                <a:sym typeface="Symbol"/>
              </a:rPr>
              <a:t>Next Goal: </a:t>
            </a:r>
            <a:r>
              <a:rPr lang="en-US" b="1" dirty="0">
                <a:solidFill>
                  <a:srgbClr val="FF0066"/>
                </a:solidFill>
                <a:sym typeface="Symbol"/>
              </a:rPr>
              <a:t>Find similar columns, Small signatures</a:t>
            </a:r>
            <a:endParaRPr lang="en-US" b="1" dirty="0">
              <a:solidFill>
                <a:srgbClr val="FF0066"/>
              </a:solidFill>
            </a:endParaRPr>
          </a:p>
          <a:p>
            <a:r>
              <a:rPr lang="en-US" b="1" dirty="0">
                <a:solidFill>
                  <a:srgbClr val="008000"/>
                </a:solidFill>
              </a:rPr>
              <a:t>Naïve approach: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1) Signatures of columns:</a:t>
            </a:r>
            <a:r>
              <a:rPr lang="en-US" dirty="0"/>
              <a:t> small summaries of columns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2) Examine pairs of signatures</a:t>
            </a:r>
            <a:r>
              <a:rPr lang="en-US" dirty="0"/>
              <a:t> to find similar columns</a:t>
            </a:r>
          </a:p>
          <a:p>
            <a:pPr lvl="2"/>
            <a:r>
              <a:rPr lang="en-US" b="1" dirty="0"/>
              <a:t>Essential:</a:t>
            </a:r>
            <a:r>
              <a:rPr lang="en-US" dirty="0"/>
              <a:t> Similarities of signatures and columns are related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3) Optional:</a:t>
            </a:r>
            <a:r>
              <a:rPr lang="en-US" dirty="0"/>
              <a:t> Check that columns with similar signatures are really similar</a:t>
            </a:r>
          </a:p>
          <a:p>
            <a:r>
              <a:rPr lang="en-US" b="1" dirty="0">
                <a:solidFill>
                  <a:srgbClr val="008000"/>
                </a:solidFill>
              </a:rPr>
              <a:t>Warnings:</a:t>
            </a:r>
          </a:p>
          <a:p>
            <a:pPr lvl="1"/>
            <a:r>
              <a:rPr lang="en-US" dirty="0"/>
              <a:t>Comparing all pairs may take too much time: </a:t>
            </a:r>
            <a:r>
              <a:rPr lang="en-US" b="1" dirty="0"/>
              <a:t>Job for LSH</a:t>
            </a:r>
            <a:endParaRPr lang="en-US" dirty="0"/>
          </a:p>
          <a:p>
            <a:pPr lvl="2"/>
            <a:r>
              <a:rPr lang="en-US" dirty="0"/>
              <a:t>These methods can produce false negatives, and even false positives (if the optional check is not made)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59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Columns (Signatures)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534400" cy="5562600"/>
          </a:xfrm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Key idea: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“hash” each column </a:t>
            </a:r>
            <a:r>
              <a:rPr lang="en-US" b="1" i="1" dirty="0"/>
              <a:t>C</a:t>
            </a:r>
            <a:r>
              <a:rPr lang="en-US" dirty="0"/>
              <a:t> to a small </a:t>
            </a:r>
            <a:r>
              <a:rPr lang="en-US" b="1" i="1" dirty="0">
                <a:solidFill>
                  <a:srgbClr val="D60093"/>
                </a:solidFill>
              </a:rPr>
              <a:t>signature</a:t>
            </a:r>
            <a:r>
              <a:rPr lang="en-US" dirty="0"/>
              <a:t> </a:t>
            </a:r>
            <a:r>
              <a:rPr lang="en-US" b="1" i="1" dirty="0"/>
              <a:t>h(C)</a:t>
            </a:r>
            <a:r>
              <a:rPr lang="en-US" dirty="0"/>
              <a:t>, such that:</a:t>
            </a:r>
          </a:p>
          <a:p>
            <a:pPr lvl="1"/>
            <a:r>
              <a:rPr lang="en-US" b="1" dirty="0"/>
              <a:t>(1)</a:t>
            </a:r>
            <a:r>
              <a:rPr lang="en-US" dirty="0"/>
              <a:t> </a:t>
            </a:r>
            <a:r>
              <a:rPr lang="en-US" b="1" i="1" dirty="0"/>
              <a:t>h(C)</a:t>
            </a:r>
            <a:r>
              <a:rPr lang="en-US" dirty="0"/>
              <a:t> is small enough that the signature fits in RAM</a:t>
            </a:r>
          </a:p>
          <a:p>
            <a:pPr lvl="1"/>
            <a:r>
              <a:rPr lang="en-US" b="1" dirty="0"/>
              <a:t>(2)</a:t>
            </a:r>
            <a:r>
              <a:rPr lang="en-US" dirty="0"/>
              <a:t> </a:t>
            </a:r>
            <a:r>
              <a:rPr lang="en-US" b="1" i="1" dirty="0" err="1"/>
              <a:t>sim</a:t>
            </a:r>
            <a:r>
              <a:rPr lang="en-US" b="1" i="1" dirty="0"/>
              <a:t>(C</a:t>
            </a:r>
            <a:r>
              <a:rPr lang="en-US" b="1" i="1" baseline="-25000" dirty="0"/>
              <a:t>1</a:t>
            </a:r>
            <a:r>
              <a:rPr lang="en-US" b="1" i="1" dirty="0"/>
              <a:t>, C</a:t>
            </a:r>
            <a:r>
              <a:rPr lang="en-US" b="1" i="1" baseline="-25000" dirty="0"/>
              <a:t>2</a:t>
            </a:r>
            <a:r>
              <a:rPr lang="en-US" b="1" i="1" dirty="0"/>
              <a:t>)</a:t>
            </a:r>
            <a:r>
              <a:rPr lang="en-US" dirty="0"/>
              <a:t> is the same as the “similarity” of signatures </a:t>
            </a:r>
            <a:r>
              <a:rPr lang="en-US" b="1" i="1" dirty="0"/>
              <a:t>h(C</a:t>
            </a:r>
            <a:r>
              <a:rPr lang="en-US" b="1" i="1" baseline="-25000" dirty="0"/>
              <a:t>1</a:t>
            </a:r>
            <a:r>
              <a:rPr lang="en-US" b="1" i="1" dirty="0"/>
              <a:t>) </a:t>
            </a:r>
            <a:r>
              <a:rPr lang="en-US" dirty="0"/>
              <a:t>and </a:t>
            </a:r>
            <a:r>
              <a:rPr lang="en-US" b="1" i="1" dirty="0"/>
              <a:t>h(C</a:t>
            </a:r>
            <a:r>
              <a:rPr lang="en-US" b="1" i="1" baseline="-25000" dirty="0"/>
              <a:t>2</a:t>
            </a:r>
            <a:r>
              <a:rPr lang="en-US" b="1" i="1" dirty="0"/>
              <a:t>)</a:t>
            </a:r>
          </a:p>
          <a:p>
            <a:pPr lvl="8"/>
            <a:endParaRPr lang="en-US" b="1" i="1" dirty="0"/>
          </a:p>
          <a:p>
            <a:r>
              <a:rPr lang="en-US" b="1" dirty="0"/>
              <a:t>Goal: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b="1" dirty="0">
                <a:solidFill>
                  <a:srgbClr val="008000"/>
                </a:solidFill>
              </a:rPr>
              <a:t>Find a hash function </a:t>
            </a:r>
            <a:r>
              <a:rPr lang="en-US" b="1" i="1" dirty="0">
                <a:solidFill>
                  <a:srgbClr val="008000"/>
                </a:solidFill>
              </a:rPr>
              <a:t>h(·)</a:t>
            </a:r>
            <a:r>
              <a:rPr lang="en-US" b="1" dirty="0">
                <a:solidFill>
                  <a:srgbClr val="008000"/>
                </a:solidFill>
              </a:rPr>
              <a:t> such that:</a:t>
            </a:r>
          </a:p>
          <a:p>
            <a:pPr lvl="1"/>
            <a:r>
              <a:rPr lang="en-US" dirty="0"/>
              <a:t>If </a:t>
            </a:r>
            <a:r>
              <a:rPr lang="en-US" b="1" i="1" dirty="0" err="1"/>
              <a:t>sim</a:t>
            </a:r>
            <a:r>
              <a:rPr lang="en-US" b="1" i="1" dirty="0"/>
              <a:t>(C</a:t>
            </a:r>
            <a:r>
              <a:rPr lang="en-US" b="1" i="1" baseline="-25000" dirty="0"/>
              <a:t>1</a:t>
            </a:r>
            <a:r>
              <a:rPr lang="en-US" b="1" i="1" dirty="0"/>
              <a:t>,C</a:t>
            </a:r>
            <a:r>
              <a:rPr lang="en-US" b="1" i="1" baseline="-25000" dirty="0"/>
              <a:t>2</a:t>
            </a:r>
            <a:r>
              <a:rPr lang="en-US" b="1" i="1" dirty="0"/>
              <a:t>)</a:t>
            </a:r>
            <a:r>
              <a:rPr lang="en-US" dirty="0"/>
              <a:t> is high, then with high prob. </a:t>
            </a:r>
            <a:r>
              <a:rPr lang="en-US" b="1" i="1" dirty="0"/>
              <a:t>h(C</a:t>
            </a:r>
            <a:r>
              <a:rPr lang="en-US" b="1" i="1" baseline="-25000" dirty="0"/>
              <a:t>1</a:t>
            </a:r>
            <a:r>
              <a:rPr lang="en-US" b="1" i="1" dirty="0"/>
              <a:t>) = h(C</a:t>
            </a:r>
            <a:r>
              <a:rPr lang="en-US" b="1" i="1" baseline="-25000" dirty="0"/>
              <a:t>2</a:t>
            </a:r>
            <a:r>
              <a:rPr lang="en-US" b="1" i="1" dirty="0"/>
              <a:t>)</a:t>
            </a:r>
          </a:p>
          <a:p>
            <a:pPr lvl="1"/>
            <a:r>
              <a:rPr lang="en-US" dirty="0"/>
              <a:t>If </a:t>
            </a:r>
            <a:r>
              <a:rPr lang="en-US" b="1" i="1" dirty="0" err="1"/>
              <a:t>sim</a:t>
            </a:r>
            <a:r>
              <a:rPr lang="en-US" b="1" i="1" dirty="0"/>
              <a:t>(C</a:t>
            </a:r>
            <a:r>
              <a:rPr lang="en-US" b="1" i="1" baseline="-25000" dirty="0"/>
              <a:t>1</a:t>
            </a:r>
            <a:r>
              <a:rPr lang="en-US" b="1" i="1" dirty="0"/>
              <a:t>,C</a:t>
            </a:r>
            <a:r>
              <a:rPr lang="en-US" b="1" i="1" baseline="-25000" dirty="0"/>
              <a:t>2</a:t>
            </a:r>
            <a:r>
              <a:rPr lang="en-US" b="1" i="1" dirty="0"/>
              <a:t>)</a:t>
            </a:r>
            <a:r>
              <a:rPr lang="en-US" dirty="0"/>
              <a:t> is low, then with high prob. </a:t>
            </a:r>
            <a:r>
              <a:rPr lang="en-US" b="1" i="1" dirty="0"/>
              <a:t>h(C</a:t>
            </a:r>
            <a:r>
              <a:rPr lang="en-US" b="1" i="1" baseline="-25000" dirty="0"/>
              <a:t>1</a:t>
            </a:r>
            <a:r>
              <a:rPr lang="en-US" b="1" i="1" dirty="0"/>
              <a:t>) ≠ h(C</a:t>
            </a:r>
            <a:r>
              <a:rPr lang="en-US" b="1" i="1" baseline="-25000" dirty="0"/>
              <a:t>2</a:t>
            </a:r>
            <a:r>
              <a:rPr lang="en-US" b="1" i="1" dirty="0"/>
              <a:t>)</a:t>
            </a:r>
          </a:p>
          <a:p>
            <a:pPr lvl="8"/>
            <a:endParaRPr lang="en-US" b="1" dirty="0">
              <a:solidFill>
                <a:srgbClr val="D60093"/>
              </a:solidFill>
            </a:endParaRPr>
          </a:p>
          <a:p>
            <a:r>
              <a:rPr lang="en-US" b="1" dirty="0">
                <a:solidFill>
                  <a:srgbClr val="D60093"/>
                </a:solidFill>
              </a:rPr>
              <a:t>Hash docs into buckets. Expect that “most” pairs of near duplicate docs hash into the same bucket!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381000" y="3810000"/>
            <a:ext cx="8610600" cy="1752600"/>
          </a:xfrm>
          <a:prstGeom prst="roundRect">
            <a:avLst/>
          </a:prstGeom>
          <a:ln w="76200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93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Min-Hashing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686800" cy="525780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Goal: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b="1" dirty="0">
                <a:solidFill>
                  <a:srgbClr val="FF0066"/>
                </a:solidFill>
              </a:rPr>
              <a:t>Find a hash function </a:t>
            </a:r>
            <a:r>
              <a:rPr lang="en-US" b="1" i="1" dirty="0">
                <a:solidFill>
                  <a:srgbClr val="FF0066"/>
                </a:solidFill>
              </a:rPr>
              <a:t>h(·)</a:t>
            </a:r>
            <a:r>
              <a:rPr lang="en-US" b="1" dirty="0">
                <a:solidFill>
                  <a:srgbClr val="FF0066"/>
                </a:solidFill>
              </a:rPr>
              <a:t> such that:</a:t>
            </a:r>
          </a:p>
          <a:p>
            <a:pPr lvl="1"/>
            <a:r>
              <a:rPr lang="en-US" dirty="0"/>
              <a:t>if </a:t>
            </a:r>
            <a:r>
              <a:rPr lang="en-US" b="1" i="1" dirty="0" err="1"/>
              <a:t>sim</a:t>
            </a:r>
            <a:r>
              <a:rPr lang="en-US" b="1" i="1" dirty="0"/>
              <a:t>(C</a:t>
            </a:r>
            <a:r>
              <a:rPr lang="en-US" b="1" i="1" baseline="-25000" dirty="0"/>
              <a:t>1</a:t>
            </a:r>
            <a:r>
              <a:rPr lang="en-US" b="1" i="1" dirty="0"/>
              <a:t>,C</a:t>
            </a:r>
            <a:r>
              <a:rPr lang="en-US" b="1" i="1" baseline="-25000" dirty="0"/>
              <a:t>2</a:t>
            </a:r>
            <a:r>
              <a:rPr lang="en-US" b="1" i="1" dirty="0"/>
              <a:t>)</a:t>
            </a:r>
            <a:r>
              <a:rPr lang="en-US" dirty="0"/>
              <a:t> is high, then with high prob. </a:t>
            </a:r>
            <a:r>
              <a:rPr lang="en-US" b="1" i="1" dirty="0"/>
              <a:t>h(C</a:t>
            </a:r>
            <a:r>
              <a:rPr lang="en-US" b="1" i="1" baseline="-25000" dirty="0"/>
              <a:t>1</a:t>
            </a:r>
            <a:r>
              <a:rPr lang="en-US" b="1" i="1" dirty="0"/>
              <a:t>) = h(C</a:t>
            </a:r>
            <a:r>
              <a:rPr lang="en-US" b="1" i="1" baseline="-25000" dirty="0"/>
              <a:t>2</a:t>
            </a:r>
            <a:r>
              <a:rPr lang="en-US" b="1" i="1" dirty="0"/>
              <a:t>)</a:t>
            </a:r>
          </a:p>
          <a:p>
            <a:pPr lvl="1"/>
            <a:r>
              <a:rPr lang="en-US" dirty="0"/>
              <a:t>if </a:t>
            </a:r>
            <a:r>
              <a:rPr lang="en-US" b="1" i="1" dirty="0" err="1"/>
              <a:t>sim</a:t>
            </a:r>
            <a:r>
              <a:rPr lang="en-US" b="1" i="1" dirty="0"/>
              <a:t>(C</a:t>
            </a:r>
            <a:r>
              <a:rPr lang="en-US" b="1" i="1" baseline="-25000" dirty="0"/>
              <a:t>1</a:t>
            </a:r>
            <a:r>
              <a:rPr lang="en-US" b="1" i="1" dirty="0"/>
              <a:t>,C</a:t>
            </a:r>
            <a:r>
              <a:rPr lang="en-US" b="1" i="1" baseline="-25000" dirty="0"/>
              <a:t>2</a:t>
            </a:r>
            <a:r>
              <a:rPr lang="en-US" b="1" i="1" dirty="0"/>
              <a:t>)</a:t>
            </a:r>
            <a:r>
              <a:rPr lang="en-US" dirty="0"/>
              <a:t> is low, then with high prob. </a:t>
            </a:r>
            <a:r>
              <a:rPr lang="en-US" b="1" i="1" dirty="0"/>
              <a:t>h(C</a:t>
            </a:r>
            <a:r>
              <a:rPr lang="en-US" b="1" i="1" baseline="-25000" dirty="0"/>
              <a:t>1</a:t>
            </a:r>
            <a:r>
              <a:rPr lang="en-US" b="1" i="1" dirty="0"/>
              <a:t>) ≠ h(C</a:t>
            </a:r>
            <a:r>
              <a:rPr lang="en-US" b="1" i="1" baseline="-25000" dirty="0"/>
              <a:t>2</a:t>
            </a:r>
            <a:r>
              <a:rPr lang="en-US" b="1" i="1" dirty="0"/>
              <a:t>)</a:t>
            </a:r>
          </a:p>
          <a:p>
            <a:pPr lvl="8"/>
            <a:endParaRPr lang="en-US" b="1" dirty="0">
              <a:solidFill>
                <a:srgbClr val="D60093"/>
              </a:solidFill>
            </a:endParaRPr>
          </a:p>
          <a:p>
            <a:r>
              <a:rPr lang="en-US" b="1" dirty="0">
                <a:solidFill>
                  <a:srgbClr val="D60093"/>
                </a:solidFill>
              </a:rPr>
              <a:t>Clearly, the hash function depends on </a:t>
            </a:r>
            <a:br>
              <a:rPr lang="en-US" b="1" dirty="0">
                <a:solidFill>
                  <a:srgbClr val="D60093"/>
                </a:solidFill>
              </a:rPr>
            </a:br>
            <a:r>
              <a:rPr lang="en-US" b="1" dirty="0">
                <a:solidFill>
                  <a:srgbClr val="D60093"/>
                </a:solidFill>
              </a:rPr>
              <a:t>the similarity metric:</a:t>
            </a:r>
          </a:p>
          <a:p>
            <a:pPr lvl="1"/>
            <a:r>
              <a:rPr lang="en-US" dirty="0"/>
              <a:t>Not all similarity metrics have a suitable </a:t>
            </a:r>
            <a:br>
              <a:rPr lang="en-US" dirty="0"/>
            </a:br>
            <a:r>
              <a:rPr lang="en-US" dirty="0"/>
              <a:t>hash function</a:t>
            </a:r>
          </a:p>
          <a:p>
            <a:r>
              <a:rPr lang="en-US" b="1" dirty="0"/>
              <a:t>There is a suitable hash function for </a:t>
            </a:r>
            <a:br>
              <a:rPr lang="en-US" b="1" dirty="0"/>
            </a:br>
            <a:r>
              <a:rPr lang="en-US" b="1" dirty="0"/>
              <a:t>the </a:t>
            </a:r>
            <a:r>
              <a:rPr lang="en-US" b="1" dirty="0" err="1"/>
              <a:t>Jaccard</a:t>
            </a:r>
            <a:r>
              <a:rPr lang="en-US" b="1" dirty="0"/>
              <a:t> similarity:</a:t>
            </a:r>
            <a:r>
              <a:rPr lang="en-US" b="1" dirty="0">
                <a:solidFill>
                  <a:schemeClr val="accent4"/>
                </a:solidFill>
              </a:rPr>
              <a:t> </a:t>
            </a:r>
            <a:r>
              <a:rPr lang="en-US" dirty="0"/>
              <a:t>It is called </a:t>
            </a:r>
            <a:r>
              <a:rPr lang="en-US" b="1" dirty="0">
                <a:solidFill>
                  <a:srgbClr val="D60093"/>
                </a:solidFill>
              </a:rPr>
              <a:t>Min-Hashing</a:t>
            </a:r>
            <a:r>
              <a:rPr lang="en-US" dirty="0">
                <a:solidFill>
                  <a:srgbClr val="D60093"/>
                </a:solidFill>
              </a:rPr>
              <a:t>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16894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Min-Hashing</a:t>
            </a:r>
            <a:endParaRPr lang="en-US" i="1" dirty="0">
              <a:solidFill>
                <a:srgbClr val="FF0066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Imagine the rows of the </a:t>
            </a:r>
            <a:r>
              <a:rPr lang="en-US" dirty="0" err="1"/>
              <a:t>boolean</a:t>
            </a:r>
            <a:r>
              <a:rPr lang="en-US" dirty="0"/>
              <a:t> matrix permuted under </a:t>
            </a:r>
            <a:r>
              <a:rPr lang="en-US" b="1" dirty="0">
                <a:solidFill>
                  <a:srgbClr val="FF0066"/>
                </a:solidFill>
              </a:rPr>
              <a:t>random permutation </a:t>
            </a:r>
            <a:r>
              <a:rPr lang="en-US" b="1" i="1" dirty="0">
                <a:sym typeface="Symbol"/>
              </a:rPr>
              <a:t></a:t>
            </a:r>
            <a:endParaRPr lang="en-US" b="1" i="1" dirty="0"/>
          </a:p>
          <a:p>
            <a:pPr lvl="8"/>
            <a:endParaRPr lang="en-US" dirty="0"/>
          </a:p>
          <a:p>
            <a:r>
              <a:rPr lang="en-US" dirty="0"/>
              <a:t>Define a </a:t>
            </a:r>
            <a:r>
              <a:rPr lang="en-US" b="1" dirty="0">
                <a:solidFill>
                  <a:srgbClr val="D60093"/>
                </a:solidFill>
              </a:rPr>
              <a:t>“hash” function </a:t>
            </a:r>
            <a:r>
              <a:rPr lang="en-US" b="1" i="1" dirty="0">
                <a:solidFill>
                  <a:srgbClr val="D60093"/>
                </a:solidFill>
              </a:rPr>
              <a:t>h</a:t>
            </a:r>
            <a:r>
              <a:rPr lang="en-US" b="1" i="1" baseline="-25000" dirty="0">
                <a:solidFill>
                  <a:srgbClr val="D60093"/>
                </a:solidFill>
                <a:sym typeface="Symbol"/>
              </a:rPr>
              <a:t></a:t>
            </a:r>
            <a:r>
              <a:rPr lang="en-US" b="1" i="1" dirty="0">
                <a:solidFill>
                  <a:srgbClr val="D60093"/>
                </a:solidFill>
              </a:rPr>
              <a:t>(C)</a:t>
            </a:r>
            <a:r>
              <a:rPr lang="en-US" b="1" dirty="0">
                <a:solidFill>
                  <a:srgbClr val="D60093"/>
                </a:solidFill>
              </a:rPr>
              <a:t> </a:t>
            </a:r>
            <a:r>
              <a:rPr lang="en-US" dirty="0"/>
              <a:t>= the index of the </a:t>
            </a:r>
            <a:r>
              <a:rPr lang="en-US" b="1" dirty="0"/>
              <a:t>first</a:t>
            </a:r>
            <a:r>
              <a:rPr lang="en-US" dirty="0"/>
              <a:t> (in the permuted order </a:t>
            </a:r>
            <a:r>
              <a:rPr lang="en-US" b="1" dirty="0">
                <a:sym typeface="Symbol"/>
              </a:rPr>
              <a:t></a:t>
            </a:r>
            <a:r>
              <a:rPr lang="en-US" dirty="0"/>
              <a:t>) row in which column </a:t>
            </a:r>
            <a:r>
              <a:rPr lang="en-US" b="1" i="1" dirty="0"/>
              <a:t>C</a:t>
            </a:r>
            <a:r>
              <a:rPr lang="en-US" dirty="0"/>
              <a:t> has value </a:t>
            </a:r>
            <a:r>
              <a:rPr lang="en-US" b="1" dirty="0"/>
              <a:t>1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b="1" dirty="0"/>
              <a:t>		</a:t>
            </a:r>
            <a:r>
              <a:rPr lang="en-US" b="1" i="1" dirty="0">
                <a:latin typeface="Arial" pitchFamily="34" charset="0"/>
                <a:cs typeface="Arial" pitchFamily="34" charset="0"/>
              </a:rPr>
              <a:t>h</a:t>
            </a:r>
            <a:r>
              <a:rPr lang="en-US" b="1" i="1" baseline="-25000" dirty="0">
                <a:latin typeface="Arial" pitchFamily="34" charset="0"/>
                <a:cs typeface="Arial" pitchFamily="34" charset="0"/>
                <a:sym typeface="Symbol"/>
              </a:rPr>
              <a:t> </a:t>
            </a:r>
            <a:r>
              <a:rPr lang="en-US" b="1" i="1" dirty="0">
                <a:latin typeface="Arial" pitchFamily="34" charset="0"/>
                <a:cs typeface="Arial" pitchFamily="34" charset="0"/>
              </a:rPr>
              <a:t>(C) = min</a:t>
            </a:r>
            <a:r>
              <a:rPr lang="en-US" b="1" i="1" baseline="-25000" dirty="0">
                <a:latin typeface="Arial" pitchFamily="34" charset="0"/>
                <a:cs typeface="Arial" pitchFamily="34" charset="0"/>
                <a:sym typeface="Symbol"/>
              </a:rPr>
              <a:t></a:t>
            </a:r>
            <a:r>
              <a:rPr lang="en-US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>
                <a:latin typeface="Arial" pitchFamily="34" charset="0"/>
                <a:cs typeface="Arial" pitchFamily="34" charset="0"/>
                <a:sym typeface="Symbol"/>
              </a:rPr>
              <a:t>(C)</a:t>
            </a:r>
            <a:endParaRPr lang="en-US" b="1" i="1" dirty="0">
              <a:latin typeface="Arial" pitchFamily="34" charset="0"/>
              <a:cs typeface="Arial" pitchFamily="34" charset="0"/>
            </a:endParaRPr>
          </a:p>
          <a:p>
            <a:pPr lvl="8"/>
            <a:endParaRPr lang="en-US" dirty="0"/>
          </a:p>
          <a:p>
            <a:r>
              <a:rPr lang="en-US" dirty="0">
                <a:solidFill>
                  <a:srgbClr val="008000"/>
                </a:solidFill>
              </a:rPr>
              <a:t>Use several (e.g., 100) independent hash functions (that is, permutations) to create a signature of a column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6232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Min-Hashing Example</a:t>
            </a:r>
          </a:p>
        </p:txBody>
      </p:sp>
      <p:graphicFrame>
        <p:nvGraphicFramePr>
          <p:cNvPr id="37934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925717"/>
              </p:ext>
            </p:extLst>
          </p:nvPr>
        </p:nvGraphicFramePr>
        <p:xfrm>
          <a:off x="1371600" y="2586037"/>
          <a:ext cx="381000" cy="4089401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3" name="Group 66"/>
          <p:cNvGrpSpPr>
            <a:grpSpLocks/>
          </p:cNvGrpSpPr>
          <p:nvPr/>
        </p:nvGrpSpPr>
        <p:grpSpPr bwMode="auto">
          <a:xfrm>
            <a:off x="4800600" y="2205037"/>
            <a:ext cx="3505200" cy="2667000"/>
            <a:chOff x="3024" y="1296"/>
            <a:chExt cx="2208" cy="1680"/>
          </a:xfrm>
        </p:grpSpPr>
        <p:sp>
          <p:nvSpPr>
            <p:cNvPr id="37955" name="Text Box 67"/>
            <p:cNvSpPr txBox="1">
              <a:spLocks noChangeArrowheads="1"/>
            </p:cNvSpPr>
            <p:nvPr/>
          </p:nvSpPr>
          <p:spPr bwMode="auto">
            <a:xfrm>
              <a:off x="3796" y="1296"/>
              <a:ext cx="132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solidFill>
                    <a:srgbClr val="008000"/>
                  </a:solidFill>
                </a:rPr>
                <a:t>Signature matrix </a:t>
              </a:r>
              <a:r>
                <a:rPr lang="en-US" b="1" i="1" dirty="0">
                  <a:solidFill>
                    <a:srgbClr val="008000"/>
                  </a:solidFill>
                </a:rPr>
                <a:t>M</a:t>
              </a:r>
            </a:p>
          </p:txBody>
        </p:sp>
        <p:sp>
          <p:nvSpPr>
            <p:cNvPr id="37956" name="AutoShape 68"/>
            <p:cNvSpPr>
              <a:spLocks noChangeArrowheads="1"/>
            </p:cNvSpPr>
            <p:nvPr/>
          </p:nvSpPr>
          <p:spPr bwMode="auto">
            <a:xfrm>
              <a:off x="3024" y="2640"/>
              <a:ext cx="480" cy="336"/>
            </a:xfrm>
            <a:prstGeom prst="rightArrow">
              <a:avLst>
                <a:gd name="adj1" fmla="val 50000"/>
                <a:gd name="adj2" fmla="val 35714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57" name="Rectangle 69"/>
            <p:cNvSpPr>
              <a:spLocks noChangeArrowheads="1"/>
            </p:cNvSpPr>
            <p:nvPr/>
          </p:nvSpPr>
          <p:spPr bwMode="auto">
            <a:xfrm>
              <a:off x="4872" y="1632"/>
              <a:ext cx="360" cy="368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58" name="Rectangle 70"/>
            <p:cNvSpPr>
              <a:spLocks noChangeArrowheads="1"/>
            </p:cNvSpPr>
            <p:nvPr/>
          </p:nvSpPr>
          <p:spPr bwMode="auto">
            <a:xfrm>
              <a:off x="4512" y="1632"/>
              <a:ext cx="360" cy="368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37959" name="Rectangle 71"/>
            <p:cNvSpPr>
              <a:spLocks noChangeArrowheads="1"/>
            </p:cNvSpPr>
            <p:nvPr/>
          </p:nvSpPr>
          <p:spPr bwMode="auto">
            <a:xfrm>
              <a:off x="4152" y="1632"/>
              <a:ext cx="360" cy="368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60" name="Rectangle 72"/>
            <p:cNvSpPr>
              <a:spLocks noChangeArrowheads="1"/>
            </p:cNvSpPr>
            <p:nvPr/>
          </p:nvSpPr>
          <p:spPr bwMode="auto">
            <a:xfrm>
              <a:off x="3792" y="1632"/>
              <a:ext cx="360" cy="368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2</a:t>
              </a:r>
            </a:p>
          </p:txBody>
        </p:sp>
        <p:sp>
          <p:nvSpPr>
            <p:cNvPr id="37961" name="Line 73"/>
            <p:cNvSpPr>
              <a:spLocks noChangeShapeType="1"/>
            </p:cNvSpPr>
            <p:nvPr/>
          </p:nvSpPr>
          <p:spPr bwMode="auto">
            <a:xfrm>
              <a:off x="3792" y="1632"/>
              <a:ext cx="14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62" name="Line 74"/>
            <p:cNvSpPr>
              <a:spLocks noChangeShapeType="1"/>
            </p:cNvSpPr>
            <p:nvPr/>
          </p:nvSpPr>
          <p:spPr bwMode="auto">
            <a:xfrm>
              <a:off x="3792" y="2000"/>
              <a:ext cx="14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63" name="Line 75"/>
            <p:cNvSpPr>
              <a:spLocks noChangeShapeType="1"/>
            </p:cNvSpPr>
            <p:nvPr/>
          </p:nvSpPr>
          <p:spPr bwMode="auto">
            <a:xfrm>
              <a:off x="3792" y="1632"/>
              <a:ext cx="0" cy="36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64" name="Line 76"/>
            <p:cNvSpPr>
              <a:spLocks noChangeShapeType="1"/>
            </p:cNvSpPr>
            <p:nvPr/>
          </p:nvSpPr>
          <p:spPr bwMode="auto">
            <a:xfrm>
              <a:off x="4152" y="1632"/>
              <a:ext cx="0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65" name="Line 77"/>
            <p:cNvSpPr>
              <a:spLocks noChangeShapeType="1"/>
            </p:cNvSpPr>
            <p:nvPr/>
          </p:nvSpPr>
          <p:spPr bwMode="auto">
            <a:xfrm>
              <a:off x="4512" y="1632"/>
              <a:ext cx="0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66" name="Line 78"/>
            <p:cNvSpPr>
              <a:spLocks noChangeShapeType="1"/>
            </p:cNvSpPr>
            <p:nvPr/>
          </p:nvSpPr>
          <p:spPr bwMode="auto">
            <a:xfrm>
              <a:off x="4872" y="1632"/>
              <a:ext cx="0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67" name="Line 79"/>
            <p:cNvSpPr>
              <a:spLocks noChangeShapeType="1"/>
            </p:cNvSpPr>
            <p:nvPr/>
          </p:nvSpPr>
          <p:spPr bwMode="auto">
            <a:xfrm>
              <a:off x="5232" y="1632"/>
              <a:ext cx="0" cy="36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80"/>
          <p:cNvGrpSpPr>
            <a:grpSpLocks/>
          </p:cNvGrpSpPr>
          <p:nvPr/>
        </p:nvGrpSpPr>
        <p:grpSpPr bwMode="auto">
          <a:xfrm>
            <a:off x="914400" y="2586037"/>
            <a:ext cx="7391400" cy="4089400"/>
            <a:chOff x="576" y="1536"/>
            <a:chExt cx="4656" cy="2576"/>
          </a:xfrm>
        </p:grpSpPr>
        <p:sp>
          <p:nvSpPr>
            <p:cNvPr id="37969" name="Rectangle 81"/>
            <p:cNvSpPr>
              <a:spLocks noChangeArrowheads="1"/>
            </p:cNvSpPr>
            <p:nvPr/>
          </p:nvSpPr>
          <p:spPr bwMode="auto">
            <a:xfrm>
              <a:off x="576" y="3746"/>
              <a:ext cx="240" cy="36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5</a:t>
              </a:r>
            </a:p>
          </p:txBody>
        </p:sp>
        <p:sp>
          <p:nvSpPr>
            <p:cNvPr id="37970" name="Rectangle 82"/>
            <p:cNvSpPr>
              <a:spLocks noChangeArrowheads="1"/>
            </p:cNvSpPr>
            <p:nvPr/>
          </p:nvSpPr>
          <p:spPr bwMode="auto">
            <a:xfrm>
              <a:off x="576" y="3381"/>
              <a:ext cx="240" cy="365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7</a:t>
              </a:r>
            </a:p>
          </p:txBody>
        </p:sp>
        <p:sp>
          <p:nvSpPr>
            <p:cNvPr id="37971" name="Rectangle 83"/>
            <p:cNvSpPr>
              <a:spLocks noChangeArrowheads="1"/>
            </p:cNvSpPr>
            <p:nvPr/>
          </p:nvSpPr>
          <p:spPr bwMode="auto">
            <a:xfrm>
              <a:off x="576" y="3015"/>
              <a:ext cx="240" cy="36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6</a:t>
              </a:r>
            </a:p>
          </p:txBody>
        </p:sp>
        <p:sp>
          <p:nvSpPr>
            <p:cNvPr id="37972" name="Rectangle 84"/>
            <p:cNvSpPr>
              <a:spLocks noChangeArrowheads="1"/>
            </p:cNvSpPr>
            <p:nvPr/>
          </p:nvSpPr>
          <p:spPr bwMode="auto">
            <a:xfrm>
              <a:off x="576" y="2649"/>
              <a:ext cx="240" cy="36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3</a:t>
              </a:r>
            </a:p>
          </p:txBody>
        </p:sp>
        <p:sp>
          <p:nvSpPr>
            <p:cNvPr id="37973" name="Rectangle 85"/>
            <p:cNvSpPr>
              <a:spLocks noChangeArrowheads="1"/>
            </p:cNvSpPr>
            <p:nvPr/>
          </p:nvSpPr>
          <p:spPr bwMode="auto">
            <a:xfrm>
              <a:off x="576" y="2283"/>
              <a:ext cx="240" cy="36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37974" name="Rectangle 86"/>
            <p:cNvSpPr>
              <a:spLocks noChangeArrowheads="1"/>
            </p:cNvSpPr>
            <p:nvPr/>
          </p:nvSpPr>
          <p:spPr bwMode="auto">
            <a:xfrm>
              <a:off x="576" y="1918"/>
              <a:ext cx="240" cy="365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37975" name="Rectangle 87"/>
            <p:cNvSpPr>
              <a:spLocks noChangeArrowheads="1"/>
            </p:cNvSpPr>
            <p:nvPr/>
          </p:nvSpPr>
          <p:spPr bwMode="auto">
            <a:xfrm>
              <a:off x="576" y="1536"/>
              <a:ext cx="240" cy="382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4</a:t>
              </a:r>
            </a:p>
          </p:txBody>
        </p:sp>
        <p:sp>
          <p:nvSpPr>
            <p:cNvPr id="37976" name="Line 88"/>
            <p:cNvSpPr>
              <a:spLocks noChangeShapeType="1"/>
            </p:cNvSpPr>
            <p:nvPr/>
          </p:nvSpPr>
          <p:spPr bwMode="auto">
            <a:xfrm>
              <a:off x="576" y="1536"/>
              <a:ext cx="2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77" name="Line 89"/>
            <p:cNvSpPr>
              <a:spLocks noChangeShapeType="1"/>
            </p:cNvSpPr>
            <p:nvPr/>
          </p:nvSpPr>
          <p:spPr bwMode="auto">
            <a:xfrm>
              <a:off x="576" y="1918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78" name="Line 90"/>
            <p:cNvSpPr>
              <a:spLocks noChangeShapeType="1"/>
            </p:cNvSpPr>
            <p:nvPr/>
          </p:nvSpPr>
          <p:spPr bwMode="auto">
            <a:xfrm>
              <a:off x="576" y="2283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79" name="Line 91"/>
            <p:cNvSpPr>
              <a:spLocks noChangeShapeType="1"/>
            </p:cNvSpPr>
            <p:nvPr/>
          </p:nvSpPr>
          <p:spPr bwMode="auto">
            <a:xfrm>
              <a:off x="576" y="2649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0" name="Line 92"/>
            <p:cNvSpPr>
              <a:spLocks noChangeShapeType="1"/>
            </p:cNvSpPr>
            <p:nvPr/>
          </p:nvSpPr>
          <p:spPr bwMode="auto">
            <a:xfrm>
              <a:off x="576" y="3015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1" name="Line 93"/>
            <p:cNvSpPr>
              <a:spLocks noChangeShapeType="1"/>
            </p:cNvSpPr>
            <p:nvPr/>
          </p:nvSpPr>
          <p:spPr bwMode="auto">
            <a:xfrm>
              <a:off x="576" y="3381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2" name="Line 94"/>
            <p:cNvSpPr>
              <a:spLocks noChangeShapeType="1"/>
            </p:cNvSpPr>
            <p:nvPr/>
          </p:nvSpPr>
          <p:spPr bwMode="auto">
            <a:xfrm>
              <a:off x="576" y="3746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3" name="Line 95"/>
            <p:cNvSpPr>
              <a:spLocks noChangeShapeType="1"/>
            </p:cNvSpPr>
            <p:nvPr/>
          </p:nvSpPr>
          <p:spPr bwMode="auto">
            <a:xfrm>
              <a:off x="576" y="4112"/>
              <a:ext cx="2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4" name="Line 96"/>
            <p:cNvSpPr>
              <a:spLocks noChangeShapeType="1"/>
            </p:cNvSpPr>
            <p:nvPr/>
          </p:nvSpPr>
          <p:spPr bwMode="auto">
            <a:xfrm>
              <a:off x="576" y="1536"/>
              <a:ext cx="0" cy="257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5" name="Line 97"/>
            <p:cNvSpPr>
              <a:spLocks noChangeShapeType="1"/>
            </p:cNvSpPr>
            <p:nvPr/>
          </p:nvSpPr>
          <p:spPr bwMode="auto">
            <a:xfrm>
              <a:off x="816" y="2649"/>
              <a:ext cx="0" cy="3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816" y="1536"/>
              <a:ext cx="0" cy="111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7" name="Line 99"/>
            <p:cNvSpPr>
              <a:spLocks noChangeShapeType="1"/>
            </p:cNvSpPr>
            <p:nvPr/>
          </p:nvSpPr>
          <p:spPr bwMode="auto">
            <a:xfrm>
              <a:off x="816" y="2631"/>
              <a:ext cx="0" cy="148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8" name="Rectangle 100"/>
            <p:cNvSpPr>
              <a:spLocks noChangeArrowheads="1"/>
            </p:cNvSpPr>
            <p:nvPr/>
          </p:nvSpPr>
          <p:spPr bwMode="auto">
            <a:xfrm>
              <a:off x="4872" y="2016"/>
              <a:ext cx="360" cy="3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89" name="Rectangle 101"/>
            <p:cNvSpPr>
              <a:spLocks noChangeArrowheads="1"/>
            </p:cNvSpPr>
            <p:nvPr/>
          </p:nvSpPr>
          <p:spPr bwMode="auto">
            <a:xfrm>
              <a:off x="4512" y="2016"/>
              <a:ext cx="360" cy="3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4</a:t>
              </a:r>
            </a:p>
          </p:txBody>
        </p:sp>
        <p:sp>
          <p:nvSpPr>
            <p:cNvPr id="37990" name="Rectangle 102"/>
            <p:cNvSpPr>
              <a:spLocks noChangeArrowheads="1"/>
            </p:cNvSpPr>
            <p:nvPr/>
          </p:nvSpPr>
          <p:spPr bwMode="auto">
            <a:xfrm>
              <a:off x="4152" y="2016"/>
              <a:ext cx="360" cy="3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91" name="Rectangle 103"/>
            <p:cNvSpPr>
              <a:spLocks noChangeArrowheads="1"/>
            </p:cNvSpPr>
            <p:nvPr/>
          </p:nvSpPr>
          <p:spPr bwMode="auto">
            <a:xfrm>
              <a:off x="3792" y="2016"/>
              <a:ext cx="360" cy="3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3792" y="2016"/>
              <a:ext cx="14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93" name="Line 105"/>
            <p:cNvSpPr>
              <a:spLocks noChangeShapeType="1"/>
            </p:cNvSpPr>
            <p:nvPr/>
          </p:nvSpPr>
          <p:spPr bwMode="auto">
            <a:xfrm>
              <a:off x="3792" y="2384"/>
              <a:ext cx="14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94" name="Line 106"/>
            <p:cNvSpPr>
              <a:spLocks noChangeShapeType="1"/>
            </p:cNvSpPr>
            <p:nvPr/>
          </p:nvSpPr>
          <p:spPr bwMode="auto">
            <a:xfrm>
              <a:off x="3792" y="2016"/>
              <a:ext cx="0" cy="36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4152" y="2016"/>
              <a:ext cx="0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96" name="Line 108"/>
            <p:cNvSpPr>
              <a:spLocks noChangeShapeType="1"/>
            </p:cNvSpPr>
            <p:nvPr/>
          </p:nvSpPr>
          <p:spPr bwMode="auto">
            <a:xfrm>
              <a:off x="4512" y="2016"/>
              <a:ext cx="0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97" name="Line 109"/>
            <p:cNvSpPr>
              <a:spLocks noChangeShapeType="1"/>
            </p:cNvSpPr>
            <p:nvPr/>
          </p:nvSpPr>
          <p:spPr bwMode="auto">
            <a:xfrm>
              <a:off x="4872" y="2016"/>
              <a:ext cx="0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5232" y="2016"/>
              <a:ext cx="0" cy="36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81000" y="2586037"/>
            <a:ext cx="381000" cy="4089401"/>
            <a:chOff x="381000" y="2586037"/>
            <a:chExt cx="381000" cy="4089401"/>
          </a:xfrm>
        </p:grpSpPr>
        <p:sp>
          <p:nvSpPr>
            <p:cNvPr id="38000" name="Rectangle 112"/>
            <p:cNvSpPr>
              <a:spLocks noChangeArrowheads="1"/>
            </p:cNvSpPr>
            <p:nvPr/>
          </p:nvSpPr>
          <p:spPr bwMode="auto">
            <a:xfrm>
              <a:off x="381000" y="6094412"/>
              <a:ext cx="381000" cy="581025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4</a:t>
              </a:r>
            </a:p>
          </p:txBody>
        </p:sp>
        <p:sp>
          <p:nvSpPr>
            <p:cNvPr id="38001" name="Rectangle 113"/>
            <p:cNvSpPr>
              <a:spLocks noChangeArrowheads="1"/>
            </p:cNvSpPr>
            <p:nvPr/>
          </p:nvSpPr>
          <p:spPr bwMode="auto">
            <a:xfrm>
              <a:off x="381000" y="5514975"/>
              <a:ext cx="381000" cy="579438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5</a:t>
              </a:r>
            </a:p>
          </p:txBody>
        </p:sp>
        <p:sp>
          <p:nvSpPr>
            <p:cNvPr id="38002" name="Rectangle 114"/>
            <p:cNvSpPr>
              <a:spLocks noChangeArrowheads="1"/>
            </p:cNvSpPr>
            <p:nvPr/>
          </p:nvSpPr>
          <p:spPr bwMode="auto">
            <a:xfrm>
              <a:off x="381000" y="4933950"/>
              <a:ext cx="381000" cy="581025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>
                  <a:latin typeface="+mj-lt"/>
                </a:rPr>
                <a:t>1</a:t>
              </a:r>
            </a:p>
          </p:txBody>
        </p:sp>
        <p:sp>
          <p:nvSpPr>
            <p:cNvPr id="38003" name="Rectangle 115"/>
            <p:cNvSpPr>
              <a:spLocks noChangeArrowheads="1"/>
            </p:cNvSpPr>
            <p:nvPr/>
          </p:nvSpPr>
          <p:spPr bwMode="auto">
            <a:xfrm>
              <a:off x="381000" y="4352925"/>
              <a:ext cx="381000" cy="581025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6</a:t>
              </a:r>
            </a:p>
          </p:txBody>
        </p:sp>
        <p:sp>
          <p:nvSpPr>
            <p:cNvPr id="38004" name="Rectangle 116"/>
            <p:cNvSpPr>
              <a:spLocks noChangeArrowheads="1"/>
            </p:cNvSpPr>
            <p:nvPr/>
          </p:nvSpPr>
          <p:spPr bwMode="auto">
            <a:xfrm>
              <a:off x="381000" y="3771900"/>
              <a:ext cx="381000" cy="581025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7</a:t>
              </a:r>
            </a:p>
          </p:txBody>
        </p:sp>
        <p:sp>
          <p:nvSpPr>
            <p:cNvPr id="38005" name="Rectangle 117"/>
            <p:cNvSpPr>
              <a:spLocks noChangeArrowheads="1"/>
            </p:cNvSpPr>
            <p:nvPr/>
          </p:nvSpPr>
          <p:spPr bwMode="auto">
            <a:xfrm>
              <a:off x="381000" y="3192462"/>
              <a:ext cx="381000" cy="579438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3</a:t>
              </a:r>
            </a:p>
          </p:txBody>
        </p:sp>
        <p:sp>
          <p:nvSpPr>
            <p:cNvPr id="38006" name="Rectangle 118"/>
            <p:cNvSpPr>
              <a:spLocks noChangeArrowheads="1"/>
            </p:cNvSpPr>
            <p:nvPr/>
          </p:nvSpPr>
          <p:spPr bwMode="auto">
            <a:xfrm>
              <a:off x="381000" y="2586037"/>
              <a:ext cx="381000" cy="606425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>
                  <a:latin typeface="+mj-lt"/>
                </a:rPr>
                <a:t>2</a:t>
              </a:r>
            </a:p>
          </p:txBody>
        </p:sp>
        <p:sp>
          <p:nvSpPr>
            <p:cNvPr id="38007" name="Line 119"/>
            <p:cNvSpPr>
              <a:spLocks noChangeShapeType="1"/>
            </p:cNvSpPr>
            <p:nvPr/>
          </p:nvSpPr>
          <p:spPr bwMode="auto">
            <a:xfrm>
              <a:off x="381000" y="2586037"/>
              <a:ext cx="381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08" name="Line 120"/>
            <p:cNvSpPr>
              <a:spLocks noChangeShapeType="1"/>
            </p:cNvSpPr>
            <p:nvPr/>
          </p:nvSpPr>
          <p:spPr bwMode="auto">
            <a:xfrm>
              <a:off x="381000" y="3192462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09" name="Line 121"/>
            <p:cNvSpPr>
              <a:spLocks noChangeShapeType="1"/>
            </p:cNvSpPr>
            <p:nvPr/>
          </p:nvSpPr>
          <p:spPr bwMode="auto">
            <a:xfrm>
              <a:off x="381000" y="377190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0" name="Line 122"/>
            <p:cNvSpPr>
              <a:spLocks noChangeShapeType="1"/>
            </p:cNvSpPr>
            <p:nvPr/>
          </p:nvSpPr>
          <p:spPr bwMode="auto">
            <a:xfrm>
              <a:off x="381000" y="4352925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1" name="Line 123"/>
            <p:cNvSpPr>
              <a:spLocks noChangeShapeType="1"/>
            </p:cNvSpPr>
            <p:nvPr/>
          </p:nvSpPr>
          <p:spPr bwMode="auto">
            <a:xfrm>
              <a:off x="381000" y="493395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2" name="Line 124"/>
            <p:cNvSpPr>
              <a:spLocks noChangeShapeType="1"/>
            </p:cNvSpPr>
            <p:nvPr/>
          </p:nvSpPr>
          <p:spPr bwMode="auto">
            <a:xfrm>
              <a:off x="381000" y="5514975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3" name="Line 125"/>
            <p:cNvSpPr>
              <a:spLocks noChangeShapeType="1"/>
            </p:cNvSpPr>
            <p:nvPr/>
          </p:nvSpPr>
          <p:spPr bwMode="auto">
            <a:xfrm>
              <a:off x="381000" y="6094412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4" name="Line 126"/>
            <p:cNvSpPr>
              <a:spLocks noChangeShapeType="1"/>
            </p:cNvSpPr>
            <p:nvPr/>
          </p:nvSpPr>
          <p:spPr bwMode="auto">
            <a:xfrm>
              <a:off x="381000" y="6675437"/>
              <a:ext cx="381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5" name="Line 127"/>
            <p:cNvSpPr>
              <a:spLocks noChangeShapeType="1"/>
            </p:cNvSpPr>
            <p:nvPr/>
          </p:nvSpPr>
          <p:spPr bwMode="auto">
            <a:xfrm>
              <a:off x="381000" y="2586037"/>
              <a:ext cx="0" cy="40894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6" name="Line 128"/>
            <p:cNvSpPr>
              <a:spLocks noChangeShapeType="1"/>
            </p:cNvSpPr>
            <p:nvPr/>
          </p:nvSpPr>
          <p:spPr bwMode="auto">
            <a:xfrm>
              <a:off x="762000" y="4352925"/>
              <a:ext cx="0" cy="5810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7" name="Line 129"/>
            <p:cNvSpPr>
              <a:spLocks noChangeShapeType="1"/>
            </p:cNvSpPr>
            <p:nvPr/>
          </p:nvSpPr>
          <p:spPr bwMode="auto">
            <a:xfrm>
              <a:off x="762000" y="2586037"/>
              <a:ext cx="0" cy="17668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8" name="Line 130"/>
            <p:cNvSpPr>
              <a:spLocks noChangeShapeType="1"/>
            </p:cNvSpPr>
            <p:nvPr/>
          </p:nvSpPr>
          <p:spPr bwMode="auto">
            <a:xfrm>
              <a:off x="762000" y="4324350"/>
              <a:ext cx="0" cy="23510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019800" y="3957637"/>
            <a:ext cx="2286000" cy="584200"/>
            <a:chOff x="6019800" y="3957637"/>
            <a:chExt cx="2286000" cy="584200"/>
          </a:xfrm>
        </p:grpSpPr>
        <p:sp>
          <p:nvSpPr>
            <p:cNvPr id="38019" name="Rectangle 131"/>
            <p:cNvSpPr>
              <a:spLocks noChangeArrowheads="1"/>
            </p:cNvSpPr>
            <p:nvPr/>
          </p:nvSpPr>
          <p:spPr bwMode="auto">
            <a:xfrm>
              <a:off x="7734300" y="3957637"/>
              <a:ext cx="571500" cy="584200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38020" name="Rectangle 132"/>
            <p:cNvSpPr>
              <a:spLocks noChangeArrowheads="1"/>
            </p:cNvSpPr>
            <p:nvPr/>
          </p:nvSpPr>
          <p:spPr bwMode="auto">
            <a:xfrm>
              <a:off x="7162800" y="3957637"/>
              <a:ext cx="571500" cy="584200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8021" name="Rectangle 133"/>
            <p:cNvSpPr>
              <a:spLocks noChangeArrowheads="1"/>
            </p:cNvSpPr>
            <p:nvPr/>
          </p:nvSpPr>
          <p:spPr bwMode="auto">
            <a:xfrm>
              <a:off x="6591300" y="3957637"/>
              <a:ext cx="571500" cy="584200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2</a:t>
              </a:r>
            </a:p>
          </p:txBody>
        </p:sp>
        <p:sp>
          <p:nvSpPr>
            <p:cNvPr id="38022" name="Rectangle 134"/>
            <p:cNvSpPr>
              <a:spLocks noChangeArrowheads="1"/>
            </p:cNvSpPr>
            <p:nvPr/>
          </p:nvSpPr>
          <p:spPr bwMode="auto">
            <a:xfrm>
              <a:off x="6019800" y="3957637"/>
              <a:ext cx="571500" cy="584200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38023" name="Line 135"/>
            <p:cNvSpPr>
              <a:spLocks noChangeShapeType="1"/>
            </p:cNvSpPr>
            <p:nvPr/>
          </p:nvSpPr>
          <p:spPr bwMode="auto">
            <a:xfrm>
              <a:off x="6019800" y="3957637"/>
              <a:ext cx="2286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024" name="Line 136"/>
            <p:cNvSpPr>
              <a:spLocks noChangeShapeType="1"/>
            </p:cNvSpPr>
            <p:nvPr/>
          </p:nvSpPr>
          <p:spPr bwMode="auto">
            <a:xfrm>
              <a:off x="6019800" y="4541837"/>
              <a:ext cx="2286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025" name="Line 137"/>
            <p:cNvSpPr>
              <a:spLocks noChangeShapeType="1"/>
            </p:cNvSpPr>
            <p:nvPr/>
          </p:nvSpPr>
          <p:spPr bwMode="auto">
            <a:xfrm>
              <a:off x="6019800" y="3957637"/>
              <a:ext cx="0" cy="5842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026" name="Line 138"/>
            <p:cNvSpPr>
              <a:spLocks noChangeShapeType="1"/>
            </p:cNvSpPr>
            <p:nvPr/>
          </p:nvSpPr>
          <p:spPr bwMode="auto">
            <a:xfrm>
              <a:off x="6591300" y="3957637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027" name="Line 139"/>
            <p:cNvSpPr>
              <a:spLocks noChangeShapeType="1"/>
            </p:cNvSpPr>
            <p:nvPr/>
          </p:nvSpPr>
          <p:spPr bwMode="auto">
            <a:xfrm>
              <a:off x="7162800" y="3957637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028" name="Line 140"/>
            <p:cNvSpPr>
              <a:spLocks noChangeShapeType="1"/>
            </p:cNvSpPr>
            <p:nvPr/>
          </p:nvSpPr>
          <p:spPr bwMode="auto">
            <a:xfrm>
              <a:off x="7734300" y="3957637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029" name="Line 141"/>
            <p:cNvSpPr>
              <a:spLocks noChangeShapeType="1"/>
            </p:cNvSpPr>
            <p:nvPr/>
          </p:nvSpPr>
          <p:spPr bwMode="auto">
            <a:xfrm>
              <a:off x="8305800" y="3957637"/>
              <a:ext cx="0" cy="5842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6" name="Footer Placeholder 1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685800" y="1320224"/>
            <a:ext cx="5410200" cy="1569025"/>
            <a:chOff x="685800" y="1320224"/>
            <a:chExt cx="5410200" cy="1569025"/>
          </a:xfrm>
        </p:grpSpPr>
        <p:sp>
          <p:nvSpPr>
            <p:cNvPr id="6" name="TextBox 5"/>
            <p:cNvSpPr txBox="1"/>
            <p:nvPr/>
          </p:nvSpPr>
          <p:spPr>
            <a:xfrm>
              <a:off x="2560691" y="1320224"/>
              <a:ext cx="29257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1600" baseline="300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nd</a:t>
              </a:r>
              <a:r>
                <a:rPr lang="en-US" sz="16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element of the permutation is the first to map to a 1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685800" y="1828800"/>
              <a:ext cx="1981200" cy="909637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2438400" y="1904999"/>
              <a:ext cx="457200" cy="978694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3246461" y="1904999"/>
              <a:ext cx="2849539" cy="984250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1219201" y="3030537"/>
            <a:ext cx="7010399" cy="2608263"/>
            <a:chOff x="1219201" y="3030537"/>
            <a:chExt cx="7010399" cy="2608263"/>
          </a:xfrm>
        </p:grpSpPr>
        <p:sp>
          <p:nvSpPr>
            <p:cNvPr id="134" name="TextBox 133"/>
            <p:cNvSpPr txBox="1"/>
            <p:nvPr/>
          </p:nvSpPr>
          <p:spPr>
            <a:xfrm>
              <a:off x="5273723" y="5054025"/>
              <a:ext cx="295587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1600" baseline="300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th</a:t>
              </a:r>
              <a:r>
                <a:rPr lang="en-US" sz="16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element of the permutation is the first to map to a 1</a:t>
              </a:r>
            </a:p>
          </p:txBody>
        </p:sp>
        <p:cxnSp>
          <p:nvCxnSpPr>
            <p:cNvPr id="135" name="Straight Arrow Connector 134"/>
            <p:cNvCxnSpPr>
              <a:stCxn id="134" idx="1"/>
            </p:cNvCxnSpPr>
            <p:nvPr/>
          </p:nvCxnSpPr>
          <p:spPr>
            <a:xfrm flipH="1" flipV="1">
              <a:off x="1219201" y="3124201"/>
              <a:ext cx="4054522" cy="2222212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/>
            <p:nvPr/>
          </p:nvCxnSpPr>
          <p:spPr>
            <a:xfrm flipH="1" flipV="1">
              <a:off x="3657600" y="3030537"/>
              <a:ext cx="1905000" cy="2023489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>
              <a:stCxn id="134" idx="0"/>
            </p:cNvCxnSpPr>
            <p:nvPr/>
          </p:nvCxnSpPr>
          <p:spPr>
            <a:xfrm flipV="1">
              <a:off x="6751662" y="3810001"/>
              <a:ext cx="563538" cy="1244024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51038" y="2052637"/>
            <a:ext cx="3870329" cy="4652963"/>
            <a:chOff x="1229" y="1200"/>
            <a:chExt cx="2438" cy="2931"/>
          </a:xfrm>
        </p:grpSpPr>
        <p:sp>
          <p:nvSpPr>
            <p:cNvPr id="37893" name="Rectangle 5"/>
            <p:cNvSpPr>
              <a:spLocks noChangeArrowheads="1"/>
            </p:cNvSpPr>
            <p:nvPr/>
          </p:nvSpPr>
          <p:spPr bwMode="auto">
            <a:xfrm>
              <a:off x="2484" y="37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894" name="Rectangle 6"/>
            <p:cNvSpPr>
              <a:spLocks noChangeArrowheads="1"/>
            </p:cNvSpPr>
            <p:nvPr/>
          </p:nvSpPr>
          <p:spPr bwMode="auto">
            <a:xfrm>
              <a:off x="2088" y="37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37895" name="Rectangle 7"/>
            <p:cNvSpPr>
              <a:spLocks noChangeArrowheads="1"/>
            </p:cNvSpPr>
            <p:nvPr/>
          </p:nvSpPr>
          <p:spPr bwMode="auto">
            <a:xfrm>
              <a:off x="1692" y="37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896" name="Rectangle 8"/>
            <p:cNvSpPr>
              <a:spLocks noChangeArrowheads="1"/>
            </p:cNvSpPr>
            <p:nvPr/>
          </p:nvSpPr>
          <p:spPr bwMode="auto">
            <a:xfrm>
              <a:off x="1296" y="37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897" name="Rectangle 9"/>
            <p:cNvSpPr>
              <a:spLocks noChangeArrowheads="1"/>
            </p:cNvSpPr>
            <p:nvPr/>
          </p:nvSpPr>
          <p:spPr bwMode="auto">
            <a:xfrm>
              <a:off x="2484" y="3382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37898" name="Rectangle 10"/>
            <p:cNvSpPr>
              <a:spLocks noChangeArrowheads="1"/>
            </p:cNvSpPr>
            <p:nvPr/>
          </p:nvSpPr>
          <p:spPr bwMode="auto">
            <a:xfrm>
              <a:off x="2088" y="3382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899" name="Rectangle 11"/>
            <p:cNvSpPr>
              <a:spLocks noChangeArrowheads="1"/>
            </p:cNvSpPr>
            <p:nvPr/>
          </p:nvSpPr>
          <p:spPr bwMode="auto">
            <a:xfrm>
              <a:off x="1692" y="3382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00" name="Rectangle 12"/>
            <p:cNvSpPr>
              <a:spLocks noChangeArrowheads="1"/>
            </p:cNvSpPr>
            <p:nvPr/>
          </p:nvSpPr>
          <p:spPr bwMode="auto">
            <a:xfrm>
              <a:off x="1296" y="3382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01" name="Rectangle 13"/>
            <p:cNvSpPr>
              <a:spLocks noChangeArrowheads="1"/>
            </p:cNvSpPr>
            <p:nvPr/>
          </p:nvSpPr>
          <p:spPr bwMode="auto">
            <a:xfrm>
              <a:off x="2484" y="3007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02" name="Rectangle 14"/>
            <p:cNvSpPr>
              <a:spLocks noChangeArrowheads="1"/>
            </p:cNvSpPr>
            <p:nvPr/>
          </p:nvSpPr>
          <p:spPr bwMode="auto">
            <a:xfrm>
              <a:off x="2088" y="3007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03" name="Rectangle 15"/>
            <p:cNvSpPr>
              <a:spLocks noChangeArrowheads="1"/>
            </p:cNvSpPr>
            <p:nvPr/>
          </p:nvSpPr>
          <p:spPr bwMode="auto">
            <a:xfrm>
              <a:off x="1692" y="3007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04" name="Rectangle 16"/>
            <p:cNvSpPr>
              <a:spLocks noChangeArrowheads="1"/>
            </p:cNvSpPr>
            <p:nvPr/>
          </p:nvSpPr>
          <p:spPr bwMode="auto">
            <a:xfrm>
              <a:off x="1296" y="3007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05" name="Rectangle 17"/>
            <p:cNvSpPr>
              <a:spLocks noChangeArrowheads="1"/>
            </p:cNvSpPr>
            <p:nvPr/>
          </p:nvSpPr>
          <p:spPr bwMode="auto">
            <a:xfrm>
              <a:off x="2484" y="2631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06" name="Rectangle 18"/>
            <p:cNvSpPr>
              <a:spLocks noChangeArrowheads="1"/>
            </p:cNvSpPr>
            <p:nvPr/>
          </p:nvSpPr>
          <p:spPr bwMode="auto">
            <a:xfrm>
              <a:off x="2088" y="2631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07" name="Rectangle 19"/>
            <p:cNvSpPr>
              <a:spLocks noChangeArrowheads="1"/>
            </p:cNvSpPr>
            <p:nvPr/>
          </p:nvSpPr>
          <p:spPr bwMode="auto">
            <a:xfrm>
              <a:off x="1692" y="2631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08" name="Rectangle 20"/>
            <p:cNvSpPr>
              <a:spLocks noChangeArrowheads="1"/>
            </p:cNvSpPr>
            <p:nvPr/>
          </p:nvSpPr>
          <p:spPr bwMode="auto">
            <a:xfrm>
              <a:off x="1296" y="2631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09" name="Rectangle 21"/>
            <p:cNvSpPr>
              <a:spLocks noChangeArrowheads="1"/>
            </p:cNvSpPr>
            <p:nvPr/>
          </p:nvSpPr>
          <p:spPr bwMode="auto">
            <a:xfrm>
              <a:off x="2484" y="22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10" name="Rectangle 22"/>
            <p:cNvSpPr>
              <a:spLocks noChangeArrowheads="1"/>
            </p:cNvSpPr>
            <p:nvPr/>
          </p:nvSpPr>
          <p:spPr bwMode="auto">
            <a:xfrm>
              <a:off x="2088" y="22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11" name="Rectangle 23"/>
            <p:cNvSpPr>
              <a:spLocks noChangeArrowheads="1"/>
            </p:cNvSpPr>
            <p:nvPr/>
          </p:nvSpPr>
          <p:spPr bwMode="auto">
            <a:xfrm>
              <a:off x="1692" y="22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12" name="Rectangle 24"/>
            <p:cNvSpPr>
              <a:spLocks noChangeArrowheads="1"/>
            </p:cNvSpPr>
            <p:nvPr/>
          </p:nvSpPr>
          <p:spPr bwMode="auto">
            <a:xfrm>
              <a:off x="1296" y="22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13" name="Rectangle 25"/>
            <p:cNvSpPr>
              <a:spLocks noChangeArrowheads="1"/>
            </p:cNvSpPr>
            <p:nvPr/>
          </p:nvSpPr>
          <p:spPr bwMode="auto">
            <a:xfrm>
              <a:off x="2484" y="1911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14" name="Rectangle 26"/>
            <p:cNvSpPr>
              <a:spLocks noChangeArrowheads="1"/>
            </p:cNvSpPr>
            <p:nvPr/>
          </p:nvSpPr>
          <p:spPr bwMode="auto">
            <a:xfrm>
              <a:off x="2088" y="1911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15" name="Rectangle 27"/>
            <p:cNvSpPr>
              <a:spLocks noChangeArrowheads="1"/>
            </p:cNvSpPr>
            <p:nvPr/>
          </p:nvSpPr>
          <p:spPr bwMode="auto">
            <a:xfrm>
              <a:off x="1692" y="1911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16" name="Rectangle 28"/>
            <p:cNvSpPr>
              <a:spLocks noChangeArrowheads="1"/>
            </p:cNvSpPr>
            <p:nvPr/>
          </p:nvSpPr>
          <p:spPr bwMode="auto">
            <a:xfrm>
              <a:off x="1296" y="1911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17" name="Rectangle 29"/>
            <p:cNvSpPr>
              <a:spLocks noChangeArrowheads="1"/>
            </p:cNvSpPr>
            <p:nvPr/>
          </p:nvSpPr>
          <p:spPr bwMode="auto">
            <a:xfrm>
              <a:off x="2484" y="153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37918" name="Rectangle 30"/>
            <p:cNvSpPr>
              <a:spLocks noChangeArrowheads="1"/>
            </p:cNvSpPr>
            <p:nvPr/>
          </p:nvSpPr>
          <p:spPr bwMode="auto">
            <a:xfrm>
              <a:off x="2088" y="153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37919" name="Rectangle 31"/>
            <p:cNvSpPr>
              <a:spLocks noChangeArrowheads="1"/>
            </p:cNvSpPr>
            <p:nvPr/>
          </p:nvSpPr>
          <p:spPr bwMode="auto">
            <a:xfrm>
              <a:off x="1692" y="153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37920" name="Rectangle 32"/>
            <p:cNvSpPr>
              <a:spLocks noChangeArrowheads="1"/>
            </p:cNvSpPr>
            <p:nvPr/>
          </p:nvSpPr>
          <p:spPr bwMode="auto">
            <a:xfrm>
              <a:off x="1296" y="153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 </a:t>
              </a:r>
            </a:p>
          </p:txBody>
        </p:sp>
        <p:sp>
          <p:nvSpPr>
            <p:cNvPr id="37921" name="Line 33"/>
            <p:cNvSpPr>
              <a:spLocks noChangeShapeType="1"/>
            </p:cNvSpPr>
            <p:nvPr/>
          </p:nvSpPr>
          <p:spPr bwMode="auto">
            <a:xfrm>
              <a:off x="1296" y="1536"/>
              <a:ext cx="15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2" name="Line 34"/>
            <p:cNvSpPr>
              <a:spLocks noChangeShapeType="1"/>
            </p:cNvSpPr>
            <p:nvPr/>
          </p:nvSpPr>
          <p:spPr bwMode="auto">
            <a:xfrm>
              <a:off x="1296" y="1911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3" name="Line 35"/>
            <p:cNvSpPr>
              <a:spLocks noChangeShapeType="1"/>
            </p:cNvSpPr>
            <p:nvPr/>
          </p:nvSpPr>
          <p:spPr bwMode="auto">
            <a:xfrm>
              <a:off x="1296" y="2256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4" name="Line 36"/>
            <p:cNvSpPr>
              <a:spLocks noChangeShapeType="1"/>
            </p:cNvSpPr>
            <p:nvPr/>
          </p:nvSpPr>
          <p:spPr bwMode="auto">
            <a:xfrm>
              <a:off x="1296" y="2631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5" name="Line 37"/>
            <p:cNvSpPr>
              <a:spLocks noChangeShapeType="1"/>
            </p:cNvSpPr>
            <p:nvPr/>
          </p:nvSpPr>
          <p:spPr bwMode="auto">
            <a:xfrm>
              <a:off x="1296" y="3007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6" name="Line 38"/>
            <p:cNvSpPr>
              <a:spLocks noChangeShapeType="1"/>
            </p:cNvSpPr>
            <p:nvPr/>
          </p:nvSpPr>
          <p:spPr bwMode="auto">
            <a:xfrm>
              <a:off x="1296" y="3382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7" name="Line 39"/>
            <p:cNvSpPr>
              <a:spLocks noChangeShapeType="1"/>
            </p:cNvSpPr>
            <p:nvPr/>
          </p:nvSpPr>
          <p:spPr bwMode="auto">
            <a:xfrm>
              <a:off x="1296" y="3756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8" name="Line 40"/>
            <p:cNvSpPr>
              <a:spLocks noChangeShapeType="1"/>
            </p:cNvSpPr>
            <p:nvPr/>
          </p:nvSpPr>
          <p:spPr bwMode="auto">
            <a:xfrm>
              <a:off x="1296" y="4131"/>
              <a:ext cx="15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9" name="Line 41"/>
            <p:cNvSpPr>
              <a:spLocks noChangeShapeType="1"/>
            </p:cNvSpPr>
            <p:nvPr/>
          </p:nvSpPr>
          <p:spPr bwMode="auto">
            <a:xfrm>
              <a:off x="1296" y="1536"/>
              <a:ext cx="0" cy="259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30" name="Line 42"/>
            <p:cNvSpPr>
              <a:spLocks noChangeShapeType="1"/>
            </p:cNvSpPr>
            <p:nvPr/>
          </p:nvSpPr>
          <p:spPr bwMode="auto">
            <a:xfrm>
              <a:off x="1692" y="1536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31" name="Line 43"/>
            <p:cNvSpPr>
              <a:spLocks noChangeShapeType="1"/>
            </p:cNvSpPr>
            <p:nvPr/>
          </p:nvSpPr>
          <p:spPr bwMode="auto">
            <a:xfrm>
              <a:off x="2088" y="1536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32" name="Line 44"/>
            <p:cNvSpPr>
              <a:spLocks noChangeShapeType="1"/>
            </p:cNvSpPr>
            <p:nvPr/>
          </p:nvSpPr>
          <p:spPr bwMode="auto">
            <a:xfrm>
              <a:off x="2484" y="1536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33" name="Line 45"/>
            <p:cNvSpPr>
              <a:spLocks noChangeShapeType="1"/>
            </p:cNvSpPr>
            <p:nvPr/>
          </p:nvSpPr>
          <p:spPr bwMode="auto">
            <a:xfrm>
              <a:off x="2880" y="1536"/>
              <a:ext cx="0" cy="259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892" name="Text Box 4"/>
            <p:cNvSpPr txBox="1">
              <a:spLocks noChangeArrowheads="1"/>
            </p:cNvSpPr>
            <p:nvPr/>
          </p:nvSpPr>
          <p:spPr bwMode="auto">
            <a:xfrm>
              <a:off x="1229" y="1200"/>
              <a:ext cx="243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solidFill>
                    <a:srgbClr val="008000"/>
                  </a:solidFill>
                </a:rPr>
                <a:t>Input matrix (Shingles x Documents) </a:t>
              </a:r>
            </a:p>
          </p:txBody>
        </p:sp>
      </p:grpSp>
      <p:sp>
        <p:nvSpPr>
          <p:cNvPr id="124" name="Text Box 4"/>
          <p:cNvSpPr txBox="1">
            <a:spLocks noChangeArrowheads="1"/>
          </p:cNvSpPr>
          <p:nvPr/>
        </p:nvSpPr>
        <p:spPr bwMode="auto">
          <a:xfrm>
            <a:off x="274079" y="2057400"/>
            <a:ext cx="16172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Permutation </a:t>
            </a:r>
            <a:r>
              <a:rPr lang="en-US" b="1" dirty="0">
                <a:solidFill>
                  <a:srgbClr val="008000"/>
                </a:solidFill>
                <a:sym typeface="Symbol"/>
              </a:rPr>
              <a:t>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131149" y="0"/>
            <a:ext cx="3012851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Note: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Another (equivalent) way is to </a:t>
            </a:r>
            <a:b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store row indexes:</a:t>
            </a:r>
          </a:p>
          <a:p>
            <a:endParaRPr lang="en-US" sz="14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498592"/>
              </p:ext>
            </p:extLst>
          </p:nvPr>
        </p:nvGraphicFramePr>
        <p:xfrm>
          <a:off x="7671069" y="287886"/>
          <a:ext cx="1508080" cy="822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7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7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marL="0" marR="0" marT="0" marB="0" anchor="ctr">
                    <a:solidFill>
                      <a:srgbClr val="68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marL="0" marR="0" marT="0" marB="0" anchor="ctr">
                    <a:solidFill>
                      <a:srgbClr val="68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marL="0" marR="0" marT="0" marB="0" anchor="ctr">
                    <a:solidFill>
                      <a:srgbClr val="68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marL="0" marR="0" marT="0" marB="0" anchor="ctr">
                    <a:solidFill>
                      <a:srgbClr val="68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Min-Hash Property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793480" cy="5410200"/>
          </a:xfrm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Choose a random permutation </a:t>
            </a:r>
            <a:r>
              <a:rPr lang="en-US" b="1" dirty="0">
                <a:solidFill>
                  <a:srgbClr val="0000FF"/>
                </a:solidFill>
                <a:sym typeface="Symbol"/>
              </a:rPr>
              <a:t></a:t>
            </a:r>
            <a:endParaRPr lang="en-US" b="1" dirty="0">
              <a:solidFill>
                <a:srgbClr val="0000FF"/>
              </a:solidFill>
            </a:endParaRPr>
          </a:p>
          <a:p>
            <a:r>
              <a:rPr lang="en-US" b="1" u="sng" dirty="0"/>
              <a:t>Claim:</a:t>
            </a:r>
            <a:r>
              <a:rPr lang="en-US" b="1" dirty="0">
                <a:solidFill>
                  <a:srgbClr val="D60093"/>
                </a:solidFill>
              </a:rPr>
              <a:t> </a:t>
            </a:r>
            <a:r>
              <a:rPr lang="en-US" b="1" dirty="0" err="1">
                <a:solidFill>
                  <a:srgbClr val="D60093"/>
                </a:solidFill>
              </a:rPr>
              <a:t>Pr</a:t>
            </a:r>
            <a:r>
              <a:rPr lang="en-US" b="1" dirty="0">
                <a:solidFill>
                  <a:srgbClr val="D60093"/>
                </a:solidFill>
              </a:rPr>
              <a:t>[</a:t>
            </a:r>
            <a:r>
              <a:rPr lang="en-US" b="1" i="1" dirty="0">
                <a:solidFill>
                  <a:srgbClr val="D60093"/>
                </a:solidFill>
              </a:rPr>
              <a:t>h</a:t>
            </a:r>
            <a:r>
              <a:rPr lang="en-US" b="1" baseline="-25000" dirty="0">
                <a:solidFill>
                  <a:srgbClr val="D60093"/>
                </a:solidFill>
                <a:sym typeface="Symbol"/>
              </a:rPr>
              <a:t></a:t>
            </a:r>
            <a:r>
              <a:rPr lang="en-US" b="1" dirty="0">
                <a:solidFill>
                  <a:srgbClr val="D60093"/>
                </a:solidFill>
              </a:rPr>
              <a:t>(C</a:t>
            </a:r>
            <a:r>
              <a:rPr lang="en-US" b="1" baseline="-25000" dirty="0">
                <a:solidFill>
                  <a:srgbClr val="D60093"/>
                </a:solidFill>
              </a:rPr>
              <a:t>1</a:t>
            </a:r>
            <a:r>
              <a:rPr lang="en-US" b="1" dirty="0">
                <a:solidFill>
                  <a:srgbClr val="D60093"/>
                </a:solidFill>
              </a:rPr>
              <a:t>) = </a:t>
            </a:r>
            <a:r>
              <a:rPr lang="en-US" b="1" i="1" dirty="0">
                <a:solidFill>
                  <a:srgbClr val="D60093"/>
                </a:solidFill>
              </a:rPr>
              <a:t>h</a:t>
            </a:r>
            <a:r>
              <a:rPr lang="en-US" b="1" baseline="-25000" dirty="0">
                <a:solidFill>
                  <a:srgbClr val="D60093"/>
                </a:solidFill>
                <a:sym typeface="Symbol"/>
              </a:rPr>
              <a:t></a:t>
            </a:r>
            <a:r>
              <a:rPr lang="en-US" b="1" dirty="0">
                <a:solidFill>
                  <a:srgbClr val="D60093"/>
                </a:solidFill>
              </a:rPr>
              <a:t>(C</a:t>
            </a:r>
            <a:r>
              <a:rPr lang="en-US" b="1" baseline="-25000" dirty="0">
                <a:solidFill>
                  <a:srgbClr val="D60093"/>
                </a:solidFill>
              </a:rPr>
              <a:t>2</a:t>
            </a:r>
            <a:r>
              <a:rPr lang="en-US" b="1" dirty="0">
                <a:solidFill>
                  <a:srgbClr val="D60093"/>
                </a:solidFill>
              </a:rPr>
              <a:t>)] = </a:t>
            </a:r>
            <a:r>
              <a:rPr lang="en-US" b="1" i="1" dirty="0" err="1">
                <a:solidFill>
                  <a:srgbClr val="D60093"/>
                </a:solidFill>
              </a:rPr>
              <a:t>sim</a:t>
            </a:r>
            <a:r>
              <a:rPr lang="en-US" b="1" dirty="0">
                <a:solidFill>
                  <a:srgbClr val="D60093"/>
                </a:solidFill>
              </a:rPr>
              <a:t>(C</a:t>
            </a:r>
            <a:r>
              <a:rPr lang="en-US" b="1" baseline="-25000" dirty="0">
                <a:solidFill>
                  <a:srgbClr val="D60093"/>
                </a:solidFill>
              </a:rPr>
              <a:t>1</a:t>
            </a:r>
            <a:r>
              <a:rPr lang="en-US" b="1" dirty="0">
                <a:solidFill>
                  <a:srgbClr val="D60093"/>
                </a:solidFill>
              </a:rPr>
              <a:t>, C</a:t>
            </a:r>
            <a:r>
              <a:rPr lang="en-US" b="1" baseline="-25000" dirty="0">
                <a:solidFill>
                  <a:srgbClr val="D60093"/>
                </a:solidFill>
              </a:rPr>
              <a:t>2</a:t>
            </a:r>
            <a:r>
              <a:rPr lang="en-US" b="1" dirty="0">
                <a:solidFill>
                  <a:srgbClr val="D60093"/>
                </a:solidFill>
              </a:rPr>
              <a:t>) </a:t>
            </a:r>
          </a:p>
          <a:p>
            <a:r>
              <a:rPr lang="en-US" b="1" dirty="0">
                <a:solidFill>
                  <a:srgbClr val="008000"/>
                </a:solidFill>
              </a:rPr>
              <a:t>Why?</a:t>
            </a:r>
          </a:p>
          <a:p>
            <a:pPr lvl="1"/>
            <a:r>
              <a:rPr lang="en-US" dirty="0"/>
              <a:t>Let </a:t>
            </a:r>
            <a:r>
              <a:rPr lang="en-US" b="1" dirty="0"/>
              <a:t>X</a:t>
            </a:r>
            <a:r>
              <a:rPr lang="en-US" dirty="0"/>
              <a:t> be a doc (set of shingles), </a:t>
            </a:r>
            <a:r>
              <a:rPr lang="en-US" b="1" i="1" dirty="0">
                <a:sym typeface="Symbol"/>
              </a:rPr>
              <a:t>y </a:t>
            </a:r>
            <a:r>
              <a:rPr lang="en-US" b="1" i="1" dirty="0"/>
              <a:t>X</a:t>
            </a:r>
            <a:r>
              <a:rPr lang="en-US" dirty="0">
                <a:sym typeface="Symbol"/>
              </a:rPr>
              <a:t> is a shingle</a:t>
            </a:r>
            <a:endParaRPr lang="en-US" dirty="0"/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Then:</a:t>
            </a:r>
            <a:r>
              <a:rPr lang="en-US" dirty="0"/>
              <a:t> </a:t>
            </a:r>
            <a:r>
              <a:rPr lang="en-US" b="1" dirty="0"/>
              <a:t>Pr[</a:t>
            </a:r>
            <a:r>
              <a:rPr lang="en-US" b="1" dirty="0">
                <a:sym typeface="Symbol"/>
              </a:rPr>
              <a:t>(y) = min((X))] = 1/|X|</a:t>
            </a:r>
          </a:p>
          <a:p>
            <a:pPr lvl="2"/>
            <a:r>
              <a:rPr lang="en-US" dirty="0">
                <a:sym typeface="Symbol"/>
              </a:rPr>
              <a:t>It is equally likely that any </a:t>
            </a:r>
            <a:r>
              <a:rPr lang="en-US" b="1" i="1" dirty="0">
                <a:sym typeface="Symbol"/>
              </a:rPr>
              <a:t>y </a:t>
            </a:r>
            <a:r>
              <a:rPr lang="en-US" b="1" i="1" dirty="0"/>
              <a:t>X</a:t>
            </a:r>
            <a:r>
              <a:rPr lang="en-US" dirty="0">
                <a:sym typeface="Symbol"/>
              </a:rPr>
              <a:t> is mapped to the </a:t>
            </a:r>
            <a:r>
              <a:rPr lang="en-US" b="1" i="1" dirty="0">
                <a:sym typeface="Symbol"/>
              </a:rPr>
              <a:t>min</a:t>
            </a:r>
            <a:r>
              <a:rPr lang="en-US" dirty="0">
                <a:sym typeface="Symbol"/>
              </a:rPr>
              <a:t> element</a:t>
            </a:r>
          </a:p>
          <a:p>
            <a:pPr lvl="1"/>
            <a:r>
              <a:rPr lang="en-US" dirty="0">
                <a:sym typeface="Symbol"/>
              </a:rPr>
              <a:t>Let </a:t>
            </a:r>
            <a:r>
              <a:rPr lang="en-US" b="1" i="1" dirty="0">
                <a:sym typeface="Symbol"/>
              </a:rPr>
              <a:t>y</a:t>
            </a:r>
            <a:r>
              <a:rPr lang="en-US" dirty="0">
                <a:sym typeface="Symbol"/>
              </a:rPr>
              <a:t> be </a:t>
            </a:r>
            <a:r>
              <a:rPr lang="en-US" dirty="0" err="1">
                <a:sym typeface="Symbol"/>
              </a:rPr>
              <a:t>s.t.</a:t>
            </a:r>
            <a:r>
              <a:rPr lang="en-US" dirty="0">
                <a:sym typeface="Symbol"/>
              </a:rPr>
              <a:t> (y) = min((C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C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))</a:t>
            </a:r>
          </a:p>
          <a:p>
            <a:pPr lvl="1"/>
            <a:r>
              <a:rPr lang="en-US" b="1" dirty="0">
                <a:solidFill>
                  <a:srgbClr val="008000"/>
                </a:solidFill>
                <a:sym typeface="Symbol"/>
              </a:rPr>
              <a:t>Then either:</a:t>
            </a:r>
            <a:r>
              <a:rPr lang="en-US" dirty="0">
                <a:sym typeface="Symbol"/>
              </a:rPr>
              <a:t>	 (y) = min((C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))  if y  C</a:t>
            </a:r>
            <a:r>
              <a:rPr lang="en-US" baseline="-25000" dirty="0">
                <a:sym typeface="Symbol"/>
              </a:rPr>
              <a:t>1 </a:t>
            </a:r>
            <a:r>
              <a:rPr lang="en-US" dirty="0">
                <a:sym typeface="Symbol"/>
              </a:rPr>
              <a:t>, </a:t>
            </a:r>
            <a:r>
              <a:rPr lang="en-US" b="1" dirty="0">
                <a:sym typeface="Symbol"/>
              </a:rPr>
              <a:t>or</a:t>
            </a:r>
            <a:endParaRPr lang="en-US" b="1" baseline="-25000" dirty="0">
              <a:sym typeface="Symbol"/>
            </a:endParaRPr>
          </a:p>
          <a:p>
            <a:pPr lvl="1">
              <a:buNone/>
            </a:pPr>
            <a:r>
              <a:rPr lang="en-US" dirty="0">
                <a:sym typeface="Symbol"/>
              </a:rPr>
              <a:t>				 (y) = min((C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))  if y  C</a:t>
            </a:r>
            <a:r>
              <a:rPr lang="en-US" baseline="-25000" dirty="0">
                <a:sym typeface="Symbol"/>
              </a:rPr>
              <a:t>2</a:t>
            </a:r>
            <a:endParaRPr lang="en-US" baseline="-25000" dirty="0"/>
          </a:p>
          <a:p>
            <a:pPr lvl="1"/>
            <a:r>
              <a:rPr lang="en-US" dirty="0">
                <a:sym typeface="Symbol"/>
              </a:rPr>
              <a:t>So the prob. that </a:t>
            </a:r>
            <a:r>
              <a:rPr lang="en-US" b="1" dirty="0">
                <a:sym typeface="Symbol"/>
              </a:rPr>
              <a:t>both</a:t>
            </a:r>
            <a:r>
              <a:rPr lang="en-US" dirty="0">
                <a:sym typeface="Symbol"/>
              </a:rPr>
              <a:t> are true is the prob. </a:t>
            </a:r>
            <a:r>
              <a:rPr lang="en-US" b="1" i="1" dirty="0">
                <a:sym typeface="Symbol"/>
              </a:rPr>
              <a:t>y</a:t>
            </a:r>
            <a:r>
              <a:rPr lang="en-US" dirty="0">
                <a:sym typeface="Symbol"/>
              </a:rPr>
              <a:t>  C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 C</a:t>
            </a:r>
            <a:r>
              <a:rPr lang="en-US" baseline="-25000" dirty="0">
                <a:sym typeface="Symbol"/>
              </a:rPr>
              <a:t>2</a:t>
            </a:r>
          </a:p>
          <a:p>
            <a:pPr lvl="1"/>
            <a:r>
              <a:rPr lang="en-US" b="1" dirty="0">
                <a:sym typeface="Symbol"/>
              </a:rPr>
              <a:t>Pr[min((C</a:t>
            </a:r>
            <a:r>
              <a:rPr lang="en-US" b="1" baseline="-25000" dirty="0">
                <a:sym typeface="Symbol"/>
              </a:rPr>
              <a:t>1</a:t>
            </a:r>
            <a:r>
              <a:rPr lang="en-US" b="1" dirty="0">
                <a:sym typeface="Symbol"/>
              </a:rPr>
              <a:t>))=min((C</a:t>
            </a:r>
            <a:r>
              <a:rPr lang="en-US" b="1" baseline="-25000" dirty="0">
                <a:sym typeface="Symbol"/>
              </a:rPr>
              <a:t>2</a:t>
            </a:r>
            <a:r>
              <a:rPr lang="en-US" b="1" dirty="0">
                <a:sym typeface="Symbol"/>
              </a:rPr>
              <a:t>))]=|C</a:t>
            </a:r>
            <a:r>
              <a:rPr lang="en-US" b="1" baseline="-25000" dirty="0">
                <a:sym typeface="Symbol"/>
              </a:rPr>
              <a:t>1</a:t>
            </a:r>
            <a:r>
              <a:rPr lang="en-US" b="1" dirty="0">
                <a:sym typeface="Symbol"/>
              </a:rPr>
              <a:t>C</a:t>
            </a:r>
            <a:r>
              <a:rPr lang="en-US" b="1" baseline="-25000" dirty="0">
                <a:sym typeface="Symbol"/>
              </a:rPr>
              <a:t>2</a:t>
            </a:r>
            <a:r>
              <a:rPr lang="en-US" b="1" dirty="0">
                <a:sym typeface="Symbol"/>
              </a:rPr>
              <a:t>|/|C</a:t>
            </a:r>
            <a:r>
              <a:rPr lang="en-US" b="1" baseline="-25000" dirty="0">
                <a:sym typeface="Symbol"/>
              </a:rPr>
              <a:t>1</a:t>
            </a:r>
            <a:r>
              <a:rPr lang="en-US" b="1" dirty="0">
                <a:sym typeface="Symbol"/>
              </a:rPr>
              <a:t>C</a:t>
            </a:r>
            <a:r>
              <a:rPr lang="en-US" b="1" baseline="-25000" dirty="0">
                <a:sym typeface="Symbol"/>
              </a:rPr>
              <a:t>2</a:t>
            </a:r>
            <a:r>
              <a:rPr lang="en-US" b="1" dirty="0">
                <a:sym typeface="Symbol"/>
              </a:rPr>
              <a:t>|</a:t>
            </a:r>
            <a:r>
              <a:rPr lang="en-US" b="1" dirty="0">
                <a:solidFill>
                  <a:srgbClr val="D60093"/>
                </a:solidFill>
              </a:rPr>
              <a:t>= </a:t>
            </a:r>
            <a:r>
              <a:rPr lang="en-US" b="1" i="1" dirty="0" err="1">
                <a:solidFill>
                  <a:srgbClr val="D60093"/>
                </a:solidFill>
              </a:rPr>
              <a:t>sim</a:t>
            </a:r>
            <a:r>
              <a:rPr lang="en-US" b="1" dirty="0">
                <a:solidFill>
                  <a:srgbClr val="D60093"/>
                </a:solidFill>
              </a:rPr>
              <a:t>(C</a:t>
            </a:r>
            <a:r>
              <a:rPr lang="en-US" b="1" baseline="-25000" dirty="0">
                <a:solidFill>
                  <a:srgbClr val="D60093"/>
                </a:solidFill>
              </a:rPr>
              <a:t>1</a:t>
            </a:r>
            <a:r>
              <a:rPr lang="en-US" b="1" dirty="0">
                <a:solidFill>
                  <a:srgbClr val="D60093"/>
                </a:solidFill>
              </a:rPr>
              <a:t>, C</a:t>
            </a:r>
            <a:r>
              <a:rPr lang="en-US" b="1" baseline="-25000" dirty="0">
                <a:solidFill>
                  <a:srgbClr val="D60093"/>
                </a:solidFill>
              </a:rPr>
              <a:t>2</a:t>
            </a:r>
            <a:r>
              <a:rPr lang="en-US" b="1" dirty="0">
                <a:solidFill>
                  <a:srgbClr val="D60093"/>
                </a:solidFill>
              </a:rPr>
              <a:t>) </a:t>
            </a:r>
            <a:endParaRPr lang="en-US" b="1" dirty="0">
              <a:solidFill>
                <a:srgbClr val="D60093"/>
              </a:solidFill>
              <a:sym typeface="Symbo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924799" y="57149"/>
            <a:ext cx="1257301" cy="3524251"/>
            <a:chOff x="2057401" y="2133600"/>
            <a:chExt cx="1257301" cy="3524251"/>
          </a:xfrm>
          <a:solidFill>
            <a:schemeClr val="bg1"/>
          </a:solidFill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686051" y="5064125"/>
              <a:ext cx="628651" cy="5937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057401" y="5064125"/>
              <a:ext cx="628651" cy="5937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686051" y="4468813"/>
              <a:ext cx="628651" cy="5953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2057401" y="4468813"/>
              <a:ext cx="628651" cy="5953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686051" y="3871913"/>
              <a:ext cx="628651" cy="5969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057401" y="3871913"/>
              <a:ext cx="628651" cy="5969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686051" y="3276600"/>
              <a:ext cx="628651" cy="5953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b="1" dirty="0"/>
                <a:t>1</a:t>
              </a: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2057401" y="3276600"/>
              <a:ext cx="628651" cy="5953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b="1" dirty="0"/>
                <a:t>1</a:t>
              </a: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2686051" y="2728913"/>
              <a:ext cx="628651" cy="54768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2057401" y="2728913"/>
              <a:ext cx="628651" cy="54768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2686051" y="2133600"/>
              <a:ext cx="628651" cy="5953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2057401" y="2133600"/>
              <a:ext cx="628651" cy="5953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 </a:t>
              </a:r>
            </a:p>
          </p:txBody>
        </p:sp>
        <p:sp>
          <p:nvSpPr>
            <p:cNvPr id="22" name="Line 33"/>
            <p:cNvSpPr>
              <a:spLocks noChangeShapeType="1"/>
            </p:cNvSpPr>
            <p:nvPr/>
          </p:nvSpPr>
          <p:spPr bwMode="auto">
            <a:xfrm>
              <a:off x="2057401" y="2133600"/>
              <a:ext cx="1097280" cy="0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" name="Line 34"/>
            <p:cNvSpPr>
              <a:spLocks noChangeShapeType="1"/>
            </p:cNvSpPr>
            <p:nvPr/>
          </p:nvSpPr>
          <p:spPr bwMode="auto">
            <a:xfrm>
              <a:off x="2057401" y="2728913"/>
              <a:ext cx="1097280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" name="Line 35"/>
            <p:cNvSpPr>
              <a:spLocks noChangeShapeType="1"/>
            </p:cNvSpPr>
            <p:nvPr/>
          </p:nvSpPr>
          <p:spPr bwMode="auto">
            <a:xfrm>
              <a:off x="2057401" y="3276600"/>
              <a:ext cx="1097280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Line 36"/>
            <p:cNvSpPr>
              <a:spLocks noChangeShapeType="1"/>
            </p:cNvSpPr>
            <p:nvPr/>
          </p:nvSpPr>
          <p:spPr bwMode="auto">
            <a:xfrm>
              <a:off x="2057401" y="3871913"/>
              <a:ext cx="1097280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Line 37"/>
            <p:cNvSpPr>
              <a:spLocks noChangeShapeType="1"/>
            </p:cNvSpPr>
            <p:nvPr/>
          </p:nvSpPr>
          <p:spPr bwMode="auto">
            <a:xfrm>
              <a:off x="2057401" y="4468813"/>
              <a:ext cx="1097280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" name="Line 38"/>
            <p:cNvSpPr>
              <a:spLocks noChangeShapeType="1"/>
            </p:cNvSpPr>
            <p:nvPr/>
          </p:nvSpPr>
          <p:spPr bwMode="auto">
            <a:xfrm>
              <a:off x="2057401" y="5064125"/>
              <a:ext cx="1097280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Line 39"/>
            <p:cNvSpPr>
              <a:spLocks noChangeShapeType="1"/>
            </p:cNvSpPr>
            <p:nvPr/>
          </p:nvSpPr>
          <p:spPr bwMode="auto">
            <a:xfrm>
              <a:off x="2057401" y="5657850"/>
              <a:ext cx="1097280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40"/>
            <p:cNvSpPr>
              <a:spLocks noChangeShapeType="1"/>
            </p:cNvSpPr>
            <p:nvPr/>
          </p:nvSpPr>
          <p:spPr bwMode="auto">
            <a:xfrm>
              <a:off x="2057401" y="5638800"/>
              <a:ext cx="1097280" cy="0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Line 41"/>
            <p:cNvSpPr>
              <a:spLocks noChangeShapeType="1"/>
            </p:cNvSpPr>
            <p:nvPr/>
          </p:nvSpPr>
          <p:spPr bwMode="auto">
            <a:xfrm>
              <a:off x="2057401" y="2133601"/>
              <a:ext cx="0" cy="3524250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" name="Line 42"/>
            <p:cNvSpPr>
              <a:spLocks noChangeShapeType="1"/>
            </p:cNvSpPr>
            <p:nvPr/>
          </p:nvSpPr>
          <p:spPr bwMode="auto">
            <a:xfrm>
              <a:off x="2581275" y="2133601"/>
              <a:ext cx="24766" cy="352425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Line 41"/>
            <p:cNvSpPr>
              <a:spLocks noChangeShapeType="1"/>
            </p:cNvSpPr>
            <p:nvPr/>
          </p:nvSpPr>
          <p:spPr bwMode="auto">
            <a:xfrm>
              <a:off x="3171825" y="2133601"/>
              <a:ext cx="0" cy="3505200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465335" y="4724400"/>
            <a:ext cx="16786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One of the two</a:t>
            </a:r>
            <a:b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cols had to have</a:t>
            </a:r>
            <a:b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 at position </a:t>
            </a:r>
            <a:r>
              <a:rPr lang="en-US" sz="16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8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Four Types of Rows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D60093"/>
                </a:solidFill>
              </a:rPr>
              <a:t>Given cols C</a:t>
            </a:r>
            <a:r>
              <a:rPr lang="en-US" b="1" baseline="-25000" dirty="0">
                <a:solidFill>
                  <a:srgbClr val="D60093"/>
                </a:solidFill>
              </a:rPr>
              <a:t>1</a:t>
            </a:r>
            <a:r>
              <a:rPr lang="en-US" b="1" dirty="0">
                <a:solidFill>
                  <a:srgbClr val="D60093"/>
                </a:solidFill>
              </a:rPr>
              <a:t> and C</a:t>
            </a:r>
            <a:r>
              <a:rPr lang="en-US" b="1" baseline="-25000" dirty="0">
                <a:solidFill>
                  <a:srgbClr val="D60093"/>
                </a:solidFill>
              </a:rPr>
              <a:t>2</a:t>
            </a:r>
            <a:r>
              <a:rPr lang="en-US" b="1" dirty="0">
                <a:solidFill>
                  <a:srgbClr val="D60093"/>
                </a:solidFill>
              </a:rPr>
              <a:t>, rows may be classified as: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dirty="0"/>
              <a:t>				</a:t>
            </a:r>
            <a:r>
              <a:rPr lang="en-US" u="sng" dirty="0"/>
              <a:t>C</a:t>
            </a:r>
            <a:r>
              <a:rPr lang="en-US" u="sng" baseline="-25000" dirty="0"/>
              <a:t>1</a:t>
            </a:r>
            <a:r>
              <a:rPr lang="en-US" u="sng" dirty="0"/>
              <a:t>	C</a:t>
            </a:r>
            <a:r>
              <a:rPr lang="en-US" u="sng" baseline="-25000" dirty="0"/>
              <a:t>2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dirty="0"/>
              <a:t>			A	1	1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dirty="0"/>
              <a:t>			B	1	0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dirty="0"/>
              <a:t>			C	0	1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dirty="0"/>
              <a:t>			D	0	0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a</a:t>
            </a:r>
            <a:r>
              <a:rPr lang="en-US" dirty="0"/>
              <a:t> = # rows of type A, etc.</a:t>
            </a:r>
          </a:p>
          <a:p>
            <a:pPr>
              <a:lnSpc>
                <a:spcPct val="90000"/>
              </a:lnSpc>
            </a:pPr>
            <a:r>
              <a:rPr lang="en-US" b="1" dirty="0"/>
              <a:t>Note:</a:t>
            </a:r>
            <a:r>
              <a:rPr lang="en-US" dirty="0"/>
              <a:t> </a:t>
            </a:r>
            <a:r>
              <a:rPr lang="en-US" b="1" dirty="0" err="1">
                <a:solidFill>
                  <a:srgbClr val="008000"/>
                </a:solidFill>
              </a:rPr>
              <a:t>sim</a:t>
            </a:r>
            <a:r>
              <a:rPr lang="en-US" b="1" dirty="0">
                <a:solidFill>
                  <a:srgbClr val="008000"/>
                </a:solidFill>
              </a:rPr>
              <a:t>(C</a:t>
            </a:r>
            <a:r>
              <a:rPr lang="en-US" b="1" baseline="-25000" dirty="0">
                <a:solidFill>
                  <a:srgbClr val="008000"/>
                </a:solidFill>
              </a:rPr>
              <a:t>1</a:t>
            </a:r>
            <a:r>
              <a:rPr lang="en-US" b="1" dirty="0">
                <a:solidFill>
                  <a:srgbClr val="008000"/>
                </a:solidFill>
              </a:rPr>
              <a:t>, C</a:t>
            </a:r>
            <a:r>
              <a:rPr lang="en-US" b="1" baseline="-25000" dirty="0">
                <a:solidFill>
                  <a:srgbClr val="008000"/>
                </a:solidFill>
              </a:rPr>
              <a:t>2</a:t>
            </a:r>
            <a:r>
              <a:rPr lang="en-US" b="1" dirty="0">
                <a:solidFill>
                  <a:srgbClr val="008000"/>
                </a:solidFill>
              </a:rPr>
              <a:t>) = a/(a +b +c)</a:t>
            </a:r>
          </a:p>
          <a:p>
            <a:pPr>
              <a:lnSpc>
                <a:spcPct val="90000"/>
              </a:lnSpc>
            </a:pPr>
            <a:r>
              <a:rPr lang="en-US" b="1" dirty="0"/>
              <a:t>Then:</a:t>
            </a:r>
            <a:r>
              <a:rPr lang="en-US" b="1" dirty="0">
                <a:solidFill>
                  <a:schemeClr val="accent3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Pr</a:t>
            </a:r>
            <a:r>
              <a:rPr lang="en-US" dirty="0">
                <a:solidFill>
                  <a:srgbClr val="0000FF"/>
                </a:solidFill>
              </a:rPr>
              <a:t>[</a:t>
            </a:r>
            <a:r>
              <a:rPr lang="en-US" i="1" dirty="0">
                <a:solidFill>
                  <a:srgbClr val="0000FF"/>
                </a:solidFill>
              </a:rPr>
              <a:t>h</a:t>
            </a:r>
            <a:r>
              <a:rPr lang="en-US" dirty="0">
                <a:solidFill>
                  <a:srgbClr val="0000FF"/>
                </a:solidFill>
              </a:rPr>
              <a:t>(C</a:t>
            </a:r>
            <a:r>
              <a:rPr lang="en-US" baseline="-25000" dirty="0">
                <a:solidFill>
                  <a:srgbClr val="0000FF"/>
                </a:solidFill>
              </a:rPr>
              <a:t>1</a:t>
            </a:r>
            <a:r>
              <a:rPr lang="en-US" dirty="0">
                <a:solidFill>
                  <a:srgbClr val="0000FF"/>
                </a:solidFill>
              </a:rPr>
              <a:t>) = </a:t>
            </a:r>
            <a:r>
              <a:rPr lang="en-US" i="1" dirty="0">
                <a:solidFill>
                  <a:srgbClr val="0000FF"/>
                </a:solidFill>
              </a:rPr>
              <a:t>h</a:t>
            </a:r>
            <a:r>
              <a:rPr lang="en-US" dirty="0">
                <a:solidFill>
                  <a:srgbClr val="0000FF"/>
                </a:solidFill>
              </a:rPr>
              <a:t>(C</a:t>
            </a:r>
            <a:r>
              <a:rPr lang="en-US" baseline="-25000" dirty="0">
                <a:solidFill>
                  <a:srgbClr val="0000FF"/>
                </a:solidFill>
              </a:rPr>
              <a:t>2</a:t>
            </a:r>
            <a:r>
              <a:rPr lang="en-US" dirty="0">
                <a:solidFill>
                  <a:srgbClr val="0000FF"/>
                </a:solidFill>
              </a:rPr>
              <a:t>)] = </a:t>
            </a:r>
            <a:r>
              <a:rPr lang="en-US" i="1" dirty="0" err="1">
                <a:solidFill>
                  <a:srgbClr val="0000FF"/>
                </a:solidFill>
              </a:rPr>
              <a:t>Sim</a:t>
            </a:r>
            <a:r>
              <a:rPr lang="en-US" dirty="0">
                <a:solidFill>
                  <a:srgbClr val="0000FF"/>
                </a:solidFill>
              </a:rPr>
              <a:t>(C</a:t>
            </a:r>
            <a:r>
              <a:rPr lang="en-US" baseline="-25000" dirty="0">
                <a:solidFill>
                  <a:srgbClr val="0000FF"/>
                </a:solidFill>
              </a:rPr>
              <a:t>1</a:t>
            </a:r>
            <a:r>
              <a:rPr lang="en-US" dirty="0">
                <a:solidFill>
                  <a:srgbClr val="0000FF"/>
                </a:solidFill>
              </a:rPr>
              <a:t>, C</a:t>
            </a:r>
            <a:r>
              <a:rPr lang="en-US" baseline="-25000" dirty="0">
                <a:solidFill>
                  <a:srgbClr val="0000FF"/>
                </a:solidFill>
              </a:rPr>
              <a:t>2</a:t>
            </a:r>
            <a:r>
              <a:rPr lang="en-US" dirty="0">
                <a:solidFill>
                  <a:srgbClr val="0000FF"/>
                </a:solidFill>
              </a:rPr>
              <a:t>) </a:t>
            </a:r>
          </a:p>
          <a:p>
            <a:pPr lvl="1"/>
            <a:r>
              <a:rPr lang="en-US" dirty="0"/>
              <a:t>Look down the cols C</a:t>
            </a:r>
            <a:r>
              <a:rPr lang="en-US" baseline="-25000" dirty="0"/>
              <a:t>1</a:t>
            </a:r>
            <a:r>
              <a:rPr lang="en-US" dirty="0"/>
              <a:t> and C</a:t>
            </a:r>
            <a:r>
              <a:rPr lang="en-US" baseline="-25000" dirty="0"/>
              <a:t>2</a:t>
            </a:r>
            <a:r>
              <a:rPr lang="en-US" dirty="0"/>
              <a:t> until we see a 1</a:t>
            </a:r>
          </a:p>
          <a:p>
            <a:pPr lvl="1"/>
            <a:r>
              <a:rPr lang="en-US" dirty="0"/>
              <a:t>If it’s a type-</a:t>
            </a:r>
            <a:r>
              <a:rPr lang="en-US" i="1" dirty="0"/>
              <a:t>A</a:t>
            </a:r>
            <a:r>
              <a:rPr lang="en-US" dirty="0"/>
              <a:t> row, then </a:t>
            </a:r>
            <a:r>
              <a:rPr lang="en-US" i="1" dirty="0"/>
              <a:t>h</a:t>
            </a:r>
            <a:r>
              <a:rPr lang="en-US" dirty="0"/>
              <a:t>(C</a:t>
            </a:r>
            <a:r>
              <a:rPr lang="en-US" baseline="-25000" dirty="0"/>
              <a:t>1</a:t>
            </a:r>
            <a:r>
              <a:rPr lang="en-US" dirty="0"/>
              <a:t>) = </a:t>
            </a:r>
            <a:r>
              <a:rPr lang="en-US" i="1" dirty="0"/>
              <a:t>h</a:t>
            </a:r>
            <a:r>
              <a:rPr lang="en-US" dirty="0"/>
              <a:t>(C</a:t>
            </a:r>
            <a:r>
              <a:rPr lang="en-US" baseline="-25000" dirty="0"/>
              <a:t>2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If a type-</a:t>
            </a:r>
            <a:r>
              <a:rPr lang="en-US" i="1" dirty="0"/>
              <a:t>B</a:t>
            </a:r>
            <a:r>
              <a:rPr lang="en-US" dirty="0"/>
              <a:t> or type-</a:t>
            </a:r>
            <a:r>
              <a:rPr lang="en-US" i="1" dirty="0"/>
              <a:t>C</a:t>
            </a:r>
            <a:r>
              <a:rPr lang="en-US" dirty="0"/>
              <a:t> row, then not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428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Similarity for Signatures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know: </a:t>
            </a:r>
            <a:r>
              <a:rPr lang="en-US" b="1" dirty="0" err="1">
                <a:solidFill>
                  <a:srgbClr val="0000FF"/>
                </a:solidFill>
              </a:rPr>
              <a:t>Pr</a:t>
            </a:r>
            <a:r>
              <a:rPr lang="en-US" b="1" dirty="0">
                <a:solidFill>
                  <a:srgbClr val="0000FF"/>
                </a:solidFill>
              </a:rPr>
              <a:t>[</a:t>
            </a:r>
            <a:r>
              <a:rPr lang="en-US" b="1" i="1" dirty="0">
                <a:solidFill>
                  <a:srgbClr val="0000FF"/>
                </a:solidFill>
              </a:rPr>
              <a:t>h</a:t>
            </a:r>
            <a:r>
              <a:rPr lang="en-US" b="1" baseline="-25000" dirty="0">
                <a:solidFill>
                  <a:srgbClr val="0000FF"/>
                </a:solidFill>
                <a:sym typeface="Symbol"/>
              </a:rPr>
              <a:t></a:t>
            </a:r>
            <a:r>
              <a:rPr lang="en-US" b="1" dirty="0">
                <a:solidFill>
                  <a:srgbClr val="0000FF"/>
                </a:solidFill>
              </a:rPr>
              <a:t>(C</a:t>
            </a:r>
            <a:r>
              <a:rPr lang="en-US" b="1" baseline="-25000" dirty="0">
                <a:solidFill>
                  <a:srgbClr val="0000FF"/>
                </a:solidFill>
              </a:rPr>
              <a:t>1</a:t>
            </a:r>
            <a:r>
              <a:rPr lang="en-US" b="1" dirty="0">
                <a:solidFill>
                  <a:srgbClr val="0000FF"/>
                </a:solidFill>
              </a:rPr>
              <a:t>) = </a:t>
            </a:r>
            <a:r>
              <a:rPr lang="en-US" b="1" i="1" dirty="0">
                <a:solidFill>
                  <a:srgbClr val="0000FF"/>
                </a:solidFill>
              </a:rPr>
              <a:t>h</a:t>
            </a:r>
            <a:r>
              <a:rPr lang="en-US" b="1" baseline="-25000" dirty="0">
                <a:solidFill>
                  <a:srgbClr val="0000FF"/>
                </a:solidFill>
                <a:sym typeface="Symbol"/>
              </a:rPr>
              <a:t></a:t>
            </a:r>
            <a:r>
              <a:rPr lang="en-US" b="1" dirty="0">
                <a:solidFill>
                  <a:srgbClr val="0000FF"/>
                </a:solidFill>
              </a:rPr>
              <a:t>(C</a:t>
            </a:r>
            <a:r>
              <a:rPr lang="en-US" b="1" baseline="-25000" dirty="0">
                <a:solidFill>
                  <a:srgbClr val="0000FF"/>
                </a:solidFill>
              </a:rPr>
              <a:t>2</a:t>
            </a:r>
            <a:r>
              <a:rPr lang="en-US" b="1" dirty="0">
                <a:solidFill>
                  <a:srgbClr val="0000FF"/>
                </a:solidFill>
              </a:rPr>
              <a:t>)] = </a:t>
            </a:r>
            <a:r>
              <a:rPr lang="en-US" b="1" i="1" dirty="0" err="1">
                <a:solidFill>
                  <a:srgbClr val="0000FF"/>
                </a:solidFill>
              </a:rPr>
              <a:t>sim</a:t>
            </a:r>
            <a:r>
              <a:rPr lang="en-US" b="1" dirty="0">
                <a:solidFill>
                  <a:srgbClr val="0000FF"/>
                </a:solidFill>
              </a:rPr>
              <a:t>(C</a:t>
            </a:r>
            <a:r>
              <a:rPr lang="en-US" b="1" baseline="-25000" dirty="0">
                <a:solidFill>
                  <a:srgbClr val="0000FF"/>
                </a:solidFill>
              </a:rPr>
              <a:t>1</a:t>
            </a:r>
            <a:r>
              <a:rPr lang="en-US" b="1" dirty="0">
                <a:solidFill>
                  <a:srgbClr val="0000FF"/>
                </a:solidFill>
              </a:rPr>
              <a:t>, C</a:t>
            </a:r>
            <a:r>
              <a:rPr lang="en-US" b="1" baseline="-25000" dirty="0">
                <a:solidFill>
                  <a:srgbClr val="0000FF"/>
                </a:solidFill>
              </a:rPr>
              <a:t>2</a:t>
            </a:r>
            <a:r>
              <a:rPr lang="en-US" b="1" dirty="0">
                <a:solidFill>
                  <a:srgbClr val="0000FF"/>
                </a:solidFill>
              </a:rPr>
              <a:t>)</a:t>
            </a:r>
          </a:p>
          <a:p>
            <a:r>
              <a:rPr lang="en-US" dirty="0"/>
              <a:t>Now generalize to multiple hash functions</a:t>
            </a:r>
          </a:p>
          <a:p>
            <a:pPr lvl="8"/>
            <a:endParaRPr lang="en-US" dirty="0"/>
          </a:p>
          <a:p>
            <a:r>
              <a:rPr lang="en-US" b="1" dirty="0"/>
              <a:t>The </a:t>
            </a:r>
            <a:r>
              <a:rPr lang="en-US" b="1" i="1" dirty="0">
                <a:solidFill>
                  <a:srgbClr val="FF0066"/>
                </a:solidFill>
              </a:rPr>
              <a:t>similarity of two signatures </a:t>
            </a:r>
            <a:r>
              <a:rPr lang="en-US" b="1" dirty="0"/>
              <a:t>is the fraction of the hash functions in which they agree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Note: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Because of the Min-Hash property, the similarity of columns is the same as the expected similarity of their signatures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069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Min-Hashing Example</a:t>
            </a:r>
          </a:p>
        </p:txBody>
      </p:sp>
      <p:sp>
        <p:nvSpPr>
          <p:cNvPr id="126" name="Footer Placeholder 1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27" name="Text Box 142"/>
          <p:cNvSpPr txBox="1">
            <a:spLocks noChangeArrowheads="1"/>
          </p:cNvSpPr>
          <p:nvPr/>
        </p:nvSpPr>
        <p:spPr bwMode="auto">
          <a:xfrm>
            <a:off x="4800600" y="4487863"/>
            <a:ext cx="373050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Similarities:</a:t>
            </a:r>
          </a:p>
          <a:p>
            <a:r>
              <a:rPr lang="en-US" sz="2400" dirty="0"/>
              <a:t>                   1-3      2-4    1-2   3-4</a:t>
            </a:r>
          </a:p>
          <a:p>
            <a:r>
              <a:rPr lang="en-US" sz="2400" b="1" dirty="0"/>
              <a:t>Col/Col </a:t>
            </a:r>
            <a:r>
              <a:rPr lang="en-US" sz="2400" dirty="0"/>
              <a:t>  0.75    0.75    0       0</a:t>
            </a:r>
          </a:p>
          <a:p>
            <a:r>
              <a:rPr lang="en-US" sz="2400" b="1" dirty="0"/>
              <a:t>Sig/Sig </a:t>
            </a:r>
            <a:r>
              <a:rPr lang="en-US" sz="2400" dirty="0"/>
              <a:t>  0.67    1.00    0       0</a:t>
            </a:r>
          </a:p>
        </p:txBody>
      </p:sp>
      <p:sp>
        <p:nvSpPr>
          <p:cNvPr id="128" name="Rectangle 143"/>
          <p:cNvSpPr>
            <a:spLocks noChangeArrowheads="1"/>
          </p:cNvSpPr>
          <p:nvPr/>
        </p:nvSpPr>
        <p:spPr bwMode="auto">
          <a:xfrm>
            <a:off x="5875867" y="4934431"/>
            <a:ext cx="2658533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" name="Line 144"/>
          <p:cNvSpPr>
            <a:spLocks noChangeShapeType="1"/>
          </p:cNvSpPr>
          <p:nvPr/>
        </p:nvSpPr>
        <p:spPr bwMode="auto">
          <a:xfrm>
            <a:off x="5875867" y="5298497"/>
            <a:ext cx="26585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47" name="Group 246"/>
          <p:cNvGrpSpPr/>
          <p:nvPr/>
        </p:nvGrpSpPr>
        <p:grpSpPr>
          <a:xfrm>
            <a:off x="381000" y="1595437"/>
            <a:ext cx="7924800" cy="4652963"/>
            <a:chOff x="381000" y="2052637"/>
            <a:chExt cx="7924800" cy="4652963"/>
          </a:xfrm>
        </p:grpSpPr>
        <p:sp>
          <p:nvSpPr>
            <p:cNvPr id="248" name="Text Box 67"/>
            <p:cNvSpPr txBox="1">
              <a:spLocks noChangeArrowheads="1"/>
            </p:cNvSpPr>
            <p:nvPr/>
          </p:nvSpPr>
          <p:spPr bwMode="auto">
            <a:xfrm>
              <a:off x="6026150" y="2205037"/>
              <a:ext cx="210343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solidFill>
                    <a:srgbClr val="008000"/>
                  </a:solidFill>
                </a:rPr>
                <a:t>Signature matrix </a:t>
              </a:r>
              <a:r>
                <a:rPr lang="en-US" b="1" i="1" dirty="0">
                  <a:solidFill>
                    <a:srgbClr val="008000"/>
                  </a:solidFill>
                </a:rPr>
                <a:t>M</a:t>
              </a:r>
            </a:p>
          </p:txBody>
        </p:sp>
        <p:sp>
          <p:nvSpPr>
            <p:cNvPr id="249" name="AutoShape 68"/>
            <p:cNvSpPr>
              <a:spLocks noChangeArrowheads="1"/>
            </p:cNvSpPr>
            <p:nvPr/>
          </p:nvSpPr>
          <p:spPr bwMode="auto">
            <a:xfrm>
              <a:off x="4800600" y="4338637"/>
              <a:ext cx="762000" cy="533400"/>
            </a:xfrm>
            <a:prstGeom prst="rightArrow">
              <a:avLst>
                <a:gd name="adj1" fmla="val 50000"/>
                <a:gd name="adj2" fmla="val 35714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" name="Rectangle 69"/>
            <p:cNvSpPr>
              <a:spLocks noChangeArrowheads="1"/>
            </p:cNvSpPr>
            <p:nvPr/>
          </p:nvSpPr>
          <p:spPr bwMode="auto">
            <a:xfrm>
              <a:off x="7734300" y="2738437"/>
              <a:ext cx="571500" cy="5842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251" name="Rectangle 70"/>
            <p:cNvSpPr>
              <a:spLocks noChangeArrowheads="1"/>
            </p:cNvSpPr>
            <p:nvPr/>
          </p:nvSpPr>
          <p:spPr bwMode="auto">
            <a:xfrm>
              <a:off x="7162800" y="2738437"/>
              <a:ext cx="571500" cy="5842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252" name="Rectangle 71"/>
            <p:cNvSpPr>
              <a:spLocks noChangeArrowheads="1"/>
            </p:cNvSpPr>
            <p:nvPr/>
          </p:nvSpPr>
          <p:spPr bwMode="auto">
            <a:xfrm>
              <a:off x="6591300" y="2738437"/>
              <a:ext cx="571500" cy="5842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253" name="Rectangle 72"/>
            <p:cNvSpPr>
              <a:spLocks noChangeArrowheads="1"/>
            </p:cNvSpPr>
            <p:nvPr/>
          </p:nvSpPr>
          <p:spPr bwMode="auto">
            <a:xfrm>
              <a:off x="6019800" y="2738437"/>
              <a:ext cx="571500" cy="5842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2</a:t>
              </a:r>
            </a:p>
          </p:txBody>
        </p:sp>
        <p:sp>
          <p:nvSpPr>
            <p:cNvPr id="254" name="Line 73"/>
            <p:cNvSpPr>
              <a:spLocks noChangeShapeType="1"/>
            </p:cNvSpPr>
            <p:nvPr/>
          </p:nvSpPr>
          <p:spPr bwMode="auto">
            <a:xfrm>
              <a:off x="6019800" y="2738437"/>
              <a:ext cx="2286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" name="Line 74"/>
            <p:cNvSpPr>
              <a:spLocks noChangeShapeType="1"/>
            </p:cNvSpPr>
            <p:nvPr/>
          </p:nvSpPr>
          <p:spPr bwMode="auto">
            <a:xfrm>
              <a:off x="6019800" y="3322637"/>
              <a:ext cx="2286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6" name="Line 75"/>
            <p:cNvSpPr>
              <a:spLocks noChangeShapeType="1"/>
            </p:cNvSpPr>
            <p:nvPr/>
          </p:nvSpPr>
          <p:spPr bwMode="auto">
            <a:xfrm>
              <a:off x="6019800" y="2738437"/>
              <a:ext cx="0" cy="5842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7" name="Line 76"/>
            <p:cNvSpPr>
              <a:spLocks noChangeShapeType="1"/>
            </p:cNvSpPr>
            <p:nvPr/>
          </p:nvSpPr>
          <p:spPr bwMode="auto">
            <a:xfrm>
              <a:off x="6591300" y="2738437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8" name="Line 77"/>
            <p:cNvSpPr>
              <a:spLocks noChangeShapeType="1"/>
            </p:cNvSpPr>
            <p:nvPr/>
          </p:nvSpPr>
          <p:spPr bwMode="auto">
            <a:xfrm>
              <a:off x="7162800" y="2738437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" name="Line 78"/>
            <p:cNvSpPr>
              <a:spLocks noChangeShapeType="1"/>
            </p:cNvSpPr>
            <p:nvPr/>
          </p:nvSpPr>
          <p:spPr bwMode="auto">
            <a:xfrm>
              <a:off x="7734300" y="2738437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" name="Line 79"/>
            <p:cNvSpPr>
              <a:spLocks noChangeShapeType="1"/>
            </p:cNvSpPr>
            <p:nvPr/>
          </p:nvSpPr>
          <p:spPr bwMode="auto">
            <a:xfrm>
              <a:off x="8305800" y="2738437"/>
              <a:ext cx="0" cy="5842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1" name="Rectangle 81"/>
            <p:cNvSpPr>
              <a:spLocks noChangeArrowheads="1"/>
            </p:cNvSpPr>
            <p:nvPr/>
          </p:nvSpPr>
          <p:spPr bwMode="auto">
            <a:xfrm>
              <a:off x="914400" y="6094412"/>
              <a:ext cx="381000" cy="581025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5</a:t>
              </a:r>
            </a:p>
          </p:txBody>
        </p:sp>
        <p:sp>
          <p:nvSpPr>
            <p:cNvPr id="262" name="Rectangle 82"/>
            <p:cNvSpPr>
              <a:spLocks noChangeArrowheads="1"/>
            </p:cNvSpPr>
            <p:nvPr/>
          </p:nvSpPr>
          <p:spPr bwMode="auto">
            <a:xfrm>
              <a:off x="914400" y="5514975"/>
              <a:ext cx="381000" cy="57943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7</a:t>
              </a:r>
            </a:p>
          </p:txBody>
        </p:sp>
        <p:sp>
          <p:nvSpPr>
            <p:cNvPr id="263" name="Rectangle 83"/>
            <p:cNvSpPr>
              <a:spLocks noChangeArrowheads="1"/>
            </p:cNvSpPr>
            <p:nvPr/>
          </p:nvSpPr>
          <p:spPr bwMode="auto">
            <a:xfrm>
              <a:off x="914400" y="4933950"/>
              <a:ext cx="381000" cy="581025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6</a:t>
              </a:r>
            </a:p>
          </p:txBody>
        </p:sp>
        <p:sp>
          <p:nvSpPr>
            <p:cNvPr id="264" name="Rectangle 84"/>
            <p:cNvSpPr>
              <a:spLocks noChangeArrowheads="1"/>
            </p:cNvSpPr>
            <p:nvPr/>
          </p:nvSpPr>
          <p:spPr bwMode="auto">
            <a:xfrm>
              <a:off x="914400" y="4352925"/>
              <a:ext cx="381000" cy="581025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3</a:t>
              </a:r>
            </a:p>
          </p:txBody>
        </p:sp>
        <p:sp>
          <p:nvSpPr>
            <p:cNvPr id="265" name="Rectangle 85"/>
            <p:cNvSpPr>
              <a:spLocks noChangeArrowheads="1"/>
            </p:cNvSpPr>
            <p:nvPr/>
          </p:nvSpPr>
          <p:spPr bwMode="auto">
            <a:xfrm>
              <a:off x="914400" y="3771900"/>
              <a:ext cx="381000" cy="581025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266" name="Rectangle 86"/>
            <p:cNvSpPr>
              <a:spLocks noChangeArrowheads="1"/>
            </p:cNvSpPr>
            <p:nvPr/>
          </p:nvSpPr>
          <p:spPr bwMode="auto">
            <a:xfrm>
              <a:off x="914400" y="3192462"/>
              <a:ext cx="381000" cy="57943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267" name="Rectangle 87"/>
            <p:cNvSpPr>
              <a:spLocks noChangeArrowheads="1"/>
            </p:cNvSpPr>
            <p:nvPr/>
          </p:nvSpPr>
          <p:spPr bwMode="auto">
            <a:xfrm>
              <a:off x="914400" y="2586037"/>
              <a:ext cx="381000" cy="606425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4</a:t>
              </a:r>
            </a:p>
          </p:txBody>
        </p:sp>
        <p:sp>
          <p:nvSpPr>
            <p:cNvPr id="268" name="Line 88"/>
            <p:cNvSpPr>
              <a:spLocks noChangeShapeType="1"/>
            </p:cNvSpPr>
            <p:nvPr/>
          </p:nvSpPr>
          <p:spPr bwMode="auto">
            <a:xfrm>
              <a:off x="914400" y="2586037"/>
              <a:ext cx="381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9" name="Line 89"/>
            <p:cNvSpPr>
              <a:spLocks noChangeShapeType="1"/>
            </p:cNvSpPr>
            <p:nvPr/>
          </p:nvSpPr>
          <p:spPr bwMode="auto">
            <a:xfrm>
              <a:off x="914400" y="3192462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0" name="Line 90"/>
            <p:cNvSpPr>
              <a:spLocks noChangeShapeType="1"/>
            </p:cNvSpPr>
            <p:nvPr/>
          </p:nvSpPr>
          <p:spPr bwMode="auto">
            <a:xfrm>
              <a:off x="914400" y="377190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1" name="Line 91"/>
            <p:cNvSpPr>
              <a:spLocks noChangeShapeType="1"/>
            </p:cNvSpPr>
            <p:nvPr/>
          </p:nvSpPr>
          <p:spPr bwMode="auto">
            <a:xfrm>
              <a:off x="914400" y="4352925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2" name="Line 92"/>
            <p:cNvSpPr>
              <a:spLocks noChangeShapeType="1"/>
            </p:cNvSpPr>
            <p:nvPr/>
          </p:nvSpPr>
          <p:spPr bwMode="auto">
            <a:xfrm>
              <a:off x="914400" y="493395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3" name="Line 93"/>
            <p:cNvSpPr>
              <a:spLocks noChangeShapeType="1"/>
            </p:cNvSpPr>
            <p:nvPr/>
          </p:nvSpPr>
          <p:spPr bwMode="auto">
            <a:xfrm>
              <a:off x="914400" y="5514975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4" name="Line 94"/>
            <p:cNvSpPr>
              <a:spLocks noChangeShapeType="1"/>
            </p:cNvSpPr>
            <p:nvPr/>
          </p:nvSpPr>
          <p:spPr bwMode="auto">
            <a:xfrm>
              <a:off x="914400" y="6094412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5" name="Line 95"/>
            <p:cNvSpPr>
              <a:spLocks noChangeShapeType="1"/>
            </p:cNvSpPr>
            <p:nvPr/>
          </p:nvSpPr>
          <p:spPr bwMode="auto">
            <a:xfrm>
              <a:off x="914400" y="6675437"/>
              <a:ext cx="381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6" name="Line 96"/>
            <p:cNvSpPr>
              <a:spLocks noChangeShapeType="1"/>
            </p:cNvSpPr>
            <p:nvPr/>
          </p:nvSpPr>
          <p:spPr bwMode="auto">
            <a:xfrm>
              <a:off x="914400" y="2586037"/>
              <a:ext cx="0" cy="40894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7" name="Line 97"/>
            <p:cNvSpPr>
              <a:spLocks noChangeShapeType="1"/>
            </p:cNvSpPr>
            <p:nvPr/>
          </p:nvSpPr>
          <p:spPr bwMode="auto">
            <a:xfrm>
              <a:off x="1295400" y="4352925"/>
              <a:ext cx="0" cy="5810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8" name="Line 98"/>
            <p:cNvSpPr>
              <a:spLocks noChangeShapeType="1"/>
            </p:cNvSpPr>
            <p:nvPr/>
          </p:nvSpPr>
          <p:spPr bwMode="auto">
            <a:xfrm>
              <a:off x="1295400" y="2586037"/>
              <a:ext cx="0" cy="17668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9" name="Line 99"/>
            <p:cNvSpPr>
              <a:spLocks noChangeShapeType="1"/>
            </p:cNvSpPr>
            <p:nvPr/>
          </p:nvSpPr>
          <p:spPr bwMode="auto">
            <a:xfrm>
              <a:off x="1295400" y="4324350"/>
              <a:ext cx="0" cy="23510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0" name="Rectangle 100"/>
            <p:cNvSpPr>
              <a:spLocks noChangeArrowheads="1"/>
            </p:cNvSpPr>
            <p:nvPr/>
          </p:nvSpPr>
          <p:spPr bwMode="auto">
            <a:xfrm>
              <a:off x="7734300" y="3348037"/>
              <a:ext cx="571500" cy="5842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281" name="Rectangle 101"/>
            <p:cNvSpPr>
              <a:spLocks noChangeArrowheads="1"/>
            </p:cNvSpPr>
            <p:nvPr/>
          </p:nvSpPr>
          <p:spPr bwMode="auto">
            <a:xfrm>
              <a:off x="7162800" y="3348037"/>
              <a:ext cx="571500" cy="5842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4</a:t>
              </a:r>
            </a:p>
          </p:txBody>
        </p:sp>
        <p:sp>
          <p:nvSpPr>
            <p:cNvPr id="282" name="Rectangle 102"/>
            <p:cNvSpPr>
              <a:spLocks noChangeArrowheads="1"/>
            </p:cNvSpPr>
            <p:nvPr/>
          </p:nvSpPr>
          <p:spPr bwMode="auto">
            <a:xfrm>
              <a:off x="6591300" y="3348037"/>
              <a:ext cx="571500" cy="5842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283" name="Rectangle 103"/>
            <p:cNvSpPr>
              <a:spLocks noChangeArrowheads="1"/>
            </p:cNvSpPr>
            <p:nvPr/>
          </p:nvSpPr>
          <p:spPr bwMode="auto">
            <a:xfrm>
              <a:off x="6019800" y="3348037"/>
              <a:ext cx="571500" cy="5842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284" name="Line 104"/>
            <p:cNvSpPr>
              <a:spLocks noChangeShapeType="1"/>
            </p:cNvSpPr>
            <p:nvPr/>
          </p:nvSpPr>
          <p:spPr bwMode="auto">
            <a:xfrm>
              <a:off x="6019800" y="3348037"/>
              <a:ext cx="2286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5" name="Line 105"/>
            <p:cNvSpPr>
              <a:spLocks noChangeShapeType="1"/>
            </p:cNvSpPr>
            <p:nvPr/>
          </p:nvSpPr>
          <p:spPr bwMode="auto">
            <a:xfrm>
              <a:off x="6019800" y="3932237"/>
              <a:ext cx="2286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6" name="Line 106"/>
            <p:cNvSpPr>
              <a:spLocks noChangeShapeType="1"/>
            </p:cNvSpPr>
            <p:nvPr/>
          </p:nvSpPr>
          <p:spPr bwMode="auto">
            <a:xfrm>
              <a:off x="6019800" y="3348037"/>
              <a:ext cx="0" cy="5842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" name="Line 107"/>
            <p:cNvSpPr>
              <a:spLocks noChangeShapeType="1"/>
            </p:cNvSpPr>
            <p:nvPr/>
          </p:nvSpPr>
          <p:spPr bwMode="auto">
            <a:xfrm>
              <a:off x="6591300" y="3348037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8" name="Line 108"/>
            <p:cNvSpPr>
              <a:spLocks noChangeShapeType="1"/>
            </p:cNvSpPr>
            <p:nvPr/>
          </p:nvSpPr>
          <p:spPr bwMode="auto">
            <a:xfrm>
              <a:off x="7162800" y="3348037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9" name="Line 109"/>
            <p:cNvSpPr>
              <a:spLocks noChangeShapeType="1"/>
            </p:cNvSpPr>
            <p:nvPr/>
          </p:nvSpPr>
          <p:spPr bwMode="auto">
            <a:xfrm>
              <a:off x="7734300" y="3348037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0" name="Line 110"/>
            <p:cNvSpPr>
              <a:spLocks noChangeShapeType="1"/>
            </p:cNvSpPr>
            <p:nvPr/>
          </p:nvSpPr>
          <p:spPr bwMode="auto">
            <a:xfrm>
              <a:off x="8305800" y="3348037"/>
              <a:ext cx="0" cy="5842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1" name="Rectangle 112"/>
            <p:cNvSpPr>
              <a:spLocks noChangeArrowheads="1"/>
            </p:cNvSpPr>
            <p:nvPr/>
          </p:nvSpPr>
          <p:spPr bwMode="auto">
            <a:xfrm>
              <a:off x="381000" y="6094412"/>
              <a:ext cx="381000" cy="581025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4</a:t>
              </a:r>
            </a:p>
          </p:txBody>
        </p:sp>
        <p:sp>
          <p:nvSpPr>
            <p:cNvPr id="292" name="Rectangle 113"/>
            <p:cNvSpPr>
              <a:spLocks noChangeArrowheads="1"/>
            </p:cNvSpPr>
            <p:nvPr/>
          </p:nvSpPr>
          <p:spPr bwMode="auto">
            <a:xfrm>
              <a:off x="381000" y="5514975"/>
              <a:ext cx="381000" cy="579438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5</a:t>
              </a:r>
            </a:p>
          </p:txBody>
        </p:sp>
        <p:sp>
          <p:nvSpPr>
            <p:cNvPr id="293" name="Rectangle 114"/>
            <p:cNvSpPr>
              <a:spLocks noChangeArrowheads="1"/>
            </p:cNvSpPr>
            <p:nvPr/>
          </p:nvSpPr>
          <p:spPr bwMode="auto">
            <a:xfrm>
              <a:off x="381000" y="4933950"/>
              <a:ext cx="381000" cy="581025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>
                  <a:latin typeface="+mj-lt"/>
                </a:rPr>
                <a:t>1</a:t>
              </a:r>
            </a:p>
          </p:txBody>
        </p:sp>
        <p:sp>
          <p:nvSpPr>
            <p:cNvPr id="294" name="Rectangle 115"/>
            <p:cNvSpPr>
              <a:spLocks noChangeArrowheads="1"/>
            </p:cNvSpPr>
            <p:nvPr/>
          </p:nvSpPr>
          <p:spPr bwMode="auto">
            <a:xfrm>
              <a:off x="381000" y="4352925"/>
              <a:ext cx="381000" cy="581025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6</a:t>
              </a:r>
            </a:p>
          </p:txBody>
        </p:sp>
        <p:sp>
          <p:nvSpPr>
            <p:cNvPr id="295" name="Rectangle 116"/>
            <p:cNvSpPr>
              <a:spLocks noChangeArrowheads="1"/>
            </p:cNvSpPr>
            <p:nvPr/>
          </p:nvSpPr>
          <p:spPr bwMode="auto">
            <a:xfrm>
              <a:off x="381000" y="3771900"/>
              <a:ext cx="381000" cy="581025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7</a:t>
              </a:r>
            </a:p>
          </p:txBody>
        </p:sp>
        <p:sp>
          <p:nvSpPr>
            <p:cNvPr id="296" name="Rectangle 117"/>
            <p:cNvSpPr>
              <a:spLocks noChangeArrowheads="1"/>
            </p:cNvSpPr>
            <p:nvPr/>
          </p:nvSpPr>
          <p:spPr bwMode="auto">
            <a:xfrm>
              <a:off x="381000" y="3192462"/>
              <a:ext cx="381000" cy="579438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3</a:t>
              </a:r>
            </a:p>
          </p:txBody>
        </p:sp>
        <p:sp>
          <p:nvSpPr>
            <p:cNvPr id="297" name="Rectangle 118"/>
            <p:cNvSpPr>
              <a:spLocks noChangeArrowheads="1"/>
            </p:cNvSpPr>
            <p:nvPr/>
          </p:nvSpPr>
          <p:spPr bwMode="auto">
            <a:xfrm>
              <a:off x="381000" y="2586037"/>
              <a:ext cx="381000" cy="606425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>
                  <a:latin typeface="+mj-lt"/>
                </a:rPr>
                <a:t>2</a:t>
              </a:r>
            </a:p>
          </p:txBody>
        </p:sp>
        <p:sp>
          <p:nvSpPr>
            <p:cNvPr id="298" name="Line 119"/>
            <p:cNvSpPr>
              <a:spLocks noChangeShapeType="1"/>
            </p:cNvSpPr>
            <p:nvPr/>
          </p:nvSpPr>
          <p:spPr bwMode="auto">
            <a:xfrm>
              <a:off x="381000" y="2586037"/>
              <a:ext cx="381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99" name="Line 120"/>
            <p:cNvSpPr>
              <a:spLocks noChangeShapeType="1"/>
            </p:cNvSpPr>
            <p:nvPr/>
          </p:nvSpPr>
          <p:spPr bwMode="auto">
            <a:xfrm>
              <a:off x="381000" y="3192462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00" name="Line 121"/>
            <p:cNvSpPr>
              <a:spLocks noChangeShapeType="1"/>
            </p:cNvSpPr>
            <p:nvPr/>
          </p:nvSpPr>
          <p:spPr bwMode="auto">
            <a:xfrm>
              <a:off x="381000" y="377190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01" name="Line 122"/>
            <p:cNvSpPr>
              <a:spLocks noChangeShapeType="1"/>
            </p:cNvSpPr>
            <p:nvPr/>
          </p:nvSpPr>
          <p:spPr bwMode="auto">
            <a:xfrm>
              <a:off x="381000" y="4352925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02" name="Line 123"/>
            <p:cNvSpPr>
              <a:spLocks noChangeShapeType="1"/>
            </p:cNvSpPr>
            <p:nvPr/>
          </p:nvSpPr>
          <p:spPr bwMode="auto">
            <a:xfrm>
              <a:off x="381000" y="493395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03" name="Line 124"/>
            <p:cNvSpPr>
              <a:spLocks noChangeShapeType="1"/>
            </p:cNvSpPr>
            <p:nvPr/>
          </p:nvSpPr>
          <p:spPr bwMode="auto">
            <a:xfrm>
              <a:off x="381000" y="5514975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04" name="Line 125"/>
            <p:cNvSpPr>
              <a:spLocks noChangeShapeType="1"/>
            </p:cNvSpPr>
            <p:nvPr/>
          </p:nvSpPr>
          <p:spPr bwMode="auto">
            <a:xfrm>
              <a:off x="381000" y="6094412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05" name="Line 126"/>
            <p:cNvSpPr>
              <a:spLocks noChangeShapeType="1"/>
            </p:cNvSpPr>
            <p:nvPr/>
          </p:nvSpPr>
          <p:spPr bwMode="auto">
            <a:xfrm>
              <a:off x="381000" y="6675437"/>
              <a:ext cx="381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06" name="Line 127"/>
            <p:cNvSpPr>
              <a:spLocks noChangeShapeType="1"/>
            </p:cNvSpPr>
            <p:nvPr/>
          </p:nvSpPr>
          <p:spPr bwMode="auto">
            <a:xfrm>
              <a:off x="381000" y="2586037"/>
              <a:ext cx="0" cy="40894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07" name="Line 128"/>
            <p:cNvSpPr>
              <a:spLocks noChangeShapeType="1"/>
            </p:cNvSpPr>
            <p:nvPr/>
          </p:nvSpPr>
          <p:spPr bwMode="auto">
            <a:xfrm>
              <a:off x="762000" y="4352925"/>
              <a:ext cx="0" cy="5810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08" name="Line 129"/>
            <p:cNvSpPr>
              <a:spLocks noChangeShapeType="1"/>
            </p:cNvSpPr>
            <p:nvPr/>
          </p:nvSpPr>
          <p:spPr bwMode="auto">
            <a:xfrm>
              <a:off x="762000" y="2586037"/>
              <a:ext cx="0" cy="17668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09" name="Line 130"/>
            <p:cNvSpPr>
              <a:spLocks noChangeShapeType="1"/>
            </p:cNvSpPr>
            <p:nvPr/>
          </p:nvSpPr>
          <p:spPr bwMode="auto">
            <a:xfrm>
              <a:off x="762000" y="4324350"/>
              <a:ext cx="0" cy="23510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10" name="Rectangle 131"/>
            <p:cNvSpPr>
              <a:spLocks noChangeArrowheads="1"/>
            </p:cNvSpPr>
            <p:nvPr/>
          </p:nvSpPr>
          <p:spPr bwMode="auto">
            <a:xfrm>
              <a:off x="7734300" y="3957637"/>
              <a:ext cx="571500" cy="584200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311" name="Rectangle 132"/>
            <p:cNvSpPr>
              <a:spLocks noChangeArrowheads="1"/>
            </p:cNvSpPr>
            <p:nvPr/>
          </p:nvSpPr>
          <p:spPr bwMode="auto">
            <a:xfrm>
              <a:off x="7162800" y="3957637"/>
              <a:ext cx="571500" cy="584200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12" name="Rectangle 133"/>
            <p:cNvSpPr>
              <a:spLocks noChangeArrowheads="1"/>
            </p:cNvSpPr>
            <p:nvPr/>
          </p:nvSpPr>
          <p:spPr bwMode="auto">
            <a:xfrm>
              <a:off x="6591300" y="3957637"/>
              <a:ext cx="571500" cy="584200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2</a:t>
              </a:r>
            </a:p>
          </p:txBody>
        </p:sp>
        <p:sp>
          <p:nvSpPr>
            <p:cNvPr id="313" name="Rectangle 134"/>
            <p:cNvSpPr>
              <a:spLocks noChangeArrowheads="1"/>
            </p:cNvSpPr>
            <p:nvPr/>
          </p:nvSpPr>
          <p:spPr bwMode="auto">
            <a:xfrm>
              <a:off x="6019800" y="3957637"/>
              <a:ext cx="571500" cy="584200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314" name="Line 135"/>
            <p:cNvSpPr>
              <a:spLocks noChangeShapeType="1"/>
            </p:cNvSpPr>
            <p:nvPr/>
          </p:nvSpPr>
          <p:spPr bwMode="auto">
            <a:xfrm>
              <a:off x="6019800" y="3957637"/>
              <a:ext cx="2286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5" name="Line 136"/>
            <p:cNvSpPr>
              <a:spLocks noChangeShapeType="1"/>
            </p:cNvSpPr>
            <p:nvPr/>
          </p:nvSpPr>
          <p:spPr bwMode="auto">
            <a:xfrm>
              <a:off x="6019800" y="4541837"/>
              <a:ext cx="2286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6" name="Line 137"/>
            <p:cNvSpPr>
              <a:spLocks noChangeShapeType="1"/>
            </p:cNvSpPr>
            <p:nvPr/>
          </p:nvSpPr>
          <p:spPr bwMode="auto">
            <a:xfrm>
              <a:off x="6019800" y="3957637"/>
              <a:ext cx="0" cy="5842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" name="Line 138"/>
            <p:cNvSpPr>
              <a:spLocks noChangeShapeType="1"/>
            </p:cNvSpPr>
            <p:nvPr/>
          </p:nvSpPr>
          <p:spPr bwMode="auto">
            <a:xfrm>
              <a:off x="6591300" y="3957637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8" name="Line 139"/>
            <p:cNvSpPr>
              <a:spLocks noChangeShapeType="1"/>
            </p:cNvSpPr>
            <p:nvPr/>
          </p:nvSpPr>
          <p:spPr bwMode="auto">
            <a:xfrm>
              <a:off x="7162800" y="3957637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9" name="Line 140"/>
            <p:cNvSpPr>
              <a:spLocks noChangeShapeType="1"/>
            </p:cNvSpPr>
            <p:nvPr/>
          </p:nvSpPr>
          <p:spPr bwMode="auto">
            <a:xfrm>
              <a:off x="7734300" y="3957637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0" name="Line 141"/>
            <p:cNvSpPr>
              <a:spLocks noChangeShapeType="1"/>
            </p:cNvSpPr>
            <p:nvPr/>
          </p:nvSpPr>
          <p:spPr bwMode="auto">
            <a:xfrm>
              <a:off x="8305800" y="3957637"/>
              <a:ext cx="0" cy="5842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1" name="Rectangle 5"/>
            <p:cNvSpPr>
              <a:spLocks noChangeArrowheads="1"/>
            </p:cNvSpPr>
            <p:nvPr/>
          </p:nvSpPr>
          <p:spPr bwMode="auto">
            <a:xfrm>
              <a:off x="3943353" y="6110287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22" name="Rectangle 6"/>
            <p:cNvSpPr>
              <a:spLocks noChangeArrowheads="1"/>
            </p:cNvSpPr>
            <p:nvPr/>
          </p:nvSpPr>
          <p:spPr bwMode="auto">
            <a:xfrm>
              <a:off x="3314702" y="6110287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323" name="Rectangle 7"/>
            <p:cNvSpPr>
              <a:spLocks noChangeArrowheads="1"/>
            </p:cNvSpPr>
            <p:nvPr/>
          </p:nvSpPr>
          <p:spPr bwMode="auto">
            <a:xfrm>
              <a:off x="2686051" y="6110287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24" name="Rectangle 8"/>
            <p:cNvSpPr>
              <a:spLocks noChangeArrowheads="1"/>
            </p:cNvSpPr>
            <p:nvPr/>
          </p:nvSpPr>
          <p:spPr bwMode="auto">
            <a:xfrm>
              <a:off x="2057401" y="6110287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25" name="Rectangle 9"/>
            <p:cNvSpPr>
              <a:spLocks noChangeArrowheads="1"/>
            </p:cNvSpPr>
            <p:nvPr/>
          </p:nvSpPr>
          <p:spPr bwMode="auto">
            <a:xfrm>
              <a:off x="3943353" y="5516562"/>
              <a:ext cx="628651" cy="59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326" name="Rectangle 10"/>
            <p:cNvSpPr>
              <a:spLocks noChangeArrowheads="1"/>
            </p:cNvSpPr>
            <p:nvPr/>
          </p:nvSpPr>
          <p:spPr bwMode="auto">
            <a:xfrm>
              <a:off x="3314702" y="5516562"/>
              <a:ext cx="628651" cy="59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27" name="Rectangle 11"/>
            <p:cNvSpPr>
              <a:spLocks noChangeArrowheads="1"/>
            </p:cNvSpPr>
            <p:nvPr/>
          </p:nvSpPr>
          <p:spPr bwMode="auto">
            <a:xfrm>
              <a:off x="2686051" y="5516562"/>
              <a:ext cx="628651" cy="59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28" name="Rectangle 12"/>
            <p:cNvSpPr>
              <a:spLocks noChangeArrowheads="1"/>
            </p:cNvSpPr>
            <p:nvPr/>
          </p:nvSpPr>
          <p:spPr bwMode="auto">
            <a:xfrm>
              <a:off x="2057401" y="5516562"/>
              <a:ext cx="628651" cy="59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29" name="Rectangle 13"/>
            <p:cNvSpPr>
              <a:spLocks noChangeArrowheads="1"/>
            </p:cNvSpPr>
            <p:nvPr/>
          </p:nvSpPr>
          <p:spPr bwMode="auto">
            <a:xfrm>
              <a:off x="3943353" y="4921250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30" name="Rectangle 14"/>
            <p:cNvSpPr>
              <a:spLocks noChangeArrowheads="1"/>
            </p:cNvSpPr>
            <p:nvPr/>
          </p:nvSpPr>
          <p:spPr bwMode="auto">
            <a:xfrm>
              <a:off x="3314702" y="4921250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31" name="Rectangle 15"/>
            <p:cNvSpPr>
              <a:spLocks noChangeArrowheads="1"/>
            </p:cNvSpPr>
            <p:nvPr/>
          </p:nvSpPr>
          <p:spPr bwMode="auto">
            <a:xfrm>
              <a:off x="2686051" y="4921250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32" name="Rectangle 16"/>
            <p:cNvSpPr>
              <a:spLocks noChangeArrowheads="1"/>
            </p:cNvSpPr>
            <p:nvPr/>
          </p:nvSpPr>
          <p:spPr bwMode="auto">
            <a:xfrm>
              <a:off x="2057401" y="4921250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33" name="Rectangle 17"/>
            <p:cNvSpPr>
              <a:spLocks noChangeArrowheads="1"/>
            </p:cNvSpPr>
            <p:nvPr/>
          </p:nvSpPr>
          <p:spPr bwMode="auto">
            <a:xfrm>
              <a:off x="3943353" y="4324350"/>
              <a:ext cx="628651" cy="596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34" name="Rectangle 18"/>
            <p:cNvSpPr>
              <a:spLocks noChangeArrowheads="1"/>
            </p:cNvSpPr>
            <p:nvPr/>
          </p:nvSpPr>
          <p:spPr bwMode="auto">
            <a:xfrm>
              <a:off x="3314702" y="4324350"/>
              <a:ext cx="628651" cy="596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35" name="Rectangle 19"/>
            <p:cNvSpPr>
              <a:spLocks noChangeArrowheads="1"/>
            </p:cNvSpPr>
            <p:nvPr/>
          </p:nvSpPr>
          <p:spPr bwMode="auto">
            <a:xfrm>
              <a:off x="2686051" y="4324350"/>
              <a:ext cx="628651" cy="596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36" name="Rectangle 20"/>
            <p:cNvSpPr>
              <a:spLocks noChangeArrowheads="1"/>
            </p:cNvSpPr>
            <p:nvPr/>
          </p:nvSpPr>
          <p:spPr bwMode="auto">
            <a:xfrm>
              <a:off x="2057401" y="4324350"/>
              <a:ext cx="628651" cy="596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37" name="Rectangle 21"/>
            <p:cNvSpPr>
              <a:spLocks noChangeArrowheads="1"/>
            </p:cNvSpPr>
            <p:nvPr/>
          </p:nvSpPr>
          <p:spPr bwMode="auto">
            <a:xfrm>
              <a:off x="3943353" y="3729037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38" name="Rectangle 22"/>
            <p:cNvSpPr>
              <a:spLocks noChangeArrowheads="1"/>
            </p:cNvSpPr>
            <p:nvPr/>
          </p:nvSpPr>
          <p:spPr bwMode="auto">
            <a:xfrm>
              <a:off x="3314702" y="3729037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39" name="Rectangle 23"/>
            <p:cNvSpPr>
              <a:spLocks noChangeArrowheads="1"/>
            </p:cNvSpPr>
            <p:nvPr/>
          </p:nvSpPr>
          <p:spPr bwMode="auto">
            <a:xfrm>
              <a:off x="2686051" y="3729037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40" name="Rectangle 24"/>
            <p:cNvSpPr>
              <a:spLocks noChangeArrowheads="1"/>
            </p:cNvSpPr>
            <p:nvPr/>
          </p:nvSpPr>
          <p:spPr bwMode="auto">
            <a:xfrm>
              <a:off x="2057401" y="3729037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41" name="Rectangle 25"/>
            <p:cNvSpPr>
              <a:spLocks noChangeArrowheads="1"/>
            </p:cNvSpPr>
            <p:nvPr/>
          </p:nvSpPr>
          <p:spPr bwMode="auto">
            <a:xfrm>
              <a:off x="3943353" y="3181350"/>
              <a:ext cx="628651" cy="54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42" name="Rectangle 26"/>
            <p:cNvSpPr>
              <a:spLocks noChangeArrowheads="1"/>
            </p:cNvSpPr>
            <p:nvPr/>
          </p:nvSpPr>
          <p:spPr bwMode="auto">
            <a:xfrm>
              <a:off x="3314702" y="3181350"/>
              <a:ext cx="628651" cy="54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43" name="Rectangle 27"/>
            <p:cNvSpPr>
              <a:spLocks noChangeArrowheads="1"/>
            </p:cNvSpPr>
            <p:nvPr/>
          </p:nvSpPr>
          <p:spPr bwMode="auto">
            <a:xfrm>
              <a:off x="2686051" y="3181350"/>
              <a:ext cx="628651" cy="54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44" name="Rectangle 28"/>
            <p:cNvSpPr>
              <a:spLocks noChangeArrowheads="1"/>
            </p:cNvSpPr>
            <p:nvPr/>
          </p:nvSpPr>
          <p:spPr bwMode="auto">
            <a:xfrm>
              <a:off x="2057401" y="3181350"/>
              <a:ext cx="628651" cy="54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45" name="Rectangle 29"/>
            <p:cNvSpPr>
              <a:spLocks noChangeArrowheads="1"/>
            </p:cNvSpPr>
            <p:nvPr/>
          </p:nvSpPr>
          <p:spPr bwMode="auto">
            <a:xfrm>
              <a:off x="3943353" y="2586037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346" name="Rectangle 30"/>
            <p:cNvSpPr>
              <a:spLocks noChangeArrowheads="1"/>
            </p:cNvSpPr>
            <p:nvPr/>
          </p:nvSpPr>
          <p:spPr bwMode="auto">
            <a:xfrm>
              <a:off x="3314702" y="2586037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347" name="Rectangle 31"/>
            <p:cNvSpPr>
              <a:spLocks noChangeArrowheads="1"/>
            </p:cNvSpPr>
            <p:nvPr/>
          </p:nvSpPr>
          <p:spPr bwMode="auto">
            <a:xfrm>
              <a:off x="2686051" y="2586037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348" name="Rectangle 32"/>
            <p:cNvSpPr>
              <a:spLocks noChangeArrowheads="1"/>
            </p:cNvSpPr>
            <p:nvPr/>
          </p:nvSpPr>
          <p:spPr bwMode="auto">
            <a:xfrm>
              <a:off x="2057401" y="2586037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 </a:t>
              </a:r>
            </a:p>
          </p:txBody>
        </p:sp>
        <p:sp>
          <p:nvSpPr>
            <p:cNvPr id="349" name="Line 33"/>
            <p:cNvSpPr>
              <a:spLocks noChangeShapeType="1"/>
            </p:cNvSpPr>
            <p:nvPr/>
          </p:nvSpPr>
          <p:spPr bwMode="auto">
            <a:xfrm>
              <a:off x="2057401" y="2586037"/>
              <a:ext cx="251460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0" name="Line 34"/>
            <p:cNvSpPr>
              <a:spLocks noChangeShapeType="1"/>
            </p:cNvSpPr>
            <p:nvPr/>
          </p:nvSpPr>
          <p:spPr bwMode="auto">
            <a:xfrm>
              <a:off x="2057401" y="3181350"/>
              <a:ext cx="25146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1" name="Line 35"/>
            <p:cNvSpPr>
              <a:spLocks noChangeShapeType="1"/>
            </p:cNvSpPr>
            <p:nvPr/>
          </p:nvSpPr>
          <p:spPr bwMode="auto">
            <a:xfrm>
              <a:off x="2057401" y="3729037"/>
              <a:ext cx="25146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2" name="Line 36"/>
            <p:cNvSpPr>
              <a:spLocks noChangeShapeType="1"/>
            </p:cNvSpPr>
            <p:nvPr/>
          </p:nvSpPr>
          <p:spPr bwMode="auto">
            <a:xfrm>
              <a:off x="2057401" y="4324350"/>
              <a:ext cx="25146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3" name="Line 37"/>
            <p:cNvSpPr>
              <a:spLocks noChangeShapeType="1"/>
            </p:cNvSpPr>
            <p:nvPr/>
          </p:nvSpPr>
          <p:spPr bwMode="auto">
            <a:xfrm>
              <a:off x="2057401" y="4921250"/>
              <a:ext cx="25146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4" name="Line 38"/>
            <p:cNvSpPr>
              <a:spLocks noChangeShapeType="1"/>
            </p:cNvSpPr>
            <p:nvPr/>
          </p:nvSpPr>
          <p:spPr bwMode="auto">
            <a:xfrm>
              <a:off x="2057401" y="5516562"/>
              <a:ext cx="25146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5" name="Line 39"/>
            <p:cNvSpPr>
              <a:spLocks noChangeShapeType="1"/>
            </p:cNvSpPr>
            <p:nvPr/>
          </p:nvSpPr>
          <p:spPr bwMode="auto">
            <a:xfrm>
              <a:off x="2057401" y="6110287"/>
              <a:ext cx="25146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6" name="Line 40"/>
            <p:cNvSpPr>
              <a:spLocks noChangeShapeType="1"/>
            </p:cNvSpPr>
            <p:nvPr/>
          </p:nvSpPr>
          <p:spPr bwMode="auto">
            <a:xfrm>
              <a:off x="2057401" y="6705600"/>
              <a:ext cx="251460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7" name="Line 41"/>
            <p:cNvSpPr>
              <a:spLocks noChangeShapeType="1"/>
            </p:cNvSpPr>
            <p:nvPr/>
          </p:nvSpPr>
          <p:spPr bwMode="auto">
            <a:xfrm>
              <a:off x="2057401" y="2586037"/>
              <a:ext cx="0" cy="411956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8" name="Line 42"/>
            <p:cNvSpPr>
              <a:spLocks noChangeShapeType="1"/>
            </p:cNvSpPr>
            <p:nvPr/>
          </p:nvSpPr>
          <p:spPr bwMode="auto">
            <a:xfrm>
              <a:off x="2686051" y="2586037"/>
              <a:ext cx="0" cy="41195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9" name="Line 43"/>
            <p:cNvSpPr>
              <a:spLocks noChangeShapeType="1"/>
            </p:cNvSpPr>
            <p:nvPr/>
          </p:nvSpPr>
          <p:spPr bwMode="auto">
            <a:xfrm>
              <a:off x="3314702" y="2586037"/>
              <a:ext cx="0" cy="41195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0" name="Line 44"/>
            <p:cNvSpPr>
              <a:spLocks noChangeShapeType="1"/>
            </p:cNvSpPr>
            <p:nvPr/>
          </p:nvSpPr>
          <p:spPr bwMode="auto">
            <a:xfrm>
              <a:off x="3943353" y="2586037"/>
              <a:ext cx="0" cy="41195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1" name="Line 45"/>
            <p:cNvSpPr>
              <a:spLocks noChangeShapeType="1"/>
            </p:cNvSpPr>
            <p:nvPr/>
          </p:nvSpPr>
          <p:spPr bwMode="auto">
            <a:xfrm>
              <a:off x="4572003" y="2586037"/>
              <a:ext cx="0" cy="411956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2" name="Text Box 4"/>
            <p:cNvSpPr txBox="1">
              <a:spLocks noChangeArrowheads="1"/>
            </p:cNvSpPr>
            <p:nvPr/>
          </p:nvSpPr>
          <p:spPr bwMode="auto">
            <a:xfrm>
              <a:off x="1951038" y="2052637"/>
              <a:ext cx="3870329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solidFill>
                    <a:srgbClr val="008000"/>
                  </a:solidFill>
                </a:rPr>
                <a:t>Input matrix (Shingles x Documents) </a:t>
              </a:r>
            </a:p>
          </p:txBody>
        </p:sp>
      </p:grpSp>
      <p:graphicFrame>
        <p:nvGraphicFramePr>
          <p:cNvPr id="363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036982"/>
              </p:ext>
            </p:extLst>
          </p:nvPr>
        </p:nvGraphicFramePr>
        <p:xfrm>
          <a:off x="1371600" y="2133600"/>
          <a:ext cx="381000" cy="4089401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64" name="Text Box 4"/>
          <p:cNvSpPr txBox="1">
            <a:spLocks noChangeArrowheads="1"/>
          </p:cNvSpPr>
          <p:nvPr/>
        </p:nvSpPr>
        <p:spPr bwMode="auto">
          <a:xfrm>
            <a:off x="274079" y="1600200"/>
            <a:ext cx="16172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Permutation </a:t>
            </a:r>
            <a:r>
              <a:rPr lang="en-US" b="1" dirty="0">
                <a:solidFill>
                  <a:srgbClr val="008000"/>
                </a:solidFill>
                <a:sym typeface="Symbol"/>
              </a:rPr>
              <a:t>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87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Common Metaphor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/>
              <a:t>Many problems can be expressed as </a:t>
            </a:r>
            <a:br>
              <a:rPr lang="en-US" b="1" dirty="0"/>
            </a:br>
            <a:r>
              <a:rPr lang="en-US" b="1" dirty="0"/>
              <a:t>finding “similar” sets: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</a:rPr>
              <a:t>Find near-neighbors in </a:t>
            </a:r>
            <a:r>
              <a:rPr lang="en-US" b="1" u="sng" dirty="0">
                <a:solidFill>
                  <a:srgbClr val="0000FF"/>
                </a:solidFill>
              </a:rPr>
              <a:t>high-dimensional</a:t>
            </a:r>
            <a:r>
              <a:rPr lang="en-US" b="1" dirty="0">
                <a:solidFill>
                  <a:srgbClr val="0000FF"/>
                </a:solidFill>
              </a:rPr>
              <a:t> space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66"/>
                </a:solidFill>
              </a:rPr>
              <a:t>Examples: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Pages with similar words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For duplicate detection, classification by topic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Customers who purchased similar products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Products with similar customer sets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Images with similar features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Users who visited similar websites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pic>
        <p:nvPicPr>
          <p:cNvPr id="7" name="Picture 2" descr="teaser_inpu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7594" y="4800600"/>
            <a:ext cx="1421606" cy="1066800"/>
          </a:xfrm>
          <a:prstGeom prst="rect">
            <a:avLst/>
          </a:prstGeom>
          <a:noFill/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34955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Min-Hash Signatures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987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57200" y="1295400"/>
                <a:ext cx="8686800" cy="5410200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>
                    <a:solidFill>
                      <a:srgbClr val="D60093"/>
                    </a:solidFill>
                  </a:rPr>
                  <a:t>Pick K=100 random permutations of the rows</a:t>
                </a:r>
              </a:p>
              <a:p>
                <a:r>
                  <a:rPr lang="en-US" dirty="0"/>
                  <a:t>Think of </a:t>
                </a:r>
                <a:r>
                  <a:rPr lang="en-US" b="1" i="1" dirty="0"/>
                  <a:t>sig</a:t>
                </a:r>
                <a:r>
                  <a:rPr lang="en-US" b="1" dirty="0"/>
                  <a:t>(C)</a:t>
                </a:r>
                <a:r>
                  <a:rPr lang="en-US" dirty="0"/>
                  <a:t> as a column vector</a:t>
                </a:r>
              </a:p>
              <a:p>
                <a:r>
                  <a:rPr lang="en-US" b="1" dirty="0"/>
                  <a:t>s</a:t>
                </a:r>
                <a:r>
                  <a:rPr lang="en-US" b="1" i="1" dirty="0"/>
                  <a:t>ig</a:t>
                </a:r>
                <a:r>
                  <a:rPr lang="en-US" b="1" dirty="0"/>
                  <a:t>(C)[</a:t>
                </a:r>
                <a:r>
                  <a:rPr lang="en-US" b="1" dirty="0" err="1"/>
                  <a:t>i</a:t>
                </a:r>
                <a:r>
                  <a:rPr lang="en-US" b="1" dirty="0"/>
                  <a:t>] =</a:t>
                </a:r>
                <a:r>
                  <a:rPr lang="en-US" dirty="0"/>
                  <a:t> according to the </a:t>
                </a:r>
                <a:r>
                  <a:rPr lang="en-US" i="1" dirty="0" err="1"/>
                  <a:t>i-</a:t>
                </a:r>
                <a:r>
                  <a:rPr lang="en-US" dirty="0" err="1"/>
                  <a:t>th</a:t>
                </a:r>
                <a:r>
                  <a:rPr lang="en-US" dirty="0"/>
                  <a:t> permutation, the index of the first row that has a 1 in column </a:t>
                </a:r>
                <a:r>
                  <a:rPr lang="en-US" i="1" dirty="0"/>
                  <a:t>C</a:t>
                </a:r>
              </a:p>
              <a:p>
                <a:pPr lvl="1">
                  <a:buNone/>
                </a:pPr>
                <a:r>
                  <a:rPr lang="en-US" sz="3200" b="1" i="1" dirty="0">
                    <a:latin typeface="Times New Roman" pitchFamily="18" charset="0"/>
                    <a:cs typeface="Times New Roman" pitchFamily="18" charset="0"/>
                  </a:rPr>
                  <a:t>		sig</a:t>
                </a:r>
                <a:r>
                  <a:rPr lang="en-US" sz="3200" b="1" dirty="0">
                    <a:latin typeface="Times New Roman" pitchFamily="18" charset="0"/>
                    <a:cs typeface="Times New Roman" pitchFamily="18" charset="0"/>
                  </a:rPr>
                  <a:t>(C)[</a:t>
                </a:r>
                <a:r>
                  <a:rPr lang="en-US" sz="3200" b="1" dirty="0" err="1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3200" b="1" dirty="0">
                    <a:latin typeface="Times New Roman" pitchFamily="18" charset="0"/>
                    <a:cs typeface="Times New Roman" pitchFamily="18" charset="0"/>
                  </a:rPr>
                  <a:t>] = min (</a:t>
                </a:r>
                <a:r>
                  <a:rPr lang="en-US" sz="3200" b="1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</a:t>
                </a:r>
                <a:r>
                  <a:rPr lang="en-US" sz="3200" b="1" baseline="-25000" dirty="0" err="1">
                    <a:latin typeface="Times New Roman" pitchFamily="18" charset="0"/>
                    <a:cs typeface="Times New Roman" pitchFamily="18" charset="0"/>
                    <a:sym typeface="Symbol"/>
                  </a:rPr>
                  <a:t>i</a:t>
                </a:r>
                <a:r>
                  <a:rPr lang="en-US" sz="3200" b="1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(C))</a:t>
                </a:r>
                <a:endParaRPr lang="en-US" sz="32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b="1" dirty="0">
                    <a:solidFill>
                      <a:srgbClr val="0000FF"/>
                    </a:solidFill>
                  </a:rPr>
                  <a:t>Note:</a:t>
                </a:r>
                <a:r>
                  <a:rPr lang="en-US" dirty="0"/>
                  <a:t> The sketch (signature) of document </a:t>
                </a:r>
                <a:r>
                  <a:rPr lang="en-US" i="1" dirty="0"/>
                  <a:t>C</a:t>
                </a:r>
                <a:r>
                  <a:rPr lang="en-US" dirty="0"/>
                  <a:t> is small 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</a:rPr>
                      <m:t>~</m:t>
                    </m:r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</a:rPr>
                      <m:t>𝟏𝟎𝟎</m:t>
                    </m:r>
                  </m:oMath>
                </a14:m>
                <a:r>
                  <a:rPr lang="en-US" b="1" dirty="0">
                    <a:solidFill>
                      <a:srgbClr val="0000FF"/>
                    </a:solidFill>
                  </a:rPr>
                  <a:t> bytes!</a:t>
                </a:r>
              </a:p>
              <a:p>
                <a:pPr lvl="8"/>
                <a:endParaRPr lang="en-US" dirty="0"/>
              </a:p>
              <a:p>
                <a:r>
                  <a:rPr lang="en-US" b="1" dirty="0">
                    <a:solidFill>
                      <a:srgbClr val="008000"/>
                    </a:solidFill>
                  </a:rPr>
                  <a:t>We achieved our goal!</a:t>
                </a:r>
                <a:r>
                  <a:rPr lang="en-US" b="1" dirty="0"/>
                  <a:t> We “compressed” </a:t>
                </a:r>
                <a:br>
                  <a:rPr lang="en-US" b="1" dirty="0"/>
                </a:br>
                <a:r>
                  <a:rPr lang="en-US" b="1" dirty="0"/>
                  <a:t>long bit vectors into short signatures</a:t>
                </a:r>
              </a:p>
            </p:txBody>
          </p:sp>
        </mc:Choice>
        <mc:Fallback xmlns="">
          <p:sp>
            <p:nvSpPr>
              <p:cNvPr id="4198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686800" cy="5410200"/>
              </a:xfrm>
              <a:blipFill rotWithShape="1">
                <a:blip r:embed="rId2"/>
                <a:stretch>
                  <a:fillRect t="-676" r="-11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902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Trick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86400"/>
          </a:xfrm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Permuting rows even once is prohibitive</a:t>
            </a:r>
          </a:p>
          <a:p>
            <a:r>
              <a:rPr lang="en-US" b="1" dirty="0">
                <a:solidFill>
                  <a:srgbClr val="D60093"/>
                </a:solidFill>
              </a:rPr>
              <a:t>Row hashing!</a:t>
            </a:r>
          </a:p>
          <a:p>
            <a:pPr lvl="1"/>
            <a:r>
              <a:rPr lang="en-US" dirty="0"/>
              <a:t>Pick </a:t>
            </a:r>
            <a:r>
              <a:rPr lang="en-US" b="1" dirty="0"/>
              <a:t>K = 100</a:t>
            </a:r>
            <a:r>
              <a:rPr lang="en-US" dirty="0"/>
              <a:t> hash functions </a:t>
            </a:r>
            <a:r>
              <a:rPr lang="en-US" b="1" i="1" dirty="0" err="1"/>
              <a:t>k</a:t>
            </a:r>
            <a:r>
              <a:rPr lang="en-US" b="1" i="1" baseline="-25000" dirty="0" err="1"/>
              <a:t>i</a:t>
            </a:r>
            <a:endParaRPr lang="en-US" i="1" dirty="0">
              <a:sym typeface="Symbol"/>
            </a:endParaRPr>
          </a:p>
          <a:p>
            <a:pPr lvl="1"/>
            <a:r>
              <a:rPr lang="en-US" dirty="0">
                <a:sym typeface="Symbol"/>
              </a:rPr>
              <a:t>Ordering under </a:t>
            </a:r>
            <a:r>
              <a:rPr lang="en-US" b="1" i="1" dirty="0" err="1"/>
              <a:t>k</a:t>
            </a:r>
            <a:r>
              <a:rPr lang="en-US" b="1" i="1" baseline="-25000" dirty="0" err="1"/>
              <a:t>i</a:t>
            </a:r>
            <a:r>
              <a:rPr lang="en-US" dirty="0">
                <a:sym typeface="Symbol"/>
              </a:rPr>
              <a:t> gives a random row permutation!</a:t>
            </a:r>
          </a:p>
          <a:p>
            <a:r>
              <a:rPr lang="en-US" b="1" dirty="0">
                <a:solidFill>
                  <a:srgbClr val="0000FF"/>
                </a:solidFill>
                <a:sym typeface="Symbol"/>
              </a:rPr>
              <a:t>One-pass implementation</a:t>
            </a:r>
          </a:p>
          <a:p>
            <a:pPr lvl="1"/>
            <a:r>
              <a:rPr lang="en-US" dirty="0">
                <a:sym typeface="Symbol"/>
              </a:rPr>
              <a:t>For each column </a:t>
            </a:r>
            <a:r>
              <a:rPr lang="en-US" b="1" i="1" dirty="0">
                <a:sym typeface="Symbol"/>
              </a:rPr>
              <a:t>C</a:t>
            </a:r>
            <a:r>
              <a:rPr lang="en-US" dirty="0">
                <a:sym typeface="Symbol"/>
              </a:rPr>
              <a:t> and hash-</a:t>
            </a:r>
            <a:r>
              <a:rPr lang="en-US" dirty="0" err="1">
                <a:sym typeface="Symbol"/>
              </a:rPr>
              <a:t>func</a:t>
            </a:r>
            <a:r>
              <a:rPr lang="en-US" dirty="0">
                <a:sym typeface="Symbol"/>
              </a:rPr>
              <a:t>. </a:t>
            </a:r>
            <a:r>
              <a:rPr lang="en-US" b="1" i="1" dirty="0" err="1">
                <a:sym typeface="Symbol"/>
              </a:rPr>
              <a:t>k</a:t>
            </a:r>
            <a:r>
              <a:rPr lang="en-US" b="1" i="1" baseline="-25000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 keep a “slot” for the min-hash value</a:t>
            </a:r>
          </a:p>
          <a:p>
            <a:pPr lvl="1"/>
            <a:r>
              <a:rPr lang="en-US" dirty="0">
                <a:sym typeface="Symbol"/>
              </a:rPr>
              <a:t>Initialize all </a:t>
            </a:r>
            <a:r>
              <a:rPr lang="en-US" b="1" i="1" dirty="0">
                <a:sym typeface="Symbol"/>
              </a:rPr>
              <a:t>sig(C)[</a:t>
            </a:r>
            <a:r>
              <a:rPr lang="en-US" b="1" i="1" dirty="0" err="1">
                <a:sym typeface="Symbol"/>
              </a:rPr>
              <a:t>i</a:t>
            </a:r>
            <a:r>
              <a:rPr lang="en-US" b="1" i="1" dirty="0">
                <a:sym typeface="Symbol"/>
              </a:rPr>
              <a:t>] = </a:t>
            </a:r>
            <a:r>
              <a:rPr lang="en-US" b="1" dirty="0">
                <a:sym typeface="Symbol"/>
              </a:rPr>
              <a:t></a:t>
            </a:r>
          </a:p>
          <a:p>
            <a:pPr lvl="1"/>
            <a:r>
              <a:rPr lang="en-US" b="1" dirty="0">
                <a:sym typeface="Symbol"/>
              </a:rPr>
              <a:t>Scan rows looking for 1s</a:t>
            </a:r>
          </a:p>
          <a:p>
            <a:pPr lvl="2"/>
            <a:r>
              <a:rPr lang="en-US" dirty="0">
                <a:sym typeface="Symbol"/>
              </a:rPr>
              <a:t>Suppose row </a:t>
            </a:r>
            <a:r>
              <a:rPr lang="en-US" b="1" i="1" dirty="0">
                <a:sym typeface="Symbol"/>
              </a:rPr>
              <a:t>j</a:t>
            </a:r>
            <a:r>
              <a:rPr lang="en-US" dirty="0">
                <a:sym typeface="Symbol"/>
              </a:rPr>
              <a:t> has 1 in column </a:t>
            </a:r>
            <a:r>
              <a:rPr lang="en-US" b="1" i="1" dirty="0">
                <a:sym typeface="Symbol"/>
              </a:rPr>
              <a:t>C</a:t>
            </a:r>
            <a:endParaRPr lang="en-US" b="1" i="1" baseline="-25000" dirty="0">
              <a:sym typeface="Symbol"/>
            </a:endParaRPr>
          </a:p>
          <a:p>
            <a:pPr lvl="2"/>
            <a:r>
              <a:rPr lang="en-US" dirty="0">
                <a:sym typeface="Symbol"/>
              </a:rPr>
              <a:t>Then for each </a:t>
            </a:r>
            <a:r>
              <a:rPr lang="en-US" b="1" i="1" dirty="0" err="1">
                <a:sym typeface="Symbol"/>
              </a:rPr>
              <a:t>k</a:t>
            </a:r>
            <a:r>
              <a:rPr lang="en-US" b="1" i="1" baseline="-25000" dirty="0" err="1">
                <a:sym typeface="Symbol"/>
              </a:rPr>
              <a:t>i</a:t>
            </a:r>
            <a:r>
              <a:rPr lang="en-US" b="1" baseline="-25000" dirty="0">
                <a:sym typeface="Symbol"/>
              </a:rPr>
              <a:t> </a:t>
            </a:r>
            <a:r>
              <a:rPr lang="en-US" dirty="0">
                <a:sym typeface="Symbol"/>
              </a:rPr>
              <a:t>:</a:t>
            </a:r>
          </a:p>
          <a:p>
            <a:pPr lvl="3"/>
            <a:r>
              <a:rPr lang="en-US" dirty="0">
                <a:sym typeface="Symbol"/>
              </a:rPr>
              <a:t>If </a:t>
            </a:r>
            <a:r>
              <a:rPr lang="en-US" b="1" i="1" dirty="0" err="1">
                <a:sym typeface="Symbol"/>
              </a:rPr>
              <a:t>k</a:t>
            </a:r>
            <a:r>
              <a:rPr lang="en-US" b="1" i="1" baseline="-25000" dirty="0" err="1">
                <a:sym typeface="Symbol"/>
              </a:rPr>
              <a:t>i</a:t>
            </a:r>
            <a:r>
              <a:rPr lang="en-US" b="1" i="1" dirty="0">
                <a:sym typeface="Symbol"/>
              </a:rPr>
              <a:t>(j) &lt; sig(C)[</a:t>
            </a:r>
            <a:r>
              <a:rPr lang="en-US" b="1" i="1" dirty="0" err="1">
                <a:sym typeface="Symbol"/>
              </a:rPr>
              <a:t>i</a:t>
            </a:r>
            <a:r>
              <a:rPr lang="en-US" b="1" i="1" dirty="0">
                <a:sym typeface="Symbol"/>
              </a:rPr>
              <a:t>]</a:t>
            </a:r>
            <a:r>
              <a:rPr lang="en-US" dirty="0">
                <a:sym typeface="Symbol"/>
              </a:rPr>
              <a:t>, then </a:t>
            </a:r>
            <a:r>
              <a:rPr lang="en-US" b="1" i="1" dirty="0">
                <a:sym typeface="Symbol"/>
              </a:rPr>
              <a:t>sig(C)[</a:t>
            </a:r>
            <a:r>
              <a:rPr lang="en-US" b="1" i="1" dirty="0" err="1">
                <a:sym typeface="Symbol"/>
              </a:rPr>
              <a:t>i</a:t>
            </a:r>
            <a:r>
              <a:rPr lang="en-US" b="1" i="1" dirty="0">
                <a:sym typeface="Symbol"/>
              </a:rPr>
              <a:t>]  </a:t>
            </a:r>
            <a:r>
              <a:rPr lang="en-US" b="1" i="1" dirty="0" err="1">
                <a:sym typeface="Symbol"/>
              </a:rPr>
              <a:t>k</a:t>
            </a:r>
            <a:r>
              <a:rPr lang="en-US" b="1" i="1" baseline="-25000" dirty="0" err="1">
                <a:sym typeface="Symbol"/>
              </a:rPr>
              <a:t>i</a:t>
            </a:r>
            <a:r>
              <a:rPr lang="en-US" b="1" i="1" dirty="0">
                <a:sym typeface="Symbol"/>
              </a:rPr>
              <a:t>(j)</a:t>
            </a:r>
            <a:endParaRPr lang="en-US" b="1" i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10184" y="4889718"/>
            <a:ext cx="293381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How to pick a random</a:t>
            </a:r>
            <a:b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hash function h(x)?</a:t>
            </a:r>
          </a:p>
          <a:p>
            <a:r>
              <a:rPr lang="en-US" sz="16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Universal hashing:</a:t>
            </a:r>
          </a:p>
          <a:p>
            <a:r>
              <a:rPr lang="en-US" sz="1600" i="1" dirty="0" err="1">
                <a:latin typeface="Arial" pitchFamily="34" charset="0"/>
                <a:cs typeface="Arial" pitchFamily="34" charset="0"/>
              </a:rPr>
              <a:t>h</a:t>
            </a:r>
            <a:r>
              <a:rPr lang="en-US" sz="1600" i="1" baseline="-25000" dirty="0" err="1">
                <a:latin typeface="Arial" pitchFamily="34" charset="0"/>
                <a:cs typeface="Arial" pitchFamily="34" charset="0"/>
              </a:rPr>
              <a:t>a,b</a:t>
            </a:r>
            <a:r>
              <a:rPr lang="en-US" sz="1600" i="1" dirty="0">
                <a:latin typeface="Arial" pitchFamily="34" charset="0"/>
                <a:cs typeface="Arial" pitchFamily="34" charset="0"/>
              </a:rPr>
              <a:t>(x)=((</a:t>
            </a:r>
            <a:r>
              <a:rPr lang="en-US" sz="1600" i="1" dirty="0" err="1">
                <a:latin typeface="Arial" pitchFamily="34" charset="0"/>
                <a:cs typeface="Arial" pitchFamily="34" charset="0"/>
              </a:rPr>
              <a:t>a·x+b</a:t>
            </a:r>
            <a:r>
              <a:rPr lang="en-US" sz="1600" i="1" dirty="0">
                <a:latin typeface="Arial" pitchFamily="34" charset="0"/>
                <a:cs typeface="Arial" pitchFamily="34" charset="0"/>
              </a:rPr>
              <a:t>) mod p)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mod</a:t>
            </a:r>
            <a:r>
              <a:rPr lang="en-US" sz="1600" i="1" dirty="0">
                <a:latin typeface="Arial" pitchFamily="34" charset="0"/>
                <a:cs typeface="Arial" pitchFamily="34" charset="0"/>
              </a:rPr>
              <a:t> N</a:t>
            </a:r>
          </a:p>
          <a:p>
            <a:r>
              <a:rPr lang="en-US" sz="1600" dirty="0">
                <a:latin typeface="Arial" pitchFamily="34" charset="0"/>
                <a:cs typeface="Arial" pitchFamily="34" charset="0"/>
              </a:rPr>
              <a:t>where:</a:t>
            </a:r>
          </a:p>
          <a:p>
            <a:r>
              <a:rPr lang="en-US" sz="1600" dirty="0" err="1">
                <a:latin typeface="Arial" pitchFamily="34" charset="0"/>
                <a:cs typeface="Arial" pitchFamily="34" charset="0"/>
              </a:rPr>
              <a:t>a,b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… random integers</a:t>
            </a:r>
          </a:p>
          <a:p>
            <a:r>
              <a:rPr lang="en-US" sz="1600" dirty="0">
                <a:latin typeface="Arial" pitchFamily="34" charset="0"/>
                <a:cs typeface="Arial" pitchFamily="34" charset="0"/>
              </a:rPr>
              <a:t>p … prime number (p &gt; N)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61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508248"/>
            <a:ext cx="8077200" cy="1673352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Locality Sensitive Hashing</a:t>
            </a:r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685800" y="5257800"/>
            <a:ext cx="8077200" cy="1499616"/>
          </a:xfrm>
        </p:spPr>
        <p:txBody>
          <a:bodyPr>
            <a:noAutofit/>
          </a:bodyPr>
          <a:lstStyle/>
          <a:p>
            <a:pPr marL="2401824" lvl="8" indent="-609600">
              <a:buFont typeface="Monotype Sorts" pitchFamily="2" charset="2"/>
              <a:buAutoNum type="arabicPeriod"/>
            </a:pPr>
            <a:endParaRPr lang="en-US" sz="2800" dirty="0"/>
          </a:p>
          <a:p>
            <a:r>
              <a:rPr lang="en-US" sz="3200" b="1" dirty="0"/>
              <a:t>Step 3: </a:t>
            </a:r>
            <a:r>
              <a:rPr lang="en-US" sz="3200" b="1" i="1" dirty="0">
                <a:solidFill>
                  <a:srgbClr val="FF0066"/>
                </a:solidFill>
              </a:rPr>
              <a:t>Locality-Sensitive Hashing:</a:t>
            </a:r>
            <a:r>
              <a:rPr lang="en-US" sz="3200" dirty="0"/>
              <a:t> </a:t>
            </a:r>
            <a:br>
              <a:rPr lang="sl-SI" sz="3200" dirty="0"/>
            </a:br>
            <a:r>
              <a:rPr lang="en-US" sz="3200" dirty="0"/>
              <a:t>Focus on pairs of signatures likely to be from similar documents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 rot="-5394873">
            <a:off x="1257300" y="842962"/>
            <a:ext cx="1371600" cy="990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sz="1800"/>
              <a:t>Shingling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52400" y="1033462"/>
            <a:ext cx="777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Docu-</a:t>
            </a:r>
          </a:p>
          <a:p>
            <a:r>
              <a:rPr lang="en-US" sz="1800"/>
              <a:t>ment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990600" y="133826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362200" y="1338262"/>
            <a:ext cx="1354138" cy="2578100"/>
            <a:chOff x="1488" y="1920"/>
            <a:chExt cx="853" cy="1624"/>
          </a:xfrm>
        </p:grpSpPr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1536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488" y="2448"/>
              <a:ext cx="853" cy="1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The set</a:t>
              </a:r>
            </a:p>
            <a:p>
              <a:r>
                <a:rPr lang="en-US" sz="1800"/>
                <a:t>of strings</a:t>
              </a:r>
            </a:p>
            <a:p>
              <a:r>
                <a:rPr lang="en-US" sz="1800"/>
                <a:t>of length </a:t>
              </a:r>
              <a:r>
                <a:rPr lang="en-US" sz="1800" i="1"/>
                <a:t>k</a:t>
              </a:r>
            </a:p>
            <a:p>
              <a:r>
                <a:rPr lang="en-US" sz="1800"/>
                <a:t>that appear</a:t>
              </a:r>
            </a:p>
            <a:p>
              <a:r>
                <a:rPr lang="en-US" sz="1800"/>
                <a:t>in the doc-</a:t>
              </a:r>
            </a:p>
            <a:p>
              <a:r>
                <a:rPr lang="en-US" sz="1800"/>
                <a:t>ument</a:t>
              </a:r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1872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3581399" y="652462"/>
            <a:ext cx="2305050" cy="3556001"/>
            <a:chOff x="2256" y="1488"/>
            <a:chExt cx="1452" cy="2240"/>
          </a:xfrm>
        </p:grpSpPr>
        <p:sp>
          <p:nvSpPr>
            <p:cNvPr id="13" name="AutoShape 4"/>
            <p:cNvSpPr>
              <a:spLocks noChangeArrowheads="1"/>
            </p:cNvSpPr>
            <p:nvPr/>
          </p:nvSpPr>
          <p:spPr bwMode="auto">
            <a:xfrm rot="-5394873">
              <a:off x="2136" y="1608"/>
              <a:ext cx="864" cy="62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r>
                <a:rPr lang="en-US" sz="1800" dirty="0"/>
                <a:t>Min-Hash-</a:t>
              </a:r>
            </a:p>
            <a:p>
              <a:pPr algn="ctr"/>
              <a:r>
                <a:rPr lang="en-US" sz="1800" dirty="0" err="1"/>
                <a:t>ing</a:t>
              </a:r>
              <a:endParaRPr lang="en-US" sz="1800" dirty="0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2880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2784" y="2448"/>
              <a:ext cx="924" cy="1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 i="1" dirty="0">
                  <a:solidFill>
                    <a:srgbClr val="FF0066"/>
                  </a:solidFill>
                </a:rPr>
                <a:t>Signatures:</a:t>
              </a:r>
              <a:endParaRPr lang="en-US" sz="1800" b="1" dirty="0"/>
            </a:p>
            <a:p>
              <a:r>
                <a:rPr lang="en-US" sz="1800" dirty="0"/>
                <a:t>short integer</a:t>
              </a:r>
            </a:p>
            <a:p>
              <a:r>
                <a:rPr lang="en-US" sz="1800" dirty="0"/>
                <a:t>vectors that</a:t>
              </a:r>
            </a:p>
            <a:p>
              <a:r>
                <a:rPr lang="en-US" sz="1800" dirty="0"/>
                <a:t>represent the</a:t>
              </a:r>
            </a:p>
            <a:p>
              <a:r>
                <a:rPr lang="en-US" sz="1800" dirty="0"/>
                <a:t>sets, and</a:t>
              </a:r>
            </a:p>
            <a:p>
              <a:r>
                <a:rPr lang="en-US" sz="1800" dirty="0"/>
                <a:t>reflect their</a:t>
              </a:r>
            </a:p>
            <a:p>
              <a:r>
                <a:rPr lang="en-US" sz="1800" dirty="0"/>
                <a:t>similarity</a:t>
              </a:r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3216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5714999" y="455613"/>
            <a:ext cx="3321050" cy="2032001"/>
            <a:chOff x="3600" y="1364"/>
            <a:chExt cx="2092" cy="1280"/>
          </a:xfrm>
        </p:grpSpPr>
        <p:sp>
          <p:nvSpPr>
            <p:cNvPr id="18" name="Rectangle 11"/>
            <p:cNvSpPr>
              <a:spLocks noChangeArrowheads="1"/>
            </p:cNvSpPr>
            <p:nvPr/>
          </p:nvSpPr>
          <p:spPr bwMode="auto">
            <a:xfrm>
              <a:off x="3600" y="1536"/>
              <a:ext cx="816" cy="7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/>
                <a:t>Locality-</a:t>
              </a:r>
            </a:p>
            <a:p>
              <a:pPr algn="ctr"/>
              <a:r>
                <a:rPr lang="en-US" sz="1800" dirty="0"/>
                <a:t>Sensitive</a:t>
              </a:r>
            </a:p>
            <a:p>
              <a:pPr algn="ctr"/>
              <a:r>
                <a:rPr lang="en-US" sz="1800" dirty="0"/>
                <a:t>Hashing</a:t>
              </a:r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4416" y="192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4790" y="1364"/>
              <a:ext cx="902" cy="1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 i="1" dirty="0">
                  <a:solidFill>
                    <a:srgbClr val="FF0066"/>
                  </a:solidFill>
                </a:rPr>
                <a:t>Candidate</a:t>
              </a:r>
            </a:p>
            <a:p>
              <a:r>
                <a:rPr lang="en-US" sz="1800" b="1" i="1" dirty="0">
                  <a:solidFill>
                    <a:srgbClr val="FF0066"/>
                  </a:solidFill>
                </a:rPr>
                <a:t>pairs:</a:t>
              </a:r>
              <a:endParaRPr lang="en-US" sz="1800" b="1" dirty="0"/>
            </a:p>
            <a:p>
              <a:r>
                <a:rPr lang="en-US" sz="1800" dirty="0"/>
                <a:t>those pairs</a:t>
              </a:r>
            </a:p>
            <a:p>
              <a:r>
                <a:rPr lang="en-US" sz="1800" dirty="0"/>
                <a:t>of signatures</a:t>
              </a:r>
            </a:p>
            <a:p>
              <a:r>
                <a:rPr lang="en-US" sz="1800" dirty="0"/>
                <a:t>that we need</a:t>
              </a:r>
            </a:p>
            <a:p>
              <a:r>
                <a:rPr lang="en-US" sz="1800" dirty="0"/>
                <a:t>to test for</a:t>
              </a:r>
            </a:p>
            <a:p>
              <a:r>
                <a:rPr lang="en-US" sz="1800" dirty="0"/>
                <a:t>similarity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3412769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LSH: First Cut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686800" cy="5181601"/>
          </a:xfrm>
        </p:spPr>
        <p:txBody>
          <a:bodyPr>
            <a:normAutofit/>
          </a:bodyPr>
          <a:lstStyle/>
          <a:p>
            <a:r>
              <a:rPr lang="en-US" b="1" dirty="0"/>
              <a:t>Goal: </a:t>
            </a:r>
            <a:r>
              <a:rPr lang="en-US" dirty="0">
                <a:solidFill>
                  <a:srgbClr val="0000FF"/>
                </a:solidFill>
              </a:rPr>
              <a:t>Find documents with </a:t>
            </a:r>
            <a:r>
              <a:rPr lang="en-US" dirty="0" err="1">
                <a:solidFill>
                  <a:srgbClr val="0000FF"/>
                </a:solidFill>
              </a:rPr>
              <a:t>Jaccard</a:t>
            </a:r>
            <a:r>
              <a:rPr lang="en-US" dirty="0">
                <a:solidFill>
                  <a:srgbClr val="0000FF"/>
                </a:solidFill>
              </a:rPr>
              <a:t> similarity at least </a:t>
            </a:r>
            <a:r>
              <a:rPr lang="en-US" b="1" i="1" dirty="0">
                <a:solidFill>
                  <a:srgbClr val="0000FF"/>
                </a:solidFill>
              </a:rPr>
              <a:t>s</a:t>
            </a:r>
            <a:r>
              <a:rPr lang="en-US" i="1" dirty="0">
                <a:solidFill>
                  <a:schemeClr val="accent2"/>
                </a:solidFill>
              </a:rPr>
              <a:t> </a:t>
            </a:r>
            <a:r>
              <a:rPr lang="en-US" dirty="0"/>
              <a:t>(for some similarity threshold, e.g.,</a:t>
            </a:r>
            <a:r>
              <a:rPr lang="en-US" i="1" dirty="0"/>
              <a:t> </a:t>
            </a:r>
            <a:r>
              <a:rPr lang="en-US" b="1" i="1" dirty="0"/>
              <a:t>s</a:t>
            </a:r>
            <a:r>
              <a:rPr lang="en-US" dirty="0"/>
              <a:t>=0.8)</a:t>
            </a:r>
            <a:endParaRPr lang="en-US" i="1" dirty="0">
              <a:solidFill>
                <a:schemeClr val="accent2"/>
              </a:solidFill>
            </a:endParaRPr>
          </a:p>
          <a:p>
            <a:pPr lvl="8"/>
            <a:endParaRPr lang="en-US" b="1" dirty="0"/>
          </a:p>
          <a:p>
            <a:r>
              <a:rPr lang="en-US" b="1" dirty="0"/>
              <a:t>LSH – </a:t>
            </a:r>
            <a:r>
              <a:rPr lang="en-US" b="1" dirty="0">
                <a:solidFill>
                  <a:srgbClr val="0000FF"/>
                </a:solidFill>
              </a:rPr>
              <a:t>General idea:</a:t>
            </a:r>
            <a:r>
              <a:rPr lang="en-US" dirty="0"/>
              <a:t> Use a function </a:t>
            </a:r>
            <a:r>
              <a:rPr lang="en-US" b="1" i="1" dirty="0"/>
              <a:t>f(</a:t>
            </a:r>
            <a:r>
              <a:rPr lang="en-US" b="1" i="1" dirty="0" err="1"/>
              <a:t>x,y</a:t>
            </a:r>
            <a:r>
              <a:rPr lang="en-US" b="1" i="1" dirty="0"/>
              <a:t>)</a:t>
            </a:r>
            <a:r>
              <a:rPr lang="en-US" dirty="0"/>
              <a:t> that tells whether </a:t>
            </a:r>
            <a:r>
              <a:rPr lang="en-US" b="1" i="1" dirty="0"/>
              <a:t>x</a:t>
            </a:r>
            <a:r>
              <a:rPr lang="en-US" dirty="0"/>
              <a:t> and </a:t>
            </a:r>
            <a:r>
              <a:rPr lang="en-US" b="1" i="1" dirty="0"/>
              <a:t>y</a:t>
            </a:r>
            <a:r>
              <a:rPr lang="en-US" dirty="0"/>
              <a:t> is a </a:t>
            </a:r>
            <a:r>
              <a:rPr lang="en-US" b="1" i="1" dirty="0">
                <a:solidFill>
                  <a:srgbClr val="FF0066"/>
                </a:solidFill>
              </a:rPr>
              <a:t>candidate pair</a:t>
            </a:r>
            <a:r>
              <a:rPr lang="en-US" i="1" dirty="0">
                <a:solidFill>
                  <a:srgbClr val="FF0066"/>
                </a:solidFill>
              </a:rPr>
              <a:t>:</a:t>
            </a:r>
            <a:r>
              <a:rPr lang="en-US" dirty="0"/>
              <a:t> a pair of elements whose similarity must be evaluated</a:t>
            </a:r>
          </a:p>
          <a:p>
            <a:pPr lvl="8"/>
            <a:endParaRPr lang="en-US" b="1" dirty="0">
              <a:solidFill>
                <a:srgbClr val="008000"/>
              </a:solidFill>
            </a:endParaRPr>
          </a:p>
          <a:p>
            <a:r>
              <a:rPr lang="en-US" b="1" dirty="0">
                <a:solidFill>
                  <a:srgbClr val="008000"/>
                </a:solidFill>
              </a:rPr>
              <a:t>For Min-Hash matrices: </a:t>
            </a:r>
          </a:p>
          <a:p>
            <a:pPr lvl="1"/>
            <a:r>
              <a:rPr lang="en-US" dirty="0"/>
              <a:t>Hash columns of </a:t>
            </a:r>
            <a:r>
              <a:rPr lang="en-US" dirty="0">
                <a:solidFill>
                  <a:srgbClr val="FF0066"/>
                </a:solidFill>
              </a:rPr>
              <a:t>signature matrix </a:t>
            </a:r>
            <a:r>
              <a:rPr lang="en-US" b="1" i="1" dirty="0">
                <a:solidFill>
                  <a:srgbClr val="FF0066"/>
                </a:solidFill>
              </a:rPr>
              <a:t>M</a:t>
            </a:r>
            <a:r>
              <a:rPr lang="en-US" dirty="0"/>
              <a:t> to many buckets</a:t>
            </a:r>
          </a:p>
          <a:p>
            <a:pPr lvl="1"/>
            <a:r>
              <a:rPr lang="en-US" dirty="0"/>
              <a:t>Each pair of documents that hashes into the </a:t>
            </a:r>
            <a:br>
              <a:rPr lang="en-US" dirty="0"/>
            </a:br>
            <a:r>
              <a:rPr lang="en-US" dirty="0"/>
              <a:t>same bucket is a </a:t>
            </a:r>
            <a:r>
              <a:rPr lang="en-US" b="1" dirty="0">
                <a:solidFill>
                  <a:srgbClr val="FF0066"/>
                </a:solidFill>
              </a:rPr>
              <a:t>candidate pair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781800" y="0"/>
            <a:ext cx="23622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43" name="Group 69"/>
          <p:cNvGrpSpPr/>
          <p:nvPr/>
        </p:nvGrpSpPr>
        <p:grpSpPr>
          <a:xfrm>
            <a:off x="6822260" y="40046"/>
            <a:ext cx="2309567" cy="1375386"/>
            <a:chOff x="5996233" y="3958614"/>
            <a:chExt cx="2309567" cy="1375386"/>
          </a:xfrm>
        </p:grpSpPr>
        <p:sp>
          <p:nvSpPr>
            <p:cNvPr id="44" name="Rectangle 69"/>
            <p:cNvSpPr>
              <a:spLocks noChangeArrowheads="1"/>
            </p:cNvSpPr>
            <p:nvPr/>
          </p:nvSpPr>
          <p:spPr bwMode="auto">
            <a:xfrm>
              <a:off x="77343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45" name="Rectangle 70"/>
            <p:cNvSpPr>
              <a:spLocks noChangeArrowheads="1"/>
            </p:cNvSpPr>
            <p:nvPr/>
          </p:nvSpPr>
          <p:spPr bwMode="auto">
            <a:xfrm>
              <a:off x="71628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46" name="Rectangle 71"/>
            <p:cNvSpPr>
              <a:spLocks noChangeArrowheads="1"/>
            </p:cNvSpPr>
            <p:nvPr/>
          </p:nvSpPr>
          <p:spPr bwMode="auto">
            <a:xfrm>
              <a:off x="65913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47" name="Rectangle 72"/>
            <p:cNvSpPr>
              <a:spLocks noChangeArrowheads="1"/>
            </p:cNvSpPr>
            <p:nvPr/>
          </p:nvSpPr>
          <p:spPr bwMode="auto">
            <a:xfrm>
              <a:off x="60198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48" name="Line 73"/>
            <p:cNvSpPr>
              <a:spLocks noChangeShapeType="1"/>
            </p:cNvSpPr>
            <p:nvPr/>
          </p:nvSpPr>
          <p:spPr bwMode="auto">
            <a:xfrm>
              <a:off x="6019800" y="4902200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9" name="Line 74"/>
            <p:cNvSpPr>
              <a:spLocks noChangeShapeType="1"/>
            </p:cNvSpPr>
            <p:nvPr/>
          </p:nvSpPr>
          <p:spPr bwMode="auto">
            <a:xfrm>
              <a:off x="6019800" y="5334000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0" name="Line 75"/>
            <p:cNvSpPr>
              <a:spLocks noChangeShapeType="1"/>
            </p:cNvSpPr>
            <p:nvPr/>
          </p:nvSpPr>
          <p:spPr bwMode="auto">
            <a:xfrm>
              <a:off x="6019800" y="4902200"/>
              <a:ext cx="0" cy="43180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1" name="Line 76"/>
            <p:cNvSpPr>
              <a:spLocks noChangeShapeType="1"/>
            </p:cNvSpPr>
            <p:nvPr/>
          </p:nvSpPr>
          <p:spPr bwMode="auto">
            <a:xfrm>
              <a:off x="6591300" y="4902200"/>
              <a:ext cx="0" cy="431800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2" name="Line 77"/>
            <p:cNvSpPr>
              <a:spLocks noChangeShapeType="1"/>
            </p:cNvSpPr>
            <p:nvPr/>
          </p:nvSpPr>
          <p:spPr bwMode="auto">
            <a:xfrm>
              <a:off x="7162800" y="4902200"/>
              <a:ext cx="0" cy="431800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3" name="Line 78"/>
            <p:cNvSpPr>
              <a:spLocks noChangeShapeType="1"/>
            </p:cNvSpPr>
            <p:nvPr/>
          </p:nvSpPr>
          <p:spPr bwMode="auto">
            <a:xfrm>
              <a:off x="7734300" y="4902200"/>
              <a:ext cx="0" cy="431800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4" name="Line 79"/>
            <p:cNvSpPr>
              <a:spLocks noChangeShapeType="1"/>
            </p:cNvSpPr>
            <p:nvPr/>
          </p:nvSpPr>
          <p:spPr bwMode="auto">
            <a:xfrm>
              <a:off x="8305800" y="4902200"/>
              <a:ext cx="0" cy="43180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5" name="Rectangle 100"/>
            <p:cNvSpPr>
              <a:spLocks noChangeArrowheads="1"/>
            </p:cNvSpPr>
            <p:nvPr/>
          </p:nvSpPr>
          <p:spPr bwMode="auto">
            <a:xfrm>
              <a:off x="7728408" y="3958614"/>
              <a:ext cx="577392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56" name="Rectangle 101"/>
            <p:cNvSpPr>
              <a:spLocks noChangeArrowheads="1"/>
            </p:cNvSpPr>
            <p:nvPr/>
          </p:nvSpPr>
          <p:spPr bwMode="auto">
            <a:xfrm>
              <a:off x="7151016" y="3958614"/>
              <a:ext cx="577392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4</a:t>
              </a:r>
            </a:p>
          </p:txBody>
        </p:sp>
        <p:sp>
          <p:nvSpPr>
            <p:cNvPr id="57" name="Rectangle 102"/>
            <p:cNvSpPr>
              <a:spLocks noChangeArrowheads="1"/>
            </p:cNvSpPr>
            <p:nvPr/>
          </p:nvSpPr>
          <p:spPr bwMode="auto">
            <a:xfrm>
              <a:off x="6573625" y="3958614"/>
              <a:ext cx="577392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58" name="Rectangle 103"/>
            <p:cNvSpPr>
              <a:spLocks noChangeArrowheads="1"/>
            </p:cNvSpPr>
            <p:nvPr/>
          </p:nvSpPr>
          <p:spPr bwMode="auto">
            <a:xfrm>
              <a:off x="6019799" y="3958614"/>
              <a:ext cx="553825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59" name="Line 104"/>
            <p:cNvSpPr>
              <a:spLocks noChangeShapeType="1"/>
            </p:cNvSpPr>
            <p:nvPr/>
          </p:nvSpPr>
          <p:spPr bwMode="auto">
            <a:xfrm>
              <a:off x="5996233" y="3958614"/>
              <a:ext cx="2309567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0" name="Line 105"/>
            <p:cNvSpPr>
              <a:spLocks noChangeShapeType="1"/>
            </p:cNvSpPr>
            <p:nvPr/>
          </p:nvSpPr>
          <p:spPr bwMode="auto">
            <a:xfrm>
              <a:off x="5996233" y="4423071"/>
              <a:ext cx="2309567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Line 106"/>
            <p:cNvSpPr>
              <a:spLocks noChangeShapeType="1"/>
            </p:cNvSpPr>
            <p:nvPr/>
          </p:nvSpPr>
          <p:spPr bwMode="auto">
            <a:xfrm>
              <a:off x="5996233" y="3958614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2" name="Line 107"/>
            <p:cNvSpPr>
              <a:spLocks noChangeShapeType="1"/>
            </p:cNvSpPr>
            <p:nvPr/>
          </p:nvSpPr>
          <p:spPr bwMode="auto">
            <a:xfrm>
              <a:off x="6573625" y="3958614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3" name="Line 108"/>
            <p:cNvSpPr>
              <a:spLocks noChangeShapeType="1"/>
            </p:cNvSpPr>
            <p:nvPr/>
          </p:nvSpPr>
          <p:spPr bwMode="auto">
            <a:xfrm>
              <a:off x="7151016" y="3958614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4" name="Line 109"/>
            <p:cNvSpPr>
              <a:spLocks noChangeShapeType="1"/>
            </p:cNvSpPr>
            <p:nvPr/>
          </p:nvSpPr>
          <p:spPr bwMode="auto">
            <a:xfrm>
              <a:off x="7728408" y="3958614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5" name="Line 110"/>
            <p:cNvSpPr>
              <a:spLocks noChangeShapeType="1"/>
            </p:cNvSpPr>
            <p:nvPr/>
          </p:nvSpPr>
          <p:spPr bwMode="auto">
            <a:xfrm>
              <a:off x="8305800" y="3958614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6" name="Rectangle 131"/>
            <p:cNvSpPr>
              <a:spLocks noChangeArrowheads="1"/>
            </p:cNvSpPr>
            <p:nvPr/>
          </p:nvSpPr>
          <p:spPr bwMode="auto">
            <a:xfrm>
              <a:off x="77343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67" name="Rectangle 132"/>
            <p:cNvSpPr>
              <a:spLocks noChangeArrowheads="1"/>
            </p:cNvSpPr>
            <p:nvPr/>
          </p:nvSpPr>
          <p:spPr bwMode="auto">
            <a:xfrm>
              <a:off x="71628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68" name="Rectangle 133"/>
            <p:cNvSpPr>
              <a:spLocks noChangeArrowheads="1"/>
            </p:cNvSpPr>
            <p:nvPr/>
          </p:nvSpPr>
          <p:spPr bwMode="auto">
            <a:xfrm>
              <a:off x="65913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69" name="Rectangle 134"/>
            <p:cNvSpPr>
              <a:spLocks noChangeArrowheads="1"/>
            </p:cNvSpPr>
            <p:nvPr/>
          </p:nvSpPr>
          <p:spPr bwMode="auto">
            <a:xfrm>
              <a:off x="60198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70" name="Line 135"/>
            <p:cNvSpPr>
              <a:spLocks noChangeShapeType="1"/>
            </p:cNvSpPr>
            <p:nvPr/>
          </p:nvSpPr>
          <p:spPr bwMode="auto">
            <a:xfrm>
              <a:off x="6019800" y="4443265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1" name="Line 136"/>
            <p:cNvSpPr>
              <a:spLocks noChangeShapeType="1"/>
            </p:cNvSpPr>
            <p:nvPr/>
          </p:nvSpPr>
          <p:spPr bwMode="auto">
            <a:xfrm>
              <a:off x="6019800" y="4907722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2" name="Line 137"/>
            <p:cNvSpPr>
              <a:spLocks noChangeShapeType="1"/>
            </p:cNvSpPr>
            <p:nvPr/>
          </p:nvSpPr>
          <p:spPr bwMode="auto">
            <a:xfrm>
              <a:off x="6019800" y="4443265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3" name="Line 138"/>
            <p:cNvSpPr>
              <a:spLocks noChangeShapeType="1"/>
            </p:cNvSpPr>
            <p:nvPr/>
          </p:nvSpPr>
          <p:spPr bwMode="auto">
            <a:xfrm>
              <a:off x="6591300" y="4443265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4" name="Line 139"/>
            <p:cNvSpPr>
              <a:spLocks noChangeShapeType="1"/>
            </p:cNvSpPr>
            <p:nvPr/>
          </p:nvSpPr>
          <p:spPr bwMode="auto">
            <a:xfrm>
              <a:off x="7162800" y="4443265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5" name="Line 140"/>
            <p:cNvSpPr>
              <a:spLocks noChangeShapeType="1"/>
            </p:cNvSpPr>
            <p:nvPr/>
          </p:nvSpPr>
          <p:spPr bwMode="auto">
            <a:xfrm>
              <a:off x="7734300" y="4443265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6" name="Line 141"/>
            <p:cNvSpPr>
              <a:spLocks noChangeShapeType="1"/>
            </p:cNvSpPr>
            <p:nvPr/>
          </p:nvSpPr>
          <p:spPr bwMode="auto">
            <a:xfrm>
              <a:off x="8305800" y="4443265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21085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610600" cy="987552"/>
          </a:xfrm>
        </p:spPr>
        <p:txBody>
          <a:bodyPr>
            <a:normAutofit/>
          </a:bodyPr>
          <a:lstStyle/>
          <a:p>
            <a:r>
              <a:rPr lang="en-US" dirty="0"/>
              <a:t>Candidates from Min-Hash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Pick a similarity threshold </a:t>
            </a:r>
            <a:r>
              <a:rPr lang="en-US" b="1" i="1" dirty="0">
                <a:solidFill>
                  <a:srgbClr val="0000FF"/>
                </a:solidFill>
              </a:rPr>
              <a:t>s</a:t>
            </a:r>
            <a:r>
              <a:rPr lang="en-US" b="1" dirty="0">
                <a:solidFill>
                  <a:srgbClr val="0000FF"/>
                </a:solidFill>
              </a:rPr>
              <a:t> (0 &lt; s &lt; 1)</a:t>
            </a:r>
          </a:p>
          <a:p>
            <a:pPr lvl="8"/>
            <a:endParaRPr lang="en-US" dirty="0"/>
          </a:p>
          <a:p>
            <a:r>
              <a:rPr lang="en-US" dirty="0"/>
              <a:t>Columns </a:t>
            </a:r>
            <a:r>
              <a:rPr lang="en-US" b="1" i="1" dirty="0"/>
              <a:t>x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b="1" i="1" dirty="0"/>
              <a:t>y</a:t>
            </a:r>
            <a:r>
              <a:rPr lang="en-US" dirty="0"/>
              <a:t> of </a:t>
            </a:r>
            <a:r>
              <a:rPr lang="en-US" b="1" i="1" dirty="0"/>
              <a:t>M</a:t>
            </a:r>
            <a:r>
              <a:rPr lang="en-US" dirty="0"/>
              <a:t> are a </a:t>
            </a:r>
            <a:r>
              <a:rPr lang="en-US" b="1" dirty="0">
                <a:solidFill>
                  <a:srgbClr val="FF0066"/>
                </a:solidFill>
              </a:rPr>
              <a:t>candidate pair</a:t>
            </a:r>
            <a:r>
              <a:rPr lang="en-US" dirty="0"/>
              <a:t> if their signatures agree on at least fraction </a:t>
            </a:r>
            <a:r>
              <a:rPr lang="en-US" b="1" i="1" dirty="0"/>
              <a:t>s</a:t>
            </a:r>
            <a:r>
              <a:rPr lang="en-US" dirty="0"/>
              <a:t> of their rows: </a:t>
            </a:r>
            <a:br>
              <a:rPr lang="en-US" dirty="0"/>
            </a:br>
            <a:r>
              <a:rPr lang="en-US" b="1" i="1" dirty="0"/>
              <a:t>M</a:t>
            </a:r>
            <a:r>
              <a:rPr lang="en-US" b="1" dirty="0"/>
              <a:t> (</a:t>
            </a:r>
            <a:r>
              <a:rPr lang="en-US" b="1" i="1" dirty="0" err="1"/>
              <a:t>i</a:t>
            </a:r>
            <a:r>
              <a:rPr lang="en-US" b="1" i="1" dirty="0"/>
              <a:t>, x</a:t>
            </a:r>
            <a:r>
              <a:rPr lang="en-US" b="1" dirty="0"/>
              <a:t>) = </a:t>
            </a:r>
            <a:r>
              <a:rPr lang="en-US" b="1" i="1" dirty="0"/>
              <a:t>M</a:t>
            </a:r>
            <a:r>
              <a:rPr lang="en-US" b="1" dirty="0"/>
              <a:t> (</a:t>
            </a:r>
            <a:r>
              <a:rPr lang="en-US" b="1" i="1" dirty="0" err="1"/>
              <a:t>i</a:t>
            </a:r>
            <a:r>
              <a:rPr lang="en-US" b="1" i="1" dirty="0"/>
              <a:t>, y</a:t>
            </a:r>
            <a:r>
              <a:rPr lang="en-US" b="1" dirty="0"/>
              <a:t>)</a:t>
            </a:r>
            <a:r>
              <a:rPr lang="en-US" dirty="0"/>
              <a:t> for at least </a:t>
            </a:r>
            <a:r>
              <a:rPr lang="en-US" dirty="0" err="1"/>
              <a:t>frac</a:t>
            </a:r>
            <a:r>
              <a:rPr lang="en-US" dirty="0"/>
              <a:t>. </a:t>
            </a:r>
            <a:r>
              <a:rPr lang="en-US" b="1" i="1" dirty="0"/>
              <a:t>s</a:t>
            </a:r>
            <a:r>
              <a:rPr lang="en-US" dirty="0"/>
              <a:t> values of </a:t>
            </a:r>
            <a:r>
              <a:rPr lang="en-US" b="1" i="1" dirty="0" err="1"/>
              <a:t>i</a:t>
            </a:r>
            <a:endParaRPr lang="en-US" b="1" dirty="0"/>
          </a:p>
          <a:p>
            <a:pPr lvl="1"/>
            <a:r>
              <a:rPr lang="en-US" dirty="0"/>
              <a:t>We expect documents </a:t>
            </a:r>
            <a:r>
              <a:rPr lang="en-US" b="1" i="1" dirty="0"/>
              <a:t>x</a:t>
            </a:r>
            <a:r>
              <a:rPr lang="en-US" dirty="0"/>
              <a:t> and </a:t>
            </a:r>
            <a:r>
              <a:rPr lang="en-US" b="1" i="1" dirty="0"/>
              <a:t>y</a:t>
            </a:r>
            <a:r>
              <a:rPr lang="en-US" dirty="0"/>
              <a:t> to have the same (</a:t>
            </a:r>
            <a:r>
              <a:rPr lang="en-US" dirty="0" err="1"/>
              <a:t>Jaccard</a:t>
            </a:r>
            <a:r>
              <a:rPr lang="en-US" dirty="0"/>
              <a:t>) similarity as their signatures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781800" y="0"/>
            <a:ext cx="23622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77" name="Group 69"/>
          <p:cNvGrpSpPr/>
          <p:nvPr/>
        </p:nvGrpSpPr>
        <p:grpSpPr>
          <a:xfrm>
            <a:off x="6822260" y="40046"/>
            <a:ext cx="2309567" cy="1375386"/>
            <a:chOff x="5996233" y="3958614"/>
            <a:chExt cx="2309567" cy="1375386"/>
          </a:xfrm>
        </p:grpSpPr>
        <p:sp>
          <p:nvSpPr>
            <p:cNvPr id="78" name="Rectangle 69"/>
            <p:cNvSpPr>
              <a:spLocks noChangeArrowheads="1"/>
            </p:cNvSpPr>
            <p:nvPr/>
          </p:nvSpPr>
          <p:spPr bwMode="auto">
            <a:xfrm>
              <a:off x="77343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79" name="Rectangle 70"/>
            <p:cNvSpPr>
              <a:spLocks noChangeArrowheads="1"/>
            </p:cNvSpPr>
            <p:nvPr/>
          </p:nvSpPr>
          <p:spPr bwMode="auto">
            <a:xfrm>
              <a:off x="71628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80" name="Rectangle 71"/>
            <p:cNvSpPr>
              <a:spLocks noChangeArrowheads="1"/>
            </p:cNvSpPr>
            <p:nvPr/>
          </p:nvSpPr>
          <p:spPr bwMode="auto">
            <a:xfrm>
              <a:off x="65913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81" name="Rectangle 72"/>
            <p:cNvSpPr>
              <a:spLocks noChangeArrowheads="1"/>
            </p:cNvSpPr>
            <p:nvPr/>
          </p:nvSpPr>
          <p:spPr bwMode="auto">
            <a:xfrm>
              <a:off x="60198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82" name="Line 73"/>
            <p:cNvSpPr>
              <a:spLocks noChangeShapeType="1"/>
            </p:cNvSpPr>
            <p:nvPr/>
          </p:nvSpPr>
          <p:spPr bwMode="auto">
            <a:xfrm>
              <a:off x="6019800" y="4902200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3" name="Line 74"/>
            <p:cNvSpPr>
              <a:spLocks noChangeShapeType="1"/>
            </p:cNvSpPr>
            <p:nvPr/>
          </p:nvSpPr>
          <p:spPr bwMode="auto">
            <a:xfrm>
              <a:off x="6019800" y="5334000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4" name="Line 75"/>
            <p:cNvSpPr>
              <a:spLocks noChangeShapeType="1"/>
            </p:cNvSpPr>
            <p:nvPr/>
          </p:nvSpPr>
          <p:spPr bwMode="auto">
            <a:xfrm>
              <a:off x="6019800" y="4902200"/>
              <a:ext cx="0" cy="43180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5" name="Line 76"/>
            <p:cNvSpPr>
              <a:spLocks noChangeShapeType="1"/>
            </p:cNvSpPr>
            <p:nvPr/>
          </p:nvSpPr>
          <p:spPr bwMode="auto">
            <a:xfrm>
              <a:off x="6591300" y="4902200"/>
              <a:ext cx="0" cy="431800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6" name="Line 77"/>
            <p:cNvSpPr>
              <a:spLocks noChangeShapeType="1"/>
            </p:cNvSpPr>
            <p:nvPr/>
          </p:nvSpPr>
          <p:spPr bwMode="auto">
            <a:xfrm>
              <a:off x="7162800" y="4902200"/>
              <a:ext cx="0" cy="431800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7" name="Line 78"/>
            <p:cNvSpPr>
              <a:spLocks noChangeShapeType="1"/>
            </p:cNvSpPr>
            <p:nvPr/>
          </p:nvSpPr>
          <p:spPr bwMode="auto">
            <a:xfrm>
              <a:off x="7734300" y="4902200"/>
              <a:ext cx="0" cy="431800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8" name="Line 79"/>
            <p:cNvSpPr>
              <a:spLocks noChangeShapeType="1"/>
            </p:cNvSpPr>
            <p:nvPr/>
          </p:nvSpPr>
          <p:spPr bwMode="auto">
            <a:xfrm>
              <a:off x="8305800" y="4902200"/>
              <a:ext cx="0" cy="43180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9" name="Rectangle 100"/>
            <p:cNvSpPr>
              <a:spLocks noChangeArrowheads="1"/>
            </p:cNvSpPr>
            <p:nvPr/>
          </p:nvSpPr>
          <p:spPr bwMode="auto">
            <a:xfrm>
              <a:off x="7728408" y="3958614"/>
              <a:ext cx="577392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90" name="Rectangle 101"/>
            <p:cNvSpPr>
              <a:spLocks noChangeArrowheads="1"/>
            </p:cNvSpPr>
            <p:nvPr/>
          </p:nvSpPr>
          <p:spPr bwMode="auto">
            <a:xfrm>
              <a:off x="7151016" y="3958614"/>
              <a:ext cx="577392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4</a:t>
              </a:r>
            </a:p>
          </p:txBody>
        </p:sp>
        <p:sp>
          <p:nvSpPr>
            <p:cNvPr id="91" name="Rectangle 102"/>
            <p:cNvSpPr>
              <a:spLocks noChangeArrowheads="1"/>
            </p:cNvSpPr>
            <p:nvPr/>
          </p:nvSpPr>
          <p:spPr bwMode="auto">
            <a:xfrm>
              <a:off x="6573625" y="3958614"/>
              <a:ext cx="577392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92" name="Rectangle 103"/>
            <p:cNvSpPr>
              <a:spLocks noChangeArrowheads="1"/>
            </p:cNvSpPr>
            <p:nvPr/>
          </p:nvSpPr>
          <p:spPr bwMode="auto">
            <a:xfrm>
              <a:off x="6019799" y="3958614"/>
              <a:ext cx="553825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93" name="Line 104"/>
            <p:cNvSpPr>
              <a:spLocks noChangeShapeType="1"/>
            </p:cNvSpPr>
            <p:nvPr/>
          </p:nvSpPr>
          <p:spPr bwMode="auto">
            <a:xfrm>
              <a:off x="5996233" y="3958614"/>
              <a:ext cx="2309567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4" name="Line 105"/>
            <p:cNvSpPr>
              <a:spLocks noChangeShapeType="1"/>
            </p:cNvSpPr>
            <p:nvPr/>
          </p:nvSpPr>
          <p:spPr bwMode="auto">
            <a:xfrm>
              <a:off x="5996233" y="4423071"/>
              <a:ext cx="2309567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5" name="Line 106"/>
            <p:cNvSpPr>
              <a:spLocks noChangeShapeType="1"/>
            </p:cNvSpPr>
            <p:nvPr/>
          </p:nvSpPr>
          <p:spPr bwMode="auto">
            <a:xfrm>
              <a:off x="5996233" y="3958614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6" name="Line 107"/>
            <p:cNvSpPr>
              <a:spLocks noChangeShapeType="1"/>
            </p:cNvSpPr>
            <p:nvPr/>
          </p:nvSpPr>
          <p:spPr bwMode="auto">
            <a:xfrm>
              <a:off x="6573625" y="3958614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7" name="Line 108"/>
            <p:cNvSpPr>
              <a:spLocks noChangeShapeType="1"/>
            </p:cNvSpPr>
            <p:nvPr/>
          </p:nvSpPr>
          <p:spPr bwMode="auto">
            <a:xfrm>
              <a:off x="7151016" y="3958614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8" name="Line 109"/>
            <p:cNvSpPr>
              <a:spLocks noChangeShapeType="1"/>
            </p:cNvSpPr>
            <p:nvPr/>
          </p:nvSpPr>
          <p:spPr bwMode="auto">
            <a:xfrm>
              <a:off x="7728408" y="3958614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9" name="Line 110"/>
            <p:cNvSpPr>
              <a:spLocks noChangeShapeType="1"/>
            </p:cNvSpPr>
            <p:nvPr/>
          </p:nvSpPr>
          <p:spPr bwMode="auto">
            <a:xfrm>
              <a:off x="8305800" y="3958614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0" name="Rectangle 131"/>
            <p:cNvSpPr>
              <a:spLocks noChangeArrowheads="1"/>
            </p:cNvSpPr>
            <p:nvPr/>
          </p:nvSpPr>
          <p:spPr bwMode="auto">
            <a:xfrm>
              <a:off x="77343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101" name="Rectangle 132"/>
            <p:cNvSpPr>
              <a:spLocks noChangeArrowheads="1"/>
            </p:cNvSpPr>
            <p:nvPr/>
          </p:nvSpPr>
          <p:spPr bwMode="auto">
            <a:xfrm>
              <a:off x="71628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102" name="Rectangle 133"/>
            <p:cNvSpPr>
              <a:spLocks noChangeArrowheads="1"/>
            </p:cNvSpPr>
            <p:nvPr/>
          </p:nvSpPr>
          <p:spPr bwMode="auto">
            <a:xfrm>
              <a:off x="65913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103" name="Rectangle 134"/>
            <p:cNvSpPr>
              <a:spLocks noChangeArrowheads="1"/>
            </p:cNvSpPr>
            <p:nvPr/>
          </p:nvSpPr>
          <p:spPr bwMode="auto">
            <a:xfrm>
              <a:off x="60198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104" name="Line 135"/>
            <p:cNvSpPr>
              <a:spLocks noChangeShapeType="1"/>
            </p:cNvSpPr>
            <p:nvPr/>
          </p:nvSpPr>
          <p:spPr bwMode="auto">
            <a:xfrm>
              <a:off x="6019800" y="4443265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5" name="Line 136"/>
            <p:cNvSpPr>
              <a:spLocks noChangeShapeType="1"/>
            </p:cNvSpPr>
            <p:nvPr/>
          </p:nvSpPr>
          <p:spPr bwMode="auto">
            <a:xfrm>
              <a:off x="6019800" y="4907722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6" name="Line 137"/>
            <p:cNvSpPr>
              <a:spLocks noChangeShapeType="1"/>
            </p:cNvSpPr>
            <p:nvPr/>
          </p:nvSpPr>
          <p:spPr bwMode="auto">
            <a:xfrm>
              <a:off x="6019800" y="4443265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7" name="Line 138"/>
            <p:cNvSpPr>
              <a:spLocks noChangeShapeType="1"/>
            </p:cNvSpPr>
            <p:nvPr/>
          </p:nvSpPr>
          <p:spPr bwMode="auto">
            <a:xfrm>
              <a:off x="6591300" y="4443265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8" name="Line 139"/>
            <p:cNvSpPr>
              <a:spLocks noChangeShapeType="1"/>
            </p:cNvSpPr>
            <p:nvPr/>
          </p:nvSpPr>
          <p:spPr bwMode="auto">
            <a:xfrm>
              <a:off x="7162800" y="4443265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9" name="Line 140"/>
            <p:cNvSpPr>
              <a:spLocks noChangeShapeType="1"/>
            </p:cNvSpPr>
            <p:nvPr/>
          </p:nvSpPr>
          <p:spPr bwMode="auto">
            <a:xfrm>
              <a:off x="7734300" y="4443265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0" name="Line 141"/>
            <p:cNvSpPr>
              <a:spLocks noChangeShapeType="1"/>
            </p:cNvSpPr>
            <p:nvPr/>
          </p:nvSpPr>
          <p:spPr bwMode="auto">
            <a:xfrm>
              <a:off x="8305800" y="4443265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2325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610600" cy="987552"/>
          </a:xfrm>
        </p:spPr>
        <p:txBody>
          <a:bodyPr/>
          <a:lstStyle/>
          <a:p>
            <a:r>
              <a:rPr lang="en-US" dirty="0"/>
              <a:t>LSH for Min-Hash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295400"/>
            <a:ext cx="7391400" cy="5257801"/>
          </a:xfrm>
        </p:spPr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Big idea:</a:t>
            </a:r>
            <a:r>
              <a:rPr lang="en-US" b="1" dirty="0">
                <a:solidFill>
                  <a:srgbClr val="D60093"/>
                </a:solidFill>
              </a:rPr>
              <a:t> Hash columns of </a:t>
            </a:r>
            <a:br>
              <a:rPr lang="en-US" b="1" dirty="0">
                <a:solidFill>
                  <a:srgbClr val="D60093"/>
                </a:solidFill>
              </a:rPr>
            </a:br>
            <a:r>
              <a:rPr lang="en-US" b="1" dirty="0">
                <a:solidFill>
                  <a:srgbClr val="D60093"/>
                </a:solidFill>
              </a:rPr>
              <a:t>signature matrix </a:t>
            </a:r>
            <a:r>
              <a:rPr lang="en-US" b="1" i="1" dirty="0">
                <a:solidFill>
                  <a:srgbClr val="D60093"/>
                </a:solidFill>
              </a:rPr>
              <a:t>M</a:t>
            </a:r>
            <a:r>
              <a:rPr lang="en-US" b="1" dirty="0">
                <a:solidFill>
                  <a:srgbClr val="D60093"/>
                </a:solidFill>
              </a:rPr>
              <a:t> several times</a:t>
            </a:r>
          </a:p>
          <a:p>
            <a:pPr lvl="8"/>
            <a:endParaRPr lang="en-US" dirty="0"/>
          </a:p>
          <a:p>
            <a:r>
              <a:rPr lang="en-US" dirty="0"/>
              <a:t>Arrange that (only) </a:t>
            </a:r>
            <a:r>
              <a:rPr lang="en-US" b="1" dirty="0"/>
              <a:t>similar columns</a:t>
            </a:r>
            <a:r>
              <a:rPr lang="en-US" dirty="0"/>
              <a:t> are likely to </a:t>
            </a:r>
            <a:r>
              <a:rPr lang="en-US" b="1" dirty="0"/>
              <a:t>hash to the same bucket</a:t>
            </a:r>
            <a:r>
              <a:rPr lang="en-US" dirty="0"/>
              <a:t>, with high probability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Candidate pairs are those that hash to the same bucket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781800" y="0"/>
            <a:ext cx="23622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42" name="Group 69"/>
          <p:cNvGrpSpPr/>
          <p:nvPr/>
        </p:nvGrpSpPr>
        <p:grpSpPr>
          <a:xfrm>
            <a:off x="6822260" y="40046"/>
            <a:ext cx="2309567" cy="1375386"/>
            <a:chOff x="5996233" y="3958614"/>
            <a:chExt cx="2309567" cy="1375386"/>
          </a:xfrm>
        </p:grpSpPr>
        <p:sp>
          <p:nvSpPr>
            <p:cNvPr id="43" name="Rectangle 69"/>
            <p:cNvSpPr>
              <a:spLocks noChangeArrowheads="1"/>
            </p:cNvSpPr>
            <p:nvPr/>
          </p:nvSpPr>
          <p:spPr bwMode="auto">
            <a:xfrm>
              <a:off x="77343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44" name="Rectangle 70"/>
            <p:cNvSpPr>
              <a:spLocks noChangeArrowheads="1"/>
            </p:cNvSpPr>
            <p:nvPr/>
          </p:nvSpPr>
          <p:spPr bwMode="auto">
            <a:xfrm>
              <a:off x="71628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45" name="Rectangle 71"/>
            <p:cNvSpPr>
              <a:spLocks noChangeArrowheads="1"/>
            </p:cNvSpPr>
            <p:nvPr/>
          </p:nvSpPr>
          <p:spPr bwMode="auto">
            <a:xfrm>
              <a:off x="65913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46" name="Rectangle 72"/>
            <p:cNvSpPr>
              <a:spLocks noChangeArrowheads="1"/>
            </p:cNvSpPr>
            <p:nvPr/>
          </p:nvSpPr>
          <p:spPr bwMode="auto">
            <a:xfrm>
              <a:off x="60198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47" name="Line 73"/>
            <p:cNvSpPr>
              <a:spLocks noChangeShapeType="1"/>
            </p:cNvSpPr>
            <p:nvPr/>
          </p:nvSpPr>
          <p:spPr bwMode="auto">
            <a:xfrm>
              <a:off x="6019800" y="4902200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8" name="Line 74"/>
            <p:cNvSpPr>
              <a:spLocks noChangeShapeType="1"/>
            </p:cNvSpPr>
            <p:nvPr/>
          </p:nvSpPr>
          <p:spPr bwMode="auto">
            <a:xfrm>
              <a:off x="6019800" y="5334000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9" name="Line 75"/>
            <p:cNvSpPr>
              <a:spLocks noChangeShapeType="1"/>
            </p:cNvSpPr>
            <p:nvPr/>
          </p:nvSpPr>
          <p:spPr bwMode="auto">
            <a:xfrm>
              <a:off x="6019800" y="4902200"/>
              <a:ext cx="0" cy="43180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0" name="Line 76"/>
            <p:cNvSpPr>
              <a:spLocks noChangeShapeType="1"/>
            </p:cNvSpPr>
            <p:nvPr/>
          </p:nvSpPr>
          <p:spPr bwMode="auto">
            <a:xfrm>
              <a:off x="6591300" y="4902200"/>
              <a:ext cx="0" cy="431800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1" name="Line 77"/>
            <p:cNvSpPr>
              <a:spLocks noChangeShapeType="1"/>
            </p:cNvSpPr>
            <p:nvPr/>
          </p:nvSpPr>
          <p:spPr bwMode="auto">
            <a:xfrm>
              <a:off x="7162800" y="4902200"/>
              <a:ext cx="0" cy="431800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2" name="Line 78"/>
            <p:cNvSpPr>
              <a:spLocks noChangeShapeType="1"/>
            </p:cNvSpPr>
            <p:nvPr/>
          </p:nvSpPr>
          <p:spPr bwMode="auto">
            <a:xfrm>
              <a:off x="7734300" y="4902200"/>
              <a:ext cx="0" cy="431800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3" name="Line 79"/>
            <p:cNvSpPr>
              <a:spLocks noChangeShapeType="1"/>
            </p:cNvSpPr>
            <p:nvPr/>
          </p:nvSpPr>
          <p:spPr bwMode="auto">
            <a:xfrm>
              <a:off x="8305800" y="4902200"/>
              <a:ext cx="0" cy="43180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4" name="Rectangle 100"/>
            <p:cNvSpPr>
              <a:spLocks noChangeArrowheads="1"/>
            </p:cNvSpPr>
            <p:nvPr/>
          </p:nvSpPr>
          <p:spPr bwMode="auto">
            <a:xfrm>
              <a:off x="7728408" y="3958614"/>
              <a:ext cx="577392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55" name="Rectangle 101"/>
            <p:cNvSpPr>
              <a:spLocks noChangeArrowheads="1"/>
            </p:cNvSpPr>
            <p:nvPr/>
          </p:nvSpPr>
          <p:spPr bwMode="auto">
            <a:xfrm>
              <a:off x="7151016" y="3958614"/>
              <a:ext cx="577392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4</a:t>
              </a:r>
            </a:p>
          </p:txBody>
        </p:sp>
        <p:sp>
          <p:nvSpPr>
            <p:cNvPr id="56" name="Rectangle 102"/>
            <p:cNvSpPr>
              <a:spLocks noChangeArrowheads="1"/>
            </p:cNvSpPr>
            <p:nvPr/>
          </p:nvSpPr>
          <p:spPr bwMode="auto">
            <a:xfrm>
              <a:off x="6573625" y="3958614"/>
              <a:ext cx="577392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57" name="Rectangle 103"/>
            <p:cNvSpPr>
              <a:spLocks noChangeArrowheads="1"/>
            </p:cNvSpPr>
            <p:nvPr/>
          </p:nvSpPr>
          <p:spPr bwMode="auto">
            <a:xfrm>
              <a:off x="6019799" y="3958614"/>
              <a:ext cx="553825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58" name="Line 104"/>
            <p:cNvSpPr>
              <a:spLocks noChangeShapeType="1"/>
            </p:cNvSpPr>
            <p:nvPr/>
          </p:nvSpPr>
          <p:spPr bwMode="auto">
            <a:xfrm>
              <a:off x="5996233" y="3958614"/>
              <a:ext cx="2309567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9" name="Line 105"/>
            <p:cNvSpPr>
              <a:spLocks noChangeShapeType="1"/>
            </p:cNvSpPr>
            <p:nvPr/>
          </p:nvSpPr>
          <p:spPr bwMode="auto">
            <a:xfrm>
              <a:off x="5996233" y="4423071"/>
              <a:ext cx="2309567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0" name="Line 106"/>
            <p:cNvSpPr>
              <a:spLocks noChangeShapeType="1"/>
            </p:cNvSpPr>
            <p:nvPr/>
          </p:nvSpPr>
          <p:spPr bwMode="auto">
            <a:xfrm>
              <a:off x="5996233" y="3958614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Line 107"/>
            <p:cNvSpPr>
              <a:spLocks noChangeShapeType="1"/>
            </p:cNvSpPr>
            <p:nvPr/>
          </p:nvSpPr>
          <p:spPr bwMode="auto">
            <a:xfrm>
              <a:off x="6573625" y="3958614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2" name="Line 108"/>
            <p:cNvSpPr>
              <a:spLocks noChangeShapeType="1"/>
            </p:cNvSpPr>
            <p:nvPr/>
          </p:nvSpPr>
          <p:spPr bwMode="auto">
            <a:xfrm>
              <a:off x="7151016" y="3958614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3" name="Line 109"/>
            <p:cNvSpPr>
              <a:spLocks noChangeShapeType="1"/>
            </p:cNvSpPr>
            <p:nvPr/>
          </p:nvSpPr>
          <p:spPr bwMode="auto">
            <a:xfrm>
              <a:off x="7728408" y="3958614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4" name="Line 110"/>
            <p:cNvSpPr>
              <a:spLocks noChangeShapeType="1"/>
            </p:cNvSpPr>
            <p:nvPr/>
          </p:nvSpPr>
          <p:spPr bwMode="auto">
            <a:xfrm>
              <a:off x="8305800" y="3958614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5" name="Rectangle 131"/>
            <p:cNvSpPr>
              <a:spLocks noChangeArrowheads="1"/>
            </p:cNvSpPr>
            <p:nvPr/>
          </p:nvSpPr>
          <p:spPr bwMode="auto">
            <a:xfrm>
              <a:off x="77343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66" name="Rectangle 132"/>
            <p:cNvSpPr>
              <a:spLocks noChangeArrowheads="1"/>
            </p:cNvSpPr>
            <p:nvPr/>
          </p:nvSpPr>
          <p:spPr bwMode="auto">
            <a:xfrm>
              <a:off x="71628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67" name="Rectangle 133"/>
            <p:cNvSpPr>
              <a:spLocks noChangeArrowheads="1"/>
            </p:cNvSpPr>
            <p:nvPr/>
          </p:nvSpPr>
          <p:spPr bwMode="auto">
            <a:xfrm>
              <a:off x="65913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68" name="Rectangle 134"/>
            <p:cNvSpPr>
              <a:spLocks noChangeArrowheads="1"/>
            </p:cNvSpPr>
            <p:nvPr/>
          </p:nvSpPr>
          <p:spPr bwMode="auto">
            <a:xfrm>
              <a:off x="60198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69" name="Line 135"/>
            <p:cNvSpPr>
              <a:spLocks noChangeShapeType="1"/>
            </p:cNvSpPr>
            <p:nvPr/>
          </p:nvSpPr>
          <p:spPr bwMode="auto">
            <a:xfrm>
              <a:off x="6019800" y="4443265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0" name="Line 136"/>
            <p:cNvSpPr>
              <a:spLocks noChangeShapeType="1"/>
            </p:cNvSpPr>
            <p:nvPr/>
          </p:nvSpPr>
          <p:spPr bwMode="auto">
            <a:xfrm>
              <a:off x="6019800" y="4907722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1" name="Line 137"/>
            <p:cNvSpPr>
              <a:spLocks noChangeShapeType="1"/>
            </p:cNvSpPr>
            <p:nvPr/>
          </p:nvSpPr>
          <p:spPr bwMode="auto">
            <a:xfrm>
              <a:off x="6019800" y="4443265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2" name="Line 138"/>
            <p:cNvSpPr>
              <a:spLocks noChangeShapeType="1"/>
            </p:cNvSpPr>
            <p:nvPr/>
          </p:nvSpPr>
          <p:spPr bwMode="auto">
            <a:xfrm>
              <a:off x="6591300" y="4443265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3" name="Line 139"/>
            <p:cNvSpPr>
              <a:spLocks noChangeShapeType="1"/>
            </p:cNvSpPr>
            <p:nvPr/>
          </p:nvSpPr>
          <p:spPr bwMode="auto">
            <a:xfrm>
              <a:off x="7162800" y="4443265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4" name="Line 140"/>
            <p:cNvSpPr>
              <a:spLocks noChangeShapeType="1"/>
            </p:cNvSpPr>
            <p:nvPr/>
          </p:nvSpPr>
          <p:spPr bwMode="auto">
            <a:xfrm>
              <a:off x="7734300" y="4443265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5" name="Line 141"/>
            <p:cNvSpPr>
              <a:spLocks noChangeShapeType="1"/>
            </p:cNvSpPr>
            <p:nvPr/>
          </p:nvSpPr>
          <p:spPr bwMode="auto">
            <a:xfrm>
              <a:off x="8305800" y="4443265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1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 </a:t>
            </a:r>
            <a:r>
              <a:rPr lang="en-US" i="1" dirty="0"/>
              <a:t>M</a:t>
            </a:r>
            <a:r>
              <a:rPr lang="en-US" dirty="0"/>
              <a:t> into </a:t>
            </a:r>
            <a:r>
              <a:rPr lang="en-US" i="1" dirty="0"/>
              <a:t>b</a:t>
            </a:r>
            <a:r>
              <a:rPr lang="en-US" dirty="0"/>
              <a:t> Bands</a:t>
            </a: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2590800" y="1905000"/>
            <a:ext cx="4343400" cy="4191000"/>
          </a:xfrm>
          <a:prstGeom prst="rect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948" name="Line 4"/>
          <p:cNvSpPr>
            <a:spLocks noChangeShapeType="1"/>
          </p:cNvSpPr>
          <p:nvPr/>
        </p:nvSpPr>
        <p:spPr bwMode="auto">
          <a:xfrm>
            <a:off x="2590800" y="27432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49" name="Line 5"/>
          <p:cNvSpPr>
            <a:spLocks noChangeShapeType="1"/>
          </p:cNvSpPr>
          <p:nvPr/>
        </p:nvSpPr>
        <p:spPr bwMode="auto">
          <a:xfrm>
            <a:off x="2590800" y="35814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50" name="Line 6"/>
          <p:cNvSpPr>
            <a:spLocks noChangeShapeType="1"/>
          </p:cNvSpPr>
          <p:nvPr/>
        </p:nvSpPr>
        <p:spPr bwMode="auto">
          <a:xfrm>
            <a:off x="2590800" y="44196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51" name="Line 7"/>
          <p:cNvSpPr>
            <a:spLocks noChangeShapeType="1"/>
          </p:cNvSpPr>
          <p:nvPr/>
        </p:nvSpPr>
        <p:spPr bwMode="auto">
          <a:xfrm>
            <a:off x="2590800" y="5257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3489083" y="6173788"/>
            <a:ext cx="2151551" cy="36933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008000"/>
                </a:solidFill>
              </a:rPr>
              <a:t>Signature matrix  </a:t>
            </a:r>
            <a:r>
              <a:rPr lang="en-US" b="1" i="1" dirty="0">
                <a:solidFill>
                  <a:srgbClr val="008000"/>
                </a:solidFill>
              </a:rPr>
              <a:t>M</a:t>
            </a:r>
          </a:p>
        </p:txBody>
      </p:sp>
      <p:sp>
        <p:nvSpPr>
          <p:cNvPr id="82953" name="Text Box 9"/>
          <p:cNvSpPr txBox="1">
            <a:spLocks noChangeArrowheads="1"/>
          </p:cNvSpPr>
          <p:nvPr/>
        </p:nvSpPr>
        <p:spPr bwMode="auto">
          <a:xfrm>
            <a:off x="7481358" y="2744788"/>
            <a:ext cx="1061509" cy="646331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i="1" dirty="0">
                <a:solidFill>
                  <a:srgbClr val="008000"/>
                </a:solidFill>
              </a:rPr>
              <a:t>r </a:t>
            </a:r>
            <a:r>
              <a:rPr lang="en-US" b="1" dirty="0">
                <a:solidFill>
                  <a:srgbClr val="008000"/>
                </a:solidFill>
              </a:rPr>
              <a:t> rows</a:t>
            </a:r>
          </a:p>
          <a:p>
            <a:pPr algn="ctr"/>
            <a:r>
              <a:rPr lang="en-US" b="1" dirty="0">
                <a:solidFill>
                  <a:srgbClr val="008000"/>
                </a:solidFill>
              </a:rPr>
              <a:t>per band</a:t>
            </a:r>
          </a:p>
        </p:txBody>
      </p:sp>
      <p:sp>
        <p:nvSpPr>
          <p:cNvPr id="82954" name="Line 10"/>
          <p:cNvSpPr>
            <a:spLocks noChangeShapeType="1"/>
          </p:cNvSpPr>
          <p:nvPr/>
        </p:nvSpPr>
        <p:spPr bwMode="auto">
          <a:xfrm>
            <a:off x="7165975" y="2741613"/>
            <a:ext cx="0" cy="841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55" name="Line 11"/>
          <p:cNvSpPr>
            <a:spLocks noChangeShapeType="1"/>
          </p:cNvSpPr>
          <p:nvPr/>
        </p:nvSpPr>
        <p:spPr bwMode="auto">
          <a:xfrm>
            <a:off x="2057400" y="19050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56" name="Text Box 12"/>
          <p:cNvSpPr txBox="1">
            <a:spLocks noChangeArrowheads="1"/>
          </p:cNvSpPr>
          <p:nvPr/>
        </p:nvSpPr>
        <p:spPr bwMode="auto">
          <a:xfrm>
            <a:off x="756217" y="3506788"/>
            <a:ext cx="9989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i="1" dirty="0">
                <a:solidFill>
                  <a:srgbClr val="008000"/>
                </a:solidFill>
              </a:rPr>
              <a:t>b</a:t>
            </a:r>
            <a:r>
              <a:rPr lang="en-US" b="1" dirty="0">
                <a:solidFill>
                  <a:srgbClr val="008000"/>
                </a:solidFill>
              </a:rPr>
              <a:t>  bands</a:t>
            </a:r>
          </a:p>
        </p:txBody>
      </p:sp>
      <p:sp>
        <p:nvSpPr>
          <p:cNvPr id="82957" name="Rectangle 13"/>
          <p:cNvSpPr>
            <a:spLocks noChangeArrowheads="1"/>
          </p:cNvSpPr>
          <p:nvPr/>
        </p:nvSpPr>
        <p:spPr bwMode="auto">
          <a:xfrm>
            <a:off x="4495800" y="1905000"/>
            <a:ext cx="228600" cy="4191000"/>
          </a:xfrm>
          <a:prstGeom prst="rect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959" name="Line 15"/>
          <p:cNvSpPr>
            <a:spLocks noChangeShapeType="1"/>
          </p:cNvSpPr>
          <p:nvPr/>
        </p:nvSpPr>
        <p:spPr bwMode="auto">
          <a:xfrm flipH="1" flipV="1">
            <a:off x="4724400" y="3276600"/>
            <a:ext cx="25908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60" name="Text Box 16"/>
          <p:cNvSpPr txBox="1">
            <a:spLocks noChangeArrowheads="1"/>
          </p:cNvSpPr>
          <p:nvPr/>
        </p:nvSpPr>
        <p:spPr bwMode="auto">
          <a:xfrm>
            <a:off x="7451725" y="5060950"/>
            <a:ext cx="1119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8000"/>
                </a:solidFill>
              </a:rPr>
              <a:t>   One</a:t>
            </a:r>
          </a:p>
          <a:p>
            <a:r>
              <a:rPr lang="en-US" sz="1800" b="1">
                <a:solidFill>
                  <a:srgbClr val="008000"/>
                </a:solidFill>
              </a:rPr>
              <a:t>signature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781800" y="0"/>
            <a:ext cx="23622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89" name="Group 69"/>
          <p:cNvGrpSpPr/>
          <p:nvPr/>
        </p:nvGrpSpPr>
        <p:grpSpPr>
          <a:xfrm>
            <a:off x="6822260" y="40046"/>
            <a:ext cx="2309567" cy="1375386"/>
            <a:chOff x="5996233" y="3958614"/>
            <a:chExt cx="2309567" cy="1375386"/>
          </a:xfrm>
        </p:grpSpPr>
        <p:sp>
          <p:nvSpPr>
            <p:cNvPr id="90" name="Rectangle 69"/>
            <p:cNvSpPr>
              <a:spLocks noChangeArrowheads="1"/>
            </p:cNvSpPr>
            <p:nvPr/>
          </p:nvSpPr>
          <p:spPr bwMode="auto">
            <a:xfrm>
              <a:off x="77343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91" name="Rectangle 70"/>
            <p:cNvSpPr>
              <a:spLocks noChangeArrowheads="1"/>
            </p:cNvSpPr>
            <p:nvPr/>
          </p:nvSpPr>
          <p:spPr bwMode="auto">
            <a:xfrm>
              <a:off x="71628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92" name="Rectangle 71"/>
            <p:cNvSpPr>
              <a:spLocks noChangeArrowheads="1"/>
            </p:cNvSpPr>
            <p:nvPr/>
          </p:nvSpPr>
          <p:spPr bwMode="auto">
            <a:xfrm>
              <a:off x="65913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93" name="Rectangle 72"/>
            <p:cNvSpPr>
              <a:spLocks noChangeArrowheads="1"/>
            </p:cNvSpPr>
            <p:nvPr/>
          </p:nvSpPr>
          <p:spPr bwMode="auto">
            <a:xfrm>
              <a:off x="60198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94" name="Line 73"/>
            <p:cNvSpPr>
              <a:spLocks noChangeShapeType="1"/>
            </p:cNvSpPr>
            <p:nvPr/>
          </p:nvSpPr>
          <p:spPr bwMode="auto">
            <a:xfrm>
              <a:off x="6019800" y="4902200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5" name="Line 74"/>
            <p:cNvSpPr>
              <a:spLocks noChangeShapeType="1"/>
            </p:cNvSpPr>
            <p:nvPr/>
          </p:nvSpPr>
          <p:spPr bwMode="auto">
            <a:xfrm>
              <a:off x="6019800" y="5334000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6" name="Line 75"/>
            <p:cNvSpPr>
              <a:spLocks noChangeShapeType="1"/>
            </p:cNvSpPr>
            <p:nvPr/>
          </p:nvSpPr>
          <p:spPr bwMode="auto">
            <a:xfrm>
              <a:off x="6019800" y="4902200"/>
              <a:ext cx="0" cy="43180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7" name="Line 76"/>
            <p:cNvSpPr>
              <a:spLocks noChangeShapeType="1"/>
            </p:cNvSpPr>
            <p:nvPr/>
          </p:nvSpPr>
          <p:spPr bwMode="auto">
            <a:xfrm>
              <a:off x="6591300" y="4902200"/>
              <a:ext cx="0" cy="431800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8" name="Line 77"/>
            <p:cNvSpPr>
              <a:spLocks noChangeShapeType="1"/>
            </p:cNvSpPr>
            <p:nvPr/>
          </p:nvSpPr>
          <p:spPr bwMode="auto">
            <a:xfrm>
              <a:off x="7162800" y="4902200"/>
              <a:ext cx="0" cy="431800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9" name="Line 78"/>
            <p:cNvSpPr>
              <a:spLocks noChangeShapeType="1"/>
            </p:cNvSpPr>
            <p:nvPr/>
          </p:nvSpPr>
          <p:spPr bwMode="auto">
            <a:xfrm>
              <a:off x="7734300" y="4902200"/>
              <a:ext cx="0" cy="431800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0" name="Line 79"/>
            <p:cNvSpPr>
              <a:spLocks noChangeShapeType="1"/>
            </p:cNvSpPr>
            <p:nvPr/>
          </p:nvSpPr>
          <p:spPr bwMode="auto">
            <a:xfrm>
              <a:off x="8305800" y="4902200"/>
              <a:ext cx="0" cy="43180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1" name="Rectangle 100"/>
            <p:cNvSpPr>
              <a:spLocks noChangeArrowheads="1"/>
            </p:cNvSpPr>
            <p:nvPr/>
          </p:nvSpPr>
          <p:spPr bwMode="auto">
            <a:xfrm>
              <a:off x="7728408" y="3958614"/>
              <a:ext cx="577392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102" name="Rectangle 101"/>
            <p:cNvSpPr>
              <a:spLocks noChangeArrowheads="1"/>
            </p:cNvSpPr>
            <p:nvPr/>
          </p:nvSpPr>
          <p:spPr bwMode="auto">
            <a:xfrm>
              <a:off x="7151016" y="3958614"/>
              <a:ext cx="577392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4</a:t>
              </a:r>
            </a:p>
          </p:txBody>
        </p:sp>
        <p:sp>
          <p:nvSpPr>
            <p:cNvPr id="103" name="Rectangle 102"/>
            <p:cNvSpPr>
              <a:spLocks noChangeArrowheads="1"/>
            </p:cNvSpPr>
            <p:nvPr/>
          </p:nvSpPr>
          <p:spPr bwMode="auto">
            <a:xfrm>
              <a:off x="6573625" y="3958614"/>
              <a:ext cx="577392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104" name="Rectangle 103"/>
            <p:cNvSpPr>
              <a:spLocks noChangeArrowheads="1"/>
            </p:cNvSpPr>
            <p:nvPr/>
          </p:nvSpPr>
          <p:spPr bwMode="auto">
            <a:xfrm>
              <a:off x="6019799" y="3958614"/>
              <a:ext cx="553825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105" name="Line 104"/>
            <p:cNvSpPr>
              <a:spLocks noChangeShapeType="1"/>
            </p:cNvSpPr>
            <p:nvPr/>
          </p:nvSpPr>
          <p:spPr bwMode="auto">
            <a:xfrm>
              <a:off x="5996233" y="3958614"/>
              <a:ext cx="2309567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6" name="Line 105"/>
            <p:cNvSpPr>
              <a:spLocks noChangeShapeType="1"/>
            </p:cNvSpPr>
            <p:nvPr/>
          </p:nvSpPr>
          <p:spPr bwMode="auto">
            <a:xfrm>
              <a:off x="5996233" y="4423071"/>
              <a:ext cx="2309567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7" name="Line 106"/>
            <p:cNvSpPr>
              <a:spLocks noChangeShapeType="1"/>
            </p:cNvSpPr>
            <p:nvPr/>
          </p:nvSpPr>
          <p:spPr bwMode="auto">
            <a:xfrm>
              <a:off x="5996233" y="3958614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8" name="Line 107"/>
            <p:cNvSpPr>
              <a:spLocks noChangeShapeType="1"/>
            </p:cNvSpPr>
            <p:nvPr/>
          </p:nvSpPr>
          <p:spPr bwMode="auto">
            <a:xfrm>
              <a:off x="6573625" y="3958614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9" name="Line 108"/>
            <p:cNvSpPr>
              <a:spLocks noChangeShapeType="1"/>
            </p:cNvSpPr>
            <p:nvPr/>
          </p:nvSpPr>
          <p:spPr bwMode="auto">
            <a:xfrm>
              <a:off x="7151016" y="3958614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0" name="Line 109"/>
            <p:cNvSpPr>
              <a:spLocks noChangeShapeType="1"/>
            </p:cNvSpPr>
            <p:nvPr/>
          </p:nvSpPr>
          <p:spPr bwMode="auto">
            <a:xfrm>
              <a:off x="7728408" y="3958614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1" name="Line 110"/>
            <p:cNvSpPr>
              <a:spLocks noChangeShapeType="1"/>
            </p:cNvSpPr>
            <p:nvPr/>
          </p:nvSpPr>
          <p:spPr bwMode="auto">
            <a:xfrm>
              <a:off x="8305800" y="3958614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2" name="Rectangle 131"/>
            <p:cNvSpPr>
              <a:spLocks noChangeArrowheads="1"/>
            </p:cNvSpPr>
            <p:nvPr/>
          </p:nvSpPr>
          <p:spPr bwMode="auto">
            <a:xfrm>
              <a:off x="77343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113" name="Rectangle 132"/>
            <p:cNvSpPr>
              <a:spLocks noChangeArrowheads="1"/>
            </p:cNvSpPr>
            <p:nvPr/>
          </p:nvSpPr>
          <p:spPr bwMode="auto">
            <a:xfrm>
              <a:off x="71628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114" name="Rectangle 133"/>
            <p:cNvSpPr>
              <a:spLocks noChangeArrowheads="1"/>
            </p:cNvSpPr>
            <p:nvPr/>
          </p:nvSpPr>
          <p:spPr bwMode="auto">
            <a:xfrm>
              <a:off x="65913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115" name="Rectangle 134"/>
            <p:cNvSpPr>
              <a:spLocks noChangeArrowheads="1"/>
            </p:cNvSpPr>
            <p:nvPr/>
          </p:nvSpPr>
          <p:spPr bwMode="auto">
            <a:xfrm>
              <a:off x="60198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116" name="Line 135"/>
            <p:cNvSpPr>
              <a:spLocks noChangeShapeType="1"/>
            </p:cNvSpPr>
            <p:nvPr/>
          </p:nvSpPr>
          <p:spPr bwMode="auto">
            <a:xfrm>
              <a:off x="6019800" y="4443265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7" name="Line 136"/>
            <p:cNvSpPr>
              <a:spLocks noChangeShapeType="1"/>
            </p:cNvSpPr>
            <p:nvPr/>
          </p:nvSpPr>
          <p:spPr bwMode="auto">
            <a:xfrm>
              <a:off x="6019800" y="4907722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8" name="Line 137"/>
            <p:cNvSpPr>
              <a:spLocks noChangeShapeType="1"/>
            </p:cNvSpPr>
            <p:nvPr/>
          </p:nvSpPr>
          <p:spPr bwMode="auto">
            <a:xfrm>
              <a:off x="6019800" y="4443265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9" name="Line 138"/>
            <p:cNvSpPr>
              <a:spLocks noChangeShapeType="1"/>
            </p:cNvSpPr>
            <p:nvPr/>
          </p:nvSpPr>
          <p:spPr bwMode="auto">
            <a:xfrm>
              <a:off x="6591300" y="4443265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20" name="Line 139"/>
            <p:cNvSpPr>
              <a:spLocks noChangeShapeType="1"/>
            </p:cNvSpPr>
            <p:nvPr/>
          </p:nvSpPr>
          <p:spPr bwMode="auto">
            <a:xfrm>
              <a:off x="7162800" y="4443265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21" name="Line 140"/>
            <p:cNvSpPr>
              <a:spLocks noChangeShapeType="1"/>
            </p:cNvSpPr>
            <p:nvPr/>
          </p:nvSpPr>
          <p:spPr bwMode="auto">
            <a:xfrm>
              <a:off x="7734300" y="4443265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22" name="Line 141"/>
            <p:cNvSpPr>
              <a:spLocks noChangeShapeType="1"/>
            </p:cNvSpPr>
            <p:nvPr/>
          </p:nvSpPr>
          <p:spPr bwMode="auto">
            <a:xfrm>
              <a:off x="8305800" y="4443265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1769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 M into Bands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7848600" cy="5257801"/>
          </a:xfrm>
        </p:spPr>
        <p:txBody>
          <a:bodyPr>
            <a:normAutofit/>
          </a:bodyPr>
          <a:lstStyle/>
          <a:p>
            <a:r>
              <a:rPr lang="en-US" dirty="0"/>
              <a:t>Divide matrix </a:t>
            </a:r>
            <a:r>
              <a:rPr lang="en-US" b="1" i="1" dirty="0"/>
              <a:t>M</a:t>
            </a:r>
            <a:r>
              <a:rPr lang="en-US" dirty="0"/>
              <a:t> into </a:t>
            </a:r>
            <a:r>
              <a:rPr lang="en-US" b="1" i="1" dirty="0"/>
              <a:t>b</a:t>
            </a:r>
            <a:r>
              <a:rPr lang="en-US" i="1" dirty="0"/>
              <a:t> </a:t>
            </a:r>
            <a:r>
              <a:rPr lang="en-US" dirty="0"/>
              <a:t>bands of </a:t>
            </a:r>
            <a:r>
              <a:rPr lang="en-US" b="1" i="1" dirty="0"/>
              <a:t>r</a:t>
            </a:r>
            <a:r>
              <a:rPr lang="en-US" dirty="0"/>
              <a:t> rows</a:t>
            </a:r>
          </a:p>
          <a:p>
            <a:pPr lvl="8"/>
            <a:endParaRPr lang="en-US" dirty="0"/>
          </a:p>
          <a:p>
            <a:r>
              <a:rPr lang="en-US" dirty="0"/>
              <a:t>For each band, hash its portion of each column to a hash table with </a:t>
            </a:r>
            <a:r>
              <a:rPr lang="en-US" b="1" i="1" dirty="0"/>
              <a:t>k</a:t>
            </a:r>
            <a:r>
              <a:rPr lang="en-US" dirty="0"/>
              <a:t> buckets</a:t>
            </a:r>
          </a:p>
          <a:p>
            <a:pPr lvl="1"/>
            <a:r>
              <a:rPr lang="en-US" dirty="0"/>
              <a:t>Make </a:t>
            </a:r>
            <a:r>
              <a:rPr lang="en-US" b="1" i="1" dirty="0"/>
              <a:t>k</a:t>
            </a:r>
            <a:r>
              <a:rPr lang="en-US" dirty="0"/>
              <a:t> as large as possible</a:t>
            </a:r>
          </a:p>
          <a:p>
            <a:pPr lvl="8"/>
            <a:endParaRPr lang="en-US" dirty="0"/>
          </a:p>
          <a:p>
            <a:r>
              <a:rPr lang="en-US" b="1" i="1" dirty="0">
                <a:solidFill>
                  <a:srgbClr val="FF0066"/>
                </a:solidFill>
              </a:rPr>
              <a:t>Candidate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/>
              <a:t>column pairs are those that hash to the same bucket for </a:t>
            </a:r>
            <a:r>
              <a:rPr lang="en-US" b="1" dirty="0">
                <a:latin typeface="Lucida Sans Unicode" pitchFamily="34" charset="0"/>
              </a:rPr>
              <a:t>≥</a:t>
            </a:r>
            <a:r>
              <a:rPr lang="en-US" b="1" dirty="0"/>
              <a:t> 1</a:t>
            </a:r>
            <a:r>
              <a:rPr lang="en-US" dirty="0"/>
              <a:t> band</a:t>
            </a:r>
          </a:p>
          <a:p>
            <a:pPr lvl="8"/>
            <a:endParaRPr lang="en-US" dirty="0"/>
          </a:p>
          <a:p>
            <a:r>
              <a:rPr lang="en-US" dirty="0"/>
              <a:t>Tune</a:t>
            </a:r>
            <a:r>
              <a:rPr lang="en-US" i="1" dirty="0"/>
              <a:t> </a:t>
            </a:r>
            <a:r>
              <a:rPr lang="en-US" b="1" i="1" dirty="0"/>
              <a:t>b</a:t>
            </a:r>
            <a:r>
              <a:rPr lang="en-US" dirty="0"/>
              <a:t> and </a:t>
            </a:r>
            <a:r>
              <a:rPr lang="en-US" b="1" i="1" dirty="0"/>
              <a:t>r</a:t>
            </a:r>
            <a:r>
              <a:rPr lang="en-US" dirty="0"/>
              <a:t> to catch most similar pairs, </a:t>
            </a:r>
            <a:br>
              <a:rPr lang="en-US" dirty="0"/>
            </a:br>
            <a:r>
              <a:rPr lang="en-US" dirty="0"/>
              <a:t>but few non-similar pairs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881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776412" y="3352800"/>
            <a:ext cx="2819400" cy="3352800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 New Roman" pitchFamily="18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677497" y="2998597"/>
            <a:ext cx="1079142" cy="36933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>
                <a:solidFill>
                  <a:srgbClr val="008000"/>
                </a:solidFill>
                <a:latin typeface="+mj-lt"/>
              </a:rPr>
              <a:t>Matrix </a:t>
            </a:r>
            <a:r>
              <a:rPr lang="en-US" b="1" i="1" dirty="0">
                <a:solidFill>
                  <a:srgbClr val="008000"/>
                </a:solidFill>
                <a:latin typeface="+mj-lt"/>
              </a:rPr>
              <a:t>M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074968" y="4724400"/>
            <a:ext cx="843501" cy="36933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i="1" dirty="0">
                <a:solidFill>
                  <a:srgbClr val="008000"/>
                </a:solidFill>
                <a:latin typeface="+mj-lt"/>
              </a:rPr>
              <a:t>r </a:t>
            </a:r>
            <a:r>
              <a:rPr lang="en-US" b="1" dirty="0">
                <a:solidFill>
                  <a:srgbClr val="008000"/>
                </a:solidFill>
                <a:latin typeface="+mj-lt"/>
              </a:rPr>
              <a:t> rows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1395412" y="39624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1395412" y="45720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1395412" y="52578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1395412" y="59436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V="1">
            <a:off x="5434012" y="4572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5434012" y="5029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V="1">
            <a:off x="6881812" y="3276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6881812" y="52578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6445817" y="4648200"/>
            <a:ext cx="998991" cy="36933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i="1">
                <a:solidFill>
                  <a:srgbClr val="008000"/>
                </a:solidFill>
                <a:latin typeface="+mj-lt"/>
              </a:rPr>
              <a:t>b </a:t>
            </a:r>
            <a:r>
              <a:rPr lang="en-US" b="1">
                <a:solidFill>
                  <a:srgbClr val="008000"/>
                </a:solidFill>
                <a:latin typeface="+mj-lt"/>
              </a:rPr>
              <a:t> bands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2690812" y="3962400"/>
            <a:ext cx="1524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2309812" y="3962400"/>
            <a:ext cx="1524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1928812" y="3962400"/>
            <a:ext cx="1524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3452812" y="3962400"/>
            <a:ext cx="1524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3833812" y="3962400"/>
            <a:ext cx="1524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3071812" y="3962400"/>
            <a:ext cx="1524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4214812" y="3962400"/>
            <a:ext cx="1524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1700212" y="1293812"/>
            <a:ext cx="2514600" cy="7620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1" dirty="0">
                <a:latin typeface="+mj-lt"/>
              </a:rPr>
              <a:t>Buckets</a:t>
            </a:r>
            <a:endParaRPr lang="en-US" b="1" dirty="0">
              <a:latin typeface="+mj-lt"/>
            </a:endParaRP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2309812" y="1293812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2919412" y="1293812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>
            <a:off x="3529012" y="1293812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 flipV="1">
            <a:off x="2005012" y="1752600"/>
            <a:ext cx="4572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 flipV="1">
            <a:off x="2386012" y="1676400"/>
            <a:ext cx="1447800" cy="2286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1" name="Line 27"/>
          <p:cNvSpPr>
            <a:spLocks noChangeShapeType="1"/>
          </p:cNvSpPr>
          <p:nvPr/>
        </p:nvSpPr>
        <p:spPr bwMode="auto">
          <a:xfrm flipH="1" flipV="1">
            <a:off x="1852612" y="1524000"/>
            <a:ext cx="9144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 flipV="1">
            <a:off x="3148012" y="1752600"/>
            <a:ext cx="1524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 flipH="1" flipV="1">
            <a:off x="2690812" y="1828800"/>
            <a:ext cx="8382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4" name="Line 30"/>
          <p:cNvSpPr>
            <a:spLocks noChangeShapeType="1"/>
          </p:cNvSpPr>
          <p:nvPr/>
        </p:nvSpPr>
        <p:spPr bwMode="auto">
          <a:xfrm flipV="1">
            <a:off x="3910012" y="1524000"/>
            <a:ext cx="15240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 flipH="1" flipV="1">
            <a:off x="3300412" y="1371600"/>
            <a:ext cx="990600" cy="2590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4114799" y="1217612"/>
            <a:ext cx="3810000" cy="915988"/>
            <a:chOff x="2385" y="260"/>
            <a:chExt cx="2400" cy="577"/>
          </a:xfrm>
        </p:grpSpPr>
        <p:sp>
          <p:nvSpPr>
            <p:cNvPr id="11300" name="Text Box 33"/>
            <p:cNvSpPr txBox="1">
              <a:spLocks noChangeArrowheads="1"/>
            </p:cNvSpPr>
            <p:nvPr/>
          </p:nvSpPr>
          <p:spPr bwMode="auto">
            <a:xfrm>
              <a:off x="3254" y="260"/>
              <a:ext cx="1531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latin typeface="Arial" pitchFamily="34" charset="0"/>
                  <a:cs typeface="Arial" pitchFamily="34" charset="0"/>
                </a:rPr>
                <a:t>Columns 2 and 6</a:t>
              </a:r>
            </a:p>
            <a:p>
              <a:pPr eaLnBrk="0" hangingPunct="0"/>
              <a:r>
                <a:rPr lang="en-US" dirty="0">
                  <a:latin typeface="Arial" pitchFamily="34" charset="0"/>
                  <a:cs typeface="Arial" pitchFamily="34" charset="0"/>
                </a:rPr>
                <a:t>are probably identical </a:t>
              </a:r>
            </a:p>
            <a:p>
              <a:pPr eaLnBrk="0" hangingPunct="0"/>
              <a:r>
                <a:rPr lang="en-US" dirty="0">
                  <a:latin typeface="Arial" pitchFamily="34" charset="0"/>
                  <a:cs typeface="Arial" pitchFamily="34" charset="0"/>
                </a:rPr>
                <a:t>(</a:t>
              </a:r>
              <a:r>
                <a:rPr lang="en-US" b="1" dirty="0">
                  <a:solidFill>
                    <a:srgbClr val="D60093"/>
                  </a:solidFill>
                  <a:latin typeface="Arial" pitchFamily="34" charset="0"/>
                  <a:cs typeface="Arial" pitchFamily="34" charset="0"/>
                </a:rPr>
                <a:t>candidate pair</a:t>
              </a:r>
              <a:r>
                <a:rPr lang="en-US" dirty="0">
                  <a:latin typeface="Arial" pitchFamily="34" charset="0"/>
                  <a:cs typeface="Arial" pitchFamily="34" charset="0"/>
                </a:rPr>
                <a:t>)</a:t>
              </a:r>
            </a:p>
          </p:txBody>
        </p:sp>
        <p:sp>
          <p:nvSpPr>
            <p:cNvPr id="11301" name="Line 34"/>
            <p:cNvSpPr>
              <a:spLocks noChangeShapeType="1"/>
            </p:cNvSpPr>
            <p:nvPr/>
          </p:nvSpPr>
          <p:spPr bwMode="auto">
            <a:xfrm flipH="1">
              <a:off x="2385" y="480"/>
              <a:ext cx="831" cy="6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4062412" y="2241551"/>
            <a:ext cx="3452813" cy="646113"/>
            <a:chOff x="2352" y="836"/>
            <a:chExt cx="2175" cy="407"/>
          </a:xfrm>
        </p:grpSpPr>
        <p:sp>
          <p:nvSpPr>
            <p:cNvPr id="11298" name="Text Box 36"/>
            <p:cNvSpPr txBox="1">
              <a:spLocks noChangeArrowheads="1"/>
            </p:cNvSpPr>
            <p:nvPr/>
          </p:nvSpPr>
          <p:spPr bwMode="auto">
            <a:xfrm>
              <a:off x="3062" y="836"/>
              <a:ext cx="146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latin typeface="Arial" pitchFamily="34" charset="0"/>
                  <a:cs typeface="Arial" pitchFamily="34" charset="0"/>
                </a:rPr>
                <a:t>Columns 6 and 7 are</a:t>
              </a:r>
            </a:p>
            <a:p>
              <a:pPr eaLnBrk="0" hangingPunct="0"/>
              <a:r>
                <a:rPr lang="en-US" dirty="0">
                  <a:latin typeface="Arial" pitchFamily="34" charset="0"/>
                  <a:cs typeface="Arial" pitchFamily="34" charset="0"/>
                </a:rPr>
                <a:t>surely different.</a:t>
              </a:r>
            </a:p>
          </p:txBody>
        </p:sp>
        <p:sp>
          <p:nvSpPr>
            <p:cNvPr id="11299" name="Line 37"/>
            <p:cNvSpPr>
              <a:spLocks noChangeShapeType="1"/>
            </p:cNvSpPr>
            <p:nvPr/>
          </p:nvSpPr>
          <p:spPr bwMode="auto">
            <a:xfrm flipH="1">
              <a:off x="2352" y="1056"/>
              <a:ext cx="720" cy="14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Bands</a:t>
            </a:r>
          </a:p>
        </p:txBody>
      </p:sp>
      <p:sp>
        <p:nvSpPr>
          <p:cNvPr id="41" name="Footer Placeholder 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4777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Simplifying Assumption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</a:t>
            </a:r>
            <a:r>
              <a:rPr lang="en-US" b="1" dirty="0"/>
              <a:t>enough buckets</a:t>
            </a:r>
            <a:r>
              <a:rPr lang="en-US" dirty="0"/>
              <a:t> that columns are unlikely to hash to the same bucket unless they are </a:t>
            </a:r>
            <a:r>
              <a:rPr lang="en-US" b="1" dirty="0">
                <a:solidFill>
                  <a:srgbClr val="FF0066"/>
                </a:solidFill>
              </a:rPr>
              <a:t>identical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/>
              <a:t>in a particular band</a:t>
            </a:r>
          </a:p>
          <a:p>
            <a:pPr lvl="8"/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Hereafter, we assume that “</a:t>
            </a:r>
            <a:r>
              <a:rPr lang="en-US" b="1" dirty="0">
                <a:solidFill>
                  <a:srgbClr val="0000FF"/>
                </a:solidFill>
              </a:rPr>
              <a:t>same bucket</a:t>
            </a:r>
            <a:r>
              <a:rPr lang="en-US" dirty="0">
                <a:solidFill>
                  <a:srgbClr val="0000FF"/>
                </a:solidFill>
              </a:rPr>
              <a:t>” means “</a:t>
            </a:r>
            <a:r>
              <a:rPr lang="en-US" b="1" dirty="0">
                <a:solidFill>
                  <a:srgbClr val="0000FF"/>
                </a:solidFill>
              </a:rPr>
              <a:t>identical in that band</a:t>
            </a:r>
            <a:r>
              <a:rPr lang="en-US" dirty="0">
                <a:solidFill>
                  <a:srgbClr val="0000FF"/>
                </a:solidFill>
              </a:rPr>
              <a:t>”</a:t>
            </a:r>
          </a:p>
          <a:p>
            <a:pPr lvl="8"/>
            <a:endParaRPr lang="en-US" dirty="0"/>
          </a:p>
          <a:p>
            <a:r>
              <a:rPr lang="en-US" dirty="0">
                <a:solidFill>
                  <a:srgbClr val="008000"/>
                </a:solidFill>
              </a:rPr>
              <a:t>Assumption needed only to simplify analysis, not for correctness of algorithm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4765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for Today’s Lecture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610600" cy="55626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b="1" dirty="0">
                    <a:solidFill>
                      <a:srgbClr val="FF0066"/>
                    </a:solidFill>
                  </a:rPr>
                  <a:t>Given: High dimensional data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rgbClr val="FF006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b="1" i="1" dirty="0" smtClean="0">
                        <a:solidFill>
                          <a:srgbClr val="FF0066"/>
                        </a:solidFill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b="1" i="1" dirty="0" smtClean="0">
                            <a:solidFill>
                              <a:srgbClr val="FF006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b="1" i="1" dirty="0" smtClean="0">
                        <a:solidFill>
                          <a:srgbClr val="FF0066"/>
                        </a:solidFill>
                        <a:latin typeface="Cambria Math"/>
                      </a:rPr>
                      <m:t>, …</m:t>
                    </m:r>
                  </m:oMath>
                </a14:m>
                <a:endParaRPr lang="en-US" b="1" dirty="0">
                  <a:solidFill>
                    <a:srgbClr val="FF0066"/>
                  </a:solidFill>
                </a:endParaRPr>
              </a:p>
              <a:p>
                <a:pPr lvl="1"/>
                <a:r>
                  <a:rPr lang="en-US" b="1" dirty="0"/>
                  <a:t>For example:</a:t>
                </a:r>
                <a:r>
                  <a:rPr lang="en-US" dirty="0"/>
                  <a:t> Image is a long vector of pixel colors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→[1 2 1 0 2 1 0 1 0]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b="1" dirty="0">
                    <a:solidFill>
                      <a:srgbClr val="0000FF"/>
                    </a:solidFill>
                  </a:rPr>
                  <a:t>And some distance function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</a:rPr>
                      <m:t>𝒅</m:t>
                    </m:r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b="1" dirty="0">
                  <a:solidFill>
                    <a:srgbClr val="0000FF"/>
                  </a:solidFill>
                </a:endParaRPr>
              </a:p>
              <a:p>
                <a:pPr lvl="1"/>
                <a:r>
                  <a:rPr lang="en-US" dirty="0"/>
                  <a:t>Which quantifies the “distance” between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solidFill>
                              <a:srgbClr val="0000FF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b="1" i="1" dirty="0">
                            <a:solidFill>
                              <a:srgbClr val="0000FF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solidFill>
                              <a:srgbClr val="0000FF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b="1" i="1" dirty="0">
                            <a:solidFill>
                              <a:srgbClr val="0000FF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endParaRPr lang="en-US" dirty="0"/>
              </a:p>
              <a:p>
                <a:pPr lvl="8"/>
                <a:endParaRPr lang="en-US" sz="500" b="1" dirty="0">
                  <a:solidFill>
                    <a:srgbClr val="0000FF"/>
                  </a:solidFill>
                </a:endParaRPr>
              </a:p>
              <a:p>
                <a:r>
                  <a:rPr lang="en-US" b="1" dirty="0">
                    <a:solidFill>
                      <a:srgbClr val="0000FF"/>
                    </a:solidFill>
                  </a:rPr>
                  <a:t>Goal:</a:t>
                </a:r>
                <a:r>
                  <a:rPr lang="en-US" dirty="0"/>
                  <a:t> Find </a:t>
                </a:r>
                <a:r>
                  <a:rPr lang="en-US" b="1" dirty="0">
                    <a:solidFill>
                      <a:srgbClr val="FF0066"/>
                    </a:solidFill>
                  </a:rPr>
                  <a:t>all pairs of data points </a:t>
                </a:r>
                <a14:m>
                  <m:oMath xmlns:m="http://schemas.openxmlformats.org/officeDocument/2006/math">
                    <m:r>
                      <a:rPr lang="en-US" b="1" i="1" dirty="0">
                        <a:solidFill>
                          <a:srgbClr val="FF0066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b="1" i="1" dirty="0">
                            <a:solidFill>
                              <a:srgbClr val="FF006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solidFill>
                              <a:srgbClr val="FF0066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b="1" i="1" dirty="0">
                        <a:solidFill>
                          <a:srgbClr val="FF0066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b="1" i="1" dirty="0">
                            <a:solidFill>
                              <a:srgbClr val="FF006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solidFill>
                              <a:srgbClr val="FF0066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𝒋</m:t>
                        </m:r>
                      </m:sub>
                    </m:sSub>
                    <m:r>
                      <a:rPr lang="en-US" b="1" i="1" dirty="0">
                        <a:solidFill>
                          <a:srgbClr val="FF0066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that are within some distance threshold </a:t>
                </a:r>
                <a14:m>
                  <m:oMath xmlns:m="http://schemas.openxmlformats.org/officeDocument/2006/math">
                    <m:r>
                      <a:rPr lang="en-US" b="1" i="1" dirty="0">
                        <a:solidFill>
                          <a:srgbClr val="0000FF"/>
                        </a:solidFill>
                        <a:latin typeface="Cambria Math"/>
                      </a:rPr>
                      <m:t>𝒅</m:t>
                    </m:r>
                    <m:d>
                      <m:dPr>
                        <m:ctrlPr>
                          <a:rPr lang="en-US" b="1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1" i="1" dirty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b="1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b="1" i="1" dirty="0">
                            <a:solidFill>
                              <a:srgbClr val="0000FF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b="1" i="1" dirty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b="1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𝒋</m:t>
                            </m:r>
                          </m:sub>
                        </m:sSub>
                      </m:e>
                    </m:d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</a:rPr>
                      <m:t>≤</m:t>
                    </m:r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</a:rPr>
                      <m:t>𝒔</m:t>
                    </m:r>
                  </m:oMath>
                </a14:m>
                <a:endParaRPr lang="en-US" sz="500" b="1" dirty="0">
                  <a:solidFill>
                    <a:srgbClr val="0000FF"/>
                  </a:solidFill>
                </a:endParaRPr>
              </a:p>
              <a:p>
                <a:r>
                  <a:rPr lang="en-US" b="1" dirty="0"/>
                  <a:t>Note:</a:t>
                </a:r>
                <a:r>
                  <a:rPr lang="en-US" b="1" dirty="0">
                    <a:solidFill>
                      <a:srgbClr val="008000"/>
                    </a:solidFill>
                  </a:rPr>
                  <a:t> </a:t>
                </a:r>
                <a:r>
                  <a:rPr lang="en-US" dirty="0">
                    <a:solidFill>
                      <a:srgbClr val="008000"/>
                    </a:solidFill>
                  </a:rPr>
                  <a:t>Naïve solution would take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8000"/>
                        </a:solidFill>
                        <a:latin typeface="Cambria Math"/>
                      </a:rPr>
                      <m:t>𝑶</m:t>
                    </m:r>
                    <m:d>
                      <m:dPr>
                        <m:ctrlPr>
                          <a:rPr lang="en-US" b="1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1" i="1" smtClean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solidFill>
                                  <a:srgbClr val="008000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  <m:sup>
                            <m:r>
                              <a:rPr lang="en-US" b="1" i="1" smtClean="0">
                                <a:solidFill>
                                  <a:srgbClr val="00800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b="1" dirty="0">
                    <a:solidFill>
                      <a:srgbClr val="008000"/>
                    </a:solidFill>
                  </a:rPr>
                  <a:t> </a:t>
                </a:r>
                <a:r>
                  <a:rPr lang="en-US" b="1" dirty="0">
                    <a:solidFill>
                      <a:srgbClr val="008000"/>
                    </a:solidFill>
                    <a:sym typeface="Wingdings" pitchFamily="2" charset="2"/>
                  </a:rPr>
                  <a:t></a:t>
                </a:r>
                <a:endParaRPr lang="en-US" b="1" dirty="0">
                  <a:solidFill>
                    <a:srgbClr val="008000"/>
                  </a:solidFill>
                </a:endParaRPr>
              </a:p>
              <a:p>
                <a:pPr marL="457200" lvl="1" indent="0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where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</a:rPr>
                      <m:t>𝑵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is the number of data points</a:t>
                </a:r>
                <a:endParaRPr lang="en-US" dirty="0">
                  <a:solidFill>
                    <a:schemeClr val="tx1"/>
                  </a:solidFill>
                  <a:sym typeface="Wingdings" pitchFamily="2" charset="2"/>
                </a:endParaRPr>
              </a:p>
              <a:p>
                <a:r>
                  <a:rPr lang="en-US" sz="3500" b="1" dirty="0">
                    <a:solidFill>
                      <a:srgbClr val="0000FF"/>
                    </a:solidFill>
                    <a:sym typeface="Wingdings" pitchFamily="2" charset="2"/>
                  </a:rPr>
                  <a:t>MAGIC: </a:t>
                </a:r>
                <a:r>
                  <a:rPr lang="en-US" sz="3500" b="1" dirty="0">
                    <a:solidFill>
                      <a:srgbClr val="FF0066"/>
                    </a:solidFill>
                    <a:sym typeface="Wingdings" pitchFamily="2" charset="2"/>
                  </a:rPr>
                  <a:t>This can be done in </a:t>
                </a:r>
                <a14:m>
                  <m:oMath xmlns:m="http://schemas.openxmlformats.org/officeDocument/2006/math">
                    <m:r>
                      <a:rPr lang="en-US" sz="3500" b="1" i="1">
                        <a:solidFill>
                          <a:srgbClr val="FF0066"/>
                        </a:solidFill>
                        <a:latin typeface="Cambria Math"/>
                      </a:rPr>
                      <m:t>𝑶</m:t>
                    </m:r>
                    <m:d>
                      <m:dPr>
                        <m:ctrlPr>
                          <a:rPr lang="en-US" sz="3500" b="1" i="1">
                            <a:solidFill>
                              <a:srgbClr val="FF006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500" b="1" i="1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𝑵</m:t>
                        </m:r>
                      </m:e>
                    </m:d>
                  </m:oMath>
                </a14:m>
                <a:r>
                  <a:rPr lang="en-US" sz="3500" b="1" dirty="0">
                    <a:solidFill>
                      <a:srgbClr val="FF0066"/>
                    </a:solidFill>
                  </a:rPr>
                  <a:t>!! How?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610600" cy="5562600"/>
              </a:xfrm>
              <a:blipFill rotWithShape="1">
                <a:blip r:embed="rId2"/>
                <a:stretch>
                  <a:fillRect t="-14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44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Bands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b="1" dirty="0">
                <a:solidFill>
                  <a:srgbClr val="0000FF"/>
                </a:solidFill>
              </a:rPr>
              <a:t>Assume the following case:</a:t>
            </a:r>
          </a:p>
          <a:p>
            <a:r>
              <a:rPr lang="en-US" dirty="0"/>
              <a:t>Suppose 100,000 columns of </a:t>
            </a:r>
            <a:r>
              <a:rPr lang="en-US" b="1" i="1" dirty="0"/>
              <a:t>M</a:t>
            </a:r>
            <a:r>
              <a:rPr lang="en-US" i="1" dirty="0"/>
              <a:t> </a:t>
            </a:r>
            <a:r>
              <a:rPr lang="en-US" dirty="0"/>
              <a:t>(100k docs)</a:t>
            </a:r>
          </a:p>
          <a:p>
            <a:r>
              <a:rPr lang="en-US" dirty="0"/>
              <a:t>Signatures of 100 integers (rows)</a:t>
            </a:r>
          </a:p>
          <a:p>
            <a:r>
              <a:rPr lang="en-US" dirty="0"/>
              <a:t>Therefore, signatures take 40Mb</a:t>
            </a:r>
          </a:p>
          <a:p>
            <a:r>
              <a:rPr lang="en-US" dirty="0"/>
              <a:t>Choose </a:t>
            </a:r>
            <a:r>
              <a:rPr lang="sl-SI" b="1" i="1" dirty="0"/>
              <a:t>b</a:t>
            </a:r>
            <a:r>
              <a:rPr lang="en-US" b="1" dirty="0"/>
              <a:t> </a:t>
            </a:r>
            <a:r>
              <a:rPr lang="en-US" dirty="0"/>
              <a:t>= 20 bands of </a:t>
            </a:r>
            <a:r>
              <a:rPr lang="en-US" b="1" i="1" dirty="0"/>
              <a:t>r</a:t>
            </a:r>
            <a:r>
              <a:rPr lang="en-US" b="1" dirty="0"/>
              <a:t> </a:t>
            </a:r>
            <a:r>
              <a:rPr lang="en-US" dirty="0"/>
              <a:t>= 5 integers/band</a:t>
            </a:r>
          </a:p>
          <a:p>
            <a:pPr lvl="8"/>
            <a:endParaRPr lang="en-US" dirty="0"/>
          </a:p>
          <a:p>
            <a:r>
              <a:rPr lang="en-US" b="1" dirty="0"/>
              <a:t>Goal:</a:t>
            </a:r>
            <a:r>
              <a:rPr lang="en-US" dirty="0">
                <a:solidFill>
                  <a:srgbClr val="008000"/>
                </a:solidFill>
              </a:rPr>
              <a:t> Find pairs of documents that </a:t>
            </a:r>
            <a:br>
              <a:rPr lang="en-US" dirty="0">
                <a:solidFill>
                  <a:srgbClr val="008000"/>
                </a:solidFill>
              </a:rPr>
            </a:br>
            <a:r>
              <a:rPr lang="en-US" dirty="0">
                <a:solidFill>
                  <a:srgbClr val="008000"/>
                </a:solidFill>
              </a:rPr>
              <a:t>are at least </a:t>
            </a:r>
            <a:r>
              <a:rPr lang="en-US" b="1" i="1" dirty="0">
                <a:solidFill>
                  <a:srgbClr val="008000"/>
                </a:solidFill>
              </a:rPr>
              <a:t>s</a:t>
            </a:r>
            <a:r>
              <a:rPr lang="en-US" i="1" dirty="0">
                <a:solidFill>
                  <a:srgbClr val="008000"/>
                </a:solidFill>
              </a:rPr>
              <a:t> = 0.8</a:t>
            </a:r>
            <a:r>
              <a:rPr lang="en-US" dirty="0">
                <a:solidFill>
                  <a:srgbClr val="008000"/>
                </a:solidFill>
              </a:rPr>
              <a:t> similar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80" name="Rectangle 79"/>
          <p:cNvSpPr/>
          <p:nvPr/>
        </p:nvSpPr>
        <p:spPr>
          <a:xfrm>
            <a:off x="6781800" y="0"/>
            <a:ext cx="23622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42" name="Group 69"/>
          <p:cNvGrpSpPr/>
          <p:nvPr/>
        </p:nvGrpSpPr>
        <p:grpSpPr>
          <a:xfrm>
            <a:off x="6822260" y="40046"/>
            <a:ext cx="2309567" cy="1375386"/>
            <a:chOff x="5996233" y="3958614"/>
            <a:chExt cx="2309567" cy="1375386"/>
          </a:xfrm>
        </p:grpSpPr>
        <p:sp>
          <p:nvSpPr>
            <p:cNvPr id="43" name="Rectangle 69"/>
            <p:cNvSpPr>
              <a:spLocks noChangeArrowheads="1"/>
            </p:cNvSpPr>
            <p:nvPr/>
          </p:nvSpPr>
          <p:spPr bwMode="auto">
            <a:xfrm>
              <a:off x="77343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44" name="Rectangle 70"/>
            <p:cNvSpPr>
              <a:spLocks noChangeArrowheads="1"/>
            </p:cNvSpPr>
            <p:nvPr/>
          </p:nvSpPr>
          <p:spPr bwMode="auto">
            <a:xfrm>
              <a:off x="71628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45" name="Rectangle 71"/>
            <p:cNvSpPr>
              <a:spLocks noChangeArrowheads="1"/>
            </p:cNvSpPr>
            <p:nvPr/>
          </p:nvSpPr>
          <p:spPr bwMode="auto">
            <a:xfrm>
              <a:off x="65913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46" name="Rectangle 72"/>
            <p:cNvSpPr>
              <a:spLocks noChangeArrowheads="1"/>
            </p:cNvSpPr>
            <p:nvPr/>
          </p:nvSpPr>
          <p:spPr bwMode="auto">
            <a:xfrm>
              <a:off x="60198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47" name="Line 73"/>
            <p:cNvSpPr>
              <a:spLocks noChangeShapeType="1"/>
            </p:cNvSpPr>
            <p:nvPr/>
          </p:nvSpPr>
          <p:spPr bwMode="auto">
            <a:xfrm>
              <a:off x="6019800" y="4902200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8" name="Line 74"/>
            <p:cNvSpPr>
              <a:spLocks noChangeShapeType="1"/>
            </p:cNvSpPr>
            <p:nvPr/>
          </p:nvSpPr>
          <p:spPr bwMode="auto">
            <a:xfrm>
              <a:off x="6019800" y="5334000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9" name="Line 75"/>
            <p:cNvSpPr>
              <a:spLocks noChangeShapeType="1"/>
            </p:cNvSpPr>
            <p:nvPr/>
          </p:nvSpPr>
          <p:spPr bwMode="auto">
            <a:xfrm>
              <a:off x="6019800" y="4902200"/>
              <a:ext cx="0" cy="43180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0" name="Line 76"/>
            <p:cNvSpPr>
              <a:spLocks noChangeShapeType="1"/>
            </p:cNvSpPr>
            <p:nvPr/>
          </p:nvSpPr>
          <p:spPr bwMode="auto">
            <a:xfrm>
              <a:off x="6591300" y="4902200"/>
              <a:ext cx="0" cy="431800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1" name="Line 77"/>
            <p:cNvSpPr>
              <a:spLocks noChangeShapeType="1"/>
            </p:cNvSpPr>
            <p:nvPr/>
          </p:nvSpPr>
          <p:spPr bwMode="auto">
            <a:xfrm>
              <a:off x="7162800" y="4902200"/>
              <a:ext cx="0" cy="431800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2" name="Line 78"/>
            <p:cNvSpPr>
              <a:spLocks noChangeShapeType="1"/>
            </p:cNvSpPr>
            <p:nvPr/>
          </p:nvSpPr>
          <p:spPr bwMode="auto">
            <a:xfrm>
              <a:off x="7734300" y="4902200"/>
              <a:ext cx="0" cy="431800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3" name="Line 79"/>
            <p:cNvSpPr>
              <a:spLocks noChangeShapeType="1"/>
            </p:cNvSpPr>
            <p:nvPr/>
          </p:nvSpPr>
          <p:spPr bwMode="auto">
            <a:xfrm>
              <a:off x="8305800" y="4902200"/>
              <a:ext cx="0" cy="43180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4" name="Rectangle 100"/>
            <p:cNvSpPr>
              <a:spLocks noChangeArrowheads="1"/>
            </p:cNvSpPr>
            <p:nvPr/>
          </p:nvSpPr>
          <p:spPr bwMode="auto">
            <a:xfrm>
              <a:off x="7728408" y="3958614"/>
              <a:ext cx="577392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55" name="Rectangle 101"/>
            <p:cNvSpPr>
              <a:spLocks noChangeArrowheads="1"/>
            </p:cNvSpPr>
            <p:nvPr/>
          </p:nvSpPr>
          <p:spPr bwMode="auto">
            <a:xfrm>
              <a:off x="7151016" y="3958614"/>
              <a:ext cx="577392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4</a:t>
              </a:r>
            </a:p>
          </p:txBody>
        </p:sp>
        <p:sp>
          <p:nvSpPr>
            <p:cNvPr id="56" name="Rectangle 102"/>
            <p:cNvSpPr>
              <a:spLocks noChangeArrowheads="1"/>
            </p:cNvSpPr>
            <p:nvPr/>
          </p:nvSpPr>
          <p:spPr bwMode="auto">
            <a:xfrm>
              <a:off x="6573625" y="3958614"/>
              <a:ext cx="577392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57" name="Rectangle 103"/>
            <p:cNvSpPr>
              <a:spLocks noChangeArrowheads="1"/>
            </p:cNvSpPr>
            <p:nvPr/>
          </p:nvSpPr>
          <p:spPr bwMode="auto">
            <a:xfrm>
              <a:off x="6019799" y="3958614"/>
              <a:ext cx="553825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58" name="Line 104"/>
            <p:cNvSpPr>
              <a:spLocks noChangeShapeType="1"/>
            </p:cNvSpPr>
            <p:nvPr/>
          </p:nvSpPr>
          <p:spPr bwMode="auto">
            <a:xfrm>
              <a:off x="5996233" y="3958614"/>
              <a:ext cx="2309567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9" name="Line 105"/>
            <p:cNvSpPr>
              <a:spLocks noChangeShapeType="1"/>
            </p:cNvSpPr>
            <p:nvPr/>
          </p:nvSpPr>
          <p:spPr bwMode="auto">
            <a:xfrm>
              <a:off x="5996233" y="4423071"/>
              <a:ext cx="2309567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0" name="Line 106"/>
            <p:cNvSpPr>
              <a:spLocks noChangeShapeType="1"/>
            </p:cNvSpPr>
            <p:nvPr/>
          </p:nvSpPr>
          <p:spPr bwMode="auto">
            <a:xfrm>
              <a:off x="5996233" y="3958614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Line 107"/>
            <p:cNvSpPr>
              <a:spLocks noChangeShapeType="1"/>
            </p:cNvSpPr>
            <p:nvPr/>
          </p:nvSpPr>
          <p:spPr bwMode="auto">
            <a:xfrm>
              <a:off x="6573625" y="3958614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2" name="Line 108"/>
            <p:cNvSpPr>
              <a:spLocks noChangeShapeType="1"/>
            </p:cNvSpPr>
            <p:nvPr/>
          </p:nvSpPr>
          <p:spPr bwMode="auto">
            <a:xfrm>
              <a:off x="7151016" y="3958614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3" name="Line 109"/>
            <p:cNvSpPr>
              <a:spLocks noChangeShapeType="1"/>
            </p:cNvSpPr>
            <p:nvPr/>
          </p:nvSpPr>
          <p:spPr bwMode="auto">
            <a:xfrm>
              <a:off x="7728408" y="3958614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4" name="Line 110"/>
            <p:cNvSpPr>
              <a:spLocks noChangeShapeType="1"/>
            </p:cNvSpPr>
            <p:nvPr/>
          </p:nvSpPr>
          <p:spPr bwMode="auto">
            <a:xfrm>
              <a:off x="8305800" y="3958614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5" name="Rectangle 131"/>
            <p:cNvSpPr>
              <a:spLocks noChangeArrowheads="1"/>
            </p:cNvSpPr>
            <p:nvPr/>
          </p:nvSpPr>
          <p:spPr bwMode="auto">
            <a:xfrm>
              <a:off x="77343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66" name="Rectangle 132"/>
            <p:cNvSpPr>
              <a:spLocks noChangeArrowheads="1"/>
            </p:cNvSpPr>
            <p:nvPr/>
          </p:nvSpPr>
          <p:spPr bwMode="auto">
            <a:xfrm>
              <a:off x="71628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67" name="Rectangle 133"/>
            <p:cNvSpPr>
              <a:spLocks noChangeArrowheads="1"/>
            </p:cNvSpPr>
            <p:nvPr/>
          </p:nvSpPr>
          <p:spPr bwMode="auto">
            <a:xfrm>
              <a:off x="65913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68" name="Rectangle 134"/>
            <p:cNvSpPr>
              <a:spLocks noChangeArrowheads="1"/>
            </p:cNvSpPr>
            <p:nvPr/>
          </p:nvSpPr>
          <p:spPr bwMode="auto">
            <a:xfrm>
              <a:off x="60198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69" name="Line 135"/>
            <p:cNvSpPr>
              <a:spLocks noChangeShapeType="1"/>
            </p:cNvSpPr>
            <p:nvPr/>
          </p:nvSpPr>
          <p:spPr bwMode="auto">
            <a:xfrm>
              <a:off x="6019800" y="4443265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0" name="Line 136"/>
            <p:cNvSpPr>
              <a:spLocks noChangeShapeType="1"/>
            </p:cNvSpPr>
            <p:nvPr/>
          </p:nvSpPr>
          <p:spPr bwMode="auto">
            <a:xfrm>
              <a:off x="6019800" y="4907722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1" name="Line 137"/>
            <p:cNvSpPr>
              <a:spLocks noChangeShapeType="1"/>
            </p:cNvSpPr>
            <p:nvPr/>
          </p:nvSpPr>
          <p:spPr bwMode="auto">
            <a:xfrm>
              <a:off x="6019800" y="4443265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2" name="Line 138"/>
            <p:cNvSpPr>
              <a:spLocks noChangeShapeType="1"/>
            </p:cNvSpPr>
            <p:nvPr/>
          </p:nvSpPr>
          <p:spPr bwMode="auto">
            <a:xfrm>
              <a:off x="6591300" y="4443265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3" name="Line 139"/>
            <p:cNvSpPr>
              <a:spLocks noChangeShapeType="1"/>
            </p:cNvSpPr>
            <p:nvPr/>
          </p:nvSpPr>
          <p:spPr bwMode="auto">
            <a:xfrm>
              <a:off x="7162800" y="4443265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4" name="Line 140"/>
            <p:cNvSpPr>
              <a:spLocks noChangeShapeType="1"/>
            </p:cNvSpPr>
            <p:nvPr/>
          </p:nvSpPr>
          <p:spPr bwMode="auto">
            <a:xfrm>
              <a:off x="7734300" y="4443265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5" name="Line 141"/>
            <p:cNvSpPr>
              <a:spLocks noChangeShapeType="1"/>
            </p:cNvSpPr>
            <p:nvPr/>
          </p:nvSpPr>
          <p:spPr bwMode="auto">
            <a:xfrm>
              <a:off x="8305800" y="4443265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59020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baseline="-25000" dirty="0"/>
              <a:t>1</a:t>
            </a:r>
            <a:r>
              <a:rPr lang="en-US" dirty="0"/>
              <a:t>, C</a:t>
            </a:r>
            <a:r>
              <a:rPr lang="en-US" baseline="-25000" dirty="0"/>
              <a:t>2</a:t>
            </a:r>
            <a:r>
              <a:rPr lang="en-US" dirty="0"/>
              <a:t> are 80% Similar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1295400"/>
            <a:ext cx="8674627" cy="5257801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Find pairs of </a:t>
            </a:r>
            <a:r>
              <a:rPr lang="en-US" b="1" dirty="0">
                <a:solidFill>
                  <a:srgbClr val="0000FF"/>
                </a:solidFill>
                <a:sym typeface="Symbol"/>
              </a:rPr>
              <a:t> </a:t>
            </a:r>
            <a:r>
              <a:rPr lang="en-US" b="1" i="1" dirty="0">
                <a:solidFill>
                  <a:srgbClr val="0000FF"/>
                </a:solidFill>
              </a:rPr>
              <a:t>s</a:t>
            </a:r>
            <a:r>
              <a:rPr lang="en-US" i="1" dirty="0">
                <a:solidFill>
                  <a:srgbClr val="0000FF"/>
                </a:solidFill>
              </a:rPr>
              <a:t>=</a:t>
            </a:r>
            <a:r>
              <a:rPr lang="en-US" dirty="0">
                <a:solidFill>
                  <a:srgbClr val="0000FF"/>
                </a:solidFill>
              </a:rPr>
              <a:t>0.8 similarity, set </a:t>
            </a:r>
            <a:r>
              <a:rPr lang="en-US" b="1" dirty="0">
                <a:solidFill>
                  <a:srgbClr val="0000FF"/>
                </a:solidFill>
              </a:rPr>
              <a:t>b</a:t>
            </a:r>
            <a:r>
              <a:rPr lang="en-US" dirty="0">
                <a:solidFill>
                  <a:srgbClr val="0000FF"/>
                </a:solidFill>
              </a:rPr>
              <a:t>=20, </a:t>
            </a:r>
            <a:r>
              <a:rPr lang="en-US" b="1" dirty="0">
                <a:solidFill>
                  <a:srgbClr val="0000FF"/>
                </a:solidFill>
              </a:rPr>
              <a:t>r</a:t>
            </a:r>
            <a:r>
              <a:rPr lang="en-US" dirty="0">
                <a:solidFill>
                  <a:srgbClr val="0000FF"/>
                </a:solidFill>
              </a:rPr>
              <a:t>=5</a:t>
            </a:r>
            <a:endParaRPr lang="en-US" b="1" dirty="0">
              <a:solidFill>
                <a:srgbClr val="0000FF"/>
              </a:solidFill>
            </a:endParaRPr>
          </a:p>
          <a:p>
            <a:r>
              <a:rPr lang="en-US" b="1" dirty="0">
                <a:solidFill>
                  <a:srgbClr val="D60093"/>
                </a:solidFill>
              </a:rPr>
              <a:t>Assume:</a:t>
            </a:r>
            <a:r>
              <a:rPr lang="en-US" dirty="0"/>
              <a:t> </a:t>
            </a:r>
            <a:r>
              <a:rPr lang="en-US" dirty="0" err="1"/>
              <a:t>sim</a:t>
            </a:r>
            <a:r>
              <a:rPr lang="en-US" dirty="0"/>
              <a:t>(C</a:t>
            </a:r>
            <a:r>
              <a:rPr lang="en-US" baseline="-25000" dirty="0"/>
              <a:t>1</a:t>
            </a:r>
            <a:r>
              <a:rPr lang="en-US" dirty="0"/>
              <a:t>, C</a:t>
            </a:r>
            <a:r>
              <a:rPr lang="en-US" baseline="-25000" dirty="0"/>
              <a:t>2</a:t>
            </a:r>
            <a:r>
              <a:rPr lang="en-US" dirty="0"/>
              <a:t>) = 0.8</a:t>
            </a:r>
          </a:p>
          <a:p>
            <a:pPr lvl="1"/>
            <a:r>
              <a:rPr lang="en-US" dirty="0"/>
              <a:t>Since </a:t>
            </a:r>
            <a:r>
              <a:rPr lang="en-US" dirty="0" err="1"/>
              <a:t>sim</a:t>
            </a:r>
            <a:r>
              <a:rPr lang="en-US" dirty="0"/>
              <a:t>(C</a:t>
            </a:r>
            <a:r>
              <a:rPr lang="en-US" baseline="-25000" dirty="0"/>
              <a:t>1</a:t>
            </a:r>
            <a:r>
              <a:rPr lang="en-US" dirty="0"/>
              <a:t>, C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 </a:t>
            </a:r>
            <a:r>
              <a:rPr lang="en-US" b="1" dirty="0">
                <a:sym typeface="Symbol"/>
              </a:rPr>
              <a:t>s</a:t>
            </a:r>
            <a:r>
              <a:rPr lang="en-US" dirty="0">
                <a:sym typeface="Symbol"/>
              </a:rPr>
              <a:t>, we </a:t>
            </a:r>
            <a:r>
              <a:rPr lang="en-US" dirty="0"/>
              <a:t>want C</a:t>
            </a:r>
            <a:r>
              <a:rPr lang="en-US" baseline="-25000" dirty="0"/>
              <a:t>1</a:t>
            </a:r>
            <a:r>
              <a:rPr lang="en-US" dirty="0"/>
              <a:t>, C</a:t>
            </a:r>
            <a:r>
              <a:rPr lang="en-US" baseline="-25000" dirty="0"/>
              <a:t>2</a:t>
            </a:r>
            <a:r>
              <a:rPr lang="en-US" dirty="0"/>
              <a:t> to be a </a:t>
            </a:r>
            <a:r>
              <a:rPr lang="en-US" b="1" dirty="0">
                <a:solidFill>
                  <a:srgbClr val="D60093"/>
                </a:solidFill>
              </a:rPr>
              <a:t>candidate pair</a:t>
            </a:r>
            <a:r>
              <a:rPr lang="en-US" dirty="0"/>
              <a:t>: We want them to hash to at</a:t>
            </a:r>
            <a:r>
              <a:rPr lang="en-US" dirty="0">
                <a:solidFill>
                  <a:srgbClr val="D60093"/>
                </a:solidFill>
              </a:rPr>
              <a:t> </a:t>
            </a:r>
            <a:r>
              <a:rPr lang="en-US" b="1" dirty="0">
                <a:solidFill>
                  <a:srgbClr val="D60093"/>
                </a:solidFill>
              </a:rPr>
              <a:t>least 1 common bucket</a:t>
            </a:r>
            <a:r>
              <a:rPr lang="en-US" dirty="0">
                <a:solidFill>
                  <a:srgbClr val="D60093"/>
                </a:solidFill>
              </a:rPr>
              <a:t> </a:t>
            </a:r>
            <a:r>
              <a:rPr lang="en-US" dirty="0"/>
              <a:t>(at least one band is identical)</a:t>
            </a:r>
          </a:p>
          <a:p>
            <a:r>
              <a:rPr lang="en-US" b="1" dirty="0">
                <a:solidFill>
                  <a:srgbClr val="008000"/>
                </a:solidFill>
              </a:rPr>
              <a:t>Probability C</a:t>
            </a:r>
            <a:r>
              <a:rPr lang="en-US" b="1" baseline="-25000" dirty="0">
                <a:solidFill>
                  <a:srgbClr val="008000"/>
                </a:solidFill>
              </a:rPr>
              <a:t>1</a:t>
            </a:r>
            <a:r>
              <a:rPr lang="en-US" b="1" dirty="0">
                <a:solidFill>
                  <a:srgbClr val="008000"/>
                </a:solidFill>
              </a:rPr>
              <a:t>, C</a:t>
            </a:r>
            <a:r>
              <a:rPr lang="en-US" b="1" baseline="-25000" dirty="0">
                <a:solidFill>
                  <a:srgbClr val="008000"/>
                </a:solidFill>
              </a:rPr>
              <a:t>2</a:t>
            </a:r>
            <a:r>
              <a:rPr lang="en-US" b="1" dirty="0">
                <a:solidFill>
                  <a:srgbClr val="008000"/>
                </a:solidFill>
              </a:rPr>
              <a:t> identical in one particular </a:t>
            </a:r>
            <a:br>
              <a:rPr lang="en-US" b="1" dirty="0">
                <a:solidFill>
                  <a:srgbClr val="008000"/>
                </a:solidFill>
              </a:rPr>
            </a:br>
            <a:r>
              <a:rPr lang="en-US" b="1" dirty="0">
                <a:solidFill>
                  <a:srgbClr val="008000"/>
                </a:solidFill>
              </a:rPr>
              <a:t>band: </a:t>
            </a:r>
            <a:r>
              <a:rPr lang="en-US" dirty="0"/>
              <a:t>(0.8)</a:t>
            </a:r>
            <a:r>
              <a:rPr lang="en-US" baseline="30000" dirty="0"/>
              <a:t>5</a:t>
            </a:r>
            <a:r>
              <a:rPr lang="en-US" dirty="0"/>
              <a:t> = 0.328</a:t>
            </a:r>
          </a:p>
          <a:p>
            <a:r>
              <a:rPr lang="en-US" dirty="0"/>
              <a:t>Probability C</a:t>
            </a:r>
            <a:r>
              <a:rPr lang="en-US" baseline="-25000" dirty="0"/>
              <a:t>1</a:t>
            </a:r>
            <a:r>
              <a:rPr lang="en-US" dirty="0"/>
              <a:t>, C</a:t>
            </a:r>
            <a:r>
              <a:rPr lang="en-US" baseline="-25000" dirty="0"/>
              <a:t>2</a:t>
            </a:r>
            <a:r>
              <a:rPr lang="en-US" dirty="0"/>
              <a:t> are </a:t>
            </a:r>
            <a:r>
              <a:rPr lang="en-US" b="1" i="1" dirty="0">
                <a:solidFill>
                  <a:srgbClr val="FF0066"/>
                </a:solidFill>
              </a:rPr>
              <a:t>not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/>
              <a:t>similar in all of the 20 bands: (1-0.328)</a:t>
            </a:r>
            <a:r>
              <a:rPr lang="en-US" baseline="30000" dirty="0"/>
              <a:t>20</a:t>
            </a:r>
            <a:r>
              <a:rPr lang="en-US" dirty="0"/>
              <a:t> = 0.00035 </a:t>
            </a:r>
          </a:p>
          <a:p>
            <a:pPr lvl="1"/>
            <a:r>
              <a:rPr lang="en-US" dirty="0"/>
              <a:t>i.e., about 1/3000th of the 80%-similar column pairs </a:t>
            </a:r>
            <a:br>
              <a:rPr lang="en-US" dirty="0"/>
            </a:br>
            <a:r>
              <a:rPr lang="en-US" dirty="0"/>
              <a:t>are </a:t>
            </a:r>
            <a:r>
              <a:rPr lang="en-US" b="1" dirty="0">
                <a:solidFill>
                  <a:srgbClr val="FF0066"/>
                </a:solidFill>
              </a:rPr>
              <a:t>false negatives</a:t>
            </a:r>
            <a:r>
              <a:rPr lang="en-US" dirty="0"/>
              <a:t> (we miss them)</a:t>
            </a:r>
          </a:p>
          <a:p>
            <a:pPr lvl="1"/>
            <a:r>
              <a:rPr lang="en-US" b="1" dirty="0"/>
              <a:t>We would find 99.965% pairs of truly similar documents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781800" y="0"/>
            <a:ext cx="23622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76" name="Group 69"/>
          <p:cNvGrpSpPr/>
          <p:nvPr/>
        </p:nvGrpSpPr>
        <p:grpSpPr>
          <a:xfrm>
            <a:off x="6822260" y="40046"/>
            <a:ext cx="2309567" cy="1375386"/>
            <a:chOff x="5996233" y="3958614"/>
            <a:chExt cx="2309567" cy="1375386"/>
          </a:xfrm>
        </p:grpSpPr>
        <p:sp>
          <p:nvSpPr>
            <p:cNvPr id="77" name="Rectangle 69"/>
            <p:cNvSpPr>
              <a:spLocks noChangeArrowheads="1"/>
            </p:cNvSpPr>
            <p:nvPr/>
          </p:nvSpPr>
          <p:spPr bwMode="auto">
            <a:xfrm>
              <a:off x="77343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78" name="Rectangle 70"/>
            <p:cNvSpPr>
              <a:spLocks noChangeArrowheads="1"/>
            </p:cNvSpPr>
            <p:nvPr/>
          </p:nvSpPr>
          <p:spPr bwMode="auto">
            <a:xfrm>
              <a:off x="71628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79" name="Rectangle 71"/>
            <p:cNvSpPr>
              <a:spLocks noChangeArrowheads="1"/>
            </p:cNvSpPr>
            <p:nvPr/>
          </p:nvSpPr>
          <p:spPr bwMode="auto">
            <a:xfrm>
              <a:off x="65913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80" name="Rectangle 72"/>
            <p:cNvSpPr>
              <a:spLocks noChangeArrowheads="1"/>
            </p:cNvSpPr>
            <p:nvPr/>
          </p:nvSpPr>
          <p:spPr bwMode="auto">
            <a:xfrm>
              <a:off x="60198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81" name="Line 73"/>
            <p:cNvSpPr>
              <a:spLocks noChangeShapeType="1"/>
            </p:cNvSpPr>
            <p:nvPr/>
          </p:nvSpPr>
          <p:spPr bwMode="auto">
            <a:xfrm>
              <a:off x="6019800" y="4902200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2" name="Line 74"/>
            <p:cNvSpPr>
              <a:spLocks noChangeShapeType="1"/>
            </p:cNvSpPr>
            <p:nvPr/>
          </p:nvSpPr>
          <p:spPr bwMode="auto">
            <a:xfrm>
              <a:off x="6019800" y="5334000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3" name="Line 75"/>
            <p:cNvSpPr>
              <a:spLocks noChangeShapeType="1"/>
            </p:cNvSpPr>
            <p:nvPr/>
          </p:nvSpPr>
          <p:spPr bwMode="auto">
            <a:xfrm>
              <a:off x="6019800" y="4902200"/>
              <a:ext cx="0" cy="43180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4" name="Line 76"/>
            <p:cNvSpPr>
              <a:spLocks noChangeShapeType="1"/>
            </p:cNvSpPr>
            <p:nvPr/>
          </p:nvSpPr>
          <p:spPr bwMode="auto">
            <a:xfrm>
              <a:off x="6591300" y="4902200"/>
              <a:ext cx="0" cy="431800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5" name="Line 77"/>
            <p:cNvSpPr>
              <a:spLocks noChangeShapeType="1"/>
            </p:cNvSpPr>
            <p:nvPr/>
          </p:nvSpPr>
          <p:spPr bwMode="auto">
            <a:xfrm>
              <a:off x="7162800" y="4902200"/>
              <a:ext cx="0" cy="431800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6" name="Line 78"/>
            <p:cNvSpPr>
              <a:spLocks noChangeShapeType="1"/>
            </p:cNvSpPr>
            <p:nvPr/>
          </p:nvSpPr>
          <p:spPr bwMode="auto">
            <a:xfrm>
              <a:off x="7734300" y="4902200"/>
              <a:ext cx="0" cy="431800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7" name="Line 79"/>
            <p:cNvSpPr>
              <a:spLocks noChangeShapeType="1"/>
            </p:cNvSpPr>
            <p:nvPr/>
          </p:nvSpPr>
          <p:spPr bwMode="auto">
            <a:xfrm>
              <a:off x="8305800" y="4902200"/>
              <a:ext cx="0" cy="43180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8" name="Rectangle 100"/>
            <p:cNvSpPr>
              <a:spLocks noChangeArrowheads="1"/>
            </p:cNvSpPr>
            <p:nvPr/>
          </p:nvSpPr>
          <p:spPr bwMode="auto">
            <a:xfrm>
              <a:off x="7728408" y="3958614"/>
              <a:ext cx="577392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89" name="Rectangle 101"/>
            <p:cNvSpPr>
              <a:spLocks noChangeArrowheads="1"/>
            </p:cNvSpPr>
            <p:nvPr/>
          </p:nvSpPr>
          <p:spPr bwMode="auto">
            <a:xfrm>
              <a:off x="7151016" y="3958614"/>
              <a:ext cx="577392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4</a:t>
              </a:r>
            </a:p>
          </p:txBody>
        </p:sp>
        <p:sp>
          <p:nvSpPr>
            <p:cNvPr id="90" name="Rectangle 102"/>
            <p:cNvSpPr>
              <a:spLocks noChangeArrowheads="1"/>
            </p:cNvSpPr>
            <p:nvPr/>
          </p:nvSpPr>
          <p:spPr bwMode="auto">
            <a:xfrm>
              <a:off x="6573625" y="3958614"/>
              <a:ext cx="577392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91" name="Rectangle 103"/>
            <p:cNvSpPr>
              <a:spLocks noChangeArrowheads="1"/>
            </p:cNvSpPr>
            <p:nvPr/>
          </p:nvSpPr>
          <p:spPr bwMode="auto">
            <a:xfrm>
              <a:off x="6019799" y="3958614"/>
              <a:ext cx="553825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92" name="Line 104"/>
            <p:cNvSpPr>
              <a:spLocks noChangeShapeType="1"/>
            </p:cNvSpPr>
            <p:nvPr/>
          </p:nvSpPr>
          <p:spPr bwMode="auto">
            <a:xfrm>
              <a:off x="5996233" y="3958614"/>
              <a:ext cx="2309567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3" name="Line 105"/>
            <p:cNvSpPr>
              <a:spLocks noChangeShapeType="1"/>
            </p:cNvSpPr>
            <p:nvPr/>
          </p:nvSpPr>
          <p:spPr bwMode="auto">
            <a:xfrm>
              <a:off x="5996233" y="4423071"/>
              <a:ext cx="2309567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4" name="Line 106"/>
            <p:cNvSpPr>
              <a:spLocks noChangeShapeType="1"/>
            </p:cNvSpPr>
            <p:nvPr/>
          </p:nvSpPr>
          <p:spPr bwMode="auto">
            <a:xfrm>
              <a:off x="5996233" y="3958614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5" name="Line 107"/>
            <p:cNvSpPr>
              <a:spLocks noChangeShapeType="1"/>
            </p:cNvSpPr>
            <p:nvPr/>
          </p:nvSpPr>
          <p:spPr bwMode="auto">
            <a:xfrm>
              <a:off x="6573625" y="3958614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6" name="Line 108"/>
            <p:cNvSpPr>
              <a:spLocks noChangeShapeType="1"/>
            </p:cNvSpPr>
            <p:nvPr/>
          </p:nvSpPr>
          <p:spPr bwMode="auto">
            <a:xfrm>
              <a:off x="7151016" y="3958614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7" name="Line 109"/>
            <p:cNvSpPr>
              <a:spLocks noChangeShapeType="1"/>
            </p:cNvSpPr>
            <p:nvPr/>
          </p:nvSpPr>
          <p:spPr bwMode="auto">
            <a:xfrm>
              <a:off x="7728408" y="3958614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8" name="Line 110"/>
            <p:cNvSpPr>
              <a:spLocks noChangeShapeType="1"/>
            </p:cNvSpPr>
            <p:nvPr/>
          </p:nvSpPr>
          <p:spPr bwMode="auto">
            <a:xfrm>
              <a:off x="8305800" y="3958614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9" name="Rectangle 131"/>
            <p:cNvSpPr>
              <a:spLocks noChangeArrowheads="1"/>
            </p:cNvSpPr>
            <p:nvPr/>
          </p:nvSpPr>
          <p:spPr bwMode="auto">
            <a:xfrm>
              <a:off x="77343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100" name="Rectangle 132"/>
            <p:cNvSpPr>
              <a:spLocks noChangeArrowheads="1"/>
            </p:cNvSpPr>
            <p:nvPr/>
          </p:nvSpPr>
          <p:spPr bwMode="auto">
            <a:xfrm>
              <a:off x="71628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101" name="Rectangle 133"/>
            <p:cNvSpPr>
              <a:spLocks noChangeArrowheads="1"/>
            </p:cNvSpPr>
            <p:nvPr/>
          </p:nvSpPr>
          <p:spPr bwMode="auto">
            <a:xfrm>
              <a:off x="65913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102" name="Rectangle 134"/>
            <p:cNvSpPr>
              <a:spLocks noChangeArrowheads="1"/>
            </p:cNvSpPr>
            <p:nvPr/>
          </p:nvSpPr>
          <p:spPr bwMode="auto">
            <a:xfrm>
              <a:off x="60198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103" name="Line 135"/>
            <p:cNvSpPr>
              <a:spLocks noChangeShapeType="1"/>
            </p:cNvSpPr>
            <p:nvPr/>
          </p:nvSpPr>
          <p:spPr bwMode="auto">
            <a:xfrm>
              <a:off x="6019800" y="4443265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4" name="Line 136"/>
            <p:cNvSpPr>
              <a:spLocks noChangeShapeType="1"/>
            </p:cNvSpPr>
            <p:nvPr/>
          </p:nvSpPr>
          <p:spPr bwMode="auto">
            <a:xfrm>
              <a:off x="6019800" y="4907722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5" name="Line 137"/>
            <p:cNvSpPr>
              <a:spLocks noChangeShapeType="1"/>
            </p:cNvSpPr>
            <p:nvPr/>
          </p:nvSpPr>
          <p:spPr bwMode="auto">
            <a:xfrm>
              <a:off x="6019800" y="4443265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6" name="Line 138"/>
            <p:cNvSpPr>
              <a:spLocks noChangeShapeType="1"/>
            </p:cNvSpPr>
            <p:nvPr/>
          </p:nvSpPr>
          <p:spPr bwMode="auto">
            <a:xfrm>
              <a:off x="6591300" y="4443265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7" name="Line 139"/>
            <p:cNvSpPr>
              <a:spLocks noChangeShapeType="1"/>
            </p:cNvSpPr>
            <p:nvPr/>
          </p:nvSpPr>
          <p:spPr bwMode="auto">
            <a:xfrm>
              <a:off x="7162800" y="4443265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8" name="Line 140"/>
            <p:cNvSpPr>
              <a:spLocks noChangeShapeType="1"/>
            </p:cNvSpPr>
            <p:nvPr/>
          </p:nvSpPr>
          <p:spPr bwMode="auto">
            <a:xfrm>
              <a:off x="7734300" y="4443265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9" name="Line 141"/>
            <p:cNvSpPr>
              <a:spLocks noChangeShapeType="1"/>
            </p:cNvSpPr>
            <p:nvPr/>
          </p:nvSpPr>
          <p:spPr bwMode="auto">
            <a:xfrm>
              <a:off x="8305800" y="4443265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2433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en-US" baseline="-25000" dirty="0"/>
              <a:t>1</a:t>
            </a:r>
            <a:r>
              <a:rPr lang="en-US" dirty="0"/>
              <a:t>, C</a:t>
            </a:r>
            <a:r>
              <a:rPr lang="en-US" baseline="-25000" dirty="0"/>
              <a:t>2</a:t>
            </a:r>
            <a:r>
              <a:rPr lang="en-US" dirty="0"/>
              <a:t> are 30% Similar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Find pairs of </a:t>
            </a:r>
            <a:r>
              <a:rPr lang="en-US" b="1" dirty="0">
                <a:solidFill>
                  <a:srgbClr val="0000FF"/>
                </a:solidFill>
                <a:sym typeface="Symbol"/>
              </a:rPr>
              <a:t> </a:t>
            </a:r>
            <a:r>
              <a:rPr lang="en-US" b="1" i="1" dirty="0">
                <a:solidFill>
                  <a:srgbClr val="0000FF"/>
                </a:solidFill>
              </a:rPr>
              <a:t>s</a:t>
            </a:r>
            <a:r>
              <a:rPr lang="en-US" i="1" dirty="0">
                <a:solidFill>
                  <a:srgbClr val="0000FF"/>
                </a:solidFill>
              </a:rPr>
              <a:t>=</a:t>
            </a:r>
            <a:r>
              <a:rPr lang="en-US" dirty="0">
                <a:solidFill>
                  <a:srgbClr val="0000FF"/>
                </a:solidFill>
              </a:rPr>
              <a:t>0.8 similarity, set </a:t>
            </a:r>
            <a:r>
              <a:rPr lang="en-US" b="1" dirty="0">
                <a:solidFill>
                  <a:srgbClr val="0000FF"/>
                </a:solidFill>
              </a:rPr>
              <a:t>b</a:t>
            </a:r>
            <a:r>
              <a:rPr lang="en-US" dirty="0">
                <a:solidFill>
                  <a:srgbClr val="0000FF"/>
                </a:solidFill>
              </a:rPr>
              <a:t>=20, </a:t>
            </a:r>
            <a:r>
              <a:rPr lang="en-US" b="1" dirty="0">
                <a:solidFill>
                  <a:srgbClr val="0000FF"/>
                </a:solidFill>
              </a:rPr>
              <a:t>r</a:t>
            </a:r>
            <a:r>
              <a:rPr lang="en-US" dirty="0">
                <a:solidFill>
                  <a:srgbClr val="0000FF"/>
                </a:solidFill>
              </a:rPr>
              <a:t>=5</a:t>
            </a:r>
            <a:endParaRPr lang="en-US" b="1" dirty="0">
              <a:solidFill>
                <a:srgbClr val="0000FF"/>
              </a:solidFill>
            </a:endParaRPr>
          </a:p>
          <a:p>
            <a:r>
              <a:rPr lang="en-US" b="1" dirty="0">
                <a:solidFill>
                  <a:srgbClr val="D60093"/>
                </a:solidFill>
              </a:rPr>
              <a:t>Assume:</a:t>
            </a:r>
            <a:r>
              <a:rPr lang="en-US" dirty="0"/>
              <a:t> </a:t>
            </a:r>
            <a:r>
              <a:rPr lang="en-US" dirty="0" err="1"/>
              <a:t>sim</a:t>
            </a:r>
            <a:r>
              <a:rPr lang="en-US" dirty="0"/>
              <a:t>(C</a:t>
            </a:r>
            <a:r>
              <a:rPr lang="en-US" baseline="-25000" dirty="0"/>
              <a:t>1</a:t>
            </a:r>
            <a:r>
              <a:rPr lang="en-US" dirty="0"/>
              <a:t>, C</a:t>
            </a:r>
            <a:r>
              <a:rPr lang="en-US" baseline="-25000" dirty="0"/>
              <a:t>2</a:t>
            </a:r>
            <a:r>
              <a:rPr lang="en-US" dirty="0"/>
              <a:t>) = 0.3</a:t>
            </a:r>
          </a:p>
          <a:p>
            <a:pPr lvl="1"/>
            <a:r>
              <a:rPr lang="en-US" dirty="0"/>
              <a:t>Since </a:t>
            </a:r>
            <a:r>
              <a:rPr lang="en-US" dirty="0" err="1"/>
              <a:t>sim</a:t>
            </a:r>
            <a:r>
              <a:rPr lang="en-US" dirty="0"/>
              <a:t>(C</a:t>
            </a:r>
            <a:r>
              <a:rPr lang="en-US" baseline="-25000" dirty="0"/>
              <a:t>1</a:t>
            </a:r>
            <a:r>
              <a:rPr lang="en-US" dirty="0"/>
              <a:t>, C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&lt; </a:t>
            </a:r>
            <a:r>
              <a:rPr lang="en-US" b="1" dirty="0">
                <a:sym typeface="Symbol"/>
              </a:rPr>
              <a:t>s</a:t>
            </a:r>
            <a:r>
              <a:rPr lang="en-US" dirty="0"/>
              <a:t> we want C</a:t>
            </a:r>
            <a:r>
              <a:rPr lang="en-US" baseline="-25000" dirty="0"/>
              <a:t>1</a:t>
            </a:r>
            <a:r>
              <a:rPr lang="en-US" dirty="0"/>
              <a:t>, C</a:t>
            </a:r>
            <a:r>
              <a:rPr lang="en-US" baseline="-25000" dirty="0"/>
              <a:t>2</a:t>
            </a:r>
            <a:r>
              <a:rPr lang="en-US" dirty="0"/>
              <a:t> to hash to </a:t>
            </a:r>
            <a:r>
              <a:rPr lang="en-US" b="1" dirty="0">
                <a:solidFill>
                  <a:srgbClr val="D60093"/>
                </a:solidFill>
              </a:rPr>
              <a:t>NO </a:t>
            </a:r>
            <a:br>
              <a:rPr lang="en-US" b="1" dirty="0">
                <a:solidFill>
                  <a:srgbClr val="D60093"/>
                </a:solidFill>
              </a:rPr>
            </a:br>
            <a:r>
              <a:rPr lang="en-US" b="1" dirty="0">
                <a:solidFill>
                  <a:srgbClr val="D60093"/>
                </a:solidFill>
              </a:rPr>
              <a:t>common buckets</a:t>
            </a:r>
            <a:r>
              <a:rPr lang="en-US" dirty="0">
                <a:solidFill>
                  <a:srgbClr val="D60093"/>
                </a:solidFill>
              </a:rPr>
              <a:t> </a:t>
            </a:r>
            <a:r>
              <a:rPr lang="en-US" dirty="0"/>
              <a:t>(all bands should be different)</a:t>
            </a:r>
          </a:p>
          <a:p>
            <a:r>
              <a:rPr lang="en-US" b="1" dirty="0">
                <a:solidFill>
                  <a:srgbClr val="008000"/>
                </a:solidFill>
              </a:rPr>
              <a:t>Probability C</a:t>
            </a:r>
            <a:r>
              <a:rPr lang="en-US" b="1" baseline="-25000" dirty="0">
                <a:solidFill>
                  <a:srgbClr val="008000"/>
                </a:solidFill>
              </a:rPr>
              <a:t>1</a:t>
            </a:r>
            <a:r>
              <a:rPr lang="en-US" b="1" dirty="0">
                <a:solidFill>
                  <a:srgbClr val="008000"/>
                </a:solidFill>
              </a:rPr>
              <a:t>, C</a:t>
            </a:r>
            <a:r>
              <a:rPr lang="en-US" b="1" baseline="-25000" dirty="0">
                <a:solidFill>
                  <a:srgbClr val="008000"/>
                </a:solidFill>
              </a:rPr>
              <a:t>2</a:t>
            </a:r>
            <a:r>
              <a:rPr lang="en-US" b="1" dirty="0">
                <a:solidFill>
                  <a:srgbClr val="008000"/>
                </a:solidFill>
              </a:rPr>
              <a:t> identical in one particular band: </a:t>
            </a:r>
            <a:r>
              <a:rPr lang="en-US" dirty="0"/>
              <a:t>(0.3)</a:t>
            </a:r>
            <a:r>
              <a:rPr lang="en-US" baseline="30000" dirty="0"/>
              <a:t>5</a:t>
            </a:r>
            <a:r>
              <a:rPr lang="en-US" dirty="0"/>
              <a:t>  = 0.00243</a:t>
            </a:r>
          </a:p>
          <a:p>
            <a:r>
              <a:rPr lang="en-US" dirty="0"/>
              <a:t>Probability C</a:t>
            </a:r>
            <a:r>
              <a:rPr lang="en-US" baseline="-25000" dirty="0"/>
              <a:t>1</a:t>
            </a:r>
            <a:r>
              <a:rPr lang="en-US" dirty="0"/>
              <a:t>, C</a:t>
            </a:r>
            <a:r>
              <a:rPr lang="en-US" baseline="-25000" dirty="0"/>
              <a:t>2</a:t>
            </a:r>
            <a:r>
              <a:rPr lang="en-US" dirty="0"/>
              <a:t> identical in at least 1 of 20 bands: 1 - (1 - 0.00243)</a:t>
            </a:r>
            <a:r>
              <a:rPr lang="en-US" baseline="30000" dirty="0"/>
              <a:t>20</a:t>
            </a:r>
            <a:r>
              <a:rPr lang="en-US" dirty="0"/>
              <a:t> = 0.0474</a:t>
            </a:r>
          </a:p>
          <a:p>
            <a:pPr lvl="1"/>
            <a:r>
              <a:rPr lang="en-US" dirty="0"/>
              <a:t>In other words, approximately 4.74% pairs of docs with similarity 0.3% end up becoming </a:t>
            </a:r>
            <a:r>
              <a:rPr lang="en-US" b="1" dirty="0">
                <a:solidFill>
                  <a:srgbClr val="D60093"/>
                </a:solidFill>
              </a:rPr>
              <a:t>candidate pairs</a:t>
            </a:r>
            <a:endParaRPr lang="en-US" dirty="0"/>
          </a:p>
          <a:p>
            <a:pPr lvl="2"/>
            <a:r>
              <a:rPr lang="en-US" dirty="0"/>
              <a:t>They are </a:t>
            </a:r>
            <a:r>
              <a:rPr lang="en-US" b="1" dirty="0">
                <a:solidFill>
                  <a:srgbClr val="FF0066"/>
                </a:solidFill>
              </a:rPr>
              <a:t>false positives </a:t>
            </a:r>
            <a:r>
              <a:rPr lang="en-US" dirty="0"/>
              <a:t>since we will have to examine them (they are candidate pairs) but then it will turn out their similarity is below threshold </a:t>
            </a:r>
            <a:r>
              <a:rPr lang="en-US" b="1" dirty="0"/>
              <a:t>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Rectangle 6"/>
          <p:cNvSpPr/>
          <p:nvPr/>
        </p:nvSpPr>
        <p:spPr>
          <a:xfrm>
            <a:off x="6781800" y="0"/>
            <a:ext cx="23622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42" name="Group 69"/>
          <p:cNvGrpSpPr/>
          <p:nvPr/>
        </p:nvGrpSpPr>
        <p:grpSpPr>
          <a:xfrm>
            <a:off x="6822260" y="40046"/>
            <a:ext cx="2309567" cy="1375386"/>
            <a:chOff x="5996233" y="3958614"/>
            <a:chExt cx="2309567" cy="1375386"/>
          </a:xfrm>
        </p:grpSpPr>
        <p:sp>
          <p:nvSpPr>
            <p:cNvPr id="43" name="Rectangle 69"/>
            <p:cNvSpPr>
              <a:spLocks noChangeArrowheads="1"/>
            </p:cNvSpPr>
            <p:nvPr/>
          </p:nvSpPr>
          <p:spPr bwMode="auto">
            <a:xfrm>
              <a:off x="77343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44" name="Rectangle 70"/>
            <p:cNvSpPr>
              <a:spLocks noChangeArrowheads="1"/>
            </p:cNvSpPr>
            <p:nvPr/>
          </p:nvSpPr>
          <p:spPr bwMode="auto">
            <a:xfrm>
              <a:off x="71628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45" name="Rectangle 71"/>
            <p:cNvSpPr>
              <a:spLocks noChangeArrowheads="1"/>
            </p:cNvSpPr>
            <p:nvPr/>
          </p:nvSpPr>
          <p:spPr bwMode="auto">
            <a:xfrm>
              <a:off x="65913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46" name="Rectangle 72"/>
            <p:cNvSpPr>
              <a:spLocks noChangeArrowheads="1"/>
            </p:cNvSpPr>
            <p:nvPr/>
          </p:nvSpPr>
          <p:spPr bwMode="auto">
            <a:xfrm>
              <a:off x="60198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47" name="Line 73"/>
            <p:cNvSpPr>
              <a:spLocks noChangeShapeType="1"/>
            </p:cNvSpPr>
            <p:nvPr/>
          </p:nvSpPr>
          <p:spPr bwMode="auto">
            <a:xfrm>
              <a:off x="6019800" y="4902200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8" name="Line 74"/>
            <p:cNvSpPr>
              <a:spLocks noChangeShapeType="1"/>
            </p:cNvSpPr>
            <p:nvPr/>
          </p:nvSpPr>
          <p:spPr bwMode="auto">
            <a:xfrm>
              <a:off x="6019800" y="5334000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9" name="Line 75"/>
            <p:cNvSpPr>
              <a:spLocks noChangeShapeType="1"/>
            </p:cNvSpPr>
            <p:nvPr/>
          </p:nvSpPr>
          <p:spPr bwMode="auto">
            <a:xfrm>
              <a:off x="6019800" y="4902200"/>
              <a:ext cx="0" cy="43180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0" name="Line 76"/>
            <p:cNvSpPr>
              <a:spLocks noChangeShapeType="1"/>
            </p:cNvSpPr>
            <p:nvPr/>
          </p:nvSpPr>
          <p:spPr bwMode="auto">
            <a:xfrm>
              <a:off x="6591300" y="4902200"/>
              <a:ext cx="0" cy="431800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1" name="Line 77"/>
            <p:cNvSpPr>
              <a:spLocks noChangeShapeType="1"/>
            </p:cNvSpPr>
            <p:nvPr/>
          </p:nvSpPr>
          <p:spPr bwMode="auto">
            <a:xfrm>
              <a:off x="7162800" y="4902200"/>
              <a:ext cx="0" cy="431800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2" name="Line 78"/>
            <p:cNvSpPr>
              <a:spLocks noChangeShapeType="1"/>
            </p:cNvSpPr>
            <p:nvPr/>
          </p:nvSpPr>
          <p:spPr bwMode="auto">
            <a:xfrm>
              <a:off x="7734300" y="4902200"/>
              <a:ext cx="0" cy="431800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3" name="Line 79"/>
            <p:cNvSpPr>
              <a:spLocks noChangeShapeType="1"/>
            </p:cNvSpPr>
            <p:nvPr/>
          </p:nvSpPr>
          <p:spPr bwMode="auto">
            <a:xfrm>
              <a:off x="8305800" y="4902200"/>
              <a:ext cx="0" cy="43180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4" name="Rectangle 100"/>
            <p:cNvSpPr>
              <a:spLocks noChangeArrowheads="1"/>
            </p:cNvSpPr>
            <p:nvPr/>
          </p:nvSpPr>
          <p:spPr bwMode="auto">
            <a:xfrm>
              <a:off x="7728408" y="3958614"/>
              <a:ext cx="577392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55" name="Rectangle 101"/>
            <p:cNvSpPr>
              <a:spLocks noChangeArrowheads="1"/>
            </p:cNvSpPr>
            <p:nvPr/>
          </p:nvSpPr>
          <p:spPr bwMode="auto">
            <a:xfrm>
              <a:off x="7151016" y="3958614"/>
              <a:ext cx="577392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4</a:t>
              </a:r>
            </a:p>
          </p:txBody>
        </p:sp>
        <p:sp>
          <p:nvSpPr>
            <p:cNvPr id="56" name="Rectangle 102"/>
            <p:cNvSpPr>
              <a:spLocks noChangeArrowheads="1"/>
            </p:cNvSpPr>
            <p:nvPr/>
          </p:nvSpPr>
          <p:spPr bwMode="auto">
            <a:xfrm>
              <a:off x="6573625" y="3958614"/>
              <a:ext cx="577392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57" name="Rectangle 103"/>
            <p:cNvSpPr>
              <a:spLocks noChangeArrowheads="1"/>
            </p:cNvSpPr>
            <p:nvPr/>
          </p:nvSpPr>
          <p:spPr bwMode="auto">
            <a:xfrm>
              <a:off x="6019799" y="3958614"/>
              <a:ext cx="553825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58" name="Line 104"/>
            <p:cNvSpPr>
              <a:spLocks noChangeShapeType="1"/>
            </p:cNvSpPr>
            <p:nvPr/>
          </p:nvSpPr>
          <p:spPr bwMode="auto">
            <a:xfrm>
              <a:off x="5996233" y="3958614"/>
              <a:ext cx="2309567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9" name="Line 105"/>
            <p:cNvSpPr>
              <a:spLocks noChangeShapeType="1"/>
            </p:cNvSpPr>
            <p:nvPr/>
          </p:nvSpPr>
          <p:spPr bwMode="auto">
            <a:xfrm>
              <a:off x="5996233" y="4423071"/>
              <a:ext cx="2309567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0" name="Line 106"/>
            <p:cNvSpPr>
              <a:spLocks noChangeShapeType="1"/>
            </p:cNvSpPr>
            <p:nvPr/>
          </p:nvSpPr>
          <p:spPr bwMode="auto">
            <a:xfrm>
              <a:off x="5996233" y="3958614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Line 107"/>
            <p:cNvSpPr>
              <a:spLocks noChangeShapeType="1"/>
            </p:cNvSpPr>
            <p:nvPr/>
          </p:nvSpPr>
          <p:spPr bwMode="auto">
            <a:xfrm>
              <a:off x="6573625" y="3958614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2" name="Line 108"/>
            <p:cNvSpPr>
              <a:spLocks noChangeShapeType="1"/>
            </p:cNvSpPr>
            <p:nvPr/>
          </p:nvSpPr>
          <p:spPr bwMode="auto">
            <a:xfrm>
              <a:off x="7151016" y="3958614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3" name="Line 109"/>
            <p:cNvSpPr>
              <a:spLocks noChangeShapeType="1"/>
            </p:cNvSpPr>
            <p:nvPr/>
          </p:nvSpPr>
          <p:spPr bwMode="auto">
            <a:xfrm>
              <a:off x="7728408" y="3958614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4" name="Line 110"/>
            <p:cNvSpPr>
              <a:spLocks noChangeShapeType="1"/>
            </p:cNvSpPr>
            <p:nvPr/>
          </p:nvSpPr>
          <p:spPr bwMode="auto">
            <a:xfrm>
              <a:off x="8305800" y="3958614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5" name="Rectangle 131"/>
            <p:cNvSpPr>
              <a:spLocks noChangeArrowheads="1"/>
            </p:cNvSpPr>
            <p:nvPr/>
          </p:nvSpPr>
          <p:spPr bwMode="auto">
            <a:xfrm>
              <a:off x="77343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66" name="Rectangle 132"/>
            <p:cNvSpPr>
              <a:spLocks noChangeArrowheads="1"/>
            </p:cNvSpPr>
            <p:nvPr/>
          </p:nvSpPr>
          <p:spPr bwMode="auto">
            <a:xfrm>
              <a:off x="71628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67" name="Rectangle 133"/>
            <p:cNvSpPr>
              <a:spLocks noChangeArrowheads="1"/>
            </p:cNvSpPr>
            <p:nvPr/>
          </p:nvSpPr>
          <p:spPr bwMode="auto">
            <a:xfrm>
              <a:off x="65913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68" name="Rectangle 134"/>
            <p:cNvSpPr>
              <a:spLocks noChangeArrowheads="1"/>
            </p:cNvSpPr>
            <p:nvPr/>
          </p:nvSpPr>
          <p:spPr bwMode="auto">
            <a:xfrm>
              <a:off x="60198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69" name="Line 135"/>
            <p:cNvSpPr>
              <a:spLocks noChangeShapeType="1"/>
            </p:cNvSpPr>
            <p:nvPr/>
          </p:nvSpPr>
          <p:spPr bwMode="auto">
            <a:xfrm>
              <a:off x="6019800" y="4443265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0" name="Line 136"/>
            <p:cNvSpPr>
              <a:spLocks noChangeShapeType="1"/>
            </p:cNvSpPr>
            <p:nvPr/>
          </p:nvSpPr>
          <p:spPr bwMode="auto">
            <a:xfrm>
              <a:off x="6019800" y="4907722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1" name="Line 137"/>
            <p:cNvSpPr>
              <a:spLocks noChangeShapeType="1"/>
            </p:cNvSpPr>
            <p:nvPr/>
          </p:nvSpPr>
          <p:spPr bwMode="auto">
            <a:xfrm>
              <a:off x="6019800" y="4443265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2" name="Line 138"/>
            <p:cNvSpPr>
              <a:spLocks noChangeShapeType="1"/>
            </p:cNvSpPr>
            <p:nvPr/>
          </p:nvSpPr>
          <p:spPr bwMode="auto">
            <a:xfrm>
              <a:off x="6591300" y="4443265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3" name="Line 139"/>
            <p:cNvSpPr>
              <a:spLocks noChangeShapeType="1"/>
            </p:cNvSpPr>
            <p:nvPr/>
          </p:nvSpPr>
          <p:spPr bwMode="auto">
            <a:xfrm>
              <a:off x="7162800" y="4443265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4" name="Line 140"/>
            <p:cNvSpPr>
              <a:spLocks noChangeShapeType="1"/>
            </p:cNvSpPr>
            <p:nvPr/>
          </p:nvSpPr>
          <p:spPr bwMode="auto">
            <a:xfrm>
              <a:off x="7734300" y="4443265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5" name="Line 141"/>
            <p:cNvSpPr>
              <a:spLocks noChangeShapeType="1"/>
            </p:cNvSpPr>
            <p:nvPr/>
          </p:nvSpPr>
          <p:spPr bwMode="auto">
            <a:xfrm>
              <a:off x="8305800" y="4443265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033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LSH Involves a Tradeoff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7772400" cy="5181601"/>
          </a:xfrm>
        </p:spPr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Pick:</a:t>
            </a:r>
          </a:p>
          <a:p>
            <a:pPr lvl="1"/>
            <a:r>
              <a:rPr lang="en-US" dirty="0"/>
              <a:t>The number of Min-Hashes (rows of </a:t>
            </a:r>
            <a:r>
              <a:rPr lang="en-US" b="1" i="1" dirty="0"/>
              <a:t>M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The number of bands </a:t>
            </a:r>
            <a:r>
              <a:rPr lang="en-US" b="1" i="1" dirty="0"/>
              <a:t>b</a:t>
            </a:r>
            <a:r>
              <a:rPr lang="en-US" dirty="0"/>
              <a:t>, and </a:t>
            </a:r>
          </a:p>
          <a:p>
            <a:pPr lvl="1"/>
            <a:r>
              <a:rPr lang="en-US" dirty="0"/>
              <a:t>The number of rows </a:t>
            </a:r>
            <a:r>
              <a:rPr lang="en-US" b="1" i="1" dirty="0"/>
              <a:t>r</a:t>
            </a:r>
            <a:r>
              <a:rPr lang="en-US" dirty="0"/>
              <a:t> per band</a:t>
            </a:r>
          </a:p>
          <a:p>
            <a:pPr>
              <a:buNone/>
            </a:pPr>
            <a:r>
              <a:rPr lang="en-US" dirty="0"/>
              <a:t>	to balance false positives/negatives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Example:</a:t>
            </a:r>
            <a:r>
              <a:rPr lang="en-US" dirty="0"/>
              <a:t> If we had only 15 bands of 5 rows, the number of false positives would go down, but the number of false negatives would go up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Rectangle 6"/>
          <p:cNvSpPr/>
          <p:nvPr/>
        </p:nvSpPr>
        <p:spPr>
          <a:xfrm>
            <a:off x="6781800" y="0"/>
            <a:ext cx="23622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42" name="Group 69"/>
          <p:cNvGrpSpPr/>
          <p:nvPr/>
        </p:nvGrpSpPr>
        <p:grpSpPr>
          <a:xfrm>
            <a:off x="6822260" y="40046"/>
            <a:ext cx="2309567" cy="1375386"/>
            <a:chOff x="5996233" y="3958614"/>
            <a:chExt cx="2309567" cy="1375386"/>
          </a:xfrm>
        </p:grpSpPr>
        <p:sp>
          <p:nvSpPr>
            <p:cNvPr id="43" name="Rectangle 69"/>
            <p:cNvSpPr>
              <a:spLocks noChangeArrowheads="1"/>
            </p:cNvSpPr>
            <p:nvPr/>
          </p:nvSpPr>
          <p:spPr bwMode="auto">
            <a:xfrm>
              <a:off x="77343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44" name="Rectangle 70"/>
            <p:cNvSpPr>
              <a:spLocks noChangeArrowheads="1"/>
            </p:cNvSpPr>
            <p:nvPr/>
          </p:nvSpPr>
          <p:spPr bwMode="auto">
            <a:xfrm>
              <a:off x="71628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45" name="Rectangle 71"/>
            <p:cNvSpPr>
              <a:spLocks noChangeArrowheads="1"/>
            </p:cNvSpPr>
            <p:nvPr/>
          </p:nvSpPr>
          <p:spPr bwMode="auto">
            <a:xfrm>
              <a:off x="65913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46" name="Rectangle 72"/>
            <p:cNvSpPr>
              <a:spLocks noChangeArrowheads="1"/>
            </p:cNvSpPr>
            <p:nvPr/>
          </p:nvSpPr>
          <p:spPr bwMode="auto">
            <a:xfrm>
              <a:off x="6019800" y="4902200"/>
              <a:ext cx="571500" cy="431800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47" name="Line 73"/>
            <p:cNvSpPr>
              <a:spLocks noChangeShapeType="1"/>
            </p:cNvSpPr>
            <p:nvPr/>
          </p:nvSpPr>
          <p:spPr bwMode="auto">
            <a:xfrm>
              <a:off x="6019800" y="4902200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8" name="Line 74"/>
            <p:cNvSpPr>
              <a:spLocks noChangeShapeType="1"/>
            </p:cNvSpPr>
            <p:nvPr/>
          </p:nvSpPr>
          <p:spPr bwMode="auto">
            <a:xfrm>
              <a:off x="6019800" y="5334000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9" name="Line 75"/>
            <p:cNvSpPr>
              <a:spLocks noChangeShapeType="1"/>
            </p:cNvSpPr>
            <p:nvPr/>
          </p:nvSpPr>
          <p:spPr bwMode="auto">
            <a:xfrm>
              <a:off x="6019800" y="4902200"/>
              <a:ext cx="0" cy="43180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0" name="Line 76"/>
            <p:cNvSpPr>
              <a:spLocks noChangeShapeType="1"/>
            </p:cNvSpPr>
            <p:nvPr/>
          </p:nvSpPr>
          <p:spPr bwMode="auto">
            <a:xfrm>
              <a:off x="6591300" y="4902200"/>
              <a:ext cx="0" cy="431800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1" name="Line 77"/>
            <p:cNvSpPr>
              <a:spLocks noChangeShapeType="1"/>
            </p:cNvSpPr>
            <p:nvPr/>
          </p:nvSpPr>
          <p:spPr bwMode="auto">
            <a:xfrm>
              <a:off x="7162800" y="4902200"/>
              <a:ext cx="0" cy="431800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2" name="Line 78"/>
            <p:cNvSpPr>
              <a:spLocks noChangeShapeType="1"/>
            </p:cNvSpPr>
            <p:nvPr/>
          </p:nvSpPr>
          <p:spPr bwMode="auto">
            <a:xfrm>
              <a:off x="7734300" y="4902200"/>
              <a:ext cx="0" cy="431800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3" name="Line 79"/>
            <p:cNvSpPr>
              <a:spLocks noChangeShapeType="1"/>
            </p:cNvSpPr>
            <p:nvPr/>
          </p:nvSpPr>
          <p:spPr bwMode="auto">
            <a:xfrm>
              <a:off x="8305800" y="4902200"/>
              <a:ext cx="0" cy="43180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4" name="Rectangle 100"/>
            <p:cNvSpPr>
              <a:spLocks noChangeArrowheads="1"/>
            </p:cNvSpPr>
            <p:nvPr/>
          </p:nvSpPr>
          <p:spPr bwMode="auto">
            <a:xfrm>
              <a:off x="7728408" y="3958614"/>
              <a:ext cx="577392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55" name="Rectangle 101"/>
            <p:cNvSpPr>
              <a:spLocks noChangeArrowheads="1"/>
            </p:cNvSpPr>
            <p:nvPr/>
          </p:nvSpPr>
          <p:spPr bwMode="auto">
            <a:xfrm>
              <a:off x="7151016" y="3958614"/>
              <a:ext cx="577392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4</a:t>
              </a:r>
            </a:p>
          </p:txBody>
        </p:sp>
        <p:sp>
          <p:nvSpPr>
            <p:cNvPr id="56" name="Rectangle 102"/>
            <p:cNvSpPr>
              <a:spLocks noChangeArrowheads="1"/>
            </p:cNvSpPr>
            <p:nvPr/>
          </p:nvSpPr>
          <p:spPr bwMode="auto">
            <a:xfrm>
              <a:off x="6573625" y="3958614"/>
              <a:ext cx="577392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57" name="Rectangle 103"/>
            <p:cNvSpPr>
              <a:spLocks noChangeArrowheads="1"/>
            </p:cNvSpPr>
            <p:nvPr/>
          </p:nvSpPr>
          <p:spPr bwMode="auto">
            <a:xfrm>
              <a:off x="6019799" y="3958614"/>
              <a:ext cx="553825" cy="46445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58" name="Line 104"/>
            <p:cNvSpPr>
              <a:spLocks noChangeShapeType="1"/>
            </p:cNvSpPr>
            <p:nvPr/>
          </p:nvSpPr>
          <p:spPr bwMode="auto">
            <a:xfrm>
              <a:off x="5996233" y="3958614"/>
              <a:ext cx="2309567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9" name="Line 105"/>
            <p:cNvSpPr>
              <a:spLocks noChangeShapeType="1"/>
            </p:cNvSpPr>
            <p:nvPr/>
          </p:nvSpPr>
          <p:spPr bwMode="auto">
            <a:xfrm>
              <a:off x="5996233" y="4423071"/>
              <a:ext cx="2309567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0" name="Line 106"/>
            <p:cNvSpPr>
              <a:spLocks noChangeShapeType="1"/>
            </p:cNvSpPr>
            <p:nvPr/>
          </p:nvSpPr>
          <p:spPr bwMode="auto">
            <a:xfrm>
              <a:off x="5996233" y="3958614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Line 107"/>
            <p:cNvSpPr>
              <a:spLocks noChangeShapeType="1"/>
            </p:cNvSpPr>
            <p:nvPr/>
          </p:nvSpPr>
          <p:spPr bwMode="auto">
            <a:xfrm>
              <a:off x="6573625" y="3958614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2" name="Line 108"/>
            <p:cNvSpPr>
              <a:spLocks noChangeShapeType="1"/>
            </p:cNvSpPr>
            <p:nvPr/>
          </p:nvSpPr>
          <p:spPr bwMode="auto">
            <a:xfrm>
              <a:off x="7151016" y="3958614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3" name="Line 109"/>
            <p:cNvSpPr>
              <a:spLocks noChangeShapeType="1"/>
            </p:cNvSpPr>
            <p:nvPr/>
          </p:nvSpPr>
          <p:spPr bwMode="auto">
            <a:xfrm>
              <a:off x="7728408" y="3958614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4" name="Line 110"/>
            <p:cNvSpPr>
              <a:spLocks noChangeShapeType="1"/>
            </p:cNvSpPr>
            <p:nvPr/>
          </p:nvSpPr>
          <p:spPr bwMode="auto">
            <a:xfrm>
              <a:off x="8305800" y="3958614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5" name="Rectangle 131"/>
            <p:cNvSpPr>
              <a:spLocks noChangeArrowheads="1"/>
            </p:cNvSpPr>
            <p:nvPr/>
          </p:nvSpPr>
          <p:spPr bwMode="auto">
            <a:xfrm>
              <a:off x="77343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66" name="Rectangle 132"/>
            <p:cNvSpPr>
              <a:spLocks noChangeArrowheads="1"/>
            </p:cNvSpPr>
            <p:nvPr/>
          </p:nvSpPr>
          <p:spPr bwMode="auto">
            <a:xfrm>
              <a:off x="71628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67" name="Rectangle 133"/>
            <p:cNvSpPr>
              <a:spLocks noChangeArrowheads="1"/>
            </p:cNvSpPr>
            <p:nvPr/>
          </p:nvSpPr>
          <p:spPr bwMode="auto">
            <a:xfrm>
              <a:off x="65913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68" name="Rectangle 134"/>
            <p:cNvSpPr>
              <a:spLocks noChangeArrowheads="1"/>
            </p:cNvSpPr>
            <p:nvPr/>
          </p:nvSpPr>
          <p:spPr bwMode="auto">
            <a:xfrm>
              <a:off x="6019800" y="4443265"/>
              <a:ext cx="571500" cy="46445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00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69" name="Line 135"/>
            <p:cNvSpPr>
              <a:spLocks noChangeShapeType="1"/>
            </p:cNvSpPr>
            <p:nvPr/>
          </p:nvSpPr>
          <p:spPr bwMode="auto">
            <a:xfrm>
              <a:off x="6019800" y="4443265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0" name="Line 136"/>
            <p:cNvSpPr>
              <a:spLocks noChangeShapeType="1"/>
            </p:cNvSpPr>
            <p:nvPr/>
          </p:nvSpPr>
          <p:spPr bwMode="auto">
            <a:xfrm>
              <a:off x="6019800" y="4907722"/>
              <a:ext cx="2286000" cy="0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1" name="Line 137"/>
            <p:cNvSpPr>
              <a:spLocks noChangeShapeType="1"/>
            </p:cNvSpPr>
            <p:nvPr/>
          </p:nvSpPr>
          <p:spPr bwMode="auto">
            <a:xfrm>
              <a:off x="6019800" y="4443265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2" name="Line 138"/>
            <p:cNvSpPr>
              <a:spLocks noChangeShapeType="1"/>
            </p:cNvSpPr>
            <p:nvPr/>
          </p:nvSpPr>
          <p:spPr bwMode="auto">
            <a:xfrm>
              <a:off x="6591300" y="4443265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3" name="Line 139"/>
            <p:cNvSpPr>
              <a:spLocks noChangeShapeType="1"/>
            </p:cNvSpPr>
            <p:nvPr/>
          </p:nvSpPr>
          <p:spPr bwMode="auto">
            <a:xfrm>
              <a:off x="7162800" y="4443265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4" name="Line 140"/>
            <p:cNvSpPr>
              <a:spLocks noChangeShapeType="1"/>
            </p:cNvSpPr>
            <p:nvPr/>
          </p:nvSpPr>
          <p:spPr bwMode="auto">
            <a:xfrm>
              <a:off x="7734300" y="4443265"/>
              <a:ext cx="0" cy="464457"/>
            </a:xfrm>
            <a:prstGeom prst="line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5" name="Line 141"/>
            <p:cNvSpPr>
              <a:spLocks noChangeShapeType="1"/>
            </p:cNvSpPr>
            <p:nvPr/>
          </p:nvSpPr>
          <p:spPr bwMode="auto">
            <a:xfrm>
              <a:off x="8305800" y="4443265"/>
              <a:ext cx="0" cy="464457"/>
            </a:xfrm>
            <a:prstGeom prst="line">
              <a:avLst/>
            </a:prstGeom>
            <a:noFill/>
            <a:ln w="28575" cap="sq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3003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534400" cy="987552"/>
          </a:xfrm>
        </p:spPr>
        <p:txBody>
          <a:bodyPr/>
          <a:lstStyle/>
          <a:p>
            <a:r>
              <a:rPr lang="en-US" dirty="0"/>
              <a:t>Analysis of LSH – What We Want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362200" y="1828800"/>
            <a:ext cx="42672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678584" y="5562600"/>
            <a:ext cx="43412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8000"/>
                </a:solidFill>
                <a:latin typeface="Tahoma" pitchFamily="34" charset="0"/>
              </a:rPr>
              <a:t>       Similarity </a:t>
            </a:r>
            <a:r>
              <a:rPr lang="en-US" i="1" dirty="0">
                <a:latin typeface="Tahoma" pitchFamily="34" charset="0"/>
              </a:rPr>
              <a:t>t =</a:t>
            </a:r>
            <a:r>
              <a:rPr lang="en-US" i="1" dirty="0" err="1">
                <a:latin typeface="Tahoma" pitchFamily="34" charset="0"/>
              </a:rPr>
              <a:t>sim</a:t>
            </a:r>
            <a:r>
              <a:rPr lang="en-US" i="1" dirty="0">
                <a:latin typeface="Tahoma" pitchFamily="34" charset="0"/>
              </a:rPr>
              <a:t>(C</a:t>
            </a:r>
            <a:r>
              <a:rPr lang="en-US" i="1" baseline="-25000" dirty="0">
                <a:latin typeface="Tahoma" pitchFamily="34" charset="0"/>
              </a:rPr>
              <a:t>1</a:t>
            </a:r>
            <a:r>
              <a:rPr lang="en-US" i="1" dirty="0">
                <a:latin typeface="Tahoma" pitchFamily="34" charset="0"/>
              </a:rPr>
              <a:t>, C</a:t>
            </a:r>
            <a:r>
              <a:rPr lang="en-US" i="1" baseline="-25000" dirty="0">
                <a:latin typeface="Tahoma" pitchFamily="34" charset="0"/>
              </a:rPr>
              <a:t>2</a:t>
            </a:r>
            <a:r>
              <a:rPr lang="en-US" i="1" dirty="0">
                <a:latin typeface="Tahoma" pitchFamily="34" charset="0"/>
              </a:rPr>
              <a:t>)</a:t>
            </a:r>
            <a:r>
              <a:rPr lang="en-US" dirty="0">
                <a:solidFill>
                  <a:srgbClr val="008000"/>
                </a:solidFill>
                <a:latin typeface="Tahoma" pitchFamily="34" charset="0"/>
              </a:rPr>
              <a:t> of two sets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066800" y="3444081"/>
            <a:ext cx="12382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8000"/>
                </a:solidFill>
                <a:latin typeface="Tahoma" pitchFamily="34" charset="0"/>
              </a:rPr>
              <a:t>Probability</a:t>
            </a:r>
          </a:p>
          <a:p>
            <a:pPr algn="ctr" eaLnBrk="0" hangingPunct="0"/>
            <a:r>
              <a:rPr lang="en-US" dirty="0">
                <a:solidFill>
                  <a:srgbClr val="008000"/>
                </a:solidFill>
                <a:latin typeface="Tahoma" pitchFamily="34" charset="0"/>
              </a:rPr>
              <a:t>of sharing</a:t>
            </a:r>
          </a:p>
          <a:p>
            <a:pPr algn="ctr" eaLnBrk="0" hangingPunct="0"/>
            <a:r>
              <a:rPr lang="en-US" dirty="0">
                <a:solidFill>
                  <a:srgbClr val="008000"/>
                </a:solidFill>
                <a:latin typeface="Tahoma" pitchFamily="34" charset="0"/>
              </a:rPr>
              <a:t>a bucket</a:t>
            </a: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5943600" y="5779532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V="1">
            <a:off x="1752600" y="2743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2362200" y="5410200"/>
            <a:ext cx="2133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 rot="16200000">
            <a:off x="3147235" y="3712312"/>
            <a:ext cx="23075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8000"/>
                </a:solidFill>
                <a:latin typeface="Tahoma" pitchFamily="34" charset="0"/>
              </a:rPr>
              <a:t>Similarity threshold </a:t>
            </a:r>
            <a:r>
              <a:rPr lang="en-US" b="1" i="1" dirty="0">
                <a:solidFill>
                  <a:srgbClr val="008000"/>
                </a:solidFill>
                <a:latin typeface="Tahoma" pitchFamily="34" charset="0"/>
              </a:rPr>
              <a:t>s</a:t>
            </a:r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V="1">
            <a:off x="4495800" y="1828800"/>
            <a:ext cx="0" cy="3581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4495800" y="1828800"/>
            <a:ext cx="2133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667000" y="3581400"/>
            <a:ext cx="1236663" cy="1828800"/>
            <a:chOff x="1680" y="2256"/>
            <a:chExt cx="779" cy="1152"/>
          </a:xfrm>
        </p:grpSpPr>
        <p:sp>
          <p:nvSpPr>
            <p:cNvPr id="18448" name="Text Box 13"/>
            <p:cNvSpPr txBox="1">
              <a:spLocks noChangeArrowheads="1"/>
            </p:cNvSpPr>
            <p:nvPr/>
          </p:nvSpPr>
          <p:spPr bwMode="auto">
            <a:xfrm>
              <a:off x="1680" y="2256"/>
              <a:ext cx="77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dirty="0">
                  <a:latin typeface="Tahoma" pitchFamily="34" charset="0"/>
                </a:rPr>
                <a:t>No chance</a:t>
              </a:r>
            </a:p>
            <a:p>
              <a:pPr algn="ctr" eaLnBrk="0" hangingPunct="0"/>
              <a:r>
                <a:rPr lang="en-US" dirty="0">
                  <a:latin typeface="Tahoma" pitchFamily="34" charset="0"/>
                </a:rPr>
                <a:t>if </a:t>
              </a:r>
              <a:r>
                <a:rPr lang="en-US" i="1" dirty="0">
                  <a:latin typeface="Tahoma" pitchFamily="34" charset="0"/>
                </a:rPr>
                <a:t>t</a:t>
              </a:r>
              <a:r>
                <a:rPr lang="en-US" dirty="0">
                  <a:latin typeface="Tahoma" pitchFamily="34" charset="0"/>
                </a:rPr>
                <a:t> &lt; </a:t>
              </a:r>
              <a:r>
                <a:rPr lang="en-US" i="1" dirty="0">
                  <a:latin typeface="Tahoma" pitchFamily="34" charset="0"/>
                </a:rPr>
                <a:t>s</a:t>
              </a:r>
            </a:p>
          </p:txBody>
        </p:sp>
        <p:sp>
          <p:nvSpPr>
            <p:cNvPr id="18449" name="Line 14"/>
            <p:cNvSpPr>
              <a:spLocks noChangeShapeType="1"/>
            </p:cNvSpPr>
            <p:nvPr/>
          </p:nvSpPr>
          <p:spPr bwMode="auto">
            <a:xfrm>
              <a:off x="2112" y="2736"/>
              <a:ext cx="28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4648201" y="1828800"/>
            <a:ext cx="1752601" cy="1327150"/>
            <a:chOff x="2928" y="1152"/>
            <a:chExt cx="1104" cy="836"/>
          </a:xfrm>
        </p:grpSpPr>
        <p:sp>
          <p:nvSpPr>
            <p:cNvPr id="18446" name="Text Box 16"/>
            <p:cNvSpPr txBox="1">
              <a:spLocks noChangeArrowheads="1"/>
            </p:cNvSpPr>
            <p:nvPr/>
          </p:nvSpPr>
          <p:spPr bwMode="auto">
            <a:xfrm>
              <a:off x="2928" y="1584"/>
              <a:ext cx="11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dirty="0">
                  <a:latin typeface="Tahoma" pitchFamily="34" charset="0"/>
                </a:rPr>
                <a:t>Probability = 1 if </a:t>
              </a:r>
              <a:r>
                <a:rPr lang="en-US" i="1" dirty="0">
                  <a:latin typeface="Tahoma" pitchFamily="34" charset="0"/>
                </a:rPr>
                <a:t>t</a:t>
              </a:r>
              <a:r>
                <a:rPr lang="en-US" dirty="0">
                  <a:latin typeface="Tahoma" pitchFamily="34" charset="0"/>
                </a:rPr>
                <a:t> &gt; </a:t>
              </a:r>
              <a:r>
                <a:rPr lang="en-US" i="1" dirty="0">
                  <a:latin typeface="Tahoma" pitchFamily="34" charset="0"/>
                </a:rPr>
                <a:t>s</a:t>
              </a:r>
            </a:p>
          </p:txBody>
        </p:sp>
        <p:sp>
          <p:nvSpPr>
            <p:cNvPr id="18447" name="Line 17"/>
            <p:cNvSpPr>
              <a:spLocks noChangeShapeType="1"/>
            </p:cNvSpPr>
            <p:nvPr/>
          </p:nvSpPr>
          <p:spPr bwMode="auto">
            <a:xfrm flipV="1">
              <a:off x="3408" y="1152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174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763000" cy="838200"/>
          </a:xfrm>
        </p:spPr>
        <p:txBody>
          <a:bodyPr>
            <a:normAutofit/>
          </a:bodyPr>
          <a:lstStyle/>
          <a:p>
            <a:r>
              <a:rPr lang="en-US" dirty="0"/>
              <a:t>What 1 Band of 1 Row Gives You</a:t>
            </a: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362200" y="1828800"/>
            <a:ext cx="42672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 flipV="1">
            <a:off x="2362200" y="1828800"/>
            <a:ext cx="4267200" cy="3581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4572000" y="3505200"/>
            <a:ext cx="19986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dirty="0">
                <a:solidFill>
                  <a:srgbClr val="008000"/>
                </a:solidFill>
                <a:latin typeface="Tahoma" pitchFamily="34" charset="0"/>
              </a:rPr>
              <a:t>Remember:</a:t>
            </a:r>
          </a:p>
          <a:p>
            <a:pPr eaLnBrk="0" hangingPunct="0"/>
            <a:r>
              <a:rPr lang="en-US" dirty="0">
                <a:latin typeface="Tahoma" pitchFamily="34" charset="0"/>
              </a:rPr>
              <a:t>Probability of</a:t>
            </a:r>
          </a:p>
          <a:p>
            <a:pPr eaLnBrk="0" hangingPunct="0"/>
            <a:r>
              <a:rPr lang="en-US" dirty="0">
                <a:latin typeface="Tahoma" pitchFamily="34" charset="0"/>
              </a:rPr>
              <a:t>equal hash-values</a:t>
            </a:r>
          </a:p>
          <a:p>
            <a:pPr eaLnBrk="0" hangingPunct="0"/>
            <a:r>
              <a:rPr lang="en-US" dirty="0">
                <a:latin typeface="Tahoma" pitchFamily="34" charset="0"/>
              </a:rPr>
              <a:t>= similarity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678584" y="5562600"/>
            <a:ext cx="43412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8000"/>
                </a:solidFill>
                <a:latin typeface="Tahoma" pitchFamily="34" charset="0"/>
              </a:rPr>
              <a:t>       Similarity </a:t>
            </a:r>
            <a:r>
              <a:rPr lang="en-US" i="1" dirty="0">
                <a:latin typeface="Tahoma" pitchFamily="34" charset="0"/>
              </a:rPr>
              <a:t>t =</a:t>
            </a:r>
            <a:r>
              <a:rPr lang="en-US" i="1" dirty="0" err="1">
                <a:latin typeface="Tahoma" pitchFamily="34" charset="0"/>
              </a:rPr>
              <a:t>sim</a:t>
            </a:r>
            <a:r>
              <a:rPr lang="en-US" i="1" dirty="0">
                <a:latin typeface="Tahoma" pitchFamily="34" charset="0"/>
              </a:rPr>
              <a:t>(C</a:t>
            </a:r>
            <a:r>
              <a:rPr lang="en-US" i="1" baseline="-25000" dirty="0">
                <a:latin typeface="Tahoma" pitchFamily="34" charset="0"/>
              </a:rPr>
              <a:t>1</a:t>
            </a:r>
            <a:r>
              <a:rPr lang="en-US" i="1" dirty="0">
                <a:latin typeface="Tahoma" pitchFamily="34" charset="0"/>
              </a:rPr>
              <a:t>, C</a:t>
            </a:r>
            <a:r>
              <a:rPr lang="en-US" i="1" baseline="-25000" dirty="0">
                <a:latin typeface="Tahoma" pitchFamily="34" charset="0"/>
              </a:rPr>
              <a:t>2</a:t>
            </a:r>
            <a:r>
              <a:rPr lang="en-US" i="1" dirty="0">
                <a:latin typeface="Tahoma" pitchFamily="34" charset="0"/>
              </a:rPr>
              <a:t>)</a:t>
            </a:r>
            <a:r>
              <a:rPr lang="en-US" dirty="0">
                <a:solidFill>
                  <a:srgbClr val="008000"/>
                </a:solidFill>
                <a:latin typeface="Tahoma" pitchFamily="34" charset="0"/>
              </a:rPr>
              <a:t> of two sets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066800" y="3444081"/>
            <a:ext cx="12382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8000"/>
                </a:solidFill>
                <a:latin typeface="Tahoma" pitchFamily="34" charset="0"/>
              </a:rPr>
              <a:t>Probability</a:t>
            </a:r>
          </a:p>
          <a:p>
            <a:pPr algn="ctr" eaLnBrk="0" hangingPunct="0"/>
            <a:r>
              <a:rPr lang="en-US" dirty="0">
                <a:solidFill>
                  <a:srgbClr val="008000"/>
                </a:solidFill>
                <a:latin typeface="Tahoma" pitchFamily="34" charset="0"/>
              </a:rPr>
              <a:t>of sharing</a:t>
            </a:r>
          </a:p>
          <a:p>
            <a:pPr algn="ctr" eaLnBrk="0" hangingPunct="0"/>
            <a:r>
              <a:rPr lang="en-US" dirty="0">
                <a:solidFill>
                  <a:srgbClr val="008000"/>
                </a:solidFill>
                <a:latin typeface="Tahoma" pitchFamily="34" charset="0"/>
              </a:rPr>
              <a:t>a bucket</a:t>
            </a:r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5943600" y="5779532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 flipV="1">
            <a:off x="1752600" y="2743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259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8" grpId="0" animBg="1"/>
      <p:bldP spid="66570" grpId="0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b</a:t>
            </a:r>
            <a:r>
              <a:rPr lang="en-US" dirty="0"/>
              <a:t> bands, </a:t>
            </a:r>
            <a:r>
              <a:rPr lang="en-US" i="1" dirty="0"/>
              <a:t>r</a:t>
            </a:r>
            <a:r>
              <a:rPr lang="en-US" dirty="0"/>
              <a:t> rows/band</a:t>
            </a:r>
            <a:endParaRPr lang="en-US" i="1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Columns C</a:t>
            </a:r>
            <a:r>
              <a:rPr lang="en-US" baseline="-25000" dirty="0"/>
              <a:t>1</a:t>
            </a:r>
            <a:r>
              <a:rPr lang="en-US" dirty="0"/>
              <a:t> and C</a:t>
            </a:r>
            <a:r>
              <a:rPr lang="en-US" baseline="-25000" dirty="0"/>
              <a:t>2</a:t>
            </a:r>
            <a:r>
              <a:rPr lang="en-US" dirty="0"/>
              <a:t> have similarity </a:t>
            </a:r>
            <a:r>
              <a:rPr lang="en-US" b="1" i="1" dirty="0">
                <a:solidFill>
                  <a:srgbClr val="FF0066"/>
                </a:solidFill>
              </a:rPr>
              <a:t>t</a:t>
            </a:r>
          </a:p>
          <a:p>
            <a:r>
              <a:rPr lang="en-US" dirty="0"/>
              <a:t>Pick any band (</a:t>
            </a:r>
            <a:r>
              <a:rPr lang="en-US" b="1" i="1" dirty="0">
                <a:solidFill>
                  <a:srgbClr val="FF0066"/>
                </a:solidFill>
              </a:rPr>
              <a:t>r</a:t>
            </a:r>
            <a:r>
              <a:rPr lang="en-US" dirty="0"/>
              <a:t> rows)</a:t>
            </a:r>
          </a:p>
          <a:p>
            <a:pPr lvl="1"/>
            <a:r>
              <a:rPr lang="en-US" dirty="0"/>
              <a:t>Prob. that all rows in band equal =</a:t>
            </a:r>
            <a:r>
              <a:rPr lang="en-US" b="1" dirty="0"/>
              <a:t> </a:t>
            </a:r>
            <a:r>
              <a:rPr lang="en-US" b="1" i="1" dirty="0" err="1">
                <a:solidFill>
                  <a:srgbClr val="FF0066"/>
                </a:solidFill>
              </a:rPr>
              <a:t>t</a:t>
            </a:r>
            <a:r>
              <a:rPr lang="en-US" b="1" i="1" baseline="30000" dirty="0" err="1">
                <a:solidFill>
                  <a:srgbClr val="FF0066"/>
                </a:solidFill>
              </a:rPr>
              <a:t>r</a:t>
            </a:r>
            <a:r>
              <a:rPr lang="en-US" b="1" dirty="0"/>
              <a:t> </a:t>
            </a:r>
          </a:p>
          <a:p>
            <a:pPr lvl="1"/>
            <a:r>
              <a:rPr lang="en-US" dirty="0"/>
              <a:t>Prob. that some row in band unequal = </a:t>
            </a:r>
            <a:r>
              <a:rPr lang="en-US" b="1" dirty="0">
                <a:solidFill>
                  <a:srgbClr val="FF0066"/>
                </a:solidFill>
              </a:rPr>
              <a:t>1 - </a:t>
            </a:r>
            <a:r>
              <a:rPr lang="en-US" b="1" i="1" dirty="0" err="1">
                <a:solidFill>
                  <a:srgbClr val="FF0066"/>
                </a:solidFill>
              </a:rPr>
              <a:t>t</a:t>
            </a:r>
            <a:r>
              <a:rPr lang="en-US" b="1" i="1" baseline="30000" dirty="0" err="1">
                <a:solidFill>
                  <a:srgbClr val="FF0066"/>
                </a:solidFill>
              </a:rPr>
              <a:t>r</a:t>
            </a:r>
            <a:r>
              <a:rPr lang="en-US" b="1" dirty="0"/>
              <a:t> </a:t>
            </a:r>
          </a:p>
          <a:p>
            <a:pPr lvl="8"/>
            <a:endParaRPr lang="en-US" dirty="0"/>
          </a:p>
          <a:p>
            <a:r>
              <a:rPr lang="en-US" dirty="0"/>
              <a:t>Prob. that no band identical  = </a:t>
            </a:r>
            <a:r>
              <a:rPr lang="en-US" b="1" dirty="0">
                <a:solidFill>
                  <a:srgbClr val="FF0066"/>
                </a:solidFill>
              </a:rPr>
              <a:t>(1 - </a:t>
            </a:r>
            <a:r>
              <a:rPr lang="en-US" b="1" i="1" dirty="0" err="1">
                <a:solidFill>
                  <a:srgbClr val="FF0066"/>
                </a:solidFill>
              </a:rPr>
              <a:t>t</a:t>
            </a:r>
            <a:r>
              <a:rPr lang="en-US" b="1" i="1" baseline="30000" dirty="0" err="1">
                <a:solidFill>
                  <a:srgbClr val="FF0066"/>
                </a:solidFill>
              </a:rPr>
              <a:t>r</a:t>
            </a:r>
            <a:r>
              <a:rPr lang="en-US" b="1" dirty="0">
                <a:solidFill>
                  <a:srgbClr val="FF0066"/>
                </a:solidFill>
              </a:rPr>
              <a:t>)</a:t>
            </a:r>
            <a:r>
              <a:rPr lang="en-US" b="1" i="1" baseline="30000" dirty="0">
                <a:solidFill>
                  <a:srgbClr val="FF0066"/>
                </a:solidFill>
              </a:rPr>
              <a:t>b</a:t>
            </a:r>
          </a:p>
          <a:p>
            <a:pPr lvl="8"/>
            <a:endParaRPr lang="en-US" i="1" baseline="30000" dirty="0">
              <a:solidFill>
                <a:srgbClr val="FF0066"/>
              </a:solidFill>
            </a:endParaRPr>
          </a:p>
          <a:p>
            <a:r>
              <a:rPr lang="en-US" dirty="0"/>
              <a:t>Prob. that at least 1 band identical =                  </a:t>
            </a:r>
            <a:r>
              <a:rPr lang="en-US" b="1" dirty="0"/>
              <a:t>			</a:t>
            </a:r>
            <a:r>
              <a:rPr lang="en-US" b="1" dirty="0">
                <a:solidFill>
                  <a:srgbClr val="FF0066"/>
                </a:solidFill>
              </a:rPr>
              <a:t>1 - (1 - </a:t>
            </a:r>
            <a:r>
              <a:rPr lang="en-US" b="1" i="1" dirty="0" err="1">
                <a:solidFill>
                  <a:srgbClr val="FF0066"/>
                </a:solidFill>
              </a:rPr>
              <a:t>t</a:t>
            </a:r>
            <a:r>
              <a:rPr lang="en-US" b="1" i="1" baseline="30000" dirty="0" err="1">
                <a:solidFill>
                  <a:srgbClr val="FF0066"/>
                </a:solidFill>
              </a:rPr>
              <a:t>r</a:t>
            </a:r>
            <a:r>
              <a:rPr lang="en-US" b="1" dirty="0">
                <a:solidFill>
                  <a:srgbClr val="FF0066"/>
                </a:solidFill>
              </a:rPr>
              <a:t>)</a:t>
            </a:r>
            <a:r>
              <a:rPr lang="en-US" b="1" i="1" baseline="30000" dirty="0">
                <a:solidFill>
                  <a:srgbClr val="FF0066"/>
                </a:solidFill>
              </a:rPr>
              <a:t>b</a:t>
            </a:r>
            <a:endParaRPr lang="en-US" b="1" dirty="0">
              <a:solidFill>
                <a:srgbClr val="FF0066"/>
              </a:solidFill>
            </a:endParaRPr>
          </a:p>
          <a:p>
            <a:pPr lvl="1"/>
            <a:endParaRPr lang="en-US" i="1" baseline="30000" dirty="0">
              <a:solidFill>
                <a:srgbClr val="FF00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974763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686800" cy="987552"/>
          </a:xfrm>
        </p:spPr>
        <p:txBody>
          <a:bodyPr>
            <a:normAutofit/>
          </a:bodyPr>
          <a:lstStyle/>
          <a:p>
            <a:r>
              <a:rPr lang="en-US" dirty="0"/>
              <a:t>What </a:t>
            </a:r>
            <a:r>
              <a:rPr lang="en-US" i="1" dirty="0"/>
              <a:t>b</a:t>
            </a:r>
            <a:r>
              <a:rPr lang="en-US" dirty="0"/>
              <a:t>  Bands of </a:t>
            </a:r>
            <a:r>
              <a:rPr lang="en-US" i="1" dirty="0"/>
              <a:t>r</a:t>
            </a:r>
            <a:r>
              <a:rPr lang="en-US" dirty="0"/>
              <a:t>  Rows Gives You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362200" y="1828800"/>
            <a:ext cx="42672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V="1">
            <a:off x="2362200" y="5334000"/>
            <a:ext cx="2057400" cy="76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4" name="Freeform 10"/>
          <p:cNvSpPr>
            <a:spLocks/>
          </p:cNvSpPr>
          <p:nvPr/>
        </p:nvSpPr>
        <p:spPr bwMode="auto">
          <a:xfrm>
            <a:off x="4419600" y="5105400"/>
            <a:ext cx="88900" cy="228600"/>
          </a:xfrm>
          <a:custGeom>
            <a:avLst/>
            <a:gdLst>
              <a:gd name="T0" fmla="*/ 0 w 56"/>
              <a:gd name="T1" fmla="*/ 144 h 144"/>
              <a:gd name="T2" fmla="*/ 48 w 56"/>
              <a:gd name="T3" fmla="*/ 96 h 144"/>
              <a:gd name="T4" fmla="*/ 48 w 56"/>
              <a:gd name="T5" fmla="*/ 0 h 144"/>
              <a:gd name="T6" fmla="*/ 0 60000 65536"/>
              <a:gd name="T7" fmla="*/ 0 60000 65536"/>
              <a:gd name="T8" fmla="*/ 0 60000 65536"/>
              <a:gd name="T9" fmla="*/ 0 w 56"/>
              <a:gd name="T10" fmla="*/ 0 h 144"/>
              <a:gd name="T11" fmla="*/ 56 w 56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" h="144">
                <a:moveTo>
                  <a:pt x="0" y="144"/>
                </a:moveTo>
                <a:cubicBezTo>
                  <a:pt x="20" y="132"/>
                  <a:pt x="40" y="120"/>
                  <a:pt x="48" y="96"/>
                </a:cubicBezTo>
                <a:cubicBezTo>
                  <a:pt x="56" y="72"/>
                  <a:pt x="52" y="36"/>
                  <a:pt x="48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V="1">
            <a:off x="4495800" y="2057400"/>
            <a:ext cx="76200" cy="3048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6" name="Freeform 12"/>
          <p:cNvSpPr>
            <a:spLocks/>
          </p:cNvSpPr>
          <p:nvPr/>
        </p:nvSpPr>
        <p:spPr bwMode="auto">
          <a:xfrm>
            <a:off x="4572000" y="1879600"/>
            <a:ext cx="152400" cy="177800"/>
          </a:xfrm>
          <a:custGeom>
            <a:avLst/>
            <a:gdLst>
              <a:gd name="T0" fmla="*/ 0 w 96"/>
              <a:gd name="T1" fmla="*/ 112 h 112"/>
              <a:gd name="T2" fmla="*/ 48 w 96"/>
              <a:gd name="T3" fmla="*/ 16 h 112"/>
              <a:gd name="T4" fmla="*/ 96 w 96"/>
              <a:gd name="T5" fmla="*/ 16 h 112"/>
              <a:gd name="T6" fmla="*/ 0 60000 65536"/>
              <a:gd name="T7" fmla="*/ 0 60000 65536"/>
              <a:gd name="T8" fmla="*/ 0 60000 65536"/>
              <a:gd name="T9" fmla="*/ 0 w 96"/>
              <a:gd name="T10" fmla="*/ 0 h 112"/>
              <a:gd name="T11" fmla="*/ 96 w 96"/>
              <a:gd name="T12" fmla="*/ 112 h 1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" h="112">
                <a:moveTo>
                  <a:pt x="0" y="112"/>
                </a:moveTo>
                <a:cubicBezTo>
                  <a:pt x="16" y="72"/>
                  <a:pt x="32" y="32"/>
                  <a:pt x="48" y="16"/>
                </a:cubicBezTo>
                <a:cubicBezTo>
                  <a:pt x="64" y="0"/>
                  <a:pt x="80" y="8"/>
                  <a:pt x="96" y="16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V="1">
            <a:off x="4724400" y="1828800"/>
            <a:ext cx="1905000" cy="76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7740650" y="3409952"/>
            <a:ext cx="1327150" cy="2228851"/>
            <a:chOff x="4866" y="2169"/>
            <a:chExt cx="836" cy="1404"/>
          </a:xfrm>
        </p:grpSpPr>
        <p:sp>
          <p:nvSpPr>
            <p:cNvPr id="21535" name="Text Box 15"/>
            <p:cNvSpPr txBox="1">
              <a:spLocks noChangeArrowheads="1"/>
            </p:cNvSpPr>
            <p:nvPr/>
          </p:nvSpPr>
          <p:spPr bwMode="auto">
            <a:xfrm>
              <a:off x="4866" y="2169"/>
              <a:ext cx="34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 i="1" dirty="0">
                  <a:latin typeface="Tahoma" pitchFamily="34" charset="0"/>
                </a:rPr>
                <a:t>t</a:t>
              </a:r>
              <a:r>
                <a:rPr lang="en-US" sz="2400" b="1" dirty="0">
                  <a:latin typeface="Tahoma" pitchFamily="34" charset="0"/>
                </a:rPr>
                <a:t> </a:t>
              </a:r>
              <a:r>
                <a:rPr lang="en-US" sz="2400" b="1" i="1" baseline="30000" dirty="0">
                  <a:latin typeface="Tahoma" pitchFamily="34" charset="0"/>
                </a:rPr>
                <a:t>r </a:t>
              </a:r>
            </a:p>
          </p:txBody>
        </p:sp>
        <p:sp>
          <p:nvSpPr>
            <p:cNvPr id="21536" name="Text Box 16"/>
            <p:cNvSpPr txBox="1">
              <a:spLocks noChangeArrowheads="1"/>
            </p:cNvSpPr>
            <p:nvPr/>
          </p:nvSpPr>
          <p:spPr bwMode="auto">
            <a:xfrm>
              <a:off x="4980" y="2996"/>
              <a:ext cx="722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8000"/>
                  </a:solidFill>
                  <a:latin typeface="Tahoma" pitchFamily="34" charset="0"/>
                </a:rPr>
                <a:t>All rows</a:t>
              </a:r>
            </a:p>
            <a:p>
              <a:pPr eaLnBrk="0" hangingPunct="0"/>
              <a:r>
                <a:rPr lang="en-US" dirty="0">
                  <a:solidFill>
                    <a:srgbClr val="008000"/>
                  </a:solidFill>
                  <a:latin typeface="Tahoma" pitchFamily="34" charset="0"/>
                </a:rPr>
                <a:t>of a band</a:t>
              </a:r>
            </a:p>
            <a:p>
              <a:pPr eaLnBrk="0" hangingPunct="0"/>
              <a:r>
                <a:rPr lang="en-US" dirty="0">
                  <a:solidFill>
                    <a:srgbClr val="008000"/>
                  </a:solidFill>
                  <a:latin typeface="Tahoma" pitchFamily="34" charset="0"/>
                </a:rPr>
                <a:t>are equal</a:t>
              </a:r>
            </a:p>
          </p:txBody>
        </p:sp>
        <p:sp>
          <p:nvSpPr>
            <p:cNvPr id="21537" name="Line 17"/>
            <p:cNvSpPr>
              <a:spLocks noChangeShapeType="1"/>
            </p:cNvSpPr>
            <p:nvPr/>
          </p:nvSpPr>
          <p:spPr bwMode="auto">
            <a:xfrm flipH="1" flipV="1">
              <a:off x="4992" y="2425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6613527" y="3398838"/>
            <a:ext cx="1308101" cy="2425700"/>
            <a:chOff x="4166" y="2141"/>
            <a:chExt cx="824" cy="1528"/>
          </a:xfrm>
        </p:grpSpPr>
        <p:sp>
          <p:nvSpPr>
            <p:cNvPr id="21532" name="Text Box 19"/>
            <p:cNvSpPr txBox="1">
              <a:spLocks noChangeArrowheads="1"/>
            </p:cNvSpPr>
            <p:nvPr/>
          </p:nvSpPr>
          <p:spPr bwMode="auto">
            <a:xfrm>
              <a:off x="4610" y="2141"/>
              <a:ext cx="38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 dirty="0">
                  <a:latin typeface="Tahoma" pitchFamily="34" charset="0"/>
                </a:rPr>
                <a:t>1 -</a:t>
              </a:r>
            </a:p>
          </p:txBody>
        </p:sp>
        <p:sp>
          <p:nvSpPr>
            <p:cNvPr id="21533" name="Text Box 20"/>
            <p:cNvSpPr txBox="1">
              <a:spLocks noChangeArrowheads="1"/>
            </p:cNvSpPr>
            <p:nvPr/>
          </p:nvSpPr>
          <p:spPr bwMode="auto">
            <a:xfrm>
              <a:off x="4166" y="3092"/>
              <a:ext cx="753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8000"/>
                  </a:solidFill>
                  <a:latin typeface="Tahoma" pitchFamily="34" charset="0"/>
                </a:rPr>
                <a:t>Some row</a:t>
              </a:r>
            </a:p>
            <a:p>
              <a:pPr eaLnBrk="0" hangingPunct="0"/>
              <a:r>
                <a:rPr lang="en-US" dirty="0">
                  <a:solidFill>
                    <a:srgbClr val="008000"/>
                  </a:solidFill>
                  <a:latin typeface="Tahoma" pitchFamily="34" charset="0"/>
                </a:rPr>
                <a:t>of a band</a:t>
              </a:r>
            </a:p>
            <a:p>
              <a:pPr eaLnBrk="0" hangingPunct="0"/>
              <a:r>
                <a:rPr lang="en-US" dirty="0">
                  <a:solidFill>
                    <a:srgbClr val="008000"/>
                  </a:solidFill>
                  <a:latin typeface="Tahoma" pitchFamily="34" charset="0"/>
                </a:rPr>
                <a:t>unequal</a:t>
              </a:r>
            </a:p>
          </p:txBody>
        </p:sp>
        <p:sp>
          <p:nvSpPr>
            <p:cNvPr id="21534" name="Line 21"/>
            <p:cNvSpPr>
              <a:spLocks noChangeShapeType="1"/>
            </p:cNvSpPr>
            <p:nvPr/>
          </p:nvSpPr>
          <p:spPr bwMode="auto">
            <a:xfrm flipV="1">
              <a:off x="4512" y="2421"/>
              <a:ext cx="336" cy="6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7223125" y="1752600"/>
            <a:ext cx="1812925" cy="2095501"/>
            <a:chOff x="4550" y="1104"/>
            <a:chExt cx="1142" cy="1320"/>
          </a:xfrm>
        </p:grpSpPr>
        <p:sp>
          <p:nvSpPr>
            <p:cNvPr id="21528" name="Text Box 23"/>
            <p:cNvSpPr txBox="1">
              <a:spLocks noChangeArrowheads="1"/>
            </p:cNvSpPr>
            <p:nvPr/>
          </p:nvSpPr>
          <p:spPr bwMode="auto">
            <a:xfrm>
              <a:off x="4550" y="2133"/>
              <a:ext cx="2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 dirty="0">
                  <a:latin typeface="Tahoma" pitchFamily="34" charset="0"/>
                </a:rPr>
                <a:t>(</a:t>
              </a:r>
            </a:p>
          </p:txBody>
        </p:sp>
        <p:sp>
          <p:nvSpPr>
            <p:cNvPr id="21529" name="Text Box 24"/>
            <p:cNvSpPr txBox="1">
              <a:spLocks noChangeArrowheads="1"/>
            </p:cNvSpPr>
            <p:nvPr/>
          </p:nvSpPr>
          <p:spPr bwMode="auto">
            <a:xfrm>
              <a:off x="5078" y="2133"/>
              <a:ext cx="3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 dirty="0">
                  <a:latin typeface="Tahoma" pitchFamily="34" charset="0"/>
                </a:rPr>
                <a:t>)</a:t>
              </a:r>
              <a:r>
                <a:rPr lang="en-US" sz="2400" b="1" i="1" baseline="30000" dirty="0">
                  <a:latin typeface="Tahoma" pitchFamily="34" charset="0"/>
                </a:rPr>
                <a:t>b </a:t>
              </a:r>
            </a:p>
          </p:txBody>
        </p:sp>
        <p:sp>
          <p:nvSpPr>
            <p:cNvPr id="21530" name="Text Box 25"/>
            <p:cNvSpPr txBox="1">
              <a:spLocks noChangeArrowheads="1"/>
            </p:cNvSpPr>
            <p:nvPr/>
          </p:nvSpPr>
          <p:spPr bwMode="auto">
            <a:xfrm>
              <a:off x="4977" y="1104"/>
              <a:ext cx="71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en-US" dirty="0">
                <a:solidFill>
                  <a:srgbClr val="008000"/>
                </a:solidFill>
                <a:latin typeface="Tahoma" pitchFamily="34" charset="0"/>
              </a:endParaRPr>
            </a:p>
            <a:p>
              <a:pPr eaLnBrk="0" hangingPunct="0"/>
              <a:r>
                <a:rPr lang="en-US" dirty="0">
                  <a:solidFill>
                    <a:srgbClr val="008000"/>
                  </a:solidFill>
                  <a:latin typeface="Tahoma" pitchFamily="34" charset="0"/>
                </a:rPr>
                <a:t>No bands</a:t>
              </a:r>
            </a:p>
            <a:p>
              <a:pPr eaLnBrk="0" hangingPunct="0"/>
              <a:r>
                <a:rPr lang="en-US" dirty="0">
                  <a:solidFill>
                    <a:srgbClr val="008000"/>
                  </a:solidFill>
                  <a:latin typeface="Tahoma" pitchFamily="34" charset="0"/>
                </a:rPr>
                <a:t>identical</a:t>
              </a:r>
            </a:p>
          </p:txBody>
        </p:sp>
        <p:sp>
          <p:nvSpPr>
            <p:cNvPr id="21531" name="Line 26"/>
            <p:cNvSpPr>
              <a:spLocks noChangeShapeType="1"/>
            </p:cNvSpPr>
            <p:nvPr/>
          </p:nvSpPr>
          <p:spPr bwMode="auto">
            <a:xfrm flipH="1">
              <a:off x="5228" y="1680"/>
              <a:ext cx="52" cy="4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6705600" y="1903413"/>
            <a:ext cx="1128713" cy="1955801"/>
            <a:chOff x="4214" y="1171"/>
            <a:chExt cx="711" cy="1232"/>
          </a:xfrm>
        </p:grpSpPr>
        <p:sp>
          <p:nvSpPr>
            <p:cNvPr id="21525" name="Text Box 28"/>
            <p:cNvSpPr txBox="1">
              <a:spLocks noChangeArrowheads="1"/>
            </p:cNvSpPr>
            <p:nvPr/>
          </p:nvSpPr>
          <p:spPr bwMode="auto">
            <a:xfrm>
              <a:off x="4272" y="2112"/>
              <a:ext cx="38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 dirty="0">
                  <a:latin typeface="Tahoma" pitchFamily="34" charset="0"/>
                </a:rPr>
                <a:t>1 -</a:t>
              </a:r>
            </a:p>
          </p:txBody>
        </p:sp>
        <p:sp>
          <p:nvSpPr>
            <p:cNvPr id="21526" name="Text Box 29"/>
            <p:cNvSpPr txBox="1">
              <a:spLocks noChangeArrowheads="1"/>
            </p:cNvSpPr>
            <p:nvPr/>
          </p:nvSpPr>
          <p:spPr bwMode="auto">
            <a:xfrm>
              <a:off x="4214" y="1171"/>
              <a:ext cx="711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8000"/>
                  </a:solidFill>
                  <a:latin typeface="Tahoma" pitchFamily="34" charset="0"/>
                </a:rPr>
                <a:t>At least</a:t>
              </a:r>
            </a:p>
            <a:p>
              <a:pPr eaLnBrk="0" hangingPunct="0"/>
              <a:r>
                <a:rPr lang="en-US" dirty="0">
                  <a:solidFill>
                    <a:srgbClr val="008000"/>
                  </a:solidFill>
                  <a:latin typeface="Tahoma" pitchFamily="34" charset="0"/>
                </a:rPr>
                <a:t>one band</a:t>
              </a:r>
            </a:p>
            <a:p>
              <a:pPr eaLnBrk="0" hangingPunct="0"/>
              <a:r>
                <a:rPr lang="en-US" dirty="0">
                  <a:solidFill>
                    <a:srgbClr val="008000"/>
                  </a:solidFill>
                  <a:latin typeface="Tahoma" pitchFamily="34" charset="0"/>
                </a:rPr>
                <a:t>identical</a:t>
              </a:r>
            </a:p>
          </p:txBody>
        </p:sp>
        <p:sp>
          <p:nvSpPr>
            <p:cNvPr id="21527" name="Line 30"/>
            <p:cNvSpPr>
              <a:spLocks noChangeShapeType="1"/>
            </p:cNvSpPr>
            <p:nvPr/>
          </p:nvSpPr>
          <p:spPr bwMode="auto">
            <a:xfrm>
              <a:off x="4483" y="1728"/>
              <a:ext cx="105" cy="3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4495800" y="3429000"/>
            <a:ext cx="2065338" cy="762000"/>
            <a:chOff x="2832" y="2160"/>
            <a:chExt cx="1301" cy="480"/>
          </a:xfrm>
        </p:grpSpPr>
        <p:sp>
          <p:nvSpPr>
            <p:cNvPr id="21523" name="Text Box 32"/>
            <p:cNvSpPr txBox="1">
              <a:spLocks noChangeArrowheads="1"/>
            </p:cNvSpPr>
            <p:nvPr/>
          </p:nvSpPr>
          <p:spPr bwMode="auto">
            <a:xfrm>
              <a:off x="3024" y="2160"/>
              <a:ext cx="110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dirty="0">
                  <a:latin typeface="Tahoma" pitchFamily="34" charset="0"/>
                </a:rPr>
                <a:t>s ~ (1/b)</a:t>
              </a:r>
              <a:r>
                <a:rPr lang="en-US" sz="2400" baseline="30000" dirty="0">
                  <a:latin typeface="Tahoma" pitchFamily="34" charset="0"/>
                </a:rPr>
                <a:t>1/r </a:t>
              </a:r>
            </a:p>
          </p:txBody>
        </p:sp>
        <p:sp>
          <p:nvSpPr>
            <p:cNvPr id="21524" name="Line 33"/>
            <p:cNvSpPr>
              <a:spLocks noChangeShapeType="1"/>
            </p:cNvSpPr>
            <p:nvPr/>
          </p:nvSpPr>
          <p:spPr bwMode="auto">
            <a:xfrm flipH="1">
              <a:off x="2832" y="2496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" name="Footer Placeholder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1678584" y="5562600"/>
            <a:ext cx="43412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8000"/>
                </a:solidFill>
                <a:latin typeface="Tahoma" pitchFamily="34" charset="0"/>
              </a:rPr>
              <a:t>       Similarity </a:t>
            </a:r>
            <a:r>
              <a:rPr lang="en-US" i="1" dirty="0">
                <a:latin typeface="Tahoma" pitchFamily="34" charset="0"/>
              </a:rPr>
              <a:t>t=</a:t>
            </a:r>
            <a:r>
              <a:rPr lang="en-US" i="1" dirty="0" err="1">
                <a:latin typeface="Tahoma" pitchFamily="34" charset="0"/>
              </a:rPr>
              <a:t>sim</a:t>
            </a:r>
            <a:r>
              <a:rPr lang="en-US" i="1" dirty="0">
                <a:latin typeface="Tahoma" pitchFamily="34" charset="0"/>
              </a:rPr>
              <a:t>(C</a:t>
            </a:r>
            <a:r>
              <a:rPr lang="en-US" i="1" baseline="-25000" dirty="0">
                <a:latin typeface="Tahoma" pitchFamily="34" charset="0"/>
              </a:rPr>
              <a:t>1</a:t>
            </a:r>
            <a:r>
              <a:rPr lang="en-US" i="1" dirty="0">
                <a:latin typeface="Tahoma" pitchFamily="34" charset="0"/>
              </a:rPr>
              <a:t>, C</a:t>
            </a:r>
            <a:r>
              <a:rPr lang="en-US" i="1" baseline="-25000" dirty="0">
                <a:latin typeface="Tahoma" pitchFamily="34" charset="0"/>
              </a:rPr>
              <a:t>2</a:t>
            </a:r>
            <a:r>
              <a:rPr lang="en-US" i="1" dirty="0">
                <a:latin typeface="Tahoma" pitchFamily="34" charset="0"/>
              </a:rPr>
              <a:t>)</a:t>
            </a:r>
            <a:r>
              <a:rPr lang="en-US" dirty="0">
                <a:solidFill>
                  <a:srgbClr val="008000"/>
                </a:solidFill>
                <a:latin typeface="Tahoma" pitchFamily="34" charset="0"/>
              </a:rPr>
              <a:t> of two sets</a:t>
            </a: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1066800" y="3444081"/>
            <a:ext cx="12382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8000"/>
                </a:solidFill>
                <a:latin typeface="Tahoma" pitchFamily="34" charset="0"/>
              </a:rPr>
              <a:t>Probability</a:t>
            </a:r>
          </a:p>
          <a:p>
            <a:pPr algn="ctr" eaLnBrk="0" hangingPunct="0"/>
            <a:r>
              <a:rPr lang="en-US" dirty="0">
                <a:solidFill>
                  <a:srgbClr val="008000"/>
                </a:solidFill>
                <a:latin typeface="Tahoma" pitchFamily="34" charset="0"/>
              </a:rPr>
              <a:t>of sharing</a:t>
            </a:r>
          </a:p>
          <a:p>
            <a:pPr algn="ctr" eaLnBrk="0" hangingPunct="0"/>
            <a:r>
              <a:rPr lang="en-US" dirty="0">
                <a:solidFill>
                  <a:srgbClr val="008000"/>
                </a:solidFill>
                <a:latin typeface="Tahoma" pitchFamily="34" charset="0"/>
              </a:rPr>
              <a:t>a bucket</a:t>
            </a:r>
          </a:p>
        </p:txBody>
      </p:sp>
      <p:sp>
        <p:nvSpPr>
          <p:cNvPr id="40" name="Line 6"/>
          <p:cNvSpPr>
            <a:spLocks noChangeShapeType="1"/>
          </p:cNvSpPr>
          <p:nvPr/>
        </p:nvSpPr>
        <p:spPr bwMode="auto">
          <a:xfrm>
            <a:off x="5943600" y="5779532"/>
            <a:ext cx="566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7"/>
          <p:cNvSpPr>
            <a:spLocks noChangeShapeType="1"/>
          </p:cNvSpPr>
          <p:nvPr/>
        </p:nvSpPr>
        <p:spPr bwMode="auto">
          <a:xfrm flipV="1">
            <a:off x="1752600" y="2743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563210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i="1" dirty="0"/>
              <a:t>b</a:t>
            </a:r>
            <a:r>
              <a:rPr lang="en-US" dirty="0"/>
              <a:t>  = 20; </a:t>
            </a:r>
            <a:r>
              <a:rPr lang="en-US" i="1" dirty="0"/>
              <a:t>r</a:t>
            </a:r>
            <a:r>
              <a:rPr lang="en-US" dirty="0"/>
              <a:t>  = 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Similarity threshold s</a:t>
            </a:r>
          </a:p>
          <a:p>
            <a:r>
              <a:rPr lang="en-US" b="1" dirty="0">
                <a:solidFill>
                  <a:srgbClr val="D60093"/>
                </a:solidFill>
              </a:rPr>
              <a:t>Prob. that at least 1 band is identical: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graphicFrame>
        <p:nvGraphicFramePr>
          <p:cNvPr id="6861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023594"/>
              </p:ext>
            </p:extLst>
          </p:nvPr>
        </p:nvGraphicFramePr>
        <p:xfrm>
          <a:off x="3124200" y="2484120"/>
          <a:ext cx="3124200" cy="414528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1-(1-s</a:t>
                      </a:r>
                      <a:r>
                        <a:rPr kumimoji="0" lang="en-US" sz="2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</a:t>
                      </a: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)</a:t>
                      </a:r>
                      <a:r>
                        <a:rPr kumimoji="0" lang="en-US" sz="2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  .006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  .047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.4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  .186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  .470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.6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  .802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.7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  .975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.8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  .9996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377494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Picking </a:t>
            </a:r>
            <a:r>
              <a:rPr lang="en-US" i="1" dirty="0"/>
              <a:t>r</a:t>
            </a:r>
            <a:r>
              <a:rPr lang="en-US" dirty="0"/>
              <a:t> and </a:t>
            </a:r>
            <a:r>
              <a:rPr lang="en-US" i="1" dirty="0"/>
              <a:t>b</a:t>
            </a:r>
            <a:r>
              <a:rPr lang="en-US" dirty="0"/>
              <a:t>: The S-curve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1371600"/>
          </a:xfrm>
        </p:spPr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Picking </a:t>
            </a:r>
            <a:r>
              <a:rPr lang="en-US" b="1" i="1" dirty="0">
                <a:solidFill>
                  <a:srgbClr val="D60093"/>
                </a:solidFill>
              </a:rPr>
              <a:t>r</a:t>
            </a:r>
            <a:r>
              <a:rPr lang="en-US" b="1" dirty="0">
                <a:solidFill>
                  <a:srgbClr val="D60093"/>
                </a:solidFill>
              </a:rPr>
              <a:t> and </a:t>
            </a:r>
            <a:r>
              <a:rPr lang="en-US" b="1" i="1" dirty="0">
                <a:solidFill>
                  <a:srgbClr val="D60093"/>
                </a:solidFill>
              </a:rPr>
              <a:t>b</a:t>
            </a:r>
            <a:r>
              <a:rPr lang="en-US" b="1" dirty="0">
                <a:solidFill>
                  <a:srgbClr val="D60093"/>
                </a:solidFill>
              </a:rPr>
              <a:t> to get the best S-curve</a:t>
            </a:r>
          </a:p>
          <a:p>
            <a:pPr lvl="1"/>
            <a:r>
              <a:rPr lang="en-US" dirty="0"/>
              <a:t>50 hash-functions (r=5, b=10)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427288"/>
            <a:ext cx="3906650" cy="351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Straight Connector 14"/>
          <p:cNvCxnSpPr/>
          <p:nvPr/>
        </p:nvCxnSpPr>
        <p:spPr>
          <a:xfrm rot="5400000" flipH="1" flipV="1">
            <a:off x="2763252" y="4107700"/>
            <a:ext cx="2803360" cy="521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4193674" y="2718720"/>
            <a:ext cx="566821" cy="1053431"/>
          </a:xfrm>
          <a:custGeom>
            <a:avLst/>
            <a:gdLst>
              <a:gd name="connsiteX0" fmla="*/ 0 w 566821"/>
              <a:gd name="connsiteY0" fmla="*/ 1053431 h 1053431"/>
              <a:gd name="connsiteX1" fmla="*/ 32084 w 566821"/>
              <a:gd name="connsiteY1" fmla="*/ 0 h 1053431"/>
              <a:gd name="connsiteX2" fmla="*/ 566821 w 566821"/>
              <a:gd name="connsiteY2" fmla="*/ 0 h 1053431"/>
              <a:gd name="connsiteX3" fmla="*/ 422442 w 566821"/>
              <a:gd name="connsiteY3" fmla="*/ 96252 h 1053431"/>
              <a:gd name="connsiteX4" fmla="*/ 288758 w 566821"/>
              <a:gd name="connsiteY4" fmla="*/ 288757 h 1053431"/>
              <a:gd name="connsiteX5" fmla="*/ 165768 w 566821"/>
              <a:gd name="connsiteY5" fmla="*/ 572168 h 1053431"/>
              <a:gd name="connsiteX6" fmla="*/ 0 w 566821"/>
              <a:gd name="connsiteY6" fmla="*/ 1053431 h 1053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6821" h="1053431">
                <a:moveTo>
                  <a:pt x="0" y="1053431"/>
                </a:moveTo>
                <a:lnTo>
                  <a:pt x="32084" y="0"/>
                </a:lnTo>
                <a:lnTo>
                  <a:pt x="566821" y="0"/>
                </a:lnTo>
                <a:lnTo>
                  <a:pt x="422442" y="96252"/>
                </a:lnTo>
                <a:lnTo>
                  <a:pt x="288758" y="288757"/>
                </a:lnTo>
                <a:lnTo>
                  <a:pt x="165768" y="572168"/>
                </a:lnTo>
                <a:lnTo>
                  <a:pt x="0" y="105343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183021" y="3996741"/>
            <a:ext cx="973221" cy="1550736"/>
          </a:xfrm>
          <a:custGeom>
            <a:avLst/>
            <a:gdLst>
              <a:gd name="connsiteX0" fmla="*/ 973221 w 973221"/>
              <a:gd name="connsiteY0" fmla="*/ 0 h 1550736"/>
              <a:gd name="connsiteX1" fmla="*/ 941137 w 973221"/>
              <a:gd name="connsiteY1" fmla="*/ 1545389 h 1550736"/>
              <a:gd name="connsiteX2" fmla="*/ 0 w 973221"/>
              <a:gd name="connsiteY2" fmla="*/ 1550736 h 1550736"/>
              <a:gd name="connsiteX3" fmla="*/ 315495 w 973221"/>
              <a:gd name="connsiteY3" fmla="*/ 1374273 h 1550736"/>
              <a:gd name="connsiteX4" fmla="*/ 577516 w 973221"/>
              <a:gd name="connsiteY4" fmla="*/ 1016000 h 1550736"/>
              <a:gd name="connsiteX5" fmla="*/ 802105 w 973221"/>
              <a:gd name="connsiteY5" fmla="*/ 534736 h 1550736"/>
              <a:gd name="connsiteX6" fmla="*/ 973221 w 973221"/>
              <a:gd name="connsiteY6" fmla="*/ 0 h 155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73221" h="1550736">
                <a:moveTo>
                  <a:pt x="973221" y="0"/>
                </a:moveTo>
                <a:lnTo>
                  <a:pt x="941137" y="1545389"/>
                </a:lnTo>
                <a:lnTo>
                  <a:pt x="0" y="1550736"/>
                </a:lnTo>
                <a:lnTo>
                  <a:pt x="315495" y="1374273"/>
                </a:lnTo>
                <a:lnTo>
                  <a:pt x="577516" y="1016000"/>
                </a:lnTo>
                <a:lnTo>
                  <a:pt x="802105" y="534736"/>
                </a:lnTo>
                <a:lnTo>
                  <a:pt x="973221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791200" y="4876800"/>
            <a:ext cx="3101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Blue area</a:t>
            </a:r>
            <a:r>
              <a:rPr lang="en-US" b="1" dirty="0"/>
              <a:t>:</a:t>
            </a:r>
            <a:r>
              <a:rPr lang="en-US" dirty="0"/>
              <a:t> False Negative rate</a:t>
            </a:r>
          </a:p>
          <a:p>
            <a:r>
              <a:rPr lang="en-US" b="1" dirty="0">
                <a:solidFill>
                  <a:schemeClr val="accent4"/>
                </a:solidFill>
              </a:rPr>
              <a:t>Green area</a:t>
            </a:r>
            <a:r>
              <a:rPr lang="en-US" b="1" dirty="0"/>
              <a:t>:</a:t>
            </a:r>
            <a:r>
              <a:rPr lang="en-US" dirty="0"/>
              <a:t> False Positive rate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05200" y="5791200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Similarity</a:t>
            </a:r>
          </a:p>
        </p:txBody>
      </p:sp>
      <p:sp>
        <p:nvSpPr>
          <p:cNvPr id="23" name="TextBox 22"/>
          <p:cNvSpPr txBox="1"/>
          <p:nvPr/>
        </p:nvSpPr>
        <p:spPr>
          <a:xfrm rot="16200000">
            <a:off x="784387" y="3940013"/>
            <a:ext cx="2305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Prob. sharing a bucket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8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Finding Similar Items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4376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LSH Summary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7924800" cy="52578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Tune </a:t>
            </a:r>
            <a:r>
              <a:rPr lang="en-US" b="1" i="1" dirty="0">
                <a:solidFill>
                  <a:srgbClr val="0000FF"/>
                </a:solidFill>
              </a:rPr>
              <a:t>M, b, r</a:t>
            </a:r>
            <a:r>
              <a:rPr lang="en-US" dirty="0">
                <a:solidFill>
                  <a:srgbClr val="0000FF"/>
                </a:solidFill>
              </a:rPr>
              <a:t> to get almost all pairs with similar signatures, but eliminate most pairs that do not have similar signatures</a:t>
            </a:r>
          </a:p>
          <a:p>
            <a:pPr lvl="8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Check in main memory that </a:t>
            </a:r>
            <a:r>
              <a:rPr lang="en-US" b="1" dirty="0"/>
              <a:t>candidate pairs</a:t>
            </a:r>
            <a:r>
              <a:rPr lang="en-US" dirty="0"/>
              <a:t> really do have </a:t>
            </a:r>
            <a:r>
              <a:rPr lang="en-US" b="1" dirty="0"/>
              <a:t>similar signatures</a:t>
            </a:r>
          </a:p>
          <a:p>
            <a:pPr lvl="8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D60093"/>
                </a:solidFill>
              </a:rPr>
              <a:t>Optional:</a:t>
            </a:r>
            <a:r>
              <a:rPr lang="en-US" dirty="0">
                <a:solidFill>
                  <a:srgbClr val="D60093"/>
                </a:solidFill>
              </a:rPr>
              <a:t> </a:t>
            </a:r>
            <a:r>
              <a:rPr lang="en-US" dirty="0"/>
              <a:t>In another pass through data, check that the remaining candidate pairs really represent similar documents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988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Summary: 3 Steps</a:t>
            </a:r>
            <a:endParaRPr lang="en-US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534400" cy="5257801"/>
          </a:xfrm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Shingling:</a:t>
            </a:r>
            <a:r>
              <a:rPr lang="en-US" dirty="0"/>
              <a:t> Convert documents to sets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We used hashing to assign each shingle an ID</a:t>
            </a:r>
          </a:p>
          <a:p>
            <a:r>
              <a:rPr lang="en-US" b="1" dirty="0">
                <a:solidFill>
                  <a:srgbClr val="D60093"/>
                </a:solidFill>
              </a:rPr>
              <a:t>Min-Hashing: </a:t>
            </a:r>
            <a:r>
              <a:rPr lang="en-US" dirty="0"/>
              <a:t>Convert large sets to short signatures, while preserving similarity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We used </a:t>
            </a:r>
            <a:r>
              <a:rPr lang="en-US" b="1" dirty="0">
                <a:solidFill>
                  <a:srgbClr val="0000FF"/>
                </a:solidFill>
              </a:rPr>
              <a:t>similarity preserving hashing</a:t>
            </a:r>
            <a:r>
              <a:rPr lang="en-US" dirty="0">
                <a:solidFill>
                  <a:srgbClr val="0000FF"/>
                </a:solidFill>
              </a:rPr>
              <a:t> to generate signatures with property </a:t>
            </a:r>
            <a:r>
              <a:rPr lang="en-US" b="1" dirty="0" err="1">
                <a:solidFill>
                  <a:srgbClr val="0000FF"/>
                </a:solidFill>
              </a:rPr>
              <a:t>Pr</a:t>
            </a:r>
            <a:r>
              <a:rPr lang="en-US" b="1" dirty="0">
                <a:solidFill>
                  <a:srgbClr val="0000FF"/>
                </a:solidFill>
              </a:rPr>
              <a:t>[</a:t>
            </a:r>
            <a:r>
              <a:rPr lang="en-US" b="1" i="1" dirty="0">
                <a:solidFill>
                  <a:srgbClr val="0000FF"/>
                </a:solidFill>
              </a:rPr>
              <a:t>h</a:t>
            </a:r>
            <a:r>
              <a:rPr lang="en-US" b="1" baseline="-25000" dirty="0">
                <a:solidFill>
                  <a:srgbClr val="0000FF"/>
                </a:solidFill>
                <a:sym typeface="Symbol"/>
              </a:rPr>
              <a:t></a:t>
            </a:r>
            <a:r>
              <a:rPr lang="en-US" b="1" dirty="0">
                <a:solidFill>
                  <a:srgbClr val="0000FF"/>
                </a:solidFill>
              </a:rPr>
              <a:t>(C</a:t>
            </a:r>
            <a:r>
              <a:rPr lang="en-US" b="1" baseline="-25000" dirty="0">
                <a:solidFill>
                  <a:srgbClr val="0000FF"/>
                </a:solidFill>
              </a:rPr>
              <a:t>1</a:t>
            </a:r>
            <a:r>
              <a:rPr lang="en-US" b="1" dirty="0">
                <a:solidFill>
                  <a:srgbClr val="0000FF"/>
                </a:solidFill>
              </a:rPr>
              <a:t>) = </a:t>
            </a:r>
            <a:r>
              <a:rPr lang="en-US" b="1" i="1" dirty="0">
                <a:solidFill>
                  <a:srgbClr val="0000FF"/>
                </a:solidFill>
              </a:rPr>
              <a:t>h</a:t>
            </a:r>
            <a:r>
              <a:rPr lang="en-US" b="1" baseline="-25000" dirty="0">
                <a:solidFill>
                  <a:srgbClr val="0000FF"/>
                </a:solidFill>
                <a:sym typeface="Symbol"/>
              </a:rPr>
              <a:t></a:t>
            </a:r>
            <a:r>
              <a:rPr lang="en-US" b="1" dirty="0">
                <a:solidFill>
                  <a:srgbClr val="0000FF"/>
                </a:solidFill>
              </a:rPr>
              <a:t>(C</a:t>
            </a:r>
            <a:r>
              <a:rPr lang="en-US" b="1" baseline="-25000" dirty="0">
                <a:solidFill>
                  <a:srgbClr val="0000FF"/>
                </a:solidFill>
              </a:rPr>
              <a:t>2</a:t>
            </a:r>
            <a:r>
              <a:rPr lang="en-US" b="1" dirty="0">
                <a:solidFill>
                  <a:srgbClr val="0000FF"/>
                </a:solidFill>
              </a:rPr>
              <a:t>)] = </a:t>
            </a:r>
            <a:r>
              <a:rPr lang="en-US" b="1" i="1" dirty="0" err="1">
                <a:solidFill>
                  <a:srgbClr val="0000FF"/>
                </a:solidFill>
              </a:rPr>
              <a:t>sim</a:t>
            </a:r>
            <a:r>
              <a:rPr lang="en-US" b="1" dirty="0">
                <a:solidFill>
                  <a:srgbClr val="0000FF"/>
                </a:solidFill>
              </a:rPr>
              <a:t>(C</a:t>
            </a:r>
            <a:r>
              <a:rPr lang="en-US" b="1" baseline="-25000" dirty="0">
                <a:solidFill>
                  <a:srgbClr val="0000FF"/>
                </a:solidFill>
              </a:rPr>
              <a:t>1</a:t>
            </a:r>
            <a:r>
              <a:rPr lang="en-US" b="1" dirty="0">
                <a:solidFill>
                  <a:srgbClr val="0000FF"/>
                </a:solidFill>
              </a:rPr>
              <a:t>, C</a:t>
            </a:r>
            <a:r>
              <a:rPr lang="en-US" b="1" baseline="-25000" dirty="0">
                <a:solidFill>
                  <a:srgbClr val="0000FF"/>
                </a:solidFill>
              </a:rPr>
              <a:t>2</a:t>
            </a:r>
            <a:r>
              <a:rPr lang="en-US" b="1" dirty="0">
                <a:solidFill>
                  <a:srgbClr val="0000FF"/>
                </a:solidFill>
              </a:rPr>
              <a:t>)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>
                <a:solidFill>
                  <a:srgbClr val="0000FF"/>
                </a:solidFill>
              </a:rPr>
              <a:t>We used hashing to get around generating random permutations</a:t>
            </a:r>
          </a:p>
          <a:p>
            <a:r>
              <a:rPr lang="en-US" b="1">
                <a:solidFill>
                  <a:srgbClr val="D60093"/>
                </a:solidFill>
              </a:rPr>
              <a:t>Locality-Sensitive Hashing</a:t>
            </a:r>
            <a:r>
              <a:rPr lang="en-US" b="1" dirty="0">
                <a:solidFill>
                  <a:srgbClr val="D60093"/>
                </a:solidFill>
              </a:rPr>
              <a:t>: </a:t>
            </a:r>
            <a:r>
              <a:rPr lang="en-US" dirty="0"/>
              <a:t>Focus on pairs of signatures likely to be from similar documents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We used hashing to find </a:t>
            </a:r>
            <a:r>
              <a:rPr lang="en-US" b="1" dirty="0">
                <a:solidFill>
                  <a:srgbClr val="0000FF"/>
                </a:solidFill>
              </a:rPr>
              <a:t>candidate pairs</a:t>
            </a:r>
            <a:r>
              <a:rPr lang="en-US" dirty="0">
                <a:solidFill>
                  <a:srgbClr val="0000FF"/>
                </a:solidFill>
              </a:rPr>
              <a:t> of similarity </a:t>
            </a:r>
            <a:r>
              <a:rPr lang="en-US" dirty="0">
                <a:solidFill>
                  <a:srgbClr val="0000FF"/>
                </a:solidFill>
                <a:sym typeface="Symbol"/>
              </a:rPr>
              <a:t> </a:t>
            </a:r>
            <a:r>
              <a:rPr lang="en-US" b="1" dirty="0">
                <a:solidFill>
                  <a:srgbClr val="0000FF"/>
                </a:solidFill>
              </a:rPr>
              <a:t>s</a:t>
            </a:r>
            <a:endParaRPr lang="en-US" b="1" dirty="0"/>
          </a:p>
          <a:p>
            <a:pPr lvl="1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59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Measures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419600"/>
          </a:xfrm>
        </p:spPr>
        <p:txBody>
          <a:bodyPr>
            <a:normAutofit fontScale="92500" lnSpcReduction="10000"/>
          </a:bodyPr>
          <a:lstStyle/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b="1" dirty="0">
                <a:solidFill>
                  <a:srgbClr val="D60093"/>
                </a:solidFill>
              </a:rPr>
              <a:t>Goal:</a:t>
            </a:r>
            <a:r>
              <a:rPr lang="en-US" sz="3200" b="1" dirty="0">
                <a:solidFill>
                  <a:srgbClr val="0000FF"/>
                </a:solidFill>
              </a:rPr>
              <a:t> Find near-neighbors in high-dim. space</a:t>
            </a:r>
          </a:p>
          <a:p>
            <a:pPr lvl="1"/>
            <a:r>
              <a:rPr lang="en-US" dirty="0"/>
              <a:t>We formally define “near neighbors” as </a:t>
            </a:r>
            <a:br>
              <a:rPr lang="en-US" dirty="0"/>
            </a:br>
            <a:r>
              <a:rPr lang="en-US" dirty="0"/>
              <a:t>points that are a “small distance” apart</a:t>
            </a:r>
          </a:p>
          <a:p>
            <a:r>
              <a:rPr lang="en-US" dirty="0"/>
              <a:t>For each application, we first need to define what “</a:t>
            </a:r>
            <a:r>
              <a:rPr lang="en-US" b="1" dirty="0"/>
              <a:t>distance</a:t>
            </a:r>
            <a:r>
              <a:rPr lang="en-US" dirty="0"/>
              <a:t>” means</a:t>
            </a:r>
          </a:p>
          <a:p>
            <a:r>
              <a:rPr lang="en-US" b="1" dirty="0">
                <a:solidFill>
                  <a:srgbClr val="D60093"/>
                </a:solidFill>
              </a:rPr>
              <a:t>Today: </a:t>
            </a:r>
            <a:r>
              <a:rPr lang="en-US" b="1" dirty="0" err="1">
                <a:solidFill>
                  <a:srgbClr val="0000FF"/>
                </a:solidFill>
              </a:rPr>
              <a:t>Jaccard</a:t>
            </a:r>
            <a:r>
              <a:rPr lang="en-US" b="1" dirty="0">
                <a:solidFill>
                  <a:srgbClr val="0000FF"/>
                </a:solidFill>
              </a:rPr>
              <a:t> distance/similarity</a:t>
            </a:r>
          </a:p>
          <a:p>
            <a:pPr lvl="1"/>
            <a:r>
              <a:rPr lang="en-US" dirty="0"/>
              <a:t>The </a:t>
            </a:r>
            <a:r>
              <a:rPr lang="en-US" b="1" dirty="0" err="1">
                <a:solidFill>
                  <a:srgbClr val="FF0066"/>
                </a:solidFill>
              </a:rPr>
              <a:t>Jaccard</a:t>
            </a:r>
            <a:r>
              <a:rPr lang="en-US" b="1" dirty="0">
                <a:solidFill>
                  <a:srgbClr val="FF0066"/>
                </a:solidFill>
              </a:rPr>
              <a:t> similarity</a:t>
            </a:r>
            <a:r>
              <a:rPr lang="en-US" i="1" dirty="0">
                <a:solidFill>
                  <a:srgbClr val="FF0066"/>
                </a:solidFill>
              </a:rPr>
              <a:t> </a:t>
            </a:r>
            <a:r>
              <a:rPr lang="en-US" dirty="0"/>
              <a:t>of two </a:t>
            </a:r>
            <a:r>
              <a:rPr lang="en-US" b="1" dirty="0">
                <a:solidFill>
                  <a:srgbClr val="FF0066"/>
                </a:solidFill>
              </a:rPr>
              <a:t>sets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/>
              <a:t>is the size of their intersection divided by the size of their union:</a:t>
            </a:r>
            <a:br>
              <a:rPr lang="en-US" dirty="0"/>
            </a:br>
            <a:r>
              <a:rPr lang="en-US" b="1" i="1" dirty="0" err="1"/>
              <a:t>sim</a:t>
            </a:r>
            <a:r>
              <a:rPr lang="en-US" b="1" dirty="0"/>
              <a:t>(C</a:t>
            </a:r>
            <a:r>
              <a:rPr lang="en-US" b="1" baseline="-25000" dirty="0"/>
              <a:t>1</a:t>
            </a:r>
            <a:r>
              <a:rPr lang="en-US" b="1" dirty="0"/>
              <a:t>, C</a:t>
            </a:r>
            <a:r>
              <a:rPr lang="en-US" b="1" baseline="-25000" dirty="0"/>
              <a:t>2</a:t>
            </a:r>
            <a:r>
              <a:rPr lang="en-US" b="1" dirty="0"/>
              <a:t>) = |C</a:t>
            </a:r>
            <a:r>
              <a:rPr lang="en-US" b="1" baseline="-25000" dirty="0"/>
              <a:t>1</a:t>
            </a:r>
            <a:r>
              <a:rPr lang="en-US" b="1" dirty="0">
                <a:sym typeface="Symbol" pitchFamily="18" charset="2"/>
              </a:rPr>
              <a:t>C</a:t>
            </a:r>
            <a:r>
              <a:rPr lang="en-US" b="1" baseline="-25000" dirty="0">
                <a:sym typeface="Symbol" pitchFamily="18" charset="2"/>
              </a:rPr>
              <a:t>2</a:t>
            </a:r>
            <a:r>
              <a:rPr lang="en-US" b="1" dirty="0">
                <a:sym typeface="Symbol" pitchFamily="18" charset="2"/>
              </a:rPr>
              <a:t>|/|C</a:t>
            </a:r>
            <a:r>
              <a:rPr lang="en-US" b="1" baseline="-25000" dirty="0">
                <a:sym typeface="Symbol" pitchFamily="18" charset="2"/>
              </a:rPr>
              <a:t>1</a:t>
            </a:r>
            <a:r>
              <a:rPr lang="en-US" b="1" dirty="0">
                <a:sym typeface="Symbol" pitchFamily="18" charset="2"/>
              </a:rPr>
              <a:t>C</a:t>
            </a:r>
            <a:r>
              <a:rPr lang="en-US" b="1" baseline="-25000" dirty="0">
                <a:sym typeface="Symbol" pitchFamily="18" charset="2"/>
              </a:rPr>
              <a:t>2</a:t>
            </a:r>
            <a:r>
              <a:rPr lang="en-US" b="1" dirty="0">
                <a:sym typeface="Symbol" pitchFamily="18" charset="2"/>
              </a:rPr>
              <a:t>|</a:t>
            </a:r>
          </a:p>
          <a:p>
            <a:pPr lvl="1"/>
            <a:r>
              <a:rPr lang="en-US" b="1" dirty="0" err="1">
                <a:solidFill>
                  <a:srgbClr val="FF0066"/>
                </a:solidFill>
              </a:rPr>
              <a:t>Jaccard</a:t>
            </a:r>
            <a:r>
              <a:rPr lang="en-US" b="1" dirty="0">
                <a:solidFill>
                  <a:srgbClr val="FF0066"/>
                </a:solidFill>
              </a:rPr>
              <a:t> distance:</a:t>
            </a:r>
            <a:r>
              <a:rPr lang="en-US" b="1" i="1" dirty="0"/>
              <a:t> d</a:t>
            </a:r>
            <a:r>
              <a:rPr lang="en-US" b="1" dirty="0"/>
              <a:t>(C</a:t>
            </a:r>
            <a:r>
              <a:rPr lang="en-US" b="1" baseline="-25000" dirty="0"/>
              <a:t>1</a:t>
            </a:r>
            <a:r>
              <a:rPr lang="en-US" b="1" dirty="0"/>
              <a:t>, C</a:t>
            </a:r>
            <a:r>
              <a:rPr lang="en-US" b="1" baseline="-25000" dirty="0"/>
              <a:t>2</a:t>
            </a:r>
            <a:r>
              <a:rPr lang="en-US" b="1" dirty="0"/>
              <a:t>) = 1 - |C</a:t>
            </a:r>
            <a:r>
              <a:rPr lang="en-US" b="1" baseline="-25000" dirty="0"/>
              <a:t>1</a:t>
            </a:r>
            <a:r>
              <a:rPr lang="en-US" b="1" dirty="0">
                <a:sym typeface="Symbol" pitchFamily="18" charset="2"/>
              </a:rPr>
              <a:t>C</a:t>
            </a:r>
            <a:r>
              <a:rPr lang="en-US" b="1" baseline="-25000" dirty="0">
                <a:sym typeface="Symbol" pitchFamily="18" charset="2"/>
              </a:rPr>
              <a:t>2</a:t>
            </a:r>
            <a:r>
              <a:rPr lang="en-US" b="1" dirty="0">
                <a:sym typeface="Symbol" pitchFamily="18" charset="2"/>
              </a:rPr>
              <a:t>|/|C</a:t>
            </a:r>
            <a:r>
              <a:rPr lang="en-US" b="1" baseline="-25000" dirty="0">
                <a:sym typeface="Symbol" pitchFamily="18" charset="2"/>
              </a:rPr>
              <a:t>1</a:t>
            </a:r>
            <a:r>
              <a:rPr lang="en-US" b="1" dirty="0">
                <a:sym typeface="Symbol" pitchFamily="18" charset="2"/>
              </a:rPr>
              <a:t>C</a:t>
            </a:r>
            <a:r>
              <a:rPr lang="en-US" b="1" baseline="-25000" dirty="0">
                <a:sym typeface="Symbol" pitchFamily="18" charset="2"/>
              </a:rPr>
              <a:t>2</a:t>
            </a:r>
            <a:r>
              <a:rPr lang="en-US" b="1" dirty="0">
                <a:sym typeface="Symbol" pitchFamily="18" charset="2"/>
              </a:rPr>
              <a:t>|</a:t>
            </a:r>
            <a:endParaRPr lang="en-US" b="1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5958798" y="5505271"/>
            <a:ext cx="249940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 in intersection</a:t>
            </a:r>
          </a:p>
          <a:p>
            <a:pPr eaLnBrk="0" hangingPunct="0"/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8 in union</a:t>
            </a:r>
          </a:p>
          <a:p>
            <a:pPr eaLnBrk="0" hangingPunct="0"/>
            <a:r>
              <a:rPr lang="en-US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Jaccard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similarity= 3/8</a:t>
            </a:r>
          </a:p>
          <a:p>
            <a:pPr eaLnBrk="0" hangingPunct="0"/>
            <a:r>
              <a:rPr lang="en-US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Jaccard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distance = 5/8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505200" y="5638800"/>
            <a:ext cx="2286000" cy="990600"/>
            <a:chOff x="3124200" y="1371600"/>
            <a:chExt cx="2667000" cy="1600200"/>
          </a:xfrm>
        </p:grpSpPr>
        <p:sp>
          <p:nvSpPr>
            <p:cNvPr id="9" name="Oval 3"/>
            <p:cNvSpPr>
              <a:spLocks noChangeArrowheads="1"/>
            </p:cNvSpPr>
            <p:nvPr/>
          </p:nvSpPr>
          <p:spPr bwMode="auto">
            <a:xfrm>
              <a:off x="3810000" y="1371600"/>
              <a:ext cx="1981200" cy="1600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4"/>
            <p:cNvSpPr>
              <a:spLocks noChangeArrowheads="1"/>
            </p:cNvSpPr>
            <p:nvPr/>
          </p:nvSpPr>
          <p:spPr bwMode="auto">
            <a:xfrm>
              <a:off x="3124200" y="1371600"/>
              <a:ext cx="1981200" cy="1600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3505200" y="1839351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3479800" y="2356338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7"/>
            <p:cNvSpPr>
              <a:spLocks noChangeArrowheads="1"/>
            </p:cNvSpPr>
            <p:nvPr/>
          </p:nvSpPr>
          <p:spPr bwMode="auto">
            <a:xfrm>
              <a:off x="4173220" y="1987062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4635500" y="2280138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9"/>
            <p:cNvSpPr>
              <a:spLocks noChangeArrowheads="1"/>
            </p:cNvSpPr>
            <p:nvPr/>
          </p:nvSpPr>
          <p:spPr bwMode="auto">
            <a:xfrm>
              <a:off x="4546600" y="1670537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11"/>
            <p:cNvSpPr>
              <a:spLocks noChangeArrowheads="1"/>
            </p:cNvSpPr>
            <p:nvPr/>
          </p:nvSpPr>
          <p:spPr bwMode="auto">
            <a:xfrm>
              <a:off x="5257800" y="2479431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12"/>
            <p:cNvSpPr>
              <a:spLocks noChangeArrowheads="1"/>
            </p:cNvSpPr>
            <p:nvPr/>
          </p:nvSpPr>
          <p:spPr bwMode="auto">
            <a:xfrm>
              <a:off x="5257800" y="1676399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" name="Oval 6"/>
          <p:cNvSpPr>
            <a:spLocks noChangeArrowheads="1"/>
          </p:cNvSpPr>
          <p:nvPr/>
        </p:nvSpPr>
        <p:spPr bwMode="auto">
          <a:xfrm>
            <a:off x="3995451" y="6411847"/>
            <a:ext cx="91440" cy="9144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6130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Task: Finding Similar Documents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521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534400" cy="55626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b="1" dirty="0">
                    <a:solidFill>
                      <a:srgbClr val="FF0066"/>
                    </a:solidFill>
                  </a:rPr>
                  <a:t>Goal:</a:t>
                </a:r>
                <a:r>
                  <a:rPr lang="en-US" b="1" dirty="0">
                    <a:solidFill>
                      <a:srgbClr val="CC0000"/>
                    </a:solidFill>
                  </a:rPr>
                  <a:t> </a:t>
                </a:r>
                <a:r>
                  <a:rPr lang="en-US" b="1" dirty="0"/>
                  <a:t>Given a large number (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𝑵</m:t>
                    </m:r>
                  </m:oMath>
                </a14:m>
                <a:r>
                  <a:rPr lang="en-US" b="1" dirty="0"/>
                  <a:t> in the millions or billions) of documents, find “near duplicate” pairs</a:t>
                </a:r>
              </a:p>
              <a:p>
                <a:r>
                  <a:rPr lang="en-US" b="1" dirty="0">
                    <a:solidFill>
                      <a:srgbClr val="FF0066"/>
                    </a:solidFill>
                  </a:rPr>
                  <a:t>Applications:</a:t>
                </a:r>
              </a:p>
              <a:p>
                <a:pPr lvl="1"/>
                <a:r>
                  <a:rPr lang="en-US" dirty="0"/>
                  <a:t>Mirror websites, or approximate mirrors</a:t>
                </a:r>
              </a:p>
              <a:p>
                <a:pPr lvl="2"/>
                <a:r>
                  <a:rPr lang="en-US" dirty="0"/>
                  <a:t>Don’t want to show both in search results</a:t>
                </a:r>
              </a:p>
              <a:p>
                <a:pPr lvl="1"/>
                <a:r>
                  <a:rPr lang="en-US" dirty="0"/>
                  <a:t>Similar news articles at many news sites</a:t>
                </a:r>
              </a:p>
              <a:p>
                <a:pPr lvl="2"/>
                <a:r>
                  <a:rPr lang="en-US" dirty="0"/>
                  <a:t>Cluster articles by “same story”</a:t>
                </a:r>
              </a:p>
              <a:p>
                <a:r>
                  <a:rPr lang="en-US" b="1" dirty="0">
                    <a:solidFill>
                      <a:srgbClr val="FF0066"/>
                    </a:solidFill>
                  </a:rPr>
                  <a:t>Problems:</a:t>
                </a:r>
              </a:p>
              <a:p>
                <a:pPr lvl="1"/>
                <a:r>
                  <a:rPr lang="en-US" dirty="0"/>
                  <a:t>Many small pieces of one document can appear </a:t>
                </a:r>
                <a:br>
                  <a:rPr lang="en-US" dirty="0"/>
                </a:br>
                <a:r>
                  <a:rPr lang="en-US" dirty="0"/>
                  <a:t>out of order in another</a:t>
                </a:r>
              </a:p>
              <a:p>
                <a:pPr lvl="1"/>
                <a:r>
                  <a:rPr lang="en-US" dirty="0"/>
                  <a:t>Too many documents to compare all pairs</a:t>
                </a:r>
              </a:p>
              <a:p>
                <a:pPr lvl="1"/>
                <a:r>
                  <a:rPr lang="en-US" dirty="0"/>
                  <a:t>Documents are so large or so many that they cannot </a:t>
                </a:r>
                <a:br>
                  <a:rPr lang="en-US" dirty="0"/>
                </a:br>
                <a:r>
                  <a:rPr lang="en-US" dirty="0"/>
                  <a:t>fit in main memory</a:t>
                </a:r>
              </a:p>
              <a:p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26521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534400" cy="5562600"/>
              </a:xfrm>
              <a:blipFill rotWithShape="1">
                <a:blip r:embed="rId2"/>
                <a:stretch>
                  <a:fillRect t="-1425" r="-643" b="-1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458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686800" cy="987552"/>
          </a:xfrm>
        </p:spPr>
        <p:txBody>
          <a:bodyPr>
            <a:normAutofit/>
          </a:bodyPr>
          <a:lstStyle/>
          <a:p>
            <a:r>
              <a:rPr lang="en-US" dirty="0"/>
              <a:t>3 Essential Steps for Similar Docs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n-US" b="1" i="1" dirty="0">
                <a:solidFill>
                  <a:srgbClr val="FF0066"/>
                </a:solidFill>
              </a:rPr>
              <a:t>Shingling:</a:t>
            </a:r>
            <a:r>
              <a:rPr lang="en-US" dirty="0"/>
              <a:t> Convert documents to sets</a:t>
            </a:r>
          </a:p>
          <a:p>
            <a:pPr marL="2401824" lvl="8" indent="-609600">
              <a:buClr>
                <a:srgbClr val="0000FF"/>
              </a:buClr>
              <a:buFont typeface="+mj-lt"/>
              <a:buAutoNum type="arabicPeriod"/>
            </a:pPr>
            <a:endParaRPr lang="en-US" dirty="0"/>
          </a:p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n-US" b="1" i="1" dirty="0">
                <a:solidFill>
                  <a:srgbClr val="FF0066"/>
                </a:solidFill>
              </a:rPr>
              <a:t>Min-Hashing:</a:t>
            </a:r>
            <a:r>
              <a:rPr lang="en-US" dirty="0"/>
              <a:t> Convert large sets to short signatures, while preserving similarity</a:t>
            </a:r>
          </a:p>
          <a:p>
            <a:pPr marL="2401824" lvl="8" indent="-609600">
              <a:buClr>
                <a:srgbClr val="0000FF"/>
              </a:buClr>
              <a:buFont typeface="+mj-lt"/>
              <a:buAutoNum type="arabicPeriod"/>
            </a:pPr>
            <a:endParaRPr lang="en-US" dirty="0"/>
          </a:p>
          <a:p>
            <a:pPr marL="609600" indent="-609600">
              <a:buClr>
                <a:srgbClr val="0000FF"/>
              </a:buClr>
              <a:buFont typeface="+mj-lt"/>
              <a:buAutoNum type="arabicPeriod"/>
            </a:pPr>
            <a:r>
              <a:rPr lang="en-US" b="1" i="1" dirty="0">
                <a:solidFill>
                  <a:srgbClr val="FF0066"/>
                </a:solidFill>
              </a:rPr>
              <a:t>Locality-Sensitive Hashing:</a:t>
            </a:r>
            <a:r>
              <a:rPr lang="en-US" dirty="0"/>
              <a:t> Focus on </a:t>
            </a:r>
            <a:br>
              <a:rPr lang="en-US" dirty="0"/>
            </a:br>
            <a:r>
              <a:rPr lang="en-US" dirty="0"/>
              <a:t>pairs of signatures likely to be from </a:t>
            </a:r>
            <a:br>
              <a:rPr lang="en-US" dirty="0"/>
            </a:br>
            <a:r>
              <a:rPr lang="en-US" dirty="0"/>
              <a:t>similar documents</a:t>
            </a:r>
          </a:p>
          <a:p>
            <a:pPr marL="902208" lvl="1" indent="-609600">
              <a:buClr>
                <a:srgbClr val="0000FF"/>
              </a:buClr>
            </a:pPr>
            <a:r>
              <a:rPr lang="en-US" b="1" dirty="0">
                <a:solidFill>
                  <a:srgbClr val="0000FF"/>
                </a:solidFill>
              </a:rPr>
              <a:t>Candidate pairs!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06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Big Picture</a:t>
            </a:r>
          </a:p>
        </p:txBody>
      </p:sp>
      <p:sp>
        <p:nvSpPr>
          <p:cNvPr id="64515" name="AutoShape 3"/>
          <p:cNvSpPr>
            <a:spLocks noChangeArrowheads="1"/>
          </p:cNvSpPr>
          <p:nvPr/>
        </p:nvSpPr>
        <p:spPr bwMode="auto">
          <a:xfrm rot="-5394873">
            <a:off x="1257300" y="2552700"/>
            <a:ext cx="1371600" cy="990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sz="1800">
                <a:latin typeface="Arial" pitchFamily="34" charset="0"/>
                <a:cs typeface="Arial" pitchFamily="34" charset="0"/>
              </a:rPr>
              <a:t>Shingling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152400" y="2743200"/>
            <a:ext cx="80021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err="1">
                <a:latin typeface="Arial" pitchFamily="34" charset="0"/>
                <a:cs typeface="Arial" pitchFamily="34" charset="0"/>
              </a:rPr>
              <a:t>Docu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-</a:t>
            </a:r>
          </a:p>
          <a:p>
            <a:r>
              <a:rPr lang="en-US" sz="1800" dirty="0" err="1">
                <a:latin typeface="Arial" pitchFamily="34" charset="0"/>
                <a:cs typeface="Arial" pitchFamily="34" charset="0"/>
              </a:rPr>
              <a:t>ment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519" name="Line 7"/>
          <p:cNvSpPr>
            <a:spLocks noChangeShapeType="1"/>
          </p:cNvSpPr>
          <p:nvPr/>
        </p:nvSpPr>
        <p:spPr bwMode="auto">
          <a:xfrm>
            <a:off x="990600" y="3048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362200" y="3048000"/>
            <a:ext cx="1354138" cy="2578100"/>
            <a:chOff x="1488" y="1920"/>
            <a:chExt cx="853" cy="1624"/>
          </a:xfrm>
        </p:grpSpPr>
        <p:sp>
          <p:nvSpPr>
            <p:cNvPr id="64520" name="Line 8"/>
            <p:cNvSpPr>
              <a:spLocks noChangeShapeType="1"/>
            </p:cNvSpPr>
            <p:nvPr/>
          </p:nvSpPr>
          <p:spPr bwMode="auto">
            <a:xfrm>
              <a:off x="1536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21" name="Text Box 9"/>
            <p:cNvSpPr txBox="1">
              <a:spLocks noChangeArrowheads="1"/>
            </p:cNvSpPr>
            <p:nvPr/>
          </p:nvSpPr>
          <p:spPr bwMode="auto">
            <a:xfrm>
              <a:off x="1488" y="2448"/>
              <a:ext cx="853" cy="1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The set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of strings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of length </a:t>
              </a:r>
              <a:r>
                <a:rPr lang="en-US" sz="1800" b="1" i="1" dirty="0">
                  <a:latin typeface="Arial" pitchFamily="34" charset="0"/>
                  <a:cs typeface="Arial" pitchFamily="34" charset="0"/>
                </a:rPr>
                <a:t>k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that appear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in the doc-</a:t>
              </a:r>
            </a:p>
            <a:p>
              <a:r>
                <a:rPr lang="en-US" sz="1800" dirty="0" err="1">
                  <a:latin typeface="Arial" pitchFamily="34" charset="0"/>
                  <a:cs typeface="Arial" pitchFamily="34" charset="0"/>
                </a:rPr>
                <a:t>ument</a:t>
              </a:r>
              <a:endParaRPr lang="en-US" sz="1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22" name="Line 10"/>
            <p:cNvSpPr>
              <a:spLocks noChangeShapeType="1"/>
            </p:cNvSpPr>
            <p:nvPr/>
          </p:nvSpPr>
          <p:spPr bwMode="auto">
            <a:xfrm flipV="1">
              <a:off x="1872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3581400" y="2362200"/>
            <a:ext cx="2376488" cy="3538538"/>
            <a:chOff x="2256" y="1488"/>
            <a:chExt cx="1497" cy="2229"/>
          </a:xfrm>
        </p:grpSpPr>
        <p:sp>
          <p:nvSpPr>
            <p:cNvPr id="64516" name="AutoShape 4"/>
            <p:cNvSpPr>
              <a:spLocks noChangeArrowheads="1"/>
            </p:cNvSpPr>
            <p:nvPr/>
          </p:nvSpPr>
          <p:spPr bwMode="auto">
            <a:xfrm rot="-5394873">
              <a:off x="2136" y="1608"/>
              <a:ext cx="864" cy="62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r>
                <a:rPr lang="en-US" sz="1800" dirty="0">
                  <a:latin typeface="Arial" pitchFamily="34" charset="0"/>
                  <a:cs typeface="Arial" pitchFamily="34" charset="0"/>
                </a:rPr>
                <a:t>Min </a:t>
              </a:r>
              <a:br>
                <a:rPr lang="en-US" sz="1800" dirty="0">
                  <a:latin typeface="Arial" pitchFamily="34" charset="0"/>
                  <a:cs typeface="Arial" pitchFamily="34" charset="0"/>
                </a:rPr>
              </a:br>
              <a:r>
                <a:rPr lang="en-US" sz="1800" dirty="0">
                  <a:latin typeface="Arial" pitchFamily="34" charset="0"/>
                  <a:cs typeface="Arial" pitchFamily="34" charset="0"/>
                </a:rPr>
                <a:t>Hashing</a:t>
              </a:r>
            </a:p>
          </p:txBody>
        </p:sp>
        <p:sp>
          <p:nvSpPr>
            <p:cNvPr id="64524" name="Line 12"/>
            <p:cNvSpPr>
              <a:spLocks noChangeShapeType="1"/>
            </p:cNvSpPr>
            <p:nvPr/>
          </p:nvSpPr>
          <p:spPr bwMode="auto">
            <a:xfrm>
              <a:off x="2880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26" name="Text Box 14"/>
            <p:cNvSpPr txBox="1">
              <a:spLocks noChangeArrowheads="1"/>
            </p:cNvSpPr>
            <p:nvPr/>
          </p:nvSpPr>
          <p:spPr bwMode="auto">
            <a:xfrm>
              <a:off x="2784" y="2448"/>
              <a:ext cx="969" cy="1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 i="1" dirty="0">
                  <a:solidFill>
                    <a:srgbClr val="FF0066"/>
                  </a:solidFill>
                  <a:latin typeface="Arial" pitchFamily="34" charset="0"/>
                  <a:cs typeface="Arial" pitchFamily="34" charset="0"/>
                </a:rPr>
                <a:t>Signatures</a:t>
              </a:r>
              <a:r>
                <a:rPr lang="en-US" sz="1800" dirty="0">
                  <a:latin typeface="Arial" pitchFamily="34" charset="0"/>
                  <a:cs typeface="Arial" pitchFamily="34" charset="0"/>
                </a:rPr>
                <a:t>: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short integer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vectors that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represent the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sets, and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reflect their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similarity</a:t>
              </a:r>
            </a:p>
          </p:txBody>
        </p:sp>
        <p:sp>
          <p:nvSpPr>
            <p:cNvPr id="64528" name="Line 16"/>
            <p:cNvSpPr>
              <a:spLocks noChangeShapeType="1"/>
            </p:cNvSpPr>
            <p:nvPr/>
          </p:nvSpPr>
          <p:spPr bwMode="auto">
            <a:xfrm flipV="1">
              <a:off x="3216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5715000" y="2165350"/>
            <a:ext cx="3402013" cy="2014538"/>
            <a:chOff x="3600" y="1364"/>
            <a:chExt cx="2143" cy="1269"/>
          </a:xfrm>
        </p:grpSpPr>
        <p:sp>
          <p:nvSpPr>
            <p:cNvPr id="64523" name="Rectangle 11"/>
            <p:cNvSpPr>
              <a:spLocks noChangeArrowheads="1"/>
            </p:cNvSpPr>
            <p:nvPr/>
          </p:nvSpPr>
          <p:spPr bwMode="auto">
            <a:xfrm>
              <a:off x="3600" y="1536"/>
              <a:ext cx="816" cy="7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" pitchFamily="34" charset="0"/>
                  <a:cs typeface="Arial" pitchFamily="34" charset="0"/>
                </a:rPr>
                <a:t>Locality-</a:t>
              </a:r>
            </a:p>
            <a:p>
              <a:pPr algn="ctr"/>
              <a:r>
                <a:rPr lang="en-US" sz="1800" dirty="0">
                  <a:latin typeface="Arial" pitchFamily="34" charset="0"/>
                  <a:cs typeface="Arial" pitchFamily="34" charset="0"/>
                </a:rPr>
                <a:t>Sensitive</a:t>
              </a:r>
            </a:p>
            <a:p>
              <a:pPr algn="ctr"/>
              <a:r>
                <a:rPr lang="en-US" sz="1800" dirty="0">
                  <a:latin typeface="Arial" pitchFamily="34" charset="0"/>
                  <a:cs typeface="Arial" pitchFamily="34" charset="0"/>
                </a:rPr>
                <a:t>Hashing</a:t>
              </a:r>
            </a:p>
          </p:txBody>
        </p:sp>
        <p:sp>
          <p:nvSpPr>
            <p:cNvPr id="64529" name="Line 17"/>
            <p:cNvSpPr>
              <a:spLocks noChangeShapeType="1"/>
            </p:cNvSpPr>
            <p:nvPr/>
          </p:nvSpPr>
          <p:spPr bwMode="auto">
            <a:xfrm>
              <a:off x="4416" y="192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30" name="Text Box 18"/>
            <p:cNvSpPr txBox="1">
              <a:spLocks noChangeArrowheads="1"/>
            </p:cNvSpPr>
            <p:nvPr/>
          </p:nvSpPr>
          <p:spPr bwMode="auto">
            <a:xfrm>
              <a:off x="4790" y="1364"/>
              <a:ext cx="953" cy="1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 i="1" dirty="0">
                  <a:solidFill>
                    <a:srgbClr val="FF0066"/>
                  </a:solidFill>
                  <a:latin typeface="Arial" pitchFamily="34" charset="0"/>
                  <a:cs typeface="Arial" pitchFamily="34" charset="0"/>
                </a:rPr>
                <a:t>Candidate</a:t>
              </a:r>
            </a:p>
            <a:p>
              <a:r>
                <a:rPr lang="en-US" sz="1800" b="1" i="1" dirty="0">
                  <a:solidFill>
                    <a:srgbClr val="FF0066"/>
                  </a:solidFill>
                  <a:latin typeface="Arial" pitchFamily="34" charset="0"/>
                  <a:cs typeface="Arial" pitchFamily="34" charset="0"/>
                </a:rPr>
                <a:t>pairs</a:t>
              </a:r>
              <a:r>
                <a:rPr lang="en-US" sz="1800" b="1" dirty="0">
                  <a:latin typeface="Arial" pitchFamily="34" charset="0"/>
                  <a:cs typeface="Arial" pitchFamily="34" charset="0"/>
                </a:rPr>
                <a:t>: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those pairs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of signatures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that we need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to test for</a:t>
              </a:r>
            </a:p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similarity</a:t>
              </a:r>
            </a:p>
          </p:txBody>
        </p:sp>
      </p:grp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31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26994</TotalTime>
  <Words>3611</Words>
  <Application>Microsoft Office PowerPoint</Application>
  <PresentationFormat>Předvádění na obrazovce (4:3)</PresentationFormat>
  <Paragraphs>874</Paragraphs>
  <Slides>51</Slides>
  <Notes>6</Notes>
  <HiddenSlides>1</HiddenSlides>
  <MMClips>0</MMClips>
  <ScaleCrop>false</ScaleCrop>
  <HeadingPairs>
    <vt:vector size="6" baseType="variant">
      <vt:variant>
        <vt:lpstr>Použitá písma</vt:lpstr>
      </vt:variant>
      <vt:variant>
        <vt:i4>12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64" baseType="lpstr">
      <vt:lpstr>ＭＳ Ｐゴシック</vt:lpstr>
      <vt:lpstr>Arial</vt:lpstr>
      <vt:lpstr>Calibri</vt:lpstr>
      <vt:lpstr>Cambria Math</vt:lpstr>
      <vt:lpstr>Corbel</vt:lpstr>
      <vt:lpstr>Lucida Sans Unicode</vt:lpstr>
      <vt:lpstr>Monotype Sorts</vt:lpstr>
      <vt:lpstr>Symbol</vt:lpstr>
      <vt:lpstr>Tahoma</vt:lpstr>
      <vt:lpstr>Times New Roman</vt:lpstr>
      <vt:lpstr>Wingdings</vt:lpstr>
      <vt:lpstr>Wingdings 2</vt:lpstr>
      <vt:lpstr>Module</vt:lpstr>
      <vt:lpstr>Finding Similar Items: Locality Sensitive Hashing</vt:lpstr>
      <vt:lpstr>Similarity Search</vt:lpstr>
      <vt:lpstr>A Common Metaphor</vt:lpstr>
      <vt:lpstr>Problem for Today’s Lecture</vt:lpstr>
      <vt:lpstr> Finding Similar Items</vt:lpstr>
      <vt:lpstr>Distance Measures</vt:lpstr>
      <vt:lpstr>Task: Finding Similar Documents</vt:lpstr>
      <vt:lpstr>3 Essential Steps for Similar Docs</vt:lpstr>
      <vt:lpstr>The Big Picture</vt:lpstr>
      <vt:lpstr> Shingling</vt:lpstr>
      <vt:lpstr>Documents as High-Dim Data</vt:lpstr>
      <vt:lpstr>Define: Shingles</vt:lpstr>
      <vt:lpstr>Compressing Shingles</vt:lpstr>
      <vt:lpstr>Similarity Metric for Shingles</vt:lpstr>
      <vt:lpstr>Working Assumption</vt:lpstr>
      <vt:lpstr>Motivation for Minhash/LSH</vt:lpstr>
      <vt:lpstr> MinHashing</vt:lpstr>
      <vt:lpstr>Encoding Sets as Bit Vectors</vt:lpstr>
      <vt:lpstr>From Sets to Boolean Matrices</vt:lpstr>
      <vt:lpstr>Outline: Finding Similar Columns</vt:lpstr>
      <vt:lpstr>Outline: Finding Similar Columns</vt:lpstr>
      <vt:lpstr>Hashing Columns (Signatures)</vt:lpstr>
      <vt:lpstr>Min-Hashing</vt:lpstr>
      <vt:lpstr>Min-Hashing</vt:lpstr>
      <vt:lpstr>Min-Hashing Example</vt:lpstr>
      <vt:lpstr>The Min-Hash Property</vt:lpstr>
      <vt:lpstr>Four Types of Rows</vt:lpstr>
      <vt:lpstr>Similarity for Signatures</vt:lpstr>
      <vt:lpstr>Min-Hashing Example</vt:lpstr>
      <vt:lpstr>Min-Hash Signatures</vt:lpstr>
      <vt:lpstr>Implementation Trick</vt:lpstr>
      <vt:lpstr> Locality Sensitive Hashing</vt:lpstr>
      <vt:lpstr>LSH: First Cut</vt:lpstr>
      <vt:lpstr>Candidates from Min-Hash</vt:lpstr>
      <vt:lpstr>LSH for Min-Hash</vt:lpstr>
      <vt:lpstr>Partition M into b Bands</vt:lpstr>
      <vt:lpstr>Partition M into Bands</vt:lpstr>
      <vt:lpstr>Hashing Bands</vt:lpstr>
      <vt:lpstr>Simplifying Assumption</vt:lpstr>
      <vt:lpstr>Example of Bands</vt:lpstr>
      <vt:lpstr>C1, C2 are 80% Similar</vt:lpstr>
      <vt:lpstr>C1, C2 are 30% Similar</vt:lpstr>
      <vt:lpstr>LSH Involves a Tradeoff</vt:lpstr>
      <vt:lpstr>Analysis of LSH – What We Want</vt:lpstr>
      <vt:lpstr>What 1 Band of 1 Row Gives You</vt:lpstr>
      <vt:lpstr>b bands, r rows/band</vt:lpstr>
      <vt:lpstr>What b  Bands of r  Rows Gives You</vt:lpstr>
      <vt:lpstr>Example: b  = 20; r  = 5</vt:lpstr>
      <vt:lpstr>Picking r and b: The S-curve</vt:lpstr>
      <vt:lpstr>LSH Summary</vt:lpstr>
      <vt:lpstr>Summary: 3 Steps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</dc:creator>
  <cp:lastModifiedBy>xsedmid</cp:lastModifiedBy>
  <cp:revision>1364</cp:revision>
  <cp:lastPrinted>2011-10-20T04:01:43Z</cp:lastPrinted>
  <dcterms:created xsi:type="dcterms:W3CDTF">2009-06-12T17:14:38Z</dcterms:created>
  <dcterms:modified xsi:type="dcterms:W3CDTF">2016-11-08T10:56:57Z</dcterms:modified>
</cp:coreProperties>
</file>